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5"/>
  </p:notesMasterIdLst>
  <p:sldIdLst>
    <p:sldId id="269" r:id="rId2"/>
    <p:sldId id="308" r:id="rId3"/>
    <p:sldId id="270" r:id="rId4"/>
    <p:sldId id="298" r:id="rId5"/>
    <p:sldId id="299" r:id="rId6"/>
    <p:sldId id="300" r:id="rId7"/>
    <p:sldId id="301" r:id="rId8"/>
    <p:sldId id="272" r:id="rId9"/>
    <p:sldId id="303" r:id="rId10"/>
    <p:sldId id="274" r:id="rId11"/>
    <p:sldId id="305" r:id="rId12"/>
    <p:sldId id="302" r:id="rId13"/>
    <p:sldId id="306" r:id="rId14"/>
    <p:sldId id="307" r:id="rId15"/>
    <p:sldId id="310" r:id="rId16"/>
    <p:sldId id="275" r:id="rId17"/>
    <p:sldId id="277" r:id="rId18"/>
    <p:sldId id="278" r:id="rId19"/>
    <p:sldId id="279" r:id="rId20"/>
    <p:sldId id="281" r:id="rId21"/>
    <p:sldId id="311" r:id="rId22"/>
    <p:sldId id="282" r:id="rId23"/>
    <p:sldId id="29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20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F7821-EE67-9847-A9D8-63A451459296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98514-719A-564E-B5F2-AE7D9353D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5D124-A454-E049-9A24-63D16B6834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42DEA2-9FB9-7048-8878-79E34740374D}" type="datetimeFigureOut">
              <a:rPr lang="en-US" smtClean="0"/>
              <a:t>15/09/14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CFE4720-9E70-8649-9098-4480A7C08FD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gif"/><Relationship Id="rId3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586" y="3015188"/>
            <a:ext cx="8528652" cy="1780108"/>
          </a:xfrm>
        </p:spPr>
        <p:txBody>
          <a:bodyPr/>
          <a:lstStyle/>
          <a:p>
            <a:r>
              <a:rPr lang="en-US" dirty="0" smtClean="0"/>
              <a:t>RHD-</a:t>
            </a:r>
            <a:r>
              <a:rPr lang="en-US" dirty="0" err="1" smtClean="0"/>
              <a:t>DoPET</a:t>
            </a:r>
            <a:r>
              <a:rPr lang="en-US" dirty="0" smtClean="0"/>
              <a:t> CNAO test beam result (may 2014)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49" y="1153064"/>
            <a:ext cx="78224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Pisa group, INSIDE meeting 15-16 </a:t>
            </a: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eptember 2014,Torino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46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95.3 </a:t>
            </a:r>
            <a:r>
              <a:rPr lang="en-US" dirty="0"/>
              <a:t>MeV Proton on </a:t>
            </a:r>
            <a:r>
              <a:rPr lang="en-US" dirty="0" smtClean="0"/>
              <a:t>a PMMA with a </a:t>
            </a:r>
            <a:r>
              <a:rPr lang="en-US" dirty="0" smtClean="0"/>
              <a:t>“small” </a:t>
            </a:r>
            <a:r>
              <a:rPr lang="en-US" dirty="0" smtClean="0"/>
              <a:t>air cavity</a:t>
            </a:r>
            <a:endParaRPr lang="en-US" dirty="0"/>
          </a:p>
        </p:txBody>
      </p:sp>
      <p:pic>
        <p:nvPicPr>
          <p:cNvPr id="4" name="Picture 3" descr="pet_20140518_172120.BON.G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24" y="3690149"/>
            <a:ext cx="2657708" cy="2657708"/>
          </a:xfrm>
          <a:prstGeom prst="rect">
            <a:avLst/>
          </a:prstGeom>
        </p:spPr>
      </p:pic>
      <p:pic>
        <p:nvPicPr>
          <p:cNvPr id="5" name="Picture 4" descr="pet_20140518_172120.BON.GON.evt.dat.l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5" y="3690149"/>
            <a:ext cx="2657708" cy="2657708"/>
          </a:xfrm>
          <a:prstGeom prst="rect">
            <a:avLst/>
          </a:prstGeom>
        </p:spPr>
      </p:pic>
      <p:pic>
        <p:nvPicPr>
          <p:cNvPr id="6" name="Picture 5" descr="pet_20140518_172120.BOFF.evt.d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8" y="3690149"/>
            <a:ext cx="2657708" cy="265770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894342"/>
            <a:ext cx="4716431" cy="1448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BON time  90.6 sec</a:t>
            </a:r>
          </a:p>
          <a:p>
            <a:r>
              <a:rPr lang="en-US" dirty="0" smtClean="0"/>
              <a:t>Intra spill time ~20 sec</a:t>
            </a:r>
          </a:p>
          <a:p>
            <a:r>
              <a:rPr lang="en-US" dirty="0" smtClean="0"/>
              <a:t>Inter spill time ~100 sec </a:t>
            </a:r>
          </a:p>
          <a:p>
            <a:r>
              <a:rPr lang="en-US" dirty="0" smtClean="0"/>
              <a:t>BOFF time </a:t>
            </a:r>
            <a:r>
              <a:rPr lang="en-US" dirty="0"/>
              <a:t>583.4</a:t>
            </a:r>
            <a:r>
              <a:rPr lang="en-US" dirty="0" smtClean="0"/>
              <a:t> sec</a:t>
            </a:r>
          </a:p>
          <a:p>
            <a:pPr marL="0" indent="0">
              <a:buFont typeface="Symbol" pitchFamily="18" charset="2"/>
              <a:buNone/>
            </a:pPr>
            <a:endParaRPr lang="en-US" dirty="0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1140" y="6441487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In-spill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381" y="6447882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BOFF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605864" y="6441487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 spill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38666" y="3588245"/>
            <a:ext cx="0" cy="1610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8666" y="3588245"/>
            <a:ext cx="147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6935" y="3931778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8689" y="3166121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664864" y="2849374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75046" y="2326154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  <p:pic>
        <p:nvPicPr>
          <p:cNvPr id="20" name="Picture 19" descr="Ske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8" y="1519599"/>
            <a:ext cx="2498743" cy="194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99424" y="121800"/>
            <a:ext cx="5979647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95.3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MeV protons: cavity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vs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no cavity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 descr="profiles_beamof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7373" y="3517814"/>
            <a:ext cx="2777339" cy="3869168"/>
          </a:xfrm>
          <a:prstGeom prst="rect">
            <a:avLst/>
          </a:prstGeom>
        </p:spPr>
      </p:pic>
      <p:pic>
        <p:nvPicPr>
          <p:cNvPr id="7" name="Picture 6" descr="profiles_intraspil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3535" y="270307"/>
            <a:ext cx="2664581" cy="3712082"/>
          </a:xfrm>
          <a:prstGeom prst="rect">
            <a:avLst/>
          </a:prstGeom>
        </p:spPr>
      </p:pic>
      <p:pic>
        <p:nvPicPr>
          <p:cNvPr id="9" name="Picture 8" descr="profiles_a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97150" y="3159577"/>
            <a:ext cx="3091919" cy="43074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2700" y="3582659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min beam-off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860882" y="372902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Inter-spill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524496" y="3385299"/>
            <a:ext cx="261392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Beam-on+2 min beam-off</a:t>
            </a:r>
            <a:endParaRPr lang="en-US" dirty="0"/>
          </a:p>
        </p:txBody>
      </p:sp>
      <p:pic>
        <p:nvPicPr>
          <p:cNvPr id="26" name="Picture 25" descr="Screen Shot 2014-09-10 at 17.18.3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4" y="949506"/>
            <a:ext cx="1384301" cy="1423007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099554" y="1515558"/>
            <a:ext cx="466781" cy="2848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064755" y="982318"/>
            <a:ext cx="2043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</a:t>
            </a:r>
            <a:r>
              <a:rPr lang="en-US" b="1" i="1" dirty="0" smtClean="0"/>
              <a:t>-y view of ROI</a:t>
            </a:r>
          </a:p>
          <a:p>
            <a:r>
              <a:rPr lang="en-US" b="1" i="1" dirty="0" smtClean="0"/>
              <a:t>(“ellipse-cylinder”)</a:t>
            </a:r>
          </a:p>
          <a:p>
            <a:r>
              <a:rPr lang="en-US" b="1" i="1" dirty="0" smtClean="0"/>
              <a:t>(so “zoomed” on </a:t>
            </a:r>
          </a:p>
          <a:p>
            <a:r>
              <a:rPr lang="en-US" b="1" i="1" dirty="0" smtClean="0"/>
              <a:t>cavity)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6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894581" y="232779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1601: 2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Gy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plan on homogeneous PMMA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9592" y="1849377"/>
            <a:ext cx="3896799" cy="412810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458" y="975880"/>
            <a:ext cx="430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2 </a:t>
            </a:r>
            <a:r>
              <a:rPr lang="en-US" sz="2000" b="1" i="1" dirty="0" err="1" smtClean="0"/>
              <a:t>Gy</a:t>
            </a:r>
            <a:r>
              <a:rPr lang="en-US" sz="2000" b="1" i="1" dirty="0" smtClean="0"/>
              <a:t> plan on uniform PMMA 3x3x3 cm</a:t>
            </a:r>
            <a:r>
              <a:rPr lang="en-US" sz="2000" b="1" i="1" baseline="30000" dirty="0" smtClean="0"/>
              <a:t>3</a:t>
            </a:r>
            <a:endParaRPr lang="en-US" sz="2000" b="1" i="1" dirty="0" smtClean="0"/>
          </a:p>
          <a:p>
            <a:r>
              <a:rPr lang="en-US" sz="2000" b="1" i="1" dirty="0" smtClean="0"/>
              <a:t> located at z=2.5-&gt;5.5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9592" y="1866310"/>
            <a:ext cx="87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7731318" y="975880"/>
            <a:ext cx="1172632" cy="1356194"/>
            <a:chOff x="4993798" y="1004827"/>
            <a:chExt cx="1648301" cy="1689100"/>
          </a:xfrm>
        </p:grpSpPr>
        <p:pic>
          <p:nvPicPr>
            <p:cNvPr id="5" name="Picture 4" descr="Screen Shot 2014-09-10 at 20.21.5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798" y="1004827"/>
              <a:ext cx="1648301" cy="16891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>
            <a:xfrm>
              <a:off x="5105400" y="1591689"/>
              <a:ext cx="1384300" cy="529212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prof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0050" y="162765"/>
            <a:ext cx="4567984" cy="877982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22796" y="960491"/>
            <a:ext cx="302681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Nr events:</a:t>
            </a:r>
          </a:p>
          <a:p>
            <a:r>
              <a:rPr lang="en-US" dirty="0" smtClean="0"/>
              <a:t>In-spill     =9349</a:t>
            </a:r>
          </a:p>
          <a:p>
            <a:r>
              <a:rPr lang="en-US" dirty="0" smtClean="0"/>
              <a:t>Inter-spill=181422</a:t>
            </a:r>
            <a:endParaRPr lang="en-US" dirty="0"/>
          </a:p>
          <a:p>
            <a:r>
              <a:rPr lang="en-US" dirty="0" smtClean="0"/>
              <a:t>2 min beam-off =278171 </a:t>
            </a:r>
            <a:endParaRPr lang="en-US" dirty="0"/>
          </a:p>
          <a:p>
            <a:r>
              <a:rPr lang="en-US" dirty="0" smtClean="0"/>
              <a:t>BON+2min beam-</a:t>
            </a:r>
            <a:r>
              <a:rPr lang="en-US" dirty="0"/>
              <a:t>off =</a:t>
            </a:r>
            <a:r>
              <a:rPr lang="en-US" dirty="0" smtClean="0"/>
              <a:t>468942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277195" y="70154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2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Gy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plan: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“big” (~4cm diameter) cavity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</a:rPr>
              <a:t>vs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 no cavity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5320" y="3485635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min beam-off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78593" y="947240"/>
            <a:ext cx="2108200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Inter-spill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135038" y="3515271"/>
            <a:ext cx="278976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Beam-on+2 min beam-off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7793" y="843221"/>
            <a:ext cx="1520182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2-D Inter-spill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7128" y="661739"/>
            <a:ext cx="1384301" cy="1423007"/>
            <a:chOff x="223262" y="864935"/>
            <a:chExt cx="1384301" cy="1423007"/>
          </a:xfrm>
        </p:grpSpPr>
        <p:pic>
          <p:nvPicPr>
            <p:cNvPr id="26" name="Picture 25" descr="Screen Shot 2014-09-10 at 17.18.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262" y="864935"/>
              <a:ext cx="1384301" cy="1423007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676229" y="1430893"/>
              <a:ext cx="466781" cy="284819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03537" y="2287942"/>
            <a:ext cx="3959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x</a:t>
            </a:r>
            <a:r>
              <a:rPr lang="en-US" b="1" i="1" dirty="0" smtClean="0"/>
              <a:t>-y view of </a:t>
            </a:r>
            <a:r>
              <a:rPr lang="en-US" b="1" i="1" dirty="0" err="1" smtClean="0"/>
              <a:t>ROI“ellipse</a:t>
            </a:r>
            <a:r>
              <a:rPr lang="en-US" b="1" i="1" dirty="0" smtClean="0"/>
              <a:t>-cylinder”(so “zoomed” on  the cavity</a:t>
            </a:r>
            <a:r>
              <a:rPr lang="en-US" b="1" i="1" dirty="0" smtClean="0"/>
              <a:t>) </a:t>
            </a:r>
            <a:endParaRPr lang="en-US" dirty="0"/>
          </a:p>
        </p:txBody>
      </p:sp>
      <p:pic>
        <p:nvPicPr>
          <p:cNvPr id="3" name="Picture 2" descr="profiles_beamoff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197" y="3387027"/>
            <a:ext cx="2842177" cy="3959494"/>
          </a:xfrm>
          <a:prstGeom prst="rect">
            <a:avLst/>
          </a:prstGeom>
        </p:spPr>
      </p:pic>
      <p:pic>
        <p:nvPicPr>
          <p:cNvPr id="4" name="Picture 3" descr="xzviewdef_i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281" y="998066"/>
            <a:ext cx="1091206" cy="1520181"/>
          </a:xfrm>
          <a:prstGeom prst="rect">
            <a:avLst/>
          </a:prstGeom>
        </p:spPr>
      </p:pic>
      <p:pic>
        <p:nvPicPr>
          <p:cNvPr id="5" name="Picture 4" descr="profiles_all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68511" y="3393714"/>
            <a:ext cx="2824447" cy="3934795"/>
          </a:xfrm>
          <a:prstGeom prst="rect">
            <a:avLst/>
          </a:prstGeom>
        </p:spPr>
      </p:pic>
      <p:pic>
        <p:nvPicPr>
          <p:cNvPr id="8" name="Picture 7" descr="profiles_intraspill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30534" y="1078208"/>
            <a:ext cx="1759432" cy="2451100"/>
          </a:xfrm>
          <a:prstGeom prst="rect">
            <a:avLst/>
          </a:prstGeom>
        </p:spPr>
      </p:pic>
      <p:pic>
        <p:nvPicPr>
          <p:cNvPr id="10" name="Picture 9" descr="xzviewmod_is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2280" y="2026721"/>
            <a:ext cx="1091206" cy="15201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8892" y="790771"/>
            <a:ext cx="4149083" cy="254164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20434" y="774462"/>
            <a:ext cx="1850726" cy="1200329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Just with intra-spill data can already detect anomalies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4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-656013" y="193679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  <a:latin typeface="+mn-lt"/>
              </a:rPr>
              <a:t>Determination of profile-width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86264" y="999734"/>
            <a:ext cx="8614836" cy="2776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 smtClean="0"/>
              <a:t>Width of the 1-D activity profile generally determined with fitting. 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But error function is not always representing the shape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So implemented also way to determine the value at half of the max (no fitting, only some smoothing of the curve and interpolation to best value) </a:t>
            </a:r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3" name="Picture 2" descr="zprofiles_mon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522" y="1476284"/>
            <a:ext cx="2644624" cy="4599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5715" y="5345579"/>
            <a:ext cx="366787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Mono-energetic beam: fitting error function is ok!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96315" y="5276413"/>
            <a:ext cx="3847686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2-Gy plan on PTV of 3x3x3 cm3, located from z=2 to 5 cm.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Error function does not have right shape, just determine 50%-value!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Can be applied to any profile shape</a:t>
            </a:r>
            <a:endParaRPr lang="en-US" dirty="0"/>
          </a:p>
        </p:txBody>
      </p:sp>
      <p:pic>
        <p:nvPicPr>
          <p:cNvPr id="6" name="Picture 5" descr="Screen Shot 2014-09-10 at 16.4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83" y="2412957"/>
            <a:ext cx="4403024" cy="2647388"/>
          </a:xfrm>
          <a:prstGeom prst="rect">
            <a:avLst/>
          </a:prstGeom>
        </p:spPr>
      </p:pic>
      <p:pic>
        <p:nvPicPr>
          <p:cNvPr id="8" name="Picture 7" descr="Screen Shot 2014-09-11 at 10.14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6016826"/>
            <a:ext cx="1066800" cy="7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457200" y="1979845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Treatment plans time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2441422"/>
              </p:ext>
            </p:extLst>
          </p:nvPr>
        </p:nvGraphicFramePr>
        <p:xfrm>
          <a:off x="774726" y="3580686"/>
          <a:ext cx="822960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87" y="338328"/>
            <a:ext cx="8943845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U</a:t>
            </a:r>
            <a:r>
              <a:rPr lang="en-US" dirty="0" smtClean="0"/>
              <a:t>niform dose  treatment plan 3x3x3 cm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027232"/>
              </p:ext>
            </p:extLst>
          </p:nvPr>
        </p:nvGraphicFramePr>
        <p:xfrm>
          <a:off x="200155" y="2682440"/>
          <a:ext cx="8804171" cy="227225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51212"/>
                <a:gridCol w="1637162"/>
                <a:gridCol w="1637159"/>
                <a:gridCol w="1178144"/>
                <a:gridCol w="2700494"/>
              </a:tblGrid>
              <a:tr h="559755"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Irradiation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Acquisition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/>
                </a:tc>
              </a:tr>
              <a:tr h="675857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145.5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708.4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</a:t>
                      </a:r>
                      <a:r>
                        <a:rPr lang="en-US" dirty="0" err="1" smtClean="0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Uniform PMMA</a:t>
                      </a:r>
                      <a:endParaRPr lang="en-US" dirty="0"/>
                    </a:p>
                  </a:txBody>
                  <a:tcPr/>
                </a:tc>
              </a:tr>
              <a:tr h="956322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135.5 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</a:t>
                      </a:r>
                      <a:r>
                        <a:rPr lang="en-US" dirty="0" err="1" smtClean="0"/>
                        <a:t>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PMMA with an air</a:t>
                      </a:r>
                      <a:r>
                        <a:rPr lang="en-US" baseline="0" dirty="0" smtClean="0"/>
                        <a:t> hole of 1 cm diameter at the depth 2 a 3cm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143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4" y="2573862"/>
            <a:ext cx="7662864" cy="3661110"/>
          </a:xfrm>
        </p:spPr>
        <p:txBody>
          <a:bodyPr>
            <a:normAutofit/>
          </a:bodyPr>
          <a:lstStyle/>
          <a:p>
            <a:r>
              <a:rPr lang="en-US" dirty="0" smtClean="0"/>
              <a:t>Acquisition were divided into frames according to time, so that each frame is 10 seconds longer  than the previous, e.g. [0,10]sec , [0,20]sec,[0,30]sec..</a:t>
            </a:r>
          </a:p>
          <a:p>
            <a:r>
              <a:rPr lang="en-US" dirty="0" smtClean="0"/>
              <a:t>Each frame is reconstructed with standard settings: 5 iteration,  energy window 350-850keV, Normalization etc.</a:t>
            </a:r>
          </a:p>
          <a:p>
            <a:r>
              <a:rPr lang="en-US" dirty="0" smtClean="0"/>
              <a:t>Frame rate 1 Frame per second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Signal time dependence study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5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55" y="185586"/>
            <a:ext cx="8229600" cy="1252728"/>
          </a:xfrm>
        </p:spPr>
        <p:txBody>
          <a:bodyPr/>
          <a:lstStyle/>
          <a:p>
            <a:r>
              <a:rPr lang="en-US" dirty="0" smtClean="0"/>
              <a:t>X-Y slice of reconstructed images</a:t>
            </a:r>
            <a:endParaRPr lang="en-US" dirty="0"/>
          </a:p>
        </p:txBody>
      </p:sp>
      <p:pic>
        <p:nvPicPr>
          <p:cNvPr id="4" name="Picture 3" descr="1601_ultimoFra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96" y="2614992"/>
            <a:ext cx="3961465" cy="3961465"/>
          </a:xfrm>
          <a:prstGeom prst="rect">
            <a:avLst/>
          </a:prstGeom>
        </p:spPr>
      </p:pic>
      <p:pic>
        <p:nvPicPr>
          <p:cNvPr id="5" name="Picture 4" descr="2018_ultimoFram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455" y="2645230"/>
            <a:ext cx="3946345" cy="3946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34457" y="1608010"/>
            <a:ext cx="2482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 on uniform PMMA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33067" y="1591614"/>
            <a:ext cx="2353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 on PMMA with hole</a:t>
            </a:r>
            <a:endParaRPr lang="en-US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94857" y="4822710"/>
            <a:ext cx="483848" cy="7120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94857" y="5534759"/>
            <a:ext cx="16859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Beam Overshoot?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35039" y="1789917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8188" y="1232831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94155" y="1789917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68153" y="1266697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3413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10341"/>
            <a:ext cx="8229600" cy="1143000"/>
          </a:xfrm>
        </p:spPr>
        <p:txBody>
          <a:bodyPr/>
          <a:lstStyle/>
          <a:p>
            <a:r>
              <a:rPr lang="en-US" dirty="0" smtClean="0"/>
              <a:t>Qualitative comparison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2079882"/>
            <a:ext cx="4148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 </a:t>
            </a:r>
            <a:r>
              <a:rPr lang="en-US" sz="2800" dirty="0" err="1" smtClean="0"/>
              <a:t>Gy</a:t>
            </a:r>
            <a:r>
              <a:rPr lang="en-US" sz="2800" dirty="0" smtClean="0"/>
              <a:t> TP on uniform PMMA</a:t>
            </a:r>
            <a:endParaRPr lang="en-US" sz="2800" dirty="0"/>
          </a:p>
        </p:txBody>
      </p:sp>
      <p:pic>
        <p:nvPicPr>
          <p:cNvPr id="7" name="Picture 6" descr="16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9" y="2793999"/>
            <a:ext cx="3601005" cy="3601005"/>
          </a:xfrm>
          <a:prstGeom prst="rect">
            <a:avLst/>
          </a:prstGeom>
        </p:spPr>
      </p:pic>
      <p:pic>
        <p:nvPicPr>
          <p:cNvPr id="8" name="Picture 7" descr="201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794" y="2793999"/>
            <a:ext cx="3601005" cy="36010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3039180" y="5593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26002" y="2067636"/>
            <a:ext cx="4639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 </a:t>
            </a:r>
            <a:r>
              <a:rPr lang="en-US" sz="2800" dirty="0" err="1" smtClean="0"/>
              <a:t>Gy</a:t>
            </a:r>
            <a:r>
              <a:rPr lang="en-US" sz="2800" dirty="0" smtClean="0"/>
              <a:t> TP on PMMA with hole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9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DoPET</a:t>
            </a:r>
            <a:r>
              <a:rPr lang="en-US" dirty="0" smtClean="0"/>
              <a:t> hardware and software </a:t>
            </a:r>
            <a:r>
              <a:rPr lang="en-US" dirty="0" smtClean="0"/>
              <a:t>updates</a:t>
            </a:r>
          </a:p>
          <a:p>
            <a:pPr lvl="1"/>
            <a:r>
              <a:rPr lang="en-US" dirty="0" smtClean="0"/>
              <a:t>Gating signal acquisition</a:t>
            </a:r>
            <a:endParaRPr lang="en-US" dirty="0" smtClean="0"/>
          </a:p>
          <a:p>
            <a:pPr lvl="1"/>
            <a:r>
              <a:rPr lang="en-US" dirty="0" smtClean="0"/>
              <a:t>Improvemen</a:t>
            </a:r>
            <a:r>
              <a:rPr lang="en-US" dirty="0"/>
              <a:t>t</a:t>
            </a:r>
            <a:r>
              <a:rPr lang="en-US" dirty="0" smtClean="0"/>
              <a:t>s </a:t>
            </a:r>
            <a:r>
              <a:rPr lang="en-US" dirty="0"/>
              <a:t>in </a:t>
            </a:r>
            <a:r>
              <a:rPr lang="en-US" dirty="0" smtClean="0"/>
              <a:t>simulation and analysis </a:t>
            </a:r>
            <a:r>
              <a:rPr lang="en-US" dirty="0"/>
              <a:t>framework </a:t>
            </a:r>
            <a:endParaRPr lang="en-US" dirty="0" smtClean="0"/>
          </a:p>
          <a:p>
            <a:r>
              <a:rPr lang="en-US" dirty="0" smtClean="0"/>
              <a:t>Data taking </a:t>
            </a:r>
            <a:r>
              <a:rPr lang="en-US" dirty="0"/>
              <a:t>at CNAO beam </a:t>
            </a:r>
            <a:r>
              <a:rPr lang="en-US" dirty="0" smtClean="0"/>
              <a:t>line: data </a:t>
            </a:r>
            <a:r>
              <a:rPr lang="en-US" dirty="0" err="1" smtClean="0"/>
              <a:t>vs</a:t>
            </a:r>
            <a:r>
              <a:rPr lang="en-US" dirty="0" smtClean="0"/>
              <a:t> MC simulations</a:t>
            </a:r>
          </a:p>
          <a:p>
            <a:r>
              <a:rPr lang="en-US" dirty="0" smtClean="0"/>
              <a:t>Treatment plans time analysis</a:t>
            </a:r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86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Z-Profiles at different times</a:t>
            </a:r>
            <a:endParaRPr lang="en-US" dirty="0"/>
          </a:p>
        </p:txBody>
      </p:sp>
      <p:pic>
        <p:nvPicPr>
          <p:cNvPr id="3" name="Picture 2" descr="2018Profiliv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" r="7246"/>
          <a:stretch/>
        </p:blipFill>
        <p:spPr>
          <a:xfrm>
            <a:off x="84666" y="2641599"/>
            <a:ext cx="4470400" cy="3764213"/>
          </a:xfrm>
          <a:prstGeom prst="rect">
            <a:avLst/>
          </a:prstGeom>
        </p:spPr>
      </p:pic>
      <p:pic>
        <p:nvPicPr>
          <p:cNvPr id="4" name="Picture 3" descr="profvsT16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r="7048"/>
          <a:stretch/>
        </p:blipFill>
        <p:spPr>
          <a:xfrm>
            <a:off x="4551242" y="2624666"/>
            <a:ext cx="4558913" cy="38855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2132" y="2456933"/>
            <a:ext cx="311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PMMA phantom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0803" y="2458531"/>
            <a:ext cx="338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Uniform PMMA  phantom  + 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19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Next…</a:t>
            </a:r>
            <a:endParaRPr lang="en-US" dirty="0"/>
          </a:p>
        </p:txBody>
      </p:sp>
      <p:pic>
        <p:nvPicPr>
          <p:cNvPr id="5" name="Picture 4" descr="Dopet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r="25601"/>
          <a:stretch/>
        </p:blipFill>
        <p:spPr>
          <a:xfrm>
            <a:off x="5361491" y="2528247"/>
            <a:ext cx="3562371" cy="3607823"/>
          </a:xfrm>
          <a:prstGeom prst="rect">
            <a:avLst/>
          </a:prstGeom>
        </p:spPr>
      </p:pic>
      <p:pic>
        <p:nvPicPr>
          <p:cNvPr id="6" name="Picture 5" descr="Ske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2830674"/>
            <a:ext cx="3392230" cy="264168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064000" y="4368800"/>
            <a:ext cx="99906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0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015075"/>
            <a:ext cx="7408333" cy="37246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DoPET</a:t>
            </a:r>
            <a:r>
              <a:rPr lang="en-US" dirty="0" smtClean="0"/>
              <a:t> is capable of detecting ``small’’ abnormalities when delivering mono-energetic beam  </a:t>
            </a:r>
          </a:p>
          <a:p>
            <a:r>
              <a:rPr lang="en-US" dirty="0" err="1" smtClean="0"/>
              <a:t>DoPET</a:t>
            </a:r>
            <a:r>
              <a:rPr lang="en-US" dirty="0" smtClean="0"/>
              <a:t> is capable of detecting ``big’’ abnormalities when delivering treatment plans</a:t>
            </a:r>
          </a:p>
          <a:p>
            <a:r>
              <a:rPr lang="en-US" dirty="0" smtClean="0"/>
              <a:t>Analysis with ``small’’ abnormalities detection in treatment plans still ongoing </a:t>
            </a:r>
            <a:endParaRPr lang="en-US" dirty="0"/>
          </a:p>
          <a:p>
            <a:r>
              <a:rPr lang="en-US" dirty="0" smtClean="0"/>
              <a:t>Distal fall off position of a treatment plan is visible after ~150 sec from the last  layer delivery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8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Gating signals of the acquisitions</a:t>
            </a:r>
            <a:endParaRPr lang="en-US" dirty="0"/>
          </a:p>
        </p:txBody>
      </p:sp>
      <p:pic>
        <p:nvPicPr>
          <p:cNvPr id="6" name="Picture 5" descr="ga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1887727"/>
            <a:ext cx="914400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3640"/>
            <a:ext cx="3564713" cy="48690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New: acquisition of the gating signal provided by CNAO</a:t>
            </a:r>
          </a:p>
          <a:p>
            <a:r>
              <a:rPr lang="en-US" dirty="0" smtClean="0"/>
              <a:t>Allowed us to divide accurately data between “in spill”, “intra spill” and “Beam OFF” (BOFF) data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DoPET</a:t>
            </a:r>
            <a:r>
              <a:rPr lang="en-US" dirty="0"/>
              <a:t> </a:t>
            </a:r>
            <a:r>
              <a:rPr lang="en-US" dirty="0" smtClean="0"/>
              <a:t>hardware updates</a:t>
            </a:r>
            <a:endParaRPr lang="en-US" dirty="0"/>
          </a:p>
        </p:txBody>
      </p:sp>
      <p:pic>
        <p:nvPicPr>
          <p:cNvPr id="5" name="Picture 4" descr="Gating154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/>
          <a:stretch/>
        </p:blipFill>
        <p:spPr>
          <a:xfrm>
            <a:off x="3856705" y="2383346"/>
            <a:ext cx="5175780" cy="409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7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91823" y="2031999"/>
            <a:ext cx="8816713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-1028542" y="0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Improvements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1090351" y="817820"/>
            <a:ext cx="6948747" cy="8632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i="1" dirty="0" smtClean="0"/>
              <a:t>Goal:  “</a:t>
            </a:r>
            <a:r>
              <a:rPr lang="en-US" sz="2400" dirty="0" smtClean="0"/>
              <a:t>automatic” MC-data comparison framework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13433" y="1193796"/>
            <a:ext cx="4301411" cy="5523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-169200">
              <a:spcBef>
                <a:spcPts val="0"/>
              </a:spcBef>
            </a:pPr>
            <a:r>
              <a:rPr lang="en-US" sz="2000" dirty="0" smtClean="0"/>
              <a:t>Code to compare</a:t>
            </a:r>
          </a:p>
          <a:p>
            <a:pPr marL="436050" lvl="1" indent="-169200">
              <a:spcBef>
                <a:spcPts val="0"/>
              </a:spcBef>
            </a:pPr>
            <a:r>
              <a:rPr lang="en-US" sz="1800" dirty="0" smtClean="0"/>
              <a:t>DATA</a:t>
            </a:r>
          </a:p>
          <a:p>
            <a:pPr marL="436050" lvl="1" indent="-169200">
              <a:spcBef>
                <a:spcPts val="0"/>
              </a:spcBef>
            </a:pPr>
            <a:r>
              <a:rPr lang="en-US" sz="1800" dirty="0" smtClean="0">
                <a:solidFill>
                  <a:srgbClr val="0000FF"/>
                </a:solidFill>
              </a:rPr>
              <a:t>MC truth (“MC”): </a:t>
            </a:r>
            <a:r>
              <a:rPr lang="en-US" sz="1800" b="1" dirty="0" smtClean="0">
                <a:solidFill>
                  <a:srgbClr val="0000FF"/>
                </a:solidFill>
              </a:rPr>
              <a:t>FLUKA</a:t>
            </a:r>
            <a:endParaRPr lang="en-US" sz="1800" b="1" dirty="0">
              <a:solidFill>
                <a:srgbClr val="0000FF"/>
              </a:solidFill>
            </a:endParaRPr>
          </a:p>
          <a:p>
            <a:pPr marL="436050" lvl="1" indent="-169200"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MC including geometrical description of detector (“MC_RECO”):</a:t>
            </a:r>
          </a:p>
          <a:p>
            <a:pPr marL="609750" lvl="3" indent="-285750">
              <a:spcBef>
                <a:spcPts val="0"/>
              </a:spcBef>
            </a:pPr>
            <a:r>
              <a:rPr lang="en-US" sz="1400" dirty="0">
                <a:solidFill>
                  <a:srgbClr val="FF0000"/>
                </a:solidFill>
              </a:rPr>
              <a:t>A</a:t>
            </a:r>
            <a:r>
              <a:rPr lang="en-US" sz="1400" dirty="0" smtClean="0">
                <a:solidFill>
                  <a:srgbClr val="FF0000"/>
                </a:solidFill>
              </a:rPr>
              <a:t>nnihilations from </a:t>
            </a:r>
            <a:r>
              <a:rPr lang="en-US" sz="1400" dirty="0" err="1" smtClean="0">
                <a:solidFill>
                  <a:srgbClr val="FF0000"/>
                </a:solidFill>
              </a:rPr>
              <a:t>fluka</a:t>
            </a:r>
            <a:endParaRPr lang="en-US" sz="1400" dirty="0">
              <a:solidFill>
                <a:srgbClr val="FF0000"/>
              </a:solidFill>
            </a:endParaRPr>
          </a:p>
          <a:p>
            <a:pPr marL="609750" lvl="3" indent="-285750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Photon-pair (or more pairs!)</a:t>
            </a:r>
          </a:p>
          <a:p>
            <a:pPr marL="609750" lvl="3" indent="-285750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Calculate hit position </a:t>
            </a:r>
          </a:p>
          <a:p>
            <a:pPr marL="609750" lvl="3" indent="-285750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Save information just like data</a:t>
            </a:r>
          </a:p>
          <a:p>
            <a:pPr marL="609750" lvl="3" indent="-285750"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Reconstruct it</a:t>
            </a:r>
          </a:p>
          <a:p>
            <a:pPr marL="36000" indent="-169200"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/>
              <a:t>Includes statistical errors </a:t>
            </a:r>
          </a:p>
          <a:p>
            <a:pPr marL="436050" lvl="1" indent="-169200">
              <a:spcBef>
                <a:spcPts val="0"/>
              </a:spcBef>
            </a:pPr>
            <a:r>
              <a:rPr lang="en-US" sz="1800" dirty="0" smtClean="0"/>
              <a:t> Relate Grey values to nr of events</a:t>
            </a:r>
            <a:endParaRPr lang="en-US" sz="2000" dirty="0" smtClean="0"/>
          </a:p>
          <a:p>
            <a:pPr marL="162000" indent="-162000">
              <a:spcBef>
                <a:spcPts val="0"/>
              </a:spcBef>
            </a:pPr>
            <a:r>
              <a:rPr lang="en-US" sz="2000" dirty="0" smtClean="0"/>
              <a:t>Procedure to determine 1-D activity   profile width: </a:t>
            </a:r>
          </a:p>
          <a:p>
            <a:pPr marL="552600" lvl="2" indent="-285750">
              <a:spcBef>
                <a:spcPts val="0"/>
              </a:spcBef>
              <a:buFont typeface="Lucida Grande"/>
              <a:buChar char="-"/>
            </a:pPr>
            <a:r>
              <a:rPr lang="en-US" sz="1800" dirty="0" smtClean="0"/>
              <a:t>Fitting : 50%, 20%, 10%, …</a:t>
            </a:r>
          </a:p>
          <a:p>
            <a:pPr marL="552600" lvl="2" indent="-285750">
              <a:spcBef>
                <a:spcPts val="0"/>
              </a:spcBef>
              <a:buFont typeface="Lucida Grande"/>
              <a:buChar char="-"/>
            </a:pPr>
            <a:r>
              <a:rPr lang="en-US" sz="1800" dirty="0" smtClean="0"/>
              <a:t>Smoothing: 50%, 20%, 10%,…</a:t>
            </a:r>
            <a:endParaRPr lang="en-US" sz="2000" dirty="0" smtClean="0"/>
          </a:p>
          <a:p>
            <a:pPr marL="36000" indent="-169200">
              <a:spcBef>
                <a:spcPts val="0"/>
              </a:spcBef>
            </a:pPr>
            <a:r>
              <a:rPr lang="en-US" sz="2000" dirty="0" smtClean="0"/>
              <a:t>Dose can be included from FLUKA</a:t>
            </a:r>
          </a:p>
          <a:p>
            <a:pPr marL="36000" indent="-169200">
              <a:spcBef>
                <a:spcPts val="0"/>
              </a:spcBef>
              <a:buNone/>
            </a:pPr>
            <a:endParaRPr lang="en-US" sz="2000" dirty="0" smtClean="0"/>
          </a:p>
          <a:p>
            <a:pPr marL="36000" indent="-169200">
              <a:spcBef>
                <a:spcPts val="0"/>
              </a:spcBef>
              <a:buNone/>
            </a:pPr>
            <a:r>
              <a:rPr lang="en-US" sz="2000" dirty="0" smtClean="0">
                <a:sym typeface="Wingdings"/>
              </a:rPr>
              <a:t> </a:t>
            </a:r>
            <a:r>
              <a:rPr lang="en-US" sz="2400" b="1" i="1" dirty="0" smtClean="0"/>
              <a:t>Everything done in ROOT 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5396808" y="3606512"/>
            <a:ext cx="1688751" cy="74506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MLEM </a:t>
            </a:r>
            <a:r>
              <a:rPr lang="en-US" dirty="0" err="1" smtClean="0">
                <a:solidFill>
                  <a:schemeClr val="tx1"/>
                </a:solidFill>
              </a:rPr>
              <a:t>reconstrution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084309" y="1870849"/>
            <a:ext cx="0" cy="1735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414844" y="1397963"/>
            <a:ext cx="1952089" cy="461438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MC truth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</a:rPr>
              <a:t>FLUKA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997595" y="1862378"/>
            <a:ext cx="0" cy="4241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019210" y="1451744"/>
            <a:ext cx="1989326" cy="381003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Real </a:t>
            </a:r>
            <a:r>
              <a:rPr lang="en-US" b="1" dirty="0" smtClean="0">
                <a:solidFill>
                  <a:schemeClr val="tx1"/>
                </a:solidFill>
              </a:rPr>
              <a:t>PET data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294860" y="2421179"/>
            <a:ext cx="1828799" cy="74506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Geometrical detector simulation (root)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286973" y="3606515"/>
            <a:ext cx="1828799" cy="74506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MLEM </a:t>
            </a:r>
            <a:r>
              <a:rPr lang="en-US" dirty="0" err="1" smtClean="0">
                <a:solidFill>
                  <a:schemeClr val="tx1"/>
                </a:solidFill>
              </a:rPr>
              <a:t>reconstrution</a:t>
            </a:r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082260" y="3233978"/>
            <a:ext cx="0" cy="558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41333" y="1875081"/>
            <a:ext cx="0" cy="2904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8084309" y="4351578"/>
            <a:ext cx="0" cy="3352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171160" y="4351578"/>
            <a:ext cx="0" cy="4233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5396808" y="5723608"/>
            <a:ext cx="2079607" cy="683666"/>
          </a:xfrm>
          <a:prstGeom prst="ellipse">
            <a:avLst/>
          </a:prstGeom>
          <a:gradFill flip="none" rotWithShape="1">
            <a:gsLst>
              <a:gs pos="0">
                <a:srgbClr val="FAC090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ROOT analysis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 flipH="1">
            <a:off x="6985342" y="5167765"/>
            <a:ext cx="905592" cy="5892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348746" y="5205021"/>
            <a:ext cx="0" cy="5520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741333" y="5272744"/>
            <a:ext cx="970816" cy="6367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433" y="4767302"/>
            <a:ext cx="1475875" cy="781468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MC truth</a:t>
            </a:r>
            <a:r>
              <a:rPr lang="en-US" dirty="0" smtClean="0">
                <a:solidFill>
                  <a:schemeClr val="tx1"/>
                </a:solidFill>
              </a:rPr>
              <a:t>”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.root files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485708" y="4736824"/>
            <a:ext cx="1574451" cy="667174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MC-RECO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.raw binary files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433739" y="4729202"/>
            <a:ext cx="1540931" cy="70019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b="1" dirty="0" smtClean="0">
                <a:solidFill>
                  <a:schemeClr val="tx1"/>
                </a:solidFill>
              </a:rPr>
              <a:t>DATA</a:t>
            </a:r>
            <a:r>
              <a:rPr lang="en-US" dirty="0" smtClean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.raw binary files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5294860" y="2320357"/>
            <a:ext cx="1992113" cy="3220227"/>
          </a:xfrm>
          <a:prstGeom prst="rect">
            <a:avLst/>
          </a:prstGeom>
          <a:solidFill>
            <a:srgbClr val="FF0000">
              <a:alpha val="2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12" y="3246127"/>
            <a:ext cx="610447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1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-1028542" y="188160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Activity and dose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 descr="SOBP_1Dz_Gy_SOBP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8712" b="4335"/>
          <a:stretch/>
        </p:blipFill>
        <p:spPr>
          <a:xfrm rot="5400000">
            <a:off x="5125790" y="2133342"/>
            <a:ext cx="3276591" cy="4278358"/>
          </a:xfrm>
          <a:prstGeom prst="rect">
            <a:avLst/>
          </a:prstGeom>
        </p:spPr>
      </p:pic>
      <p:pic>
        <p:nvPicPr>
          <p:cNvPr id="4" name="Picture 3" descr="SOBP_1Dz_Gy_mon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" t="7542" b="4860"/>
          <a:stretch/>
        </p:blipFill>
        <p:spPr>
          <a:xfrm rot="5400000">
            <a:off x="580073" y="1975737"/>
            <a:ext cx="3417715" cy="4515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211" y="2155131"/>
            <a:ext cx="5085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FLUKA Monte Carlo simulations: dose versus 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4211" y="5942179"/>
            <a:ext cx="294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Mono-energetic 95 MeV protons on uniform PMMA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05451" y="5952953"/>
            <a:ext cx="399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2Gy treatment plan uniform dose cube 3x3x3 cm</a:t>
            </a:r>
            <a:r>
              <a:rPr lang="en-US" baseline="30000" dirty="0" smtClean="0"/>
              <a:t>3</a:t>
            </a:r>
            <a:r>
              <a:rPr lang="en-US" dirty="0" smtClean="0"/>
              <a:t>:17 energy layers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4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238171" y="249940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Time profile: data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vs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MC (172120)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4" y="1997289"/>
            <a:ext cx="2096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in histogram:</a:t>
            </a:r>
          </a:p>
          <a:p>
            <a:r>
              <a:rPr lang="en-US" dirty="0" smtClean="0"/>
              <a:t>Average rate of acquired coincidences in energy </a:t>
            </a:r>
            <a:r>
              <a:rPr lang="en-US" dirty="0" smtClean="0"/>
              <a:t>window</a:t>
            </a:r>
            <a:endParaRPr lang="en-US" dirty="0" smtClean="0"/>
          </a:p>
        </p:txBody>
      </p:sp>
      <p:pic>
        <p:nvPicPr>
          <p:cNvPr id="10" name="Picture 9" descr="Screen Shot 2014-09-10 at 17.55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24" y="1471135"/>
            <a:ext cx="6924793" cy="538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028542" y="0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15476: 95.3 MeV protons on homogeneous PMMA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08151" y="846668"/>
            <a:ext cx="1659431" cy="1613479"/>
            <a:chOff x="7179967" y="1169376"/>
            <a:chExt cx="1651001" cy="1697164"/>
          </a:xfrm>
        </p:grpSpPr>
        <p:pic>
          <p:nvPicPr>
            <p:cNvPr id="5" name="Picture 4" descr="Screen Shot 2014-09-10 at 17.18.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9967" y="1169376"/>
              <a:ext cx="1651001" cy="1697164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7560503" y="1840158"/>
              <a:ext cx="889000" cy="355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391848" y="1881990"/>
            <a:ext cx="3587485" cy="459626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294" y="1928556"/>
            <a:ext cx="3633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4237849" y="915087"/>
            <a:ext cx="301631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Nr events:</a:t>
            </a:r>
          </a:p>
          <a:p>
            <a:r>
              <a:rPr lang="en-US" dirty="0" smtClean="0"/>
              <a:t>In-spill     =12234</a:t>
            </a:r>
          </a:p>
          <a:p>
            <a:r>
              <a:rPr lang="en-US" dirty="0" smtClean="0"/>
              <a:t>Inter-spill=196624</a:t>
            </a:r>
            <a:endParaRPr lang="en-US" dirty="0"/>
          </a:p>
          <a:p>
            <a:r>
              <a:rPr lang="en-US" dirty="0" smtClean="0"/>
              <a:t>2 min beam-off=</a:t>
            </a:r>
            <a:r>
              <a:rPr lang="en-US" dirty="0"/>
              <a:t>326913; </a:t>
            </a:r>
          </a:p>
          <a:p>
            <a:r>
              <a:rPr lang="en-US" dirty="0" smtClean="0"/>
              <a:t>BON+2min beam-off=</a:t>
            </a:r>
            <a:r>
              <a:rPr lang="en-US" dirty="0"/>
              <a:t>534837;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3865" y="2460147"/>
            <a:ext cx="9033718" cy="4352068"/>
            <a:chOff x="0" y="3010684"/>
            <a:chExt cx="7054634" cy="3784598"/>
          </a:xfrm>
        </p:grpSpPr>
        <p:pic>
          <p:nvPicPr>
            <p:cNvPr id="3" name="Picture 2" descr="profiles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8"/>
            <a:stretch/>
          </p:blipFill>
          <p:spPr>
            <a:xfrm rot="5400000">
              <a:off x="1635018" y="1375666"/>
              <a:ext cx="3784598" cy="705463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36800" y="3395133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68776" y="3395133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319867" y="5266266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968784" y="5274732"/>
              <a:ext cx="880533" cy="186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999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95.3 MeV Proton on PMMA images</a:t>
            </a:r>
            <a:endParaRPr lang="en-US" dirty="0"/>
          </a:p>
        </p:txBody>
      </p:sp>
      <p:pic>
        <p:nvPicPr>
          <p:cNvPr id="4" name="Picture 3" descr="pet_20140518_154746.BOF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0" y="3950746"/>
            <a:ext cx="2515345" cy="2515345"/>
          </a:xfrm>
          <a:prstGeom prst="rect">
            <a:avLst/>
          </a:prstGeom>
        </p:spPr>
      </p:pic>
      <p:pic>
        <p:nvPicPr>
          <p:cNvPr id="5" name="Picture 4" descr="pet_20140518_154746.BON.GOFF.evt.dat.l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04" y="3967241"/>
            <a:ext cx="2482648" cy="2482648"/>
          </a:xfrm>
          <a:prstGeom prst="rect">
            <a:avLst/>
          </a:prstGeom>
        </p:spPr>
      </p:pic>
      <p:pic>
        <p:nvPicPr>
          <p:cNvPr id="6" name="Picture 5" descr="pet_20140518_154746.BON.GON.evt.dat.l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068" y="3950746"/>
            <a:ext cx="2482648" cy="248264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800328" y="3120302"/>
            <a:ext cx="0" cy="705005"/>
          </a:xfrm>
          <a:prstGeom prst="straightConnector1">
            <a:avLst/>
          </a:prstGeom>
          <a:ln w="38100" cmpd="dbl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0510" y="2597082"/>
            <a:ext cx="147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BEAM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851140" y="6494841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In-spill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77381" y="6495549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BOFF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16444" y="6465674"/>
            <a:ext cx="156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 spill</a:t>
            </a:r>
            <a:endParaRPr lang="en-US" dirty="0"/>
          </a:p>
        </p:txBody>
      </p:sp>
      <p:pic>
        <p:nvPicPr>
          <p:cNvPr id="13" name="Picture 12" descr="Sketc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8" y="1773594"/>
            <a:ext cx="2498743" cy="1945883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57197" y="3808374"/>
            <a:ext cx="0" cy="1610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57197" y="3808374"/>
            <a:ext cx="1473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5466" y="4151907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27220" y="3386250"/>
            <a:ext cx="2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200" y="1894342"/>
            <a:ext cx="4716431" cy="14484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BON time 118.2 sec</a:t>
            </a:r>
          </a:p>
          <a:p>
            <a:r>
              <a:rPr lang="en-US" smtClean="0"/>
              <a:t>Intra spill time ~20 sec</a:t>
            </a:r>
          </a:p>
          <a:p>
            <a:r>
              <a:rPr lang="en-US" smtClean="0"/>
              <a:t>Inter spill time ~100 sec </a:t>
            </a:r>
          </a:p>
          <a:p>
            <a:r>
              <a:rPr lang="en-US" smtClean="0"/>
              <a:t>BOFF time 548.5 sec</a:t>
            </a:r>
          </a:p>
          <a:p>
            <a:pPr marL="0" indent="0">
              <a:buFont typeface="Symbol" pitchFamily="18" charset="2"/>
              <a:buNone/>
            </a:pPr>
            <a:endParaRPr lang="en-US" smtClean="0"/>
          </a:p>
          <a:p>
            <a:pPr marL="0" indent="0">
              <a:buFont typeface="Symbol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7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-1028542" y="186263"/>
            <a:ext cx="11086942" cy="84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  <a:latin typeface="+mn-lt"/>
              </a:rPr>
              <a:t>Data 172120: 95.3 MeV protons on PMMA+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“small” </a:t>
            </a: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hole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03297" y="2088843"/>
            <a:ext cx="3896799" cy="412810"/>
          </a:xfrm>
          <a:prstGeom prst="roundRect">
            <a:avLst/>
          </a:prstGeom>
          <a:gradFill flip="none" rotWithShape="1">
            <a:gsLst>
              <a:gs pos="0">
                <a:srgbClr val="FFF99B"/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297" y="2101543"/>
            <a:ext cx="87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1-D z-profile for DATA and MC</a:t>
            </a:r>
            <a:r>
              <a:rPr lang="en-US" sz="2000" b="1" i="1" dirty="0"/>
              <a:t> </a:t>
            </a:r>
            <a:endParaRPr lang="en-US" sz="2000" b="1" i="1" dirty="0" smtClean="0"/>
          </a:p>
        </p:txBody>
      </p:sp>
      <p:pic>
        <p:nvPicPr>
          <p:cNvPr id="10" name="Picture 9" descr="Screen Shot 2014-09-10 at 17.18.3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09" y="1043275"/>
            <a:ext cx="1384301" cy="1423007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034809" y="1673946"/>
            <a:ext cx="576000" cy="1440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38110" y="1076087"/>
            <a:ext cx="204369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x</a:t>
            </a:r>
            <a:r>
              <a:rPr lang="en-US" b="1" i="1" dirty="0" smtClean="0"/>
              <a:t>-y view of ROI</a:t>
            </a:r>
          </a:p>
          <a:p>
            <a:r>
              <a:rPr lang="en-US" b="1" i="1" dirty="0" smtClean="0"/>
              <a:t>(“</a:t>
            </a:r>
            <a:r>
              <a:rPr lang="en-US" b="1" i="1" dirty="0" smtClean="0"/>
              <a:t>ellipse-cylinder</a:t>
            </a:r>
            <a:r>
              <a:rPr lang="en-US" b="1" i="1" dirty="0" smtClean="0"/>
              <a:t>”)</a:t>
            </a:r>
          </a:p>
          <a:p>
            <a:r>
              <a:rPr lang="en-US" b="1" i="1" dirty="0" smtClean="0"/>
              <a:t>(so “zoomed” on </a:t>
            </a:r>
          </a:p>
          <a:p>
            <a:r>
              <a:rPr lang="en-US" b="1" i="1" dirty="0" smtClean="0"/>
              <a:t>cavity)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3297" y="1029455"/>
            <a:ext cx="87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95 MeV protons on PMMA with</a:t>
            </a:r>
          </a:p>
          <a:p>
            <a:r>
              <a:rPr lang="en-US" sz="2000" b="1" i="1" dirty="0" smtClean="0"/>
              <a:t>a cavity at z=2 (d=1cm, h=1 cm)</a:t>
            </a:r>
          </a:p>
        </p:txBody>
      </p:sp>
      <p:pic>
        <p:nvPicPr>
          <p:cNvPr id="3" name="Picture 2" descr="profile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4832" y="938121"/>
            <a:ext cx="3844075" cy="73884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91091" y="3305889"/>
            <a:ext cx="1598506" cy="16619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Nr events:</a:t>
            </a:r>
          </a:p>
          <a:p>
            <a:r>
              <a:rPr lang="en-US" sz="1400" dirty="0" smtClean="0"/>
              <a:t>In-spill     =9134</a:t>
            </a:r>
          </a:p>
          <a:p>
            <a:r>
              <a:rPr lang="en-US" sz="1400" dirty="0" smtClean="0"/>
              <a:t>Inter-spill=179049</a:t>
            </a:r>
            <a:endParaRPr lang="en-US" sz="1400" dirty="0"/>
          </a:p>
          <a:p>
            <a:r>
              <a:rPr lang="en-US" sz="1400" dirty="0" smtClean="0"/>
              <a:t>2 min beam-off =347090; </a:t>
            </a:r>
            <a:endParaRPr lang="en-US" sz="1400" dirty="0"/>
          </a:p>
          <a:p>
            <a:r>
              <a:rPr lang="en-US" sz="1400" dirty="0" smtClean="0"/>
              <a:t>BON+2min beam-off =535273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15257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3546</TotalTime>
  <Words>1051</Words>
  <Application>Microsoft Macintosh PowerPoint</Application>
  <PresentationFormat>On-screen Show (4:3)</PresentationFormat>
  <Paragraphs>185</Paragraphs>
  <Slides>23</Slides>
  <Notes>1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Waveform</vt:lpstr>
      <vt:lpstr>RHD-DoPET CNAO test beam result (may 2014) </vt:lpstr>
      <vt:lpstr>Outline</vt:lpstr>
      <vt:lpstr>DoPET hardware updates</vt:lpstr>
      <vt:lpstr>PowerPoint Presentation</vt:lpstr>
      <vt:lpstr>PowerPoint Presentation</vt:lpstr>
      <vt:lpstr>PowerPoint Presentation</vt:lpstr>
      <vt:lpstr>PowerPoint Presentation</vt:lpstr>
      <vt:lpstr>95.3 MeV Proton on PMMA images</vt:lpstr>
      <vt:lpstr>PowerPoint Presentation</vt:lpstr>
      <vt:lpstr>95.3 MeV Proton on a PMMA with a “small” air 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Uniform dose  treatment plan 3x3x3 cm3</vt:lpstr>
      <vt:lpstr>Signal time dependence study method</vt:lpstr>
      <vt:lpstr>X-Y slice of reconstructed images</vt:lpstr>
      <vt:lpstr>Qualitative comparison </vt:lpstr>
      <vt:lpstr>Z-Profiles at different times</vt:lpstr>
      <vt:lpstr>Next…</vt:lpstr>
      <vt:lpstr>Conclusions</vt:lpstr>
      <vt:lpstr>Gating signals of the acquisitions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</dc:creator>
  <cp:lastModifiedBy>nick</cp:lastModifiedBy>
  <cp:revision>39</cp:revision>
  <dcterms:created xsi:type="dcterms:W3CDTF">2014-09-12T09:09:34Z</dcterms:created>
  <dcterms:modified xsi:type="dcterms:W3CDTF">2014-09-15T16:04:53Z</dcterms:modified>
</cp:coreProperties>
</file>