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5" r:id="rId4"/>
    <p:sldId id="258" r:id="rId5"/>
    <p:sldId id="261" r:id="rId6"/>
    <p:sldId id="277" r:id="rId7"/>
    <p:sldId id="266" r:id="rId8"/>
    <p:sldId id="276" r:id="rId9"/>
    <p:sldId id="262" r:id="rId10"/>
    <p:sldId id="306" r:id="rId11"/>
    <p:sldId id="267" r:id="rId12"/>
    <p:sldId id="278" r:id="rId13"/>
    <p:sldId id="297" r:id="rId14"/>
    <p:sldId id="268" r:id="rId15"/>
    <p:sldId id="271" r:id="rId16"/>
    <p:sldId id="279" r:id="rId17"/>
    <p:sldId id="272" r:id="rId18"/>
    <p:sldId id="273" r:id="rId19"/>
    <p:sldId id="274" r:id="rId20"/>
    <p:sldId id="291" r:id="rId21"/>
    <p:sldId id="289" r:id="rId22"/>
    <p:sldId id="290" r:id="rId23"/>
    <p:sldId id="292" r:id="rId24"/>
    <p:sldId id="296" r:id="rId25"/>
    <p:sldId id="294" r:id="rId26"/>
    <p:sldId id="295" r:id="rId27"/>
    <p:sldId id="293" r:id="rId28"/>
    <p:sldId id="303" r:id="rId29"/>
    <p:sldId id="304" r:id="rId30"/>
    <p:sldId id="298" r:id="rId31"/>
    <p:sldId id="299" r:id="rId32"/>
    <p:sldId id="305" r:id="rId33"/>
    <p:sldId id="301" r:id="rId34"/>
    <p:sldId id="30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3" autoAdjust="0"/>
    <p:restoredTop sz="94011" autoAdjust="0"/>
  </p:normalViewPr>
  <p:slideViewPr>
    <p:cSldViewPr>
      <p:cViewPr>
        <p:scale>
          <a:sx n="125" d="100"/>
          <a:sy n="125" d="100"/>
        </p:scale>
        <p:origin x="-66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84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5685-8090-4217-A782-0FA5C9BAC6D0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4A1B1-1015-4D92-AE07-FBC6C1A77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DD2253-2924-470E-8C38-D33BB2FA8AFC}" type="slidenum">
              <a:rPr lang="it-IT" altLang="en-US" smtClean="0"/>
              <a:pPr eaLnBrk="1" hangingPunct="1"/>
              <a:t>3</a:t>
            </a:fld>
            <a:endParaRPr lang="it-IT" alt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4A1B1-1015-4D92-AE07-FBC6C1A77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6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6F4EF2-8891-489D-9F02-15B9E3C4B8BA}" type="slidenum">
              <a:rPr lang="it-IT" altLang="en-US" smtClean="0"/>
              <a:pPr eaLnBrk="1" hangingPunct="1"/>
              <a:t>8</a:t>
            </a:fld>
            <a:endParaRPr lang="it-IT" alt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ages\CERN 2014\Allineamento trappole(Maggio-Giugno)\DSC_484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 bwMode="auto">
          <a:xfrm>
            <a:off x="-8021" y="1085437"/>
            <a:ext cx="9167813" cy="57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83745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9144000" cy="38472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irc_mi" descr="CERN-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2" y="6471367"/>
            <a:ext cx="395536" cy="39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wenmr.eu/wenmr/files/images/INFN_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1" y="6472989"/>
            <a:ext cx="533644" cy="393031"/>
          </a:xfrm>
          <a:prstGeom prst="rect">
            <a:avLst/>
          </a:prstGeom>
          <a:ln w="158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dn1.stbm.it/studenti/gallery/foto/universita/Test-ingresso-medicina-2014-corsi-preparazione/universita-genova.jpeg?-360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6" y="6481763"/>
            <a:ext cx="623814" cy="3762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94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C5C-D335-4F23-A2BF-13840811ED10}" type="datetime1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9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2565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AF2DF-1BA1-431A-960B-0784629ED366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Fundamental physics with lasers – LNF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8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5DAB-E371-4423-9F9D-1F8E2FE7DE7E}" type="datetime1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2592288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FF01D-020C-4BB7-88F9-A2956664E491}" type="datetime1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7504" y="3789040"/>
            <a:ext cx="8928992" cy="2592288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7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810CF-CC09-4626-8687-78CBA4679E63}" type="datetime1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D0BA-90C7-43B5-ADE7-74475C6F9A9E}" type="datetime1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3004-0E12-4ED0-8ED0-D8D994287B85}" type="datetime1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4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A8BE-99D3-4512-AD8B-D8904C638B47}" type="datetime1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E2AA-C92D-4D1B-92B8-5DAE6943B684}" type="datetime1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Fundamental physics with lasers – LNF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588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98882" y="866316"/>
            <a:ext cx="6460236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1081239"/>
            <a:ext cx="9144000" cy="5776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58875"/>
            <a:ext cx="914400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1074917"/>
            <a:ext cx="9144000" cy="0"/>
          </a:xfrm>
          <a:prstGeom prst="line">
            <a:avLst/>
          </a:prstGeom>
          <a:ln w="6350" cmpd="sng">
            <a:solidFill>
              <a:schemeClr val="bg1">
                <a:lumMod val="9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0"/>
          <a:stretch/>
        </p:blipFill>
        <p:spPr>
          <a:xfrm>
            <a:off x="-3593" y="6472989"/>
            <a:ext cx="9144000" cy="3850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2989"/>
            <a:ext cx="2195736" cy="397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6274AF-6D37-4DE3-A58D-519CE82DB0D0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0607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 dirty="0" smtClean="0"/>
              <a:t>Fundamental physics with lasers – LNF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2160" y="64829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D7090-FD7F-415D-B478-B8E0988A8CA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irc_mi" descr="CERN-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41" y="6471368"/>
            <a:ext cx="395536" cy="39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www.wenmr.eu/wenmr/files/images/INFN_logo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63" y="6464969"/>
            <a:ext cx="533644" cy="393031"/>
          </a:xfrm>
          <a:prstGeom prst="rect">
            <a:avLst/>
          </a:prstGeom>
          <a:ln w="158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6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2.jpeg"/><Relationship Id="rId4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17.wmf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6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-744"/>
            <a:ext cx="8928992" cy="837456"/>
          </a:xfrm>
        </p:spPr>
        <p:txBody>
          <a:bodyPr>
            <a:noAutofit/>
          </a:bodyPr>
          <a:lstStyle/>
          <a:p>
            <a:r>
              <a:rPr lang="en-US" sz="1800" dirty="0" smtClean="0"/>
              <a:t>Laser excitation of Positronium to Rydberg levels in high magnetic fields to produce a cold beam of antihydrogen in the </a:t>
            </a:r>
            <a:r>
              <a:rPr lang="en-US" sz="1800" dirty="0" err="1" smtClean="0"/>
              <a:t>AEgIS</a:t>
            </a:r>
            <a:r>
              <a:rPr lang="en-US" sz="1800" dirty="0" smtClean="0"/>
              <a:t> experiment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Ruggero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Caravita</a:t>
            </a:r>
            <a:r>
              <a:rPr lang="en-US" dirty="0" smtClean="0">
                <a:solidFill>
                  <a:schemeClr val="tx1"/>
                </a:solidFill>
              </a:rPr>
              <a:t> on behalf of the </a:t>
            </a:r>
            <a:r>
              <a:rPr lang="en-US" dirty="0" err="1" smtClean="0">
                <a:solidFill>
                  <a:schemeClr val="tx1"/>
                </a:solidFill>
              </a:rPr>
              <a:t>AEgIS</a:t>
            </a:r>
            <a:r>
              <a:rPr lang="en-US" dirty="0" smtClean="0">
                <a:solidFill>
                  <a:schemeClr val="tx1"/>
                </a:solidFill>
              </a:rPr>
              <a:t> collaboration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9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Measuring gravity on antihydrogen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4464496" cy="432048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800" dirty="0" smtClean="0"/>
              <a:t>The moirè deflectometer</a:t>
            </a:r>
            <a:endParaRPr lang="it-IT" sz="3300" dirty="0" smtClean="0"/>
          </a:p>
          <a:p>
            <a:r>
              <a:rPr lang="it-IT" sz="2400" dirty="0" smtClean="0"/>
              <a:t>Purely classical device – reconstruct the vertical displacement due to free fall</a:t>
            </a:r>
          </a:p>
          <a:p>
            <a:r>
              <a:rPr lang="it-IT" sz="2400" dirty="0" smtClean="0"/>
              <a:t>Pattern of antihydrogen annihilations compared with light pattern of near-field interfecente (Talbot-Lau interferometer)</a:t>
            </a:r>
          </a:p>
          <a:p>
            <a:r>
              <a:rPr lang="it-IT" sz="2400" dirty="0" smtClean="0"/>
              <a:t>Annihilation vertices detected by an high-sensitive nuclear emulsion and a silicon strip detector and a sci-fi tracker.</a:t>
            </a:r>
          </a:p>
        </p:txBody>
      </p:sp>
      <p:pic>
        <p:nvPicPr>
          <p:cNvPr id="37890" name="Picture 2" descr="moire_conce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6509"/>
            <a:ext cx="4320480" cy="216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7891" name="Picture 3" descr="moire_sig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1216"/>
            <a:ext cx="4408195" cy="237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6021288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Candara" panose="020E0502030303020204" pitchFamily="34" charset="0"/>
              </a:rPr>
              <a:t>Aghion</a:t>
            </a:r>
            <a:r>
              <a:rPr lang="fr-FR" sz="1200" dirty="0">
                <a:latin typeface="Candara" panose="020E0502030303020204" pitchFamily="34" charset="0"/>
              </a:rPr>
              <a:t> S. et al (AEGIS collaboration), </a:t>
            </a:r>
            <a:r>
              <a:rPr lang="fr-FR" sz="1200" i="1" dirty="0">
                <a:latin typeface="Candara" panose="020E0502030303020204" pitchFamily="34" charset="0"/>
              </a:rPr>
              <a:t>Nature communications (2013) </a:t>
            </a:r>
            <a:r>
              <a:rPr lang="fr-FR" sz="1200" dirty="0">
                <a:latin typeface="Candara" panose="020E0502030303020204" pitchFamily="34" charset="0"/>
              </a:rPr>
              <a:t>DOI: 10.1038/ncomms5538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302949"/>
            <a:ext cx="39604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Antiproton/antihydrogen detection efficiency close to 100%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76D2-6AF2-4EE5-B37E-AC7C7B43091D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Ingredient 1: cold antiprotons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7675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1800" dirty="0" smtClean="0"/>
              <a:t>A 26 </a:t>
            </a:r>
            <a:r>
              <a:rPr lang="en-US" altLang="en-US" sz="1800" dirty="0" err="1" smtClean="0"/>
              <a:t>GeV</a:t>
            </a:r>
            <a:r>
              <a:rPr lang="en-US" altLang="en-US" sz="1800" dirty="0" smtClean="0"/>
              <a:t> proton beam from CERN Proton Synchrotron (PS) hits a beryllium target.</a:t>
            </a:r>
          </a:p>
          <a:p>
            <a:pPr eaLnBrk="1" hangingPunct="1"/>
            <a:r>
              <a:rPr lang="en-US" altLang="en-US" sz="1800" dirty="0" smtClean="0"/>
              <a:t>Antiprotons are selected among all the garbage produced with a magnetic field acting as a mass spectrometer</a:t>
            </a:r>
          </a:p>
          <a:p>
            <a:pPr eaLnBrk="1" hangingPunct="1"/>
            <a:r>
              <a:rPr lang="en-US" altLang="en-US" sz="1800" dirty="0" smtClean="0"/>
              <a:t>Stored in CERN Antiproton Decelerator (AD)</a:t>
            </a:r>
          </a:p>
          <a:p>
            <a:pPr eaLnBrk="1" hangingPunct="1"/>
            <a:r>
              <a:rPr lang="en-US" altLang="en-US" sz="1800" dirty="0" smtClean="0"/>
              <a:t>Cooled down in AD using</a:t>
            </a:r>
          </a:p>
          <a:p>
            <a:pPr lvl="1" eaLnBrk="1" hangingPunct="1"/>
            <a:r>
              <a:rPr lang="en-US" altLang="en-US" sz="1800" dirty="0" smtClean="0"/>
              <a:t>Stochastic cooling</a:t>
            </a:r>
          </a:p>
          <a:p>
            <a:pPr lvl="1" eaLnBrk="1" hangingPunct="1"/>
            <a:r>
              <a:rPr lang="en-US" altLang="en-US" sz="1800" dirty="0" smtClean="0"/>
              <a:t>Electron cooling</a:t>
            </a:r>
          </a:p>
          <a:p>
            <a:pPr eaLnBrk="1" hangingPunct="1"/>
            <a:r>
              <a:rPr lang="en-US" altLang="en-US" sz="1800" dirty="0" smtClean="0"/>
              <a:t>5 MeV antiproton bunches given to the experiments every 100 s</a:t>
            </a:r>
          </a:p>
          <a:p>
            <a:pPr eaLnBrk="1" hangingPunct="1"/>
            <a:r>
              <a:rPr lang="en-US" altLang="en-US" sz="1800" dirty="0" smtClean="0"/>
              <a:t>Degrading Al foils required to lower the energy to few </a:t>
            </a:r>
            <a:r>
              <a:rPr lang="en-US" altLang="en-US" sz="1800" dirty="0" err="1" smtClean="0"/>
              <a:t>keV</a:t>
            </a:r>
            <a:endParaRPr lang="en-US" altLang="en-US" sz="1800" dirty="0" smtClean="0"/>
          </a:p>
          <a:p>
            <a:pPr eaLnBrk="1" hangingPunct="1"/>
            <a:endParaRPr lang="en-US" altLang="en-US" sz="1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36" y="1069670"/>
            <a:ext cx="2785204" cy="252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inspirehep.net/record/1228340/files/adall-eps-converted-t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25069" y="3553305"/>
            <a:ext cx="4125234" cy="2919489"/>
            <a:chOff x="599051" y="1320205"/>
            <a:chExt cx="7723365" cy="528913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266" t="1923" b="1923"/>
            <a:stretch>
              <a:fillRect/>
            </a:stretch>
          </p:blipFill>
          <p:spPr bwMode="auto">
            <a:xfrm>
              <a:off x="599051" y="1320205"/>
              <a:ext cx="7723365" cy="528913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Picture 2" descr="https://encrypted-tbn1.google.com/images?q=tbn:ANd9GcSGOwE5MPEvib6-_Mo03nMMMvVAHZuRDCwkyftHaSU7RFix65M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09143" y="1457326"/>
              <a:ext cx="920377" cy="900104"/>
            </a:xfrm>
            <a:prstGeom prst="rect">
              <a:avLst/>
            </a:prstGeom>
            <a:noFill/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35A6-5B61-4DFE-90E9-17CDDC4B24C8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Ingredient 1: cold antiprotons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00" y="2060848"/>
            <a:ext cx="3488412" cy="27363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5T field</a:t>
            </a:r>
          </a:p>
          <a:p>
            <a:r>
              <a:rPr lang="en-US" dirty="0" smtClean="0"/>
              <a:t>Catching </a:t>
            </a:r>
            <a:r>
              <a:rPr lang="en-US" dirty="0" err="1" smtClean="0"/>
              <a:t>pbars</a:t>
            </a:r>
            <a:r>
              <a:rPr lang="en-US" dirty="0" smtClean="0"/>
              <a:t>  with high voltage</a:t>
            </a:r>
          </a:p>
          <a:p>
            <a:r>
              <a:rPr lang="en-US" dirty="0" smtClean="0"/>
              <a:t>Sympathetic cooling with electrons</a:t>
            </a:r>
          </a:p>
          <a:p>
            <a:r>
              <a:rPr lang="en-US" dirty="0" smtClean="0"/>
              <a:t>Rotating wall</a:t>
            </a:r>
          </a:p>
          <a:p>
            <a:r>
              <a:rPr lang="en-US" dirty="0" smtClean="0"/>
              <a:t>Catching positrons and cooling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17410" name="Picture 2" descr="traps_5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12" y="2204864"/>
            <a:ext cx="5672070" cy="145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411" name="Picture 3" descr="traps_1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4416"/>
            <a:ext cx="5672070" cy="11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96136" y="4005064"/>
            <a:ext cx="3260310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1T field</a:t>
            </a:r>
          </a:p>
          <a:p>
            <a:r>
              <a:rPr lang="en-US" dirty="0" smtClean="0"/>
              <a:t>Rotating wall</a:t>
            </a:r>
          </a:p>
          <a:p>
            <a:r>
              <a:rPr lang="en-US" dirty="0" smtClean="0"/>
              <a:t>Positron off-axis movement (diocotron)</a:t>
            </a:r>
          </a:p>
          <a:p>
            <a:r>
              <a:rPr lang="en-US" dirty="0" smtClean="0"/>
              <a:t>Resistive cooling of antiprotons</a:t>
            </a:r>
          </a:p>
          <a:p>
            <a:r>
              <a:rPr lang="en-US" dirty="0" smtClean="0"/>
              <a:t>Antihydrogen making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1255208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Two Penning-</a:t>
            </a:r>
            <a:r>
              <a:rPr lang="en-US" sz="2800" dirty="0" err="1" smtClean="0"/>
              <a:t>Malmberg</a:t>
            </a:r>
            <a:r>
              <a:rPr lang="en-US" sz="2800" dirty="0" smtClean="0"/>
              <a:t> trap systems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7412" name="Picture 4" descr="DSC_48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r="16789"/>
          <a:stretch>
            <a:fillRect/>
          </a:stretch>
        </p:blipFill>
        <p:spPr bwMode="auto">
          <a:xfrm>
            <a:off x="6322051" y="2990"/>
            <a:ext cx="2838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B87-DD7B-46B0-B309-07F28F889C18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12</a:t>
            </a:fld>
            <a:endParaRPr lang="en-US"/>
          </a:p>
        </p:txBody>
      </p:sp>
      <p:pic>
        <p:nvPicPr>
          <p:cNvPr id="37890" name="Picture 2" descr="D:\Work\CERN AEgIS\images\storing_tim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2" y="1844824"/>
            <a:ext cx="5706185" cy="3421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9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Ingredient 2: Rydberg positronium</a:t>
            </a:r>
            <a:endParaRPr lang="en-US" dirty="0"/>
          </a:p>
        </p:txBody>
      </p:sp>
      <p:pic>
        <p:nvPicPr>
          <p:cNvPr id="4" name="Immagine 35" descr="E:\Work\Thesis master\Thesis\positron_scheme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014" y="4005064"/>
            <a:ext cx="5678122" cy="231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positrons.ucsd.edu/positron/images/cone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45224"/>
            <a:ext cx="1811546" cy="10081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84116469"/>
              </p:ext>
            </p:extLst>
          </p:nvPr>
        </p:nvGraphicFramePr>
        <p:xfrm>
          <a:off x="5693430" y="3284984"/>
          <a:ext cx="3450570" cy="2650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3" name="Graph" r:id="rId5" imgW="3984346" imgH="3061411" progId="Origin50.Graph">
                  <p:embed/>
                </p:oleObj>
              </mc:Choice>
              <mc:Fallback>
                <p:oleObj name="Graph" r:id="rId5" imgW="3984346" imgH="3061411" progId="Origin50.Graph">
                  <p:embed/>
                  <p:pic>
                    <p:nvPicPr>
                      <p:cNvPr id="0" name="Object 4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430" y="3284984"/>
                        <a:ext cx="3450570" cy="2650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191893"/>
              </p:ext>
            </p:extLst>
          </p:nvPr>
        </p:nvGraphicFramePr>
        <p:xfrm>
          <a:off x="5652119" y="1052736"/>
          <a:ext cx="3491881" cy="2740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Graph" r:id="rId7" imgW="4041648" imgH="3172358" progId="Origin50.Graph">
                  <p:embed/>
                </p:oleObj>
              </mc:Choice>
              <mc:Fallback>
                <p:oleObj name="Graph" r:id="rId7" imgW="4041648" imgH="3172358" progId="Origin50.Grap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19" y="1052736"/>
                        <a:ext cx="3491881" cy="2740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76171" y="1124744"/>
            <a:ext cx="5616624" cy="30963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b="1" dirty="0" smtClean="0"/>
              <a:t>Surko-type positron accumulators:</a:t>
            </a:r>
            <a:endParaRPr lang="en-US" b="1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Positrons are emitted by a strong </a:t>
            </a:r>
            <a:r>
              <a:rPr lang="el-GR" dirty="0" smtClean="0">
                <a:latin typeface="Candara"/>
              </a:rPr>
              <a:t>β</a:t>
            </a:r>
            <a:r>
              <a:rPr lang="it-IT" baseline="30000" dirty="0" smtClean="0">
                <a:latin typeface="Candara"/>
              </a:rPr>
              <a:t>+</a:t>
            </a:r>
            <a:r>
              <a:rPr lang="it-IT" dirty="0" smtClean="0">
                <a:latin typeface="Candara"/>
              </a:rPr>
              <a:t>, Na</a:t>
            </a:r>
            <a:r>
              <a:rPr lang="it-IT" baseline="30000" dirty="0" smtClean="0">
                <a:latin typeface="Candara"/>
              </a:rPr>
              <a:t>22</a:t>
            </a:r>
            <a:r>
              <a:rPr lang="it-IT" dirty="0" smtClean="0">
                <a:latin typeface="Candara"/>
              </a:rPr>
              <a:t> source</a:t>
            </a:r>
            <a:endParaRPr lang="en-US" baseline="30000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it-IT" dirty="0" smtClean="0"/>
              <a:t>Cooled down and focused by a Ne moderator grown in parabolic shape</a:t>
            </a: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Enter in a potential well loaded with inert gas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Collisions make the positrons fall in the hole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Hole pulsed cyclically to transfer cooled positrons to an accumulator magnet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dirty="0" smtClean="0"/>
              <a:t>A rotating wall in the accumulator reduces the size of the plasma</a:t>
            </a: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Dump towards the transfer line to the experiment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D60A4-AA69-4DB9-9DFC-DD98549907EE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Ingredient 2: Rydberg positronium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19" y="5218995"/>
            <a:ext cx="57310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Mariazzi</a:t>
            </a:r>
            <a:r>
              <a:rPr lang="en-US" sz="1400" dirty="0" smtClean="0"/>
              <a:t> </a:t>
            </a:r>
            <a:r>
              <a:rPr lang="en-US" sz="1400" dirty="0"/>
              <a:t>S. et al., </a:t>
            </a:r>
            <a:r>
              <a:rPr lang="en-US" sz="1400" i="1" dirty="0"/>
              <a:t>Phys. Rev. B 81 (2010) 235418</a:t>
            </a:r>
            <a:br>
              <a:rPr lang="en-US" sz="1400" i="1" dirty="0"/>
            </a:br>
            <a:r>
              <a:rPr lang="en-US" sz="1400" dirty="0" err="1" smtClean="0"/>
              <a:t>Mariazzi</a:t>
            </a:r>
            <a:r>
              <a:rPr lang="en-US" sz="1400" dirty="0" smtClean="0"/>
              <a:t> </a:t>
            </a:r>
            <a:r>
              <a:rPr lang="en-US" sz="1400" dirty="0"/>
              <a:t>S. et al., </a:t>
            </a:r>
            <a:r>
              <a:rPr lang="en-US" sz="1400" i="1" dirty="0"/>
              <a:t>Phys. Rev. </a:t>
            </a:r>
            <a:r>
              <a:rPr lang="en-US" sz="1400" i="1" dirty="0" err="1"/>
              <a:t>Lett</a:t>
            </a:r>
            <a:r>
              <a:rPr lang="en-US" sz="1400" i="1" dirty="0"/>
              <a:t>. 104 (2010) 243401</a:t>
            </a:r>
            <a:br>
              <a:rPr lang="en-US" sz="1400" i="1" dirty="0"/>
            </a:br>
            <a:r>
              <a:rPr lang="en-US" sz="1400" dirty="0" smtClean="0"/>
              <a:t>Danielson </a:t>
            </a:r>
            <a:r>
              <a:rPr lang="en-US" sz="1400" dirty="0"/>
              <a:t>J.R., Weber T.R., </a:t>
            </a:r>
            <a:r>
              <a:rPr lang="en-US" sz="1400" dirty="0" err="1"/>
              <a:t>Surko</a:t>
            </a:r>
            <a:r>
              <a:rPr lang="en-US" sz="1400" dirty="0"/>
              <a:t> C.M., </a:t>
            </a:r>
            <a:r>
              <a:rPr lang="en-US" sz="1400" i="1" dirty="0"/>
              <a:t>Phys. Plasmas 13 (2006) 123502</a:t>
            </a:r>
            <a:br>
              <a:rPr lang="en-US" sz="1400" i="1" dirty="0"/>
            </a:br>
            <a:r>
              <a:rPr lang="en-US" sz="1400" dirty="0" err="1" smtClean="0"/>
              <a:t>Canali</a:t>
            </a:r>
            <a:r>
              <a:rPr lang="en-US" sz="1400" dirty="0" smtClean="0"/>
              <a:t> </a:t>
            </a:r>
            <a:r>
              <a:rPr lang="en-US" sz="1400" dirty="0"/>
              <a:t>C. et al., </a:t>
            </a:r>
            <a:r>
              <a:rPr lang="en-US" sz="1400" i="1" dirty="0"/>
              <a:t>Eur. Phys. J. D 65 (2011) 499-504</a:t>
            </a:r>
            <a:r>
              <a:rPr lang="en-US" sz="1400" dirty="0"/>
              <a:t> </a:t>
            </a:r>
          </a:p>
          <a:p>
            <a:r>
              <a:rPr lang="en-US" sz="1400" dirty="0"/>
              <a:t> 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0469" y="1154720"/>
            <a:ext cx="5511651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 smtClean="0"/>
              <a:t>Once the positrons are obtained from the accumulator:</a:t>
            </a:r>
            <a:endParaRPr lang="en-US" sz="2000" dirty="0" smtClean="0"/>
          </a:p>
          <a:p>
            <a:r>
              <a:rPr lang="it-IT" sz="2000" dirty="0" smtClean="0"/>
              <a:t>Transferred to the production region </a:t>
            </a:r>
            <a:endParaRPr lang="en-US" sz="2000" dirty="0" smtClean="0"/>
          </a:p>
          <a:p>
            <a:r>
              <a:rPr lang="en-US" sz="2000" dirty="0" smtClean="0"/>
              <a:t>Positronium is produced by implantation at 7 kV of positrons in </a:t>
            </a:r>
            <a:r>
              <a:rPr lang="en-US" sz="2000" dirty="0" err="1" smtClean="0"/>
              <a:t>nanoporous</a:t>
            </a:r>
            <a:r>
              <a:rPr lang="en-US" sz="2000" dirty="0" smtClean="0"/>
              <a:t>, oxidized silicon</a:t>
            </a:r>
          </a:p>
          <a:p>
            <a:r>
              <a:rPr lang="en-US" sz="2000" dirty="0" smtClean="0"/>
              <a:t>Positronium spontaneously thermalizes by collisions in the pores</a:t>
            </a:r>
          </a:p>
          <a:p>
            <a:r>
              <a:rPr lang="it-IT" sz="2000" dirty="0" smtClean="0"/>
              <a:t>Pore diameter sets the minimum temperature</a:t>
            </a:r>
            <a:endParaRPr lang="en-US" sz="2000" dirty="0" smtClean="0"/>
          </a:p>
          <a:p>
            <a:r>
              <a:rPr lang="en-US" sz="2000" dirty="0" smtClean="0"/>
              <a:t>The lifetime is not significantly reduced</a:t>
            </a:r>
          </a:p>
          <a:p>
            <a:r>
              <a:rPr lang="en-US" sz="2000" dirty="0" smtClean="0"/>
              <a:t>High yield of thermal positronium emitted in vacuum (~15%)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2242896" cy="222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9" b="38428"/>
          <a:stretch>
            <a:fillRect/>
          </a:stretch>
        </p:blipFill>
        <p:spPr bwMode="auto">
          <a:xfrm>
            <a:off x="7740352" y="1602960"/>
            <a:ext cx="1293713" cy="153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291" name="Picture 3" descr="positronium_y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48" y="3284984"/>
            <a:ext cx="19050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9995-BA87-4AB7-887C-1FBC7DAB8957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Ingredient 2: Rydberg positronium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268639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Implantation energy of 7kV </a:t>
            </a:r>
            <a:br>
              <a:rPr lang="en-US" sz="2800" dirty="0" smtClean="0"/>
            </a:br>
            <a:r>
              <a:rPr lang="en-US" sz="2800" dirty="0" smtClean="0"/>
              <a:t>=&gt; high voltage off-axis Penning trap.</a:t>
            </a:r>
          </a:p>
          <a:p>
            <a:r>
              <a:rPr lang="en-US" sz="2800" dirty="0" smtClean="0"/>
              <a:t>Need to be moved off-axis to give room to the antiprotons!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=&gt; diocotron collective motion of the plasma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/>
          <a:stretch>
            <a:fillRect/>
          </a:stretch>
        </p:blipFill>
        <p:spPr bwMode="auto">
          <a:xfrm>
            <a:off x="163061" y="3575536"/>
            <a:ext cx="4208592" cy="222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83" y="3789710"/>
            <a:ext cx="2465387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771952"/>
            <a:ext cx="2349500" cy="20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060" y="5651119"/>
            <a:ext cx="417646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Diocotron motion never performed with positrons!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B437-1FD8-4B8A-9C08-E65D93C6F154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8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Ingredient 2: Rydberg positronium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85" y="1412776"/>
            <a:ext cx="8928992" cy="648072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Problem: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0504" y="2132856"/>
            <a:ext cx="8700910" cy="1108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800" dirty="0" smtClean="0"/>
              <a:t>Efficient laser excitation to Rydberg levels of positronium in the antihydrogen production region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6463" y="3573016"/>
            <a:ext cx="8928992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 smtClean="0"/>
              <a:t>Constraints:</a:t>
            </a:r>
          </a:p>
          <a:p>
            <a:r>
              <a:rPr lang="it-IT" dirty="0" smtClean="0"/>
              <a:t>1 T magnetic field in the whole region (</a:t>
            </a:r>
            <a:r>
              <a:rPr lang="it-IT" b="1" dirty="0" smtClean="0"/>
              <a:t>external high magnetic field</a:t>
            </a:r>
            <a:r>
              <a:rPr lang="it-IT" dirty="0" smtClean="0"/>
              <a:t>)</a:t>
            </a:r>
          </a:p>
          <a:p>
            <a:r>
              <a:rPr lang="it-IT" dirty="0" smtClean="0"/>
              <a:t>~100 V potentials few mm away of the production Penning trap (</a:t>
            </a:r>
            <a:r>
              <a:rPr lang="it-IT" b="1" dirty="0" smtClean="0"/>
              <a:t>external electric field</a:t>
            </a:r>
            <a:r>
              <a:rPr lang="it-IT" dirty="0" smtClean="0"/>
              <a:t>)</a:t>
            </a:r>
          </a:p>
          <a:p>
            <a:r>
              <a:rPr lang="it-IT" dirty="0" smtClean="0"/>
              <a:t>20 ns time spread of the emerging positronium cloud</a:t>
            </a:r>
          </a:p>
          <a:p>
            <a:r>
              <a:rPr lang="it-IT" dirty="0" smtClean="0"/>
              <a:t>120 GHz doppler broadening due to Ps speed (10</a:t>
            </a:r>
            <a:r>
              <a:rPr lang="it-IT" baseline="30000" dirty="0" smtClean="0"/>
              <a:t>4</a:t>
            </a:r>
            <a:r>
              <a:rPr lang="it-IT" dirty="0" smtClean="0"/>
              <a:t>-10</a:t>
            </a:r>
            <a:r>
              <a:rPr lang="it-IT" baseline="30000" dirty="0" smtClean="0"/>
              <a:t>5</a:t>
            </a:r>
            <a:r>
              <a:rPr lang="it-IT" dirty="0" smtClean="0"/>
              <a:t> m/s)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8CB1-C980-424D-91C7-320767D8019D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Rydberg Ps in external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Positronium unperturbed energy states are calculated with high precision on the usual basis |n, l, s, j, m&gt; that </a:t>
            </a:r>
            <a:r>
              <a:rPr lang="en-US" sz="2000" dirty="0" err="1" smtClean="0"/>
              <a:t>diagonalizes</a:t>
            </a:r>
            <a:r>
              <a:rPr lang="en-US" sz="2000" dirty="0" smtClean="0"/>
              <a:t> the free </a:t>
            </a:r>
            <a:r>
              <a:rPr lang="en-US" sz="2000" dirty="0"/>
              <a:t>H</a:t>
            </a:r>
            <a:r>
              <a:rPr lang="en-US" sz="2000" dirty="0" smtClean="0"/>
              <a:t>amiltonian</a:t>
            </a:r>
            <a:r>
              <a:rPr lang="en-US" sz="2000" dirty="0"/>
              <a:t>: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When you insert external fields in the Hamiltonian via minimal coupling, and perform center of mass and relative motion separation, you obtain the following perturbed Hamiltonian expression: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23" y="1884809"/>
            <a:ext cx="72675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27572"/>
              </p:ext>
            </p:extLst>
          </p:nvPr>
        </p:nvGraphicFramePr>
        <p:xfrm>
          <a:off x="960423" y="4509120"/>
          <a:ext cx="7164589" cy="865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4" imgW="3784320" imgH="457200" progId="Equation.DSMT4">
                  <p:embed/>
                </p:oleObj>
              </mc:Choice>
              <mc:Fallback>
                <p:oleObj name="Equation" r:id="rId4" imgW="3784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0423" y="4509120"/>
                        <a:ext cx="7164589" cy="865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39552" y="5309860"/>
            <a:ext cx="1237839" cy="801380"/>
            <a:chOff x="539552" y="5733256"/>
            <a:chExt cx="1237839" cy="801380"/>
          </a:xfrm>
          <a:solidFill>
            <a:schemeClr val="tx2">
              <a:lumMod val="20000"/>
              <a:lumOff val="80000"/>
            </a:schemeClr>
          </a:solidFill>
        </p:grpSpPr>
        <p:cxnSp>
          <p:nvCxnSpPr>
            <p:cNvPr id="6" name="Straight Arrow Connector 5"/>
            <p:cNvCxnSpPr/>
            <p:nvPr/>
          </p:nvCxnSpPr>
          <p:spPr>
            <a:xfrm flipV="1">
              <a:off x="1187624" y="5733256"/>
              <a:ext cx="288032" cy="43204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9552" y="6165304"/>
              <a:ext cx="1237839" cy="36933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CM motion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00489" y="5309860"/>
            <a:ext cx="994888" cy="801380"/>
            <a:chOff x="539552" y="5733256"/>
            <a:chExt cx="994888" cy="801380"/>
          </a:xfrm>
          <a:solidFill>
            <a:schemeClr val="tx2">
              <a:lumMod val="20000"/>
              <a:lumOff val="80000"/>
            </a:schemeClr>
          </a:solidFill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187624" y="5733256"/>
              <a:ext cx="288032" cy="432048"/>
            </a:xfrm>
            <a:prstGeom prst="straightConnector1">
              <a:avLst/>
            </a:prstGeom>
            <a:grpFill/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9552" y="6165304"/>
              <a:ext cx="99488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MS term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71182" y="5309860"/>
            <a:ext cx="1662250" cy="801380"/>
            <a:chOff x="539552" y="5733256"/>
            <a:chExt cx="1662250" cy="801380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187624" y="5733256"/>
              <a:ext cx="288032" cy="432048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39552" y="6165304"/>
              <a:ext cx="1662250" cy="3693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Relative motion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31841" y="5303956"/>
            <a:ext cx="1158843" cy="1078379"/>
            <a:chOff x="539552" y="5733256"/>
            <a:chExt cx="1158843" cy="1078379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1071798" y="5733256"/>
              <a:ext cx="115826" cy="432048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39552" y="6165304"/>
              <a:ext cx="1158843" cy="64633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Quadratic 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Zeeman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2669" y="5381868"/>
            <a:ext cx="1032655" cy="726420"/>
            <a:chOff x="539552" y="5808216"/>
            <a:chExt cx="1032655" cy="726420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187624" y="5808216"/>
              <a:ext cx="0" cy="357088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39552" y="6165304"/>
              <a:ext cx="1032655" cy="3693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Coulomb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95343" y="5381868"/>
            <a:ext cx="1337226" cy="726420"/>
            <a:chOff x="539552" y="5808216"/>
            <a:chExt cx="1337226" cy="726420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1187624" y="5808216"/>
              <a:ext cx="0" cy="357088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39552" y="6165304"/>
              <a:ext cx="1337226" cy="369332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Electric field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896B-5E82-4A3F-922E-201A0A357144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14CF3-5AD0-46A1-A0A9-7266674B8340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5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in high magnetic field</a:t>
            </a:r>
            <a:endParaRPr lang="it-IT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3454" y="3140968"/>
            <a:ext cx="4532559" cy="33123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/>
              <a:t>The Motional Stark term:</a:t>
            </a:r>
          </a:p>
          <a:p>
            <a:r>
              <a:rPr lang="en-US" sz="2300" dirty="0" smtClean="0"/>
              <a:t>It’s </a:t>
            </a:r>
            <a:r>
              <a:rPr lang="en-US" sz="2300" b="1" dirty="0" smtClean="0"/>
              <a:t>negligible in traditional atoms</a:t>
            </a:r>
            <a:r>
              <a:rPr lang="en-US" sz="2300" dirty="0" smtClean="0"/>
              <a:t>, like hydrogen, because it’s orders of magnitudes smaller than second order magnetic effects.</a:t>
            </a:r>
            <a:endParaRPr lang="en-US" sz="2300" b="0" dirty="0" smtClean="0"/>
          </a:p>
          <a:p>
            <a:r>
              <a:rPr lang="en-US" sz="2300" dirty="0" smtClean="0"/>
              <a:t>It’s </a:t>
            </a:r>
            <a:r>
              <a:rPr lang="en-US" sz="2300" b="1" dirty="0" smtClean="0"/>
              <a:t>specific of Ps </a:t>
            </a:r>
            <a:r>
              <a:rPr lang="en-US" sz="2300" dirty="0" smtClean="0"/>
              <a:t>on high excited states, where it dominates both (in AEGIS conditions, 1T and 100K Ps velocity):</a:t>
            </a:r>
          </a:p>
          <a:p>
            <a:pPr lvl="1"/>
            <a:r>
              <a:rPr lang="en-US" sz="2100" dirty="0" smtClean="0"/>
              <a:t>Fine structure  correction term (for n &gt; 3)</a:t>
            </a:r>
          </a:p>
          <a:p>
            <a:pPr lvl="1"/>
            <a:r>
              <a:rPr lang="en-US" sz="2100" dirty="0" smtClean="0"/>
              <a:t>Zeeman splitting term (n &gt; 5)</a:t>
            </a:r>
          </a:p>
          <a:p>
            <a:r>
              <a:rPr lang="en-US" sz="2500" dirty="0" smtClean="0"/>
              <a:t>Axial symmetry is broken</a:t>
            </a:r>
            <a:endParaRPr lang="en-US" sz="2500" dirty="0"/>
          </a:p>
          <a:p>
            <a:r>
              <a:rPr lang="en-US" sz="2500" dirty="0" smtClean="0"/>
              <a:t>Couples the center of mass and relative motions</a:t>
            </a:r>
          </a:p>
          <a:p>
            <a:endParaRPr lang="en-US" sz="2300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584995"/>
              </p:ext>
            </p:extLst>
          </p:nvPr>
        </p:nvGraphicFramePr>
        <p:xfrm>
          <a:off x="1146175" y="1628800"/>
          <a:ext cx="1658938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3" imgW="812520" imgH="431640" progId="Equation.DSMT4">
                  <p:embed/>
                </p:oleObj>
              </mc:Choice>
              <mc:Fallback>
                <p:oleObj name="Equation" r:id="rId3" imgW="812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6175" y="1628800"/>
                        <a:ext cx="1658938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707904" y="1237804"/>
            <a:ext cx="5328592" cy="22322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/>
              <a:t>In presence of external magnetic field only, in the frame of reference of Ps in motion both </a:t>
            </a:r>
            <a:r>
              <a:rPr lang="en-US" sz="2000" b="1" i="1" dirty="0" smtClean="0"/>
              <a:t>E</a:t>
            </a:r>
            <a:r>
              <a:rPr lang="en-US" sz="2000" dirty="0" smtClean="0"/>
              <a:t> and </a:t>
            </a:r>
            <a:r>
              <a:rPr lang="en-US" sz="2000" b="1" i="1" dirty="0" smtClean="0"/>
              <a:t>B </a:t>
            </a:r>
            <a:r>
              <a:rPr lang="en-US" sz="2000" dirty="0" smtClean="0"/>
              <a:t>are present.</a:t>
            </a:r>
            <a:endParaRPr lang="en-US" sz="2000" b="1" i="1" dirty="0" smtClean="0"/>
          </a:p>
          <a:p>
            <a:pPr marL="0" indent="0">
              <a:buNone/>
            </a:pPr>
            <a:r>
              <a:rPr lang="en-US" sz="2000" dirty="0" smtClean="0"/>
              <a:t>This is the origin of the </a:t>
            </a:r>
            <a:r>
              <a:rPr lang="en-US" sz="2000" b="1" dirty="0" smtClean="0"/>
              <a:t>Motional Stark</a:t>
            </a:r>
            <a:r>
              <a:rPr lang="en-US" sz="2000" dirty="0"/>
              <a:t> </a:t>
            </a:r>
            <a:r>
              <a:rPr lang="en-US" sz="2000" dirty="0" smtClean="0"/>
              <a:t>effect: Stark splitting due to an electric field induced by the motion.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9592" y="2005807"/>
            <a:ext cx="2126206" cy="571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E491-3E35-4C4B-9BC1-C8C2D365EDC5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Picture 2" descr="DeltaEcompari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29" y="3212976"/>
            <a:ext cx="4306812" cy="30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C47F-6539-4BFE-AC5C-5E187EAA0400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 of Ps in high magnetic field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solidFill>
                <a:schemeClr val="bg1"/>
              </a:solidFill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Two possible approaches:</a:t>
                </a:r>
              </a:p>
              <a:p>
                <a:r>
                  <a:rPr lang="en-US" dirty="0" smtClean="0"/>
                  <a:t>Classical perturbative approach</a:t>
                </a:r>
              </a:p>
              <a:p>
                <a:pPr lvl="1"/>
                <a:r>
                  <a:rPr lang="en-US" dirty="0" smtClean="0"/>
                  <a:t>interaction terms are </a:t>
                </a:r>
                <a:r>
                  <a:rPr lang="en-US" b="1" dirty="0" smtClean="0"/>
                  <a:t>expanded in perturbative series</a:t>
                </a:r>
                <a:br>
                  <a:rPr lang="en-US" b="1" dirty="0" smtClean="0"/>
                </a:br>
                <a:r>
                  <a:rPr lang="en-US" b="1" dirty="0" smtClean="0"/>
                  <a:t> </a:t>
                </a:r>
                <a:r>
                  <a:rPr lang="en-US" dirty="0" smtClean="0"/>
                  <a:t>on the unperturbed basis |n, l, s, j, m&gt;</a:t>
                </a:r>
              </a:p>
              <a:p>
                <a:pPr lvl="1"/>
                <a:r>
                  <a:rPr lang="en-US" dirty="0" smtClean="0"/>
                  <a:t>Usual technique in atomic physics</a:t>
                </a:r>
              </a:p>
              <a:p>
                <a:pPr lvl="1"/>
                <a:r>
                  <a:rPr lang="en-US" b="1" dirty="0" smtClean="0"/>
                  <a:t>Fails for intense external fields </a:t>
                </a:r>
                <a:r>
                  <a:rPr lang="en-US" dirty="0" smtClean="0"/>
                  <a:t>on highly excited states</a:t>
                </a:r>
              </a:p>
              <a:p>
                <a:r>
                  <a:rPr lang="en-US" dirty="0" smtClean="0"/>
                  <a:t>Full interaction-picture, non-perturbative approach</a:t>
                </a:r>
              </a:p>
              <a:p>
                <a:pPr lvl="1"/>
                <a:r>
                  <a:rPr lang="en-US" dirty="0" smtClean="0"/>
                  <a:t>Single interaction matrix terms are evaluated analytically on the unperturbed basis &lt;n’, l’, s’, j’, m’| H |n, l, s, j, m&gt;</a:t>
                </a:r>
              </a:p>
              <a:p>
                <a:pPr lvl="1"/>
                <a:r>
                  <a:rPr lang="en-US" dirty="0" smtClean="0"/>
                  <a:t>The resulting non-diagonal Hamiltonian is </a:t>
                </a:r>
                <a:r>
                  <a:rPr lang="en-US" b="1" dirty="0" err="1" smtClean="0"/>
                  <a:t>diagonalized</a:t>
                </a:r>
                <a:r>
                  <a:rPr lang="en-US" b="1" dirty="0" smtClean="0"/>
                  <a:t> numerically</a:t>
                </a:r>
              </a:p>
              <a:p>
                <a:r>
                  <a:rPr lang="en-US" dirty="0" smtClean="0"/>
                  <a:t>Observations:</a:t>
                </a:r>
              </a:p>
              <a:p>
                <a:pPr lvl="1"/>
                <a:r>
                  <a:rPr lang="en-US" dirty="0" smtClean="0"/>
                  <a:t>Eigenvalues of the </a:t>
                </a:r>
                <a:r>
                  <a:rPr lang="en-US" dirty="0" err="1" smtClean="0"/>
                  <a:t>diagonalized</a:t>
                </a:r>
                <a:r>
                  <a:rPr lang="en-US" dirty="0" smtClean="0"/>
                  <a:t> matrix are the new level energies</a:t>
                </a:r>
              </a:p>
              <a:p>
                <a:pPr lvl="1"/>
                <a:r>
                  <a:rPr lang="en-US" dirty="0" smtClean="0"/>
                  <a:t>Eigenvectors give you the unitary matrix to move to a new, perturbed, basis |n,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&gt; where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spans in the interval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[0, 4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−1]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 general, a value of I </a:t>
                </a:r>
                <a:r>
                  <a:rPr lang="en-US" i="1" dirty="0" smtClean="0"/>
                  <a:t>cannot </a:t>
                </a:r>
                <a:r>
                  <a:rPr lang="en-US" dirty="0" smtClean="0"/>
                  <a:t>be directly related to an unperturbed state |l, s, j, m&gt; due to crossings. This can be done </a:t>
                </a:r>
                <a:r>
                  <a:rPr lang="en-US" i="1" dirty="0" smtClean="0"/>
                  <a:t>only</a:t>
                </a:r>
                <a:r>
                  <a:rPr lang="en-US" dirty="0" smtClean="0"/>
                  <a:t> in the low field regime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8" t="-1856" r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0" r="19492"/>
          <a:stretch/>
        </p:blipFill>
        <p:spPr bwMode="auto">
          <a:xfrm>
            <a:off x="7020272" y="1196752"/>
            <a:ext cx="1963109" cy="197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896B-5E82-4A3F-922E-201A0A357144}" type="slidenum">
              <a:rPr lang="en-US" smtClean="0"/>
              <a:t>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1B67-B3B2-49A5-B233-F71BB373C294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Introduction to the AEgIS experiment</a:t>
            </a:r>
          </a:p>
          <a:p>
            <a:pPr lvl="1"/>
            <a:r>
              <a:rPr lang="it-IT" dirty="0" smtClean="0"/>
              <a:t>Experiment motivation: first WEP and CPT tests on a full antimatter system</a:t>
            </a:r>
          </a:p>
          <a:p>
            <a:pPr lvl="1"/>
            <a:r>
              <a:rPr lang="it-IT" dirty="0" smtClean="0"/>
              <a:t>Overview on the experimental technique</a:t>
            </a:r>
          </a:p>
          <a:p>
            <a:r>
              <a:rPr lang="it-IT" dirty="0" smtClean="0"/>
              <a:t>The role of lasers in AEgIS: exciting Positronium atoms to Rydberg states in external fields</a:t>
            </a:r>
          </a:p>
          <a:p>
            <a:pPr lvl="1"/>
            <a:r>
              <a:rPr lang="it-IT" dirty="0" smtClean="0"/>
              <a:t>Theoretical modeling</a:t>
            </a:r>
          </a:p>
          <a:p>
            <a:pPr lvl="1"/>
            <a:r>
              <a:rPr lang="it-IT" dirty="0" smtClean="0"/>
              <a:t>Laser design for spectroscopy and excitation in AEGIS</a:t>
            </a:r>
          </a:p>
          <a:p>
            <a:pPr lvl="1"/>
            <a:r>
              <a:rPr lang="it-IT" dirty="0" smtClean="0"/>
              <a:t>Performances of the lasers</a:t>
            </a:r>
          </a:p>
          <a:p>
            <a:r>
              <a:rPr lang="it-IT" dirty="0" smtClean="0"/>
              <a:t>Future prospects of atomic physics techniques in AEGIS.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CC9AB-B35E-4C3D-91C9-DB005A947EB7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Ps in high magnetic fields: energy levels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5" y="1196752"/>
            <a:ext cx="3419792" cy="255774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861048"/>
            <a:ext cx="3419792" cy="2472928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860032" y="1075266"/>
            <a:ext cx="4176464" cy="5365667"/>
            <a:chOff x="3555411" y="1161802"/>
            <a:chExt cx="3716605" cy="5172174"/>
          </a:xfrm>
        </p:grpSpPr>
        <p:pic>
          <p:nvPicPr>
            <p:cNvPr id="6" name="Picture 2" descr="D:\Work\CERN AEgIS\presentations\works_lnf_2014_10\ps_n3_1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374" y="3861048"/>
              <a:ext cx="1799722" cy="247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D:\Work\CERN AEgIS\presentations\works_lnf_2014_10\ps_n3_1T_zoom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861048"/>
              <a:ext cx="1894445" cy="247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0" name="Picture 2" descr="D:\Work\CERN AEgIS\presentations\works_lnf_2014_10\ps_n2_1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411" y="1161802"/>
              <a:ext cx="1880685" cy="2555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Picture 3" descr="D:\Work\CERN AEgIS\presentations\works_lnf_2014_10\ps_n2_1T_zoo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331" y="1161802"/>
              <a:ext cx="1880685" cy="2555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220072" y="4167082"/>
            <a:ext cx="2016224" cy="1998222"/>
            <a:chOff x="1475656" y="2420888"/>
            <a:chExt cx="3816424" cy="3384376"/>
          </a:xfrm>
        </p:grpSpPr>
        <p:sp>
          <p:nvSpPr>
            <p:cNvPr id="15" name="Rectangle 14"/>
            <p:cNvSpPr/>
            <p:nvPr/>
          </p:nvSpPr>
          <p:spPr>
            <a:xfrm>
              <a:off x="1475656" y="3753036"/>
              <a:ext cx="1080120" cy="648072"/>
            </a:xfrm>
            <a:prstGeom prst="rect">
              <a:avLst/>
            </a:prstGeom>
            <a:noFill/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2555776" y="2420888"/>
              <a:ext cx="2736304" cy="133214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55776" y="4401108"/>
              <a:ext cx="2736304" cy="140415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5220072" y="1988840"/>
            <a:ext cx="742142" cy="864096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962214" y="1401566"/>
            <a:ext cx="1274082" cy="587274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62214" y="2852936"/>
            <a:ext cx="1274082" cy="54685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9929280">
            <a:off x="6539871" y="3646773"/>
            <a:ext cx="70525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800" dirty="0" smtClean="0"/>
              <a:t>Preliminary</a:t>
            </a:r>
            <a:endParaRPr lang="en-US" sz="800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2203-EA6E-4F2E-AAC5-352C93D87E60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Ps in high magnetic fields</a:t>
            </a:r>
            <a:r>
              <a:rPr lang="en-US" dirty="0" smtClean="0"/>
              <a:t>: transition amplitudes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9715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Spontaneous emission rate (Hz) from n=3 to n=1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dirty="0" smtClean="0"/>
              <a:t>on x axis, n=1 sublevels (4); on y-axis, n=3 sublevels (36)</a:t>
            </a:r>
            <a:endParaRPr lang="en-US" sz="2600" dirty="0"/>
          </a:p>
        </p:txBody>
      </p:sp>
      <p:pic>
        <p:nvPicPr>
          <p:cNvPr id="2058" name="Picture 10" descr="D:\Work\CERN AEgIS\simulations\excitation\pstrans\PsLaser\data\img\A n1=3, n2=1, E=0.00e+000, B=0.00e+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5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Work\CERN AEgIS\simulations\excitation\pstrans\PsLaser\data\img\A n1=3, n2=1, E=0.00e+000, B=1.00e-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5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Work\CERN AEgIS\simulations\excitation\pstrans\PsLaser\data\img\A n1=3, n2=1, E=0.00e+000, B=1.00e-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5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Work\CERN AEgIS\simulations\excitation\pstrans\PsLaser\data\img\A n1=3, n2=1, E=0.00e+000, B=1.00e-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5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Work\CERN AEgIS\simulations\excitation\pstrans\PsLaser\data\img\A n1=3, n2=1, E=0.00e+000, B=1.00e-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75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Work\CERN AEgIS\simulations\excitation\pstrans\PsLaser\data\img\A n1=3, n2=1, E=0.00e+000, B=1.00e+0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896B-5E82-4A3F-922E-201A0A357144}" type="slidenum">
              <a:rPr lang="en-US" smtClean="0"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929280">
            <a:off x="1623050" y="2622763"/>
            <a:ext cx="118320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 smtClean="0"/>
              <a:t>Preliminary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85252-B4D0-41FA-9D7D-CC2FB3CDAA41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Ps in high magnetic fields</a:t>
            </a:r>
            <a:r>
              <a:rPr lang="en-US" dirty="0" smtClean="0"/>
              <a:t>: transition amplitudes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9715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Spontaneous emission rate (Hz) from n=20 to n=3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600" dirty="0" smtClean="0"/>
              <a:t>on x axis, n=3 sublevels (36); on y-axis, n=20 sublevels (1600)</a:t>
            </a:r>
            <a:endParaRPr lang="en-US" sz="2600" dirty="0"/>
          </a:p>
        </p:txBody>
      </p:sp>
      <p:pic>
        <p:nvPicPr>
          <p:cNvPr id="3074" name="Picture 2" descr="D:\Work\CERN AEgIS\simulations\excitation\pstrans\PsLaser\data\img\A n1=20, n2=3, E=0.00e+000, B=0.00e+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7275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CERN AEgIS\simulations\excitation\pstrans\PsLaser\data\img\A n1=20, n2=3, E=0.00e+000, B=1.00e-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7275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Work\CERN AEgIS\simulations\excitation\pstrans\PsLaser\data\img\A n1=20, n2=3, E=0.00e+000, B=1.00e-0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7275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Work\CERN AEgIS\simulations\excitation\pstrans\PsLaser\data\img\A n1=20, n2=3, E=0.00e+000, B=1.00e-0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7275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Work\CERN AEgIS\simulations\excitation\pstrans\PsLaser\data\img\A n1=20, n2=3, E=0.00e+000, B=1.00e-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007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Work\CERN AEgIS\simulations\excitation\pstrans\PsLaser\data\img\A n1=20, n2=3, E=0.00e+000, B=1.00e+0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320074"/>
            <a:ext cx="5676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6896B-5E82-4A3F-922E-201A0A357144}" type="slidenum">
              <a:rPr lang="en-US" smtClean="0"/>
              <a:t>22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929280">
            <a:off x="1479034" y="2679399"/>
            <a:ext cx="118320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 smtClean="0"/>
              <a:t>Preliminary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5787-28AA-460A-ADB4-0EDAEBCD496E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Excitation and spectroscopy lasers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0432"/>
            <a:ext cx="4680520" cy="2164552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r>
              <a:rPr lang="it-IT" dirty="0" smtClean="0"/>
              <a:t>Simulations show that a laser linewidth of 300Ghz covers completely the whole range of sublevels on n=3 for both E and B.</a:t>
            </a:r>
          </a:p>
          <a:p>
            <a:r>
              <a:rPr lang="it-IT" dirty="0" smtClean="0"/>
              <a:t>Efficient antihydrogen production </a:t>
            </a:r>
            <a:r>
              <a:rPr lang="it-IT" sz="3100" dirty="0" smtClean="0"/>
              <a:t>requires full sublevel coverage + Doppler broadening compensation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=&gt; </a:t>
            </a:r>
            <a:r>
              <a:rPr lang="it-IT" b="1" dirty="0" smtClean="0"/>
              <a:t>broadband laser</a:t>
            </a:r>
          </a:p>
          <a:p>
            <a:r>
              <a:rPr lang="it-IT" dirty="0" smtClean="0"/>
              <a:t>Cold source of positronium leads to a new generation of spectroscopic studies </a:t>
            </a:r>
            <a:br>
              <a:rPr lang="it-IT" dirty="0" smtClean="0"/>
            </a:br>
            <a:r>
              <a:rPr lang="it-IT" dirty="0" smtClean="0"/>
              <a:t>=&gt; </a:t>
            </a:r>
            <a:r>
              <a:rPr lang="it-IT" b="1" dirty="0" smtClean="0"/>
              <a:t>narrowband laser</a:t>
            </a:r>
          </a:p>
          <a:p>
            <a:endParaRPr lang="it-IT" b="1" dirty="0" smtClean="0"/>
          </a:p>
          <a:p>
            <a:pPr marL="0" indent="0">
              <a:buNone/>
            </a:pPr>
            <a:endParaRPr lang="it-IT" b="1" dirty="0" smtClean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84" y="1155700"/>
            <a:ext cx="4353469" cy="18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9383" y="2996952"/>
            <a:ext cx="4474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Ziock et al. </a:t>
            </a:r>
            <a:r>
              <a:rPr lang="it-IT" sz="1000" i="1" dirty="0" smtClean="0"/>
              <a:t>First obs. of resonant excitation of high-n states in Ps, PRL 64 (1990) </a:t>
            </a:r>
            <a:endParaRPr lang="en-US" sz="10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877" y="3630623"/>
            <a:ext cx="3514749" cy="228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69383" y="5915438"/>
            <a:ext cx="43534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Cassidy D.B. et al, </a:t>
            </a:r>
            <a:r>
              <a:rPr lang="it-IT" sz="1000" i="1" dirty="0" smtClean="0"/>
              <a:t>Efficient production of Rydberg Ps, </a:t>
            </a:r>
            <a:r>
              <a:rPr lang="it-IT" sz="1000" dirty="0" smtClean="0"/>
              <a:t>PRL 108 (2012) 043401 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88338" y="3183359"/>
            <a:ext cx="406763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Candara" panose="020E0502030303020204" pitchFamily="34" charset="0"/>
              </a:rPr>
              <a:t>Excitation laser</a:t>
            </a:r>
            <a:r>
              <a:rPr lang="it-IT" sz="1200" dirty="0" smtClean="0">
                <a:latin typeface="Candara" panose="020E0502030303020204" pitchFamily="34" charset="0"/>
              </a:rPr>
              <a:t> for antihydrogen production</a:t>
            </a:r>
          </a:p>
          <a:p>
            <a:pPr algn="ctr"/>
            <a:r>
              <a:rPr lang="it-IT" sz="1200" dirty="0">
                <a:latin typeface="Candara" panose="020E0502030303020204" pitchFamily="34" charset="0"/>
              </a:rPr>
              <a:t>c</a:t>
            </a:r>
            <a:r>
              <a:rPr lang="it-IT" sz="1200" dirty="0" smtClean="0">
                <a:latin typeface="Candara" panose="020E0502030303020204" pitchFamily="34" charset="0"/>
              </a:rPr>
              <a:t>rystal, broadband (300 GHz), 1 =&gt; 3 =&gt; 14-23</a:t>
            </a:r>
            <a:endParaRPr lang="en-US" sz="1200" dirty="0"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38" y="3687415"/>
            <a:ext cx="4067638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Candara" panose="020E0502030303020204" pitchFamily="34" charset="0"/>
              </a:rPr>
              <a:t>Spectroscopy laser </a:t>
            </a:r>
            <a:r>
              <a:rPr lang="it-IT" sz="1200" dirty="0" smtClean="0">
                <a:latin typeface="Candara" panose="020E0502030303020204" pitchFamily="34" charset="0"/>
              </a:rPr>
              <a:t>for dedicated Ps studies</a:t>
            </a:r>
          </a:p>
          <a:p>
            <a:pPr algn="ctr"/>
            <a:r>
              <a:rPr lang="it-IT" sz="1200" dirty="0" smtClean="0">
                <a:latin typeface="Candara" panose="020E0502030303020204" pitchFamily="34" charset="0"/>
              </a:rPr>
              <a:t>dye, narrowband (300 GHz), 1 =&gt; 2 =&gt; 14-23</a:t>
            </a:r>
            <a:endParaRPr lang="en-US" sz="1200" dirty="0"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338" y="5858108"/>
            <a:ext cx="4067638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Candara" panose="020E0502030303020204" pitchFamily="34" charset="0"/>
              </a:rPr>
              <a:t>Dedicated test chamber </a:t>
            </a:r>
            <a:r>
              <a:rPr lang="it-IT" sz="1200" dirty="0" smtClean="0">
                <a:latin typeface="Candara" panose="020E0502030303020204" pitchFamily="34" charset="0"/>
              </a:rPr>
              <a:t>for spectroscopic studies in arbitrary field conditions</a:t>
            </a:r>
            <a:endParaRPr lang="en-US" sz="1200" dirty="0">
              <a:latin typeface="Candara" panose="020E0502030303020204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33090"/>
            <a:ext cx="2016223" cy="157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1B2C-102E-4522-BC43-6267B51B5E45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Common source: Q-Switched pump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68" y="4941168"/>
            <a:ext cx="8771728" cy="1440160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Commercial high-energy, broadband Q-Switched Nd:YAG pump at 1064 nm. </a:t>
            </a:r>
          </a:p>
          <a:p>
            <a:r>
              <a:rPr lang="it-IT" dirty="0" smtClean="0"/>
              <a:t>1 J peak power at 1064 nm, 4ns FWHM, 10 Hz rept. rate</a:t>
            </a:r>
          </a:p>
          <a:p>
            <a:r>
              <a:rPr lang="it-IT" dirty="0" smtClean="0"/>
              <a:t>Second harmonic (532 nm) and fourth harmonic (266 nm) generator</a:t>
            </a:r>
          </a:p>
          <a:p>
            <a:r>
              <a:rPr lang="it-IT" dirty="0" smtClean="0"/>
              <a:t>Very low trigger-to-pulse jitter (&lt;300 ps, fast photodiode limited)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99" y="1273241"/>
            <a:ext cx="2651047" cy="357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29" y="1916832"/>
            <a:ext cx="2789927" cy="24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:\Work\Thesis master\Thesis\images\pulse_fi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55577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996952"/>
            <a:ext cx="2555776" cy="18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640478" y="1700808"/>
            <a:ext cx="726481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00" dirty="0" smtClean="0">
                <a:latin typeface="Candara" panose="020E0502030303020204" pitchFamily="34" charset="0"/>
              </a:rPr>
              <a:t>1064 nm pulse</a:t>
            </a:r>
            <a:endParaRPr lang="en-US" sz="700" dirty="0">
              <a:latin typeface="Candara" panose="020E0502030303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1600" y="4005064"/>
            <a:ext cx="505267" cy="2000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7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1064 nm</a:t>
            </a:r>
            <a:endParaRPr lang="en-US" sz="7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5736" y="3284984"/>
            <a:ext cx="455574" cy="2000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700" dirty="0" smtClean="0">
                <a:solidFill>
                  <a:srgbClr val="00B050"/>
                </a:solidFill>
                <a:latin typeface="Candara" panose="020E0502030303020204" pitchFamily="34" charset="0"/>
              </a:rPr>
              <a:t>532 nm</a:t>
            </a:r>
            <a:endParaRPr lang="en-US" sz="7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9172" y="4209713"/>
            <a:ext cx="466794" cy="2000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700" dirty="0" smtClean="0">
                <a:solidFill>
                  <a:srgbClr val="0070C0"/>
                </a:solidFill>
                <a:latin typeface="Candara" panose="020E0502030303020204" pitchFamily="34" charset="0"/>
              </a:rPr>
              <a:t>266 nm</a:t>
            </a:r>
            <a:endParaRPr lang="en-US" sz="700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CE4AB-C8B3-4A84-93F6-EFEDC974784A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Excitation laser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57192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2753" y="605471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ndara" panose="020E0502030303020204" pitchFamily="34" charset="0"/>
              </a:rPr>
              <a:t>... commissioned, tested and ready!</a:t>
            </a:r>
            <a:endParaRPr lang="en-US" i="1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1268760"/>
            <a:ext cx="2793166" cy="477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Based on non-linear crystal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205 nm (1 -&gt; 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OPG: synthesize 894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OPA: amplify 894 nm to 15 mJ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SUM: frequency sum 266 nm and 894 nm to obtain 205 nm</a:t>
            </a:r>
            <a:endParaRPr lang="en-US" sz="1600" dirty="0" smtClean="0">
              <a:latin typeface="Candara" panose="020E0502030303020204" pitchFamily="34" charset="0"/>
            </a:endParaRPr>
          </a:p>
          <a:p>
            <a:pPr marL="742950" lvl="1" indent="-285750">
              <a:buFont typeface="Symbol" pitchFamily="18" charset="2"/>
              <a:buChar char="Þ"/>
            </a:pPr>
            <a:r>
              <a:rPr lang="it-IT" sz="1600" dirty="0" smtClean="0">
                <a:latin typeface="Candara" panose="020E0502030303020204" pitchFamily="34" charset="0"/>
              </a:rPr>
              <a:t>300 uJ of 205 nm obtained (32 uJ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1650-1720 nm (3 -&gt; 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OPG: synthesize 1650-1720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OPA: amplify to 4 mJ</a:t>
            </a:r>
          </a:p>
          <a:p>
            <a:pPr lvl="1"/>
            <a:r>
              <a:rPr lang="it-IT" sz="1600" dirty="0" smtClean="0">
                <a:latin typeface="Candara" panose="020E0502030303020204" pitchFamily="34" charset="0"/>
              </a:rPr>
              <a:t>=&gt; 4 mJ obtained (350 uJ needed)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1" y="3068960"/>
            <a:ext cx="3675653" cy="30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45" y="1367989"/>
            <a:ext cx="2398067" cy="45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036" y="1376772"/>
            <a:ext cx="4295929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A295-BB2E-46E5-88BF-461E56CA8222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Spectroscopy laser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 bwMode="auto">
          <a:xfrm>
            <a:off x="187896" y="1484784"/>
            <a:ext cx="59051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4915" y="1945713"/>
            <a:ext cx="2937182" cy="378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Based on tunable dye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7030A0"/>
                </a:solidFill>
                <a:latin typeface="Candara" panose="020E0502030303020204" pitchFamily="34" charset="0"/>
              </a:rPr>
              <a:t>Doubled 360-550 nm (1 -&gt; 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Third YAG harmonic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Tunable dye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Amplifier dye cell</a:t>
            </a:r>
            <a:endParaRPr lang="en-US" sz="1600" dirty="0" smtClean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550-800 nm (2 -&gt; 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Second YAG harmonic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Tunable dye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Amplifier dye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Potentially all the useful wavelengths, but for 205 nm!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Under construction @CERN</a:t>
            </a:r>
          </a:p>
          <a:p>
            <a:pPr lvl="1"/>
            <a:endParaRPr lang="it-IT" sz="1600" dirty="0" smtClean="0">
              <a:latin typeface="Candara" panose="020E0502030303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148" y="4820204"/>
            <a:ext cx="2304256" cy="985060"/>
            <a:chOff x="35496" y="4725144"/>
            <a:chExt cx="2304256" cy="985060"/>
          </a:xfrm>
        </p:grpSpPr>
        <p:sp>
          <p:nvSpPr>
            <p:cNvPr id="11" name="Rectangle 10"/>
            <p:cNvSpPr/>
            <p:nvPr/>
          </p:nvSpPr>
          <p:spPr>
            <a:xfrm>
              <a:off x="35496" y="4725144"/>
              <a:ext cx="1728192" cy="985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7896" y="5370074"/>
              <a:ext cx="2151856" cy="340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3773605" cy="2830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7CE2-39DE-42C9-BE62-722BB773C5D4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Dedicated spectroscopy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54" y="4236180"/>
            <a:ext cx="5741289" cy="2073140"/>
          </a:xfrm>
        </p:spPr>
        <p:txBody>
          <a:bodyPr>
            <a:normAutofit fontScale="70000" lnSpcReduction="20000"/>
          </a:bodyPr>
          <a:lstStyle/>
          <a:p>
            <a:r>
              <a:rPr lang="it-IT" dirty="0" smtClean="0"/>
              <a:t>Dedicated test enviroment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it-IT" dirty="0" smtClean="0"/>
              <a:t>ndependent from main apparatus cryogenics</a:t>
            </a:r>
          </a:p>
          <a:p>
            <a:r>
              <a:rPr lang="it-IT" dirty="0" smtClean="0"/>
              <a:t>Buncher</a:t>
            </a:r>
          </a:p>
          <a:p>
            <a:pPr lvl="1"/>
            <a:r>
              <a:rPr lang="it-IT" dirty="0" smtClean="0"/>
              <a:t>7 kV acceleration of positrons</a:t>
            </a:r>
          </a:p>
          <a:p>
            <a:pPr lvl="1"/>
            <a:r>
              <a:rPr lang="it-IT" dirty="0" smtClean="0"/>
              <a:t>No electric field in the target region</a:t>
            </a:r>
          </a:p>
          <a:p>
            <a:pPr lvl="1"/>
            <a:r>
              <a:rPr lang="it-IT" dirty="0" smtClean="0"/>
              <a:t>Parabolic profile: time squeezing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51520" y="1196752"/>
            <a:ext cx="5242155" cy="3028869"/>
            <a:chOff x="486321" y="1403408"/>
            <a:chExt cx="5242155" cy="3028869"/>
          </a:xfrm>
        </p:grpSpPr>
        <p:grpSp>
          <p:nvGrpSpPr>
            <p:cNvPr id="31" name="Group 30"/>
            <p:cNvGrpSpPr/>
            <p:nvPr/>
          </p:nvGrpSpPr>
          <p:grpSpPr>
            <a:xfrm>
              <a:off x="486321" y="1403408"/>
              <a:ext cx="2062765" cy="3028869"/>
              <a:chOff x="251520" y="2575544"/>
              <a:chExt cx="3111506" cy="456879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51520" y="3302814"/>
                <a:ext cx="1044698" cy="2568216"/>
                <a:chOff x="1419367" y="313899"/>
                <a:chExt cx="655093" cy="161043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1419367" y="313899"/>
                  <a:ext cx="655093" cy="16104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1419451" y="791571"/>
                  <a:ext cx="655009" cy="62779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1555845" y="921225"/>
                  <a:ext cx="382137" cy="38213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555665" y="409433"/>
                  <a:ext cx="382137" cy="281858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1555684" y="1544472"/>
                  <a:ext cx="382137" cy="281858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 rot="16200000">
                <a:off x="1521027" y="3679976"/>
                <a:ext cx="1291209" cy="17414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16200000">
                <a:off x="853585" y="4062213"/>
                <a:ext cx="609407" cy="1027653"/>
              </a:xfrm>
              <a:prstGeom prst="triangle">
                <a:avLst/>
              </a:prstGeom>
              <a:solidFill>
                <a:srgbClr val="EAB200">
                  <a:alpha val="48627"/>
                </a:srgb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16200000" flipV="1">
                <a:off x="2052123" y="3260589"/>
                <a:ext cx="0" cy="2621806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6200000">
                <a:off x="482664" y="4575135"/>
                <a:ext cx="28113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H="1" flipV="1">
                <a:off x="-1549265" y="4915440"/>
                <a:ext cx="4457383" cy="246"/>
              </a:xfrm>
              <a:prstGeom prst="line">
                <a:avLst/>
              </a:prstGeom>
              <a:ln w="19050">
                <a:solidFill>
                  <a:srgbClr val="CC00CC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 flipV="1">
                <a:off x="-1327230" y="4915451"/>
                <a:ext cx="4457466" cy="303"/>
              </a:xfrm>
              <a:prstGeom prst="line">
                <a:avLst/>
              </a:prstGeom>
              <a:ln w="19050">
                <a:solidFill>
                  <a:srgbClr val="CC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Triangle 18"/>
              <p:cNvSpPr/>
              <p:nvPr/>
            </p:nvSpPr>
            <p:spPr>
              <a:xfrm rot="8100000">
                <a:off x="633550" y="2640871"/>
                <a:ext cx="314103" cy="314103"/>
              </a:xfrm>
              <a:prstGeom prst="rt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790125" y="2576295"/>
                <a:ext cx="649" cy="221802"/>
              </a:xfrm>
              <a:prstGeom prst="line">
                <a:avLst/>
              </a:pr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ounded Rectangle 20"/>
              <p:cNvSpPr/>
              <p:nvPr/>
            </p:nvSpPr>
            <p:spPr>
              <a:xfrm rot="19059149">
                <a:off x="1780161" y="2857908"/>
                <a:ext cx="792088" cy="32423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2251355">
                <a:off x="1769223" y="5708909"/>
                <a:ext cx="792088" cy="32423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2490129" y="2575544"/>
                <a:ext cx="859809" cy="385379"/>
              </a:xfrm>
              <a:custGeom>
                <a:avLst/>
                <a:gdLst>
                  <a:gd name="connsiteX0" fmla="*/ 0 w 859809"/>
                  <a:gd name="connsiteY0" fmla="*/ 180438 h 385379"/>
                  <a:gd name="connsiteX1" fmla="*/ 191069 w 859809"/>
                  <a:gd name="connsiteY1" fmla="*/ 57608 h 385379"/>
                  <a:gd name="connsiteX2" fmla="*/ 423081 w 859809"/>
                  <a:gd name="connsiteY2" fmla="*/ 16664 h 385379"/>
                  <a:gd name="connsiteX3" fmla="*/ 655093 w 859809"/>
                  <a:gd name="connsiteY3" fmla="*/ 330563 h 385379"/>
                  <a:gd name="connsiteX4" fmla="*/ 859809 w 859809"/>
                  <a:gd name="connsiteY4" fmla="*/ 385154 h 38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809" h="385379">
                    <a:moveTo>
                      <a:pt x="0" y="180438"/>
                    </a:moveTo>
                    <a:cubicBezTo>
                      <a:pt x="60278" y="132671"/>
                      <a:pt x="120556" y="84904"/>
                      <a:pt x="191069" y="57608"/>
                    </a:cubicBezTo>
                    <a:cubicBezTo>
                      <a:pt x="261582" y="30312"/>
                      <a:pt x="345744" y="-28829"/>
                      <a:pt x="423081" y="16664"/>
                    </a:cubicBezTo>
                    <a:cubicBezTo>
                      <a:pt x="500418" y="62156"/>
                      <a:pt x="582305" y="269148"/>
                      <a:pt x="655093" y="330563"/>
                    </a:cubicBezTo>
                    <a:cubicBezTo>
                      <a:pt x="727881" y="391978"/>
                      <a:pt x="859809" y="385154"/>
                      <a:pt x="859809" y="385154"/>
                    </a:cubicBez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 flipV="1">
                <a:off x="2497202" y="5932819"/>
                <a:ext cx="859809" cy="334478"/>
              </a:xfrm>
              <a:custGeom>
                <a:avLst/>
                <a:gdLst>
                  <a:gd name="connsiteX0" fmla="*/ 0 w 859809"/>
                  <a:gd name="connsiteY0" fmla="*/ 180438 h 385379"/>
                  <a:gd name="connsiteX1" fmla="*/ 191069 w 859809"/>
                  <a:gd name="connsiteY1" fmla="*/ 57608 h 385379"/>
                  <a:gd name="connsiteX2" fmla="*/ 423081 w 859809"/>
                  <a:gd name="connsiteY2" fmla="*/ 16664 h 385379"/>
                  <a:gd name="connsiteX3" fmla="*/ 655093 w 859809"/>
                  <a:gd name="connsiteY3" fmla="*/ 330563 h 385379"/>
                  <a:gd name="connsiteX4" fmla="*/ 859809 w 859809"/>
                  <a:gd name="connsiteY4" fmla="*/ 385154 h 38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9809" h="385379">
                    <a:moveTo>
                      <a:pt x="0" y="180438"/>
                    </a:moveTo>
                    <a:cubicBezTo>
                      <a:pt x="60278" y="132671"/>
                      <a:pt x="120556" y="84904"/>
                      <a:pt x="191069" y="57608"/>
                    </a:cubicBezTo>
                    <a:cubicBezTo>
                      <a:pt x="261582" y="30312"/>
                      <a:pt x="345744" y="-28829"/>
                      <a:pt x="423081" y="16664"/>
                    </a:cubicBezTo>
                    <a:cubicBezTo>
                      <a:pt x="500418" y="62156"/>
                      <a:pt x="582305" y="269148"/>
                      <a:pt x="655093" y="330563"/>
                    </a:cubicBezTo>
                    <a:cubicBezTo>
                      <a:pt x="727881" y="391978"/>
                      <a:pt x="859809" y="385154"/>
                      <a:pt x="859809" y="385154"/>
                    </a:cubicBez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103930" y="4236839"/>
                <a:ext cx="712210" cy="669292"/>
                <a:chOff x="6488559" y="3166356"/>
                <a:chExt cx="712210" cy="66929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6488559" y="3166356"/>
                  <a:ext cx="712209" cy="66929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7" name="Straight Connector 26"/>
                <p:cNvCxnSpPr>
                  <a:endCxn id="26" idx="2"/>
                </p:cNvCxnSpPr>
                <p:nvPr/>
              </p:nvCxnSpPr>
              <p:spPr>
                <a:xfrm>
                  <a:off x="6488559" y="3166356"/>
                  <a:ext cx="356105" cy="66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endCxn id="26" idx="2"/>
                </p:cNvCxnSpPr>
                <p:nvPr/>
              </p:nvCxnSpPr>
              <p:spPr>
                <a:xfrm flipH="1">
                  <a:off x="6844664" y="3166356"/>
                  <a:ext cx="314257" cy="66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26" idx="0"/>
                </p:cNvCxnSpPr>
                <p:nvPr/>
              </p:nvCxnSpPr>
              <p:spPr>
                <a:xfrm>
                  <a:off x="6844664" y="3166356"/>
                  <a:ext cx="356105" cy="66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endCxn id="26" idx="0"/>
                </p:cNvCxnSpPr>
                <p:nvPr/>
              </p:nvCxnSpPr>
              <p:spPr>
                <a:xfrm flipV="1">
                  <a:off x="6488559" y="3166356"/>
                  <a:ext cx="356105" cy="6692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4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71" t="24106" r="3208" b="13100"/>
            <a:stretch/>
          </p:blipFill>
          <p:spPr bwMode="auto">
            <a:xfrm>
              <a:off x="1525310" y="2390555"/>
              <a:ext cx="4203166" cy="663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5076055" y="5450531"/>
            <a:ext cx="3653057" cy="565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dirty="0" smtClean="0"/>
              <a:t>First tests under way, stay tuned!</a:t>
            </a:r>
            <a:endParaRPr lang="it-IT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993133" y="1131267"/>
            <a:ext cx="3066581" cy="2146606"/>
            <a:chOff x="5993133" y="1131267"/>
            <a:chExt cx="3066581" cy="2146606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4161299"/>
                </p:ext>
              </p:extLst>
            </p:nvPr>
          </p:nvGraphicFramePr>
          <p:xfrm>
            <a:off x="5993133" y="1131267"/>
            <a:ext cx="3066581" cy="21466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8" name="Graph" r:id="rId4" imgW="4189171" imgH="2935834" progId="Origin50.Graph">
                    <p:embed/>
                  </p:oleObj>
                </mc:Choice>
                <mc:Fallback>
                  <p:oleObj name="Graph" r:id="rId4" imgW="4189171" imgH="2935834" progId="Origin50.Graph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3133" y="1131267"/>
                          <a:ext cx="3066581" cy="214660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 rot="19929280">
              <a:off x="6448650" y="1329127"/>
              <a:ext cx="90786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000" dirty="0" smtClean="0"/>
                <a:t>Preliminary</a:t>
              </a:r>
              <a:endParaRPr lang="en-US" sz="10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3341" y="3068959"/>
            <a:ext cx="3190660" cy="2232249"/>
            <a:chOff x="5953341" y="3068959"/>
            <a:chExt cx="3190660" cy="2232249"/>
          </a:xfrm>
        </p:grpSpPr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5816686"/>
                </p:ext>
              </p:extLst>
            </p:nvPr>
          </p:nvGraphicFramePr>
          <p:xfrm>
            <a:off x="5953341" y="3068959"/>
            <a:ext cx="3190660" cy="2232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9" name="Graph" r:id="rId6" imgW="4189171" imgH="2935834" progId="Origin50.Graph">
                    <p:embed/>
                  </p:oleObj>
                </mc:Choice>
                <mc:Fallback>
                  <p:oleObj name="Graph" r:id="rId6" imgW="4189171" imgH="2935834" progId="Origin50.Graph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3341" y="3068959"/>
                          <a:ext cx="3190660" cy="22322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38"/>
            <p:cNvSpPr txBox="1"/>
            <p:nvPr/>
          </p:nvSpPr>
          <p:spPr>
            <a:xfrm rot="19929280">
              <a:off x="6448649" y="3200199"/>
              <a:ext cx="90786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000" dirty="0" smtClean="0"/>
                <a:t>Preliminary</a:t>
              </a:r>
              <a:endParaRPr lang="en-US" sz="1000" dirty="0"/>
            </a:p>
          </p:txBody>
        </p:sp>
      </p:grp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BCAA-4EA1-4608-957D-580FE8D4387D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8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prospects: sub-K cooling of pbars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1) Sympathetic laser cooling of antiprotons using ions</a:t>
            </a:r>
            <a:endParaRPr lang="en-US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08520" y="3783922"/>
            <a:ext cx="4276351" cy="11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17052" lvl="1" indent="-311010" defTabSz="827921">
              <a:spcBef>
                <a:spcPct val="40000"/>
              </a:spcBef>
              <a:buFontTx/>
              <a:buAutoNum type="arabicPeriod"/>
            </a:pPr>
            <a:r>
              <a:rPr lang="de-DE" sz="1633" dirty="0"/>
              <a:t>Capture of anions in the Penning trap</a:t>
            </a:r>
          </a:p>
          <a:p>
            <a:pPr marL="717052" lvl="1" indent="-311010" defTabSz="827921">
              <a:spcBef>
                <a:spcPct val="40000"/>
              </a:spcBef>
              <a:buFontTx/>
              <a:buAutoNum type="arabicPeriod"/>
            </a:pPr>
            <a:r>
              <a:rPr lang="de-DE" sz="1633" dirty="0"/>
              <a:t>Pre-cooling of anions with electrons</a:t>
            </a:r>
          </a:p>
          <a:p>
            <a:pPr marL="717052" lvl="1" indent="-311010" defTabSz="827921">
              <a:spcBef>
                <a:spcPct val="40000"/>
              </a:spcBef>
              <a:buFontTx/>
              <a:buAutoNum type="arabicPeriod"/>
            </a:pPr>
            <a:r>
              <a:rPr lang="de-DE" sz="1633" dirty="0"/>
              <a:t>Laser cooling of anions</a:t>
            </a:r>
            <a:endParaRPr lang="de-DE" sz="1633" baseline="300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91116" y="3789040"/>
            <a:ext cx="4276351" cy="11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17052" lvl="1" indent="-311010" defTabSz="827921">
              <a:spcBef>
                <a:spcPct val="40000"/>
              </a:spcBef>
              <a:buFontTx/>
              <a:buAutoNum type="arabicPeriod" startAt="4"/>
            </a:pPr>
            <a:r>
              <a:rPr lang="de-DE" sz="1633" dirty="0"/>
              <a:t>Simultaneous confinement of antiprotons</a:t>
            </a:r>
            <a:br>
              <a:rPr lang="de-DE" sz="1633" dirty="0"/>
            </a:br>
            <a:r>
              <a:rPr lang="de-DE" sz="1633" dirty="0"/>
              <a:t>in the trap</a:t>
            </a:r>
          </a:p>
          <a:p>
            <a:pPr marL="717052" lvl="1" indent="-311010" defTabSz="827921">
              <a:spcBef>
                <a:spcPct val="40000"/>
              </a:spcBef>
              <a:buFontTx/>
              <a:buAutoNum type="arabicPeriod" startAt="4"/>
            </a:pPr>
            <a:r>
              <a:rPr lang="de-DE" sz="1633" dirty="0"/>
              <a:t>Sympathetic cooling of antiprotons by</a:t>
            </a:r>
            <a:br>
              <a:rPr lang="de-DE" sz="1633" dirty="0"/>
            </a:br>
            <a:r>
              <a:rPr lang="de-DE" sz="1633" dirty="0"/>
              <a:t>anions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19307" y="5193312"/>
            <a:ext cx="5485956" cy="5399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46896" tIns="97931" rIns="146896" bIns="97931" anchor="t" anchorCtr="0"/>
          <a:lstStyle/>
          <a:p>
            <a:pPr defTabSz="827921"/>
            <a:r>
              <a:rPr lang="de-DE" sz="1905" dirty="0"/>
              <a:t>Method can be used to cool </a:t>
            </a:r>
            <a:r>
              <a:rPr lang="de-DE" sz="1905" b="1" dirty="0"/>
              <a:t>any negative ion</a:t>
            </a:r>
            <a:r>
              <a:rPr lang="de-DE" sz="1905" dirty="0"/>
              <a:t> species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285295" y="1700808"/>
            <a:ext cx="6573411" cy="2049925"/>
            <a:chOff x="543" y="986"/>
            <a:chExt cx="5237" cy="1632"/>
          </a:xfrm>
          <a:solidFill>
            <a:schemeClr val="bg1"/>
          </a:solidFill>
        </p:grpSpPr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543" y="986"/>
              <a:ext cx="5237" cy="1632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de-DE" sz="1633"/>
            </a:p>
          </p:txBody>
        </p:sp>
        <p:pic>
          <p:nvPicPr>
            <p:cNvPr id="9" name="Picture 20" descr="Trap_laser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" y="1055"/>
              <a:ext cx="5101" cy="1496"/>
            </a:xfrm>
            <a:prstGeom prst="rect">
              <a:avLst/>
            </a:prstGeom>
            <a:grpFill/>
          </p:spPr>
        </p:pic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-21600000">
            <a:off x="107504" y="6237312"/>
            <a:ext cx="3769524" cy="1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defTabSz="945990"/>
            <a:r>
              <a:rPr lang="de-DE" sz="1270" dirty="0">
                <a:solidFill>
                  <a:schemeClr val="bg2"/>
                </a:solidFill>
              </a:rPr>
              <a:t>[</a:t>
            </a:r>
            <a:r>
              <a:rPr lang="de-DE" sz="1270" dirty="0"/>
              <a:t>A. K. &amp; J. Walz, New J. Phys. 8 (2006) 45]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3916-E48F-4F77-B8D1-83F93BF2D25D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prospects: laser cooling of La</a:t>
            </a:r>
            <a:r>
              <a:rPr lang="it-IT" baseline="30000" dirty="0" smtClean="0"/>
              <a:t>-</a:t>
            </a:r>
            <a:endParaRPr lang="en-US" baseline="30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106560"/>
            <a:ext cx="9116474" cy="5358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80"/>
              </a:spcBef>
            </a:pPr>
            <a:r>
              <a:rPr lang="de-DE" sz="2000" dirty="0" smtClean="0"/>
              <a:t>Promising laser cooling transition in negative lanthanum (theo. calculation)</a:t>
            </a:r>
            <a:endParaRPr lang="de-DE" dirty="0" smtClean="0"/>
          </a:p>
          <a:p>
            <a:pPr marL="0" indent="0">
              <a:lnSpc>
                <a:spcPct val="110000"/>
              </a:lnSpc>
              <a:spcBef>
                <a:spcPts val="680"/>
              </a:spcBef>
              <a:buFont typeface="Arial" panose="020B0604020202020204" pitchFamily="34" charset="0"/>
              <a:buNone/>
            </a:pPr>
            <a:endParaRPr lang="de-DE" dirty="0" smtClean="0"/>
          </a:p>
          <a:p>
            <a:pPr marL="0" indent="0">
              <a:lnSpc>
                <a:spcPct val="110000"/>
              </a:lnSpc>
              <a:spcBef>
                <a:spcPts val="680"/>
              </a:spcBef>
              <a:buFont typeface="Arial" panose="020B0604020202020204" pitchFamily="34" charset="0"/>
              <a:buNone/>
            </a:pPr>
            <a:endParaRPr lang="de-DE" dirty="0" smtClean="0"/>
          </a:p>
          <a:p>
            <a:pPr marL="0" indent="0">
              <a:lnSpc>
                <a:spcPct val="110000"/>
              </a:lnSpc>
              <a:spcBef>
                <a:spcPts val="680"/>
              </a:spcBef>
              <a:buFont typeface="Arial" panose="020B0604020202020204" pitchFamily="34" charset="0"/>
              <a:buNone/>
            </a:pPr>
            <a:endParaRPr lang="de-DE" dirty="0" smtClean="0"/>
          </a:p>
          <a:p>
            <a:pPr>
              <a:lnSpc>
                <a:spcPct val="110000"/>
              </a:lnSpc>
              <a:spcBef>
                <a:spcPts val="680"/>
              </a:spcBef>
            </a:pPr>
            <a:r>
              <a:rPr lang="de-DE" sz="2000" dirty="0" smtClean="0"/>
              <a:t>First La</a:t>
            </a:r>
            <a:r>
              <a:rPr lang="de-DE" sz="2000" baseline="30000" dirty="0" smtClean="0"/>
              <a:t>−</a:t>
            </a:r>
            <a:r>
              <a:rPr lang="de-DE" sz="2000" dirty="0" smtClean="0"/>
              <a:t> resonance recorded at MPIK:</a:t>
            </a:r>
            <a:endParaRPr lang="de-DE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92868" y="4035285"/>
            <a:ext cx="2399899" cy="391820"/>
          </a:xfrm>
          <a:prstGeom prst="rect">
            <a:avLst/>
          </a:prstGeom>
          <a:solidFill>
            <a:srgbClr val="FFFF00">
              <a:alpha val="2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7955" tIns="48978" rIns="97955" bIns="48978">
            <a:noAutofit/>
          </a:bodyPr>
          <a:lstStyle/>
          <a:p>
            <a:pPr marL="161265" indent="-161265" defTabSz="827921">
              <a:lnSpc>
                <a:spcPct val="110000"/>
              </a:lnSpc>
              <a:spcBef>
                <a:spcPts val="544"/>
              </a:spcBef>
              <a:tabLst>
                <a:tab pos="1460021" algn="l"/>
              </a:tabLst>
            </a:pPr>
            <a:r>
              <a:rPr lang="de-DE" sz="1633" dirty="0"/>
              <a:t>Wavelength  </a:t>
            </a:r>
            <a:r>
              <a:rPr lang="de-DE" sz="1633" i="1" dirty="0"/>
              <a:t>λ </a:t>
            </a:r>
            <a:r>
              <a:rPr lang="de-DE" sz="1633" dirty="0"/>
              <a:t>≈</a:t>
            </a:r>
            <a:r>
              <a:rPr lang="de-DE" sz="1633" dirty="0">
                <a:cs typeface="Arial" charset="0"/>
              </a:rPr>
              <a:t> 3104 nm</a:t>
            </a:r>
            <a:endParaRPr lang="de-DE" sz="1633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16217" y="6066459"/>
            <a:ext cx="4000257" cy="19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noAutofit/>
          </a:bodyPr>
          <a:lstStyle/>
          <a:p>
            <a:pPr defTabSz="827921">
              <a:tabLst>
                <a:tab pos="165585" algn="l"/>
                <a:tab pos="326849" algn="l"/>
              </a:tabLst>
            </a:pPr>
            <a:r>
              <a:rPr lang="de-DE" sz="1270" dirty="0"/>
              <a:t>[S. M. O’Malley &amp; D. R. Beck</a:t>
            </a:r>
            <a:r>
              <a:rPr lang="de-DE" sz="1270" dirty="0" smtClean="0"/>
              <a:t>, </a:t>
            </a:r>
            <a:r>
              <a:rPr lang="de-DE" sz="1270" dirty="0"/>
              <a:t>Phys. Rev. A  </a:t>
            </a:r>
            <a:r>
              <a:rPr lang="de-DE" sz="1270" b="1" dirty="0"/>
              <a:t>81</a:t>
            </a:r>
            <a:r>
              <a:rPr lang="de-DE" sz="1270" dirty="0"/>
              <a:t> (2010) 032503]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6301" y="6465035"/>
            <a:ext cx="391820" cy="1959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829361" fontAlgn="base">
              <a:spcBef>
                <a:spcPct val="0"/>
              </a:spcBef>
              <a:spcAft>
                <a:spcPct val="0"/>
              </a:spcAft>
              <a:tabLst>
                <a:tab pos="8554824" algn="r"/>
              </a:tabLst>
              <a:defRPr/>
            </a:pPr>
            <a:r>
              <a:rPr lang="de-DE" sz="1270" dirty="0">
                <a:solidFill>
                  <a:schemeClr val="bg2"/>
                </a:solidFill>
              </a:rPr>
              <a:t>33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116217" y="6261864"/>
            <a:ext cx="3736628" cy="20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noAutofit/>
          </a:bodyPr>
          <a:lstStyle/>
          <a:p>
            <a:pPr defTabSz="827921">
              <a:tabLst>
                <a:tab pos="326849" algn="l"/>
              </a:tabLst>
            </a:pPr>
            <a:r>
              <a:rPr lang="de-DE" sz="1270" dirty="0"/>
              <a:t>[C. W. Walter </a:t>
            </a:r>
            <a:r>
              <a:rPr lang="de-DE" sz="1270" i="1" dirty="0"/>
              <a:t>et al</a:t>
            </a:r>
            <a:r>
              <a:rPr lang="de-DE" sz="1270" i="1" dirty="0" smtClean="0"/>
              <a:t>.</a:t>
            </a:r>
            <a:r>
              <a:rPr lang="de-DE" sz="1270" dirty="0" smtClean="0"/>
              <a:t>, </a:t>
            </a:r>
            <a:r>
              <a:rPr lang="de-DE" sz="1270" dirty="0"/>
              <a:t>Phys. Rev. Lett. </a:t>
            </a:r>
            <a:r>
              <a:rPr lang="de-DE" sz="1270" b="1" dirty="0"/>
              <a:t>113</a:t>
            </a:r>
            <a:r>
              <a:rPr lang="de-DE" sz="1270" dirty="0"/>
              <a:t> (2014) 063001</a:t>
            </a:r>
            <a:r>
              <a:rPr lang="de-DE" sz="1270" dirty="0">
                <a:solidFill>
                  <a:schemeClr val="bg2"/>
                </a:solidFill>
              </a:rPr>
              <a:t>]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37255" y="1693112"/>
            <a:ext cx="3013227" cy="2284163"/>
            <a:chOff x="4644000" y="1458000"/>
            <a:chExt cx="2808000" cy="2322000"/>
          </a:xfrm>
        </p:grpSpPr>
        <p:grpSp>
          <p:nvGrpSpPr>
            <p:cNvPr id="11" name="Group 10"/>
            <p:cNvGrpSpPr/>
            <p:nvPr/>
          </p:nvGrpSpPr>
          <p:grpSpPr>
            <a:xfrm>
              <a:off x="4644000" y="1458000"/>
              <a:ext cx="2808000" cy="2322000"/>
              <a:chOff x="5108155" y="2862959"/>
              <a:chExt cx="2808000" cy="2322000"/>
            </a:xfrm>
          </p:grpSpPr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5108155" y="2862959"/>
                <a:ext cx="2808000" cy="2322000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 sz="1633"/>
              </a:p>
            </p:txBody>
          </p:sp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8155" y="2862959"/>
                <a:ext cx="2808000" cy="2322000"/>
              </a:xfrm>
              <a:prstGeom prst="rect">
                <a:avLst/>
              </a:prstGeom>
            </p:spPr>
          </p:pic>
        </p:grp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853600" y="2240781"/>
              <a:ext cx="108000" cy="7560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sz="1633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05972" y="3863198"/>
            <a:ext cx="3209280" cy="2595721"/>
            <a:chOff x="5040312" y="3505101"/>
            <a:chExt cx="3456000" cy="2430000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040312" y="3505101"/>
              <a:ext cx="3456000" cy="2430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sz="1633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526" y="3505837"/>
              <a:ext cx="3455572" cy="242852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40668" y="1597152"/>
            <a:ext cx="3345511" cy="1831848"/>
            <a:chOff x="756000" y="1458000"/>
            <a:chExt cx="3672000" cy="2322000"/>
          </a:xfrm>
          <a:solidFill>
            <a:schemeClr val="bg1"/>
          </a:solidFill>
        </p:grpSpPr>
        <p:grpSp>
          <p:nvGrpSpPr>
            <p:cNvPr id="20" name="Group 19"/>
            <p:cNvGrpSpPr/>
            <p:nvPr/>
          </p:nvGrpSpPr>
          <p:grpSpPr>
            <a:xfrm>
              <a:off x="756000" y="1458000"/>
              <a:ext cx="3672000" cy="2322000"/>
              <a:chOff x="1080000" y="1512000"/>
              <a:chExt cx="3672000" cy="2322000"/>
            </a:xfrm>
            <a:grpFill/>
          </p:grpSpPr>
          <p:sp>
            <p:nvSpPr>
              <p:cNvPr id="22" name="Rectangle 11"/>
              <p:cNvSpPr>
                <a:spLocks noChangeArrowheads="1"/>
              </p:cNvSpPr>
              <p:nvPr/>
            </p:nvSpPr>
            <p:spPr bwMode="auto">
              <a:xfrm>
                <a:off x="1080000" y="1512000"/>
                <a:ext cx="3672000" cy="2322000"/>
              </a:xfrm>
              <a:prstGeom prst="rect">
                <a:avLst/>
              </a:prstGeom>
              <a:grp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de-DE" sz="1633" dirty="0"/>
              </a:p>
            </p:txBody>
          </p:sp>
          <p:pic>
            <p:nvPicPr>
              <p:cNvPr id="23" name="Picture 22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8000" y="1620000"/>
                <a:ext cx="3456000" cy="2106000"/>
              </a:xfrm>
              <a:prstGeom prst="rect">
                <a:avLst/>
              </a:prstGeom>
              <a:grpFill/>
            </p:spPr>
          </p:pic>
        </p:grp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2394000" y="3186000"/>
              <a:ext cx="1997200" cy="5400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48978" tIns="0" rIns="48978" bIns="0">
              <a:noAutofit/>
            </a:bodyPr>
            <a:lstStyle/>
            <a:p>
              <a:pPr defTabSz="827921">
                <a:lnSpc>
                  <a:spcPct val="110000"/>
                </a:lnSpc>
                <a:spcBef>
                  <a:spcPts val="272"/>
                </a:spcBef>
                <a:tabLst>
                  <a:tab pos="979107" algn="l"/>
                </a:tabLst>
              </a:pPr>
              <a:r>
                <a:rPr lang="de-DE" sz="1270" dirty="0"/>
                <a:t>Transition rate </a:t>
              </a:r>
              <a:r>
                <a:rPr lang="de-DE" sz="1270" i="1" dirty="0"/>
                <a:t>Γ</a:t>
              </a:r>
              <a:r>
                <a:rPr lang="de-DE" sz="1270" dirty="0"/>
                <a:t> ≈ </a:t>
              </a:r>
              <a:r>
                <a:rPr lang="de-DE" sz="1270" dirty="0">
                  <a:cs typeface="Arial" charset="0"/>
                </a:rPr>
                <a:t>4.5 kHz</a:t>
              </a:r>
            </a:p>
            <a:p>
              <a:pPr defTabSz="827921">
                <a:lnSpc>
                  <a:spcPct val="110000"/>
                </a:lnSpc>
                <a:spcBef>
                  <a:spcPts val="272"/>
                </a:spcBef>
                <a:tabLst>
                  <a:tab pos="979107" algn="l"/>
                </a:tabLst>
              </a:pPr>
              <a:r>
                <a:rPr lang="de-DE" sz="1270" dirty="0"/>
                <a:t>99.98% closed transition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 rot="19929280">
            <a:off x="910915" y="3914803"/>
            <a:ext cx="90786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1000" dirty="0" smtClean="0"/>
              <a:t>Preliminary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4381381" y="5013176"/>
            <a:ext cx="457830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Parallel/newborn proposal: laser cooling of molecular C2- to sympatetically cool antiprotons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01AD-E5B3-49D3-84E5-89564F129A5A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9"/>
          <p:cNvSpPr txBox="1">
            <a:spLocks noChangeArrowheads="1"/>
          </p:cNvSpPr>
          <p:nvPr/>
        </p:nvSpPr>
        <p:spPr bwMode="auto">
          <a:xfrm>
            <a:off x="666750" y="1152728"/>
            <a:ext cx="7496175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Test </a:t>
            </a:r>
            <a:r>
              <a:rPr lang="en-US" alt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the Weak </a:t>
            </a:r>
            <a:r>
              <a:rPr lang="en-US" alt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Equivalence </a:t>
            </a:r>
            <a:r>
              <a:rPr lang="en-US" altLang="en-US" sz="24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Principle on antimatter</a:t>
            </a:r>
            <a:endParaRPr lang="en-US" altLang="en-US" sz="24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5" name="Text Box 34"/>
          <p:cNvSpPr txBox="1">
            <a:spLocks noChangeArrowheads="1"/>
          </p:cNvSpPr>
          <p:nvPr/>
        </p:nvSpPr>
        <p:spPr bwMode="auto">
          <a:xfrm>
            <a:off x="776287" y="1700808"/>
            <a:ext cx="7277100" cy="782638"/>
          </a:xfrm>
          <a:prstGeom prst="rect">
            <a:avLst/>
          </a:prstGeom>
          <a:solidFill>
            <a:srgbClr val="92D050"/>
          </a:solidFill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lIns="144000" tIns="144000" rIns="144000" bIns="14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rgbClr val="080808"/>
                </a:solidFill>
                <a:latin typeface="Tahoma" pitchFamily="34" charset="0"/>
                <a:cs typeface="Tahoma" pitchFamily="34" charset="0"/>
              </a:rPr>
              <a:t>All bodies at the same </a:t>
            </a:r>
            <a:r>
              <a:rPr lang="en-US" altLang="en-US" sz="1600" dirty="0" err="1">
                <a:solidFill>
                  <a:srgbClr val="080808"/>
                </a:solidFill>
                <a:latin typeface="Tahoma" pitchFamily="34" charset="0"/>
                <a:cs typeface="Tahoma" pitchFamily="34" charset="0"/>
              </a:rPr>
              <a:t>spacetime</a:t>
            </a:r>
            <a:r>
              <a:rPr lang="en-US" altLang="en-US" sz="1600" dirty="0">
                <a:solidFill>
                  <a:srgbClr val="080808"/>
                </a:solidFill>
                <a:latin typeface="Tahoma" pitchFamily="34" charset="0"/>
                <a:cs typeface="Tahoma" pitchFamily="34" charset="0"/>
              </a:rPr>
              <a:t> point in a given gravitational field will undergo the same acceleration (a form of WEP)</a:t>
            </a:r>
          </a:p>
        </p:txBody>
      </p:sp>
      <p:sp>
        <p:nvSpPr>
          <p:cNvPr id="17416" name="Text Box 53"/>
          <p:cNvSpPr txBox="1">
            <a:spLocks noChangeArrowheads="1"/>
          </p:cNvSpPr>
          <p:nvPr/>
        </p:nvSpPr>
        <p:spPr bwMode="auto">
          <a:xfrm>
            <a:off x="107504" y="2544526"/>
            <a:ext cx="8963312" cy="338554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Tahoma" pitchFamily="34" charset="0"/>
                <a:cs typeface="Tahoma" pitchFamily="34" charset="0"/>
              </a:rPr>
              <a:t>Any violation of WEP implies either that </a:t>
            </a:r>
            <a:r>
              <a:rPr lang="en-US" altLang="en-US" sz="1600" dirty="0" smtClean="0">
                <a:latin typeface="Tahoma" pitchFamily="34" charset="0"/>
                <a:cs typeface="Tahoma" pitchFamily="34" charset="0"/>
              </a:rPr>
              <a:t>theory (GR) </a:t>
            </a:r>
            <a:r>
              <a:rPr lang="en-US" altLang="en-US" sz="1600" dirty="0">
                <a:latin typeface="Tahoma" pitchFamily="34" charset="0"/>
                <a:cs typeface="Tahoma" pitchFamily="34" charset="0"/>
              </a:rPr>
              <a:t>is in error or that there is a new force acting</a:t>
            </a:r>
          </a:p>
        </p:txBody>
      </p:sp>
      <p:sp>
        <p:nvSpPr>
          <p:cNvPr id="174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Motivation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0545-D793-44C7-8308-56F13BFEFD28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</a:t>
            </a:fld>
            <a:endParaRPr lang="en-US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780" y="3140968"/>
            <a:ext cx="4340036" cy="27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3988" y="2996952"/>
            <a:ext cx="47060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Tests of the WEP were performed with high precision, but </a:t>
            </a:r>
            <a:r>
              <a:rPr lang="it-IT" i="1" dirty="0" smtClean="0"/>
              <a:t>only for matter</a:t>
            </a:r>
            <a:r>
              <a:rPr lang="it-IT" dirty="0" smtClean="0"/>
              <a:t>.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No direct experimental tests – main reason for making an experiment!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Attempt with e+ e-: dominated by systematics (Witteborn FC, PRL 19 (1967))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PS200@LEAR with pbars: never completed – dominated by stray electric fields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608976"/>
              </p:ext>
            </p:extLst>
          </p:nvPr>
        </p:nvGraphicFramePr>
        <p:xfrm>
          <a:off x="1115616" y="3674959"/>
          <a:ext cx="219710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5" imgW="1244520" imgH="330120" progId="Equation.DSMT4">
                  <p:embed/>
                </p:oleObj>
              </mc:Choice>
              <mc:Fallback>
                <p:oleObj name="Equation" r:id="rId5" imgW="1244520" imgH="3301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674959"/>
                        <a:ext cx="2197100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74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5" grpId="0" animBg="1"/>
      <p:bldP spid="17416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it-IT" sz="2400" dirty="0" smtClean="0"/>
              <a:t>2) Laser cooling of Ps (using a enlonged 1s-2p pulse or a brand-new alexandrite laser)</a:t>
            </a:r>
          </a:p>
          <a:p>
            <a:pPr marL="971550" lvl="1" indent="-514350">
              <a:buAutoNum type="arabicParenR"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 bwMode="auto">
          <a:xfrm>
            <a:off x="1699404" y="1930012"/>
            <a:ext cx="5680908" cy="43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A54-565A-479C-8B43-7315A6C47E33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dirty="0" smtClean="0"/>
              <a:t>3) Ps focalization using dipolar force in B=0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5712370" cy="428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20A5-E759-4176-9D94-CAD6A6FFB19A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4) AEgIS phase 2 – atomic interferometry on a neutral antimatter system</a:t>
            </a:r>
            <a:endParaRPr lang="en-US" sz="24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3172636" cy="1807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Line 43"/>
          <p:cNvSpPr>
            <a:spLocks noChangeShapeType="1"/>
          </p:cNvSpPr>
          <p:nvPr/>
        </p:nvSpPr>
        <p:spPr bwMode="auto">
          <a:xfrm>
            <a:off x="3419872" y="2132856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3431647" y="2204864"/>
            <a:ext cx="2730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</a:p>
        </p:txBody>
      </p:sp>
      <p:sp>
        <p:nvSpPr>
          <p:cNvPr id="8" name="Down Arrow 7"/>
          <p:cNvSpPr/>
          <p:nvPr/>
        </p:nvSpPr>
        <p:spPr>
          <a:xfrm>
            <a:off x="1801834" y="371703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17108"/>
              </p:ext>
            </p:extLst>
          </p:nvPr>
        </p:nvGraphicFramePr>
        <p:xfrm>
          <a:off x="838854" y="4365104"/>
          <a:ext cx="22860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8" name="Equation" r:id="rId4" imgW="1028700" imgH="419100" progId="Equation.3">
                  <p:embed/>
                </p:oleObj>
              </mc:Choice>
              <mc:Fallback>
                <p:oleObj name="Equation" r:id="rId4" imgW="10287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54" y="4365104"/>
                        <a:ext cx="2286000" cy="7778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5576" y="5157192"/>
            <a:ext cx="271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000" dirty="0"/>
              <a:t>A</a:t>
            </a:r>
            <a:r>
              <a:rPr lang="en-US" sz="1200" dirty="0"/>
              <a:t>. Peters et al, Nature 400 (1999) 849</a:t>
            </a:r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61874" y="372051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09766" y="371703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57618" y="1941765"/>
            <a:ext cx="4590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  Split and recombine the atomic wave function</a:t>
            </a:r>
          </a:p>
          <a:p>
            <a:r>
              <a:rPr lang="it-IT" sz="1600" dirty="0" smtClean="0">
                <a:latin typeface="Candara" panose="020E0502030303020204" pitchFamily="34" charset="0"/>
              </a:rPr>
              <a:t>in presence of gravity</a:t>
            </a:r>
          </a:p>
          <a:p>
            <a:pPr>
              <a:buFont typeface="Arial" pitchFamily="34" charset="0"/>
              <a:buChar char="•"/>
            </a:pPr>
            <a:r>
              <a:rPr lang="it-IT" sz="1600" dirty="0" smtClean="0">
                <a:latin typeface="Candara" panose="020E0502030303020204" pitchFamily="34" charset="0"/>
              </a:rPr>
              <a:t>  Interference  pattern with phase shift sensitive to g</a:t>
            </a:r>
            <a:endParaRPr lang="it-IT" sz="1600" dirty="0">
              <a:latin typeface="Candara" panose="020E0502030303020204" pitchFamily="34" charset="0"/>
            </a:endParaRPr>
          </a:p>
        </p:txBody>
      </p:sp>
      <p:graphicFrame>
        <p:nvGraphicFramePr>
          <p:cNvPr id="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44689"/>
              </p:ext>
            </p:extLst>
          </p:nvPr>
        </p:nvGraphicFramePr>
        <p:xfrm>
          <a:off x="5436096" y="2924944"/>
          <a:ext cx="2073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" name="Equation" r:id="rId6" imgW="1358640" imgH="393480" progId="Equation.3">
                  <p:embed/>
                </p:oleObj>
              </mc:Choice>
              <mc:Fallback>
                <p:oleObj name="Equation" r:id="rId6" imgW="1358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924944"/>
                        <a:ext cx="2073275" cy="6000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195080" y="3741965"/>
            <a:ext cx="227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latin typeface="Candara" panose="020E0502030303020204" pitchFamily="34" charset="0"/>
              </a:rPr>
              <a:t>Quantum interference if</a:t>
            </a:r>
            <a:endParaRPr lang="it-IT" sz="1600" dirty="0">
              <a:latin typeface="Candara" panose="020E0502030303020204" pitchFamily="34" charset="0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31164"/>
              </p:ext>
            </p:extLst>
          </p:nvPr>
        </p:nvGraphicFramePr>
        <p:xfrm>
          <a:off x="6643352" y="3597949"/>
          <a:ext cx="1770062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Equation" r:id="rId8" imgW="1143000" imgH="393480" progId="Equation.3">
                  <p:embed/>
                </p:oleObj>
              </mc:Choice>
              <mc:Fallback>
                <p:oleObj name="Equation" r:id="rId8" imgW="1143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352" y="3597949"/>
                        <a:ext cx="1770062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923928" y="1772816"/>
            <a:ext cx="4896544" cy="2664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44008" y="5157192"/>
            <a:ext cx="35283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Under study!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9768-3A9F-47EB-9AAD-0A4232B7E50D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The 2014 antiproton run is in progress now: AEgIS is taking data – very exciting moment, quick progresses in short time!</a:t>
            </a:r>
          </a:p>
          <a:p>
            <a:r>
              <a:rPr lang="it-IT" sz="2400" dirty="0" smtClean="0"/>
              <a:t>First goal: show pulsed antihydrogen formation by charge exchange at 4K</a:t>
            </a:r>
          </a:p>
          <a:p>
            <a:pPr lvl="1"/>
            <a:r>
              <a:rPr lang="it-IT" sz="2000" dirty="0" smtClean="0"/>
              <a:t>Inner goal: cooling the antiproton plasma to K temperature in the production region</a:t>
            </a:r>
          </a:p>
          <a:p>
            <a:pPr lvl="1"/>
            <a:r>
              <a:rPr lang="it-IT" sz="2000" dirty="0" smtClean="0"/>
              <a:t>Inner goal: diocotron motion of a positron plasma</a:t>
            </a:r>
          </a:p>
          <a:p>
            <a:pPr lvl="1"/>
            <a:r>
              <a:rPr lang="it-IT" sz="2000" dirty="0" smtClean="0"/>
              <a:t>Inner goal: Ps excitation to Rydberg levels using 1 -&gt; 3 -&gt; n with and without external field</a:t>
            </a:r>
          </a:p>
          <a:p>
            <a:r>
              <a:rPr lang="it-IT" sz="2400" dirty="0" smtClean="0"/>
              <a:t>Second goal: Ps spectroscopy in the dedicated setup, using both broadband and narrowband laser systems</a:t>
            </a:r>
          </a:p>
          <a:p>
            <a:pPr lvl="1"/>
            <a:endParaRPr lang="it-IT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E8CE-4968-4AAE-9B27-BFCE0BC77BE6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9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140968"/>
            <a:ext cx="8928992" cy="93610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dirty="0" smtClean="0"/>
              <a:t>Thanks for the attention  - please ask questions!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BC95-772B-43A6-BEB3-C62E675E709F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(human) antimatter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1928: relativistic equation of the ½ spin e- (Dirac)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1929: electron sea theory (Dirac)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1931: prediction of antimatter (Dirac, Oppenheimer, </a:t>
            </a:r>
            <a:r>
              <a:rPr lang="en-US" dirty="0" err="1" smtClean="0">
                <a:solidFill>
                  <a:srgbClr val="C00000"/>
                </a:solidFill>
              </a:rPr>
              <a:t>Weyl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1932: discovery of positron in cosmic rays (Anderson)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1933: discovery of e+/e- pair production (</a:t>
            </a:r>
            <a:r>
              <a:rPr lang="en-US" dirty="0" err="1" smtClean="0">
                <a:solidFill>
                  <a:srgbClr val="C00000"/>
                </a:solidFill>
              </a:rPr>
              <a:t>Blackett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Occhialini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1937: symmetric theory of electrons and positrons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1954: construction of </a:t>
            </a:r>
            <a:r>
              <a:rPr lang="en-US" dirty="0" err="1" smtClean="0">
                <a:solidFill>
                  <a:srgbClr val="0070C0"/>
                </a:solidFill>
              </a:rPr>
              <a:t>Bevatron</a:t>
            </a:r>
            <a:r>
              <a:rPr lang="en-US" dirty="0" smtClean="0">
                <a:solidFill>
                  <a:srgbClr val="0070C0"/>
                </a:solidFill>
              </a:rPr>
              <a:t> (Berkeley)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1955: antiproton discovery (</a:t>
            </a:r>
            <a:r>
              <a:rPr lang="en-US" dirty="0" err="1" smtClean="0">
                <a:solidFill>
                  <a:srgbClr val="0070C0"/>
                </a:solidFill>
              </a:rPr>
              <a:t>Segrè</a:t>
            </a:r>
            <a:r>
              <a:rPr lang="en-US" dirty="0" smtClean="0">
                <a:solidFill>
                  <a:srgbClr val="0070C0"/>
                </a:solidFill>
              </a:rPr>
              <a:t>, Chamberlain, </a:t>
            </a:r>
            <a:r>
              <a:rPr lang="en-US" dirty="0" err="1" smtClean="0">
                <a:solidFill>
                  <a:srgbClr val="0070C0"/>
                </a:solidFill>
              </a:rPr>
              <a:t>Wiegand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1956: antineutron </a:t>
            </a:r>
            <a:r>
              <a:rPr lang="en-US" dirty="0">
                <a:solidFill>
                  <a:srgbClr val="0070C0"/>
                </a:solidFill>
              </a:rPr>
              <a:t>discovery (Cork, </a:t>
            </a:r>
            <a:r>
              <a:rPr lang="en-US" dirty="0" err="1">
                <a:solidFill>
                  <a:srgbClr val="0070C0"/>
                </a:solidFill>
              </a:rPr>
              <a:t>Lambertson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Piccioni</a:t>
            </a:r>
            <a:r>
              <a:rPr lang="en-US" dirty="0">
                <a:solidFill>
                  <a:srgbClr val="0070C0"/>
                </a:solidFill>
              </a:rPr>
              <a:t>, Wenzel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1965: </a:t>
            </a:r>
            <a:r>
              <a:rPr lang="en-US" dirty="0" err="1" smtClean="0">
                <a:solidFill>
                  <a:srgbClr val="0070C0"/>
                </a:solidFill>
              </a:rPr>
              <a:t>antinuclei</a:t>
            </a:r>
            <a:r>
              <a:rPr lang="en-US" dirty="0" smtClean="0">
                <a:solidFill>
                  <a:srgbClr val="0070C0"/>
                </a:solidFill>
              </a:rPr>
              <a:t> discovery (</a:t>
            </a:r>
            <a:r>
              <a:rPr lang="en-US" dirty="0" err="1" smtClean="0">
                <a:solidFill>
                  <a:srgbClr val="0070C0"/>
                </a:solidFill>
              </a:rPr>
              <a:t>Zichichi</a:t>
            </a:r>
            <a:r>
              <a:rPr lang="en-US" dirty="0" smtClean="0">
                <a:solidFill>
                  <a:srgbClr val="0070C0"/>
                </a:solidFill>
              </a:rPr>
              <a:t>, Lederman)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1978: first storage of antiprotons (CERN)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1982: construction of LEAR (CERN)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1995:  synthesis of </a:t>
            </a:r>
            <a:r>
              <a:rPr lang="en-US" dirty="0">
                <a:solidFill>
                  <a:srgbClr val="0070C0"/>
                </a:solidFill>
              </a:rPr>
              <a:t>high-energy antihydrogen </a:t>
            </a:r>
            <a:r>
              <a:rPr lang="en-US" dirty="0" smtClean="0">
                <a:solidFill>
                  <a:srgbClr val="0070C0"/>
                </a:solidFill>
              </a:rPr>
              <a:t>(CERN, </a:t>
            </a:r>
            <a:r>
              <a:rPr lang="en-US" dirty="0" err="1" smtClean="0">
                <a:solidFill>
                  <a:srgbClr val="0070C0"/>
                </a:solidFill>
              </a:rPr>
              <a:t>Fermilab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2000: construction of Antiproton Decelerator (CERN)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2002: synthesis of </a:t>
            </a:r>
            <a:r>
              <a:rPr lang="en-US" dirty="0">
                <a:solidFill>
                  <a:srgbClr val="006600"/>
                </a:solidFill>
              </a:rPr>
              <a:t>10 K antihydrogen (Athena, </a:t>
            </a:r>
            <a:r>
              <a:rPr lang="en-US" dirty="0" err="1">
                <a:solidFill>
                  <a:srgbClr val="006600"/>
                </a:solidFill>
              </a:rPr>
              <a:t>Atrap</a:t>
            </a:r>
            <a:r>
              <a:rPr lang="en-US" dirty="0">
                <a:solidFill>
                  <a:srgbClr val="006600"/>
                </a:solidFill>
              </a:rPr>
              <a:t>) </a:t>
            </a:r>
            <a:endParaRPr lang="en-US" dirty="0" smtClean="0">
              <a:solidFill>
                <a:srgbClr val="006600"/>
              </a:solidFill>
            </a:endParaRPr>
          </a:p>
          <a:p>
            <a:r>
              <a:rPr lang="en-US" dirty="0" smtClean="0">
                <a:solidFill>
                  <a:srgbClr val="006600"/>
                </a:solidFill>
              </a:rPr>
              <a:t>2011: antihydrogen </a:t>
            </a:r>
            <a:r>
              <a:rPr lang="en-US" dirty="0">
                <a:solidFill>
                  <a:srgbClr val="006600"/>
                </a:solidFill>
              </a:rPr>
              <a:t>confinement (Alpha</a:t>
            </a:r>
            <a:r>
              <a:rPr lang="en-US" dirty="0" smtClean="0">
                <a:solidFill>
                  <a:srgbClr val="006600"/>
                </a:solidFill>
              </a:rPr>
              <a:t>) 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2013: preliminary antihydrogen gravity </a:t>
            </a:r>
            <a:r>
              <a:rPr lang="en-US" dirty="0">
                <a:solidFill>
                  <a:srgbClr val="006600"/>
                </a:solidFill>
              </a:rPr>
              <a:t>measurement (Alpha</a:t>
            </a:r>
            <a:r>
              <a:rPr lang="en-US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2013: first antihydrogen “beam “ (</a:t>
            </a:r>
            <a:r>
              <a:rPr lang="en-US" dirty="0" err="1" smtClean="0">
                <a:solidFill>
                  <a:srgbClr val="006600"/>
                </a:solidFill>
              </a:rPr>
              <a:t>Asacusa</a:t>
            </a:r>
            <a:r>
              <a:rPr lang="en-US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2015-20: pulsed, intense beams of antihydrogen (ELENA)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48264" y="1196752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48264" y="2924944"/>
            <a:ext cx="0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48264" y="4725144"/>
            <a:ext cx="9726" cy="151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7103" y="1701678"/>
            <a:ext cx="182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p</a:t>
            </a:r>
            <a:r>
              <a:rPr lang="en-US" dirty="0" smtClean="0">
                <a:solidFill>
                  <a:srgbClr val="C0000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ositron </a:t>
            </a:r>
          </a:p>
          <a:p>
            <a:r>
              <a:rPr lang="en-US" dirty="0" smtClean="0">
                <a:solidFill>
                  <a:srgbClr val="C0000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era</a:t>
            </a:r>
            <a:endParaRPr lang="en-US" dirty="0">
              <a:solidFill>
                <a:srgbClr val="C00000"/>
              </a:solidFill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3465874"/>
            <a:ext cx="20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antiproton </a:t>
            </a:r>
          </a:p>
          <a:p>
            <a:r>
              <a:rPr lang="en-US" dirty="0" smtClean="0">
                <a:solidFill>
                  <a:srgbClr val="0070C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era</a:t>
            </a:r>
            <a:endParaRPr lang="en-US" dirty="0">
              <a:solidFill>
                <a:srgbClr val="0070C0"/>
              </a:solidFill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7990" y="5158062"/>
            <a:ext cx="20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antihydrogen</a:t>
            </a:r>
          </a:p>
          <a:p>
            <a:r>
              <a:rPr lang="en-US" dirty="0" smtClean="0">
                <a:solidFill>
                  <a:srgbClr val="006600"/>
                </a:solidFill>
                <a:latin typeface="Candara" panose="020E0502030303020204" pitchFamily="34" charset="0"/>
                <a:cs typeface="Consolas" panose="020B0609020204030204" pitchFamily="49" charset="0"/>
              </a:rPr>
              <a:t>era</a:t>
            </a:r>
            <a:endParaRPr lang="en-US" dirty="0">
              <a:solidFill>
                <a:srgbClr val="006600"/>
              </a:solidFill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BDAF-8015-42D9-B1A0-FF054C8244A2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1493" y="870365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15051" y="870365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8609" y="870365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42167" y="870365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93" y="1871586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15051" y="1871586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8609" y="1871586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2167" y="1871586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493" y="2872808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15051" y="2872808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8609" y="2872808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42167" y="2872808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493" y="3874029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051" y="3874029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78609" y="3874029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42167" y="3874029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493" y="4875250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15051" y="4875250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78609" y="4875250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42167" y="4875250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493" y="5877380"/>
            <a:ext cx="2160000" cy="935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37" y="984260"/>
            <a:ext cx="721441" cy="72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80" y="1232201"/>
            <a:ext cx="685354" cy="2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8" y="984937"/>
            <a:ext cx="80629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19" y="1963677"/>
            <a:ext cx="573564" cy="7563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041" y="1945853"/>
            <a:ext cx="795536" cy="791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263" y="2942420"/>
            <a:ext cx="791999" cy="7919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154" y="1945853"/>
            <a:ext cx="788479" cy="7919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410" y="1945853"/>
            <a:ext cx="824400" cy="791999"/>
          </a:xfrm>
          <a:prstGeom prst="rect">
            <a:avLst/>
          </a:prstGeom>
        </p:spPr>
      </p:pic>
      <p:pic>
        <p:nvPicPr>
          <p:cNvPr id="33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8" y="2978418"/>
            <a:ext cx="47961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0355" y="2942420"/>
            <a:ext cx="941215" cy="7919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3256" y="2925486"/>
            <a:ext cx="648290" cy="7919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4" y="3941668"/>
            <a:ext cx="857999" cy="7919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0263" y="3923667"/>
            <a:ext cx="831695" cy="8279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8770" y="3941668"/>
            <a:ext cx="802654" cy="7919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19" y="4912754"/>
            <a:ext cx="1612801" cy="720000"/>
          </a:xfrm>
          <a:prstGeom prst="rect">
            <a:avLst/>
          </a:prstGeom>
        </p:spPr>
      </p:pic>
      <p:pic>
        <p:nvPicPr>
          <p:cNvPr id="40" name="Picture 3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8" y="4935731"/>
            <a:ext cx="791999" cy="79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4820" y="4971729"/>
            <a:ext cx="1174091" cy="72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3371" y="4935731"/>
            <a:ext cx="788479" cy="791999"/>
          </a:xfrm>
          <a:prstGeom prst="rect">
            <a:avLst/>
          </a:prstGeom>
        </p:spPr>
      </p:pic>
      <p:pic>
        <p:nvPicPr>
          <p:cNvPr id="43" name="Picture 9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9" y="5985989"/>
            <a:ext cx="72009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05720" y="1529363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Helvetica Neue Light"/>
                <a:cs typeface="Helvetica Neue Light"/>
              </a:rPr>
              <a:t>Stefan Meyer Institute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488524" y="1191050"/>
            <a:ext cx="694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Helvetica Neue Light"/>
                <a:cs typeface="Helvetica Neue Light"/>
              </a:rPr>
              <a:t>CERN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33417" y="1114106"/>
            <a:ext cx="1341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Czech Technical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829113" y="1206439"/>
            <a:ext cx="962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ETH Zurich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42551" y="2111020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Genova</a:t>
            </a:r>
            <a:endParaRPr lang="en-US" sz="12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305631" y="2111020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Milano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540737" y="2111020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Padova</a:t>
            </a:r>
            <a:endParaRPr lang="en-US" sz="12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795450" y="2111020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Pavia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600685" y="3107587"/>
            <a:ext cx="1418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College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London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503417" y="3107587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Politecnico</a:t>
            </a:r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 di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Milano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48049" y="3005454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Max-Planck Institute</a:t>
            </a:r>
          </a:p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Heidelbert</a:t>
            </a:r>
            <a:endParaRPr lang="en-US" sz="12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28522" y="2922921"/>
            <a:ext cx="1465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Institute of Nuclear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Research of the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Russian Academy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of Science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42551" y="4106835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Bergen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305631" y="4106835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Bern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606379" y="4106835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Brescia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848349" y="4106835"/>
            <a:ext cx="923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Heidelberg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3809" y="5100898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Trento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693581" y="5100898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Paris </a:t>
            </a:r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Sud</a:t>
            </a:r>
            <a:endParaRPr lang="en-US" sz="1200" dirty="0">
              <a:solidFill>
                <a:prstClr val="black"/>
              </a:solidFill>
              <a:latin typeface="Helvetica Neue Light"/>
              <a:cs typeface="Helvetica Neue Ligh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83990" y="5100898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Oslo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66127" y="5344686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University of 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Lyon 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70368" y="5930957"/>
            <a:ext cx="13644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INFN sections of:</a:t>
            </a:r>
          </a:p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Genova</a:t>
            </a:r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, Milano, </a:t>
            </a:r>
          </a:p>
          <a:p>
            <a:pPr algn="ctr" defTabSz="457200"/>
            <a:r>
              <a:rPr lang="en-US" sz="1200" dirty="0" err="1">
                <a:solidFill>
                  <a:prstClr val="black"/>
                </a:solidFill>
                <a:latin typeface="Helvetica Neue Light"/>
                <a:cs typeface="Helvetica Neue Light"/>
              </a:rPr>
              <a:t>Padova</a:t>
            </a:r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, Pavia,</a:t>
            </a:r>
          </a:p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Helvetica Neue Light"/>
                <a:cs typeface="Helvetica Neue Light"/>
              </a:rPr>
              <a:t>Trento</a:t>
            </a:r>
          </a:p>
        </p:txBody>
      </p:sp>
      <p:grpSp>
        <p:nvGrpSpPr>
          <p:cNvPr id="65" name="Group 88"/>
          <p:cNvGrpSpPr>
            <a:grpSpLocks/>
          </p:cNvGrpSpPr>
          <p:nvPr/>
        </p:nvGrpSpPr>
        <p:grpSpPr bwMode="auto">
          <a:xfrm>
            <a:off x="4702393" y="185000"/>
            <a:ext cx="4333537" cy="492125"/>
            <a:chOff x="794" y="41"/>
            <a:chExt cx="2729" cy="310"/>
          </a:xfrm>
        </p:grpSpPr>
        <p:sp>
          <p:nvSpPr>
            <p:cNvPr id="66" name="Rectangle 89"/>
            <p:cNvSpPr>
              <a:spLocks/>
            </p:cNvSpPr>
            <p:nvPr/>
          </p:nvSpPr>
          <p:spPr bwMode="auto">
            <a:xfrm>
              <a:off x="794" y="41"/>
              <a:ext cx="272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r" defTabSz="457200"/>
              <a:r>
                <a:rPr lang="en-US" sz="3200" b="1" dirty="0">
                  <a:solidFill>
                    <a:srgbClr val="4D4B96"/>
                  </a:solidFill>
                  <a:latin typeface="Helvetica Neue"/>
                  <a:cs typeface="Helvetica Neue"/>
                </a:rPr>
                <a:t>A</a:t>
              </a:r>
              <a:r>
                <a:rPr lang="en-US" sz="3200" b="1" dirty="0">
                  <a:solidFill>
                    <a:srgbClr val="4B4B4B"/>
                  </a:solidFill>
                  <a:latin typeface="Helvetica Neue"/>
                  <a:cs typeface="Helvetica Neue"/>
                </a:rPr>
                <a:t> </a:t>
              </a:r>
              <a:r>
                <a:rPr lang="en-US" sz="3200" b="1" dirty="0">
                  <a:solidFill>
                    <a:srgbClr val="3682BD"/>
                  </a:solidFill>
                  <a:latin typeface="Helvetica Neue"/>
                  <a:cs typeface="Helvetica Neue"/>
                </a:rPr>
                <a:t>E</a:t>
              </a:r>
              <a:r>
                <a:rPr lang="en-US" sz="3200" b="1" dirty="0">
                  <a:solidFill>
                    <a:srgbClr val="4B4B4B"/>
                  </a:solidFill>
                  <a:latin typeface="Helvetica Neue"/>
                  <a:cs typeface="Helvetica Neue"/>
                </a:rPr>
                <a:t> </a:t>
              </a:r>
              <a:r>
                <a:rPr lang="en-US" sz="3200" b="1" dirty="0">
                  <a:solidFill>
                    <a:srgbClr val="86AF2F"/>
                  </a:solidFill>
                  <a:latin typeface="Helvetica Neue"/>
                  <a:cs typeface="Helvetica Neue"/>
                </a:rPr>
                <a:t>g</a:t>
              </a:r>
              <a:r>
                <a:rPr lang="en-US" sz="3200" b="1" dirty="0">
                  <a:solidFill>
                    <a:srgbClr val="4B4B4B"/>
                  </a:solidFill>
                  <a:latin typeface="Helvetica Neue"/>
                  <a:cs typeface="Helvetica Neue"/>
                </a:rPr>
                <a:t> </a:t>
              </a:r>
              <a:r>
                <a:rPr lang="en-US" sz="3200" b="1" dirty="0">
                  <a:solidFill>
                    <a:srgbClr val="DFBC21"/>
                  </a:solidFill>
                  <a:latin typeface="Helvetica Neue"/>
                  <a:cs typeface="Helvetica Neue"/>
                </a:rPr>
                <a:t>I</a:t>
              </a:r>
              <a:r>
                <a:rPr lang="en-US" sz="3200" b="1" dirty="0">
                  <a:solidFill>
                    <a:srgbClr val="4B4B4B"/>
                  </a:solidFill>
                  <a:latin typeface="Helvetica Neue"/>
                  <a:cs typeface="Helvetica Neue"/>
                </a:rPr>
                <a:t> </a:t>
              </a:r>
              <a:r>
                <a:rPr lang="en-US" sz="3200" b="1" dirty="0">
                  <a:solidFill>
                    <a:srgbClr val="B52420"/>
                  </a:solidFill>
                  <a:latin typeface="Helvetica Neue"/>
                  <a:cs typeface="Helvetica Neue"/>
                </a:rPr>
                <a:t>S collaboration</a:t>
              </a:r>
            </a:p>
          </p:txBody>
        </p:sp>
        <p:sp>
          <p:nvSpPr>
            <p:cNvPr id="67" name="Line 90"/>
            <p:cNvSpPr>
              <a:spLocks noChangeShapeType="1"/>
            </p:cNvSpPr>
            <p:nvPr/>
          </p:nvSpPr>
          <p:spPr bwMode="auto">
            <a:xfrm>
              <a:off x="1301" y="89"/>
              <a:ext cx="136" cy="0"/>
            </a:xfrm>
            <a:prstGeom prst="line">
              <a:avLst/>
            </a:prstGeom>
            <a:noFill/>
            <a:ln w="38100" cmpd="sng">
              <a:solidFill>
                <a:srgbClr val="8BB22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 dirty="0">
                <a:ln w="19050" cmpd="sng">
                  <a:solidFill>
                    <a:prstClr val="black"/>
                  </a:solidFill>
                </a:ln>
                <a:solidFill>
                  <a:prstClr val="black"/>
                </a:solidFill>
              </a:endParaRPr>
            </a:p>
          </p:txBody>
        </p:sp>
      </p:grpSp>
      <p:pic>
        <p:nvPicPr>
          <p:cNvPr id="68" name="Picture 67"/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80967" y="76662"/>
            <a:ext cx="1080000" cy="72154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03770" y="65112"/>
            <a:ext cx="1081968" cy="720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28542" y="65112"/>
            <a:ext cx="1081967" cy="720000"/>
          </a:xfrm>
          <a:prstGeom prst="rect">
            <a:avLst/>
          </a:prstGeom>
        </p:spPr>
      </p:pic>
      <p:pic>
        <p:nvPicPr>
          <p:cNvPr id="71" name="Picture 70"/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3453310" y="65112"/>
            <a:ext cx="1080000" cy="72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76638" y="5985989"/>
            <a:ext cx="1155254" cy="720000"/>
          </a:xfrm>
          <a:prstGeom prst="rect">
            <a:avLst/>
          </a:prstGeom>
        </p:spPr>
      </p:pic>
      <p:pic>
        <p:nvPicPr>
          <p:cNvPr id="73" name="Picture 72"/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3476738" y="5985989"/>
            <a:ext cx="1080000" cy="720000"/>
          </a:xfrm>
          <a:prstGeom prst="rect">
            <a:avLst/>
          </a:prstGeom>
        </p:spPr>
      </p:pic>
      <p:pic>
        <p:nvPicPr>
          <p:cNvPr id="74" name="Picture 73"/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4601584" y="5985989"/>
            <a:ext cx="1080000" cy="720000"/>
          </a:xfrm>
          <a:prstGeom prst="rect">
            <a:avLst/>
          </a:prstGeom>
        </p:spPr>
      </p:pic>
      <p:pic>
        <p:nvPicPr>
          <p:cNvPr id="75" name="Picture 74"/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5726430" y="5972194"/>
            <a:ext cx="1080000" cy="720000"/>
          </a:xfrm>
          <a:prstGeom prst="rect">
            <a:avLst/>
          </a:prstGeom>
        </p:spPr>
      </p:pic>
      <p:pic>
        <p:nvPicPr>
          <p:cNvPr id="76" name="Picture 75"/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6851276" y="5972194"/>
            <a:ext cx="1080000" cy="720000"/>
          </a:xfrm>
          <a:prstGeom prst="rect">
            <a:avLst/>
          </a:prstGeom>
        </p:spPr>
      </p:pic>
      <p:pic>
        <p:nvPicPr>
          <p:cNvPr id="77" name="Picture 76"/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7976122" y="5972194"/>
            <a:ext cx="1083254" cy="720000"/>
          </a:xfrm>
          <a:prstGeom prst="rect">
            <a:avLst/>
          </a:prstGeom>
        </p:spPr>
      </p:pic>
      <p:pic>
        <p:nvPicPr>
          <p:cNvPr id="78" name="Picture 77" descr="SMI-Logo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9" y="957016"/>
            <a:ext cx="612347" cy="612000"/>
          </a:xfrm>
          <a:prstGeom prst="rect">
            <a:avLst/>
          </a:prstGeom>
        </p:spPr>
      </p:pic>
      <p:pic>
        <p:nvPicPr>
          <p:cNvPr id="79" name="Picture 78" descr="oeaw_logo_weiss_e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8" y="957022"/>
            <a:ext cx="639000" cy="611995"/>
          </a:xfrm>
          <a:prstGeom prst="rect">
            <a:avLst/>
          </a:prstGeom>
        </p:spPr>
      </p:pic>
      <p:pic>
        <p:nvPicPr>
          <p:cNvPr id="80" name="Picture 79" descr="Logo_AEC_rgb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3890962"/>
            <a:ext cx="819520" cy="8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A12B-08D2-4E3E-88C8-8C2AADA31524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AEgIS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566" y="3574177"/>
            <a:ext cx="7416824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ndara" panose="020E0502030303020204" pitchFamily="34" charset="0"/>
                <a:cs typeface="Consolas" panose="020B0609020204030204" pitchFamily="49" charset="0"/>
              </a:rPr>
              <a:t>Measure Earth gravitational acceleration g of antihydrogen</a:t>
            </a:r>
            <a:endParaRPr lang="en-US" sz="2200" dirty="0"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566" y="5230361"/>
            <a:ext cx="7416824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ndara" panose="020E0502030303020204" pitchFamily="34" charset="0"/>
                <a:cs typeface="Consolas" panose="020B0609020204030204" pitchFamily="49" charset="0"/>
              </a:rPr>
              <a:t>Spectroscopy of the hyperfine spectrum of antihydrogen</a:t>
            </a:r>
            <a:endParaRPr lang="en-US" sz="2200" dirty="0"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566" y="1904520"/>
            <a:ext cx="741682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ndara" panose="020E0502030303020204" pitchFamily="34" charset="0"/>
                <a:cs typeface="Consolas" panose="020B0609020204030204" pitchFamily="49" charset="0"/>
              </a:rPr>
              <a:t>Produce an intense, pulsed beam of antihydrogen</a:t>
            </a:r>
            <a:endParaRPr lang="en-US" sz="2200" dirty="0">
              <a:latin typeface="Candara" panose="020E0502030303020204" pitchFamily="34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/>
          <p:cNvCxnSpPr>
            <a:stCxn id="6" idx="2"/>
            <a:endCxn id="4" idx="0"/>
          </p:cNvCxnSpPr>
          <p:nvPr/>
        </p:nvCxnSpPr>
        <p:spPr>
          <a:xfrm>
            <a:off x="4483978" y="2335407"/>
            <a:ext cx="0" cy="1238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  <a:endCxn id="5" idx="0"/>
          </p:cNvCxnSpPr>
          <p:nvPr/>
        </p:nvCxnSpPr>
        <p:spPr>
          <a:xfrm>
            <a:off x="4483978" y="4005064"/>
            <a:ext cx="0" cy="1225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DF13-9A65-4E31-B7C5-13C55D77E9B7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Antihydrogen production channels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07504" y="1091555"/>
            <a:ext cx="4396234" cy="5905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defRPr>
            </a:lvl1pPr>
          </a:lstStyle>
          <a:p>
            <a:r>
              <a:rPr lang="it-IT" altLang="en-US" sz="1600" dirty="0" smtClean="0"/>
              <a:t>Method I: Antiproton + Positron (ATHENA)</a:t>
            </a:r>
            <a:endParaRPr lang="en-US" altLang="en-US" sz="1600" dirty="0"/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79512" y="2780928"/>
            <a:ext cx="4146550" cy="1964458"/>
            <a:chOff x="267" y="528"/>
            <a:chExt cx="2592" cy="1229"/>
          </a:xfrm>
        </p:grpSpPr>
        <p:pic>
          <p:nvPicPr>
            <p:cNvPr id="14" name="Picture 6" descr="Figure1_LEAP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" y="528"/>
              <a:ext cx="2592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896" y="624"/>
              <a:ext cx="1304" cy="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en-US" altLang="en-US" sz="1600">
                  <a:ea typeface="ＭＳ Ｐゴシック" pitchFamily="34" charset="-128"/>
                </a:rPr>
                <a:t>10</a:t>
              </a:r>
              <a:r>
                <a:rPr kumimoji="1" lang="en-US" altLang="en-US" sz="1600" baseline="30000">
                  <a:ea typeface="ＭＳ Ｐゴシック" pitchFamily="34" charset="-128"/>
                </a:rPr>
                <a:t>4 </a:t>
              </a:r>
              <a:r>
                <a:rPr kumimoji="1" lang="en-US" altLang="en-US" sz="1600">
                  <a:ea typeface="ＭＳ Ｐゴシック" pitchFamily="34" charset="-128"/>
                </a:rPr>
                <a:t>antiprotons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72" y="1167"/>
              <a:ext cx="490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1" lang="en-US" altLang="en-US" sz="1600" dirty="0">
                  <a:ea typeface="ＭＳ Ｐゴシック" pitchFamily="34" charset="-128"/>
                  <a:sym typeface="Wingdings" pitchFamily="2" charset="2"/>
                </a:rPr>
                <a:t>10</a:t>
              </a:r>
              <a:r>
                <a:rPr kumimoji="1" lang="en-US" altLang="en-US" sz="1600" baseline="30000" dirty="0">
                  <a:ea typeface="ＭＳ Ｐゴシック" pitchFamily="34" charset="-128"/>
                  <a:sym typeface="Wingdings" pitchFamily="2" charset="2"/>
                </a:rPr>
                <a:t>8</a:t>
              </a:r>
              <a:r>
                <a:rPr kumimoji="1" lang="en-US" altLang="en-US" sz="1600" dirty="0">
                  <a:ea typeface="ＭＳ Ｐゴシック" pitchFamily="34" charset="-128"/>
                  <a:sym typeface="Wingdings" pitchFamily="2" charset="2"/>
                </a:rPr>
                <a:t> e</a:t>
              </a:r>
              <a:r>
                <a:rPr kumimoji="1" lang="en-US" altLang="en-US" sz="1600" baseline="30000" dirty="0">
                  <a:ea typeface="ＭＳ Ｐゴシック" pitchFamily="34" charset="-128"/>
                  <a:sym typeface="Wingdings" pitchFamily="2" charset="2"/>
                </a:rPr>
                <a:t>+</a:t>
              </a:r>
            </a:p>
          </p:txBody>
        </p:sp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739" y="869"/>
              <a:ext cx="82" cy="58"/>
              <a:chOff x="504" y="2853"/>
              <a:chExt cx="138" cy="114"/>
            </a:xfrm>
          </p:grpSpPr>
          <p:sp>
            <p:nvSpPr>
              <p:cNvPr id="18" name="Oval 10"/>
              <p:cNvSpPr>
                <a:spLocks noChangeArrowheads="1"/>
              </p:cNvSpPr>
              <p:nvPr/>
            </p:nvSpPr>
            <p:spPr bwMode="auto">
              <a:xfrm flipV="1">
                <a:off x="552" y="2880"/>
                <a:ext cx="27" cy="27"/>
              </a:xfrm>
              <a:prstGeom prst="ellipse">
                <a:avLst/>
              </a:prstGeom>
              <a:solidFill>
                <a:schemeClr val="tx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19" name="Group 11"/>
              <p:cNvGrpSpPr>
                <a:grpSpLocks/>
              </p:cNvGrpSpPr>
              <p:nvPr/>
            </p:nvGrpSpPr>
            <p:grpSpPr bwMode="auto">
              <a:xfrm>
                <a:off x="504" y="2853"/>
                <a:ext cx="138" cy="114"/>
                <a:chOff x="504" y="2853"/>
                <a:chExt cx="138" cy="114"/>
              </a:xfrm>
            </p:grpSpPr>
            <p:sp>
              <p:nvSpPr>
                <p:cNvPr id="20" name="Oval 12"/>
                <p:cNvSpPr>
                  <a:spLocks noChangeArrowheads="1"/>
                </p:cNvSpPr>
                <p:nvPr/>
              </p:nvSpPr>
              <p:spPr bwMode="auto">
                <a:xfrm flipV="1">
                  <a:off x="558" y="2919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504" y="2886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534" y="2853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513" y="2922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591" y="2856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" name="Oval 17"/>
                <p:cNvSpPr>
                  <a:spLocks noChangeArrowheads="1"/>
                </p:cNvSpPr>
                <p:nvPr/>
              </p:nvSpPr>
              <p:spPr bwMode="auto">
                <a:xfrm flipV="1">
                  <a:off x="588" y="2898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" name="Oval 18"/>
                <p:cNvSpPr>
                  <a:spLocks noChangeArrowheads="1"/>
                </p:cNvSpPr>
                <p:nvPr/>
              </p:nvSpPr>
              <p:spPr bwMode="auto">
                <a:xfrm flipV="1">
                  <a:off x="531" y="2940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" name="Oval 19"/>
                <p:cNvSpPr>
                  <a:spLocks noChangeArrowheads="1"/>
                </p:cNvSpPr>
                <p:nvPr/>
              </p:nvSpPr>
              <p:spPr bwMode="auto">
                <a:xfrm flipV="1">
                  <a:off x="603" y="2934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" name="Oval 20"/>
                <p:cNvSpPr>
                  <a:spLocks noChangeArrowheads="1"/>
                </p:cNvSpPr>
                <p:nvPr/>
              </p:nvSpPr>
              <p:spPr bwMode="auto">
                <a:xfrm flipV="1">
                  <a:off x="615" y="2868"/>
                  <a:ext cx="27" cy="27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346087" y="4948459"/>
            <a:ext cx="41255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ndara" panose="020E0502030303020204" pitchFamily="34" charset="0"/>
              </a:rPr>
              <a:t>Three body recombination (dominant)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ndara" panose="020E0502030303020204" pitchFamily="34" charset="0"/>
              </a:rPr>
              <a:t>Spontaneous </a:t>
            </a:r>
            <a:r>
              <a:rPr lang="en-US" altLang="en-US" sz="2000" dirty="0">
                <a:latin typeface="Candara" panose="020E0502030303020204" pitchFamily="34" charset="0"/>
              </a:rPr>
              <a:t>radiative </a:t>
            </a:r>
            <a:r>
              <a:rPr lang="en-US" altLang="en-US" sz="2000" dirty="0" smtClean="0">
                <a:latin typeface="Candara" panose="020E0502030303020204" pitchFamily="34" charset="0"/>
              </a:rPr>
              <a:t>recombination (subdominant)</a:t>
            </a:r>
            <a:endParaRPr lang="en-US" altLang="en-US" sz="2000" dirty="0">
              <a:latin typeface="Candara" panose="020E0502030303020204" pitchFamily="34" charset="0"/>
            </a:endParaRPr>
          </a:p>
        </p:txBody>
      </p: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2" y="2184622"/>
            <a:ext cx="4054475" cy="2763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4503738" y="1091555"/>
            <a:ext cx="45339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en-US" sz="1600" dirty="0">
                <a:latin typeface="Aharoni" panose="02010803020104030203" pitchFamily="2" charset="-79"/>
                <a:cs typeface="Aharoni" panose="02010803020104030203" pitchFamily="2" charset="-79"/>
              </a:rPr>
              <a:t>Method II: Antiproton + Rydberg Ps (ATRAP)</a:t>
            </a:r>
            <a:endParaRPr lang="en-US" altLang="en-U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4613274" y="1578858"/>
            <a:ext cx="4183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it-IT" altLang="en-US" sz="1000" dirty="0">
                <a:ea typeface="ＭＳ Ｐゴシック" pitchFamily="34" charset="-128"/>
              </a:rPr>
              <a:t>C. H. Storry et al., </a:t>
            </a:r>
            <a:r>
              <a:rPr kumimoji="1" lang="it-IT" altLang="en-US" sz="1000" i="1" dirty="0">
                <a:ea typeface="ＭＳ Ｐゴシック" pitchFamily="34" charset="-128"/>
              </a:rPr>
              <a:t>First Laser-Controlled Antihydrogen</a:t>
            </a:r>
            <a:r>
              <a:rPr kumimoji="1" lang="it-IT" altLang="en-US" sz="1000" dirty="0">
                <a:ea typeface="ＭＳ Ｐゴシック" pitchFamily="34" charset="-128"/>
              </a:rPr>
              <a:t> </a:t>
            </a:r>
            <a:r>
              <a:rPr kumimoji="1" lang="it-IT" altLang="en-US" sz="1000" i="1" dirty="0">
                <a:ea typeface="ＭＳ Ｐゴシック" pitchFamily="34" charset="-128"/>
              </a:rPr>
              <a:t>Production</a:t>
            </a:r>
            <a:r>
              <a:rPr kumimoji="1" lang="it-IT" altLang="en-US" sz="1000" dirty="0">
                <a:ea typeface="ＭＳ Ｐゴシック" pitchFamily="34" charset="-128"/>
              </a:rPr>
              <a:t>, Physical Review Letters </a:t>
            </a:r>
            <a:r>
              <a:rPr kumimoji="1" lang="it-IT" altLang="en-US" sz="1000" b="1" dirty="0">
                <a:ea typeface="ＭＳ Ｐゴシック" pitchFamily="34" charset="-128"/>
              </a:rPr>
              <a:t>93</a:t>
            </a:r>
            <a:r>
              <a:rPr kumimoji="1" lang="it-IT" altLang="en-US" sz="1000" dirty="0">
                <a:ea typeface="ＭＳ Ｐゴシック" pitchFamily="34" charset="-128"/>
              </a:rPr>
              <a:t>, 263401 (2004) </a:t>
            </a:r>
          </a:p>
          <a:p>
            <a:pPr eaLnBrk="1" hangingPunct="1"/>
            <a:endParaRPr kumimoji="1" lang="it-IT" altLang="en-US" sz="1000" dirty="0">
              <a:ea typeface="ＭＳ Ｐゴシック" pitchFamily="34" charset="-128"/>
            </a:endParaRPr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6371726" y="4564360"/>
            <a:ext cx="2366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1" lang="it-IT" altLang="en-US" sz="1400" dirty="0">
                <a:ea typeface="ＭＳ Ｐゴシック" pitchFamily="34" charset="-128"/>
              </a:rPr>
              <a:t>14 </a:t>
            </a:r>
            <a:r>
              <a:rPr kumimoji="1" lang="en-US" altLang="en-US" sz="1400" dirty="0">
                <a:ea typeface="ＭＳ Ｐゴシック" pitchFamily="34" charset="-128"/>
                <a:cs typeface="Arial" charset="0"/>
              </a:rPr>
              <a:t>± 4 antihydrogen atoms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7524327" y="3862685"/>
            <a:ext cx="1147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kumimoji="1" lang="it-IT" altLang="en-US" sz="1000" b="1" dirty="0">
                <a:solidFill>
                  <a:srgbClr val="CC0000"/>
                </a:solidFill>
                <a:ea typeface="ＭＳ Ｐゴシック" pitchFamily="34" charset="-128"/>
              </a:rPr>
              <a:t>Two-stage Rydberg </a:t>
            </a:r>
          </a:p>
          <a:p>
            <a:pPr algn="ctr" eaLnBrk="1" hangingPunct="1"/>
            <a:r>
              <a:rPr kumimoji="1" lang="it-IT" altLang="en-US" sz="1000" b="1" dirty="0">
                <a:solidFill>
                  <a:srgbClr val="CC0000"/>
                </a:solidFill>
                <a:ea typeface="ＭＳ Ｐゴシック" pitchFamily="34" charset="-128"/>
              </a:rPr>
              <a:t>charge exchange</a:t>
            </a:r>
          </a:p>
        </p:txBody>
      </p:sp>
      <p:sp>
        <p:nvSpPr>
          <p:cNvPr id="35" name="Rectangle 26"/>
          <p:cNvSpPr>
            <a:spLocks noChangeArrowheads="1"/>
          </p:cNvSpPr>
          <p:nvPr/>
        </p:nvSpPr>
        <p:spPr bwMode="auto">
          <a:xfrm>
            <a:off x="358105" y="1578858"/>
            <a:ext cx="38950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it-IT" altLang="en-US" sz="1000" dirty="0" smtClean="0">
                <a:ea typeface="ＭＳ Ｐゴシック" pitchFamily="34" charset="-128"/>
              </a:rPr>
              <a:t>M. Amoretti et </a:t>
            </a:r>
            <a:r>
              <a:rPr kumimoji="1" lang="it-IT" altLang="en-US" sz="1000" dirty="0">
                <a:ea typeface="ＭＳ Ｐゴシック" pitchFamily="34" charset="-128"/>
              </a:rPr>
              <a:t>al., </a:t>
            </a:r>
            <a:r>
              <a:rPr kumimoji="1" lang="it-IT" altLang="en-US" sz="1000" i="1" dirty="0" smtClean="0">
                <a:ea typeface="ＭＳ Ｐゴシック" pitchFamily="34" charset="-128"/>
              </a:rPr>
              <a:t>Production and detection o cold antihydrogen atoms</a:t>
            </a:r>
            <a:r>
              <a:rPr kumimoji="1" lang="it-IT" altLang="en-US" sz="1000" dirty="0" smtClean="0">
                <a:ea typeface="ＭＳ Ｐゴシック" pitchFamily="34" charset="-128"/>
              </a:rPr>
              <a:t>,Nature 419, 456-459 (2002) </a:t>
            </a:r>
            <a:endParaRPr kumimoji="1" lang="it-IT" altLang="en-US" sz="1000" dirty="0">
              <a:ea typeface="ＭＳ Ｐゴシック" pitchFamily="34" charset="-128"/>
            </a:endParaRPr>
          </a:p>
          <a:p>
            <a:pPr eaLnBrk="1" hangingPunct="1"/>
            <a:endParaRPr kumimoji="1" lang="it-IT" altLang="en-US" sz="1000" dirty="0">
              <a:ea typeface="ＭＳ Ｐゴシック" pitchFamily="34" charset="-128"/>
            </a:endParaRP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4772702" y="4948459"/>
            <a:ext cx="375876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2000" dirty="0" smtClean="0">
                <a:latin typeface="Candara" panose="020E0502030303020204" pitchFamily="34" charset="0"/>
              </a:rPr>
              <a:t>Charge exchange between Rydberg Cs and positrons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sz="2000" dirty="0" smtClean="0">
                <a:latin typeface="Candara" panose="020E0502030303020204" pitchFamily="34" charset="0"/>
              </a:rPr>
              <a:t>Charge exchange between Rydberg Ps and antiprotons</a:t>
            </a:r>
            <a:endParaRPr lang="en-US" altLang="en-US" sz="2000" dirty="0">
              <a:latin typeface="Candara" panose="020E0502030303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D443-798C-42A6-A658-1661AFCEB5DB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1" name="Text Box 27"/>
          <p:cNvSpPr txBox="1">
            <a:spLocks noChangeArrowheads="1"/>
          </p:cNvSpPr>
          <p:nvPr/>
        </p:nvSpPr>
        <p:spPr bwMode="auto">
          <a:xfrm>
            <a:off x="436438" y="1861463"/>
            <a:ext cx="8162925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smtClean="0">
                <a:latin typeface="Candara" panose="020E0502030303020204" pitchFamily="34" charset="0"/>
              </a:rPr>
              <a:t>Antiproton </a:t>
            </a:r>
            <a:r>
              <a:rPr lang="en-US" altLang="en-US" sz="2000" dirty="0">
                <a:latin typeface="Candara" panose="020E0502030303020204" pitchFamily="34" charset="0"/>
              </a:rPr>
              <a:t>+ Rydberg Ps </a:t>
            </a:r>
            <a:r>
              <a:rPr lang="en-US" altLang="en-US" sz="2000" dirty="0" smtClean="0">
                <a:latin typeface="Candara" panose="020E0502030303020204" pitchFamily="34" charset="0"/>
              </a:rPr>
              <a:t>=&gt; Rydberg antihydrogen</a:t>
            </a:r>
            <a:endParaRPr lang="en-US" altLang="en-US" sz="2000" dirty="0">
              <a:latin typeface="Candara" panose="020E05020303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Antihydrogen production in </a:t>
            </a:r>
            <a:r>
              <a:rPr lang="en-US" dirty="0" err="1" smtClean="0"/>
              <a:t>AEgIS</a:t>
            </a:r>
            <a:endParaRPr lang="en-US" dirty="0"/>
          </a:p>
        </p:txBody>
      </p:sp>
      <p:pic>
        <p:nvPicPr>
          <p:cNvPr id="33" name="Picture 4" descr="D:\Work\CERN AEgIS\images\charge_exchang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312368" cy="6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2"/>
              <p:cNvSpPr txBox="1">
                <a:spLocks/>
              </p:cNvSpPr>
              <p:nvPr/>
            </p:nvSpPr>
            <p:spPr>
              <a:xfrm>
                <a:off x="179512" y="2493315"/>
                <a:ext cx="3240360" cy="38884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/>
                  <a:t>Several advantages: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Cross section scaling as the quantum number of Ps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𝜎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Very low recoil </a:t>
                </a:r>
                <a:r>
                  <a:rPr lang="en-US" dirty="0" err="1" smtClean="0"/>
                  <a:t>wrt</a:t>
                </a:r>
                <a:r>
                  <a:rPr lang="en-US" dirty="0" smtClean="0"/>
                  <a:t> three body recombination: colder antihydrogen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Control of the quantum number of antihydrogen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Antihydrogen on Rydberg states =&gt; Stark acceleration 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493315"/>
                <a:ext cx="3240360" cy="3888432"/>
              </a:xfrm>
              <a:prstGeom prst="rect">
                <a:avLst/>
              </a:prstGeom>
              <a:blipFill rotWithShape="1">
                <a:blip r:embed="rId4"/>
                <a:stretch>
                  <a:fillRect l="-1504" t="-2038" r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 descr="charge_exchange_cross_s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57655"/>
            <a:ext cx="2448272" cy="239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1" name="Picture 5" descr="charge_exchange_produced_lev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73" y="2276872"/>
            <a:ext cx="3177815" cy="242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3" name="Picture 7" descr="hbar_acceleration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 b="2899"/>
          <a:stretch>
            <a:fillRect/>
          </a:stretch>
        </p:blipFill>
        <p:spPr bwMode="auto">
          <a:xfrm>
            <a:off x="5796136" y="4496640"/>
            <a:ext cx="2952328" cy="196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1" name="Oval 40"/>
          <p:cNvSpPr/>
          <p:nvPr/>
        </p:nvSpPr>
        <p:spPr>
          <a:xfrm>
            <a:off x="3852218" y="2565201"/>
            <a:ext cx="1439862" cy="143986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952355" y="3644701"/>
            <a:ext cx="287338" cy="288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-</a:t>
            </a:r>
          </a:p>
        </p:txBody>
      </p:sp>
      <p:sp>
        <p:nvSpPr>
          <p:cNvPr id="43" name="Oval 42"/>
          <p:cNvSpPr/>
          <p:nvPr/>
        </p:nvSpPr>
        <p:spPr>
          <a:xfrm>
            <a:off x="3925243" y="2636019"/>
            <a:ext cx="287337" cy="28892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+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5C43C-1937-437C-83CB-A1C03A6DCE6C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029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8982E-7 C 0.03038 -0.04095 0.08038 -0.04165 0.11129 -0.00069 C 0.14202 0.04003 0.14219 0.10713 0.11163 0.14785 C 0.0809 0.18903 0.03108 0.1888 0.00018 0.14808 C -0.03055 0.10736 -0.03073 0.04118 -1.38889E-6 1.98982E-7 Z " pathEditMode="relative" rAng="-2708467" ptsTypes="fffff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74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47 C -0.03125 0.04097 -0.08108 0.04189 -0.11216 0.00162 C -0.14323 -0.03866 -0.14375 -0.10556 -0.11337 -0.14699 C -0.08316 -0.18843 -0.03316 -0.18912 -0.00209 -0.14861 C 0.02899 -0.10834 0.02934 -0.04213 -0.00087 -0.00047 Z " pathEditMode="relative" rAng="8059308" ptsTypes="fffff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AEgIS</a:t>
            </a:r>
            <a:r>
              <a:rPr lang="en-US" dirty="0" smtClean="0"/>
              <a:t>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21337"/>
            <a:ext cx="4347894" cy="4559991"/>
          </a:xfrm>
        </p:spPr>
        <p:txBody>
          <a:bodyPr>
            <a:normAutofit fontScale="70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Catch and cool antiprotons to 0.1K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Form thermal Ps by implanting e+ in </a:t>
            </a:r>
            <a:r>
              <a:rPr lang="en-US" dirty="0" err="1" smtClean="0"/>
              <a:t>nanoporous</a:t>
            </a:r>
            <a:r>
              <a:rPr lang="en-US" dirty="0" smtClean="0"/>
              <a:t> silica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Laser excite Ps to Rydberg levels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Form Rydberg, cold antihydrogen through charge exchange reaction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Accelerate </a:t>
            </a:r>
            <a:r>
              <a:rPr lang="en-US" dirty="0" err="1" smtClean="0"/>
              <a:t>Hbar</a:t>
            </a:r>
            <a:r>
              <a:rPr lang="en-US" dirty="0" smtClean="0"/>
              <a:t> using an inhomogeneous electric field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Send it towards a deflectometer (gravity) or a microwave resonant cavity (hyperfine).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 descr="sche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62" y="1556792"/>
            <a:ext cx="3789010" cy="250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101" name="Picture 5" descr="D:\Work\CERN AEgIS\images\production_reg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56" y="4005064"/>
            <a:ext cx="3745816" cy="247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83CB0-986A-49CA-81AC-E1AF2611ED70}" type="datetime1">
              <a:rPr lang="en-US" smtClean="0"/>
              <a:t>10/23/2014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Fundamental physics with lasers – LNF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090-FD7F-415D-B478-B8E0988A8CA2}" type="slidenum">
              <a:rPr lang="en-US" smtClean="0"/>
              <a:t>9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93796" y="2996950"/>
            <a:ext cx="438444" cy="534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74656" y="1556791"/>
            <a:ext cx="2305656" cy="86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D:\Work\CERN AEgIS\images\charge_exchan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312368" cy="6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47364" y="2392681"/>
            <a:ext cx="2953028" cy="60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31810" y="2990656"/>
            <a:ext cx="761986" cy="101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52120" y="3444240"/>
            <a:ext cx="733440" cy="560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46196" y="3570170"/>
            <a:ext cx="646084" cy="277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32240" y="2996953"/>
            <a:ext cx="576064" cy="500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308304" y="2807868"/>
            <a:ext cx="1512168" cy="1039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2454</Words>
  <Application>Microsoft Office PowerPoint</Application>
  <PresentationFormat>On-screen Show (4:3)</PresentationFormat>
  <Paragraphs>450</Paragraphs>
  <Slides>34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Equation</vt:lpstr>
      <vt:lpstr>Graph</vt:lpstr>
      <vt:lpstr>Laser excitation of Positronium to Rydberg levels in high magnetic fields to produce a cold beam of antihydrogen in the AEgIS experiment</vt:lpstr>
      <vt:lpstr>Summary</vt:lpstr>
      <vt:lpstr>Motivation</vt:lpstr>
      <vt:lpstr>Brief (human) antimatter history</vt:lpstr>
      <vt:lpstr>PowerPoint Presentation</vt:lpstr>
      <vt:lpstr>AEgIS goals</vt:lpstr>
      <vt:lpstr>Antihydrogen production channels</vt:lpstr>
      <vt:lpstr>Antihydrogen production in AEgIS</vt:lpstr>
      <vt:lpstr>AEgIS in a nutshell</vt:lpstr>
      <vt:lpstr>Measuring gravity on antihydrogen</vt:lpstr>
      <vt:lpstr>Ingredient 1: cold antiprotons</vt:lpstr>
      <vt:lpstr>Ingredient 1: cold antiprotons</vt:lpstr>
      <vt:lpstr>Ingredient 2: Rydberg positronium</vt:lpstr>
      <vt:lpstr>Ingredient 2: Rydberg positronium</vt:lpstr>
      <vt:lpstr>Ingredient 2: Rydberg positronium</vt:lpstr>
      <vt:lpstr>Ingredient 2: Rydberg positronium</vt:lpstr>
      <vt:lpstr>Rydberg Ps in external fields</vt:lpstr>
      <vt:lpstr>Ps in high magnetic field</vt:lpstr>
      <vt:lpstr>Simulation of Ps in high magnetic field</vt:lpstr>
      <vt:lpstr>Ps in high magnetic fields: energy levels</vt:lpstr>
      <vt:lpstr>Ps in high magnetic fields: transition amplitudes </vt:lpstr>
      <vt:lpstr>Ps in high magnetic fields: transition amplitudes </vt:lpstr>
      <vt:lpstr>Excitation and spectroscopy lasers</vt:lpstr>
      <vt:lpstr>Common source: Q-Switched pump </vt:lpstr>
      <vt:lpstr>Excitation laser</vt:lpstr>
      <vt:lpstr>Spectroscopy laser</vt:lpstr>
      <vt:lpstr>Dedicated spectroscopy chamber</vt:lpstr>
      <vt:lpstr>Future prospects: sub-K cooling of pbars</vt:lpstr>
      <vt:lpstr>Future prospects: laser cooling of La-</vt:lpstr>
      <vt:lpstr>Future prospects</vt:lpstr>
      <vt:lpstr>Future prospects</vt:lpstr>
      <vt:lpstr>Future prospects</vt:lpstr>
      <vt:lpstr>Conclusions</vt:lpstr>
      <vt:lpstr>PowerPoint Presentation</vt:lpstr>
    </vt:vector>
  </TitlesOfParts>
  <Company>Università degli Studi di Milano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excitation of Positronium to Rydberg levels in high magnetic fields to produce a cold beam of antihydrogen in the AEgIS experiment</dc:title>
  <dc:creator>Ruggero Caravita</dc:creator>
  <cp:lastModifiedBy>Ruggero Caravita</cp:lastModifiedBy>
  <cp:revision>89</cp:revision>
  <dcterms:created xsi:type="dcterms:W3CDTF">2014-10-20T10:09:25Z</dcterms:created>
  <dcterms:modified xsi:type="dcterms:W3CDTF">2014-10-23T07:27:27Z</dcterms:modified>
</cp:coreProperties>
</file>