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3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63C6-3332-DD49-8B15-64328E8D72CD}" type="datetimeFigureOut">
              <a:rPr lang="en-US" smtClean="0"/>
              <a:t>18/09/2014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EBFC-BEFC-5843-8FAD-71EAEBCAE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Exploitation of HPC for HEP </a:t>
            </a:r>
            <a:r>
              <a:rPr lang="en-US" i="1" dirty="0" smtClean="0"/>
              <a:t>data intensive</a:t>
            </a:r>
            <a:r>
              <a:rPr lang="en-US" dirty="0" smtClean="0"/>
              <a:t> applications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Wahid, Andy, Pete etc.</a:t>
            </a:r>
          </a:p>
          <a:p>
            <a:r>
              <a:rPr lang="en-US" dirty="0" err="1" smtClean="0"/>
              <a:t>UoE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666342" cy="5113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&gt; 50% of ATLAS jobs are “analysis”</a:t>
            </a:r>
          </a:p>
          <a:p>
            <a:r>
              <a:rPr lang="en-US" dirty="0" smtClean="0"/>
              <a:t>Current LHC on HPC work has </a:t>
            </a:r>
            <a:r>
              <a:rPr lang="en-US" i="1" dirty="0" smtClean="0"/>
              <a:t>ignored</a:t>
            </a:r>
            <a:r>
              <a:rPr lang="en-US" dirty="0" smtClean="0"/>
              <a:t> these workflows</a:t>
            </a:r>
            <a:endParaRPr lang="en-US" i="1" dirty="0" smtClean="0"/>
          </a:p>
          <a:p>
            <a:r>
              <a:rPr lang="en-US" dirty="0" smtClean="0"/>
              <a:t>Meanwhile improvements in HEP data: e.g.  “Federations”, WAN access, I/O optimizations allow more flexible access.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2" y="1245910"/>
            <a:ext cx="3894667" cy="29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her-Grid-diagram-Jun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9" y="1874762"/>
            <a:ext cx="4789721" cy="3592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10" y="1628019"/>
            <a:ext cx="4175269" cy="48066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access to HPC </a:t>
            </a:r>
            <a:r>
              <a:rPr lang="en-US" dirty="0" smtClean="0"/>
              <a:t>more </a:t>
            </a:r>
            <a:r>
              <a:rPr lang="en-US" dirty="0"/>
              <a:t>restrictive </a:t>
            </a:r>
            <a:r>
              <a:rPr lang="en-US" dirty="0" smtClean="0"/>
              <a:t>that LHC grid compute</a:t>
            </a:r>
          </a:p>
          <a:p>
            <a:pPr lvl="1"/>
            <a:r>
              <a:rPr lang="en-US" dirty="0" smtClean="0"/>
              <a:t>Including no WN WAN access</a:t>
            </a:r>
          </a:p>
          <a:p>
            <a:pPr lvl="1"/>
            <a:r>
              <a:rPr lang="en-US" dirty="0" smtClean="0"/>
              <a:t>Pre-fetching of data</a:t>
            </a:r>
          </a:p>
          <a:p>
            <a:r>
              <a:rPr lang="en-US" dirty="0" smtClean="0"/>
              <a:t>Data on shared </a:t>
            </a:r>
            <a:r>
              <a:rPr lang="en-US" dirty="0" err="1" smtClean="0"/>
              <a:t>filesystem</a:t>
            </a:r>
            <a:r>
              <a:rPr lang="en-US" dirty="0" smtClean="0"/>
              <a:t> rather than WN</a:t>
            </a:r>
          </a:p>
        </p:txBody>
      </p:sp>
      <p:sp>
        <p:nvSpPr>
          <p:cNvPr id="6" name="Freeform 5"/>
          <p:cNvSpPr/>
          <p:nvPr/>
        </p:nvSpPr>
        <p:spPr>
          <a:xfrm>
            <a:off x="3843241" y="3468333"/>
            <a:ext cx="5300759" cy="2412166"/>
          </a:xfrm>
          <a:custGeom>
            <a:avLst/>
            <a:gdLst>
              <a:gd name="connsiteX0" fmla="*/ 402188 w 5530050"/>
              <a:gd name="connsiteY0" fmla="*/ 595667 h 2412166"/>
              <a:gd name="connsiteX1" fmla="*/ 559426 w 5530050"/>
              <a:gd name="connsiteY1" fmla="*/ 184429 h 2412166"/>
              <a:gd name="connsiteX2" fmla="*/ 692473 w 5530050"/>
              <a:gd name="connsiteY2" fmla="*/ 184429 h 2412166"/>
              <a:gd name="connsiteX3" fmla="*/ 3885616 w 5530050"/>
              <a:gd name="connsiteY3" fmla="*/ 3000 h 2412166"/>
              <a:gd name="connsiteX4" fmla="*/ 5324949 w 5530050"/>
              <a:gd name="connsiteY4" fmla="*/ 353762 h 2412166"/>
              <a:gd name="connsiteX5" fmla="*/ 4974188 w 5530050"/>
              <a:gd name="connsiteY5" fmla="*/ 2325286 h 2412166"/>
              <a:gd name="connsiteX6" fmla="*/ 329616 w 5530050"/>
              <a:gd name="connsiteY6" fmla="*/ 1914048 h 2412166"/>
              <a:gd name="connsiteX7" fmla="*/ 402188 w 5530050"/>
              <a:gd name="connsiteY7" fmla="*/ 595667 h 241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30050" h="2412166">
                <a:moveTo>
                  <a:pt x="402188" y="595667"/>
                </a:moveTo>
                <a:cubicBezTo>
                  <a:pt x="440490" y="307397"/>
                  <a:pt x="511045" y="252969"/>
                  <a:pt x="559426" y="184429"/>
                </a:cubicBezTo>
                <a:cubicBezTo>
                  <a:pt x="607807" y="115889"/>
                  <a:pt x="692473" y="184429"/>
                  <a:pt x="692473" y="184429"/>
                </a:cubicBezTo>
                <a:cubicBezTo>
                  <a:pt x="1246838" y="154191"/>
                  <a:pt x="3113537" y="-25222"/>
                  <a:pt x="3885616" y="3000"/>
                </a:cubicBezTo>
                <a:cubicBezTo>
                  <a:pt x="4657695" y="31222"/>
                  <a:pt x="5143520" y="-33286"/>
                  <a:pt x="5324949" y="353762"/>
                </a:cubicBezTo>
                <a:cubicBezTo>
                  <a:pt x="5506378" y="740810"/>
                  <a:pt x="5806744" y="2065238"/>
                  <a:pt x="4974188" y="2325286"/>
                </a:cubicBezTo>
                <a:cubicBezTo>
                  <a:pt x="4141632" y="2585334"/>
                  <a:pt x="1093632" y="2206349"/>
                  <a:pt x="329616" y="1914048"/>
                </a:cubicBezTo>
                <a:cubicBezTo>
                  <a:pt x="-434400" y="1621747"/>
                  <a:pt x="363886" y="883937"/>
                  <a:pt x="402188" y="5956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0088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Solutions/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97" y="1417638"/>
            <a:ext cx="8805332" cy="55250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>
                <a:solidFill>
                  <a:srgbClr val="8064A2"/>
                </a:solidFill>
              </a:rPr>
              <a:t>Improvement in the I/O layer of HEP software to make optimal use of limited bandwidth or high latency scenarios.</a:t>
            </a:r>
          </a:p>
          <a:p>
            <a:pPr lvl="1"/>
            <a:r>
              <a:rPr lang="en-GB" dirty="0" smtClean="0"/>
              <a:t>Relates to Francesco’s question:</a:t>
            </a:r>
            <a:r>
              <a:rPr lang="en-US" dirty="0" smtClean="0"/>
              <a:t> “If </a:t>
            </a:r>
            <a:r>
              <a:rPr lang="en-US" dirty="0"/>
              <a:t>remote I/O is available, is the latency too high? is the </a:t>
            </a:r>
            <a:r>
              <a:rPr lang="en-US" dirty="0" err="1" smtClean="0"/>
              <a:t>bandwith</a:t>
            </a:r>
            <a:r>
              <a:rPr lang="en-US" dirty="0" smtClean="0"/>
              <a:t> too </a:t>
            </a:r>
            <a:r>
              <a:rPr lang="en-US" dirty="0"/>
              <a:t>little? how to hide the latency? how to save on bandwidth</a:t>
            </a:r>
            <a:r>
              <a:rPr lang="en-US" dirty="0" smtClean="0"/>
              <a:t>?”</a:t>
            </a:r>
            <a:endParaRPr lang="en-AU" dirty="0" smtClean="0"/>
          </a:p>
          <a:p>
            <a:pPr lvl="0"/>
            <a:r>
              <a:rPr lang="en-GB" dirty="0" smtClean="0">
                <a:solidFill>
                  <a:schemeClr val="accent4"/>
                </a:solidFill>
              </a:rPr>
              <a:t>Use of caching solutions to enable high-performance data access while making effective use of existing HPC scratch storage resources.</a:t>
            </a:r>
          </a:p>
          <a:p>
            <a:pPr lvl="1"/>
            <a:r>
              <a:rPr lang="en-GB" dirty="0" smtClean="0"/>
              <a:t>“</a:t>
            </a:r>
            <a:r>
              <a:rPr lang="en-US" dirty="0"/>
              <a:t>How to cope with constraints in network connectivity (inbound </a:t>
            </a:r>
            <a:r>
              <a:rPr lang="en-US" dirty="0" smtClean="0"/>
              <a:t>to site </a:t>
            </a:r>
            <a:r>
              <a:rPr lang="en-US" dirty="0"/>
              <a:t>services, outbound from nodes)</a:t>
            </a:r>
            <a:r>
              <a:rPr lang="en-US" dirty="0" smtClean="0"/>
              <a:t>?” and “What </a:t>
            </a:r>
            <a:r>
              <a:rPr lang="en-US" dirty="0"/>
              <a:t>is the interface to the HPC </a:t>
            </a:r>
            <a:r>
              <a:rPr lang="en-US" dirty="0" err="1"/>
              <a:t>centre</a:t>
            </a:r>
            <a:r>
              <a:rPr lang="en-US" dirty="0" smtClean="0"/>
              <a:t>?”</a:t>
            </a:r>
          </a:p>
          <a:p>
            <a:pPr lvl="1"/>
            <a:r>
              <a:rPr lang="en-US" dirty="0" smtClean="0"/>
              <a:t>On both of these goals  there are </a:t>
            </a:r>
            <a:r>
              <a:rPr lang="en-US" dirty="0" smtClean="0"/>
              <a:t>other approaches  that could be more appropriate to highly parallel /IO </a:t>
            </a:r>
            <a:r>
              <a:rPr lang="en-US" dirty="0" smtClean="0"/>
              <a:t>so add here “and </a:t>
            </a:r>
            <a:r>
              <a:rPr lang="en-US" dirty="0" smtClean="0"/>
              <a:t>data delivery solutions going beyond existing data structures”.</a:t>
            </a:r>
            <a:endParaRPr lang="en-AU" dirty="0" smtClean="0"/>
          </a:p>
          <a:p>
            <a:pPr lvl="0"/>
            <a:r>
              <a:rPr lang="en-GB" dirty="0" smtClean="0">
                <a:solidFill>
                  <a:srgbClr val="8064A2"/>
                </a:solidFill>
              </a:rPr>
              <a:t>Development of interoperable solutions using standard protocols to enable the use of existing high-volume data storage whether at local or remote sites.  </a:t>
            </a:r>
            <a:endParaRPr lang="en-AU" dirty="0" smtClean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Concrete Tasks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11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 smtClean="0"/>
              <a:t>Phase 1</a:t>
            </a:r>
            <a:endParaRPr lang="en-AU" dirty="0"/>
          </a:p>
          <a:p>
            <a:pPr lvl="0"/>
            <a:r>
              <a:rPr lang="en-GB" dirty="0"/>
              <a:t>Enabling key HPC centres to access data from existing LHC data stores. (0.25 FTE/year)</a:t>
            </a:r>
            <a:endParaRPr lang="en-AU" dirty="0"/>
          </a:p>
          <a:p>
            <a:pPr lvl="0"/>
            <a:r>
              <a:rPr lang="en-GB" dirty="0"/>
              <a:t>Developing benchmark applications for data access performance and scale testing. (0.25 FTE/year</a:t>
            </a:r>
            <a:r>
              <a:rPr lang="en-GB" dirty="0" smtClean="0"/>
              <a:t>)</a:t>
            </a:r>
          </a:p>
          <a:p>
            <a:pPr marL="0" lvl="0" indent="0">
              <a:buNone/>
            </a:pPr>
            <a:r>
              <a:rPr lang="en-GB" dirty="0" smtClean="0"/>
              <a:t>Phase 2</a:t>
            </a:r>
            <a:endParaRPr lang="en-AU" dirty="0"/>
          </a:p>
          <a:p>
            <a:pPr lvl="0"/>
            <a:r>
              <a:rPr lang="en-GB" dirty="0"/>
              <a:t>Optimising I/O layer of the benchmark applications (porting improvements to all HEP software). (0.5 FTE/year)</a:t>
            </a:r>
            <a:endParaRPr lang="en-AU" dirty="0"/>
          </a:p>
          <a:p>
            <a:pPr lvl="0"/>
            <a:r>
              <a:rPr lang="en-GB" dirty="0"/>
              <a:t>Deploying caching services at HPC centres to improve data throughput. (0.5 FTE/year</a:t>
            </a:r>
            <a:r>
              <a:rPr lang="en-GB" dirty="0" smtClean="0"/>
              <a:t>)</a:t>
            </a:r>
          </a:p>
          <a:p>
            <a:pPr marL="0" lvl="0" indent="0">
              <a:buNone/>
            </a:pPr>
            <a:r>
              <a:rPr lang="en-GB" dirty="0" smtClean="0"/>
              <a:t>Phase 3 </a:t>
            </a:r>
            <a:endParaRPr lang="en-AU" dirty="0"/>
          </a:p>
          <a:p>
            <a:pPr lvl="0"/>
            <a:r>
              <a:rPr lang="en-US" dirty="0" smtClean="0"/>
              <a:t>Enabling </a:t>
            </a:r>
            <a:r>
              <a:rPr lang="en-US" dirty="0"/>
              <a:t>interoperation with non-LHC data storage, including multi-discipline data-stores developed as part of other projects. (0.5 FTE/year)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7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383</Words>
  <Application>Microsoft Macintosh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Exploitation of HPC for HEP data intensive applications </vt:lpstr>
      <vt:lpstr>Backdrop</vt:lpstr>
      <vt:lpstr>Challenges/ constraints</vt:lpstr>
      <vt:lpstr>Solutions/ Goals</vt:lpstr>
      <vt:lpstr>More Concrete Tasks </vt:lpstr>
    </vt:vector>
  </TitlesOfParts>
  <Company>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Exploitation of HPC for HEP data intensive applications </dc:title>
  <dc:creator>Wahid Bhimji</dc:creator>
  <cp:lastModifiedBy>Wahid Bhimji</cp:lastModifiedBy>
  <cp:revision>28</cp:revision>
  <dcterms:created xsi:type="dcterms:W3CDTF">2014-09-18T13:46:11Z</dcterms:created>
  <dcterms:modified xsi:type="dcterms:W3CDTF">2014-09-19T12:05:29Z</dcterms:modified>
</cp:coreProperties>
</file>