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947" r:id="rId3"/>
    <p:sldId id="94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DB3"/>
    <a:srgbClr val="C8EFF2"/>
    <a:srgbClr val="E3C3BE"/>
    <a:srgbClr val="F4D2CD"/>
    <a:srgbClr val="E606FF"/>
    <a:srgbClr val="E45B00"/>
    <a:srgbClr val="CCCC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-1421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6BC72-07BC-8D44-BFBC-CB0EF20805EE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F89B2-4F55-D441-8FAC-62A6C9D5CAB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765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1E5DE3-3E06-9447-8113-0732F227B39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51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4E9C2-2D83-D84D-B23C-A41538127671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E9E028-BBC3-D549-ADB3-BE1E5697A35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40FFE5-1563-4141-9470-4A6E8E0442C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7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2207EFD-1C9A-2D49-B657-88B3C70667B5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3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D8D2CD-1E65-C847-8D38-2F517144BC2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59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28D466-D91E-234F-A3CF-FD3586F45E3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D286B6-6202-C940-91F7-D2248883114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9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947D54-ABB0-7B4B-A34C-B1380981827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6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50D652-3F96-824C-B146-D7335EA4B6C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7A1257-FD0D-D048-B69A-8CE4A2DA8A7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E4F8C4-C286-5F42-B8EE-DA129E9FB80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4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6689DB7-F862-684E-8625-FD564E916FC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EBB204E-6051-CE4B-A85A-15256EB6A65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9C15FF1-2A9F-294B-BD9A-79A2D944719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8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presid.infn.it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2" name="Picture 8" descr="INFNLogo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87438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6482227" y="390525"/>
            <a:ext cx="1428824" cy="36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baseline="0" dirty="0" smtClean="0">
                <a:solidFill>
                  <a:srgbClr val="003399"/>
                </a:solidFill>
                <a:latin typeface="Garamond" charset="0"/>
              </a:rPr>
              <a:t>Sept. 10, 2014</a:t>
            </a:r>
            <a:endParaRPr lang="it-IT" dirty="0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331913" y="398463"/>
            <a:ext cx="16922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3399"/>
                </a:solidFill>
                <a:latin typeface="Garamond" charset="0"/>
              </a:rPr>
              <a:t>G.-F. Dalla Betta</a:t>
            </a:r>
            <a:endParaRPr lang="it-IT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1116013" y="765175"/>
            <a:ext cx="68405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7" name="Picture 13"/>
          <p:cNvPicPr preferRelativeResize="0"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455218" y="2797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2"/>
                </a:solidFill>
                <a:latin typeface="Times New Roman"/>
                <a:ea typeface="헤드라인A"/>
              </a:defRPr>
            </a:lvl1pPr>
          </a:lstStyle>
          <a:p>
            <a:fld id="{7548FB0F-8FF2-8E46-9CAA-3DD33306667A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214" y="1090931"/>
            <a:ext cx="8421004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Summary of discussion in 3D Design Group during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ITk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Week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567" y="2768164"/>
            <a:ext cx="8509000" cy="138180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Gian-Franco Dalla Betta</a:t>
            </a:r>
            <a:r>
              <a:rPr lang="en-US" sz="2400" baseline="30000" dirty="0"/>
              <a:t>1</a:t>
            </a:r>
            <a:r>
              <a:rPr lang="en-US" sz="2400" dirty="0" smtClean="0"/>
              <a:t>, </a:t>
            </a:r>
            <a:r>
              <a:rPr lang="en-US" sz="2400" smtClean="0"/>
              <a:t>Giovanni Darbo</a:t>
            </a:r>
            <a:r>
              <a:rPr lang="en-US" sz="2400" baseline="30000" smtClean="0"/>
              <a:t>2</a:t>
            </a:r>
            <a:endParaRPr lang="en-US" sz="2400" dirty="0" smtClean="0"/>
          </a:p>
          <a:p>
            <a:pPr marL="609600" indent="-609600">
              <a:lnSpc>
                <a:spcPct val="90000"/>
              </a:lnSpc>
            </a:pPr>
            <a:endParaRPr lang="en-US" sz="20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000" baseline="30000" dirty="0" smtClean="0"/>
              <a:t>1</a:t>
            </a:r>
            <a:r>
              <a:rPr lang="en-US" sz="2000" dirty="0" smtClean="0"/>
              <a:t>University of Trento and TIFPA INFN, Trento, Italy</a:t>
            </a:r>
          </a:p>
          <a:p>
            <a:pPr marL="609600" indent="-609600">
              <a:lnSpc>
                <a:spcPct val="90000"/>
              </a:lnSpc>
            </a:pPr>
            <a:r>
              <a:rPr lang="en-US" sz="2000" baseline="30000" dirty="0" smtClean="0"/>
              <a:t>2</a:t>
            </a:r>
            <a:r>
              <a:rPr lang="en-US" sz="2000" dirty="0" smtClean="0"/>
              <a:t>INFN </a:t>
            </a:r>
            <a:r>
              <a:rPr lang="en-US" sz="2000" dirty="0" err="1" smtClean="0"/>
              <a:t>Genova</a:t>
            </a:r>
            <a:r>
              <a:rPr lang="en-US" sz="2000" dirty="0" smtClean="0"/>
              <a:t>, Italy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69185" y="4802820"/>
            <a:ext cx="6477815" cy="1406494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Layout options for next 3D batch</a:t>
            </a:r>
            <a:endParaRPr lang="en-US" sz="2000" dirty="0" smtClean="0"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Thickness </a:t>
            </a:r>
            <a:r>
              <a:rPr lang="en-US" sz="2400" dirty="0" smtClean="0">
                <a:latin typeface="Arial" charset="0"/>
              </a:rPr>
              <a:t>issues</a:t>
            </a:r>
            <a:endParaRPr lang="en-US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FEI4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compatible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50 x 50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240441" y="4490380"/>
            <a:ext cx="0" cy="226602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742" y="4027986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242069" y="4117431"/>
            <a:ext cx="0" cy="37842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07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242067" y="1866900"/>
            <a:ext cx="0" cy="224444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157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885" y="1574416"/>
            <a:ext cx="1703766" cy="5245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752" y="1603887"/>
            <a:ext cx="1689100" cy="525399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335331" y="1239304"/>
            <a:ext cx="1731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2x50 + 2x450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17292" y="1239304"/>
            <a:ext cx="883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4x250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46196" y="1239304"/>
            <a:ext cx="1460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4x50 + grid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120" y="1648460"/>
            <a:ext cx="1706880" cy="52095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23921" y="4212841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23921" y="3958841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423921" y="1660141"/>
            <a:ext cx="1533525" cy="2296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19814" y="4468430"/>
            <a:ext cx="1533525" cy="2296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501553" y="5494744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501553" y="4220510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501553" y="2946276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501553" y="1672042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99150" y="1708150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516494" y="424497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516494" y="399097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522844" y="6533618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376" y="1652814"/>
            <a:ext cx="1689100" cy="520065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359709" y="1239304"/>
            <a:ext cx="1865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2x50 + 2x450L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18944" y="4233237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418944" y="3979237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418944" y="1680537"/>
            <a:ext cx="1533525" cy="2296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414837" y="4488826"/>
            <a:ext cx="1533525" cy="2296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70156" y="3381833"/>
            <a:ext cx="83906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250 </a:t>
            </a:r>
            <a:r>
              <a:rPr lang="en-US" dirty="0" err="1" smtClean="0"/>
              <a:t>fF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799883" y="2678225"/>
            <a:ext cx="83906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50 </a:t>
            </a:r>
            <a:r>
              <a:rPr lang="en-US" dirty="0" err="1" smtClean="0"/>
              <a:t>fF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71926" y="2625506"/>
            <a:ext cx="83906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250 </a:t>
            </a:r>
            <a:r>
              <a:rPr lang="en-US" dirty="0" err="1" smtClean="0"/>
              <a:t>fF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236274" y="1570639"/>
            <a:ext cx="1758579" cy="52873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2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60487" y="846244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Other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issues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299540" y="1084377"/>
            <a:ext cx="8761412" cy="5734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SENSOR LAYOUT</a:t>
            </a:r>
            <a:endParaRPr lang="en-GB" sz="2000" b="1" dirty="0">
              <a:solidFill>
                <a:srgbClr val="FF0000"/>
              </a:solidFill>
            </a:endParaRPr>
          </a:p>
          <a:p>
            <a:pPr marL="800100" lvl="1" indent="-342900">
              <a:lnSpc>
                <a:spcPct val="120000"/>
              </a:lnSpc>
              <a:buFontTx/>
              <a:buChar char="-"/>
              <a:defRPr/>
            </a:pPr>
            <a:r>
              <a:rPr lang="en-GB" dirty="0" smtClean="0">
                <a:solidFill>
                  <a:srgbClr val="000000"/>
                </a:solidFill>
              </a:rPr>
              <a:t>Add FEI3 pixel designs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  <a:defRPr/>
            </a:pPr>
            <a:r>
              <a:rPr lang="en-GB" dirty="0" smtClean="0">
                <a:solidFill>
                  <a:srgbClr val="000000"/>
                </a:solidFill>
              </a:rPr>
              <a:t>Slim edge: 3D guard ring vs </a:t>
            </a:r>
            <a:r>
              <a:rPr lang="en-GB" dirty="0" err="1" smtClean="0">
                <a:solidFill>
                  <a:srgbClr val="000000"/>
                </a:solidFill>
              </a:rPr>
              <a:t>ohmic</a:t>
            </a:r>
            <a:r>
              <a:rPr lang="en-GB" dirty="0" smtClean="0">
                <a:solidFill>
                  <a:srgbClr val="000000"/>
                </a:solidFill>
              </a:rPr>
              <a:t> fence – not be </a:t>
            </a:r>
            <a:r>
              <a:rPr lang="en-GB" dirty="0" smtClean="0">
                <a:solidFill>
                  <a:srgbClr val="000000"/>
                </a:solidFill>
              </a:rPr>
              <a:t>too </a:t>
            </a:r>
            <a:r>
              <a:rPr lang="en-GB" dirty="0" smtClean="0">
                <a:solidFill>
                  <a:srgbClr val="000000"/>
                </a:solidFill>
              </a:rPr>
              <a:t>aggressive in the “tile </a:t>
            </a:r>
            <a:r>
              <a:rPr lang="en-GB" dirty="0" err="1" smtClean="0">
                <a:solidFill>
                  <a:srgbClr val="000000"/>
                </a:solidFill>
              </a:rPr>
              <a:t>floorplan</a:t>
            </a:r>
            <a:r>
              <a:rPr lang="en-GB" dirty="0" smtClean="0">
                <a:solidFill>
                  <a:srgbClr val="000000"/>
                </a:solidFill>
              </a:rPr>
              <a:t>” – test very slim separately?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  <a:defRPr/>
            </a:pPr>
            <a:r>
              <a:rPr lang="en-GB" dirty="0" smtClean="0">
                <a:solidFill>
                  <a:srgbClr val="000000"/>
                </a:solidFill>
              </a:rPr>
              <a:t>Common “tile </a:t>
            </a:r>
            <a:r>
              <a:rPr lang="en-GB" dirty="0" err="1" smtClean="0">
                <a:solidFill>
                  <a:srgbClr val="000000"/>
                </a:solidFill>
              </a:rPr>
              <a:t>floorplan</a:t>
            </a:r>
            <a:r>
              <a:rPr lang="en-GB" dirty="0" smtClean="0">
                <a:solidFill>
                  <a:srgbClr val="000000"/>
                </a:solidFill>
              </a:rPr>
              <a:t>” with other 3D foundries (CNM…): same type of structure in corresponding tile regions – simpler for test beam and analysis.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  <a:defRPr/>
            </a:pPr>
            <a:r>
              <a:rPr lang="en-GB" dirty="0" smtClean="0">
                <a:solidFill>
                  <a:srgbClr val="000000"/>
                </a:solidFill>
              </a:rPr>
              <a:t>Critical points for 25x100 pixels – have </a:t>
            </a:r>
            <a:r>
              <a:rPr lang="en-GB" dirty="0" smtClean="0">
                <a:solidFill>
                  <a:srgbClr val="000000"/>
                </a:solidFill>
              </a:rPr>
              <a:t>these </a:t>
            </a:r>
            <a:r>
              <a:rPr lang="en-GB" dirty="0" smtClean="0">
                <a:solidFill>
                  <a:srgbClr val="000000"/>
                </a:solidFill>
              </a:rPr>
              <a:t>pixels in separate tiles (may kill yield)</a:t>
            </a:r>
          </a:p>
          <a:p>
            <a:pPr marL="1257300" lvl="2" indent="-342900">
              <a:lnSpc>
                <a:spcPct val="120000"/>
              </a:lnSpc>
              <a:buFontTx/>
              <a:buChar char="-"/>
              <a:defRPr/>
            </a:pPr>
            <a:r>
              <a:rPr lang="en-GB" dirty="0">
                <a:solidFill>
                  <a:srgbClr val="000000"/>
                </a:solidFill>
              </a:rPr>
              <a:t>B</a:t>
            </a:r>
            <a:r>
              <a:rPr lang="en-GB" dirty="0" smtClean="0">
                <a:solidFill>
                  <a:srgbClr val="000000"/>
                </a:solidFill>
              </a:rPr>
              <a:t>ump pad size</a:t>
            </a:r>
          </a:p>
          <a:p>
            <a:pPr marL="1257300" lvl="2" indent="-342900">
              <a:lnSpc>
                <a:spcPct val="120000"/>
              </a:lnSpc>
              <a:buFontTx/>
              <a:buChar char="-"/>
              <a:defRPr/>
            </a:pPr>
            <a:r>
              <a:rPr lang="en-GB" dirty="0" smtClean="0">
                <a:solidFill>
                  <a:srgbClr val="000000"/>
                </a:solidFill>
              </a:rPr>
              <a:t>Capacitance </a:t>
            </a:r>
          </a:p>
          <a:p>
            <a:pPr lvl="2">
              <a:lnSpc>
                <a:spcPct val="120000"/>
              </a:lnSpc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SENSOR THICKNESS</a:t>
            </a:r>
            <a:endParaRPr lang="en-GB" sz="2000" b="1" dirty="0">
              <a:solidFill>
                <a:srgbClr val="FF0000"/>
              </a:solidFill>
            </a:endParaRPr>
          </a:p>
          <a:p>
            <a:pPr marL="800100" lvl="1" indent="-342900">
              <a:lnSpc>
                <a:spcPct val="120000"/>
              </a:lnSpc>
              <a:buFontTx/>
              <a:buChar char="-"/>
              <a:defRPr/>
            </a:pPr>
            <a:r>
              <a:rPr lang="en-GB" dirty="0" smtClean="0">
                <a:solidFill>
                  <a:srgbClr val="000000"/>
                </a:solidFill>
              </a:rPr>
              <a:t>For 3D sensors “very thin” is not convenient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  <a:defRPr/>
            </a:pPr>
            <a:r>
              <a:rPr lang="en-GB" dirty="0" smtClean="0">
                <a:solidFill>
                  <a:srgbClr val="000000"/>
                </a:solidFill>
              </a:rPr>
              <a:t>Is there an optimum value ? (signal efficiency/charge </a:t>
            </a:r>
            <a:r>
              <a:rPr lang="en-GB" dirty="0" err="1" smtClean="0">
                <a:solidFill>
                  <a:srgbClr val="000000"/>
                </a:solidFill>
              </a:rPr>
              <a:t>vs</a:t>
            </a:r>
            <a:r>
              <a:rPr lang="en-GB" dirty="0" smtClean="0">
                <a:solidFill>
                  <a:srgbClr val="000000"/>
                </a:solidFill>
              </a:rPr>
              <a:t> noise)</a:t>
            </a:r>
          </a:p>
          <a:p>
            <a:pPr marL="800100" lvl="1" indent="-342900">
              <a:lnSpc>
                <a:spcPct val="120000"/>
              </a:lnSpc>
              <a:buFontTx/>
              <a:buChar char="-"/>
              <a:defRPr/>
            </a:pPr>
            <a:r>
              <a:rPr lang="en-GB" dirty="0" smtClean="0">
                <a:solidFill>
                  <a:srgbClr val="000000"/>
                </a:solidFill>
              </a:rPr>
              <a:t>Only a small fraction of pixels will exploit the thickness for signal, </a:t>
            </a:r>
          </a:p>
          <a:p>
            <a:pPr lvl="2">
              <a:lnSpc>
                <a:spcPct val="120000"/>
              </a:lnSpc>
              <a:defRPr/>
            </a:pPr>
            <a:r>
              <a:rPr lang="en-GB" sz="1600" dirty="0" smtClean="0">
                <a:solidFill>
                  <a:srgbClr val="000000"/>
                </a:solidFill>
              </a:rPr>
              <a:t>for all the others it is the pixel size that matters (for 200µm thick sensor only tracks between 75º to 90º could fully traverse a 50µm x 50µm pixel)</a:t>
            </a:r>
            <a:r>
              <a:rPr lang="en-GB" sz="16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6" name="Right Brace 5"/>
          <p:cNvSpPr/>
          <p:nvPr/>
        </p:nvSpPr>
        <p:spPr>
          <a:xfrm>
            <a:off x="3358397" y="3893646"/>
            <a:ext cx="183185" cy="647182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99491" y="4023852"/>
            <a:ext cx="1856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1E version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72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16146</TotalTime>
  <Words>223</Words>
  <Application>Microsoft Office PowerPoint</Application>
  <PresentationFormat>Presentazione su schermo (4:3)</PresentationFormat>
  <Paragraphs>34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Default Design</vt:lpstr>
      <vt:lpstr>Summary of discussion in 3D Design Group during ITk Week</vt:lpstr>
      <vt:lpstr>Presentazione standard di PowerPoint</vt:lpstr>
      <vt:lpstr>Presentazione standard di PowerPoint</vt:lpstr>
    </vt:vector>
  </TitlesOfParts>
  <Company>DIT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 Franco Dalla Betta</dc:creator>
  <cp:lastModifiedBy>dallabe</cp:lastModifiedBy>
  <cp:revision>1868</cp:revision>
  <cp:lastPrinted>2014-04-08T07:21:43Z</cp:lastPrinted>
  <dcterms:created xsi:type="dcterms:W3CDTF">2007-06-27T12:38:44Z</dcterms:created>
  <dcterms:modified xsi:type="dcterms:W3CDTF">2014-09-11T12:44:05Z</dcterms:modified>
</cp:coreProperties>
</file>