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938" r:id="rId3"/>
    <p:sldId id="941" r:id="rId4"/>
    <p:sldId id="942" r:id="rId5"/>
    <p:sldId id="943" r:id="rId6"/>
    <p:sldId id="944" r:id="rId7"/>
    <p:sldId id="945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FEDB3"/>
    <a:srgbClr val="C8EFF2"/>
    <a:srgbClr val="E3C3BE"/>
    <a:srgbClr val="F4D2CD"/>
    <a:srgbClr val="E606FF"/>
    <a:srgbClr val="E45B00"/>
    <a:srgbClr val="CCCC00"/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-20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6BC72-07BC-8D44-BFBC-CB0EF20805EE}" type="datetimeFigureOut">
              <a:rPr lang="en-US" smtClean="0"/>
              <a:t>26/08/14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7F89B2-4F55-D441-8FAC-62A6C9D5C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0765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1E5DE3-3E06-9447-8113-0732F227B3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2517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54E9C2-2D83-D84D-B23C-A41538127671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CE9E028-BBC3-D549-ADB3-BE1E5697A3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70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940FFE5-1563-4141-9470-4A6E8E0442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72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2207EFD-1C9A-2D49-B657-88B3C70667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34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9D8D2CD-1E65-C847-8D38-2F517144BC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59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328D466-D91E-234F-A3CF-FD3586F45E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960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D286B6-6202-C940-91F7-D224888311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997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F947D54-ABB0-7B4B-A34C-B138098182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63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F50D652-3F96-824C-B146-D7335EA4B6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70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F7A1257-FD0D-D048-B69A-8CE4A2DA8A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36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AE4F8C4-C286-5F42-B8EE-DA129E9FB8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841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6689DB7-F862-684E-8625-FD564E916F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92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EBB204E-6051-CE4B-A85A-15256EB6A6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50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22376" y="404664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9C15FF1-2A9F-294B-BD9A-79A2D94471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83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hyperlink" Target="http://www.presid.infn.it/" TargetMode="External"/><Relationship Id="rId16" Type="http://schemas.openxmlformats.org/officeDocument/2006/relationships/image" Target="../media/image1.png"/><Relationship Id="rId17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32" name="Picture 8" descr="INFNLogo">
            <a:hlinkClick r:id="rId15"/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3075" y="0"/>
            <a:ext cx="1087438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Text Box 9"/>
          <p:cNvSpPr txBox="1">
            <a:spLocks noChangeArrowheads="1"/>
          </p:cNvSpPr>
          <p:nvPr userDrawn="1"/>
        </p:nvSpPr>
        <p:spPr bwMode="auto">
          <a:xfrm>
            <a:off x="6542090" y="390525"/>
            <a:ext cx="1392418" cy="361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3485" tIns="41742" rIns="83485" bIns="41742">
            <a:spAutoFit/>
          </a:bodyPr>
          <a:lstStyle>
            <a:lvl1pPr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17513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835025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252538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670050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1272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5844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0416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4988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baseline="0" dirty="0" smtClean="0">
                <a:solidFill>
                  <a:srgbClr val="003399"/>
                </a:solidFill>
                <a:latin typeface="Garamond" charset="0"/>
              </a:rPr>
              <a:t>Aug. 26, 2014</a:t>
            </a:r>
            <a:endParaRPr lang="it-IT" dirty="0">
              <a:solidFill>
                <a:srgbClr val="003399"/>
              </a:solidFill>
              <a:latin typeface="Garamond" charset="0"/>
            </a:endParaRPr>
          </a:p>
        </p:txBody>
      </p:sp>
      <p:sp>
        <p:nvSpPr>
          <p:cNvPr id="1034" name="Text Box 10"/>
          <p:cNvSpPr txBox="1">
            <a:spLocks noChangeArrowheads="1"/>
          </p:cNvSpPr>
          <p:nvPr userDrawn="1"/>
        </p:nvSpPr>
        <p:spPr bwMode="auto">
          <a:xfrm>
            <a:off x="1331913" y="398463"/>
            <a:ext cx="1692275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3485" tIns="41742" rIns="83485" bIns="41742">
            <a:spAutoFit/>
          </a:bodyPr>
          <a:lstStyle>
            <a:lvl1pPr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17513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835025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252538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670050" defTabSz="8350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1272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5844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0416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498850" defTabSz="835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003399"/>
                </a:solidFill>
                <a:latin typeface="Garamond" charset="0"/>
              </a:rPr>
              <a:t>G.-F. Dalla Betta</a:t>
            </a:r>
            <a:endParaRPr lang="it-IT">
              <a:solidFill>
                <a:srgbClr val="003399"/>
              </a:solidFill>
              <a:latin typeface="Garamond" charset="0"/>
            </a:endParaRPr>
          </a:p>
        </p:txBody>
      </p:sp>
      <p:sp>
        <p:nvSpPr>
          <p:cNvPr id="1035" name="Line 11"/>
          <p:cNvSpPr>
            <a:spLocks noChangeShapeType="1"/>
          </p:cNvSpPr>
          <p:nvPr userDrawn="1"/>
        </p:nvSpPr>
        <p:spPr bwMode="auto">
          <a:xfrm>
            <a:off x="1116013" y="765175"/>
            <a:ext cx="6840537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37" name="Picture 13"/>
          <p:cNvPicPr preferRelativeResize="0"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09663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2455218" y="27972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accent2"/>
                </a:solidFill>
                <a:latin typeface="Times New Roman"/>
                <a:ea typeface="헤드라인A"/>
              </a:defRPr>
            </a:lvl1pPr>
          </a:lstStyle>
          <a:p>
            <a:fld id="{7548FB0F-8FF2-8E46-9CAA-3DD33306667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08914" y="1040131"/>
            <a:ext cx="8421004" cy="1470025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New 3D Layouts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667" y="2517098"/>
            <a:ext cx="8509000" cy="1713848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400" dirty="0" smtClean="0"/>
              <a:t>Gian-Franco Dalla Betta</a:t>
            </a:r>
          </a:p>
          <a:p>
            <a:pPr marL="609600" indent="-609600">
              <a:lnSpc>
                <a:spcPct val="90000"/>
              </a:lnSpc>
            </a:pPr>
            <a:endParaRPr lang="en-US" sz="2000" dirty="0" smtClean="0"/>
          </a:p>
          <a:p>
            <a:pPr marL="609600" indent="-609600">
              <a:lnSpc>
                <a:spcPct val="90000"/>
              </a:lnSpc>
            </a:pPr>
            <a:r>
              <a:rPr lang="en-US" sz="2000" dirty="0" smtClean="0"/>
              <a:t>University of Trento and TIFPA INFN, Trento, Italy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75485" y="4828817"/>
            <a:ext cx="7742627" cy="1691227"/>
          </a:xfrm>
          <a:prstGeom prst="rect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New pixels for Phase 2: </a:t>
            </a:r>
          </a:p>
          <a:p>
            <a:pPr lvl="1">
              <a:lnSpc>
                <a:spcPct val="120000"/>
              </a:lnSpc>
            </a:pPr>
            <a:r>
              <a:rPr lang="en-US" sz="2000" dirty="0" smtClean="0">
                <a:latin typeface="Arial" charset="0"/>
              </a:rPr>
              <a:t>50x50, 25x100</a:t>
            </a:r>
          </a:p>
          <a:p>
            <a:pPr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How to test them with FEI4 ?</a:t>
            </a:r>
            <a:endParaRPr lang="en-US" sz="20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8884" y="1465330"/>
            <a:ext cx="5298440" cy="521843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080339" y="4095313"/>
            <a:ext cx="9488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 col.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813305" y="5322281"/>
            <a:ext cx="9713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 col.</a:t>
            </a:r>
            <a:endParaRPr lang="en-US" sz="2400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466922" y="5287361"/>
            <a:ext cx="439618" cy="1221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4665120" y="4066263"/>
            <a:ext cx="415219" cy="23200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897125" y="706884"/>
            <a:ext cx="7787987" cy="519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n-cs"/>
              </a:rPr>
              <a:t>3D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n-cs"/>
              </a:rPr>
              <a:t>cell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n-cs"/>
              </a:rPr>
              <a:t> layout 1: 50 x 50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154767" y="1731432"/>
            <a:ext cx="2341033" cy="211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6829425" y="1717675"/>
            <a:ext cx="3176" cy="238019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864410" y="2578458"/>
            <a:ext cx="1046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50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44507" y="5121970"/>
            <a:ext cx="9886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Bump </a:t>
            </a:r>
          </a:p>
          <a:p>
            <a:r>
              <a:rPr lang="en-US" sz="2400" dirty="0" smtClean="0"/>
              <a:t>pad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2737294" y="1228223"/>
            <a:ext cx="1046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5</a:t>
            </a:r>
            <a:r>
              <a:rPr lang="en-US" sz="2400" dirty="0" smtClean="0">
                <a:solidFill>
                  <a:srgbClr val="FF0000"/>
                </a:solidFill>
              </a:rPr>
              <a:t>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6069540" y="5556004"/>
            <a:ext cx="708316" cy="2686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3333563" y="2878696"/>
            <a:ext cx="3413" cy="75732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837025" y="2967448"/>
            <a:ext cx="1046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15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53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852232" y="1456893"/>
            <a:ext cx="5271770" cy="52451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080339" y="3826671"/>
            <a:ext cx="9488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 col.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680356" y="5053639"/>
            <a:ext cx="9713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 col.</a:t>
            </a:r>
            <a:endParaRPr lang="en-US" sz="2400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028664" y="4921031"/>
            <a:ext cx="207610" cy="18316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665120" y="4066261"/>
            <a:ext cx="427432" cy="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897125" y="706884"/>
            <a:ext cx="7787987" cy="519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n-cs"/>
              </a:rPr>
              <a:t>3D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n-cs"/>
              </a:rPr>
              <a:t>cell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n-cs"/>
              </a:rPr>
              <a:t> layout 2: 25 x 100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154767" y="1731432"/>
            <a:ext cx="4704343" cy="3017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6832599" y="2887134"/>
            <a:ext cx="1" cy="121073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2633133" y="2277689"/>
            <a:ext cx="1058" cy="240861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901048" y="3213430"/>
            <a:ext cx="1046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25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02147" y="3249133"/>
            <a:ext cx="1046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50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00911" y="6027003"/>
            <a:ext cx="9886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Bump </a:t>
            </a:r>
          </a:p>
          <a:p>
            <a:r>
              <a:rPr lang="en-US" sz="2400" dirty="0" smtClean="0"/>
              <a:t>pad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2737294" y="1228223"/>
            <a:ext cx="1217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100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5092144" y="6029331"/>
            <a:ext cx="598404" cy="3541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2671233" y="2315633"/>
            <a:ext cx="2298700" cy="12065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587581" y="2372833"/>
            <a:ext cx="12259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~56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424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897125" y="758196"/>
            <a:ext cx="7787987" cy="519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n-cs"/>
              </a:rPr>
              <a:t>FEI4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n-cs"/>
              </a:rPr>
              <a:t>bump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n-cs"/>
              </a:rPr>
              <a:t>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n-cs"/>
              </a:rPr>
              <a:t>pad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n-cs"/>
              </a:rPr>
              <a:t> array layout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591635" y="1590324"/>
            <a:ext cx="411070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3455350" y="4464980"/>
            <a:ext cx="3176" cy="238019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130442" y="4027986"/>
            <a:ext cx="1046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50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856660" y="6027003"/>
            <a:ext cx="19295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Bump </a:t>
            </a:r>
          </a:p>
          <a:p>
            <a:r>
              <a:rPr lang="en-US" sz="2400" dirty="0" smtClean="0"/>
              <a:t>Pads (x 336) 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3353095" y="1125599"/>
            <a:ext cx="1046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5</a:t>
            </a:r>
            <a:r>
              <a:rPr lang="en-US" sz="2400" dirty="0" smtClean="0">
                <a:solidFill>
                  <a:srgbClr val="FF0000"/>
                </a:solidFill>
              </a:rPr>
              <a:t>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5081693" y="6461037"/>
            <a:ext cx="708316" cy="2686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1654770"/>
            <a:ext cx="1607141" cy="5203229"/>
          </a:xfrm>
          <a:prstGeom prst="rect">
            <a:avLst/>
          </a:prstGeom>
        </p:spPr>
      </p:pic>
      <p:cxnSp>
        <p:nvCxnSpPr>
          <p:cNvPr id="19" name="Straight Arrow Connector 18"/>
          <p:cNvCxnSpPr/>
          <p:nvPr/>
        </p:nvCxnSpPr>
        <p:spPr>
          <a:xfrm flipV="1">
            <a:off x="3456978" y="4092031"/>
            <a:ext cx="0" cy="378425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090407" y="5257938"/>
            <a:ext cx="1217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450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3453800" y="1731151"/>
            <a:ext cx="3176" cy="238019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088857" y="2524109"/>
            <a:ext cx="1217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450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304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897125" y="758196"/>
            <a:ext cx="7787987" cy="519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Test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pixels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50 x 50</a:t>
            </a:r>
            <a:endParaRPr lang="it-IT" sz="2800" b="1" dirty="0" smtClean="0">
              <a:solidFill>
                <a:srgbClr val="FF0033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n-cs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410650" y="4490380"/>
            <a:ext cx="0" cy="226602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5742" y="4027986"/>
            <a:ext cx="1046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50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1412278" y="4117431"/>
            <a:ext cx="0" cy="378425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5707" y="5257938"/>
            <a:ext cx="1217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450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1412276" y="1866900"/>
            <a:ext cx="0" cy="2244443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4157" y="2524109"/>
            <a:ext cx="1217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450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3913" y="1612900"/>
            <a:ext cx="1703766" cy="52451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8500" y="1642110"/>
            <a:ext cx="1689100" cy="525399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314157" y="1216009"/>
            <a:ext cx="2041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2x50 + 2x450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793957" y="1241409"/>
            <a:ext cx="10232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4x250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775157" y="1216009"/>
            <a:ext cx="1716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4x50 + grid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43700" y="1648460"/>
            <a:ext cx="1706880" cy="520954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3365500" y="4356100"/>
            <a:ext cx="990600" cy="12700"/>
          </a:xfrm>
          <a:prstGeom prst="line">
            <a:avLst/>
          </a:prstGeom>
          <a:ln>
            <a:solidFill>
              <a:schemeClr val="tx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631949" y="4251325"/>
            <a:ext cx="1533525" cy="2545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631949" y="3997325"/>
            <a:ext cx="1533525" cy="2545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631949" y="1698625"/>
            <a:ext cx="1533525" cy="229605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627842" y="4506914"/>
            <a:ext cx="1533525" cy="229605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591301" y="5532967"/>
            <a:ext cx="1533525" cy="12737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591301" y="4258733"/>
            <a:ext cx="1533525" cy="12737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591301" y="2984499"/>
            <a:ext cx="1533525" cy="12737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591301" y="1710265"/>
            <a:ext cx="1533525" cy="12737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826249" y="1708150"/>
            <a:ext cx="1533525" cy="2545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823074" y="4244975"/>
            <a:ext cx="1533525" cy="2545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823074" y="3990975"/>
            <a:ext cx="1533525" cy="2545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6829424" y="6533618"/>
            <a:ext cx="1533525" cy="2545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981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897125" y="758196"/>
            <a:ext cx="7787987" cy="519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Test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pixels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25 x 100</a:t>
            </a:r>
            <a:endParaRPr lang="it-IT" sz="2800" b="1" dirty="0" smtClean="0">
              <a:solidFill>
                <a:srgbClr val="FF0033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n-cs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410650" y="4305300"/>
            <a:ext cx="0" cy="23241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5742" y="3964486"/>
            <a:ext cx="1046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50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1412278" y="4041232"/>
            <a:ext cx="0" cy="30216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5707" y="5257938"/>
            <a:ext cx="1217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450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1412276" y="1752601"/>
            <a:ext cx="0" cy="2311399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4157" y="2524109"/>
            <a:ext cx="1217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450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m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7557" y="1216009"/>
            <a:ext cx="2811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2x100 + 2x400-500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775157" y="1216009"/>
            <a:ext cx="1887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4x100 + grid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648460"/>
            <a:ext cx="1662430" cy="52095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3698" y="1638300"/>
            <a:ext cx="1674579" cy="521970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3701757" y="1203309"/>
            <a:ext cx="28285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2x200 + 2x300-500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52899" y="1630680"/>
            <a:ext cx="1680210" cy="522732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6978650" y="170497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242175" y="170497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483475" y="170497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750175" y="170497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997825" y="170497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8255000" y="170497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6978655" y="3736972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242180" y="3736972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483480" y="3736972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750180" y="3736972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7997830" y="3736972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8255005" y="3736972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978656" y="4249205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242181" y="4249205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7483481" y="4249205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7750181" y="4249205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7997831" y="4249205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8255006" y="4249205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6975475" y="628332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7239000" y="628332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7480300" y="628332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7747000" y="628332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7994650" y="628332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8251825" y="628332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1670050" y="374967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1933575" y="374967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2174875" y="374967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2441575" y="374967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2689225" y="374967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2946400" y="374967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670050" y="425767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933575" y="425767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2174875" y="425767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2441575" y="425767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2689225" y="425767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2946400" y="4257674"/>
            <a:ext cx="130176" cy="511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4229100" y="4235449"/>
            <a:ext cx="130176" cy="10223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492625" y="4235449"/>
            <a:ext cx="130176" cy="10255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737100" y="4235449"/>
            <a:ext cx="130176" cy="10255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5003800" y="4238624"/>
            <a:ext cx="130176" cy="10223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5267325" y="4238624"/>
            <a:ext cx="130176" cy="10255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5511800" y="4238624"/>
            <a:ext cx="130176" cy="10255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4229100" y="3209924"/>
            <a:ext cx="130176" cy="10223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4492625" y="3209924"/>
            <a:ext cx="130176" cy="10255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4737100" y="3209924"/>
            <a:ext cx="130176" cy="10255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5003800" y="3213099"/>
            <a:ext cx="130176" cy="10223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5267325" y="3213099"/>
            <a:ext cx="130176" cy="10255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5511800" y="3213099"/>
            <a:ext cx="130176" cy="10255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096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782825" y="847096"/>
            <a:ext cx="7787987" cy="519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Summary</a:t>
            </a:r>
            <a:r>
              <a:rPr lang="it-IT" sz="2800" b="1" dirty="0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it-IT" sz="2800" b="1" dirty="0" err="1" smtClean="0">
                <a:solidFill>
                  <a:srgbClr val="FF003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Table</a:t>
            </a:r>
            <a:endParaRPr lang="it-IT" sz="2800" b="1" dirty="0" smtClean="0">
              <a:solidFill>
                <a:srgbClr val="FF0033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n-cs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973916"/>
              </p:ext>
            </p:extLst>
          </p:nvPr>
        </p:nvGraphicFramePr>
        <p:xfrm>
          <a:off x="190402" y="1550168"/>
          <a:ext cx="4038264" cy="5117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6754"/>
                <a:gridCol w="1097876"/>
                <a:gridCol w="1763634"/>
              </a:tblGrid>
              <a:tr h="57448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Thickness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</a:t>
                      </a:r>
                      <a:r>
                        <a:rPr lang="en-US" sz="1600" dirty="0" smtClean="0">
                          <a:latin typeface="Symbol" charset="2"/>
                          <a:cs typeface="Symbol" charset="2"/>
                        </a:rPr>
                        <a:t>m</a:t>
                      </a:r>
                      <a:r>
                        <a:rPr lang="en-US" sz="1600" dirty="0" smtClean="0"/>
                        <a:t>m)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Pixel size</a:t>
                      </a:r>
                    </a:p>
                    <a:p>
                      <a:pPr algn="ctr"/>
                      <a:r>
                        <a:rPr lang="en-US" sz="1600" dirty="0" smtClean="0"/>
                        <a:t>(</a:t>
                      </a:r>
                      <a:r>
                        <a:rPr lang="en-US" sz="1600" dirty="0" smtClean="0">
                          <a:latin typeface="Symbol" charset="2"/>
                          <a:cs typeface="Symbol" charset="2"/>
                        </a:rPr>
                        <a:t>m</a:t>
                      </a:r>
                      <a:r>
                        <a:rPr lang="en-US" sz="1600" dirty="0" smtClean="0"/>
                        <a:t>m</a:t>
                      </a:r>
                      <a:r>
                        <a:rPr lang="en-US" sz="1600" baseline="30000" dirty="0" smtClean="0"/>
                        <a:t>2</a:t>
                      </a:r>
                      <a:r>
                        <a:rPr lang="en-US" sz="1600" dirty="0" smtClean="0"/>
                        <a:t>)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Capacitance </a:t>
                      </a:r>
                    </a:p>
                    <a:p>
                      <a:pPr algn="ctr"/>
                      <a:r>
                        <a:rPr lang="en-US" sz="1600" dirty="0" smtClean="0"/>
                        <a:t>(</a:t>
                      </a:r>
                      <a:r>
                        <a:rPr lang="en-US" sz="1600" dirty="0" err="1" smtClean="0"/>
                        <a:t>fF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969">
                <a:tc rowSpan="9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150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 x 50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FE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53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FEDB3"/>
                    </a:solidFill>
                  </a:tcPr>
                </a:tc>
              </a:tr>
              <a:tr h="49496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EFE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 x 100</a:t>
                      </a:r>
                      <a:endParaRPr lang="en-US" sz="1600" dirty="0"/>
                    </a:p>
                  </a:txBody>
                  <a:tcPr>
                    <a:solidFill>
                      <a:srgbClr val="EFE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103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FEDB3"/>
                    </a:solidFill>
                  </a:tcPr>
                </a:tc>
              </a:tr>
              <a:tr h="49496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EFE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 x 150</a:t>
                      </a:r>
                      <a:endParaRPr lang="en-US" sz="1600" dirty="0"/>
                    </a:p>
                  </a:txBody>
                  <a:tcPr>
                    <a:solidFill>
                      <a:srgbClr val="EFE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152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FEDB3"/>
                    </a:solidFill>
                  </a:tcPr>
                </a:tc>
              </a:tr>
              <a:tr h="49496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EFE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 x 200</a:t>
                      </a:r>
                      <a:endParaRPr lang="en-US" sz="1600" dirty="0"/>
                    </a:p>
                  </a:txBody>
                  <a:tcPr>
                    <a:solidFill>
                      <a:srgbClr val="EFE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FEDB3"/>
                    </a:solidFill>
                  </a:tcPr>
                </a:tc>
              </a:tr>
              <a:tr h="49496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EFE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 x 250</a:t>
                      </a:r>
                      <a:endParaRPr lang="en-US" sz="1600" dirty="0"/>
                    </a:p>
                  </a:txBody>
                  <a:tcPr>
                    <a:solidFill>
                      <a:srgbClr val="EFE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251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FEDB3"/>
                    </a:solidFill>
                  </a:tcPr>
                </a:tc>
              </a:tr>
              <a:tr h="49496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EFE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 x 300</a:t>
                      </a:r>
                      <a:endParaRPr lang="en-US" sz="1600" dirty="0"/>
                    </a:p>
                  </a:txBody>
                  <a:tcPr>
                    <a:solidFill>
                      <a:srgbClr val="EFE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310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FEDB3"/>
                    </a:solidFill>
                  </a:tcPr>
                </a:tc>
              </a:tr>
              <a:tr h="49496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EFE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 x 350</a:t>
                      </a:r>
                      <a:endParaRPr lang="en-US" sz="1600" dirty="0"/>
                    </a:p>
                  </a:txBody>
                  <a:tcPr>
                    <a:solidFill>
                      <a:srgbClr val="EFE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350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FEDB3"/>
                    </a:solidFill>
                  </a:tcPr>
                </a:tc>
              </a:tr>
              <a:tr h="49496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EFE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 x 400</a:t>
                      </a:r>
                      <a:endParaRPr lang="en-US" sz="1600" dirty="0"/>
                    </a:p>
                  </a:txBody>
                  <a:tcPr>
                    <a:solidFill>
                      <a:srgbClr val="EFE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400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FEDB3"/>
                    </a:solidFill>
                  </a:tcPr>
                </a:tc>
              </a:tr>
              <a:tr h="49496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 x 450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449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DB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705398"/>
              </p:ext>
            </p:extLst>
          </p:nvPr>
        </p:nvGraphicFramePr>
        <p:xfrm>
          <a:off x="4737002" y="1550168"/>
          <a:ext cx="4038264" cy="3138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6754"/>
                <a:gridCol w="1097876"/>
                <a:gridCol w="1763634"/>
              </a:tblGrid>
              <a:tr h="57448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Thickness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</a:t>
                      </a:r>
                      <a:r>
                        <a:rPr lang="en-US" sz="1600" dirty="0" smtClean="0">
                          <a:latin typeface="Symbol" charset="2"/>
                          <a:cs typeface="Symbol" charset="2"/>
                        </a:rPr>
                        <a:t>m</a:t>
                      </a:r>
                      <a:r>
                        <a:rPr lang="en-US" sz="1600" dirty="0" smtClean="0"/>
                        <a:t>m)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Pixel size</a:t>
                      </a:r>
                    </a:p>
                    <a:p>
                      <a:pPr algn="ctr"/>
                      <a:r>
                        <a:rPr lang="en-US" sz="1600" dirty="0" smtClean="0"/>
                        <a:t>(</a:t>
                      </a:r>
                      <a:r>
                        <a:rPr lang="en-US" sz="1600" dirty="0" smtClean="0">
                          <a:latin typeface="Symbol" charset="2"/>
                          <a:cs typeface="Symbol" charset="2"/>
                        </a:rPr>
                        <a:t>m</a:t>
                      </a:r>
                      <a:r>
                        <a:rPr lang="en-US" sz="1600" dirty="0" smtClean="0"/>
                        <a:t>m</a:t>
                      </a:r>
                      <a:r>
                        <a:rPr lang="en-US" sz="1600" baseline="30000" dirty="0" smtClean="0"/>
                        <a:t>2</a:t>
                      </a:r>
                      <a:r>
                        <a:rPr lang="en-US" sz="1600" dirty="0" smtClean="0"/>
                        <a:t>)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Capacitance </a:t>
                      </a:r>
                    </a:p>
                    <a:p>
                      <a:pPr algn="ctr"/>
                      <a:r>
                        <a:rPr lang="en-US" sz="1600" dirty="0" smtClean="0"/>
                        <a:t>(</a:t>
                      </a:r>
                      <a:r>
                        <a:rPr lang="en-US" sz="1600" dirty="0" err="1" smtClean="0"/>
                        <a:t>fF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969">
                <a:tc row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150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 x 100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FE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98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FEDB3"/>
                    </a:solidFill>
                  </a:tcPr>
                </a:tc>
              </a:tr>
              <a:tr h="49496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EFE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 x 200</a:t>
                      </a:r>
                      <a:endParaRPr lang="en-US" sz="1600" dirty="0"/>
                    </a:p>
                  </a:txBody>
                  <a:tcPr>
                    <a:solidFill>
                      <a:srgbClr val="EFE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192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FEDB3"/>
                    </a:solidFill>
                  </a:tcPr>
                </a:tc>
              </a:tr>
              <a:tr h="49496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EFE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 x 300</a:t>
                      </a:r>
                      <a:endParaRPr lang="en-US" sz="1600" dirty="0"/>
                    </a:p>
                  </a:txBody>
                  <a:tcPr>
                    <a:solidFill>
                      <a:srgbClr val="EFE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286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FEDB3"/>
                    </a:solidFill>
                  </a:tcPr>
                </a:tc>
              </a:tr>
              <a:tr h="4949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 x 400</a:t>
                      </a:r>
                      <a:endParaRPr lang="en-US" sz="1600" dirty="0"/>
                    </a:p>
                  </a:txBody>
                  <a:tcPr>
                    <a:solidFill>
                      <a:srgbClr val="EFE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380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FEDB3"/>
                    </a:solidFill>
                  </a:tcPr>
                </a:tc>
              </a:tr>
              <a:tr h="49496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EFE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 x 500</a:t>
                      </a:r>
                      <a:endParaRPr lang="en-US" sz="1600" dirty="0"/>
                    </a:p>
                  </a:txBody>
                  <a:tcPr>
                    <a:solidFill>
                      <a:srgbClr val="EFE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473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FEDB3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326296" y="5489320"/>
            <a:ext cx="48202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 x 100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smtClean="0">
                <a:sym typeface="Wingdings"/>
              </a:rPr>
              <a:t>(25 </a:t>
            </a:r>
            <a:r>
              <a:rPr lang="en-US" dirty="0" smtClean="0">
                <a:sym typeface="Wingdings"/>
              </a:rPr>
              <a:t>x 400 + 25 x </a:t>
            </a:r>
            <a:r>
              <a:rPr lang="en-US" dirty="0" smtClean="0">
                <a:sym typeface="Wingdings"/>
              </a:rPr>
              <a:t>500)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smtClean="0">
                <a:sym typeface="Wingdings"/>
              </a:rPr>
              <a:t>~850 </a:t>
            </a:r>
            <a:r>
              <a:rPr lang="en-US" dirty="0" err="1" smtClean="0">
                <a:sym typeface="Wingdings"/>
              </a:rPr>
              <a:t>fF</a:t>
            </a:r>
            <a:endParaRPr lang="en-US" dirty="0" smtClean="0">
              <a:sym typeface="Wingdings"/>
            </a:endParaRPr>
          </a:p>
          <a:p>
            <a:endParaRPr lang="en-US" dirty="0" smtClean="0"/>
          </a:p>
          <a:p>
            <a:r>
              <a:rPr lang="en-US" dirty="0"/>
              <a:t>25 x </a:t>
            </a:r>
            <a:r>
              <a:rPr lang="en-US" dirty="0" smtClean="0"/>
              <a:t>200 </a:t>
            </a:r>
            <a:r>
              <a:rPr lang="en-US" dirty="0">
                <a:sym typeface="Wingdings"/>
              </a:rPr>
              <a:t> </a:t>
            </a:r>
            <a:r>
              <a:rPr lang="en-US" dirty="0" smtClean="0">
                <a:sym typeface="Wingdings"/>
              </a:rPr>
              <a:t>(25 </a:t>
            </a:r>
            <a:r>
              <a:rPr lang="en-US" dirty="0">
                <a:sym typeface="Wingdings"/>
              </a:rPr>
              <a:t>x </a:t>
            </a:r>
            <a:r>
              <a:rPr lang="en-US" dirty="0" smtClean="0">
                <a:sym typeface="Wingdings"/>
              </a:rPr>
              <a:t>300 </a:t>
            </a:r>
            <a:r>
              <a:rPr lang="en-US" dirty="0">
                <a:sym typeface="Wingdings"/>
              </a:rPr>
              <a:t>+ 25 x </a:t>
            </a:r>
            <a:r>
              <a:rPr lang="en-US" dirty="0" smtClean="0">
                <a:sym typeface="Wingdings"/>
              </a:rPr>
              <a:t>500) </a:t>
            </a:r>
            <a:r>
              <a:rPr lang="en-US" dirty="0">
                <a:sym typeface="Wingdings"/>
              </a:rPr>
              <a:t> </a:t>
            </a:r>
            <a:r>
              <a:rPr lang="en-US" dirty="0" smtClean="0">
                <a:sym typeface="Wingdings"/>
              </a:rPr>
              <a:t>~ 760 </a:t>
            </a:r>
            <a:r>
              <a:rPr lang="en-US" dirty="0" err="1">
                <a:sym typeface="Wingdings"/>
              </a:rPr>
              <a:t>fF</a:t>
            </a:r>
            <a:endParaRPr lang="en-US" dirty="0">
              <a:sym typeface="Wingdings"/>
            </a:endParaRPr>
          </a:p>
          <a:p>
            <a:endParaRPr lang="en-US" dirty="0"/>
          </a:p>
        </p:txBody>
      </p:sp>
      <p:sp>
        <p:nvSpPr>
          <p:cNvPr id="2" name="Down Arrow 1"/>
          <p:cNvSpPr/>
          <p:nvPr/>
        </p:nvSpPr>
        <p:spPr>
          <a:xfrm>
            <a:off x="6631308" y="4945453"/>
            <a:ext cx="512919" cy="46401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279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15007</TotalTime>
  <Words>263</Words>
  <Application>Microsoft Macintosh PowerPoint</Application>
  <PresentationFormat>On-screen Show (4:3)</PresentationFormat>
  <Paragraphs>92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New 3D Layouts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Gian Franco Dalla Betta</dc:creator>
  <cp:lastModifiedBy>Gian-Franco Dalla Betta</cp:lastModifiedBy>
  <cp:revision>1812</cp:revision>
  <cp:lastPrinted>2014-04-08T07:21:43Z</cp:lastPrinted>
  <dcterms:created xsi:type="dcterms:W3CDTF">2007-06-27T12:38:44Z</dcterms:created>
  <dcterms:modified xsi:type="dcterms:W3CDTF">2014-08-26T08:18:54Z</dcterms:modified>
</cp:coreProperties>
</file>