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9"/>
  </p:notesMasterIdLst>
  <p:handoutMasterIdLst>
    <p:handoutMasterId r:id="rId60"/>
  </p:handoutMasterIdLst>
  <p:sldIdLst>
    <p:sldId id="520" r:id="rId2"/>
    <p:sldId id="256" r:id="rId3"/>
    <p:sldId id="263" r:id="rId4"/>
    <p:sldId id="530" r:id="rId5"/>
    <p:sldId id="531" r:id="rId6"/>
    <p:sldId id="319" r:id="rId7"/>
    <p:sldId id="325" r:id="rId8"/>
    <p:sldId id="320" r:id="rId9"/>
    <p:sldId id="277" r:id="rId10"/>
    <p:sldId id="521" r:id="rId11"/>
    <p:sldId id="518" r:id="rId12"/>
    <p:sldId id="533" r:id="rId13"/>
    <p:sldId id="522" r:id="rId14"/>
    <p:sldId id="523" r:id="rId15"/>
    <p:sldId id="567" r:id="rId16"/>
    <p:sldId id="379" r:id="rId17"/>
    <p:sldId id="380" r:id="rId18"/>
    <p:sldId id="381" r:id="rId19"/>
    <p:sldId id="385" r:id="rId20"/>
    <p:sldId id="395" r:id="rId21"/>
    <p:sldId id="532" r:id="rId22"/>
    <p:sldId id="403" r:id="rId23"/>
    <p:sldId id="516" r:id="rId24"/>
    <p:sldId id="410" r:id="rId25"/>
    <p:sldId id="411" r:id="rId26"/>
    <p:sldId id="559" r:id="rId27"/>
    <p:sldId id="504" r:id="rId28"/>
    <p:sldId id="519" r:id="rId29"/>
    <p:sldId id="551" r:id="rId30"/>
    <p:sldId id="552" r:id="rId31"/>
    <p:sldId id="561" r:id="rId32"/>
    <p:sldId id="562" r:id="rId33"/>
    <p:sldId id="563" r:id="rId34"/>
    <p:sldId id="564" r:id="rId35"/>
    <p:sldId id="565" r:id="rId36"/>
    <p:sldId id="566" r:id="rId37"/>
    <p:sldId id="526" r:id="rId38"/>
    <p:sldId id="527" r:id="rId39"/>
    <p:sldId id="528" r:id="rId40"/>
    <p:sldId id="529" r:id="rId41"/>
    <p:sldId id="547" r:id="rId42"/>
    <p:sldId id="548" r:id="rId43"/>
    <p:sldId id="534" r:id="rId44"/>
    <p:sldId id="535" r:id="rId45"/>
    <p:sldId id="545" r:id="rId46"/>
    <p:sldId id="546" r:id="rId47"/>
    <p:sldId id="550" r:id="rId48"/>
    <p:sldId id="553" r:id="rId49"/>
    <p:sldId id="560" r:id="rId50"/>
    <p:sldId id="554" r:id="rId51"/>
    <p:sldId id="555" r:id="rId52"/>
    <p:sldId id="556" r:id="rId53"/>
    <p:sldId id="557" r:id="rId54"/>
    <p:sldId id="558" r:id="rId55"/>
    <p:sldId id="568" r:id="rId56"/>
    <p:sldId id="569" r:id="rId57"/>
    <p:sldId id="570" r:id="rId5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2518" autoAdjust="0"/>
  </p:normalViewPr>
  <p:slideViewPr>
    <p:cSldViewPr>
      <p:cViewPr varScale="1">
        <p:scale>
          <a:sx n="83" d="100"/>
          <a:sy n="83" d="100"/>
        </p:scale>
        <p:origin x="-51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V\Desktop\&#29289;&#29702;&#23398;&#20250;2014\FNS\&#26680;&#34701;&#21512;&#20013;&#24615;&#23376;&#12456;&#12493;&#12523;&#12462;&#1254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V\Desktop\FNS&#29987;&#32207;&#30740;\&#12456;&#12493;&#12523;&#12462;&#12540;&#20998;&#35299;&#33021;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V\Desktop\FNS&#29987;&#32207;&#30740;\&#12456;&#12493;&#12523;&#12462;&#12540;&#20998;&#35299;&#33021;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V\Desktop\2.8MeV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MV\Desktop\2.8MeV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Natalia\Documents\Work\DarkMatter\meeting\xMeeting_refereeCSNII_Sept2014\GANTT_NEWS_15-09-2014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alia\Documents\Work\DarkMatter\meeting\xMeeting_refereeCSNII_Sept2014\GANTT_NEWS_15-09-2014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alia\Documents\Work\DarkMatter\meeting\xMeeting_refereeCSNII_Sept2014\GANTT_NEWS_15-09-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FNS!$B$1:$B$19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38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FNS!$R$1:$R$19</c:f>
              <c:numCache>
                <c:formatCode>General</c:formatCode>
                <c:ptCount val="19"/>
                <c:pt idx="0">
                  <c:v>3.297754068021562</c:v>
                </c:pt>
                <c:pt idx="1">
                  <c:v>3.284710031223232</c:v>
                </c:pt>
                <c:pt idx="2">
                  <c:v>3.246258449349706</c:v>
                </c:pt>
                <c:pt idx="3">
                  <c:v>3.1843794394043341</c:v>
                </c:pt>
                <c:pt idx="4">
                  <c:v>3.1200629013191832</c:v>
                </c:pt>
                <c:pt idx="5">
                  <c:v>3.0036111179856699</c:v>
                </c:pt>
                <c:pt idx="6">
                  <c:v>2.8931784962872031</c:v>
                </c:pt>
                <c:pt idx="7">
                  <c:v>2.7755735136816488</c:v>
                </c:pt>
                <c:pt idx="8">
                  <c:v>2.6553781018825231</c:v>
                </c:pt>
                <c:pt idx="9">
                  <c:v>2.5368070405627932</c:v>
                </c:pt>
                <c:pt idx="10">
                  <c:v>2.4235305535157559</c:v>
                </c:pt>
                <c:pt idx="11">
                  <c:v>2.3185802607378081</c:v>
                </c:pt>
                <c:pt idx="12">
                  <c:v>2.2243321555539848</c:v>
                </c:pt>
                <c:pt idx="13">
                  <c:v>2.1425509855499398</c:v>
                </c:pt>
                <c:pt idx="14">
                  <c:v>2.0744756036566372</c:v>
                </c:pt>
                <c:pt idx="15">
                  <c:v>2.020924353868065</c:v>
                </c:pt>
                <c:pt idx="16">
                  <c:v>1.9824022213444159</c:v>
                </c:pt>
                <c:pt idx="17">
                  <c:v>1.9591957584920809</c:v>
                </c:pt>
                <c:pt idx="18">
                  <c:v>1.95144629596645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産総研!$P$1:$P$19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17.744671625056931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産総研!$R$1:$R$19</c:f>
              <c:numCache>
                <c:formatCode>General</c:formatCode>
                <c:ptCount val="19"/>
                <c:pt idx="0">
                  <c:v>5.0468744767850708</c:v>
                </c:pt>
                <c:pt idx="1">
                  <c:v>5.0056431385617826</c:v>
                </c:pt>
                <c:pt idx="2">
                  <c:v>4.9187293049652334</c:v>
                </c:pt>
                <c:pt idx="3">
                  <c:v>4.6932616042420729</c:v>
                </c:pt>
                <c:pt idx="4">
                  <c:v>4.443776585513743</c:v>
                </c:pt>
                <c:pt idx="5">
                  <c:v>4.1526037542453302</c:v>
                </c:pt>
                <c:pt idx="6">
                  <c:v>3.8371161539774401</c:v>
                </c:pt>
                <c:pt idx="7">
                  <c:v>3.5141490034884328</c:v>
                </c:pt>
                <c:pt idx="8">
                  <c:v>3.1985151463637602</c:v>
                </c:pt>
                <c:pt idx="9">
                  <c:v>2.9020093622688141</c:v>
                </c:pt>
                <c:pt idx="10">
                  <c:v>2.6329899823266558</c:v>
                </c:pt>
                <c:pt idx="11">
                  <c:v>2.3965000716633882</c:v>
                </c:pt>
                <c:pt idx="12">
                  <c:v>2.19478848196092</c:v>
                </c:pt>
                <c:pt idx="13">
                  <c:v>2.0280428466323448</c:v>
                </c:pt>
                <c:pt idx="14">
                  <c:v>1.89515790828676</c:v>
                </c:pt>
                <c:pt idx="15">
                  <c:v>1.7944148544977441</c:v>
                </c:pt>
                <c:pt idx="16">
                  <c:v>1.7240112426204131</c:v>
                </c:pt>
                <c:pt idx="17">
                  <c:v>1.6824328274259599</c:v>
                </c:pt>
                <c:pt idx="18">
                  <c:v>1.6686878933554441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449280"/>
        <c:axId val="74451200"/>
      </c:scatterChart>
      <c:valAx>
        <c:axId val="74449280"/>
        <c:scaling>
          <c:orientation val="minMax"/>
          <c:max val="18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φ[deg.]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74451200"/>
        <c:crosses val="autoZero"/>
        <c:crossBetween val="midCat"/>
      </c:valAx>
      <c:valAx>
        <c:axId val="744512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En(neutron energy)[MeV]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7444928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9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1750"/>
          </c:spPr>
          <c:marker>
            <c:symbol val="none"/>
          </c:marker>
          <c:xVal>
            <c:numRef>
              <c:f>'1+2+3+4'!$AC$3:$AC$21</c:f>
              <c:numCache>
                <c:formatCode>General</c:formatCode>
                <c:ptCount val="19"/>
                <c:pt idx="0">
                  <c:v>1</c:v>
                </c:pt>
                <c:pt idx="1">
                  <c:v>0.99619469809174499</c:v>
                </c:pt>
                <c:pt idx="2">
                  <c:v>0.98480775301220802</c:v>
                </c:pt>
                <c:pt idx="3">
                  <c:v>0.96592582628907298</c:v>
                </c:pt>
                <c:pt idx="4">
                  <c:v>0.93969262078590798</c:v>
                </c:pt>
                <c:pt idx="5">
                  <c:v>0.90630778703664705</c:v>
                </c:pt>
                <c:pt idx="6">
                  <c:v>0.86602540378444104</c:v>
                </c:pt>
                <c:pt idx="7">
                  <c:v>0.81915204428899202</c:v>
                </c:pt>
                <c:pt idx="8">
                  <c:v>0.76604444311898201</c:v>
                </c:pt>
                <c:pt idx="9">
                  <c:v>0.70710678118654802</c:v>
                </c:pt>
                <c:pt idx="10">
                  <c:v>0.64278760968654203</c:v>
                </c:pt>
                <c:pt idx="11">
                  <c:v>0.57357643635104705</c:v>
                </c:pt>
                <c:pt idx="12">
                  <c:v>0.5</c:v>
                </c:pt>
                <c:pt idx="13">
                  <c:v>0.422618261740701</c:v>
                </c:pt>
                <c:pt idx="14">
                  <c:v>0.34202014332567099</c:v>
                </c:pt>
                <c:pt idx="15">
                  <c:v>0.25881904510252102</c:v>
                </c:pt>
                <c:pt idx="16">
                  <c:v>0.17364817766693</c:v>
                </c:pt>
                <c:pt idx="17">
                  <c:v>8.7155742747658596E-2</c:v>
                </c:pt>
                <c:pt idx="18">
                  <c:v>6.1257422745432196E-17</c:v>
                </c:pt>
              </c:numCache>
            </c:numRef>
          </c:xVal>
          <c:yVal>
            <c:numRef>
              <c:f>'1+2+3+4'!$AA$3:$AA$21</c:f>
              <c:numCache>
                <c:formatCode>General</c:formatCode>
                <c:ptCount val="19"/>
                <c:pt idx="0">
                  <c:v>4.9000000000000004</c:v>
                </c:pt>
                <c:pt idx="1">
                  <c:v>4.8627789948799096</c:v>
                </c:pt>
                <c:pt idx="2">
                  <c:v>4.7522469209254758</c:v>
                </c:pt>
                <c:pt idx="3">
                  <c:v>4.5717622392718926</c:v>
                </c:pt>
                <c:pt idx="4">
                  <c:v>4.3268088856414968</c:v>
                </c:pt>
                <c:pt idx="5">
                  <c:v>4.0248296437320219</c:v>
                </c:pt>
                <c:pt idx="6">
                  <c:v>3.6750000000000012</c:v>
                </c:pt>
                <c:pt idx="7">
                  <c:v>3.2879493511478901</c:v>
                </c:pt>
                <c:pt idx="8">
                  <c:v>2.8754380352839681</c:v>
                </c:pt>
                <c:pt idx="9">
                  <c:v>2.4500000000000002</c:v>
                </c:pt>
                <c:pt idx="10">
                  <c:v>2.0245619647160211</c:v>
                </c:pt>
                <c:pt idx="11">
                  <c:v>1.612050648852112</c:v>
                </c:pt>
                <c:pt idx="12">
                  <c:v>1.2249999999999961</c:v>
                </c:pt>
                <c:pt idx="13">
                  <c:v>0.87517035626798101</c:v>
                </c:pt>
                <c:pt idx="14">
                  <c:v>0.573191114358508</c:v>
                </c:pt>
                <c:pt idx="15">
                  <c:v>0.32823776072812499</c:v>
                </c:pt>
                <c:pt idx="16">
                  <c:v>0.14775307907452501</c:v>
                </c:pt>
                <c:pt idx="17">
                  <c:v>3.7221005120090397E-2</c:v>
                </c:pt>
                <c:pt idx="18">
                  <c:v>1.8387112022921501E-32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698304"/>
        <c:axId val="69700224"/>
      </c:scatterChart>
      <c:valAx>
        <c:axId val="69698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ja-JP" sz="1800"/>
                </a:pPr>
                <a:r>
                  <a:rPr lang="en-US" altLang="ja-JP" sz="1800"/>
                  <a:t>cosθ</a:t>
                </a:r>
                <a:endParaRPr lang="ja-JP" altLang="en-US" sz="18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ja-JP" sz="1200"/>
            </a:pPr>
            <a:endParaRPr lang="it-IT"/>
          </a:p>
        </c:txPr>
        <c:crossAx val="69700224"/>
        <c:crosses val="autoZero"/>
        <c:crossBetween val="midCat"/>
      </c:valAx>
      <c:valAx>
        <c:axId val="697002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ja-JP" sz="1600"/>
                </a:pPr>
                <a:r>
                  <a:rPr lang="en-US" altLang="ja-JP" sz="1600" dirty="0" smtClean="0"/>
                  <a:t>Proton energy[</a:t>
                </a:r>
                <a:r>
                  <a:rPr lang="en-US" altLang="ja-JP" sz="1600" dirty="0" err="1" smtClean="0"/>
                  <a:t>MeV</a:t>
                </a:r>
                <a:r>
                  <a:rPr lang="en-US" altLang="ja-JP" sz="1600" dirty="0" smtClean="0"/>
                  <a:t>]</a:t>
                </a:r>
                <a:endParaRPr lang="ja-JP" altLang="en-US" sz="16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ja-JP" sz="1400"/>
            </a:pPr>
            <a:endParaRPr lang="it-IT"/>
          </a:p>
        </c:txPr>
        <c:crossAx val="696983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spPr>
              <a:ln w="12700"/>
            </c:spPr>
            <c:trendlineType val="poly"/>
            <c:order val="6"/>
            <c:dispRSqr val="0"/>
            <c:dispEq val="0"/>
          </c:trendline>
          <c:xVal>
            <c:numRef>
              <c:f>'SRIM3 (2)'!$L$102:$L$124</c:f>
              <c:numCache>
                <c:formatCode>General</c:formatCode>
                <c:ptCount val="23"/>
                <c:pt idx="0">
                  <c:v>5.21</c:v>
                </c:pt>
                <c:pt idx="1">
                  <c:v>5.94</c:v>
                </c:pt>
                <c:pt idx="2">
                  <c:v>6.71</c:v>
                </c:pt>
                <c:pt idx="3">
                  <c:v>7.52</c:v>
                </c:pt>
                <c:pt idx="4">
                  <c:v>8.3500000000000068</c:v>
                </c:pt>
                <c:pt idx="5">
                  <c:v>10.130000000000001</c:v>
                </c:pt>
                <c:pt idx="6">
                  <c:v>12.02</c:v>
                </c:pt>
                <c:pt idx="7">
                  <c:v>14.02</c:v>
                </c:pt>
                <c:pt idx="8">
                  <c:v>16.130000000000031</c:v>
                </c:pt>
                <c:pt idx="9">
                  <c:v>18.329999999999991</c:v>
                </c:pt>
                <c:pt idx="10">
                  <c:v>20.64</c:v>
                </c:pt>
                <c:pt idx="11">
                  <c:v>23.04</c:v>
                </c:pt>
                <c:pt idx="12">
                  <c:v>25.53</c:v>
                </c:pt>
                <c:pt idx="13">
                  <c:v>28.130000000000031</c:v>
                </c:pt>
                <c:pt idx="14">
                  <c:v>30.82</c:v>
                </c:pt>
                <c:pt idx="15">
                  <c:v>33.61</c:v>
                </c:pt>
                <c:pt idx="16">
                  <c:v>39.46</c:v>
                </c:pt>
                <c:pt idx="17">
                  <c:v>47.290000000000013</c:v>
                </c:pt>
                <c:pt idx="18">
                  <c:v>55.7</c:v>
                </c:pt>
                <c:pt idx="19">
                  <c:v>64.650000000000006</c:v>
                </c:pt>
                <c:pt idx="20">
                  <c:v>74.16</c:v>
                </c:pt>
                <c:pt idx="21">
                  <c:v>84.19</c:v>
                </c:pt>
                <c:pt idx="22">
                  <c:v>94.75</c:v>
                </c:pt>
              </c:numCache>
            </c:numRef>
          </c:xVal>
          <c:yVal>
            <c:numRef>
              <c:f>'SRIM3 (2)'!$M$102:$M$124</c:f>
              <c:numCache>
                <c:formatCode>General</c:formatCode>
                <c:ptCount val="23"/>
                <c:pt idx="0">
                  <c:v>0.5</c:v>
                </c:pt>
                <c:pt idx="1">
                  <c:v>0.55000000000000004</c:v>
                </c:pt>
                <c:pt idx="2">
                  <c:v>0.60000000000000098</c:v>
                </c:pt>
                <c:pt idx="3">
                  <c:v>0.65000000000000102</c:v>
                </c:pt>
                <c:pt idx="4">
                  <c:v>0.70000000000000095</c:v>
                </c:pt>
                <c:pt idx="5">
                  <c:v>0.8</c:v>
                </c:pt>
                <c:pt idx="6">
                  <c:v>0.9</c:v>
                </c:pt>
                <c:pt idx="7">
                  <c:v>1</c:v>
                </c:pt>
                <c:pt idx="8">
                  <c:v>1.1000000000000001</c:v>
                </c:pt>
                <c:pt idx="9">
                  <c:v>1.2</c:v>
                </c:pt>
                <c:pt idx="10">
                  <c:v>1.3</c:v>
                </c:pt>
                <c:pt idx="11">
                  <c:v>1.4</c:v>
                </c:pt>
                <c:pt idx="12">
                  <c:v>1.5</c:v>
                </c:pt>
                <c:pt idx="13">
                  <c:v>1.6</c:v>
                </c:pt>
                <c:pt idx="14">
                  <c:v>1.7</c:v>
                </c:pt>
                <c:pt idx="15">
                  <c:v>1.8</c:v>
                </c:pt>
                <c:pt idx="16">
                  <c:v>2</c:v>
                </c:pt>
                <c:pt idx="17">
                  <c:v>2.25</c:v>
                </c:pt>
                <c:pt idx="18">
                  <c:v>2.5</c:v>
                </c:pt>
                <c:pt idx="19">
                  <c:v>2.75</c:v>
                </c:pt>
                <c:pt idx="20">
                  <c:v>3</c:v>
                </c:pt>
                <c:pt idx="21">
                  <c:v>3.25</c:v>
                </c:pt>
                <c:pt idx="22">
                  <c:v>3.5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726208"/>
        <c:axId val="69728128"/>
      </c:scatterChart>
      <c:valAx>
        <c:axId val="69726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ja-JP" sz="2000"/>
                </a:pPr>
                <a:r>
                  <a:rPr lang="en-US" altLang="ja-JP" sz="2000" dirty="0" smtClean="0"/>
                  <a:t>Recoil</a:t>
                </a:r>
                <a:r>
                  <a:rPr lang="en-US" altLang="ja-JP" sz="2000" baseline="0" dirty="0" smtClean="0"/>
                  <a:t> proton track length[</a:t>
                </a:r>
                <a:r>
                  <a:rPr lang="en-US" altLang="ja-JP" sz="2000" baseline="0" dirty="0" err="1" smtClean="0"/>
                  <a:t>μm</a:t>
                </a:r>
                <a:r>
                  <a:rPr lang="en-US" altLang="ja-JP" sz="2000" baseline="0" dirty="0" smtClean="0"/>
                  <a:t>]</a:t>
                </a:r>
                <a:endParaRPr lang="ja-JP" altLang="en-US" sz="20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ja-JP" sz="1600"/>
            </a:pPr>
            <a:endParaRPr lang="it-IT"/>
          </a:p>
        </c:txPr>
        <c:crossAx val="69728128"/>
        <c:crosses val="autoZero"/>
        <c:crossBetween val="midCat"/>
      </c:valAx>
      <c:valAx>
        <c:axId val="697281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ja-JP" sz="2000"/>
                </a:pPr>
                <a:r>
                  <a:rPr lang="en-US" altLang="ja-JP" sz="2000" dirty="0" smtClean="0"/>
                  <a:t>Proton energy[</a:t>
                </a:r>
                <a:r>
                  <a:rPr lang="en-US" altLang="ja-JP" sz="2000" dirty="0" err="1" smtClean="0"/>
                  <a:t>MeV</a:t>
                </a:r>
                <a:r>
                  <a:rPr lang="en-US" altLang="ja-JP" sz="2000" dirty="0" smtClean="0"/>
                  <a:t>]</a:t>
                </a:r>
                <a:endParaRPr lang="ja-JP" altLang="en-US" sz="20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ja-JP" sz="1600"/>
            </a:pPr>
            <a:endParaRPr lang="it-IT"/>
          </a:p>
        </c:txPr>
        <c:crossAx val="6972620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51607073705999"/>
          <c:y val="4.5270212783035099E-2"/>
          <c:w val="0.64143496407211398"/>
          <c:h val="0.76287798887524305"/>
        </c:manualLayout>
      </c:layout>
      <c:scatterChart>
        <c:scatterStyle val="smoothMarker"/>
        <c:varyColors val="0"/>
        <c:ser>
          <c:idx val="0"/>
          <c:order val="0"/>
          <c:tx>
            <c:v>計算値</c:v>
          </c:tx>
          <c:marker>
            <c:symbol val="none"/>
          </c:marker>
          <c:xVal>
            <c:numRef>
              <c:f>'C:\Users\FMV\Desktop\[測定誤差.xlsx]角度'!$A$2:$A$19</c:f>
              <c:numCache>
                <c:formatCode>General</c:formatCode>
                <c:ptCount val="18"/>
                <c:pt idx="0">
                  <c:v>1</c:v>
                </c:pt>
                <c:pt idx="1">
                  <c:v>0.99619469809174499</c:v>
                </c:pt>
                <c:pt idx="2">
                  <c:v>0.98480775301220802</c:v>
                </c:pt>
                <c:pt idx="3">
                  <c:v>0.96592582628907797</c:v>
                </c:pt>
                <c:pt idx="4">
                  <c:v>0.93969262078590798</c:v>
                </c:pt>
                <c:pt idx="5">
                  <c:v>0.90630778703664505</c:v>
                </c:pt>
                <c:pt idx="6">
                  <c:v>0.86602540378444304</c:v>
                </c:pt>
                <c:pt idx="7">
                  <c:v>0.81915204428899202</c:v>
                </c:pt>
                <c:pt idx="8">
                  <c:v>0.76604444311898601</c:v>
                </c:pt>
                <c:pt idx="9">
                  <c:v>0.70710678118654802</c:v>
                </c:pt>
                <c:pt idx="10">
                  <c:v>0.64278760968654403</c:v>
                </c:pt>
                <c:pt idx="11">
                  <c:v>0.57357643635104705</c:v>
                </c:pt>
                <c:pt idx="12">
                  <c:v>0.5</c:v>
                </c:pt>
                <c:pt idx="13">
                  <c:v>0.42261826174070299</c:v>
                </c:pt>
                <c:pt idx="14">
                  <c:v>0.34202014332567199</c:v>
                </c:pt>
                <c:pt idx="15">
                  <c:v>0.25881904510252102</c:v>
                </c:pt>
                <c:pt idx="16">
                  <c:v>0.17364817766693</c:v>
                </c:pt>
                <c:pt idx="17">
                  <c:v>8.7155742747658596E-2</c:v>
                </c:pt>
              </c:numCache>
            </c:numRef>
          </c:xVal>
          <c:yVal>
            <c:numRef>
              <c:f>'C:\Users\FMV\Desktop\[測定誤差.xlsx]角度'!$C$2:$C$19</c:f>
              <c:numCache>
                <c:formatCode>General</c:formatCode>
                <c:ptCount val="18"/>
                <c:pt idx="0">
                  <c:v>64.658521848902708</c:v>
                </c:pt>
                <c:pt idx="1">
                  <c:v>63.888779512198049</c:v>
                </c:pt>
                <c:pt idx="2">
                  <c:v>61.625155364279458</c:v>
                </c:pt>
                <c:pt idx="3">
                  <c:v>58.001007619360983</c:v>
                </c:pt>
                <c:pt idx="4">
                  <c:v>53.227331430822012</c:v>
                </c:pt>
                <c:pt idx="5">
                  <c:v>47.576326690697798</c:v>
                </c:pt>
                <c:pt idx="6">
                  <c:v>41.358931738481402</c:v>
                </c:pt>
                <c:pt idx="7">
                  <c:v>34.897649289277282</c:v>
                </c:pt>
                <c:pt idx="8">
                  <c:v>28.498737916404259</c:v>
                </c:pt>
                <c:pt idx="9">
                  <c:v>22.430269365663559</c:v>
                </c:pt>
                <c:pt idx="10">
                  <c:v>16.911160448198839</c:v>
                </c:pt>
                <c:pt idx="11">
                  <c:v>12.11000233681059</c:v>
                </c:pt>
                <c:pt idx="12">
                  <c:v>8.1454092560947267</c:v>
                </c:pt>
                <c:pt idx="13">
                  <c:v>5.0786489260082384</c:v>
                </c:pt>
                <c:pt idx="14">
                  <c:v>2.8978833645069888</c:v>
                </c:pt>
                <c:pt idx="15">
                  <c:v>1.5064105431045931</c:v>
                </c:pt>
                <c:pt idx="16">
                  <c:v>0.73373606730014296</c:v>
                </c:pt>
                <c:pt idx="17">
                  <c:v>0.37985690702332298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798144"/>
        <c:axId val="69804416"/>
      </c:scatterChart>
      <c:scatterChart>
        <c:scatterStyle val="lineMarker"/>
        <c:varyColors val="0"/>
        <c:ser>
          <c:idx val="2"/>
          <c:order val="2"/>
          <c:tx>
            <c:v>実測値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'1+2'!$O$2:$O$137</c:f>
              <c:numCache>
                <c:formatCode>General</c:formatCode>
                <c:ptCount val="136"/>
                <c:pt idx="0">
                  <c:v>0.65850460786852305</c:v>
                </c:pt>
                <c:pt idx="1">
                  <c:v>0.75004583753515996</c:v>
                </c:pt>
                <c:pt idx="2">
                  <c:v>0.69542271583829895</c:v>
                </c:pt>
                <c:pt idx="3">
                  <c:v>0.65563834342122795</c:v>
                </c:pt>
                <c:pt idx="4">
                  <c:v>0.63713924063810101</c:v>
                </c:pt>
                <c:pt idx="5">
                  <c:v>0.62400588453059402</c:v>
                </c:pt>
                <c:pt idx="6">
                  <c:v>0.703848635639307</c:v>
                </c:pt>
                <c:pt idx="7">
                  <c:v>0.55094617727498496</c:v>
                </c:pt>
                <c:pt idx="8">
                  <c:v>0.58658086112740104</c:v>
                </c:pt>
                <c:pt idx="9">
                  <c:v>0.65090460234890901</c:v>
                </c:pt>
                <c:pt idx="10">
                  <c:v>0.75788188350743402</c:v>
                </c:pt>
                <c:pt idx="11">
                  <c:v>0.66408803215485102</c:v>
                </c:pt>
                <c:pt idx="12">
                  <c:v>0.61966004523965001</c:v>
                </c:pt>
                <c:pt idx="13">
                  <c:v>0.66213888214838201</c:v>
                </c:pt>
                <c:pt idx="14">
                  <c:v>0.71208841394969202</c:v>
                </c:pt>
                <c:pt idx="15">
                  <c:v>0.75917927857939504</c:v>
                </c:pt>
                <c:pt idx="16">
                  <c:v>0.72204035879509798</c:v>
                </c:pt>
                <c:pt idx="17">
                  <c:v>0.80660649861478795</c:v>
                </c:pt>
                <c:pt idx="18">
                  <c:v>0.71339179957794696</c:v>
                </c:pt>
                <c:pt idx="19">
                  <c:v>0.74159465914802702</c:v>
                </c:pt>
                <c:pt idx="20">
                  <c:v>0.72010437660743598</c:v>
                </c:pt>
                <c:pt idx="21">
                  <c:v>0.50707378833193195</c:v>
                </c:pt>
                <c:pt idx="22">
                  <c:v>0.804813642697769</c:v>
                </c:pt>
                <c:pt idx="23">
                  <c:v>0.72436793837890501</c:v>
                </c:pt>
                <c:pt idx="24">
                  <c:v>0.86695579212192397</c:v>
                </c:pt>
                <c:pt idx="25">
                  <c:v>0.76561621379755895</c:v>
                </c:pt>
                <c:pt idx="26">
                  <c:v>0.75271361898706401</c:v>
                </c:pt>
                <c:pt idx="27">
                  <c:v>0.72124064917477604</c:v>
                </c:pt>
                <c:pt idx="28">
                  <c:v>0.78453159740121903</c:v>
                </c:pt>
                <c:pt idx="29">
                  <c:v>0.83682450996421998</c:v>
                </c:pt>
                <c:pt idx="30">
                  <c:v>0.200382443324295</c:v>
                </c:pt>
                <c:pt idx="31">
                  <c:v>0.82972211020000997</c:v>
                </c:pt>
                <c:pt idx="32">
                  <c:v>0.92427515763757895</c:v>
                </c:pt>
                <c:pt idx="33">
                  <c:v>0.89974468936952801</c:v>
                </c:pt>
                <c:pt idx="34">
                  <c:v>0.76318529864184503</c:v>
                </c:pt>
                <c:pt idx="35">
                  <c:v>0.82854726647927601</c:v>
                </c:pt>
                <c:pt idx="36">
                  <c:v>0.77763002694146899</c:v>
                </c:pt>
                <c:pt idx="37">
                  <c:v>0.86637886734917202</c:v>
                </c:pt>
                <c:pt idx="38">
                  <c:v>0.86198735026515805</c:v>
                </c:pt>
                <c:pt idx="39">
                  <c:v>0.83067728295896404</c:v>
                </c:pt>
                <c:pt idx="40">
                  <c:v>0.82139428611139398</c:v>
                </c:pt>
                <c:pt idx="41">
                  <c:v>0.85739827391857204</c:v>
                </c:pt>
                <c:pt idx="42">
                  <c:v>0.82874053533537595</c:v>
                </c:pt>
                <c:pt idx="43">
                  <c:v>0.81749925516100197</c:v>
                </c:pt>
                <c:pt idx="44">
                  <c:v>0.85365882496110601</c:v>
                </c:pt>
                <c:pt idx="45">
                  <c:v>0.88529506103439004</c:v>
                </c:pt>
                <c:pt idx="46">
                  <c:v>0.85335700987985896</c:v>
                </c:pt>
                <c:pt idx="47">
                  <c:v>0.87449808501805404</c:v>
                </c:pt>
                <c:pt idx="48">
                  <c:v>0.81179238073538595</c:v>
                </c:pt>
                <c:pt idx="49">
                  <c:v>0.97703209546813496</c:v>
                </c:pt>
                <c:pt idx="50">
                  <c:v>0.86862782638921798</c:v>
                </c:pt>
                <c:pt idx="51">
                  <c:v>0.90559951912016501</c:v>
                </c:pt>
                <c:pt idx="52">
                  <c:v>0.55286310812551798</c:v>
                </c:pt>
                <c:pt idx="53">
                  <c:v>0.87045791559968</c:v>
                </c:pt>
                <c:pt idx="54">
                  <c:v>0.85337761428440695</c:v>
                </c:pt>
                <c:pt idx="55">
                  <c:v>0.86103698681672802</c:v>
                </c:pt>
                <c:pt idx="56">
                  <c:v>0.88675299335777602</c:v>
                </c:pt>
                <c:pt idx="57">
                  <c:v>0.94864828515833899</c:v>
                </c:pt>
                <c:pt idx="58">
                  <c:v>0.85556146491444995</c:v>
                </c:pt>
                <c:pt idx="59">
                  <c:v>0.87312568211786701</c:v>
                </c:pt>
                <c:pt idx="60">
                  <c:v>0.71798128612436096</c:v>
                </c:pt>
                <c:pt idx="61">
                  <c:v>0.92306112032563603</c:v>
                </c:pt>
                <c:pt idx="62">
                  <c:v>0.88536132371828502</c:v>
                </c:pt>
                <c:pt idx="63">
                  <c:v>0.89262986864678395</c:v>
                </c:pt>
                <c:pt idx="64">
                  <c:v>0.87828303371852801</c:v>
                </c:pt>
                <c:pt idx="65">
                  <c:v>0.88843496341773098</c:v>
                </c:pt>
                <c:pt idx="66">
                  <c:v>0.89305694345269504</c:v>
                </c:pt>
                <c:pt idx="67">
                  <c:v>0.96389697277990305</c:v>
                </c:pt>
                <c:pt idx="68">
                  <c:v>0.92292196484969302</c:v>
                </c:pt>
                <c:pt idx="69">
                  <c:v>0.92969189324408597</c:v>
                </c:pt>
                <c:pt idx="70">
                  <c:v>0.89901893393924004</c:v>
                </c:pt>
                <c:pt idx="71">
                  <c:v>0.83583128629580195</c:v>
                </c:pt>
                <c:pt idx="72">
                  <c:v>0.90132878239556802</c:v>
                </c:pt>
                <c:pt idx="73">
                  <c:v>0.90040097891156901</c:v>
                </c:pt>
                <c:pt idx="74">
                  <c:v>0.90485066637674805</c:v>
                </c:pt>
                <c:pt idx="75">
                  <c:v>0.90705966115938796</c:v>
                </c:pt>
                <c:pt idx="76">
                  <c:v>0.92908839269176402</c:v>
                </c:pt>
                <c:pt idx="77">
                  <c:v>0.47603212324073202</c:v>
                </c:pt>
                <c:pt idx="78">
                  <c:v>0.97744783692470205</c:v>
                </c:pt>
                <c:pt idx="79">
                  <c:v>0.94095387156768895</c:v>
                </c:pt>
                <c:pt idx="80">
                  <c:v>0.879177532596635</c:v>
                </c:pt>
                <c:pt idx="81">
                  <c:v>0.98862811813375895</c:v>
                </c:pt>
                <c:pt idx="82">
                  <c:v>0.91463774975567502</c:v>
                </c:pt>
                <c:pt idx="83">
                  <c:v>0.90190511057109402</c:v>
                </c:pt>
                <c:pt idx="84">
                  <c:v>0.90960267900841096</c:v>
                </c:pt>
                <c:pt idx="85">
                  <c:v>0.97752604501927798</c:v>
                </c:pt>
                <c:pt idx="86">
                  <c:v>0.98425877945711404</c:v>
                </c:pt>
                <c:pt idx="87">
                  <c:v>0.89966050897437899</c:v>
                </c:pt>
                <c:pt idx="88">
                  <c:v>0.925861018164992</c:v>
                </c:pt>
                <c:pt idx="89">
                  <c:v>0.91167644914787305</c:v>
                </c:pt>
                <c:pt idx="90">
                  <c:v>0.94911060057105801</c:v>
                </c:pt>
                <c:pt idx="91">
                  <c:v>0.94713176781116404</c:v>
                </c:pt>
                <c:pt idx="92">
                  <c:v>0.89699539476628698</c:v>
                </c:pt>
                <c:pt idx="93">
                  <c:v>0.87123652568722199</c:v>
                </c:pt>
                <c:pt idx="94">
                  <c:v>0.89121569436826797</c:v>
                </c:pt>
                <c:pt idx="95">
                  <c:v>0.884055485823248</c:v>
                </c:pt>
                <c:pt idx="96">
                  <c:v>0.90315240439392697</c:v>
                </c:pt>
                <c:pt idx="97">
                  <c:v>0.91051582663311204</c:v>
                </c:pt>
                <c:pt idx="98">
                  <c:v>0.90912748259780596</c:v>
                </c:pt>
                <c:pt idx="99">
                  <c:v>0.99514371397322199</c:v>
                </c:pt>
                <c:pt idx="100">
                  <c:v>0.97389218603776195</c:v>
                </c:pt>
                <c:pt idx="101">
                  <c:v>0.95659642849349902</c:v>
                </c:pt>
                <c:pt idx="102">
                  <c:v>0.99152345166987998</c:v>
                </c:pt>
                <c:pt idx="103">
                  <c:v>0.98669511033329804</c:v>
                </c:pt>
                <c:pt idx="104">
                  <c:v>0.98493603231985705</c:v>
                </c:pt>
                <c:pt idx="105">
                  <c:v>0.92896825915873704</c:v>
                </c:pt>
                <c:pt idx="106">
                  <c:v>0.96022542954536905</c:v>
                </c:pt>
                <c:pt idx="107">
                  <c:v>0.94386158396421704</c:v>
                </c:pt>
                <c:pt idx="108">
                  <c:v>0.93914194168353105</c:v>
                </c:pt>
                <c:pt idx="109">
                  <c:v>0.94562482966554595</c:v>
                </c:pt>
                <c:pt idx="110">
                  <c:v>0.98960854492788197</c:v>
                </c:pt>
                <c:pt idx="111">
                  <c:v>0.95963013053188195</c:v>
                </c:pt>
                <c:pt idx="112">
                  <c:v>0.96843278065415295</c:v>
                </c:pt>
                <c:pt idx="113">
                  <c:v>0.99269158545477998</c:v>
                </c:pt>
                <c:pt idx="114">
                  <c:v>0.99750785998568203</c:v>
                </c:pt>
                <c:pt idx="115">
                  <c:v>0.98930415669159499</c:v>
                </c:pt>
                <c:pt idx="116">
                  <c:v>0.987112440522807</c:v>
                </c:pt>
                <c:pt idx="117">
                  <c:v>0.971647621183791</c:v>
                </c:pt>
                <c:pt idx="118">
                  <c:v>0.95999461950499798</c:v>
                </c:pt>
                <c:pt idx="119">
                  <c:v>0.98290572998576098</c:v>
                </c:pt>
                <c:pt idx="120">
                  <c:v>0.98617561043458202</c:v>
                </c:pt>
                <c:pt idx="121">
                  <c:v>0.97708359538063805</c:v>
                </c:pt>
                <c:pt idx="122">
                  <c:v>0.99164377491426303</c:v>
                </c:pt>
                <c:pt idx="123">
                  <c:v>0.94384188945105096</c:v>
                </c:pt>
                <c:pt idx="124">
                  <c:v>0.98912900618531896</c:v>
                </c:pt>
                <c:pt idx="125">
                  <c:v>0.99676706766755796</c:v>
                </c:pt>
                <c:pt idx="126">
                  <c:v>0.99508005834004198</c:v>
                </c:pt>
                <c:pt idx="127">
                  <c:v>0.987072545830735</c:v>
                </c:pt>
                <c:pt idx="128">
                  <c:v>0.95788948489269998</c:v>
                </c:pt>
                <c:pt idx="129">
                  <c:v>0.97801058893610204</c:v>
                </c:pt>
                <c:pt idx="130">
                  <c:v>0.99557049149355004</c:v>
                </c:pt>
                <c:pt idx="131">
                  <c:v>0.99353177919694202</c:v>
                </c:pt>
                <c:pt idx="132">
                  <c:v>0.93510622987922398</c:v>
                </c:pt>
                <c:pt idx="133">
                  <c:v>0.993860527738189</c:v>
                </c:pt>
                <c:pt idx="134">
                  <c:v>0.99815717196394405</c:v>
                </c:pt>
                <c:pt idx="135">
                  <c:v>0.97560289960089297</c:v>
                </c:pt>
              </c:numCache>
            </c:numRef>
          </c:xVal>
          <c:yVal>
            <c:numRef>
              <c:f>'1+2'!$M$2:$M$137</c:f>
              <c:numCache>
                <c:formatCode>General</c:formatCode>
                <c:ptCount val="136"/>
                <c:pt idx="0">
                  <c:v>11.16165310337137</c:v>
                </c:pt>
                <c:pt idx="1">
                  <c:v>14.999083305322371</c:v>
                </c:pt>
                <c:pt idx="2">
                  <c:v>15.85366676829055</c:v>
                </c:pt>
                <c:pt idx="3">
                  <c:v>16.472496016086929</c:v>
                </c:pt>
                <c:pt idx="4">
                  <c:v>16.597627842556289</c:v>
                </c:pt>
                <c:pt idx="5">
                  <c:v>16.826764394856198</c:v>
                </c:pt>
                <c:pt idx="6">
                  <c:v>17.04912021190518</c:v>
                </c:pt>
                <c:pt idx="7">
                  <c:v>17.42456957861501</c:v>
                </c:pt>
                <c:pt idx="8">
                  <c:v>17.772485757484802</c:v>
                </c:pt>
                <c:pt idx="9">
                  <c:v>19.933796678003759</c:v>
                </c:pt>
                <c:pt idx="10">
                  <c:v>20.781602440620219</c:v>
                </c:pt>
                <c:pt idx="11">
                  <c:v>21.232124834787321</c:v>
                </c:pt>
                <c:pt idx="12">
                  <c:v>22.512343836215599</c:v>
                </c:pt>
                <c:pt idx="13">
                  <c:v>22.54058839072292</c:v>
                </c:pt>
                <c:pt idx="14">
                  <c:v>22.64465996653513</c:v>
                </c:pt>
                <c:pt idx="15">
                  <c:v>22.72190572993383</c:v>
                </c:pt>
                <c:pt idx="16">
                  <c:v>23.371269755834831</c:v>
                </c:pt>
                <c:pt idx="17">
                  <c:v>23.524481928408239</c:v>
                </c:pt>
                <c:pt idx="18">
                  <c:v>23.759734847005181</c:v>
                </c:pt>
                <c:pt idx="19">
                  <c:v>24.77768653446066</c:v>
                </c:pt>
                <c:pt idx="20">
                  <c:v>25.72543731406698</c:v>
                </c:pt>
                <c:pt idx="21">
                  <c:v>26.47543672916451</c:v>
                </c:pt>
                <c:pt idx="22">
                  <c:v>27.211268346036402</c:v>
                </c:pt>
                <c:pt idx="23">
                  <c:v>27.43771355269968</c:v>
                </c:pt>
                <c:pt idx="24">
                  <c:v>27.683072445088179</c:v>
                </c:pt>
                <c:pt idx="25">
                  <c:v>27.91868773778581</c:v>
                </c:pt>
                <c:pt idx="26">
                  <c:v>28.297614740468848</c:v>
                </c:pt>
                <c:pt idx="27">
                  <c:v>28.59655792223953</c:v>
                </c:pt>
                <c:pt idx="28">
                  <c:v>28.679533207498331</c:v>
                </c:pt>
                <c:pt idx="29">
                  <c:v>28.859097352481431</c:v>
                </c:pt>
                <c:pt idx="30">
                  <c:v>29.56845870179912</c:v>
                </c:pt>
                <c:pt idx="31">
                  <c:v>29.829264154517801</c:v>
                </c:pt>
                <c:pt idx="32">
                  <c:v>29.94238216976051</c:v>
                </c:pt>
                <c:pt idx="33">
                  <c:v>30.091869749153201</c:v>
                </c:pt>
                <c:pt idx="34">
                  <c:v>30.366150974399091</c:v>
                </c:pt>
                <c:pt idx="35">
                  <c:v>31.04831919766335</c:v>
                </c:pt>
                <c:pt idx="36">
                  <c:v>31.731027796149309</c:v>
                </c:pt>
                <c:pt idx="37">
                  <c:v>32.289568749056009</c:v>
                </c:pt>
                <c:pt idx="38">
                  <c:v>32.802105496446387</c:v>
                </c:pt>
                <c:pt idx="39">
                  <c:v>33.677338448874231</c:v>
                </c:pt>
                <c:pt idx="40">
                  <c:v>33.692710635982202</c:v>
                </c:pt>
                <c:pt idx="41">
                  <c:v>34.027360314899539</c:v>
                </c:pt>
                <c:pt idx="42">
                  <c:v>34.299034242964161</c:v>
                </c:pt>
                <c:pt idx="43">
                  <c:v>34.862417084878103</c:v>
                </c:pt>
                <c:pt idx="44">
                  <c:v>34.879273931662937</c:v>
                </c:pt>
                <c:pt idx="45">
                  <c:v>34.903617291048768</c:v>
                </c:pt>
                <c:pt idx="46">
                  <c:v>35.418939142780658</c:v>
                </c:pt>
                <c:pt idx="47">
                  <c:v>35.763371625170102</c:v>
                </c:pt>
                <c:pt idx="48">
                  <c:v>36.21615661552201</c:v>
                </c:pt>
                <c:pt idx="49">
                  <c:v>36.923044971941287</c:v>
                </c:pt>
                <c:pt idx="50">
                  <c:v>36.95483730176575</c:v>
                </c:pt>
                <c:pt idx="51">
                  <c:v>37.599401590982801</c:v>
                </c:pt>
                <c:pt idx="52">
                  <c:v>37.712771377876763</c:v>
                </c:pt>
                <c:pt idx="53">
                  <c:v>38.428049651263457</c:v>
                </c:pt>
                <c:pt idx="54">
                  <c:v>39.460842933216377</c:v>
                </c:pt>
                <c:pt idx="55">
                  <c:v>39.719548084035402</c:v>
                </c:pt>
                <c:pt idx="56">
                  <c:v>39.751768828569162</c:v>
                </c:pt>
                <c:pt idx="57">
                  <c:v>40.004288832573963</c:v>
                </c:pt>
                <c:pt idx="58">
                  <c:v>40.850367195411749</c:v>
                </c:pt>
                <c:pt idx="59">
                  <c:v>41.2311775238108</c:v>
                </c:pt>
                <c:pt idx="60">
                  <c:v>41.261521118349478</c:v>
                </c:pt>
                <c:pt idx="61">
                  <c:v>41.519460798521933</c:v>
                </c:pt>
                <c:pt idx="62">
                  <c:v>41.762610371000562</c:v>
                </c:pt>
                <c:pt idx="63">
                  <c:v>42.934928962326232</c:v>
                </c:pt>
                <c:pt idx="64">
                  <c:v>43.380093360895337</c:v>
                </c:pt>
                <c:pt idx="65">
                  <c:v>45.079270457716582</c:v>
                </c:pt>
                <c:pt idx="66">
                  <c:v>45.181889347391987</c:v>
                </c:pt>
                <c:pt idx="67">
                  <c:v>45.207113654822066</c:v>
                </c:pt>
                <c:pt idx="68">
                  <c:v>46.239012208307606</c:v>
                </c:pt>
                <c:pt idx="69">
                  <c:v>46.628351086008081</c:v>
                </c:pt>
                <c:pt idx="70">
                  <c:v>46.634167999440038</c:v>
                </c:pt>
                <c:pt idx="71">
                  <c:v>46.660134215409428</c:v>
                </c:pt>
                <c:pt idx="72">
                  <c:v>47.013920810755607</c:v>
                </c:pt>
                <c:pt idx="73">
                  <c:v>47.062365537656497</c:v>
                </c:pt>
                <c:pt idx="74">
                  <c:v>47.576911417199</c:v>
                </c:pt>
                <c:pt idx="75">
                  <c:v>48.287893151389113</c:v>
                </c:pt>
                <c:pt idx="76">
                  <c:v>49.080367765532962</c:v>
                </c:pt>
                <c:pt idx="77">
                  <c:v>49.313898902844826</c:v>
                </c:pt>
                <c:pt idx="78">
                  <c:v>49.72132339349001</c:v>
                </c:pt>
                <c:pt idx="79">
                  <c:v>49.736763314474281</c:v>
                </c:pt>
                <c:pt idx="80">
                  <c:v>49.904596481686411</c:v>
                </c:pt>
                <c:pt idx="81">
                  <c:v>50.069383109840587</c:v>
                </c:pt>
                <c:pt idx="82">
                  <c:v>50.101802612281297</c:v>
                </c:pt>
                <c:pt idx="83">
                  <c:v>50.393327931383922</c:v>
                </c:pt>
                <c:pt idx="84">
                  <c:v>50.54404638530599</c:v>
                </c:pt>
                <c:pt idx="85">
                  <c:v>51.328555648878798</c:v>
                </c:pt>
                <c:pt idx="86">
                  <c:v>51.663242494059553</c:v>
                </c:pt>
                <c:pt idx="87">
                  <c:v>51.85289287976105</c:v>
                </c:pt>
                <c:pt idx="88">
                  <c:v>52.410674008258987</c:v>
                </c:pt>
                <c:pt idx="89">
                  <c:v>52.567991686957178</c:v>
                </c:pt>
                <c:pt idx="90">
                  <c:v>52.707239777852138</c:v>
                </c:pt>
                <c:pt idx="91">
                  <c:v>52.738174029824229</c:v>
                </c:pt>
                <c:pt idx="92">
                  <c:v>53.010305601835583</c:v>
                </c:pt>
                <c:pt idx="93">
                  <c:v>53.372417970333707</c:v>
                </c:pt>
                <c:pt idx="94">
                  <c:v>53.943170327669833</c:v>
                </c:pt>
                <c:pt idx="95">
                  <c:v>54.295234597522459</c:v>
                </c:pt>
                <c:pt idx="96">
                  <c:v>54.392813174168509</c:v>
                </c:pt>
                <c:pt idx="97">
                  <c:v>54.447159016793258</c:v>
                </c:pt>
                <c:pt idx="98">
                  <c:v>55.355273009894887</c:v>
                </c:pt>
                <c:pt idx="99">
                  <c:v>55.394009152614792</c:v>
                </c:pt>
                <c:pt idx="100">
                  <c:v>55.447616044335042</c:v>
                </c:pt>
                <c:pt idx="101">
                  <c:v>56.058122738814582</c:v>
                </c:pt>
                <c:pt idx="102">
                  <c:v>56.428317359283348</c:v>
                </c:pt>
                <c:pt idx="103">
                  <c:v>57.008491692027782</c:v>
                </c:pt>
                <c:pt idx="104">
                  <c:v>57.186454908483348</c:v>
                </c:pt>
                <c:pt idx="105">
                  <c:v>57.563861275977636</c:v>
                </c:pt>
                <c:pt idx="106">
                  <c:v>57.64271419702601</c:v>
                </c:pt>
                <c:pt idx="107">
                  <c:v>58.244769078433087</c:v>
                </c:pt>
                <c:pt idx="108">
                  <c:v>58.777057599032233</c:v>
                </c:pt>
                <c:pt idx="109">
                  <c:v>59.4051660211464</c:v>
                </c:pt>
                <c:pt idx="110">
                  <c:v>59.720583763054421</c:v>
                </c:pt>
                <c:pt idx="111">
                  <c:v>60.023125751663287</c:v>
                </c:pt>
                <c:pt idx="112">
                  <c:v>60.17454299784918</c:v>
                </c:pt>
                <c:pt idx="113">
                  <c:v>61.046150574790524</c:v>
                </c:pt>
                <c:pt idx="114">
                  <c:v>61.65364952701475</c:v>
                </c:pt>
                <c:pt idx="115">
                  <c:v>61.937473511598768</c:v>
                </c:pt>
                <c:pt idx="116">
                  <c:v>62.226953565155362</c:v>
                </c:pt>
                <c:pt idx="117">
                  <c:v>62.291100889292338</c:v>
                </c:pt>
                <c:pt idx="118">
                  <c:v>62.578475732475631</c:v>
                </c:pt>
                <c:pt idx="119">
                  <c:v>62.722190052644052</c:v>
                </c:pt>
                <c:pt idx="120">
                  <c:v>62.742375034740313</c:v>
                </c:pt>
                <c:pt idx="121">
                  <c:v>63.326209029121578</c:v>
                </c:pt>
                <c:pt idx="122">
                  <c:v>63.530878319129421</c:v>
                </c:pt>
                <c:pt idx="123">
                  <c:v>63.967281675868882</c:v>
                </c:pt>
                <c:pt idx="124">
                  <c:v>64.298993965691267</c:v>
                </c:pt>
                <c:pt idx="125">
                  <c:v>64.709200466394265</c:v>
                </c:pt>
                <c:pt idx="126">
                  <c:v>65.120388512353045</c:v>
                </c:pt>
                <c:pt idx="127">
                  <c:v>65.192776632077155</c:v>
                </c:pt>
                <c:pt idx="128">
                  <c:v>65.29980857552323</c:v>
                </c:pt>
                <c:pt idx="129">
                  <c:v>65.873519907471149</c:v>
                </c:pt>
                <c:pt idx="130">
                  <c:v>66.51964935265363</c:v>
                </c:pt>
                <c:pt idx="131">
                  <c:v>67.109076323548734</c:v>
                </c:pt>
                <c:pt idx="132">
                  <c:v>67.13141030843903</c:v>
                </c:pt>
                <c:pt idx="133">
                  <c:v>67.841511075447499</c:v>
                </c:pt>
                <c:pt idx="134">
                  <c:v>68.225728284863308</c:v>
                </c:pt>
                <c:pt idx="135">
                  <c:v>69.03423516632887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798144"/>
        <c:axId val="69804416"/>
      </c:scatterChart>
      <c:scatterChart>
        <c:scatterStyle val="lineMarker"/>
        <c:varyColors val="0"/>
        <c:ser>
          <c:idx val="1"/>
          <c:order val="1"/>
          <c:spPr>
            <a:ln w="28575">
              <a:noFill/>
            </a:ln>
          </c:spPr>
          <c:marker>
            <c:symbol val="none"/>
          </c:marker>
          <c:xVal>
            <c:numRef>
              <c:f>'C:\Users\FMV\Desktop\[測定誤差.xlsx]角度'!$B$2:$B$19</c:f>
              <c:numCache>
                <c:formatCode>General</c:formatCode>
                <c:ptCount val="18"/>
                <c:pt idx="0">
                  <c:v>2.75</c:v>
                </c:pt>
                <c:pt idx="1">
                  <c:v>2.7291106603917901</c:v>
                </c:pt>
                <c:pt idx="2">
                  <c:v>2.6670773535806251</c:v>
                </c:pt>
                <c:pt idx="3">
                  <c:v>2.5657849302036029</c:v>
                </c:pt>
                <c:pt idx="4">
                  <c:v>2.4283111092885949</c:v>
                </c:pt>
                <c:pt idx="5">
                  <c:v>2.2588329633189912</c:v>
                </c:pt>
                <c:pt idx="6">
                  <c:v>2.0625</c:v>
                </c:pt>
                <c:pt idx="7">
                  <c:v>1.845277697072794</c:v>
                </c:pt>
                <c:pt idx="8">
                  <c:v>1.613766244292028</c:v>
                </c:pt>
                <c:pt idx="9">
                  <c:v>1.375</c:v>
                </c:pt>
                <c:pt idx="10">
                  <c:v>1.13623375570797</c:v>
                </c:pt>
                <c:pt idx="11">
                  <c:v>0.90472230292720601</c:v>
                </c:pt>
                <c:pt idx="12">
                  <c:v>0.687500000000001</c:v>
                </c:pt>
                <c:pt idx="13">
                  <c:v>0.49116703668100797</c:v>
                </c:pt>
                <c:pt idx="14">
                  <c:v>0.32168889071140799</c:v>
                </c:pt>
                <c:pt idx="15">
                  <c:v>0.18421506979639901</c:v>
                </c:pt>
                <c:pt idx="16">
                  <c:v>8.2922646419375995E-2</c:v>
                </c:pt>
                <c:pt idx="17">
                  <c:v>2.0889339608214201E-2</c:v>
                </c:pt>
              </c:numCache>
            </c:numRef>
          </c:xVal>
          <c:yVal>
            <c:numRef>
              <c:f>'C:\Users\FMV\Desktop\[測定誤差.xlsx]角度'!$C$2:$C$19</c:f>
              <c:numCache>
                <c:formatCode>General</c:formatCode>
                <c:ptCount val="18"/>
                <c:pt idx="0">
                  <c:v>64.658521848902708</c:v>
                </c:pt>
                <c:pt idx="1">
                  <c:v>63.888779512198049</c:v>
                </c:pt>
                <c:pt idx="2">
                  <c:v>61.625155364279458</c:v>
                </c:pt>
                <c:pt idx="3">
                  <c:v>58.001007619360983</c:v>
                </c:pt>
                <c:pt idx="4">
                  <c:v>53.227331430822012</c:v>
                </c:pt>
                <c:pt idx="5">
                  <c:v>47.576326690697798</c:v>
                </c:pt>
                <c:pt idx="6">
                  <c:v>41.358931738481402</c:v>
                </c:pt>
                <c:pt idx="7">
                  <c:v>34.897649289277282</c:v>
                </c:pt>
                <c:pt idx="8">
                  <c:v>28.498737916404259</c:v>
                </c:pt>
                <c:pt idx="9">
                  <c:v>22.430269365663559</c:v>
                </c:pt>
                <c:pt idx="10">
                  <c:v>16.911160448198839</c:v>
                </c:pt>
                <c:pt idx="11">
                  <c:v>12.11000233681059</c:v>
                </c:pt>
                <c:pt idx="12">
                  <c:v>8.1454092560947267</c:v>
                </c:pt>
                <c:pt idx="13">
                  <c:v>5.0786489260082384</c:v>
                </c:pt>
                <c:pt idx="14">
                  <c:v>2.8978833645069888</c:v>
                </c:pt>
                <c:pt idx="15">
                  <c:v>1.5064105431045931</c:v>
                </c:pt>
                <c:pt idx="16">
                  <c:v>0.73373606730014296</c:v>
                </c:pt>
                <c:pt idx="17">
                  <c:v>0.37985690702332298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812608"/>
        <c:axId val="69806336"/>
      </c:scatterChart>
      <c:valAx>
        <c:axId val="69798144"/>
        <c:scaling>
          <c:orientation val="minMax"/>
          <c:max val="1"/>
          <c:min val="0.4"/>
        </c:scaling>
        <c:delete val="0"/>
        <c:axPos val="b"/>
        <c:title>
          <c:tx>
            <c:rich>
              <a:bodyPr/>
              <a:lstStyle/>
              <a:p>
                <a:pPr>
                  <a:defRPr lang="ja-JP"/>
                </a:pPr>
                <a:r>
                  <a:rPr lang="en-US" altLang="ja-JP" dirty="0" smtClean="0"/>
                  <a:t>scattered angle </a:t>
                </a:r>
              </a:p>
              <a:p>
                <a:pPr>
                  <a:defRPr lang="ja-JP"/>
                </a:pPr>
                <a:r>
                  <a:rPr lang="en-US" dirty="0" err="1" smtClean="0"/>
                  <a:t>cos</a:t>
                </a:r>
                <a:r>
                  <a:rPr lang="en-US" dirty="0" smtClean="0"/>
                  <a:t>(3D </a:t>
                </a:r>
                <a:r>
                  <a:rPr lang="en-US" dirty="0"/>
                  <a:t>angle)</a:t>
                </a:r>
                <a:endParaRPr lang="ja-JP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ja-JP"/>
            </a:pPr>
            <a:endParaRPr lang="it-IT"/>
          </a:p>
        </c:txPr>
        <c:crossAx val="69804416"/>
        <c:crosses val="autoZero"/>
        <c:crossBetween val="midCat"/>
      </c:valAx>
      <c:valAx>
        <c:axId val="698044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ja-JP"/>
                </a:pPr>
                <a:r>
                  <a:rPr lang="en-US" altLang="ja-JP" dirty="0" smtClean="0"/>
                  <a:t>length</a:t>
                </a:r>
                <a:r>
                  <a:rPr lang="en-US" dirty="0" smtClean="0"/>
                  <a:t>[</a:t>
                </a:r>
                <a:r>
                  <a:rPr lang="en-US" dirty="0" err="1" smtClean="0"/>
                  <a:t>μm</a:t>
                </a:r>
                <a:r>
                  <a:rPr lang="en-US" dirty="0"/>
                  <a:t>]</a:t>
                </a:r>
                <a:endParaRPr lang="ja-JP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ja-JP"/>
            </a:pPr>
            <a:endParaRPr lang="it-IT"/>
          </a:p>
        </c:txPr>
        <c:crossAx val="69798144"/>
        <c:crosses val="autoZero"/>
        <c:crossBetween val="midCat"/>
      </c:valAx>
      <c:valAx>
        <c:axId val="69806336"/>
        <c:scaling>
          <c:orientation val="minMax"/>
          <c:max val="80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 lang="ja-JP"/>
                </a:pPr>
                <a:r>
                  <a:rPr lang="en-US" altLang="ja-JP" dirty="0" smtClean="0"/>
                  <a:t>recoil proton energy</a:t>
                </a:r>
                <a:r>
                  <a:rPr lang="en-US" dirty="0" smtClean="0"/>
                  <a:t>[</a:t>
                </a:r>
                <a:r>
                  <a:rPr lang="en-US" dirty="0" err="1" smtClean="0"/>
                  <a:t>MeV</a:t>
                </a:r>
                <a:r>
                  <a:rPr lang="en-US" dirty="0"/>
                  <a:t>]</a:t>
                </a:r>
              </a:p>
              <a:p>
                <a:pPr>
                  <a:defRPr lang="ja-JP"/>
                </a:pPr>
                <a:r>
                  <a:rPr lang="en-US" dirty="0"/>
                  <a:t>(</a:t>
                </a:r>
                <a:r>
                  <a:rPr lang="en-US" dirty="0" smtClean="0"/>
                  <a:t>SRIM)</a:t>
                </a:r>
                <a:endParaRPr lang="ja-JP" dirty="0"/>
              </a:p>
            </c:rich>
          </c:tx>
          <c:layout>
            <c:manualLayout>
              <c:xMode val="edge"/>
              <c:yMode val="edge"/>
              <c:x val="0.86314336732498698"/>
              <c:y val="0.21288351887048601"/>
            </c:manualLayout>
          </c:layout>
          <c:overlay val="0"/>
        </c:title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lang="ja-JP"/>
            </a:pPr>
            <a:endParaRPr lang="it-IT"/>
          </a:p>
        </c:txPr>
        <c:crossAx val="69812608"/>
        <c:crosses val="max"/>
        <c:crossBetween val="midCat"/>
      </c:valAx>
      <c:valAx>
        <c:axId val="69812608"/>
        <c:scaling>
          <c:orientation val="minMax"/>
          <c:max val="6"/>
        </c:scaling>
        <c:delete val="1"/>
        <c:axPos val="b"/>
        <c:numFmt formatCode="General" sourceLinked="1"/>
        <c:majorTickMark val="out"/>
        <c:minorTickMark val="none"/>
        <c:tickLblPos val="none"/>
        <c:crossAx val="6980633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51607073705999"/>
          <c:y val="4.5270212783035099E-2"/>
          <c:w val="0.64143496407211398"/>
          <c:h val="0.76287798887524305"/>
        </c:manualLayout>
      </c:layout>
      <c:scatterChart>
        <c:scatterStyle val="smoothMarker"/>
        <c:varyColors val="0"/>
        <c:ser>
          <c:idx val="0"/>
          <c:order val="0"/>
          <c:tx>
            <c:v>計算値</c:v>
          </c:tx>
          <c:marker>
            <c:symbol val="none"/>
          </c:marker>
          <c:xVal>
            <c:numRef>
              <c:f>'C:\Users\FMV\Desktop\[測定誤差.xlsx]角度'!$A$2:$A$19</c:f>
              <c:numCache>
                <c:formatCode>General</c:formatCode>
                <c:ptCount val="18"/>
                <c:pt idx="0">
                  <c:v>1</c:v>
                </c:pt>
                <c:pt idx="1">
                  <c:v>0.99619469809174499</c:v>
                </c:pt>
                <c:pt idx="2">
                  <c:v>0.98480775301220802</c:v>
                </c:pt>
                <c:pt idx="3">
                  <c:v>0.96592582628907797</c:v>
                </c:pt>
                <c:pt idx="4">
                  <c:v>0.93969262078590798</c:v>
                </c:pt>
                <c:pt idx="5">
                  <c:v>0.90630778703664405</c:v>
                </c:pt>
                <c:pt idx="6">
                  <c:v>0.86602540378444304</c:v>
                </c:pt>
                <c:pt idx="7">
                  <c:v>0.81915204428899202</c:v>
                </c:pt>
                <c:pt idx="8">
                  <c:v>0.76604444311898601</c:v>
                </c:pt>
                <c:pt idx="9">
                  <c:v>0.70710678118654802</c:v>
                </c:pt>
                <c:pt idx="10">
                  <c:v>0.64278760968654403</c:v>
                </c:pt>
                <c:pt idx="11">
                  <c:v>0.57357643635104705</c:v>
                </c:pt>
                <c:pt idx="12">
                  <c:v>0.5</c:v>
                </c:pt>
                <c:pt idx="13">
                  <c:v>0.42261826174070299</c:v>
                </c:pt>
                <c:pt idx="14">
                  <c:v>0.34202014332567199</c:v>
                </c:pt>
                <c:pt idx="15">
                  <c:v>0.25881904510252102</c:v>
                </c:pt>
                <c:pt idx="16">
                  <c:v>0.17364817766693</c:v>
                </c:pt>
                <c:pt idx="17">
                  <c:v>8.7155742747658596E-2</c:v>
                </c:pt>
              </c:numCache>
            </c:numRef>
          </c:xVal>
          <c:yVal>
            <c:numRef>
              <c:f>'C:\Users\FMV\Desktop\[測定誤差.xlsx]角度'!$C$2:$C$19</c:f>
              <c:numCache>
                <c:formatCode>General</c:formatCode>
                <c:ptCount val="18"/>
                <c:pt idx="0">
                  <c:v>64.658521848902708</c:v>
                </c:pt>
                <c:pt idx="1">
                  <c:v>63.888779512198049</c:v>
                </c:pt>
                <c:pt idx="2">
                  <c:v>61.6251553642795</c:v>
                </c:pt>
                <c:pt idx="3">
                  <c:v>58.001007619360969</c:v>
                </c:pt>
                <c:pt idx="4">
                  <c:v>53.227331430822012</c:v>
                </c:pt>
                <c:pt idx="5">
                  <c:v>47.576326690697798</c:v>
                </c:pt>
                <c:pt idx="6">
                  <c:v>41.358931738481402</c:v>
                </c:pt>
                <c:pt idx="7">
                  <c:v>34.897649289277261</c:v>
                </c:pt>
                <c:pt idx="8">
                  <c:v>28.498737916404249</c:v>
                </c:pt>
                <c:pt idx="9">
                  <c:v>22.430269365663559</c:v>
                </c:pt>
                <c:pt idx="10">
                  <c:v>16.911160448198839</c:v>
                </c:pt>
                <c:pt idx="11">
                  <c:v>12.11000233681059</c:v>
                </c:pt>
                <c:pt idx="12">
                  <c:v>8.1454092560947267</c:v>
                </c:pt>
                <c:pt idx="13">
                  <c:v>5.0786489260082384</c:v>
                </c:pt>
                <c:pt idx="14">
                  <c:v>2.8978833645069888</c:v>
                </c:pt>
                <c:pt idx="15">
                  <c:v>1.5064105431045931</c:v>
                </c:pt>
                <c:pt idx="16">
                  <c:v>0.73373606730014296</c:v>
                </c:pt>
                <c:pt idx="17">
                  <c:v>0.37985690702332298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861376"/>
        <c:axId val="69863296"/>
      </c:scatterChart>
      <c:scatterChart>
        <c:scatterStyle val="lineMarker"/>
        <c:varyColors val="0"/>
        <c:ser>
          <c:idx val="2"/>
          <c:order val="2"/>
          <c:tx>
            <c:v>実測値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'1+2'!$O$2:$O$137</c:f>
              <c:numCache>
                <c:formatCode>General</c:formatCode>
                <c:ptCount val="136"/>
                <c:pt idx="0">
                  <c:v>0.65850460786852305</c:v>
                </c:pt>
                <c:pt idx="1">
                  <c:v>0.75004583753516096</c:v>
                </c:pt>
                <c:pt idx="2">
                  <c:v>0.69542271583829895</c:v>
                </c:pt>
                <c:pt idx="3">
                  <c:v>0.65563834342122795</c:v>
                </c:pt>
                <c:pt idx="4">
                  <c:v>0.63713924063810201</c:v>
                </c:pt>
                <c:pt idx="5">
                  <c:v>0.62400588453059402</c:v>
                </c:pt>
                <c:pt idx="6">
                  <c:v>0.703848635639308</c:v>
                </c:pt>
                <c:pt idx="7">
                  <c:v>0.55094617727498496</c:v>
                </c:pt>
                <c:pt idx="8">
                  <c:v>0.58658086112740104</c:v>
                </c:pt>
                <c:pt idx="9">
                  <c:v>0.65090460234891001</c:v>
                </c:pt>
                <c:pt idx="10">
                  <c:v>0.75788188350743402</c:v>
                </c:pt>
                <c:pt idx="11">
                  <c:v>0.66408803215485102</c:v>
                </c:pt>
                <c:pt idx="12">
                  <c:v>0.61966004523965001</c:v>
                </c:pt>
                <c:pt idx="13">
                  <c:v>0.66213888214838201</c:v>
                </c:pt>
                <c:pt idx="14">
                  <c:v>0.71208841394969202</c:v>
                </c:pt>
                <c:pt idx="15">
                  <c:v>0.75917927857939504</c:v>
                </c:pt>
                <c:pt idx="16">
                  <c:v>0.72204035879509798</c:v>
                </c:pt>
                <c:pt idx="17">
                  <c:v>0.80660649861478795</c:v>
                </c:pt>
                <c:pt idx="18">
                  <c:v>0.71339179957794696</c:v>
                </c:pt>
                <c:pt idx="19">
                  <c:v>0.74159465914802702</c:v>
                </c:pt>
                <c:pt idx="20">
                  <c:v>0.72010437660743598</c:v>
                </c:pt>
                <c:pt idx="21">
                  <c:v>0.50707378833193095</c:v>
                </c:pt>
                <c:pt idx="22">
                  <c:v>0.804813642697769</c:v>
                </c:pt>
                <c:pt idx="23">
                  <c:v>0.72436793837890501</c:v>
                </c:pt>
                <c:pt idx="24">
                  <c:v>0.86695579212192397</c:v>
                </c:pt>
                <c:pt idx="25">
                  <c:v>0.76561621379755895</c:v>
                </c:pt>
                <c:pt idx="26">
                  <c:v>0.75271361898706401</c:v>
                </c:pt>
                <c:pt idx="27">
                  <c:v>0.72124064917477704</c:v>
                </c:pt>
                <c:pt idx="28">
                  <c:v>0.78453159740121903</c:v>
                </c:pt>
                <c:pt idx="29">
                  <c:v>0.83682450996421998</c:v>
                </c:pt>
                <c:pt idx="30">
                  <c:v>0.200382443324296</c:v>
                </c:pt>
                <c:pt idx="31">
                  <c:v>0.82972211020000997</c:v>
                </c:pt>
                <c:pt idx="32">
                  <c:v>0.92427515763757895</c:v>
                </c:pt>
                <c:pt idx="33">
                  <c:v>0.899744689369529</c:v>
                </c:pt>
                <c:pt idx="34">
                  <c:v>0.76318529864184503</c:v>
                </c:pt>
                <c:pt idx="35">
                  <c:v>0.82854726647927601</c:v>
                </c:pt>
                <c:pt idx="36">
                  <c:v>0.77763002694146899</c:v>
                </c:pt>
                <c:pt idx="37">
                  <c:v>0.86637886734917202</c:v>
                </c:pt>
                <c:pt idx="38">
                  <c:v>0.86198735026515805</c:v>
                </c:pt>
                <c:pt idx="39">
                  <c:v>0.83067728295896404</c:v>
                </c:pt>
                <c:pt idx="40">
                  <c:v>0.82139428611139398</c:v>
                </c:pt>
                <c:pt idx="41">
                  <c:v>0.85739827391857304</c:v>
                </c:pt>
                <c:pt idx="42">
                  <c:v>0.82874053533537695</c:v>
                </c:pt>
                <c:pt idx="43">
                  <c:v>0.81749925516100197</c:v>
                </c:pt>
                <c:pt idx="44">
                  <c:v>0.85365882496110601</c:v>
                </c:pt>
                <c:pt idx="45">
                  <c:v>0.88529506103439004</c:v>
                </c:pt>
                <c:pt idx="46">
                  <c:v>0.85335700987985896</c:v>
                </c:pt>
                <c:pt idx="47">
                  <c:v>0.87449808501805404</c:v>
                </c:pt>
                <c:pt idx="48">
                  <c:v>0.81179238073538595</c:v>
                </c:pt>
                <c:pt idx="49">
                  <c:v>0.97703209546813496</c:v>
                </c:pt>
                <c:pt idx="50">
                  <c:v>0.86862782638921798</c:v>
                </c:pt>
                <c:pt idx="51">
                  <c:v>0.90559951912016501</c:v>
                </c:pt>
                <c:pt idx="52">
                  <c:v>0.55286310812551798</c:v>
                </c:pt>
                <c:pt idx="53">
                  <c:v>0.87045791559968</c:v>
                </c:pt>
                <c:pt idx="54">
                  <c:v>0.85337761428440795</c:v>
                </c:pt>
                <c:pt idx="55">
                  <c:v>0.86103698681672802</c:v>
                </c:pt>
                <c:pt idx="56">
                  <c:v>0.88675299335777602</c:v>
                </c:pt>
                <c:pt idx="57">
                  <c:v>0.94864828515833899</c:v>
                </c:pt>
                <c:pt idx="58">
                  <c:v>0.85556146491444995</c:v>
                </c:pt>
                <c:pt idx="59">
                  <c:v>0.87312568211786701</c:v>
                </c:pt>
                <c:pt idx="60">
                  <c:v>0.71798128612436096</c:v>
                </c:pt>
                <c:pt idx="61">
                  <c:v>0.92306112032563603</c:v>
                </c:pt>
                <c:pt idx="62">
                  <c:v>0.88536132371828502</c:v>
                </c:pt>
                <c:pt idx="63">
                  <c:v>0.89262986864678395</c:v>
                </c:pt>
                <c:pt idx="64">
                  <c:v>0.87828303371852801</c:v>
                </c:pt>
                <c:pt idx="65">
                  <c:v>0.88843496341773098</c:v>
                </c:pt>
                <c:pt idx="66">
                  <c:v>0.89305694345269504</c:v>
                </c:pt>
                <c:pt idx="67">
                  <c:v>0.96389697277990305</c:v>
                </c:pt>
                <c:pt idx="68">
                  <c:v>0.92292196484969302</c:v>
                </c:pt>
                <c:pt idx="69">
                  <c:v>0.92969189324408696</c:v>
                </c:pt>
                <c:pt idx="70">
                  <c:v>0.89901893393924004</c:v>
                </c:pt>
                <c:pt idx="71">
                  <c:v>0.83583128629580306</c:v>
                </c:pt>
                <c:pt idx="72">
                  <c:v>0.90132878239556802</c:v>
                </c:pt>
                <c:pt idx="73">
                  <c:v>0.90040097891156901</c:v>
                </c:pt>
                <c:pt idx="74">
                  <c:v>0.90485066637674805</c:v>
                </c:pt>
                <c:pt idx="75">
                  <c:v>0.90705966115938796</c:v>
                </c:pt>
                <c:pt idx="76">
                  <c:v>0.92908839269176402</c:v>
                </c:pt>
                <c:pt idx="77">
                  <c:v>0.47603212324073202</c:v>
                </c:pt>
                <c:pt idx="78">
                  <c:v>0.97744783692470205</c:v>
                </c:pt>
                <c:pt idx="79">
                  <c:v>0.94095387156768895</c:v>
                </c:pt>
                <c:pt idx="80">
                  <c:v>0.879177532596635</c:v>
                </c:pt>
                <c:pt idx="81">
                  <c:v>0.98862811813375895</c:v>
                </c:pt>
                <c:pt idx="82">
                  <c:v>0.91463774975567502</c:v>
                </c:pt>
                <c:pt idx="83">
                  <c:v>0.90190511057109402</c:v>
                </c:pt>
                <c:pt idx="84">
                  <c:v>0.90960267900841096</c:v>
                </c:pt>
                <c:pt idx="85">
                  <c:v>0.97752604501927798</c:v>
                </c:pt>
                <c:pt idx="86">
                  <c:v>0.98425877945711404</c:v>
                </c:pt>
                <c:pt idx="87">
                  <c:v>0.89966050897437899</c:v>
                </c:pt>
                <c:pt idx="88">
                  <c:v>0.925861018164992</c:v>
                </c:pt>
                <c:pt idx="89">
                  <c:v>0.91167644914787305</c:v>
                </c:pt>
                <c:pt idx="90">
                  <c:v>0.94911060057105801</c:v>
                </c:pt>
                <c:pt idx="91">
                  <c:v>0.94713176781116404</c:v>
                </c:pt>
                <c:pt idx="92">
                  <c:v>0.89699539476628698</c:v>
                </c:pt>
                <c:pt idx="93">
                  <c:v>0.87123652568722199</c:v>
                </c:pt>
                <c:pt idx="94">
                  <c:v>0.89121569436826797</c:v>
                </c:pt>
                <c:pt idx="95">
                  <c:v>0.884055485823248</c:v>
                </c:pt>
                <c:pt idx="96">
                  <c:v>0.90315240439392697</c:v>
                </c:pt>
                <c:pt idx="97">
                  <c:v>0.91051582663311204</c:v>
                </c:pt>
                <c:pt idx="98">
                  <c:v>0.90912748259780596</c:v>
                </c:pt>
                <c:pt idx="99">
                  <c:v>0.99514371397322199</c:v>
                </c:pt>
                <c:pt idx="100">
                  <c:v>0.97389218603776195</c:v>
                </c:pt>
                <c:pt idx="101">
                  <c:v>0.95659642849349902</c:v>
                </c:pt>
                <c:pt idx="102">
                  <c:v>0.99152345166987998</c:v>
                </c:pt>
                <c:pt idx="103">
                  <c:v>0.98669511033329804</c:v>
                </c:pt>
                <c:pt idx="104">
                  <c:v>0.98493603231985705</c:v>
                </c:pt>
                <c:pt idx="105">
                  <c:v>0.92896825915873704</c:v>
                </c:pt>
                <c:pt idx="106">
                  <c:v>0.96022542954536905</c:v>
                </c:pt>
                <c:pt idx="107">
                  <c:v>0.94386158396421704</c:v>
                </c:pt>
                <c:pt idx="108">
                  <c:v>0.93914194168353204</c:v>
                </c:pt>
                <c:pt idx="109">
                  <c:v>0.94562482966554595</c:v>
                </c:pt>
                <c:pt idx="110">
                  <c:v>0.98960854492788197</c:v>
                </c:pt>
                <c:pt idx="111">
                  <c:v>0.95963013053188195</c:v>
                </c:pt>
                <c:pt idx="112">
                  <c:v>0.96843278065415295</c:v>
                </c:pt>
                <c:pt idx="113">
                  <c:v>0.99269158545477998</c:v>
                </c:pt>
                <c:pt idx="114">
                  <c:v>0.99750785998568203</c:v>
                </c:pt>
                <c:pt idx="115">
                  <c:v>0.98930415669159499</c:v>
                </c:pt>
                <c:pt idx="116">
                  <c:v>0.987112440522807</c:v>
                </c:pt>
                <c:pt idx="117">
                  <c:v>0.971647621183791</c:v>
                </c:pt>
                <c:pt idx="118">
                  <c:v>0.95999461950499898</c:v>
                </c:pt>
                <c:pt idx="119">
                  <c:v>0.98290572998576098</c:v>
                </c:pt>
                <c:pt idx="120">
                  <c:v>0.98617561043458302</c:v>
                </c:pt>
                <c:pt idx="121">
                  <c:v>0.97708359538063805</c:v>
                </c:pt>
                <c:pt idx="122">
                  <c:v>0.99164377491426303</c:v>
                </c:pt>
                <c:pt idx="123">
                  <c:v>0.94384188945105096</c:v>
                </c:pt>
                <c:pt idx="124">
                  <c:v>0.98912900618531896</c:v>
                </c:pt>
                <c:pt idx="125">
                  <c:v>0.99676706766755796</c:v>
                </c:pt>
                <c:pt idx="126">
                  <c:v>0.99508005834004198</c:v>
                </c:pt>
                <c:pt idx="127">
                  <c:v>0.987072545830735</c:v>
                </c:pt>
                <c:pt idx="128">
                  <c:v>0.95788948489269998</c:v>
                </c:pt>
                <c:pt idx="129">
                  <c:v>0.97801058893610204</c:v>
                </c:pt>
                <c:pt idx="130">
                  <c:v>0.99557049149355004</c:v>
                </c:pt>
                <c:pt idx="131">
                  <c:v>0.99353177919694202</c:v>
                </c:pt>
                <c:pt idx="132">
                  <c:v>0.93510622987922398</c:v>
                </c:pt>
                <c:pt idx="133">
                  <c:v>0.993860527738189</c:v>
                </c:pt>
                <c:pt idx="134">
                  <c:v>0.99815717196394405</c:v>
                </c:pt>
                <c:pt idx="135">
                  <c:v>0.97560289960089397</c:v>
                </c:pt>
              </c:numCache>
            </c:numRef>
          </c:xVal>
          <c:yVal>
            <c:numRef>
              <c:f>'1+2'!$M$2:$M$137</c:f>
              <c:numCache>
                <c:formatCode>General</c:formatCode>
                <c:ptCount val="136"/>
                <c:pt idx="0">
                  <c:v>11.16165310337137</c:v>
                </c:pt>
                <c:pt idx="1">
                  <c:v>14.999083305322371</c:v>
                </c:pt>
                <c:pt idx="2">
                  <c:v>15.85366676829055</c:v>
                </c:pt>
                <c:pt idx="3">
                  <c:v>16.472496016086929</c:v>
                </c:pt>
                <c:pt idx="4">
                  <c:v>16.597627842556289</c:v>
                </c:pt>
                <c:pt idx="5">
                  <c:v>16.826764394856198</c:v>
                </c:pt>
                <c:pt idx="6">
                  <c:v>17.049120211905169</c:v>
                </c:pt>
                <c:pt idx="7">
                  <c:v>17.424569578614999</c:v>
                </c:pt>
                <c:pt idx="8">
                  <c:v>17.772485757484802</c:v>
                </c:pt>
                <c:pt idx="9">
                  <c:v>19.933796678003731</c:v>
                </c:pt>
                <c:pt idx="10">
                  <c:v>20.78160244062019</c:v>
                </c:pt>
                <c:pt idx="11">
                  <c:v>21.2321248347873</c:v>
                </c:pt>
                <c:pt idx="12">
                  <c:v>22.512343836215599</c:v>
                </c:pt>
                <c:pt idx="13">
                  <c:v>22.54058839072292</c:v>
                </c:pt>
                <c:pt idx="14">
                  <c:v>22.64465996653513</c:v>
                </c:pt>
                <c:pt idx="15">
                  <c:v>22.72190572993383</c:v>
                </c:pt>
                <c:pt idx="16">
                  <c:v>23.371269755834831</c:v>
                </c:pt>
                <c:pt idx="17">
                  <c:v>23.524481928408239</c:v>
                </c:pt>
                <c:pt idx="18">
                  <c:v>23.759734847005181</c:v>
                </c:pt>
                <c:pt idx="19">
                  <c:v>24.77768653446066</c:v>
                </c:pt>
                <c:pt idx="20">
                  <c:v>25.72543731406698</c:v>
                </c:pt>
                <c:pt idx="21">
                  <c:v>26.47543672916451</c:v>
                </c:pt>
                <c:pt idx="22">
                  <c:v>27.211268346036402</c:v>
                </c:pt>
                <c:pt idx="23">
                  <c:v>27.43771355269968</c:v>
                </c:pt>
                <c:pt idx="24">
                  <c:v>27.683072445088179</c:v>
                </c:pt>
                <c:pt idx="25">
                  <c:v>27.91868773778581</c:v>
                </c:pt>
                <c:pt idx="26">
                  <c:v>28.297614740468848</c:v>
                </c:pt>
                <c:pt idx="27">
                  <c:v>28.59655792223953</c:v>
                </c:pt>
                <c:pt idx="28">
                  <c:v>28.679533207498331</c:v>
                </c:pt>
                <c:pt idx="29">
                  <c:v>28.859097352481431</c:v>
                </c:pt>
                <c:pt idx="30">
                  <c:v>29.56845870179912</c:v>
                </c:pt>
                <c:pt idx="31">
                  <c:v>29.829264154517801</c:v>
                </c:pt>
                <c:pt idx="32">
                  <c:v>29.942382169760499</c:v>
                </c:pt>
                <c:pt idx="33">
                  <c:v>30.091869749153201</c:v>
                </c:pt>
                <c:pt idx="34">
                  <c:v>30.366150974399091</c:v>
                </c:pt>
                <c:pt idx="35">
                  <c:v>31.048319197663339</c:v>
                </c:pt>
                <c:pt idx="36">
                  <c:v>31.731027796149309</c:v>
                </c:pt>
                <c:pt idx="37">
                  <c:v>32.289568749056009</c:v>
                </c:pt>
                <c:pt idx="38">
                  <c:v>32.802105496446387</c:v>
                </c:pt>
                <c:pt idx="39">
                  <c:v>33.677338448874252</c:v>
                </c:pt>
                <c:pt idx="40">
                  <c:v>33.692710635982209</c:v>
                </c:pt>
                <c:pt idx="41">
                  <c:v>34.027360314899539</c:v>
                </c:pt>
                <c:pt idx="42">
                  <c:v>34.299034242964183</c:v>
                </c:pt>
                <c:pt idx="43">
                  <c:v>34.862417084878103</c:v>
                </c:pt>
                <c:pt idx="44">
                  <c:v>34.879273931662937</c:v>
                </c:pt>
                <c:pt idx="45">
                  <c:v>34.903617291048768</c:v>
                </c:pt>
                <c:pt idx="46">
                  <c:v>35.418939142780658</c:v>
                </c:pt>
                <c:pt idx="47">
                  <c:v>35.763371625170109</c:v>
                </c:pt>
                <c:pt idx="48">
                  <c:v>36.21615661552201</c:v>
                </c:pt>
                <c:pt idx="49">
                  <c:v>36.923044971941287</c:v>
                </c:pt>
                <c:pt idx="50">
                  <c:v>36.954837301765743</c:v>
                </c:pt>
                <c:pt idx="51">
                  <c:v>37.599401590982801</c:v>
                </c:pt>
                <c:pt idx="52">
                  <c:v>37.712771377876763</c:v>
                </c:pt>
                <c:pt idx="53">
                  <c:v>38.428049651263429</c:v>
                </c:pt>
                <c:pt idx="54">
                  <c:v>39.460842933216362</c:v>
                </c:pt>
                <c:pt idx="55">
                  <c:v>39.719548084035402</c:v>
                </c:pt>
                <c:pt idx="56">
                  <c:v>39.751768828569162</c:v>
                </c:pt>
                <c:pt idx="57">
                  <c:v>40.004288832573963</c:v>
                </c:pt>
                <c:pt idx="58">
                  <c:v>40.850367195411742</c:v>
                </c:pt>
                <c:pt idx="59">
                  <c:v>41.2311775238108</c:v>
                </c:pt>
                <c:pt idx="60">
                  <c:v>41.261521118349478</c:v>
                </c:pt>
                <c:pt idx="61">
                  <c:v>41.519460798521933</c:v>
                </c:pt>
                <c:pt idx="62">
                  <c:v>41.762610371000562</c:v>
                </c:pt>
                <c:pt idx="63">
                  <c:v>42.934928962326232</c:v>
                </c:pt>
                <c:pt idx="64">
                  <c:v>43.380093360895337</c:v>
                </c:pt>
                <c:pt idx="65">
                  <c:v>45.079270457716532</c:v>
                </c:pt>
                <c:pt idx="66">
                  <c:v>45.181889347391987</c:v>
                </c:pt>
                <c:pt idx="67">
                  <c:v>45.207113654822066</c:v>
                </c:pt>
                <c:pt idx="68">
                  <c:v>46.239012208307621</c:v>
                </c:pt>
                <c:pt idx="69">
                  <c:v>46.628351086008102</c:v>
                </c:pt>
                <c:pt idx="70">
                  <c:v>46.634167999440038</c:v>
                </c:pt>
                <c:pt idx="71">
                  <c:v>46.660134215409443</c:v>
                </c:pt>
                <c:pt idx="72">
                  <c:v>47.013920810755607</c:v>
                </c:pt>
                <c:pt idx="73">
                  <c:v>47.062365537656497</c:v>
                </c:pt>
                <c:pt idx="74">
                  <c:v>47.576911417199</c:v>
                </c:pt>
                <c:pt idx="75">
                  <c:v>48.287893151389092</c:v>
                </c:pt>
                <c:pt idx="76">
                  <c:v>49.080367765532948</c:v>
                </c:pt>
                <c:pt idx="77">
                  <c:v>49.313898902844826</c:v>
                </c:pt>
                <c:pt idx="78">
                  <c:v>49.72132339349001</c:v>
                </c:pt>
                <c:pt idx="79">
                  <c:v>49.736763314474302</c:v>
                </c:pt>
                <c:pt idx="80">
                  <c:v>49.904596481686383</c:v>
                </c:pt>
                <c:pt idx="81">
                  <c:v>50.069383109840587</c:v>
                </c:pt>
                <c:pt idx="82">
                  <c:v>50.101802612281297</c:v>
                </c:pt>
                <c:pt idx="83">
                  <c:v>50.393327931383922</c:v>
                </c:pt>
                <c:pt idx="84">
                  <c:v>50.54404638530599</c:v>
                </c:pt>
                <c:pt idx="85">
                  <c:v>51.328555648878798</c:v>
                </c:pt>
                <c:pt idx="86">
                  <c:v>51.663242494059553</c:v>
                </c:pt>
                <c:pt idx="87">
                  <c:v>51.852892879761043</c:v>
                </c:pt>
                <c:pt idx="88">
                  <c:v>52.410674008258987</c:v>
                </c:pt>
                <c:pt idx="89">
                  <c:v>52.567991686957178</c:v>
                </c:pt>
                <c:pt idx="90">
                  <c:v>52.707239777852138</c:v>
                </c:pt>
                <c:pt idx="91">
                  <c:v>52.738174029824251</c:v>
                </c:pt>
                <c:pt idx="92">
                  <c:v>53.010305601835583</c:v>
                </c:pt>
                <c:pt idx="93">
                  <c:v>53.372417970333707</c:v>
                </c:pt>
                <c:pt idx="94">
                  <c:v>53.943170327669833</c:v>
                </c:pt>
                <c:pt idx="95">
                  <c:v>54.295234597522459</c:v>
                </c:pt>
                <c:pt idx="96">
                  <c:v>54.392813174168509</c:v>
                </c:pt>
                <c:pt idx="97">
                  <c:v>54.447159016793243</c:v>
                </c:pt>
                <c:pt idx="98">
                  <c:v>55.355273009894887</c:v>
                </c:pt>
                <c:pt idx="99">
                  <c:v>55.394009152614792</c:v>
                </c:pt>
                <c:pt idx="100">
                  <c:v>55.447616044335042</c:v>
                </c:pt>
                <c:pt idx="101">
                  <c:v>56.058122738814582</c:v>
                </c:pt>
                <c:pt idx="102">
                  <c:v>56.428317359283348</c:v>
                </c:pt>
                <c:pt idx="103">
                  <c:v>57.008491692027782</c:v>
                </c:pt>
                <c:pt idx="104">
                  <c:v>57.186454908483348</c:v>
                </c:pt>
                <c:pt idx="105">
                  <c:v>57.563861275977636</c:v>
                </c:pt>
                <c:pt idx="106">
                  <c:v>57.64271419702601</c:v>
                </c:pt>
                <c:pt idx="107">
                  <c:v>58.244769078433087</c:v>
                </c:pt>
                <c:pt idx="108">
                  <c:v>58.777057599032219</c:v>
                </c:pt>
                <c:pt idx="109">
                  <c:v>59.405166021146393</c:v>
                </c:pt>
                <c:pt idx="110">
                  <c:v>59.720583763054421</c:v>
                </c:pt>
                <c:pt idx="111">
                  <c:v>60.023125751663287</c:v>
                </c:pt>
                <c:pt idx="112">
                  <c:v>60.17454299784918</c:v>
                </c:pt>
                <c:pt idx="113">
                  <c:v>61.046150574790524</c:v>
                </c:pt>
                <c:pt idx="114">
                  <c:v>61.653649527014743</c:v>
                </c:pt>
                <c:pt idx="115">
                  <c:v>61.937473511598768</c:v>
                </c:pt>
                <c:pt idx="116">
                  <c:v>62.226953565155362</c:v>
                </c:pt>
                <c:pt idx="117">
                  <c:v>62.291100889292338</c:v>
                </c:pt>
                <c:pt idx="118">
                  <c:v>62.578475732475653</c:v>
                </c:pt>
                <c:pt idx="119">
                  <c:v>62.722190052644052</c:v>
                </c:pt>
                <c:pt idx="120">
                  <c:v>62.742375034740313</c:v>
                </c:pt>
                <c:pt idx="121">
                  <c:v>63.326209029121578</c:v>
                </c:pt>
                <c:pt idx="122">
                  <c:v>63.530878319129442</c:v>
                </c:pt>
                <c:pt idx="123">
                  <c:v>63.967281675868861</c:v>
                </c:pt>
                <c:pt idx="124">
                  <c:v>64.298993965691267</c:v>
                </c:pt>
                <c:pt idx="125">
                  <c:v>64.709200466394265</c:v>
                </c:pt>
                <c:pt idx="126">
                  <c:v>65.120388512352974</c:v>
                </c:pt>
                <c:pt idx="127">
                  <c:v>65.192776632077127</c:v>
                </c:pt>
                <c:pt idx="128">
                  <c:v>65.29980857552323</c:v>
                </c:pt>
                <c:pt idx="129">
                  <c:v>65.873519907471149</c:v>
                </c:pt>
                <c:pt idx="130">
                  <c:v>66.51964935265363</c:v>
                </c:pt>
                <c:pt idx="131">
                  <c:v>67.109076323548692</c:v>
                </c:pt>
                <c:pt idx="132">
                  <c:v>67.13141030843903</c:v>
                </c:pt>
                <c:pt idx="133">
                  <c:v>67.841511075447571</c:v>
                </c:pt>
                <c:pt idx="134">
                  <c:v>68.225728284863308</c:v>
                </c:pt>
                <c:pt idx="135">
                  <c:v>69.03423516632887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861376"/>
        <c:axId val="69863296"/>
      </c:scatterChart>
      <c:scatterChart>
        <c:scatterStyle val="lineMarker"/>
        <c:varyColors val="0"/>
        <c:ser>
          <c:idx val="1"/>
          <c:order val="1"/>
          <c:spPr>
            <a:ln w="28575">
              <a:noFill/>
            </a:ln>
          </c:spPr>
          <c:marker>
            <c:symbol val="none"/>
          </c:marker>
          <c:xVal>
            <c:numRef>
              <c:f>'C:\Users\FMV\Desktop\[測定誤差.xlsx]角度'!$B$2:$B$19</c:f>
              <c:numCache>
                <c:formatCode>General</c:formatCode>
                <c:ptCount val="18"/>
                <c:pt idx="0">
                  <c:v>2.75</c:v>
                </c:pt>
                <c:pt idx="1">
                  <c:v>2.7291106603917901</c:v>
                </c:pt>
                <c:pt idx="2">
                  <c:v>2.6670773535806251</c:v>
                </c:pt>
                <c:pt idx="3">
                  <c:v>2.5657849302036029</c:v>
                </c:pt>
                <c:pt idx="4">
                  <c:v>2.4283111092885949</c:v>
                </c:pt>
                <c:pt idx="5">
                  <c:v>2.2588329633189912</c:v>
                </c:pt>
                <c:pt idx="6">
                  <c:v>2.0625</c:v>
                </c:pt>
                <c:pt idx="7">
                  <c:v>1.845277697072794</c:v>
                </c:pt>
                <c:pt idx="8">
                  <c:v>1.613766244292028</c:v>
                </c:pt>
                <c:pt idx="9">
                  <c:v>1.375</c:v>
                </c:pt>
                <c:pt idx="10">
                  <c:v>1.13623375570797</c:v>
                </c:pt>
                <c:pt idx="11">
                  <c:v>0.90472230292720601</c:v>
                </c:pt>
                <c:pt idx="12">
                  <c:v>0.687500000000001</c:v>
                </c:pt>
                <c:pt idx="13">
                  <c:v>0.49116703668100797</c:v>
                </c:pt>
                <c:pt idx="14">
                  <c:v>0.32168889071140899</c:v>
                </c:pt>
                <c:pt idx="15">
                  <c:v>0.18421506979639901</c:v>
                </c:pt>
                <c:pt idx="16">
                  <c:v>8.2922646419375995E-2</c:v>
                </c:pt>
                <c:pt idx="17">
                  <c:v>2.0889339608214201E-2</c:v>
                </c:pt>
              </c:numCache>
            </c:numRef>
          </c:xVal>
          <c:yVal>
            <c:numRef>
              <c:f>'C:\Users\FMV\Desktop\[測定誤差.xlsx]角度'!$C$2:$C$19</c:f>
              <c:numCache>
                <c:formatCode>General</c:formatCode>
                <c:ptCount val="18"/>
                <c:pt idx="0">
                  <c:v>64.658521848902708</c:v>
                </c:pt>
                <c:pt idx="1">
                  <c:v>63.888779512198049</c:v>
                </c:pt>
                <c:pt idx="2">
                  <c:v>61.6251553642795</c:v>
                </c:pt>
                <c:pt idx="3">
                  <c:v>58.001007619360969</c:v>
                </c:pt>
                <c:pt idx="4">
                  <c:v>53.227331430822012</c:v>
                </c:pt>
                <c:pt idx="5">
                  <c:v>47.576326690697798</c:v>
                </c:pt>
                <c:pt idx="6">
                  <c:v>41.358931738481402</c:v>
                </c:pt>
                <c:pt idx="7">
                  <c:v>34.897649289277261</c:v>
                </c:pt>
                <c:pt idx="8">
                  <c:v>28.498737916404249</c:v>
                </c:pt>
                <c:pt idx="9">
                  <c:v>22.430269365663559</c:v>
                </c:pt>
                <c:pt idx="10">
                  <c:v>16.911160448198839</c:v>
                </c:pt>
                <c:pt idx="11">
                  <c:v>12.11000233681059</c:v>
                </c:pt>
                <c:pt idx="12">
                  <c:v>8.1454092560947267</c:v>
                </c:pt>
                <c:pt idx="13">
                  <c:v>5.0786489260082384</c:v>
                </c:pt>
                <c:pt idx="14">
                  <c:v>2.8978833645069888</c:v>
                </c:pt>
                <c:pt idx="15">
                  <c:v>1.5064105431045931</c:v>
                </c:pt>
                <c:pt idx="16">
                  <c:v>0.73373606730014296</c:v>
                </c:pt>
                <c:pt idx="17">
                  <c:v>0.37985690702332298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879680"/>
        <c:axId val="69877760"/>
      </c:scatterChart>
      <c:valAx>
        <c:axId val="69861376"/>
        <c:scaling>
          <c:orientation val="minMax"/>
          <c:max val="1"/>
          <c:min val="0.4"/>
        </c:scaling>
        <c:delete val="0"/>
        <c:axPos val="b"/>
        <c:title>
          <c:tx>
            <c:rich>
              <a:bodyPr/>
              <a:lstStyle/>
              <a:p>
                <a:pPr>
                  <a:defRPr lang="ja-JP"/>
                </a:pPr>
                <a:r>
                  <a:rPr lang="en-US" altLang="ja-JP" dirty="0" smtClean="0"/>
                  <a:t>scattered angle </a:t>
                </a:r>
              </a:p>
              <a:p>
                <a:pPr>
                  <a:defRPr lang="ja-JP"/>
                </a:pPr>
                <a:r>
                  <a:rPr lang="en-US" dirty="0" err="1" smtClean="0"/>
                  <a:t>cos</a:t>
                </a:r>
                <a:r>
                  <a:rPr lang="en-US" dirty="0" smtClean="0"/>
                  <a:t>(3D </a:t>
                </a:r>
                <a:r>
                  <a:rPr lang="en-US" dirty="0"/>
                  <a:t>angle)</a:t>
                </a:r>
                <a:endParaRPr lang="ja-JP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ja-JP"/>
            </a:pPr>
            <a:endParaRPr lang="it-IT"/>
          </a:p>
        </c:txPr>
        <c:crossAx val="69863296"/>
        <c:crosses val="autoZero"/>
        <c:crossBetween val="midCat"/>
      </c:valAx>
      <c:valAx>
        <c:axId val="698632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ja-JP"/>
                </a:pPr>
                <a:r>
                  <a:rPr lang="en-US" altLang="ja-JP" dirty="0" smtClean="0"/>
                  <a:t>length</a:t>
                </a:r>
                <a:r>
                  <a:rPr lang="en-US" dirty="0" smtClean="0"/>
                  <a:t>[</a:t>
                </a:r>
                <a:r>
                  <a:rPr lang="en-US" dirty="0" err="1" smtClean="0"/>
                  <a:t>μm</a:t>
                </a:r>
                <a:r>
                  <a:rPr lang="en-US" dirty="0"/>
                  <a:t>]</a:t>
                </a:r>
                <a:endParaRPr lang="ja-JP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ja-JP"/>
            </a:pPr>
            <a:endParaRPr lang="it-IT"/>
          </a:p>
        </c:txPr>
        <c:crossAx val="69861376"/>
        <c:crosses val="autoZero"/>
        <c:crossBetween val="midCat"/>
      </c:valAx>
      <c:valAx>
        <c:axId val="69877760"/>
        <c:scaling>
          <c:orientation val="minMax"/>
          <c:max val="80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 lang="ja-JP"/>
                </a:pPr>
                <a:r>
                  <a:rPr lang="en-US" altLang="ja-JP" dirty="0" smtClean="0"/>
                  <a:t>recoil proton energy</a:t>
                </a:r>
                <a:r>
                  <a:rPr lang="en-US" dirty="0" smtClean="0"/>
                  <a:t>[</a:t>
                </a:r>
                <a:r>
                  <a:rPr lang="en-US" dirty="0" err="1" smtClean="0"/>
                  <a:t>MeV</a:t>
                </a:r>
                <a:r>
                  <a:rPr lang="en-US" dirty="0"/>
                  <a:t>]</a:t>
                </a:r>
              </a:p>
              <a:p>
                <a:pPr>
                  <a:defRPr lang="ja-JP"/>
                </a:pPr>
                <a:r>
                  <a:rPr lang="en-US" dirty="0"/>
                  <a:t>(</a:t>
                </a:r>
                <a:r>
                  <a:rPr lang="en-US" dirty="0" smtClean="0"/>
                  <a:t>SRIM)</a:t>
                </a:r>
                <a:endParaRPr lang="ja-JP" dirty="0"/>
              </a:p>
            </c:rich>
          </c:tx>
          <c:layout>
            <c:manualLayout>
              <c:xMode val="edge"/>
              <c:yMode val="edge"/>
              <c:x val="0.86314336732498698"/>
              <c:y val="0.21288351887048601"/>
            </c:manualLayout>
          </c:layout>
          <c:overlay val="0"/>
        </c:title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lang="ja-JP"/>
            </a:pPr>
            <a:endParaRPr lang="it-IT"/>
          </a:p>
        </c:txPr>
        <c:crossAx val="69879680"/>
        <c:crosses val="max"/>
        <c:crossBetween val="midCat"/>
      </c:valAx>
      <c:valAx>
        <c:axId val="69879680"/>
        <c:scaling>
          <c:orientation val="minMax"/>
          <c:max val="6"/>
        </c:scaling>
        <c:delete val="1"/>
        <c:axPos val="b"/>
        <c:numFmt formatCode="General" sourceLinked="1"/>
        <c:majorTickMark val="out"/>
        <c:minorTickMark val="none"/>
        <c:tickLblPos val="none"/>
        <c:crossAx val="698777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Foglio1!$D$2</c:f>
              <c:strCache>
                <c:ptCount val="1"/>
                <c:pt idx="0">
                  <c:v>Start date</c:v>
                </c:pt>
              </c:strCache>
            </c:strRef>
          </c:tx>
          <c:spPr>
            <a:noFill/>
          </c:spPr>
          <c:invertIfNegative val="0"/>
          <c:cat>
            <c:multiLvlStrRef>
              <c:f>Foglio1!$A$3:$C$18</c:f>
              <c:multiLvlStrCache>
                <c:ptCount val="16"/>
                <c:lvl>
                  <c:pt idx="0">
                    <c:v>Pouring Test</c:v>
                  </c:pt>
                  <c:pt idx="1">
                    <c:v>Pouring Commissioning </c:v>
                  </c:pt>
                  <c:pt idx="2">
                    <c:v>Production Machine transfer to LNGS</c:v>
                  </c:pt>
                  <c:pt idx="3">
                    <c:v>Development optimization</c:v>
                  </c:pt>
                  <c:pt idx="4">
                    <c:v>Development commissioning</c:v>
                  </c:pt>
                  <c:pt idx="5">
                    <c:v>Installation</c:v>
                  </c:pt>
                  <c:pt idx="6">
                    <c:v>System development</c:v>
                  </c:pt>
                  <c:pt idx="7">
                    <c:v>High resolution mechanics</c:v>
                  </c:pt>
                  <c:pt idx="8">
                    <c:v>High resolution optics</c:v>
                  </c:pt>
                  <c:pt idx="9">
                    <c:v>Sensors </c:v>
                  </c:pt>
                  <c:pt idx="11">
                    <c:v>Exposure I</c:v>
                  </c:pt>
                  <c:pt idx="12">
                    <c:v>Exposure II</c:v>
                  </c:pt>
                  <c:pt idx="13">
                    <c:v>Exposure I</c:v>
                  </c:pt>
                  <c:pt idx="14">
                    <c:v>Exposure II</c:v>
                  </c:pt>
                </c:lvl>
                <c:lvl>
                  <c:pt idx="0">
                    <c:v>Gel Production</c:v>
                  </c:pt>
                  <c:pt idx="3">
                    <c:v>Chemical Development</c:v>
                  </c:pt>
                  <c:pt idx="5">
                    <c:v>Clean room </c:v>
                  </c:pt>
                  <c:pt idx="6">
                    <c:v>Reference marks</c:v>
                  </c:pt>
                  <c:pt idx="7">
                    <c:v>High resolution and high speed prototype</c:v>
                  </c:pt>
                  <c:pt idx="10">
                    <c:v>Software</c:v>
                  </c:pt>
                  <c:pt idx="11">
                    <c:v>Europe </c:v>
                  </c:pt>
                  <c:pt idx="13">
                    <c:v>Japan</c:v>
                  </c:pt>
                </c:lvl>
                <c:lvl>
                  <c:pt idx="0">
                    <c:v>NIT Facility @ LNGS </c:v>
                  </c:pt>
                  <c:pt idx="7">
                    <c:v>Optical Scanning System R&amp;D</c:v>
                  </c:pt>
                  <c:pt idx="11">
                    <c:v>X-ray exposure and analysis</c:v>
                  </c:pt>
                  <c:pt idx="15">
                    <c:v>Monte Carlo simulation</c:v>
                  </c:pt>
                </c:lvl>
              </c:multiLvlStrCache>
            </c:multiLvlStrRef>
          </c:cat>
          <c:val>
            <c:numRef>
              <c:f>Foglio1!$D$3:$D$18</c:f>
              <c:numCache>
                <c:formatCode>General</c:formatCode>
                <c:ptCount val="16"/>
                <c:pt idx="0">
                  <c:v>2</c:v>
                </c:pt>
                <c:pt idx="1">
                  <c:v>6</c:v>
                </c:pt>
                <c:pt idx="2">
                  <c:v>18</c:v>
                </c:pt>
                <c:pt idx="3">
                  <c:v>1</c:v>
                </c:pt>
                <c:pt idx="4">
                  <c:v>7</c:v>
                </c:pt>
                <c:pt idx="5">
                  <c:v>12</c:v>
                </c:pt>
                <c:pt idx="6">
                  <c:v>4</c:v>
                </c:pt>
                <c:pt idx="7">
                  <c:v>4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8</c:v>
                </c:pt>
                <c:pt idx="12">
                  <c:v>18</c:v>
                </c:pt>
                <c:pt idx="13">
                  <c:v>8</c:v>
                </c:pt>
                <c:pt idx="14">
                  <c:v>18</c:v>
                </c:pt>
                <c:pt idx="15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Foglio1!$E$2</c:f>
              <c:strCache>
                <c:ptCount val="1"/>
                <c:pt idx="0">
                  <c:v>Months to complete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cat>
            <c:multiLvlStrRef>
              <c:f>Foglio1!$A$3:$C$18</c:f>
              <c:multiLvlStrCache>
                <c:ptCount val="16"/>
                <c:lvl>
                  <c:pt idx="0">
                    <c:v>Pouring Test</c:v>
                  </c:pt>
                  <c:pt idx="1">
                    <c:v>Pouring Commissioning </c:v>
                  </c:pt>
                  <c:pt idx="2">
                    <c:v>Production Machine transfer to LNGS</c:v>
                  </c:pt>
                  <c:pt idx="3">
                    <c:v>Development optimization</c:v>
                  </c:pt>
                  <c:pt idx="4">
                    <c:v>Development commissioning</c:v>
                  </c:pt>
                  <c:pt idx="5">
                    <c:v>Installation</c:v>
                  </c:pt>
                  <c:pt idx="6">
                    <c:v>System development</c:v>
                  </c:pt>
                  <c:pt idx="7">
                    <c:v>High resolution mechanics</c:v>
                  </c:pt>
                  <c:pt idx="8">
                    <c:v>High resolution optics</c:v>
                  </c:pt>
                  <c:pt idx="9">
                    <c:v>Sensors </c:v>
                  </c:pt>
                  <c:pt idx="11">
                    <c:v>Exposure I</c:v>
                  </c:pt>
                  <c:pt idx="12">
                    <c:v>Exposure II</c:v>
                  </c:pt>
                  <c:pt idx="13">
                    <c:v>Exposure I</c:v>
                  </c:pt>
                  <c:pt idx="14">
                    <c:v>Exposure II</c:v>
                  </c:pt>
                </c:lvl>
                <c:lvl>
                  <c:pt idx="0">
                    <c:v>Gel Production</c:v>
                  </c:pt>
                  <c:pt idx="3">
                    <c:v>Chemical Development</c:v>
                  </c:pt>
                  <c:pt idx="5">
                    <c:v>Clean room </c:v>
                  </c:pt>
                  <c:pt idx="6">
                    <c:v>Reference marks</c:v>
                  </c:pt>
                  <c:pt idx="7">
                    <c:v>High resolution and high speed prototype</c:v>
                  </c:pt>
                  <c:pt idx="10">
                    <c:v>Software</c:v>
                  </c:pt>
                  <c:pt idx="11">
                    <c:v>Europe </c:v>
                  </c:pt>
                  <c:pt idx="13">
                    <c:v>Japan</c:v>
                  </c:pt>
                </c:lvl>
                <c:lvl>
                  <c:pt idx="0">
                    <c:v>NIT Facility @ LNGS </c:v>
                  </c:pt>
                  <c:pt idx="7">
                    <c:v>Optical Scanning System R&amp;D</c:v>
                  </c:pt>
                  <c:pt idx="11">
                    <c:v>X-ray exposure and analysis</c:v>
                  </c:pt>
                  <c:pt idx="15">
                    <c:v>Monte Carlo simulation</c:v>
                  </c:pt>
                </c:lvl>
              </c:multiLvlStrCache>
            </c:multiLvlStrRef>
          </c:cat>
          <c:val>
            <c:numRef>
              <c:f>Foglio1!$E$3:$E$18</c:f>
              <c:numCache>
                <c:formatCode>General</c:formatCode>
                <c:ptCount val="16"/>
                <c:pt idx="0">
                  <c:v>4</c:v>
                </c:pt>
                <c:pt idx="1">
                  <c:v>6</c:v>
                </c:pt>
                <c:pt idx="2">
                  <c:v>1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4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0">
                  <c:v>18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78692352"/>
        <c:axId val="78693888"/>
      </c:barChart>
      <c:catAx>
        <c:axId val="78692352"/>
        <c:scaling>
          <c:orientation val="maxMin"/>
        </c:scaling>
        <c:delete val="0"/>
        <c:axPos val="l"/>
        <c:majorTickMark val="none"/>
        <c:minorTickMark val="none"/>
        <c:tickLblPos val="nextTo"/>
        <c:crossAx val="78693888"/>
        <c:crosses val="autoZero"/>
        <c:auto val="1"/>
        <c:lblAlgn val="ctr"/>
        <c:lblOffset val="100"/>
        <c:noMultiLvlLbl val="0"/>
      </c:catAx>
      <c:valAx>
        <c:axId val="78693888"/>
        <c:scaling>
          <c:orientation val="minMax"/>
          <c:max val="24"/>
          <c:min val="0"/>
        </c:scaling>
        <c:delete val="0"/>
        <c:axPos val="t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Months from September 2104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8692352"/>
        <c:crosses val="autoZero"/>
        <c:crossBetween val="between"/>
        <c:majorUnit val="6"/>
        <c:minorUnit val="1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Foglio1!$D$19</c:f>
              <c:strCache>
                <c:ptCount val="1"/>
                <c:pt idx="0">
                  <c:v>Start date</c:v>
                </c:pt>
              </c:strCache>
            </c:strRef>
          </c:tx>
          <c:spPr>
            <a:noFill/>
          </c:spPr>
          <c:invertIfNegative val="0"/>
          <c:cat>
            <c:multiLvlStrRef>
              <c:f>Foglio1!$A$20:$C$29</c:f>
              <c:multiLvlStrCache>
                <c:ptCount val="10"/>
                <c:lvl>
                  <c:pt idx="0">
                    <c:v>Exposure I</c:v>
                  </c:pt>
                  <c:pt idx="1">
                    <c:v>Analysis of samples I</c:v>
                  </c:pt>
                  <c:pt idx="2">
                    <c:v>Exposure II</c:v>
                  </c:pt>
                  <c:pt idx="3">
                    <c:v>Analysis of samples II</c:v>
                  </c:pt>
                  <c:pt idx="4">
                    <c:v>Exposure I</c:v>
                  </c:pt>
                  <c:pt idx="5">
                    <c:v>Analysis of samples I</c:v>
                  </c:pt>
                  <c:pt idx="6">
                    <c:v>Exposure II</c:v>
                  </c:pt>
                  <c:pt idx="7">
                    <c:v>Analysis of samples II</c:v>
                  </c:pt>
                  <c:pt idx="8">
                    <c:v>Exposure I</c:v>
                  </c:pt>
                  <c:pt idx="9">
                    <c:v>Analysis of samples I</c:v>
                  </c:pt>
                </c:lvl>
                <c:lvl>
                  <c:pt idx="0">
                    <c:v>Slow ion implantation</c:v>
                  </c:pt>
                  <c:pt idx="4">
                    <c:v>Neutron Source (241AmBe)</c:v>
                  </c:pt>
                  <c:pt idx="8">
                    <c:v>g-response</c:v>
                  </c:pt>
                </c:lvl>
                <c:lvl>
                  <c:pt idx="0">
                    <c:v>Test Beams</c:v>
                  </c:pt>
                </c:lvl>
              </c:multiLvlStrCache>
            </c:multiLvlStrRef>
          </c:cat>
          <c:val>
            <c:numRef>
              <c:f>Foglio1!$D$20:$D$29</c:f>
              <c:numCache>
                <c:formatCode>General</c:formatCode>
                <c:ptCount val="10"/>
                <c:pt idx="0">
                  <c:v>4</c:v>
                </c:pt>
                <c:pt idx="1">
                  <c:v>5</c:v>
                </c:pt>
                <c:pt idx="2">
                  <c:v>14</c:v>
                </c:pt>
                <c:pt idx="3">
                  <c:v>15</c:v>
                </c:pt>
                <c:pt idx="4">
                  <c:v>5</c:v>
                </c:pt>
                <c:pt idx="5">
                  <c:v>6</c:v>
                </c:pt>
                <c:pt idx="6">
                  <c:v>15</c:v>
                </c:pt>
                <c:pt idx="7">
                  <c:v>16</c:v>
                </c:pt>
                <c:pt idx="8">
                  <c:v>8</c:v>
                </c:pt>
                <c:pt idx="9">
                  <c:v>9</c:v>
                </c:pt>
              </c:numCache>
            </c:numRef>
          </c:val>
        </c:ser>
        <c:ser>
          <c:idx val="1"/>
          <c:order val="1"/>
          <c:tx>
            <c:strRef>
              <c:f>Foglio1!$E$19</c:f>
              <c:strCache>
                <c:ptCount val="1"/>
                <c:pt idx="0">
                  <c:v>Months to complete</c:v>
                </c:pt>
              </c:strCache>
            </c:strRef>
          </c:tx>
          <c:invertIfNegative val="0"/>
          <c:cat>
            <c:multiLvlStrRef>
              <c:f>Foglio1!$A$20:$C$29</c:f>
              <c:multiLvlStrCache>
                <c:ptCount val="10"/>
                <c:lvl>
                  <c:pt idx="0">
                    <c:v>Exposure I</c:v>
                  </c:pt>
                  <c:pt idx="1">
                    <c:v>Analysis of samples I</c:v>
                  </c:pt>
                  <c:pt idx="2">
                    <c:v>Exposure II</c:v>
                  </c:pt>
                  <c:pt idx="3">
                    <c:v>Analysis of samples II</c:v>
                  </c:pt>
                  <c:pt idx="4">
                    <c:v>Exposure I</c:v>
                  </c:pt>
                  <c:pt idx="5">
                    <c:v>Analysis of samples I</c:v>
                  </c:pt>
                  <c:pt idx="6">
                    <c:v>Exposure II</c:v>
                  </c:pt>
                  <c:pt idx="7">
                    <c:v>Analysis of samples II</c:v>
                  </c:pt>
                  <c:pt idx="8">
                    <c:v>Exposure I</c:v>
                  </c:pt>
                  <c:pt idx="9">
                    <c:v>Analysis of samples I</c:v>
                  </c:pt>
                </c:lvl>
                <c:lvl>
                  <c:pt idx="0">
                    <c:v>Slow ion implantation</c:v>
                  </c:pt>
                  <c:pt idx="4">
                    <c:v>Neutron Source (241AmBe)</c:v>
                  </c:pt>
                  <c:pt idx="8">
                    <c:v>g-response</c:v>
                  </c:pt>
                </c:lvl>
                <c:lvl>
                  <c:pt idx="0">
                    <c:v>Test Beams</c:v>
                  </c:pt>
                </c:lvl>
              </c:multiLvlStrCache>
            </c:multiLvlStrRef>
          </c:cat>
          <c:val>
            <c:numRef>
              <c:f>Foglio1!$E$20:$E$29</c:f>
              <c:numCache>
                <c:formatCode>General</c:formatCode>
                <c:ptCount val="10"/>
                <c:pt idx="0">
                  <c:v>0.5</c:v>
                </c:pt>
                <c:pt idx="1">
                  <c:v>3</c:v>
                </c:pt>
                <c:pt idx="2">
                  <c:v>0.5</c:v>
                </c:pt>
                <c:pt idx="3">
                  <c:v>4</c:v>
                </c:pt>
                <c:pt idx="4">
                  <c:v>0.5</c:v>
                </c:pt>
                <c:pt idx="5">
                  <c:v>4</c:v>
                </c:pt>
                <c:pt idx="6">
                  <c:v>0.5</c:v>
                </c:pt>
                <c:pt idx="7">
                  <c:v>4</c:v>
                </c:pt>
                <c:pt idx="8">
                  <c:v>0.5</c:v>
                </c:pt>
                <c:pt idx="9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78736384"/>
        <c:axId val="78738176"/>
      </c:barChart>
      <c:catAx>
        <c:axId val="78736384"/>
        <c:scaling>
          <c:orientation val="maxMin"/>
        </c:scaling>
        <c:delete val="0"/>
        <c:axPos val="l"/>
        <c:majorTickMark val="none"/>
        <c:minorTickMark val="none"/>
        <c:tickLblPos val="nextTo"/>
        <c:crossAx val="78738176"/>
        <c:crosses val="autoZero"/>
        <c:auto val="1"/>
        <c:lblAlgn val="ctr"/>
        <c:lblOffset val="100"/>
        <c:noMultiLvlLbl val="0"/>
      </c:catAx>
      <c:valAx>
        <c:axId val="78738176"/>
        <c:scaling>
          <c:orientation val="minMax"/>
          <c:max val="24"/>
          <c:min val="0"/>
        </c:scaling>
        <c:delete val="0"/>
        <c:axPos val="t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Months from September 2104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8736384"/>
        <c:crosses val="autoZero"/>
        <c:crossBetween val="between"/>
        <c:majorUnit val="6"/>
        <c:minorUnit val="1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Foglio1!$D$30</c:f>
              <c:strCache>
                <c:ptCount val="1"/>
                <c:pt idx="0">
                  <c:v>Start date</c:v>
                </c:pt>
              </c:strCache>
            </c:strRef>
          </c:tx>
          <c:spPr>
            <a:noFill/>
          </c:spPr>
          <c:invertIfNegative val="0"/>
          <c:cat>
            <c:multiLvlStrRef>
              <c:f>Foglio1!$A$31:$C$44</c:f>
              <c:multiLvlStrCache>
                <c:ptCount val="14"/>
                <c:lvl>
                  <c:pt idx="0">
                    <c:v>Design</c:v>
                  </c:pt>
                  <c:pt idx="1">
                    <c:v>Film production</c:v>
                  </c:pt>
                  <c:pt idx="2">
                    <c:v>Exposure</c:v>
                  </c:pt>
                  <c:pt idx="3">
                    <c:v>Analysis</c:v>
                  </c:pt>
                  <c:pt idx="4">
                    <c:v>Radioactivity measurement</c:v>
                  </c:pt>
                  <c:pt idx="5">
                    <c:v>Purification/Design</c:v>
                  </c:pt>
                  <c:pt idx="6">
                    <c:v>Construction</c:v>
                  </c:pt>
                  <c:pt idx="7">
                    <c:v>Design</c:v>
                  </c:pt>
                  <c:pt idx="8">
                    <c:v>Film production</c:v>
                  </c:pt>
                  <c:pt idx="9">
                    <c:v>Detector Construction</c:v>
                  </c:pt>
                  <c:pt idx="10">
                    <c:v>Exposure</c:v>
                  </c:pt>
                  <c:pt idx="11">
                    <c:v>Analysis</c:v>
                  </c:pt>
                </c:lvl>
                <c:lvl>
                  <c:pt idx="0">
                    <c:v>Directional measurement </c:v>
                  </c:pt>
                </c:lvl>
                <c:lvl>
                  <c:pt idx="0">
                    <c:v>Underground Neutron Flux measurement</c:v>
                  </c:pt>
                  <c:pt idx="4">
                    <c:v>Equatorial Telescope</c:v>
                  </c:pt>
                  <c:pt idx="7">
                    <c:v>Pilot Experiment </c:v>
                  </c:pt>
                  <c:pt idx="12">
                    <c:v>Intrinsic background purification</c:v>
                  </c:pt>
                  <c:pt idx="13">
                    <c:v>U-NIT development</c:v>
                  </c:pt>
                </c:lvl>
              </c:multiLvlStrCache>
            </c:multiLvlStrRef>
          </c:cat>
          <c:val>
            <c:numRef>
              <c:f>Foglio1!$D$31:$D$44</c:f>
              <c:numCache>
                <c:formatCode>General</c:formatCode>
                <c:ptCount val="14"/>
                <c:pt idx="0">
                  <c:v>0</c:v>
                </c:pt>
                <c:pt idx="1">
                  <c:v>6</c:v>
                </c:pt>
                <c:pt idx="2">
                  <c:v>10</c:v>
                </c:pt>
                <c:pt idx="3">
                  <c:v>16</c:v>
                </c:pt>
                <c:pt idx="4">
                  <c:v>0</c:v>
                </c:pt>
                <c:pt idx="5">
                  <c:v>9</c:v>
                </c:pt>
                <c:pt idx="6">
                  <c:v>16</c:v>
                </c:pt>
                <c:pt idx="7">
                  <c:v>16</c:v>
                </c:pt>
                <c:pt idx="8">
                  <c:v>19</c:v>
                </c:pt>
                <c:pt idx="9">
                  <c:v>22</c:v>
                </c:pt>
                <c:pt idx="10">
                  <c:v>28</c:v>
                </c:pt>
                <c:pt idx="11">
                  <c:v>40</c:v>
                </c:pt>
                <c:pt idx="12">
                  <c:v>28</c:v>
                </c:pt>
                <c:pt idx="13">
                  <c:v>14</c:v>
                </c:pt>
              </c:numCache>
            </c:numRef>
          </c:val>
        </c:ser>
        <c:ser>
          <c:idx val="1"/>
          <c:order val="1"/>
          <c:tx>
            <c:strRef>
              <c:f>Foglio1!$E$30</c:f>
              <c:strCache>
                <c:ptCount val="1"/>
                <c:pt idx="0">
                  <c:v>Months to complete</c:v>
                </c:pt>
              </c:strCache>
            </c:strRef>
          </c:tx>
          <c:invertIfNegative val="0"/>
          <c:cat>
            <c:multiLvlStrRef>
              <c:f>Foglio1!$A$31:$C$44</c:f>
              <c:multiLvlStrCache>
                <c:ptCount val="14"/>
                <c:lvl>
                  <c:pt idx="0">
                    <c:v>Design</c:v>
                  </c:pt>
                  <c:pt idx="1">
                    <c:v>Film production</c:v>
                  </c:pt>
                  <c:pt idx="2">
                    <c:v>Exposure</c:v>
                  </c:pt>
                  <c:pt idx="3">
                    <c:v>Analysis</c:v>
                  </c:pt>
                  <c:pt idx="4">
                    <c:v>Radioactivity measurement</c:v>
                  </c:pt>
                  <c:pt idx="5">
                    <c:v>Purification/Design</c:v>
                  </c:pt>
                  <c:pt idx="6">
                    <c:v>Construction</c:v>
                  </c:pt>
                  <c:pt idx="7">
                    <c:v>Design</c:v>
                  </c:pt>
                  <c:pt idx="8">
                    <c:v>Film production</c:v>
                  </c:pt>
                  <c:pt idx="9">
                    <c:v>Detector Construction</c:v>
                  </c:pt>
                  <c:pt idx="10">
                    <c:v>Exposure</c:v>
                  </c:pt>
                  <c:pt idx="11">
                    <c:v>Analysis</c:v>
                  </c:pt>
                </c:lvl>
                <c:lvl>
                  <c:pt idx="0">
                    <c:v>Directional measurement </c:v>
                  </c:pt>
                </c:lvl>
                <c:lvl>
                  <c:pt idx="0">
                    <c:v>Underground Neutron Flux measurement</c:v>
                  </c:pt>
                  <c:pt idx="4">
                    <c:v>Equatorial Telescope</c:v>
                  </c:pt>
                  <c:pt idx="7">
                    <c:v>Pilot Experiment </c:v>
                  </c:pt>
                  <c:pt idx="12">
                    <c:v>Intrinsic background purification</c:v>
                  </c:pt>
                  <c:pt idx="13">
                    <c:v>U-NIT development</c:v>
                  </c:pt>
                </c:lvl>
              </c:multiLvlStrCache>
            </c:multiLvlStrRef>
          </c:cat>
          <c:val>
            <c:numRef>
              <c:f>Foglio1!$E$31:$E$44</c:f>
              <c:numCache>
                <c:formatCode>General</c:formatCode>
                <c:ptCount val="14"/>
                <c:pt idx="0">
                  <c:v>6</c:v>
                </c:pt>
                <c:pt idx="1">
                  <c:v>3</c:v>
                </c:pt>
                <c:pt idx="2">
                  <c:v>6</c:v>
                </c:pt>
                <c:pt idx="3">
                  <c:v>12</c:v>
                </c:pt>
                <c:pt idx="4">
                  <c:v>9</c:v>
                </c:pt>
                <c:pt idx="5">
                  <c:v>9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12</c:v>
                </c:pt>
                <c:pt idx="11">
                  <c:v>12</c:v>
                </c:pt>
                <c:pt idx="12">
                  <c:v>18</c:v>
                </c:pt>
                <c:pt idx="13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78782464"/>
        <c:axId val="78784000"/>
      </c:barChart>
      <c:catAx>
        <c:axId val="78782464"/>
        <c:scaling>
          <c:orientation val="maxMin"/>
        </c:scaling>
        <c:delete val="0"/>
        <c:axPos val="l"/>
        <c:majorTickMark val="none"/>
        <c:minorTickMark val="none"/>
        <c:tickLblPos val="nextTo"/>
        <c:crossAx val="78784000"/>
        <c:crosses val="autoZero"/>
        <c:auto val="1"/>
        <c:lblAlgn val="ctr"/>
        <c:lblOffset val="100"/>
        <c:noMultiLvlLbl val="0"/>
      </c:catAx>
      <c:valAx>
        <c:axId val="78784000"/>
        <c:scaling>
          <c:orientation val="minMax"/>
          <c:max val="54"/>
          <c:min val="0"/>
        </c:scaling>
        <c:delete val="0"/>
        <c:axPos val="t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Months from September 2104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8782464"/>
        <c:crosses val="autoZero"/>
        <c:crossBetween val="between"/>
        <c:majorUnit val="6"/>
        <c:minorUnit val="1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0.55902</cdr:x>
      <cdr:y>0.06574</cdr:y>
    </cdr:from>
    <cdr:to>
      <cdr:x>0.84854</cdr:x>
      <cdr:y>0.16265</cdr:y>
    </cdr:to>
    <cdr:sp macro="" textlink="">
      <cdr:nvSpPr>
        <cdr:cNvPr id="2" name="Rettangolo 1"/>
        <cdr:cNvSpPr/>
      </cdr:nvSpPr>
      <cdr:spPr>
        <a:xfrm xmlns:a="http://schemas.openxmlformats.org/drawingml/2006/main" rot="1670474">
          <a:off x="5494331" y="438445"/>
          <a:ext cx="284565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it-IT" sz="3600" b="1" dirty="0" smtClean="0">
              <a:ln/>
              <a:solidFill>
                <a:schemeClr val="accent3"/>
              </a:solidFill>
            </a:rPr>
            <a:t>PRELIMINARY</a:t>
          </a:r>
          <a:endParaRPr lang="it-IT" sz="3600" b="1" cap="none" spc="0" dirty="0">
            <a:ln/>
            <a:solidFill>
              <a:schemeClr val="accent3"/>
            </a:solidFill>
            <a:effectLst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6F308-7C87-B248-A945-CE5A295F9FF7}" type="datetimeFigureOut">
              <a:rPr lang="it-IT" smtClean="0"/>
              <a:t>16/10/2014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CA748-8A53-7B4A-A84C-093445682F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31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10716-989F-410A-8A96-D1CAB92512CB}" type="datetimeFigureOut">
              <a:rPr lang="it-IT" smtClean="0"/>
              <a:t>16/10/2014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A1537-4C40-4859-A0A8-6A74D60346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716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*</a:t>
            </a:r>
            <a:r>
              <a:rPr lang="it-IT" baseline="0" dirty="0" smtClean="0"/>
              <a:t> v. Yoshimoto + </a:t>
            </a:r>
            <a:r>
              <a:rPr lang="it-IT" baseline="0" dirty="0" err="1" smtClean="0"/>
              <a:t>Machii</a:t>
            </a:r>
            <a:r>
              <a:rPr lang="it-IT" baseline="0" dirty="0" smtClean="0"/>
              <a:t> (parte finale)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A1537-4C40-4859-A0A8-6A74D60346D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587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</a:pPr>
            <a:fld id="{91A6A225-0F1F-4201-ACDB-E7806AE0295A}" type="slidenum">
              <a:rPr lang="en-US" altLang="ja-JP" sz="1200"/>
              <a:pPr>
                <a:spcBef>
                  <a:spcPct val="0"/>
                </a:spcBef>
              </a:pPr>
              <a:t>20</a:t>
            </a:fld>
            <a:endParaRPr lang="en-US" altLang="ja-JP" sz="1200"/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*</a:t>
            </a:r>
            <a:r>
              <a:rPr lang="it-IT" baseline="0" dirty="0" smtClean="0"/>
              <a:t> v. Yoshimoto + </a:t>
            </a:r>
            <a:r>
              <a:rPr lang="it-IT" baseline="0" dirty="0" err="1" smtClean="0"/>
              <a:t>Machii</a:t>
            </a:r>
            <a:r>
              <a:rPr lang="it-IT" baseline="0" dirty="0" smtClean="0"/>
              <a:t> (parte finale)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A1537-4C40-4859-A0A8-6A74D60346D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587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*</a:t>
            </a:r>
            <a:r>
              <a:rPr lang="it-IT" baseline="0" dirty="0" smtClean="0"/>
              <a:t> v. Yoshimoto + </a:t>
            </a:r>
            <a:r>
              <a:rPr lang="it-IT" baseline="0" dirty="0" err="1" smtClean="0"/>
              <a:t>Machii</a:t>
            </a:r>
            <a:r>
              <a:rPr lang="it-IT" baseline="0" dirty="0" smtClean="0"/>
              <a:t> (parte finale)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A1537-4C40-4859-A0A8-6A74D60346D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587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中性子エネルギーにはもともと半値幅で</a:t>
            </a:r>
            <a:r>
              <a:rPr kumimoji="1" lang="en-US" altLang="ja-JP" dirty="0" smtClean="0"/>
              <a:t>4%</a:t>
            </a:r>
            <a:r>
              <a:rPr kumimoji="1" lang="ja-JP" altLang="en-US" dirty="0" smtClean="0"/>
              <a:t>程度の広がりがある。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36E69-6FEF-41C7-BB8B-FB5B16E976A5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204550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605377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006204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407032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DE521D7-41AE-47ED-A70B-000E8CDC7B29}" type="slidenum">
              <a:rPr lang="en-US" altLang="ja-JP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/>
              <a:t>41</a:t>
            </a:fld>
            <a:endParaRPr lang="en-US" altLang="ja-JP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204550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605377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006204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407032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16F28E7-2DA4-4E56-8A7A-A8494A479D79}" type="slidenum">
              <a:rPr lang="en-US" altLang="ja-JP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/>
              <a:t>42</a:t>
            </a:fld>
            <a:endParaRPr lang="en-US" altLang="ja-JP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12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</a:pPr>
            <a:fld id="{321CE34B-3A02-4FC4-AD61-B1FFAAE16D45}" type="slidenum">
              <a:rPr lang="en-US" altLang="ja-JP" sz="1200"/>
              <a:pPr>
                <a:spcBef>
                  <a:spcPct val="0"/>
                </a:spcBef>
              </a:pPr>
              <a:t>43</a:t>
            </a:fld>
            <a:endParaRPr lang="en-US" altLang="ja-JP" sz="120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</a:pPr>
            <a:fld id="{C37E7F15-2B0C-4724-BC96-5E702499A069}" type="slidenum">
              <a:rPr lang="en-US" altLang="ja-JP" sz="1200"/>
              <a:pPr>
                <a:spcBef>
                  <a:spcPct val="0"/>
                </a:spcBef>
              </a:pPr>
              <a:t>44</a:t>
            </a:fld>
            <a:endParaRPr lang="en-US" altLang="ja-JP" sz="120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*</a:t>
            </a:r>
            <a:r>
              <a:rPr lang="it-IT" baseline="0" dirty="0" smtClean="0"/>
              <a:t> v. Yoshimoto + </a:t>
            </a:r>
            <a:r>
              <a:rPr lang="it-IT" baseline="0" dirty="0" err="1" smtClean="0"/>
              <a:t>Machii</a:t>
            </a:r>
            <a:r>
              <a:rPr lang="it-IT" baseline="0" dirty="0" smtClean="0"/>
              <a:t> (parte finale)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A1537-4C40-4859-A0A8-6A74D60346D2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587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*</a:t>
            </a:r>
            <a:r>
              <a:rPr lang="it-IT" baseline="0" dirty="0" smtClean="0"/>
              <a:t> v. Yoshimoto + </a:t>
            </a:r>
            <a:r>
              <a:rPr lang="it-IT" baseline="0" dirty="0" err="1" smtClean="0"/>
              <a:t>Machii</a:t>
            </a:r>
            <a:r>
              <a:rPr lang="it-IT" baseline="0" dirty="0" smtClean="0"/>
              <a:t> (parte finale)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A1537-4C40-4859-A0A8-6A74D60346D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58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*</a:t>
            </a:r>
            <a:r>
              <a:rPr lang="it-IT" baseline="0" dirty="0" smtClean="0"/>
              <a:t> v. Yoshimoto + </a:t>
            </a:r>
            <a:r>
              <a:rPr lang="it-IT" baseline="0" dirty="0" err="1" smtClean="0"/>
              <a:t>Machii</a:t>
            </a:r>
            <a:r>
              <a:rPr lang="it-IT" baseline="0" dirty="0" smtClean="0"/>
              <a:t> (parte finale)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A1537-4C40-4859-A0A8-6A74D60346D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587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*</a:t>
            </a:r>
            <a:r>
              <a:rPr lang="it-IT" baseline="0" dirty="0" smtClean="0"/>
              <a:t> v. Yoshimoto + </a:t>
            </a:r>
            <a:r>
              <a:rPr lang="it-IT" baseline="0" dirty="0" err="1" smtClean="0"/>
              <a:t>Machii</a:t>
            </a:r>
            <a:r>
              <a:rPr lang="it-IT" baseline="0" dirty="0" smtClean="0"/>
              <a:t> (parte finale)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A1537-4C40-4859-A0A8-6A74D60346D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587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** aggiungere</a:t>
            </a:r>
            <a:r>
              <a:rPr lang="it-IT" baseline="0" dirty="0" smtClean="0"/>
              <a:t> SRIM </a:t>
            </a:r>
            <a:r>
              <a:rPr lang="it-IT" baseline="0" dirty="0" err="1" smtClean="0"/>
              <a:t>simulation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A1537-4C40-4859-A0A8-6A74D60346D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831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204550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605377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006204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407032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C5D9C3D-12E3-403F-A132-65396FE53270}" type="slidenum">
              <a:rPr lang="en-US" altLang="ja-JP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/>
              <a:t>16</a:t>
            </a:fld>
            <a:endParaRPr lang="en-US" altLang="ja-JP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204550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605377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006204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407032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7163234-BE82-4C65-8079-668A0F3FE2B6}" type="slidenum">
              <a:rPr lang="en-US" altLang="ja-JP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/>
              <a:t>17</a:t>
            </a:fld>
            <a:endParaRPr lang="en-US" altLang="ja-JP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ja-JP" dirty="0" smtClean="0">
                <a:latin typeface="Times New Roman" pitchFamily="16" charset="0"/>
              </a:rPr>
              <a:t>Sigma:</a:t>
            </a:r>
            <a:r>
              <a:rPr lang="it-IT" altLang="ja-JP" baseline="0" dirty="0" smtClean="0">
                <a:latin typeface="Times New Roman" pitchFamily="16" charset="0"/>
              </a:rPr>
              <a:t> 500, 570, 580 </a:t>
            </a:r>
            <a:r>
              <a:rPr lang="it-IT" altLang="ja-JP" baseline="0" dirty="0" err="1" smtClean="0">
                <a:latin typeface="Times New Roman" pitchFamily="16" charset="0"/>
              </a:rPr>
              <a:t>mrad</a:t>
            </a:r>
            <a:endParaRPr lang="it-IT" altLang="ja-JP" baseline="0" dirty="0" smtClean="0">
              <a:latin typeface="Times New Roman" pitchFamily="16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ja-JP" baseline="0" dirty="0" err="1" smtClean="0">
                <a:latin typeface="Times New Roman" pitchFamily="16" charset="0"/>
              </a:rPr>
              <a:t>Length</a:t>
            </a:r>
            <a:r>
              <a:rPr lang="it-IT" altLang="ja-JP" baseline="0" dirty="0" smtClean="0">
                <a:latin typeface="Times New Roman" pitchFamily="16" charset="0"/>
              </a:rPr>
              <a:t>: 250, 200, 130nm</a:t>
            </a:r>
            <a:endParaRPr lang="ja-JP" altLang="ja-JP" dirty="0" smtClean="0">
              <a:latin typeface="Times New Roman" pitchFamily="16" charset="0"/>
            </a:endParaRPr>
          </a:p>
          <a:p>
            <a:endParaRPr lang="ja-JP" altLang="ja-JP" dirty="0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204550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605377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006204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407032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6492CD7-13EF-43CC-A5E3-00625A29F50C}" type="slidenum">
              <a:rPr lang="en-US" altLang="ja-JP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/>
              <a:t>18</a:t>
            </a:fld>
            <a:endParaRPr lang="en-US" altLang="ja-JP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</a:pPr>
            <a:fld id="{52A19D15-42F6-46F5-B316-DC9CA7460BF3}" type="slidenum">
              <a:rPr lang="en-US" altLang="ja-JP" sz="1200"/>
              <a:pPr>
                <a:spcBef>
                  <a:spcPct val="0"/>
                </a:spcBef>
              </a:pPr>
              <a:t>19</a:t>
            </a:fld>
            <a:endParaRPr lang="en-US" altLang="ja-JP" sz="1200"/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1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2999-3C90-4970-BDF8-29DA98BF8F31}" type="datetime1">
              <a:rPr lang="it-IT" smtClean="0"/>
              <a:t>16/10/2014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C847-2E98-4253-9527-2D904DDB17D7}" type="datetime1">
              <a:rPr lang="it-IT" smtClean="0"/>
              <a:t>16/10/2014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752600" cy="58515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FC07-9E46-4B4A-9D48-866A6E0AD14F}" type="datetime1">
              <a:rPr lang="it-IT" smtClean="0"/>
              <a:t>16/10/2014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6480" y="1604329"/>
            <a:ext cx="4043520" cy="2193351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38241" y="1604329"/>
            <a:ext cx="4044960" cy="2193351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56480" y="3935934"/>
            <a:ext cx="4043520" cy="21933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38241" y="3935934"/>
            <a:ext cx="4044960" cy="21933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63A4C2C-7423-4FFD-9BAD-AD106ED53B26}" type="datetime1">
              <a:rPr lang="it-IT" altLang="ja-JP" smtClean="0"/>
              <a:t>16/10/2014</a:t>
            </a:fld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A8FCB2F-972F-4A4E-831F-F85A7DC7C5D1}" type="slidenum">
              <a:rPr lang="en-US" altLang="ja-JP"/>
              <a:pPr/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4334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Titolo Testo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Corpo livello uno</a:t>
            </a:r>
          </a:p>
          <a:p>
            <a:pPr lvl="1">
              <a:defRPr sz="1800"/>
            </a:pPr>
            <a:r>
              <a:rPr sz="2200"/>
              <a:t>Corpo livello due</a:t>
            </a:r>
          </a:p>
          <a:p>
            <a:pPr lvl="2">
              <a:defRPr sz="1800"/>
            </a:pPr>
            <a:r>
              <a:rPr sz="2200"/>
              <a:t>Corpo livello tre</a:t>
            </a:r>
          </a:p>
          <a:p>
            <a:pPr lvl="3">
              <a:defRPr sz="1800"/>
            </a:pPr>
            <a:r>
              <a:rPr sz="2200"/>
              <a:t>Corpo livello quattro</a:t>
            </a:r>
          </a:p>
          <a:p>
            <a:pPr lvl="4">
              <a:defRPr sz="1800"/>
            </a:pPr>
            <a:r>
              <a:rPr sz="220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9902392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3B6-1F8A-44E1-978B-5C2252747558}" type="datetime1">
              <a:rPr lang="it-IT" smtClean="0"/>
              <a:t>16/10/2014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5486401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3852864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C1637-A5BB-440E-BB22-F15197313E84}" type="datetime1">
              <a:rPr lang="it-IT" smtClean="0"/>
              <a:t>16/10/2014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8195B-808C-402F-8141-5FC5A5874AD3}" type="datetime1">
              <a:rPr lang="it-IT" smtClean="0"/>
              <a:t>16/10/2014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DF5A-B2E5-4C7E-9F95-AC77AEAF1162}" type="datetime1">
              <a:rPr lang="it-IT" smtClean="0"/>
              <a:t>16/10/2014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D1E5-3BF2-435F-80DF-7554EC84817F}" type="datetime1">
              <a:rPr lang="it-IT" smtClean="0"/>
              <a:t>16/10/2014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EE63-B5B5-44F1-ADBA-B9E14F680859}" type="datetime1">
              <a:rPr lang="it-IT" smtClean="0"/>
              <a:t>16/10/2014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3555-C292-46E6-ABC6-7BA569A11F51}" type="datetime1">
              <a:rPr lang="it-IT" smtClean="0"/>
              <a:t>16/10/2014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558B4-E65E-4041-946D-B42F1F01BB54}" type="datetime1">
              <a:rPr lang="it-IT" smtClean="0"/>
              <a:t>16/10/2014</a:t>
            </a:fld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DF07A93-5C67-45F0-8D36-0F724D8165A1}" type="slidenum">
              <a:rPr lang="it-IT" smtClean="0"/>
              <a:t>‹N›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2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3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EA96202-68E8-496F-BFDB-B1C6203473B4}" type="datetime1">
              <a:rPr lang="it-IT" smtClean="0"/>
              <a:t>16/10/2014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53.pn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g"/><Relationship Id="rId7" Type="http://schemas.openxmlformats.org/officeDocument/2006/relationships/image" Target="../media/image95.emf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Relationship Id="rId9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NEWS: Nuclear Emulsions for Wimp Search</a:t>
            </a:r>
            <a:endParaRPr lang="it-IT" sz="3200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Natalia Di Marco  (Laboratori Nazionali del Gran Sasso)</a:t>
            </a:r>
          </a:p>
          <a:p>
            <a:r>
              <a:rPr lang="it-IT" dirty="0"/>
              <a:t>	</a:t>
            </a:r>
            <a:r>
              <a:rPr lang="it-IT" dirty="0" smtClean="0"/>
              <a:t>on </a:t>
            </a:r>
            <a:r>
              <a:rPr lang="it-IT" dirty="0" err="1" smtClean="0"/>
              <a:t>behalf</a:t>
            </a:r>
            <a:r>
              <a:rPr lang="it-IT" dirty="0" smtClean="0"/>
              <a:t> of</a:t>
            </a:r>
            <a:endParaRPr lang="it-IT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95536" y="5517231"/>
            <a:ext cx="2775674" cy="98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9298" tIns="59650" rIns="119298" bIns="59650">
            <a:spAutoFit/>
          </a:bodyPr>
          <a:lstStyle/>
          <a:p>
            <a:pPr defTabSz="1193800" eaLnBrk="0" hangingPunct="0">
              <a:lnSpc>
                <a:spcPct val="80000"/>
              </a:lnSpc>
            </a:pPr>
            <a:r>
              <a:rPr kumimoji="0" lang="en-GB" altLang="ja-JP" sz="1400" b="1" dirty="0" smtClean="0">
                <a:solidFill>
                  <a:schemeClr val="tx2"/>
                </a:solidFill>
              </a:rPr>
              <a:t>Italy</a:t>
            </a:r>
          </a:p>
          <a:p>
            <a:pPr marL="171450" indent="-171450" defTabSz="11938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ja-JP" sz="1400" b="1" dirty="0" smtClean="0">
                <a:solidFill>
                  <a:schemeClr val="tx2"/>
                </a:solidFill>
              </a:rPr>
              <a:t>Napoli </a:t>
            </a:r>
            <a:r>
              <a:rPr lang="en-GB" altLang="ja-JP" sz="1400" b="1" dirty="0" smtClean="0">
                <a:solidFill>
                  <a:schemeClr val="tx2"/>
                </a:solidFill>
              </a:rPr>
              <a:t>University </a:t>
            </a:r>
            <a:r>
              <a:rPr lang="en-GB" altLang="ja-JP" sz="1400" b="1" dirty="0" smtClean="0">
                <a:solidFill>
                  <a:schemeClr val="tx2"/>
                </a:solidFill>
              </a:rPr>
              <a:t>“Federico II”</a:t>
            </a:r>
          </a:p>
          <a:p>
            <a:pPr marL="171450" indent="-171450" defTabSz="11938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kumimoji="0" lang="en-GB" altLang="ja-JP" sz="1400" b="1" dirty="0" smtClean="0">
                <a:solidFill>
                  <a:schemeClr val="tx2"/>
                </a:solidFill>
              </a:rPr>
              <a:t>LNGS – INFN</a:t>
            </a:r>
          </a:p>
          <a:p>
            <a:pPr marL="171450" indent="-171450" defTabSz="11938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ja-JP" sz="1400" b="1" dirty="0" smtClean="0">
                <a:solidFill>
                  <a:schemeClr val="tx2"/>
                </a:solidFill>
              </a:rPr>
              <a:t>Bari </a:t>
            </a:r>
            <a:r>
              <a:rPr lang="en-GB" altLang="ja-JP" sz="1400" b="1" dirty="0" smtClean="0">
                <a:solidFill>
                  <a:schemeClr val="tx2"/>
                </a:solidFill>
              </a:rPr>
              <a:t>University</a:t>
            </a:r>
          </a:p>
          <a:p>
            <a:pPr marL="171450" indent="-171450" defTabSz="11938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ja-JP" sz="1400" b="1" dirty="0" smtClean="0">
                <a:solidFill>
                  <a:schemeClr val="tx2"/>
                </a:solidFill>
              </a:rPr>
              <a:t>Roma University “La </a:t>
            </a:r>
            <a:r>
              <a:rPr lang="en-GB" altLang="ja-JP" sz="1400" b="1" dirty="0" err="1" smtClean="0">
                <a:solidFill>
                  <a:schemeClr val="tx2"/>
                </a:solidFill>
              </a:rPr>
              <a:t>Sapienza</a:t>
            </a:r>
            <a:r>
              <a:rPr lang="en-GB" altLang="ja-JP" sz="1400" b="1" smtClean="0">
                <a:solidFill>
                  <a:schemeClr val="tx2"/>
                </a:solidFill>
              </a:rPr>
              <a:t>”</a:t>
            </a:r>
            <a:endParaRPr kumimoji="0" lang="en-GB" altLang="ja-JP" sz="1400" b="1" dirty="0">
              <a:solidFill>
                <a:schemeClr val="tx2"/>
              </a:solidFill>
            </a:endParaRPr>
          </a:p>
        </p:txBody>
      </p: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V="1">
            <a:off x="3059832" y="5589240"/>
            <a:ext cx="1191770" cy="723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577645" y="5568912"/>
            <a:ext cx="1843088" cy="4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9298" tIns="59650" rIns="119298" bIns="59650">
            <a:spAutoFit/>
          </a:bodyPr>
          <a:lstStyle/>
          <a:p>
            <a:pPr defTabSz="1193800" eaLnBrk="0" hangingPunct="0">
              <a:lnSpc>
                <a:spcPct val="80000"/>
              </a:lnSpc>
            </a:pPr>
            <a:r>
              <a:rPr kumimoji="0" lang="en-GB" altLang="ja-JP" sz="1400" b="1" dirty="0" smtClean="0">
                <a:solidFill>
                  <a:schemeClr val="tx2"/>
                </a:solidFill>
              </a:rPr>
              <a:t>Japan</a:t>
            </a:r>
          </a:p>
          <a:p>
            <a:pPr marL="171450" indent="-171450" defTabSz="1193800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ja-JP" sz="1400" b="1" dirty="0" smtClean="0">
                <a:solidFill>
                  <a:schemeClr val="tx2"/>
                </a:solidFill>
              </a:rPr>
              <a:t>Nagoya University</a:t>
            </a:r>
            <a:endParaRPr kumimoji="0" lang="en-GB" altLang="ja-JP" sz="1400" b="1" dirty="0">
              <a:solidFill>
                <a:schemeClr val="tx2"/>
              </a:solidFill>
            </a:endParaRPr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0733" y="5566813"/>
            <a:ext cx="1319619" cy="814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42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32650"/>
            <a:ext cx="7620000" cy="1143000"/>
          </a:xfrm>
        </p:spPr>
        <p:txBody>
          <a:bodyPr/>
          <a:lstStyle/>
          <a:p>
            <a:r>
              <a:rPr lang="en-CA" sz="4000" dirty="0" smtClean="0"/>
              <a:t>R&amp;D activity</a:t>
            </a:r>
            <a:endParaRPr lang="en-CA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imes New Roman"/>
                <a:cs typeface="Times New Roman"/>
              </a:rPr>
              <a:t>Optical read-out system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Measurement of sub-micrometric length tracks: </a:t>
            </a:r>
          </a:p>
          <a:p>
            <a:pPr marL="114300" indent="0">
              <a:buNone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	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angular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resolution and efficiency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evaluation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Intrinsic background measurement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External background evaluation 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MC simulation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NIT technology </a:t>
            </a:r>
            <a:endParaRPr lang="en-GB" dirty="0" smtClean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Future?</a:t>
            </a:r>
            <a:endParaRPr lang="en-GB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endParaRPr lang="en-GB" dirty="0">
              <a:latin typeface="Times New Roman"/>
              <a:cs typeface="Times New Roman"/>
            </a:endParaRPr>
          </a:p>
          <a:p>
            <a:endParaRPr lang="en-GB" dirty="0" smtClean="0">
              <a:latin typeface="Times New Roman"/>
              <a:cs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99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7686" y="1177261"/>
            <a:ext cx="7627118" cy="119616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Goal -&gt; emulsion scanning system with 200nm spatial resolution and 20cm</a:t>
            </a:r>
            <a:r>
              <a:rPr lang="en-US" sz="2000" baseline="30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/h speed (=0.5 Kg/year)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Microscope </a:t>
            </a:r>
            <a:r>
              <a:rPr lang="en-US" sz="2000" dirty="0">
                <a:solidFill>
                  <a:schemeClr val="tx1"/>
                </a:solidFill>
              </a:rPr>
              <a:t>with EPI </a:t>
            </a:r>
            <a:r>
              <a:rPr lang="en-US" sz="2000" dirty="0" smtClean="0">
                <a:solidFill>
                  <a:schemeClr val="tx1"/>
                </a:solidFill>
              </a:rPr>
              <a:t>illumination : 2014 prototype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6387" name="Content Placeholder 3" descr="100520121484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6637" y="2498330"/>
            <a:ext cx="4276725" cy="3349228"/>
          </a:xfrm>
        </p:spPr>
      </p:pic>
      <p:sp>
        <p:nvSpPr>
          <p:cNvPr id="6" name="TextBox 5"/>
          <p:cNvSpPr txBox="1"/>
          <p:nvPr/>
        </p:nvSpPr>
        <p:spPr>
          <a:xfrm>
            <a:off x="5724576" y="2276872"/>
            <a:ext cx="1835944" cy="7848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</a:rPr>
              <a:t>Bonito CL/CMC-4000 </a:t>
            </a:r>
          </a:p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</a:rPr>
              <a:t>CMOS Camera</a:t>
            </a:r>
          </a:p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</a:rPr>
              <a:t>4 </a:t>
            </a:r>
            <a:r>
              <a:rPr lang="en-US" sz="1500" b="1" dirty="0" err="1">
                <a:solidFill>
                  <a:srgbClr val="000000"/>
                </a:solidFill>
              </a:rPr>
              <a:t>Mpix</a:t>
            </a:r>
            <a:r>
              <a:rPr lang="en-US" sz="1500" b="1" dirty="0">
                <a:solidFill>
                  <a:srgbClr val="000000"/>
                </a:solidFill>
              </a:rPr>
              <a:t>, @100 fps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97316" y="4983163"/>
            <a:ext cx="917969" cy="7848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</a:rPr>
              <a:t>100W </a:t>
            </a:r>
          </a:p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</a:rPr>
              <a:t>Halogen </a:t>
            </a:r>
            <a:br>
              <a:rPr lang="en-US" sz="1500" b="1" dirty="0">
                <a:solidFill>
                  <a:srgbClr val="000000"/>
                </a:solidFill>
              </a:rPr>
            </a:br>
            <a:r>
              <a:rPr lang="en-US" sz="1500" b="1" dirty="0">
                <a:solidFill>
                  <a:srgbClr val="000000"/>
                </a:solidFill>
              </a:rPr>
              <a:t>Lamp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1938" y="5901136"/>
            <a:ext cx="1837135" cy="55399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</a:rPr>
              <a:t>Nikon Oil Objective </a:t>
            </a:r>
          </a:p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</a:rPr>
              <a:t>100x, 1.25 N.A., Plan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4848" y="3147220"/>
            <a:ext cx="1583447" cy="55399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</a:rPr>
              <a:t>Magnifying lens,  </a:t>
            </a:r>
          </a:p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</a:rPr>
              <a:t>Nikon VM C-2.5x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6370" y="2578102"/>
            <a:ext cx="2606163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Resolution: 28 nm/pixel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View Size: 65.2 x 48.3 µm</a:t>
            </a:r>
          </a:p>
        </p:txBody>
      </p:sp>
      <p:cxnSp>
        <p:nvCxnSpPr>
          <p:cNvPr id="12" name="Straight Arrow Connector 11"/>
          <p:cNvCxnSpPr>
            <a:stCxn id="6" idx="1"/>
          </p:cNvCxnSpPr>
          <p:nvPr/>
        </p:nvCxnSpPr>
        <p:spPr>
          <a:xfrm flipH="1" flipV="1">
            <a:off x="4968530" y="2660255"/>
            <a:ext cx="756046" cy="9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1"/>
          </p:cNvCxnSpPr>
          <p:nvPr/>
        </p:nvCxnSpPr>
        <p:spPr>
          <a:xfrm flipH="1" flipV="1">
            <a:off x="4914952" y="3092452"/>
            <a:ext cx="1079896" cy="3317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0"/>
          </p:cNvCxnSpPr>
          <p:nvPr/>
        </p:nvCxnSpPr>
        <p:spPr>
          <a:xfrm flipH="1" flipV="1">
            <a:off x="6859243" y="4227117"/>
            <a:ext cx="297058" cy="7560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0"/>
          </p:cNvCxnSpPr>
          <p:nvPr/>
        </p:nvCxnSpPr>
        <p:spPr>
          <a:xfrm flipV="1">
            <a:off x="4590506" y="5415360"/>
            <a:ext cx="107751" cy="4857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397" name="Picture 31" descr="27072013256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087814"/>
            <a:ext cx="2538413" cy="213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670997" y="5910661"/>
            <a:ext cx="1275159" cy="55399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</a:rPr>
              <a:t>Green Optical Filter</a:t>
            </a:r>
          </a:p>
        </p:txBody>
      </p:sp>
      <p:cxnSp>
        <p:nvCxnSpPr>
          <p:cNvPr id="40" name="Straight Arrow Connector 39"/>
          <p:cNvCxnSpPr>
            <a:stCxn id="39" idx="0"/>
          </p:cNvCxnSpPr>
          <p:nvPr/>
        </p:nvCxnSpPr>
        <p:spPr>
          <a:xfrm flipV="1">
            <a:off x="6308577" y="4389043"/>
            <a:ext cx="10120" cy="15216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026369" y="3524648"/>
            <a:ext cx="2509213" cy="3231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</a:rPr>
              <a:t>Pneumatic Vibration Dumper</a:t>
            </a:r>
          </a:p>
        </p:txBody>
      </p:sp>
      <p:cxnSp>
        <p:nvCxnSpPr>
          <p:cNvPr id="54" name="Straight Arrow Connector 53"/>
          <p:cNvCxnSpPr>
            <a:stCxn id="53" idx="2"/>
          </p:cNvCxnSpPr>
          <p:nvPr/>
        </p:nvCxnSpPr>
        <p:spPr>
          <a:xfrm>
            <a:off x="2280976" y="3847813"/>
            <a:ext cx="40793" cy="10270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344228" y="188640"/>
            <a:ext cx="6062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chemeClr val="tx2"/>
                </a:solidFill>
                <a:latin typeface="Times New Roman"/>
                <a:cs typeface="Times New Roman"/>
              </a:rPr>
              <a:t>Optical read-out system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87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lluminOtt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416" y="2204864"/>
            <a:ext cx="1941042" cy="260035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620000" cy="648072"/>
          </a:xfrm>
        </p:spPr>
        <p:txBody>
          <a:bodyPr/>
          <a:lstStyle/>
          <a:p>
            <a:r>
              <a:rPr lang="en-GB" sz="3600" dirty="0" smtClean="0"/>
              <a:t>Scanning speed and further upgrades </a:t>
            </a:r>
            <a:endParaRPr lang="en-GB" sz="3600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5350"/>
              </p:ext>
            </p:extLst>
          </p:nvPr>
        </p:nvGraphicFramePr>
        <p:xfrm>
          <a:off x="539552" y="692696"/>
          <a:ext cx="770154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4476"/>
                <a:gridCol w="1427480"/>
                <a:gridCol w="1704359"/>
                <a:gridCol w="2045229"/>
              </a:tblGrid>
              <a:tr h="491718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>
                          <a:latin typeface="Times New Roman"/>
                          <a:cs typeface="Times New Roman"/>
                        </a:rPr>
                        <a:t>RESOLUTION</a:t>
                      </a:r>
                      <a:endParaRPr lang="en-GB" noProof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noProof="0" dirty="0" smtClean="0">
                          <a:latin typeface="Times New Roman"/>
                          <a:cs typeface="Times New Roman"/>
                        </a:rPr>
                        <a:t>Field of view</a:t>
                      </a:r>
                    </a:p>
                    <a:p>
                      <a:pPr algn="ctr"/>
                      <a:r>
                        <a:rPr lang="en-GB" baseline="0" noProof="0" dirty="0" smtClean="0">
                          <a:latin typeface="Times New Roman"/>
                          <a:cs typeface="Times New Roman"/>
                        </a:rPr>
                        <a:t> (micron</a:t>
                      </a:r>
                      <a:r>
                        <a:rPr lang="en-GB" baseline="30000" noProof="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GB" baseline="0" noProof="0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lang="en-GB" noProof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>
                          <a:latin typeface="Times New Roman"/>
                          <a:cs typeface="Times New Roman"/>
                        </a:rPr>
                        <a:t>Speed (kg</a:t>
                      </a:r>
                      <a:r>
                        <a:rPr lang="en-GB" baseline="0" noProof="0" dirty="0" smtClean="0">
                          <a:latin typeface="Times New Roman"/>
                          <a:cs typeface="Times New Roman"/>
                        </a:rPr>
                        <a:t>/y) </a:t>
                      </a:r>
                      <a:endParaRPr lang="en-GB" noProof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>
                          <a:latin typeface="Times New Roman"/>
                          <a:cs typeface="Times New Roman"/>
                        </a:rPr>
                        <a:t>Frame rate</a:t>
                      </a:r>
                      <a:endParaRPr lang="en-GB" noProof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91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 smtClean="0">
                          <a:latin typeface="Times New Roman"/>
                          <a:cs typeface="Times New Roman"/>
                        </a:rPr>
                        <a:t>4 </a:t>
                      </a:r>
                      <a:r>
                        <a:rPr lang="en-GB" noProof="0" dirty="0" err="1" smtClean="0">
                          <a:latin typeface="Times New Roman"/>
                          <a:cs typeface="Times New Roman"/>
                        </a:rPr>
                        <a:t>Mpix</a:t>
                      </a:r>
                      <a:r>
                        <a:rPr lang="en-GB" noProof="0" dirty="0" smtClean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lang="en-GB" noProof="0" dirty="0" err="1" smtClean="0">
                          <a:latin typeface="Times New Roman"/>
                          <a:cs typeface="Times New Roman"/>
                        </a:rPr>
                        <a:t>Mikrotron</a:t>
                      </a:r>
                      <a:endParaRPr lang="en-GB" noProof="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 smtClean="0">
                          <a:latin typeface="Times New Roman"/>
                          <a:cs typeface="Times New Roman"/>
                        </a:rPr>
                        <a:t>4096 X 3072  12 </a:t>
                      </a:r>
                      <a:r>
                        <a:rPr lang="en-GB" noProof="0" dirty="0" err="1" smtClean="0">
                          <a:latin typeface="Times New Roman"/>
                          <a:cs typeface="Times New Roman"/>
                        </a:rPr>
                        <a:t>Mpix</a:t>
                      </a:r>
                      <a:endParaRPr lang="en-GB" noProof="0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noProof="0" dirty="0" smtClean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GB" noProof="0" dirty="0" smtClean="0">
                          <a:latin typeface="Times New Roman"/>
                          <a:cs typeface="Times New Roman"/>
                        </a:rPr>
                        <a:t>204 x 153</a:t>
                      </a:r>
                      <a:endParaRPr lang="en-GB" noProof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latin typeface="Times New Roman"/>
                          <a:cs typeface="Times New Roman"/>
                        </a:rPr>
                        <a:t>0.5</a:t>
                      </a:r>
                    </a:p>
                    <a:p>
                      <a:pPr algn="ctr"/>
                      <a:endParaRPr lang="en-GB" b="1" noProof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>
                          <a:latin typeface="Times New Roman"/>
                          <a:cs typeface="Times New Roman"/>
                        </a:rPr>
                        <a:t>560 f/s </a:t>
                      </a:r>
                      <a:r>
                        <a:rPr lang="en-GB" noProof="0" dirty="0" err="1" smtClean="0">
                          <a:latin typeface="Times New Roman"/>
                          <a:cs typeface="Times New Roman"/>
                        </a:rPr>
                        <a:t>CoaXPress</a:t>
                      </a:r>
                      <a:endParaRPr lang="en-GB" noProof="0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 smtClean="0">
                          <a:latin typeface="Times New Roman"/>
                          <a:cs typeface="Times New Roman"/>
                        </a:rPr>
                        <a:t>180 f/s  </a:t>
                      </a:r>
                      <a:r>
                        <a:rPr lang="en-GB" noProof="0" dirty="0" err="1" smtClean="0">
                          <a:latin typeface="Times New Roman"/>
                          <a:cs typeface="Times New Roman"/>
                        </a:rPr>
                        <a:t>CoaXpress</a:t>
                      </a:r>
                      <a:endParaRPr lang="en-GB" noProof="0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2050624" y="2492896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Custom mechanics for the optical path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More 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rigid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Lighter </a:t>
            </a:r>
            <a:endParaRPr lang="en-US" sz="1600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Custom 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LED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Tune magnification through 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the camera position </a:t>
            </a:r>
            <a:endParaRPr lang="en-US" sz="1600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Tune 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the illumination optical 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path</a:t>
            </a:r>
            <a:endParaRPr lang="en-GB" sz="1600" dirty="0" smtClean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471855"/>
            <a:ext cx="3168352" cy="225335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5148064" y="3844889"/>
            <a:ext cx="302433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Repeatability  0,2 micron   (1)	</a:t>
            </a:r>
          </a:p>
          <a:p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Yaw	     20 </a:t>
            </a:r>
            <a:r>
              <a:rPr lang="en-GB" sz="16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microrad</a:t>
            </a: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 (500)	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635896" y="506902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  <a:latin typeface="Times New Roman"/>
                <a:cs typeface="Times New Roman"/>
              </a:rPr>
              <a:t>X-Y stage</a:t>
            </a:r>
            <a:endParaRPr lang="it-IT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901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32650"/>
            <a:ext cx="7620000" cy="1143000"/>
          </a:xfrm>
        </p:spPr>
        <p:txBody>
          <a:bodyPr/>
          <a:lstStyle/>
          <a:p>
            <a:r>
              <a:rPr lang="en-CA" sz="4000" dirty="0" smtClean="0"/>
              <a:t>R&amp;D activity</a:t>
            </a:r>
            <a:endParaRPr lang="en-CA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Optical read-out system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Measurement of sub-micrometric length tracks: </a:t>
            </a:r>
          </a:p>
          <a:p>
            <a:pPr marL="114300" indent="0">
              <a:buNone/>
            </a:pPr>
            <a:r>
              <a:rPr lang="en-GB" dirty="0">
                <a:latin typeface="Times New Roman"/>
                <a:cs typeface="Times New Roman"/>
              </a:rPr>
              <a:t>	</a:t>
            </a:r>
            <a:r>
              <a:rPr lang="en-GB" dirty="0" smtClean="0">
                <a:latin typeface="Times New Roman"/>
                <a:cs typeface="Times New Roman"/>
              </a:rPr>
              <a:t>angular </a:t>
            </a:r>
            <a:r>
              <a:rPr lang="en-GB" dirty="0">
                <a:latin typeface="Times New Roman"/>
                <a:cs typeface="Times New Roman"/>
              </a:rPr>
              <a:t>resolution and efficiency </a:t>
            </a:r>
            <a:r>
              <a:rPr lang="en-GB" dirty="0" smtClean="0">
                <a:latin typeface="Times New Roman"/>
                <a:cs typeface="Times New Roman"/>
              </a:rPr>
              <a:t>evaluation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Intrinsic background measurement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External background evaluation 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MC simulation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NIT technology </a:t>
            </a:r>
            <a:endParaRPr lang="en-GB" dirty="0" smtClean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Future?</a:t>
            </a:r>
            <a:endParaRPr lang="en-GB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endParaRPr lang="en-GB" dirty="0">
              <a:latin typeface="Times New Roman"/>
              <a:cs typeface="Times New Roman"/>
            </a:endParaRPr>
          </a:p>
          <a:p>
            <a:endParaRPr lang="en-GB" dirty="0" smtClean="0">
              <a:latin typeface="Times New Roman"/>
              <a:cs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793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32650"/>
            <a:ext cx="7620000" cy="1143000"/>
          </a:xfrm>
        </p:spPr>
        <p:txBody>
          <a:bodyPr/>
          <a:lstStyle/>
          <a:p>
            <a:r>
              <a:rPr lang="en-CA" sz="4000" dirty="0" smtClean="0"/>
              <a:t>R&amp;D activity</a:t>
            </a:r>
            <a:endParaRPr lang="en-CA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Optical read-out system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Measurement of sub-micrometric length tracks: </a:t>
            </a:r>
          </a:p>
          <a:p>
            <a:pPr marL="114300" indent="0">
              <a:buNone/>
            </a:pPr>
            <a:r>
              <a:rPr lang="en-GB" dirty="0">
                <a:latin typeface="Times New Roman"/>
                <a:cs typeface="Times New Roman"/>
              </a:rPr>
              <a:t>	</a:t>
            </a:r>
            <a:r>
              <a:rPr lang="en-GB" dirty="0" smtClean="0">
                <a:latin typeface="Times New Roman"/>
                <a:cs typeface="Times New Roman"/>
              </a:rPr>
              <a:t>angular </a:t>
            </a:r>
            <a:r>
              <a:rPr lang="en-GB" dirty="0">
                <a:latin typeface="Times New Roman"/>
                <a:cs typeface="Times New Roman"/>
              </a:rPr>
              <a:t>resolution and efficiency </a:t>
            </a:r>
            <a:r>
              <a:rPr lang="en-GB" dirty="0" smtClean="0">
                <a:latin typeface="Times New Roman"/>
                <a:cs typeface="Times New Roman"/>
              </a:rPr>
              <a:t>evaluation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Intrinsic background measurement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External background evaluation 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MC simulation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NIT technology </a:t>
            </a:r>
            <a:endParaRPr lang="en-GB" dirty="0" smtClean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Next test beams and exposures</a:t>
            </a:r>
          </a:p>
          <a:p>
            <a:pPr lvl="2"/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Measurement of neutron-background at LNGS underground</a:t>
            </a:r>
          </a:p>
          <a:p>
            <a:pPr lvl="2"/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Ion implantation</a:t>
            </a:r>
          </a:p>
          <a:p>
            <a:pPr lvl="2"/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Exposure to neutron sources</a:t>
            </a:r>
            <a:endParaRPr lang="en-GB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endParaRPr lang="en-GB" dirty="0">
              <a:latin typeface="Times New Roman"/>
              <a:cs typeface="Times New Roman"/>
            </a:endParaRPr>
          </a:p>
          <a:p>
            <a:endParaRPr lang="en-GB" dirty="0" smtClean="0">
              <a:latin typeface="Times New Roman"/>
              <a:cs typeface="Times New Roman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251520" y="2924944"/>
            <a:ext cx="6768752" cy="331236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itchFamily="34" charset="0"/>
              <a:buNone/>
            </a:pPr>
            <a:r>
              <a:rPr lang="it-IT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NIT </a:t>
            </a:r>
            <a:r>
              <a:rPr lang="it-IT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as</a:t>
            </a:r>
            <a:r>
              <a:rPr lang="it-IT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sub-</a:t>
            </a:r>
            <a:r>
              <a:rPr lang="it-IT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micrometric</a:t>
            </a:r>
            <a:r>
              <a:rPr lang="it-IT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</a:t>
            </a:r>
            <a:r>
              <a:rPr lang="it-IT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tracking</a:t>
            </a:r>
            <a:r>
              <a:rPr lang="it-IT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detector</a:t>
            </a:r>
          </a:p>
          <a:p>
            <a:pPr marL="114300" indent="0">
              <a:buFont typeface="Arial" pitchFamily="34" charset="0"/>
              <a:buNone/>
            </a:pPr>
            <a:endParaRPr lang="it-IT" sz="28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114300" indent="0">
              <a:buFont typeface="Arial" pitchFamily="34" charset="0"/>
              <a:buNone/>
            </a:pPr>
            <a:r>
              <a:rPr lang="it-IT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Demonstrators</a:t>
            </a:r>
            <a:r>
              <a:rPr lang="it-IT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</a:p>
          <a:p>
            <a:pPr marL="628650" indent="-514350">
              <a:buFont typeface="+mj-lt"/>
              <a:buAutoNum type="romanLcPeriod"/>
            </a:pPr>
            <a:r>
              <a:rPr lang="it-IT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Slow </a:t>
            </a:r>
            <a:r>
              <a:rPr lang="it-IT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Ion</a:t>
            </a:r>
            <a:r>
              <a:rPr lang="it-IT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implantation</a:t>
            </a:r>
            <a:endParaRPr lang="it-IT" sz="28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628650" indent="-514350">
              <a:buFont typeface="+mj-lt"/>
              <a:buAutoNum type="romanLcPeriod"/>
            </a:pPr>
            <a:r>
              <a:rPr lang="it-IT" sz="28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Neutron</a:t>
            </a:r>
            <a:r>
              <a:rPr lang="it-IT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test </a:t>
            </a:r>
            <a:r>
              <a:rPr lang="it-IT" sz="28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beam</a:t>
            </a:r>
            <a:r>
              <a:rPr lang="it-IT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628650" indent="-514350">
              <a:buFont typeface="+mj-lt"/>
              <a:buAutoNum type="romanLcPeriod"/>
            </a:pPr>
            <a:endParaRPr lang="it-IT" sz="28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114300" indent="0">
              <a:buFont typeface="Arial" pitchFamily="34" charset="0"/>
              <a:buNone/>
            </a:pPr>
            <a:endParaRPr lang="it-IT" sz="28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Freccia circolare a sinistra 6"/>
          <p:cNvSpPr/>
          <p:nvPr/>
        </p:nvSpPr>
        <p:spPr>
          <a:xfrm>
            <a:off x="7014512" y="2276872"/>
            <a:ext cx="1165203" cy="201622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81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8384" y="-27384"/>
            <a:ext cx="7620000" cy="1143000"/>
          </a:xfrm>
        </p:spPr>
        <p:txBody>
          <a:bodyPr/>
          <a:lstStyle/>
          <a:p>
            <a:r>
              <a:rPr lang="it-IT" sz="4000" dirty="0" smtClean="0"/>
              <a:t>Slow </a:t>
            </a:r>
            <a:r>
              <a:rPr lang="it-IT" sz="4000" dirty="0" err="1" smtClean="0"/>
              <a:t>Ion</a:t>
            </a:r>
            <a:r>
              <a:rPr lang="it-IT" sz="4000" dirty="0" smtClean="0"/>
              <a:t> </a:t>
            </a:r>
            <a:r>
              <a:rPr lang="it-IT" sz="4000" dirty="0" err="1" smtClean="0"/>
              <a:t>Implantation</a:t>
            </a:r>
            <a:endParaRPr lang="it-IT" sz="40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15</a:t>
            </a:fld>
            <a:endParaRPr lang="it-IT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1196752"/>
            <a:ext cx="3273748" cy="2304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5593739" y="4598776"/>
            <a:ext cx="268405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schemeClr val="accent2"/>
                </a:solidFill>
              </a:rPr>
              <a:t>“</a:t>
            </a:r>
            <a:r>
              <a:rPr lang="en-US" altLang="ja-JP" sz="2000" b="1" dirty="0">
                <a:solidFill>
                  <a:schemeClr val="accent2"/>
                </a:solidFill>
              </a:rPr>
              <a:t>S</a:t>
            </a:r>
            <a:r>
              <a:rPr lang="en-US" altLang="ja-JP" sz="2000" b="1" dirty="0" smtClean="0">
                <a:solidFill>
                  <a:schemeClr val="accent2"/>
                </a:solidFill>
              </a:rPr>
              <a:t>imulation” of WIMP-induced nuclear recoil</a:t>
            </a:r>
          </a:p>
          <a:p>
            <a:pPr>
              <a:spcBef>
                <a:spcPct val="50000"/>
              </a:spcBef>
            </a:pPr>
            <a:r>
              <a:rPr lang="en-US" altLang="ja-JP" sz="2000" b="1" dirty="0" smtClean="0"/>
              <a:t>**</a:t>
            </a:r>
            <a:endParaRPr lang="en-US" altLang="ja-JP" sz="2000" b="1" dirty="0"/>
          </a:p>
        </p:txBody>
      </p:sp>
      <p:sp>
        <p:nvSpPr>
          <p:cNvPr id="21" name="Freeform 12"/>
          <p:cNvSpPr>
            <a:spLocks noChangeArrowheads="1"/>
          </p:cNvSpPr>
          <p:nvPr/>
        </p:nvSpPr>
        <p:spPr bwMode="auto">
          <a:xfrm>
            <a:off x="5076056" y="3068960"/>
            <a:ext cx="4219575" cy="30777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hangingPunct="1"/>
            <a:r>
              <a:rPr lang="en-US" altLang="ja-JP" sz="1400" b="1" dirty="0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Ion implantation </a:t>
            </a:r>
            <a:r>
              <a:rPr lang="en-US" altLang="ja-JP" sz="1400" b="1" dirty="0" err="1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system</a:t>
            </a:r>
            <a:r>
              <a:rPr lang="en-US" altLang="ja-JP" sz="1400" b="1" dirty="0" err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@Nagoya</a:t>
            </a:r>
            <a:r>
              <a:rPr lang="en-US" altLang="ja-JP" sz="1400" b="1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Univ.</a:t>
            </a:r>
          </a:p>
        </p:txBody>
      </p:sp>
      <p:sp>
        <p:nvSpPr>
          <p:cNvPr id="22" name="Freeform 1"/>
          <p:cNvSpPr>
            <a:spLocks noChangeArrowheads="1"/>
          </p:cNvSpPr>
          <p:nvPr/>
        </p:nvSpPr>
        <p:spPr bwMode="auto">
          <a:xfrm rot="4800000">
            <a:off x="3433692" y="4132040"/>
            <a:ext cx="161925" cy="10271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BCBCB"/>
              </a:gs>
              <a:gs pos="100000">
                <a:srgbClr val="5F5F5F"/>
              </a:gs>
            </a:gsLst>
            <a:lin ang="5400000" scaled="1"/>
          </a:gradFill>
          <a:ln w="255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chemeClr val="tx2"/>
              </a:solidFill>
            </a:endParaRPr>
          </a:p>
        </p:txBody>
      </p:sp>
      <p:sp>
        <p:nvSpPr>
          <p:cNvPr id="23" name="Freeform 4"/>
          <p:cNvSpPr>
            <a:spLocks noChangeArrowheads="1"/>
          </p:cNvSpPr>
          <p:nvPr/>
        </p:nvSpPr>
        <p:spPr bwMode="auto">
          <a:xfrm>
            <a:off x="3952011" y="3554983"/>
            <a:ext cx="241300" cy="3132138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BCBCB"/>
              </a:gs>
              <a:gs pos="100000">
                <a:srgbClr val="5F5F5F"/>
              </a:gs>
            </a:gsLst>
            <a:lin ang="5400000" scaled="1"/>
          </a:gradFill>
          <a:ln w="255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chemeClr val="tx2"/>
              </a:solidFill>
            </a:endParaRPr>
          </a:p>
        </p:txBody>
      </p:sp>
      <p:sp>
        <p:nvSpPr>
          <p:cNvPr id="24" name="Freeform 5"/>
          <p:cNvSpPr>
            <a:spLocks noChangeArrowheads="1"/>
          </p:cNvSpPr>
          <p:nvPr/>
        </p:nvSpPr>
        <p:spPr bwMode="auto">
          <a:xfrm rot="4800000">
            <a:off x="3357492" y="4049490"/>
            <a:ext cx="136525" cy="86836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A6E8FF"/>
              </a:gs>
              <a:gs pos="100000">
                <a:srgbClr val="7FE1FF"/>
              </a:gs>
            </a:gsLst>
            <a:lin ang="5400000" scaled="1"/>
          </a:gradFill>
          <a:ln w="9360" cap="flat">
            <a:solidFill>
              <a:srgbClr val="00AFF0"/>
            </a:solidFill>
            <a:round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anchor="ctr"/>
          <a:lstStyle/>
          <a:p>
            <a:endParaRPr lang="it-IT">
              <a:solidFill>
                <a:schemeClr val="tx2"/>
              </a:solidFill>
            </a:endParaRPr>
          </a:p>
        </p:txBody>
      </p:sp>
      <p:sp>
        <p:nvSpPr>
          <p:cNvPr id="25" name="Freeform 6"/>
          <p:cNvSpPr>
            <a:spLocks noChangeArrowheads="1"/>
          </p:cNvSpPr>
          <p:nvPr/>
        </p:nvSpPr>
        <p:spPr bwMode="auto">
          <a:xfrm>
            <a:off x="3790086" y="5379021"/>
            <a:ext cx="136525" cy="86836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A6E8FF"/>
              </a:gs>
              <a:gs pos="100000">
                <a:srgbClr val="7FE1FF"/>
              </a:gs>
            </a:gsLst>
            <a:lin ang="5400000" scaled="1"/>
          </a:gradFill>
          <a:ln w="9360" cap="flat">
            <a:solidFill>
              <a:srgbClr val="00AFF0"/>
            </a:solidFill>
            <a:round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anchor="ctr"/>
          <a:lstStyle/>
          <a:p>
            <a:endParaRPr lang="it-IT">
              <a:solidFill>
                <a:schemeClr val="tx2"/>
              </a:solidFill>
            </a:endParaRPr>
          </a:p>
        </p:txBody>
      </p:sp>
      <p:cxnSp>
        <p:nvCxnSpPr>
          <p:cNvPr id="26" name="AutoShape 7"/>
          <p:cNvCxnSpPr>
            <a:cxnSpLocks noChangeShapeType="1"/>
          </p:cNvCxnSpPr>
          <p:nvPr/>
        </p:nvCxnSpPr>
        <p:spPr bwMode="auto">
          <a:xfrm>
            <a:off x="402361" y="5379021"/>
            <a:ext cx="2339975" cy="1587"/>
          </a:xfrm>
          <a:prstGeom prst="straightConnector1">
            <a:avLst/>
          </a:prstGeom>
          <a:noFill/>
          <a:ln w="25560">
            <a:solidFill>
              <a:srgbClr val="FFFF00"/>
            </a:solidFill>
            <a:round/>
            <a:headEnd/>
            <a:tailEnd type="triangle" w="med" len="med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8"/>
          <p:cNvCxnSpPr>
            <a:cxnSpLocks noChangeShapeType="1"/>
          </p:cNvCxnSpPr>
          <p:nvPr/>
        </p:nvCxnSpPr>
        <p:spPr bwMode="auto">
          <a:xfrm>
            <a:off x="402361" y="4329683"/>
            <a:ext cx="2339975" cy="1588"/>
          </a:xfrm>
          <a:prstGeom prst="straightConnector1">
            <a:avLst/>
          </a:prstGeom>
          <a:noFill/>
          <a:ln w="25560">
            <a:solidFill>
              <a:srgbClr val="FFFF00"/>
            </a:solidFill>
            <a:round/>
            <a:headEnd/>
            <a:tailEnd type="triangle" w="med" len="med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9"/>
          <p:cNvCxnSpPr>
            <a:cxnSpLocks noChangeShapeType="1"/>
          </p:cNvCxnSpPr>
          <p:nvPr/>
        </p:nvCxnSpPr>
        <p:spPr bwMode="auto">
          <a:xfrm>
            <a:off x="402361" y="4813871"/>
            <a:ext cx="2339975" cy="1587"/>
          </a:xfrm>
          <a:prstGeom prst="straightConnector1">
            <a:avLst/>
          </a:prstGeom>
          <a:noFill/>
          <a:ln w="25560">
            <a:solidFill>
              <a:srgbClr val="FFFF00"/>
            </a:solidFill>
            <a:round/>
            <a:headEnd/>
            <a:tailEnd type="triangle" w="med" len="med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10"/>
          <p:cNvCxnSpPr>
            <a:cxnSpLocks noChangeShapeType="1"/>
          </p:cNvCxnSpPr>
          <p:nvPr/>
        </p:nvCxnSpPr>
        <p:spPr bwMode="auto">
          <a:xfrm>
            <a:off x="402361" y="5861621"/>
            <a:ext cx="2339975" cy="1587"/>
          </a:xfrm>
          <a:prstGeom prst="straightConnector1">
            <a:avLst/>
          </a:prstGeom>
          <a:noFill/>
          <a:ln w="25560">
            <a:solidFill>
              <a:srgbClr val="FFFF00"/>
            </a:solidFill>
            <a:round/>
            <a:headEnd/>
            <a:tailEnd type="triangle" w="med" len="med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Freeform 13"/>
          <p:cNvSpPr>
            <a:spLocks noChangeArrowheads="1"/>
          </p:cNvSpPr>
          <p:nvPr/>
        </p:nvSpPr>
        <p:spPr bwMode="auto">
          <a:xfrm>
            <a:off x="92799" y="5974333"/>
            <a:ext cx="3536950" cy="411163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hangingPunct="1"/>
            <a:r>
              <a:rPr lang="en-US" altLang="ja-JP" sz="2000">
                <a:solidFill>
                  <a:schemeClr val="tx2"/>
                </a:solidFill>
                <a:latin typeface="Times New Roman" pitchFamily="16" charset="0"/>
              </a:rPr>
              <a:t>200keV, 300keV, 400keV Kr-ion</a:t>
            </a:r>
          </a:p>
        </p:txBody>
      </p:sp>
      <p:sp>
        <p:nvSpPr>
          <p:cNvPr id="32" name="Freeform 16"/>
          <p:cNvSpPr>
            <a:spLocks noChangeArrowheads="1"/>
          </p:cNvSpPr>
          <p:nvPr/>
        </p:nvSpPr>
        <p:spPr bwMode="auto">
          <a:xfrm>
            <a:off x="4166324" y="5620321"/>
            <a:ext cx="928459" cy="36933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hangingPunct="1">
              <a:spcBef>
                <a:spcPts val="1100"/>
              </a:spcBef>
            </a:pPr>
            <a:r>
              <a:rPr lang="en-US" altLang="ja-JP" b="1">
                <a:solidFill>
                  <a:schemeClr val="tx2"/>
                </a:solidFill>
                <a:latin typeface="Times New Roman" pitchFamily="16" charset="0"/>
              </a:rPr>
              <a:t>vertical</a:t>
            </a:r>
          </a:p>
        </p:txBody>
      </p:sp>
      <p:sp>
        <p:nvSpPr>
          <p:cNvPr id="33" name="Freeform 17"/>
          <p:cNvSpPr>
            <a:spLocks noChangeArrowheads="1"/>
          </p:cNvSpPr>
          <p:nvPr/>
        </p:nvSpPr>
        <p:spPr bwMode="auto">
          <a:xfrm>
            <a:off x="4166324" y="4231258"/>
            <a:ext cx="1197764" cy="36933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hangingPunct="1">
              <a:spcBef>
                <a:spcPts val="1100"/>
              </a:spcBef>
            </a:pPr>
            <a:r>
              <a:rPr lang="en-US" altLang="ja-JP" b="1">
                <a:solidFill>
                  <a:schemeClr val="tx2"/>
                </a:solidFill>
                <a:latin typeface="Times New Roman" pitchFamily="16" charset="0"/>
              </a:rPr>
              <a:t>horizontal</a:t>
            </a:r>
          </a:p>
        </p:txBody>
      </p:sp>
      <p:sp>
        <p:nvSpPr>
          <p:cNvPr id="34" name="Freeform 19"/>
          <p:cNvSpPr>
            <a:spLocks noChangeArrowheads="1"/>
          </p:cNvSpPr>
          <p:nvPr/>
        </p:nvSpPr>
        <p:spPr bwMode="auto">
          <a:xfrm>
            <a:off x="2899499" y="3964558"/>
            <a:ext cx="869950" cy="366713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hangingPunct="1"/>
            <a:r>
              <a:rPr lang="en-US" altLang="ja-JP" b="1">
                <a:solidFill>
                  <a:schemeClr val="tx2"/>
                </a:solidFill>
                <a:latin typeface="Times New Roman" pitchFamily="16" charset="0"/>
              </a:rPr>
              <a:t>sample</a:t>
            </a:r>
          </a:p>
        </p:txBody>
      </p:sp>
      <p:sp>
        <p:nvSpPr>
          <p:cNvPr id="35" name="Freeform 20"/>
          <p:cNvSpPr>
            <a:spLocks noChangeArrowheads="1"/>
          </p:cNvSpPr>
          <p:nvPr/>
        </p:nvSpPr>
        <p:spPr bwMode="auto">
          <a:xfrm rot="4800000">
            <a:off x="3357492" y="4049490"/>
            <a:ext cx="136525" cy="86836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A6E8FF"/>
              </a:gs>
              <a:gs pos="100000">
                <a:srgbClr val="7FE1FF"/>
              </a:gs>
            </a:gsLst>
            <a:lin ang="5400000" scaled="1"/>
          </a:gradFill>
          <a:ln w="9360" cap="flat">
            <a:solidFill>
              <a:srgbClr val="00AFF0"/>
            </a:solidFill>
            <a:round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anchor="ctr"/>
          <a:lstStyle/>
          <a:p>
            <a:endParaRPr lang="it-IT">
              <a:solidFill>
                <a:schemeClr val="tx2"/>
              </a:solidFill>
            </a:endParaRPr>
          </a:p>
        </p:txBody>
      </p:sp>
      <p:sp>
        <p:nvSpPr>
          <p:cNvPr id="36" name="Freeform 21"/>
          <p:cNvSpPr>
            <a:spLocks noChangeArrowheads="1"/>
          </p:cNvSpPr>
          <p:nvPr/>
        </p:nvSpPr>
        <p:spPr bwMode="auto">
          <a:xfrm>
            <a:off x="322986" y="6283896"/>
            <a:ext cx="2492990" cy="36933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hangingPunct="1"/>
            <a:r>
              <a:rPr lang="en-US" altLang="ja-JP">
                <a:solidFill>
                  <a:schemeClr val="tx2"/>
                </a:solidFill>
                <a:latin typeface="Times New Roman" pitchFamily="16" charset="0"/>
              </a:rPr>
              <a:t>(130nm, 200nm, 250nm)</a:t>
            </a:r>
          </a:p>
        </p:txBody>
      </p:sp>
      <p:sp>
        <p:nvSpPr>
          <p:cNvPr id="37" name="AutoShape 26"/>
          <p:cNvSpPr>
            <a:spLocks noChangeArrowheads="1"/>
          </p:cNvSpPr>
          <p:nvPr/>
        </p:nvSpPr>
        <p:spPr bwMode="auto">
          <a:xfrm>
            <a:off x="121374" y="3501008"/>
            <a:ext cx="5219700" cy="3240088"/>
          </a:xfrm>
          <a:prstGeom prst="roundRect">
            <a:avLst>
              <a:gd name="adj" fmla="val 46"/>
            </a:avLst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38" name="Freeform 27"/>
          <p:cNvSpPr>
            <a:spLocks noChangeArrowheads="1"/>
          </p:cNvSpPr>
          <p:nvPr/>
        </p:nvSpPr>
        <p:spPr bwMode="auto">
          <a:xfrm>
            <a:off x="427761" y="4401121"/>
            <a:ext cx="2320925" cy="427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hangingPunct="1"/>
            <a:r>
              <a:rPr lang="en-US" altLang="ja-JP" sz="2200">
                <a:solidFill>
                  <a:schemeClr val="tx2"/>
                </a:solidFill>
                <a:latin typeface="Times New Roman" pitchFamily="16" charset="0"/>
              </a:rPr>
              <a:t>density ~ 10</a:t>
            </a:r>
            <a:r>
              <a:rPr lang="en-US" altLang="ja-JP" sz="2200" baseline="30000">
                <a:solidFill>
                  <a:schemeClr val="tx2"/>
                </a:solidFill>
                <a:latin typeface="Times New Roman" pitchFamily="16" charset="0"/>
              </a:rPr>
              <a:t>7 </a:t>
            </a:r>
            <a:r>
              <a:rPr lang="en-US" altLang="ja-JP" sz="2200">
                <a:solidFill>
                  <a:schemeClr val="tx2"/>
                </a:solidFill>
                <a:latin typeface="Times New Roman" pitchFamily="16" charset="0"/>
              </a:rPr>
              <a:t>/cm</a:t>
            </a:r>
            <a:r>
              <a:rPr lang="en-US" altLang="ja-JP" sz="2200" baseline="30000">
                <a:solidFill>
                  <a:schemeClr val="tx2"/>
                </a:solidFill>
                <a:latin typeface="Times New Roman" pitchFamily="16" charset="0"/>
              </a:rPr>
              <a:t>2</a:t>
            </a:r>
            <a:r>
              <a:rPr lang="en-US" altLang="ja-JP" sz="2200">
                <a:solidFill>
                  <a:schemeClr val="tx2"/>
                </a:solidFill>
                <a:latin typeface="Times New Roman" pitchFamily="16" charset="0"/>
              </a:rPr>
              <a:t> </a:t>
            </a:r>
          </a:p>
        </p:txBody>
      </p:sp>
      <p:sp>
        <p:nvSpPr>
          <p:cNvPr id="39" name="Freeform 29"/>
          <p:cNvSpPr>
            <a:spLocks noChangeArrowheads="1"/>
          </p:cNvSpPr>
          <p:nvPr/>
        </p:nvSpPr>
        <p:spPr bwMode="auto">
          <a:xfrm>
            <a:off x="337274" y="4782121"/>
            <a:ext cx="2460930" cy="36933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hangingPunct="1"/>
            <a:r>
              <a:rPr lang="en-US" altLang="ja-JP">
                <a:solidFill>
                  <a:schemeClr val="tx2"/>
                </a:solidFill>
                <a:latin typeface="Times New Roman" pitchFamily="16" charset="0"/>
              </a:rPr>
              <a:t>(exposure time ; 0.1 sec)</a:t>
            </a:r>
          </a:p>
        </p:txBody>
      </p:sp>
      <p:sp>
        <p:nvSpPr>
          <p:cNvPr id="40" name="Freeform 14"/>
          <p:cNvSpPr>
            <a:spLocks noChangeArrowheads="1"/>
          </p:cNvSpPr>
          <p:nvPr/>
        </p:nvSpPr>
        <p:spPr bwMode="auto">
          <a:xfrm>
            <a:off x="539552" y="2134017"/>
            <a:ext cx="3642344" cy="43088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hangingPunct="1"/>
            <a:r>
              <a:rPr lang="en-US" altLang="ja-JP" sz="2200" b="1" u="sng" dirty="0">
                <a:solidFill>
                  <a:schemeClr val="tx2"/>
                </a:solidFill>
                <a:latin typeface="Times New Roman" pitchFamily="16" charset="0"/>
              </a:rPr>
              <a:t>→min 5 </a:t>
            </a:r>
            <a:r>
              <a:rPr lang="en-US" altLang="ja-JP" sz="2200" b="1" u="sng" dirty="0" err="1">
                <a:solidFill>
                  <a:schemeClr val="tx2"/>
                </a:solidFill>
                <a:latin typeface="Times New Roman" pitchFamily="16" charset="0"/>
              </a:rPr>
              <a:t>keV</a:t>
            </a:r>
            <a:r>
              <a:rPr lang="en-US" altLang="ja-JP" dirty="0">
                <a:solidFill>
                  <a:schemeClr val="tx2"/>
                </a:solidFill>
                <a:latin typeface="Times New Roman" pitchFamily="16" charset="0"/>
              </a:rPr>
              <a:t> (Feb 2014, upgrade)</a:t>
            </a:r>
          </a:p>
        </p:txBody>
      </p:sp>
      <p:sp>
        <p:nvSpPr>
          <p:cNvPr id="41" name="Freeform 15"/>
          <p:cNvSpPr>
            <a:spLocks noChangeArrowheads="1"/>
          </p:cNvSpPr>
          <p:nvPr/>
        </p:nvSpPr>
        <p:spPr bwMode="auto">
          <a:xfrm>
            <a:off x="180529" y="1233611"/>
            <a:ext cx="4606925" cy="1107996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 hangingPunct="1">
              <a:buFontTx/>
              <a:buChar char="-"/>
            </a:pPr>
            <a:r>
              <a:rPr lang="en-US" altLang="ja-JP" sz="2200" dirty="0" smtClean="0">
                <a:solidFill>
                  <a:schemeClr val="tx2"/>
                </a:solidFill>
                <a:latin typeface="Times New Roman" pitchFamily="16" charset="0"/>
              </a:rPr>
              <a:t>gas</a:t>
            </a:r>
            <a:r>
              <a:rPr lang="en-US" altLang="ja-JP" sz="2200" dirty="0">
                <a:solidFill>
                  <a:schemeClr val="tx2"/>
                </a:solidFill>
                <a:latin typeface="Times New Roman" pitchFamily="16" charset="0"/>
              </a:rPr>
              <a:t>: </a:t>
            </a:r>
            <a:r>
              <a:rPr lang="en-US" altLang="ja-JP" sz="2200" b="1" dirty="0" smtClean="0">
                <a:solidFill>
                  <a:schemeClr val="tx2"/>
                </a:solidFill>
                <a:latin typeface="Times New Roman" pitchFamily="16" charset="0"/>
              </a:rPr>
              <a:t>Kr</a:t>
            </a:r>
            <a:r>
              <a:rPr lang="en-US" altLang="ja-JP" sz="2200" dirty="0">
                <a:solidFill>
                  <a:schemeClr val="tx2"/>
                </a:solidFill>
                <a:latin typeface="Times New Roman" pitchFamily="16" charset="0"/>
              </a:rPr>
              <a:t> </a:t>
            </a:r>
            <a:r>
              <a:rPr lang="en-US" altLang="ja-JP" sz="2200" dirty="0" smtClean="0">
                <a:solidFill>
                  <a:schemeClr val="tx2"/>
                </a:solidFill>
                <a:latin typeface="Times New Roman" pitchFamily="16" charset="0"/>
              </a:rPr>
              <a:t>or </a:t>
            </a:r>
            <a:r>
              <a:rPr lang="en-US" altLang="ja-JP" sz="2200" b="1" dirty="0" smtClean="0">
                <a:solidFill>
                  <a:schemeClr val="tx2"/>
                </a:solidFill>
                <a:latin typeface="Times New Roman" pitchFamily="16" charset="0"/>
              </a:rPr>
              <a:t>C</a:t>
            </a:r>
          </a:p>
          <a:p>
            <a:pPr marL="342900" indent="-342900" hangingPunct="1">
              <a:buFontTx/>
              <a:buChar char="-"/>
            </a:pPr>
            <a:r>
              <a:rPr lang="en-US" altLang="ja-JP" sz="2200" dirty="0" smtClean="0">
                <a:solidFill>
                  <a:schemeClr val="tx2"/>
                </a:solidFill>
                <a:latin typeface="Times New Roman" pitchFamily="16" charset="0"/>
              </a:rPr>
              <a:t>Energy: </a:t>
            </a:r>
            <a:r>
              <a:rPr lang="en-US" altLang="ja-JP" sz="2200" b="1" dirty="0" smtClean="0">
                <a:solidFill>
                  <a:schemeClr val="tx2"/>
                </a:solidFill>
                <a:latin typeface="Times New Roman" pitchFamily="16" charset="0"/>
              </a:rPr>
              <a:t>30 ~ 200 [</a:t>
            </a:r>
            <a:r>
              <a:rPr lang="en-US" altLang="ja-JP" sz="2200" b="1" dirty="0" err="1" smtClean="0">
                <a:solidFill>
                  <a:schemeClr val="tx2"/>
                </a:solidFill>
                <a:latin typeface="Times New Roman" pitchFamily="16" charset="0"/>
              </a:rPr>
              <a:t>keV</a:t>
            </a:r>
            <a:r>
              <a:rPr lang="en-US" altLang="ja-JP" sz="2200" b="1" dirty="0" smtClean="0">
                <a:solidFill>
                  <a:schemeClr val="tx2"/>
                </a:solidFill>
                <a:latin typeface="Times New Roman" pitchFamily="16" charset="0"/>
              </a:rPr>
              <a:t>]</a:t>
            </a:r>
            <a:r>
              <a:rPr lang="en-US" altLang="ja-JP" sz="2200" dirty="0" smtClean="0">
                <a:solidFill>
                  <a:schemeClr val="tx2"/>
                </a:solidFill>
                <a:latin typeface="Times New Roman" pitchFamily="16" charset="0"/>
              </a:rPr>
              <a:t> * ion valence</a:t>
            </a:r>
            <a:endParaRPr lang="en-US" altLang="ja-JP" sz="2200" dirty="0">
              <a:solidFill>
                <a:schemeClr val="tx2"/>
              </a:solidFill>
              <a:latin typeface="Times New Roman" pitchFamily="16" charset="0"/>
            </a:endParaRPr>
          </a:p>
        </p:txBody>
      </p:sp>
      <p:sp>
        <p:nvSpPr>
          <p:cNvPr id="42" name="Freeform 22"/>
          <p:cNvSpPr>
            <a:spLocks noChangeArrowheads="1"/>
          </p:cNvSpPr>
          <p:nvPr/>
        </p:nvSpPr>
        <p:spPr bwMode="auto">
          <a:xfrm>
            <a:off x="169417" y="2498849"/>
            <a:ext cx="3884612" cy="427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hangingPunct="1"/>
            <a:r>
              <a:rPr lang="en-US" altLang="ja-JP" sz="2200">
                <a:solidFill>
                  <a:schemeClr val="tx2"/>
                </a:solidFill>
                <a:latin typeface="Times New Roman" pitchFamily="16" charset="0"/>
              </a:rPr>
              <a:t>- implantation density </a:t>
            </a:r>
            <a:r>
              <a:rPr lang="en-US" altLang="ja-JP" sz="2200" b="1">
                <a:solidFill>
                  <a:schemeClr val="tx2"/>
                </a:solidFill>
                <a:latin typeface="Times New Roman" pitchFamily="16" charset="0"/>
              </a:rPr>
              <a:t>&gt; 10</a:t>
            </a:r>
            <a:r>
              <a:rPr lang="en-US" altLang="ja-JP" sz="2200" b="1" baseline="30000">
                <a:solidFill>
                  <a:schemeClr val="tx2"/>
                </a:solidFill>
                <a:latin typeface="Times New Roman" pitchFamily="16" charset="0"/>
              </a:rPr>
              <a:t>7 </a:t>
            </a:r>
            <a:r>
              <a:rPr lang="en-US" altLang="ja-JP" sz="2200" b="1">
                <a:solidFill>
                  <a:schemeClr val="tx2"/>
                </a:solidFill>
                <a:latin typeface="Times New Roman" pitchFamily="16" charset="0"/>
              </a:rPr>
              <a:t>/cm</a:t>
            </a:r>
            <a:r>
              <a:rPr lang="en-US" altLang="ja-JP" sz="2200" b="1" baseline="30000">
                <a:solidFill>
                  <a:schemeClr val="tx2"/>
                </a:solidFill>
                <a:latin typeface="Times New Roman" pitchFamily="1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4939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75" y="1908220"/>
            <a:ext cx="4245120" cy="424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5" y="1908220"/>
            <a:ext cx="4245120" cy="424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4509575" y="1908220"/>
            <a:ext cx="4245120" cy="4245566"/>
          </a:xfrm>
          <a:prstGeom prst="roundRect">
            <a:avLst>
              <a:gd name="adj" fmla="val 32"/>
            </a:avLst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916775" y="6316524"/>
            <a:ext cx="254592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200" b="1">
                <a:solidFill>
                  <a:schemeClr val="tx2"/>
                </a:solidFill>
              </a:rPr>
              <a:t>Vertical</a:t>
            </a:r>
          </a:p>
          <a:p>
            <a:pPr algn="ctr"/>
            <a:r>
              <a:rPr lang="en-US" altLang="ja-JP" sz="2200" b="1">
                <a:solidFill>
                  <a:schemeClr val="tx2"/>
                </a:solidFill>
              </a:rPr>
              <a:t>Kr</a:t>
            </a:r>
            <a:r>
              <a:rPr lang="ja-JP" altLang="en-US" sz="2200" b="1">
                <a:solidFill>
                  <a:schemeClr val="tx2"/>
                </a:solidFill>
              </a:rPr>
              <a:t> </a:t>
            </a:r>
            <a:r>
              <a:rPr lang="en-US" altLang="ja-JP" sz="2200" b="1">
                <a:solidFill>
                  <a:schemeClr val="tx2"/>
                </a:solidFill>
              </a:rPr>
              <a:t>400keV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5326056" y="6316524"/>
            <a:ext cx="261216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200" b="1">
                <a:solidFill>
                  <a:schemeClr val="tx2"/>
                </a:solidFill>
              </a:rPr>
              <a:t>Horizontal</a:t>
            </a:r>
          </a:p>
          <a:p>
            <a:pPr algn="ctr"/>
            <a:r>
              <a:rPr lang="en-US" altLang="ja-JP" sz="2200" b="1">
                <a:solidFill>
                  <a:schemeClr val="tx2"/>
                </a:solidFill>
              </a:rPr>
              <a:t>Kr 400keV</a:t>
            </a:r>
          </a:p>
        </p:txBody>
      </p:sp>
      <p:sp>
        <p:nvSpPr>
          <p:cNvPr id="18439" name="Line 6"/>
          <p:cNvSpPr>
            <a:spLocks noChangeShapeType="1"/>
          </p:cNvSpPr>
          <p:nvPr/>
        </p:nvSpPr>
        <p:spPr bwMode="auto">
          <a:xfrm>
            <a:off x="133415" y="5957925"/>
            <a:ext cx="4082400" cy="1441"/>
          </a:xfrm>
          <a:prstGeom prst="line">
            <a:avLst/>
          </a:prstGeom>
          <a:noFill/>
          <a:ln w="360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>
              <a:solidFill>
                <a:schemeClr val="tx2"/>
              </a:solidFill>
            </a:endParaRPr>
          </a:p>
        </p:txBody>
      </p:sp>
      <p:sp>
        <p:nvSpPr>
          <p:cNvPr id="18440" name="Text Box 7"/>
          <p:cNvSpPr txBox="1">
            <a:spLocks noChangeArrowheads="1"/>
          </p:cNvSpPr>
          <p:nvPr/>
        </p:nvSpPr>
        <p:spPr bwMode="auto">
          <a:xfrm>
            <a:off x="3170375" y="5533081"/>
            <a:ext cx="97920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60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b="1">
                <a:solidFill>
                  <a:schemeClr val="tx2"/>
                </a:solidFill>
              </a:rPr>
              <a:t>10µm</a:t>
            </a:r>
          </a:p>
        </p:txBody>
      </p:sp>
      <p:sp>
        <p:nvSpPr>
          <p:cNvPr id="18441" name="Text Box 8"/>
          <p:cNvSpPr txBox="1">
            <a:spLocks noChangeArrowheads="1"/>
          </p:cNvSpPr>
          <p:nvPr/>
        </p:nvSpPr>
        <p:spPr bwMode="auto">
          <a:xfrm>
            <a:off x="457920" y="11521"/>
            <a:ext cx="8228160" cy="11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20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3600" dirty="0">
                <a:solidFill>
                  <a:srgbClr val="FFFFFF"/>
                </a:solidFill>
              </a:rPr>
              <a:t>Actual images with E600 MS</a:t>
            </a:r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35496" y="1875097"/>
            <a:ext cx="251424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6001" rIns="0" bIns="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>
                <a:solidFill>
                  <a:srgbClr val="FFFF00"/>
                </a:solidFill>
              </a:rPr>
              <a:t>Irradiation direction</a:t>
            </a:r>
            <a:r>
              <a:rPr lang="ja-JP" altLang="ja-JP" b="1">
                <a:solidFill>
                  <a:srgbClr val="FFFF00"/>
                </a:solidFill>
              </a:rPr>
              <a:t> </a:t>
            </a:r>
            <a:r>
              <a:rPr lang="en-US" altLang="ja-JP">
                <a:solidFill>
                  <a:srgbClr val="FFFF00"/>
                </a:solidFill>
              </a:rPr>
              <a:t>⦿</a:t>
            </a:r>
          </a:p>
        </p:txBody>
      </p:sp>
      <p:sp>
        <p:nvSpPr>
          <p:cNvPr id="18443" name="Text Box 10"/>
          <p:cNvSpPr txBox="1">
            <a:spLocks noChangeArrowheads="1"/>
          </p:cNvSpPr>
          <p:nvPr/>
        </p:nvSpPr>
        <p:spPr bwMode="auto">
          <a:xfrm>
            <a:off x="4345415" y="1875097"/>
            <a:ext cx="244944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6001" rIns="0" bIns="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>
                <a:solidFill>
                  <a:srgbClr val="FFFF00"/>
                </a:solidFill>
              </a:rPr>
              <a:t>Irradiation direction</a:t>
            </a:r>
            <a:endParaRPr lang="ja-JP" altLang="ja-JP" b="1">
              <a:solidFill>
                <a:srgbClr val="FFFF00"/>
              </a:solidFill>
            </a:endParaRPr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>
            <a:off x="5292936" y="2528926"/>
            <a:ext cx="816480" cy="816565"/>
          </a:xfrm>
          <a:prstGeom prst="line">
            <a:avLst/>
          </a:prstGeom>
          <a:noFill/>
          <a:ln w="360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>
            <a:off x="5063975" y="2756470"/>
            <a:ext cx="816480" cy="816565"/>
          </a:xfrm>
          <a:prstGeom prst="line">
            <a:avLst/>
          </a:prstGeom>
          <a:noFill/>
          <a:ln w="360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18446" name="Line 13"/>
          <p:cNvSpPr>
            <a:spLocks noChangeShapeType="1"/>
          </p:cNvSpPr>
          <p:nvPr/>
        </p:nvSpPr>
        <p:spPr bwMode="auto">
          <a:xfrm>
            <a:off x="5521895" y="2299942"/>
            <a:ext cx="816480" cy="816566"/>
          </a:xfrm>
          <a:prstGeom prst="line">
            <a:avLst/>
          </a:prstGeom>
          <a:noFill/>
          <a:ln w="360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67175" y="1908220"/>
            <a:ext cx="4245120" cy="4245566"/>
          </a:xfrm>
          <a:prstGeom prst="roundRect">
            <a:avLst>
              <a:gd name="adj" fmla="val 32"/>
            </a:avLst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08384" y="188640"/>
            <a:ext cx="7620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Slow Ion Implantation</a:t>
            </a:r>
            <a:endParaRPr lang="en-GB" sz="4000"/>
          </a:p>
        </p:txBody>
      </p:sp>
      <p:sp>
        <p:nvSpPr>
          <p:cNvPr id="19" name="Freeform 15"/>
          <p:cNvSpPr>
            <a:spLocks noChangeArrowheads="1"/>
          </p:cNvSpPr>
          <p:nvPr/>
        </p:nvSpPr>
        <p:spPr bwMode="auto">
          <a:xfrm>
            <a:off x="395536" y="836712"/>
            <a:ext cx="4606925" cy="1107996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 hangingPunct="1">
              <a:buFontTx/>
              <a:buChar char="-"/>
            </a:pPr>
            <a:r>
              <a:rPr lang="en-US" altLang="ja-JP" sz="2200" dirty="0" smtClean="0">
                <a:solidFill>
                  <a:schemeClr val="tx2"/>
                </a:solidFill>
                <a:latin typeface="Times New Roman" pitchFamily="16" charset="0"/>
              </a:rPr>
              <a:t>gas</a:t>
            </a:r>
            <a:r>
              <a:rPr lang="en-US" altLang="ja-JP" sz="2200" dirty="0">
                <a:solidFill>
                  <a:schemeClr val="tx2"/>
                </a:solidFill>
                <a:latin typeface="Times New Roman" pitchFamily="16" charset="0"/>
              </a:rPr>
              <a:t>: </a:t>
            </a:r>
            <a:r>
              <a:rPr lang="en-US" altLang="ja-JP" sz="2200" b="1" dirty="0" smtClean="0">
                <a:solidFill>
                  <a:schemeClr val="tx2"/>
                </a:solidFill>
                <a:latin typeface="Times New Roman" pitchFamily="16" charset="0"/>
              </a:rPr>
              <a:t>Kr</a:t>
            </a:r>
            <a:r>
              <a:rPr lang="en-US" altLang="ja-JP" sz="2200" dirty="0">
                <a:solidFill>
                  <a:schemeClr val="tx2"/>
                </a:solidFill>
                <a:latin typeface="Times New Roman" pitchFamily="16" charset="0"/>
              </a:rPr>
              <a:t> </a:t>
            </a:r>
            <a:r>
              <a:rPr lang="en-US" altLang="ja-JP" sz="2200" dirty="0" smtClean="0">
                <a:solidFill>
                  <a:schemeClr val="tx2"/>
                </a:solidFill>
                <a:latin typeface="Times New Roman" pitchFamily="16" charset="0"/>
              </a:rPr>
              <a:t>or </a:t>
            </a:r>
            <a:r>
              <a:rPr lang="en-US" altLang="ja-JP" sz="2200" b="1" dirty="0" smtClean="0">
                <a:solidFill>
                  <a:schemeClr val="tx2"/>
                </a:solidFill>
                <a:latin typeface="Times New Roman" pitchFamily="16" charset="0"/>
              </a:rPr>
              <a:t>C</a:t>
            </a:r>
          </a:p>
          <a:p>
            <a:pPr marL="342900" indent="-342900" hangingPunct="1">
              <a:buFontTx/>
              <a:buChar char="-"/>
            </a:pPr>
            <a:r>
              <a:rPr lang="en-US" altLang="ja-JP" sz="2200" dirty="0" smtClean="0">
                <a:solidFill>
                  <a:schemeClr val="tx2"/>
                </a:solidFill>
                <a:latin typeface="Times New Roman" pitchFamily="16" charset="0"/>
              </a:rPr>
              <a:t>Energy: </a:t>
            </a:r>
            <a:r>
              <a:rPr lang="en-US" altLang="ja-JP" sz="2200" b="1" dirty="0" smtClean="0">
                <a:solidFill>
                  <a:schemeClr val="tx2"/>
                </a:solidFill>
                <a:latin typeface="Times New Roman" pitchFamily="16" charset="0"/>
              </a:rPr>
              <a:t>30 ~ 200 [</a:t>
            </a:r>
            <a:r>
              <a:rPr lang="en-US" altLang="ja-JP" sz="2200" b="1" dirty="0" err="1" smtClean="0">
                <a:solidFill>
                  <a:schemeClr val="tx2"/>
                </a:solidFill>
                <a:latin typeface="Times New Roman" pitchFamily="16" charset="0"/>
              </a:rPr>
              <a:t>keV</a:t>
            </a:r>
            <a:r>
              <a:rPr lang="en-US" altLang="ja-JP" sz="2200" b="1" dirty="0" smtClean="0">
                <a:solidFill>
                  <a:schemeClr val="tx2"/>
                </a:solidFill>
                <a:latin typeface="Times New Roman" pitchFamily="16" charset="0"/>
              </a:rPr>
              <a:t>]</a:t>
            </a:r>
            <a:r>
              <a:rPr lang="en-US" altLang="ja-JP" sz="2200" dirty="0" smtClean="0">
                <a:solidFill>
                  <a:schemeClr val="tx2"/>
                </a:solidFill>
                <a:latin typeface="Times New Roman" pitchFamily="16" charset="0"/>
              </a:rPr>
              <a:t> * ion valence</a:t>
            </a:r>
            <a:endParaRPr lang="en-US" altLang="ja-JP" sz="2200" dirty="0">
              <a:solidFill>
                <a:schemeClr val="tx2"/>
              </a:solidFill>
              <a:latin typeface="Times New Roman" pitchFamily="16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4734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20" y="4245566"/>
            <a:ext cx="3080160" cy="208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293720" y="6172490"/>
            <a:ext cx="3918240" cy="816565"/>
          </a:xfrm>
        </p:spPr>
        <p:txBody>
          <a:bodyPr tIns="192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altLang="ja-JP" sz="1400" b="1" dirty="0"/>
              <a:t>Horizontal 400keV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2678400" y="6172489"/>
            <a:ext cx="3918240" cy="8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400" b="1">
                <a:solidFill>
                  <a:schemeClr val="tx2"/>
                </a:solidFill>
              </a:rPr>
              <a:t>Horizontal 300keV</a:t>
            </a: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40" y="4245566"/>
            <a:ext cx="3080160" cy="208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60" y="4245566"/>
            <a:ext cx="3080160" cy="208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5682240" y="6172489"/>
            <a:ext cx="3918240" cy="8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400" b="1">
                <a:solidFill>
                  <a:schemeClr val="tx2"/>
                </a:solidFill>
              </a:rPr>
              <a:t>Horizontal 200keV</a:t>
            </a:r>
          </a:p>
        </p:txBody>
      </p:sp>
      <p:sp>
        <p:nvSpPr>
          <p:cNvPr id="20488" name="Text Box 7"/>
          <p:cNvSpPr txBox="1">
            <a:spLocks noChangeArrowheads="1"/>
          </p:cNvSpPr>
          <p:nvPr/>
        </p:nvSpPr>
        <p:spPr bwMode="auto">
          <a:xfrm>
            <a:off x="66240" y="-67687"/>
            <a:ext cx="9077760" cy="11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20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3600" dirty="0" smtClean="0">
                <a:solidFill>
                  <a:schemeClr val="tx2"/>
                </a:solidFill>
                <a:latin typeface="+mj-lt"/>
              </a:rPr>
              <a:t>Angular distribution</a:t>
            </a:r>
            <a:endParaRPr lang="en-US" altLang="ja-JP" sz="33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048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0" y="1468954"/>
            <a:ext cx="3075840" cy="20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90" name="Text Box 9"/>
          <p:cNvSpPr txBox="1">
            <a:spLocks noChangeArrowheads="1"/>
          </p:cNvSpPr>
          <p:nvPr/>
        </p:nvSpPr>
        <p:spPr bwMode="auto">
          <a:xfrm>
            <a:off x="-391680" y="3297947"/>
            <a:ext cx="3918240" cy="8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400" b="1">
                <a:solidFill>
                  <a:schemeClr val="tx2"/>
                </a:solidFill>
              </a:rPr>
              <a:t>Vertical 400keV</a:t>
            </a:r>
          </a:p>
        </p:txBody>
      </p:sp>
      <p:pic>
        <p:nvPicPr>
          <p:cNvPr id="20491" name="図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920" y="1468954"/>
            <a:ext cx="3081600" cy="20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図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40" y="1468954"/>
            <a:ext cx="3081600" cy="20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Text Box 9"/>
          <p:cNvSpPr txBox="1">
            <a:spLocks noChangeArrowheads="1"/>
          </p:cNvSpPr>
          <p:nvPr/>
        </p:nvSpPr>
        <p:spPr bwMode="auto">
          <a:xfrm>
            <a:off x="2613601" y="3297947"/>
            <a:ext cx="3918240" cy="8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400" b="1">
                <a:solidFill>
                  <a:schemeClr val="tx2"/>
                </a:solidFill>
              </a:rPr>
              <a:t>Vertical 300keV</a:t>
            </a:r>
          </a:p>
        </p:txBody>
      </p:sp>
      <p:sp>
        <p:nvSpPr>
          <p:cNvPr id="20494" name="Text Box 9"/>
          <p:cNvSpPr txBox="1">
            <a:spLocks noChangeArrowheads="1"/>
          </p:cNvSpPr>
          <p:nvPr/>
        </p:nvSpPr>
        <p:spPr bwMode="auto">
          <a:xfrm>
            <a:off x="5662080" y="3315229"/>
            <a:ext cx="3918240" cy="8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400" b="1">
                <a:solidFill>
                  <a:schemeClr val="tx2"/>
                </a:solidFill>
              </a:rPr>
              <a:t>Vertical 200keV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 altLang="ja-JP" dirty="0" smtClean="0"/>
              <a:t>18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31452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" y="931345"/>
            <a:ext cx="2887199" cy="218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195840" y="1225135"/>
            <a:ext cx="1143360" cy="2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050" b="1">
                <a:solidFill>
                  <a:schemeClr val="tx2"/>
                </a:solidFill>
              </a:rPr>
              <a:t>Simulation</a:t>
            </a: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79" y="935947"/>
            <a:ext cx="2887199" cy="218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40" y="885241"/>
            <a:ext cx="3080680" cy="232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1566720" y="1851601"/>
            <a:ext cx="1385280" cy="26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050" b="1">
                <a:solidFill>
                  <a:schemeClr val="tx2"/>
                </a:solidFill>
              </a:rPr>
              <a:t>Angular</a:t>
            </a:r>
          </a:p>
          <a:p>
            <a:pPr algn="ctr"/>
            <a:r>
              <a:rPr lang="en-US" altLang="ja-JP" sz="1050" b="1">
                <a:solidFill>
                  <a:schemeClr val="tx2"/>
                </a:solidFill>
              </a:rPr>
              <a:t> resolution</a:t>
            </a:r>
          </a:p>
          <a:p>
            <a:pPr algn="ctr"/>
            <a:r>
              <a:rPr lang="en-US" altLang="ja-JP" sz="1050" b="1">
                <a:solidFill>
                  <a:schemeClr val="tx2"/>
                </a:solidFill>
              </a:rPr>
              <a:t>0 deg.</a:t>
            </a:r>
            <a:endParaRPr lang="ja-JP" altLang="ja-JP" sz="1050" b="1">
              <a:solidFill>
                <a:schemeClr val="tx2"/>
              </a:solidFill>
            </a:endParaRPr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4832640" y="1655740"/>
            <a:ext cx="1143360" cy="2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050" b="1">
                <a:solidFill>
                  <a:schemeClr val="tx2"/>
                </a:solidFill>
              </a:rPr>
              <a:t>Angu.reso</a:t>
            </a:r>
            <a:endParaRPr lang="ja-JP" altLang="ja-JP" sz="1050" b="1">
              <a:solidFill>
                <a:schemeClr val="tx2"/>
              </a:solidFill>
            </a:endParaRPr>
          </a:p>
        </p:txBody>
      </p:sp>
      <p:sp>
        <p:nvSpPr>
          <p:cNvPr id="22537" name="Text Box 8"/>
          <p:cNvSpPr txBox="1">
            <a:spLocks noChangeArrowheads="1"/>
          </p:cNvSpPr>
          <p:nvPr/>
        </p:nvSpPr>
        <p:spPr bwMode="auto">
          <a:xfrm>
            <a:off x="4872960" y="1943770"/>
            <a:ext cx="1143360" cy="2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050" b="1">
                <a:solidFill>
                  <a:schemeClr val="tx2"/>
                </a:solidFill>
              </a:rPr>
              <a:t>20deg.</a:t>
            </a:r>
          </a:p>
        </p:txBody>
      </p:sp>
      <p:sp>
        <p:nvSpPr>
          <p:cNvPr id="22538" name="Text Box 9"/>
          <p:cNvSpPr txBox="1">
            <a:spLocks noChangeArrowheads="1"/>
          </p:cNvSpPr>
          <p:nvPr/>
        </p:nvSpPr>
        <p:spPr bwMode="auto">
          <a:xfrm>
            <a:off x="7902720" y="1654300"/>
            <a:ext cx="1143360" cy="2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050" b="1">
                <a:solidFill>
                  <a:schemeClr val="tx2"/>
                </a:solidFill>
              </a:rPr>
              <a:t>Angu.reso</a:t>
            </a:r>
            <a:endParaRPr lang="ja-JP" altLang="ja-JP" sz="1050" b="1">
              <a:solidFill>
                <a:schemeClr val="tx2"/>
              </a:solidFill>
            </a:endParaRPr>
          </a:p>
        </p:txBody>
      </p:sp>
      <p:sp>
        <p:nvSpPr>
          <p:cNvPr id="22539" name="Text Box 10"/>
          <p:cNvSpPr txBox="1">
            <a:spLocks noChangeArrowheads="1"/>
          </p:cNvSpPr>
          <p:nvPr/>
        </p:nvSpPr>
        <p:spPr bwMode="auto">
          <a:xfrm>
            <a:off x="7935841" y="1916408"/>
            <a:ext cx="1143360" cy="2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050" b="1">
                <a:solidFill>
                  <a:schemeClr val="tx2"/>
                </a:solidFill>
              </a:rPr>
              <a:t>40deg.</a:t>
            </a:r>
          </a:p>
        </p:txBody>
      </p:sp>
      <p:sp>
        <p:nvSpPr>
          <p:cNvPr id="22540" name="Text Box 11"/>
          <p:cNvSpPr txBox="1">
            <a:spLocks noChangeArrowheads="1"/>
          </p:cNvSpPr>
          <p:nvPr/>
        </p:nvSpPr>
        <p:spPr bwMode="auto">
          <a:xfrm>
            <a:off x="1445760" y="2348453"/>
            <a:ext cx="1558080" cy="33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050" b="1" dirty="0">
                <a:solidFill>
                  <a:schemeClr val="tx2"/>
                </a:solidFill>
              </a:rPr>
              <a:t>(only scattered)</a:t>
            </a:r>
          </a:p>
        </p:txBody>
      </p:sp>
      <p:sp>
        <p:nvSpPr>
          <p:cNvPr id="22542" name="Text Box 13"/>
          <p:cNvSpPr txBox="1">
            <a:spLocks noChangeArrowheads="1"/>
          </p:cNvSpPr>
          <p:nvPr/>
        </p:nvSpPr>
        <p:spPr bwMode="auto">
          <a:xfrm>
            <a:off x="228961" y="1481482"/>
            <a:ext cx="1143360" cy="2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050" b="1" dirty="0">
                <a:solidFill>
                  <a:schemeClr val="tx2"/>
                </a:solidFill>
              </a:rPr>
              <a:t>400keV</a:t>
            </a:r>
          </a:p>
        </p:txBody>
      </p:sp>
      <p:sp>
        <p:nvSpPr>
          <p:cNvPr id="22544" name="Text Box 15"/>
          <p:cNvSpPr txBox="1">
            <a:spLocks noChangeArrowheads="1"/>
          </p:cNvSpPr>
          <p:nvPr/>
        </p:nvSpPr>
        <p:spPr bwMode="auto">
          <a:xfrm>
            <a:off x="3297600" y="1197772"/>
            <a:ext cx="1143360" cy="2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050" b="1">
                <a:solidFill>
                  <a:schemeClr val="tx2"/>
                </a:solidFill>
              </a:rPr>
              <a:t>Simulation</a:t>
            </a:r>
          </a:p>
        </p:txBody>
      </p:sp>
      <p:sp>
        <p:nvSpPr>
          <p:cNvPr id="22545" name="Text Box 16"/>
          <p:cNvSpPr txBox="1">
            <a:spLocks noChangeArrowheads="1"/>
          </p:cNvSpPr>
          <p:nvPr/>
        </p:nvSpPr>
        <p:spPr bwMode="auto">
          <a:xfrm>
            <a:off x="6334561" y="1197772"/>
            <a:ext cx="1143360" cy="2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050" b="1">
                <a:solidFill>
                  <a:schemeClr val="tx2"/>
                </a:solidFill>
              </a:rPr>
              <a:t>Simulation</a:t>
            </a:r>
          </a:p>
        </p:txBody>
      </p:sp>
      <p:pic>
        <p:nvPicPr>
          <p:cNvPr id="22546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56" y="3547114"/>
            <a:ext cx="4076953" cy="326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48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" y="3547113"/>
            <a:ext cx="3918240" cy="326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49" name="AutoShape 20"/>
          <p:cNvSpPr>
            <a:spLocks noChangeArrowheads="1"/>
          </p:cNvSpPr>
          <p:nvPr/>
        </p:nvSpPr>
        <p:spPr bwMode="auto">
          <a:xfrm>
            <a:off x="376278" y="5589240"/>
            <a:ext cx="2107490" cy="672546"/>
          </a:xfrm>
          <a:prstGeom prst="roundRect">
            <a:avLst>
              <a:gd name="adj" fmla="val 19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8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6537" tIns="56918" rIns="86537" bIns="45718" anchor="ctr" anchorCtr="1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050" b="1" dirty="0" smtClean="0">
                <a:solidFill>
                  <a:schemeClr val="tx2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-</a:t>
            </a:r>
            <a:r>
              <a:rPr lang="en-US" altLang="ja-JP" sz="1400" b="1" dirty="0" smtClean="0">
                <a:solidFill>
                  <a:schemeClr val="tx2"/>
                </a:solidFill>
              </a:rPr>
              <a:t> </a:t>
            </a:r>
            <a:r>
              <a:rPr lang="en-US" altLang="ja-JP" sz="1050" b="1" dirty="0" smtClean="0">
                <a:solidFill>
                  <a:schemeClr val="tx2"/>
                </a:solidFill>
              </a:rPr>
              <a:t>simulation (scattering)</a:t>
            </a:r>
          </a:p>
          <a:p>
            <a:r>
              <a:rPr lang="ja-JP" altLang="ja-JP" sz="1050" b="1" dirty="0" smtClean="0">
                <a:solidFill>
                  <a:schemeClr val="tx2"/>
                </a:solidFill>
              </a:rPr>
              <a:t>－</a:t>
            </a:r>
            <a:r>
              <a:rPr lang="en-US" altLang="ja-JP" sz="1050" b="1" dirty="0" smtClean="0">
                <a:solidFill>
                  <a:schemeClr val="tx2"/>
                </a:solidFill>
              </a:rPr>
              <a:t> data</a:t>
            </a:r>
            <a:endParaRPr lang="en-US" altLang="ja-JP" sz="1050" b="1" dirty="0">
              <a:solidFill>
                <a:schemeClr val="tx2"/>
              </a:solidFill>
            </a:endParaRPr>
          </a:p>
        </p:txBody>
      </p:sp>
      <p:sp>
        <p:nvSpPr>
          <p:cNvPr id="22550" name="Text Box 18"/>
          <p:cNvSpPr txBox="1">
            <a:spLocks noChangeArrowheads="1"/>
          </p:cNvSpPr>
          <p:nvPr/>
        </p:nvSpPr>
        <p:spPr bwMode="auto">
          <a:xfrm rot="20742535">
            <a:off x="2948318" y="3430205"/>
            <a:ext cx="2291717" cy="44625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14401" rIns="0" bIns="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800" b="1" dirty="0" smtClean="0">
                <a:solidFill>
                  <a:schemeClr val="tx2"/>
                </a:solidFill>
              </a:rPr>
              <a:t>Preliminary</a:t>
            </a:r>
            <a:endParaRPr lang="ja-JP" altLang="ja-JP" sz="2800" b="1" dirty="0">
              <a:solidFill>
                <a:schemeClr val="tx2"/>
              </a:solidFill>
            </a:endParaRPr>
          </a:p>
        </p:txBody>
      </p:sp>
      <p:sp>
        <p:nvSpPr>
          <p:cNvPr id="22551" name="右矢印 1"/>
          <p:cNvSpPr>
            <a:spLocks noChangeArrowheads="1"/>
          </p:cNvSpPr>
          <p:nvPr/>
        </p:nvSpPr>
        <p:spPr bwMode="auto">
          <a:xfrm>
            <a:off x="3124961" y="6090471"/>
            <a:ext cx="1584176" cy="251969"/>
          </a:xfrm>
          <a:prstGeom prst="rightArrow">
            <a:avLst>
              <a:gd name="adj1" fmla="val 50000"/>
              <a:gd name="adj2" fmla="val 5001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ja-JP" altLang="en-US" sz="1050">
              <a:solidFill>
                <a:schemeClr val="tx2"/>
              </a:solidFill>
            </a:endParaRP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2627784" y="5589240"/>
            <a:ext cx="3593521" cy="465168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σ</a:t>
            </a:r>
            <a:r>
              <a:rPr lang="en-US" altLang="ja-JP" sz="20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data</a:t>
            </a:r>
            <a:r>
              <a:rPr lang="en-US" altLang="ja-JP" sz="2000" dirty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²</a:t>
            </a:r>
            <a:r>
              <a:rPr lang="en-US" altLang="ja-JP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= </a:t>
            </a:r>
            <a:r>
              <a:rPr lang="en-US" altLang="ja-JP" sz="2000" dirty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σ</a:t>
            </a:r>
            <a:r>
              <a:rPr lang="en-US" altLang="ja-JP" sz="20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scatt</a:t>
            </a:r>
            <a:r>
              <a:rPr lang="en-US" altLang="ja-JP" sz="2000" dirty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² </a:t>
            </a:r>
            <a:r>
              <a:rPr lang="en-US" altLang="ja-JP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+</a:t>
            </a:r>
            <a:r>
              <a:rPr lang="en-US" altLang="ja-JP" sz="2000" dirty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σ</a:t>
            </a:r>
            <a:r>
              <a:rPr lang="en-US" altLang="ja-JP" sz="20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resolusion</a:t>
            </a:r>
            <a:r>
              <a:rPr lang="en-US" altLang="ja-JP" sz="2000" dirty="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²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66240" y="-67687"/>
            <a:ext cx="9077760" cy="11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20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3600" dirty="0" smtClean="0">
                <a:solidFill>
                  <a:schemeClr val="tx2"/>
                </a:solidFill>
                <a:latin typeface="+mj-lt"/>
              </a:rPr>
              <a:t>Angular distribution</a:t>
            </a:r>
            <a:endParaRPr lang="en-US" altLang="ja-JP" sz="33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6608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6481" y="-67687"/>
            <a:ext cx="8228160" cy="1144921"/>
          </a:xfrm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dirty="0" smtClean="0"/>
              <a:t>Efficiency evaluation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247171"/>
            <a:ext cx="8228160" cy="5383285"/>
          </a:xfrm>
        </p:spPr>
        <p:txBody>
          <a:bodyPr/>
          <a:lstStyle/>
          <a:p>
            <a:pPr marL="391686" indent="-293764">
              <a:buClr>
                <a:srgbClr val="FF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dirty="0" smtClean="0">
                <a:solidFill>
                  <a:schemeClr val="tx2"/>
                </a:solidFill>
              </a:rPr>
              <a:t>  - First scan: X-ray microscope with sequence mode (Area scan)</a:t>
            </a:r>
          </a:p>
          <a:p>
            <a:pPr marL="391686" indent="-293764">
              <a:buClr>
                <a:srgbClr val="FF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dirty="0" smtClean="0">
                <a:solidFill>
                  <a:schemeClr val="tx2"/>
                </a:solidFill>
              </a:rPr>
              <a:t>          &amp; selection of the candidate (Track like)</a:t>
            </a:r>
          </a:p>
          <a:p>
            <a:pPr marL="391686" indent="-293764">
              <a:buClr>
                <a:srgbClr val="FF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dirty="0" smtClean="0">
                <a:solidFill>
                  <a:schemeClr val="tx2"/>
                </a:solidFill>
              </a:rPr>
              <a:t>  - Second scan: Optical microscope by pin-point check</a:t>
            </a:r>
          </a:p>
          <a:p>
            <a:pPr marL="391686" indent="-293764">
              <a:buClr>
                <a:srgbClr val="FF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dirty="0" smtClean="0">
                <a:solidFill>
                  <a:schemeClr val="tx2"/>
                </a:solidFill>
              </a:rPr>
              <a:t>          &amp; Ellipse fit</a:t>
            </a:r>
          </a:p>
          <a:p>
            <a:pPr marL="391686" indent="-293764">
              <a:buClr>
                <a:srgbClr val="FF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altLang="ja-JP" dirty="0" smtClean="0">
              <a:solidFill>
                <a:schemeClr val="tx2"/>
              </a:solidFill>
            </a:endParaRPr>
          </a:p>
          <a:p>
            <a:pPr marL="391686" indent="-293764">
              <a:buClr>
                <a:srgbClr val="FF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dirty="0" smtClean="0">
                <a:solidFill>
                  <a:schemeClr val="tx2"/>
                </a:solidFill>
              </a:rPr>
              <a:t>X-ray MS</a:t>
            </a:r>
          </a:p>
          <a:p>
            <a:pPr marL="391686" indent="-293764">
              <a:buClr>
                <a:srgbClr val="FF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dirty="0" smtClean="0">
                <a:solidFill>
                  <a:schemeClr val="tx2"/>
                </a:solidFill>
              </a:rPr>
              <a:t>       </a:t>
            </a:r>
            <a:r>
              <a:rPr lang="ja-JP" altLang="en-US" dirty="0" smtClean="0">
                <a:solidFill>
                  <a:schemeClr val="tx2"/>
                </a:solidFill>
              </a:rPr>
              <a:t>・ </a:t>
            </a:r>
            <a:r>
              <a:rPr lang="en-US" altLang="ja-JP" dirty="0" smtClean="0">
                <a:solidFill>
                  <a:schemeClr val="tx2"/>
                </a:solidFill>
              </a:rPr>
              <a:t>10.83nm / pix</a:t>
            </a:r>
          </a:p>
          <a:p>
            <a:pPr marL="391686" indent="-293764">
              <a:buClr>
                <a:srgbClr val="FF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dirty="0" smtClean="0">
                <a:solidFill>
                  <a:schemeClr val="tx2"/>
                </a:solidFill>
              </a:rPr>
              <a:t>       </a:t>
            </a:r>
            <a:r>
              <a:rPr lang="ja-JP" altLang="en-US" dirty="0" smtClean="0">
                <a:solidFill>
                  <a:schemeClr val="tx2"/>
                </a:solidFill>
              </a:rPr>
              <a:t>・ </a:t>
            </a:r>
            <a:r>
              <a:rPr lang="en-US" altLang="ja-JP" dirty="0" smtClean="0">
                <a:solidFill>
                  <a:schemeClr val="tx2"/>
                </a:solidFill>
              </a:rPr>
              <a:t>2048 x 2048 pix CCD</a:t>
            </a:r>
          </a:p>
        </p:txBody>
      </p:sp>
      <p:pic>
        <p:nvPicPr>
          <p:cNvPr id="6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87" y="5109677"/>
            <a:ext cx="1631520" cy="163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4145487" y="3083384"/>
            <a:ext cx="1631520" cy="16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5"/>
          <p:cNvSpPr>
            <a:spLocks noChangeArrowheads="1"/>
          </p:cNvSpPr>
          <p:nvPr/>
        </p:nvSpPr>
        <p:spPr bwMode="auto">
          <a:xfrm rot="21000000">
            <a:off x="4125327" y="3083384"/>
            <a:ext cx="1632960" cy="1633131"/>
          </a:xfrm>
          <a:prstGeom prst="roundRect">
            <a:avLst>
              <a:gd name="adj" fmla="val 32"/>
            </a:avLst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4141166" y="5109677"/>
            <a:ext cx="1631520" cy="1631691"/>
          </a:xfrm>
          <a:prstGeom prst="roundRect">
            <a:avLst>
              <a:gd name="adj" fmla="val 32"/>
            </a:avLst>
          </a:prstGeom>
          <a:noFill/>
          <a:ln w="360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10" name="AutoShape 1"/>
          <p:cNvSpPr>
            <a:spLocks noChangeArrowheads="1"/>
          </p:cNvSpPr>
          <p:nvPr/>
        </p:nvSpPr>
        <p:spPr bwMode="auto">
          <a:xfrm>
            <a:off x="4848206" y="4540817"/>
            <a:ext cx="217440" cy="792083"/>
          </a:xfrm>
          <a:prstGeom prst="downArrow">
            <a:avLst>
              <a:gd name="adj1" fmla="val 50000"/>
              <a:gd name="adj2" fmla="val 118074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ja-JP" altLang="en-US">
              <a:solidFill>
                <a:srgbClr val="00FF00"/>
              </a:solidFill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914446" y="4211022"/>
            <a:ext cx="829440" cy="25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500" b="1">
                <a:solidFill>
                  <a:srgbClr val="FFFF00"/>
                </a:solidFill>
              </a:rPr>
              <a:t>171 nm</a:t>
            </a:r>
            <a:endParaRPr lang="ja-JP" altLang="ja-JP" sz="1500" b="1">
              <a:solidFill>
                <a:srgbClr val="FFFF00"/>
              </a:solidFill>
            </a:endParaRPr>
          </a:p>
        </p:txBody>
      </p:sp>
      <p:cxnSp>
        <p:nvCxnSpPr>
          <p:cNvPr id="12" name="直線矢印コネクタ 6"/>
          <p:cNvCxnSpPr>
            <a:cxnSpLocks noChangeShapeType="1"/>
          </p:cNvCxnSpPr>
          <p:nvPr/>
        </p:nvCxnSpPr>
        <p:spPr bwMode="auto">
          <a:xfrm rot="21000000" flipV="1">
            <a:off x="5038287" y="3745853"/>
            <a:ext cx="123840" cy="316833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46" y="5108237"/>
            <a:ext cx="1631520" cy="16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6299727" y="3083384"/>
            <a:ext cx="1632960" cy="16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線矢印コネクタ 6"/>
          <p:cNvCxnSpPr>
            <a:cxnSpLocks noChangeShapeType="1"/>
          </p:cNvCxnSpPr>
          <p:nvPr/>
        </p:nvCxnSpPr>
        <p:spPr bwMode="auto">
          <a:xfrm rot="20940000" flipH="1" flipV="1">
            <a:off x="6905966" y="3699768"/>
            <a:ext cx="66240" cy="495412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724526" y="3250441"/>
            <a:ext cx="829440" cy="25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500" b="1">
                <a:solidFill>
                  <a:srgbClr val="FFFF00"/>
                </a:solidFill>
              </a:rPr>
              <a:t>281 nm</a:t>
            </a:r>
            <a:endParaRPr lang="ja-JP" altLang="ja-JP" sz="1500" b="1">
              <a:solidFill>
                <a:srgbClr val="FFFF00"/>
              </a:solidFill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6293967" y="5108236"/>
            <a:ext cx="1631520" cy="1631692"/>
          </a:xfrm>
          <a:prstGeom prst="roundRect">
            <a:avLst>
              <a:gd name="adj" fmla="val 32"/>
            </a:avLst>
          </a:prstGeom>
          <a:noFill/>
          <a:ln w="360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 rot="20940000">
            <a:off x="6299727" y="3084825"/>
            <a:ext cx="1631520" cy="1631691"/>
          </a:xfrm>
          <a:prstGeom prst="roundRect">
            <a:avLst>
              <a:gd name="adj" fmla="val 32"/>
            </a:avLst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4141166" y="6611754"/>
            <a:ext cx="1602720" cy="0"/>
          </a:xfrm>
          <a:prstGeom prst="line">
            <a:avLst/>
          </a:prstGeom>
          <a:noFill/>
          <a:ln w="360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6299727" y="6611754"/>
            <a:ext cx="1602720" cy="0"/>
          </a:xfrm>
          <a:prstGeom prst="line">
            <a:avLst/>
          </a:prstGeom>
          <a:noFill/>
          <a:ln w="360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21" name="AutoShape 1"/>
          <p:cNvSpPr>
            <a:spLocks noChangeArrowheads="1"/>
          </p:cNvSpPr>
          <p:nvPr/>
        </p:nvSpPr>
        <p:spPr bwMode="auto">
          <a:xfrm>
            <a:off x="7029807" y="4579702"/>
            <a:ext cx="217440" cy="790643"/>
          </a:xfrm>
          <a:prstGeom prst="downArrow">
            <a:avLst>
              <a:gd name="adj1" fmla="val 50000"/>
              <a:gd name="adj2" fmla="val 117859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ja-JP" altLang="en-US">
              <a:solidFill>
                <a:srgbClr val="00FF00"/>
              </a:solidFill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7049966" y="6306442"/>
            <a:ext cx="1008000" cy="32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500" b="1">
                <a:solidFill>
                  <a:srgbClr val="00FF00"/>
                </a:solidFill>
              </a:rPr>
              <a:t>1.1 μm</a:t>
            </a:r>
            <a:endParaRPr lang="ja-JP" altLang="ja-JP" sz="1500" b="1">
              <a:solidFill>
                <a:srgbClr val="00FF00"/>
              </a:solidFill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889966" y="6303562"/>
            <a:ext cx="1008000" cy="32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500" b="1">
                <a:solidFill>
                  <a:srgbClr val="00FF00"/>
                </a:solidFill>
              </a:rPr>
              <a:t>1.1 μm</a:t>
            </a:r>
            <a:endParaRPr lang="ja-JP" altLang="ja-JP" sz="1500" b="1">
              <a:solidFill>
                <a:srgbClr val="00FF00"/>
              </a:solidFill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4013006" y="5109677"/>
            <a:ext cx="1008000" cy="32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500" b="1">
                <a:solidFill>
                  <a:srgbClr val="47FFD1"/>
                </a:solidFill>
              </a:rPr>
              <a:t>Elli 1.48</a:t>
            </a:r>
            <a:endParaRPr lang="ja-JP" altLang="ja-JP" sz="1500" b="1">
              <a:solidFill>
                <a:srgbClr val="47FFD1"/>
              </a:solidFill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6197486" y="5102476"/>
            <a:ext cx="1008000" cy="32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401" rIns="0" bIns="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500" b="1">
                <a:solidFill>
                  <a:srgbClr val="47FFD1"/>
                </a:solidFill>
              </a:rPr>
              <a:t>Elli 1.68</a:t>
            </a:r>
            <a:endParaRPr lang="ja-JP" altLang="ja-JP" sz="1500" b="1">
              <a:solidFill>
                <a:srgbClr val="47FFD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2742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 smtClean="0"/>
              <a:t>NEWS: Nuclear Emulsions for Wimp Search</a:t>
            </a:r>
            <a:endParaRPr lang="en-GB" sz="3600" dirty="0"/>
          </a:p>
        </p:txBody>
      </p:sp>
      <p:grpSp>
        <p:nvGrpSpPr>
          <p:cNvPr id="16" name="Gruppo 15"/>
          <p:cNvGrpSpPr/>
          <p:nvPr/>
        </p:nvGrpSpPr>
        <p:grpSpPr>
          <a:xfrm>
            <a:off x="5030809" y="4653136"/>
            <a:ext cx="3501631" cy="1741622"/>
            <a:chOff x="710329" y="3847618"/>
            <a:chExt cx="4664075" cy="2533710"/>
          </a:xfrm>
        </p:grpSpPr>
        <p:grpSp>
          <p:nvGrpSpPr>
            <p:cNvPr id="17" name="Group 1139"/>
            <p:cNvGrpSpPr>
              <a:grpSpLocks/>
            </p:cNvGrpSpPr>
            <p:nvPr/>
          </p:nvGrpSpPr>
          <p:grpSpPr bwMode="auto">
            <a:xfrm>
              <a:off x="710329" y="4838218"/>
              <a:ext cx="2286000" cy="1295400"/>
              <a:chOff x="2736" y="2832"/>
              <a:chExt cx="1440" cy="816"/>
            </a:xfrm>
          </p:grpSpPr>
          <p:sp>
            <p:nvSpPr>
              <p:cNvPr id="22" name="Oval 1132"/>
              <p:cNvSpPr>
                <a:spLocks noChangeArrowheads="1"/>
              </p:cNvSpPr>
              <p:nvPr/>
            </p:nvSpPr>
            <p:spPr bwMode="auto">
              <a:xfrm>
                <a:off x="2736" y="283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1134"/>
              <p:cNvSpPr>
                <a:spLocks noChangeShapeType="1"/>
              </p:cNvSpPr>
              <p:nvPr/>
            </p:nvSpPr>
            <p:spPr bwMode="auto">
              <a:xfrm>
                <a:off x="2880" y="2976"/>
                <a:ext cx="960" cy="672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1135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1248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37"/>
              <p:cNvSpPr>
                <a:spLocks/>
              </p:cNvSpPr>
              <p:nvPr/>
            </p:nvSpPr>
            <p:spPr bwMode="auto">
              <a:xfrm>
                <a:off x="3456" y="2928"/>
                <a:ext cx="152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4" y="144"/>
                  </a:cxn>
                  <a:cxn ang="0">
                    <a:pos x="96" y="336"/>
                  </a:cxn>
                  <a:cxn ang="0">
                    <a:pos x="0" y="480"/>
                  </a:cxn>
                </a:cxnLst>
                <a:rect l="0" t="0" r="r" b="b"/>
                <a:pathLst>
                  <a:path w="152" h="480">
                    <a:moveTo>
                      <a:pt x="144" y="0"/>
                    </a:moveTo>
                    <a:cubicBezTo>
                      <a:pt x="148" y="44"/>
                      <a:pt x="152" y="88"/>
                      <a:pt x="144" y="144"/>
                    </a:cubicBezTo>
                    <a:cubicBezTo>
                      <a:pt x="136" y="200"/>
                      <a:pt x="120" y="280"/>
                      <a:pt x="96" y="336"/>
                    </a:cubicBezTo>
                    <a:cubicBezTo>
                      <a:pt x="72" y="392"/>
                      <a:pt x="8" y="456"/>
                      <a:pt x="0" y="4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1138"/>
              <p:cNvSpPr txBox="1">
                <a:spLocks noChangeArrowheads="1"/>
              </p:cNvSpPr>
              <p:nvPr/>
            </p:nvSpPr>
            <p:spPr bwMode="auto">
              <a:xfrm>
                <a:off x="3792" y="3072"/>
                <a:ext cx="2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2800" b="1">
                    <a:latin typeface="Symbol" pitchFamily="18" charset="2"/>
                  </a:rPr>
                  <a:t>Q</a:t>
                </a:r>
              </a:p>
            </p:txBody>
          </p:sp>
        </p:grpSp>
        <p:sp>
          <p:nvSpPr>
            <p:cNvPr id="18" name="Text Box 1140"/>
            <p:cNvSpPr txBox="1">
              <a:spLocks noChangeArrowheads="1"/>
            </p:cNvSpPr>
            <p:nvPr/>
          </p:nvSpPr>
          <p:spPr bwMode="auto">
            <a:xfrm>
              <a:off x="2462929" y="5981218"/>
              <a:ext cx="29114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2000" b="1" dirty="0"/>
                <a:t>Recoil Nuclei direction</a:t>
              </a:r>
            </a:p>
          </p:txBody>
        </p:sp>
        <p:sp>
          <p:nvSpPr>
            <p:cNvPr id="19" name="Oval 1143"/>
            <p:cNvSpPr>
              <a:spLocks noChangeArrowheads="1"/>
            </p:cNvSpPr>
            <p:nvPr/>
          </p:nvSpPr>
          <p:spPr bwMode="auto">
            <a:xfrm>
              <a:off x="710329" y="4457218"/>
              <a:ext cx="304800" cy="3048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144"/>
            <p:cNvSpPr>
              <a:spLocks noChangeShapeType="1"/>
            </p:cNvSpPr>
            <p:nvPr/>
          </p:nvSpPr>
          <p:spPr bwMode="auto">
            <a:xfrm flipV="1">
              <a:off x="1015129" y="4076218"/>
              <a:ext cx="990600" cy="4572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145"/>
            <p:cNvSpPr txBox="1">
              <a:spLocks noChangeArrowheads="1"/>
            </p:cNvSpPr>
            <p:nvPr/>
          </p:nvSpPr>
          <p:spPr bwMode="auto">
            <a:xfrm>
              <a:off x="2005730" y="3847618"/>
              <a:ext cx="16898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Scattered Wimp</a:t>
              </a:r>
            </a:p>
          </p:txBody>
        </p:sp>
      </p:grpSp>
      <p:sp>
        <p:nvSpPr>
          <p:cNvPr id="27" name="Segnaposto contenuto 2"/>
          <p:cNvSpPr txBox="1">
            <a:spLocks/>
          </p:cNvSpPr>
          <p:nvPr/>
        </p:nvSpPr>
        <p:spPr>
          <a:xfrm>
            <a:off x="122204" y="1319362"/>
            <a:ext cx="4932040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285750" algn="just">
              <a:buFont typeface="Arial"/>
              <a:buChar char="•"/>
            </a:pPr>
            <a:r>
              <a:rPr lang="en-US" altLang="ja-JP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Solar system movement in the galaxy 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WIMP Flux is expected to be </a:t>
            </a:r>
            <a:r>
              <a:rPr lang="en-US" altLang="ja-JP" sz="1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not isotropic @earth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</a:p>
          <a:p>
            <a:pPr marL="400050" indent="-285750" algn="just">
              <a:buFont typeface="Arial"/>
              <a:buChar char="•"/>
            </a:pPr>
            <a:r>
              <a:rPr lang="en-US" altLang="ja-JP" sz="1600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irectional measurement for a </a:t>
            </a:r>
            <a:r>
              <a:rPr lang="en-US" altLang="ja-JP" sz="1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strong signature </a:t>
            </a:r>
            <a:r>
              <a:rPr lang="en-US" altLang="ja-JP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and unambiguous proof of the galactic DM origin</a:t>
            </a:r>
          </a:p>
          <a:p>
            <a:pPr marL="400050" indent="-285750" algn="just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Use nuclear emulsions, i.e. solid detector 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  <a:sym typeface="Wingdings"/>
              </a:rPr>
              <a:t> incomparably more sensitive than gas detectors</a:t>
            </a:r>
          </a:p>
          <a:p>
            <a:pPr marL="400050" indent="-285750" algn="just">
              <a:buFont typeface="Arial"/>
              <a:buChar char="•"/>
            </a:pPr>
            <a:r>
              <a:rPr lang="en-GB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Short </a:t>
            </a: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recoil track </a:t>
            </a:r>
            <a:r>
              <a:rPr lang="en-GB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length </a:t>
            </a: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O(100 nm) 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  <a:sym typeface="Wingdings"/>
              </a:rPr>
              <a:t> </a:t>
            </a:r>
            <a:endParaRPr lang="it-IT" sz="1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294080" y="3501008"/>
            <a:ext cx="4032448" cy="2664296"/>
            <a:chOff x="463350" y="2276872"/>
            <a:chExt cx="7560840" cy="4138969"/>
          </a:xfrm>
        </p:grpSpPr>
        <p:pic>
          <p:nvPicPr>
            <p:cNvPr id="29" name="Content Placeholder 8" descr="rangecolorati3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350" y="2276872"/>
              <a:ext cx="7560840" cy="4138969"/>
            </a:xfrm>
            <a:prstGeom prst="rect">
              <a:avLst/>
            </a:prstGeom>
          </p:spPr>
        </p:pic>
        <p:sp>
          <p:nvSpPr>
            <p:cNvPr id="30" name="TextBox 5"/>
            <p:cNvSpPr txBox="1"/>
            <p:nvPr/>
          </p:nvSpPr>
          <p:spPr>
            <a:xfrm>
              <a:off x="6665433" y="4143380"/>
              <a:ext cx="782836" cy="522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Ag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7"/>
            <p:cNvSpPr txBox="1"/>
            <p:nvPr/>
          </p:nvSpPr>
          <p:spPr>
            <a:xfrm>
              <a:off x="6291094" y="3964994"/>
              <a:ext cx="692275" cy="522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Br</a:t>
              </a:r>
              <a:endPara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11"/>
            <p:cNvSpPr txBox="1"/>
            <p:nvPr/>
          </p:nvSpPr>
          <p:spPr>
            <a:xfrm>
              <a:off x="3574772" y="2636912"/>
              <a:ext cx="581592" cy="522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2D05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0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12"/>
            <p:cNvSpPr txBox="1"/>
            <p:nvPr/>
          </p:nvSpPr>
          <p:spPr>
            <a:xfrm>
              <a:off x="3059832" y="2784402"/>
              <a:ext cx="581592" cy="522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CC0099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13"/>
            <p:cNvSpPr txBox="1"/>
            <p:nvPr/>
          </p:nvSpPr>
          <p:spPr>
            <a:xfrm>
              <a:off x="2614059" y="2895759"/>
              <a:ext cx="558954" cy="522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" name="CasellaDiTesto 34"/>
          <p:cNvSpPr txBox="1"/>
          <p:nvPr/>
        </p:nvSpPr>
        <p:spPr>
          <a:xfrm>
            <a:off x="752480" y="6399357"/>
            <a:ext cx="30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Both light and heavier nuclei</a:t>
            </a:r>
            <a:endParaRPr lang="en-GB" b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5302796" y="764704"/>
            <a:ext cx="2504475" cy="3888432"/>
            <a:chOff x="96" y="1295"/>
            <a:chExt cx="1741" cy="2797"/>
          </a:xfrm>
        </p:grpSpPr>
        <p:sp>
          <p:nvSpPr>
            <p:cNvPr id="5" name="Oval 2"/>
            <p:cNvSpPr>
              <a:spLocks noChangeArrowheads="1"/>
            </p:cNvSpPr>
            <p:nvPr/>
          </p:nvSpPr>
          <p:spPr bwMode="auto">
            <a:xfrm rot="1519089">
              <a:off x="1076" y="1295"/>
              <a:ext cx="725" cy="2797"/>
            </a:xfrm>
            <a:prstGeom prst="ellips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it-IT" sz="1800"/>
            </a:p>
          </p:txBody>
        </p:sp>
        <p:grpSp>
          <p:nvGrpSpPr>
            <p:cNvPr id="6" name="Group 68"/>
            <p:cNvGrpSpPr>
              <a:grpSpLocks/>
            </p:cNvGrpSpPr>
            <p:nvPr/>
          </p:nvGrpSpPr>
          <p:grpSpPr bwMode="auto">
            <a:xfrm>
              <a:off x="96" y="1661"/>
              <a:ext cx="1741" cy="1355"/>
              <a:chOff x="79" y="1661"/>
              <a:chExt cx="1741" cy="1355"/>
            </a:xfrm>
          </p:grpSpPr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79" y="1933"/>
                <a:ext cx="1440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ja-JP" b="1" dirty="0"/>
                  <a:t>WIMP wind</a:t>
                </a:r>
              </a:p>
            </p:txBody>
          </p:sp>
          <p:sp>
            <p:nvSpPr>
              <p:cNvPr id="8" name="Oval 7"/>
              <p:cNvSpPr>
                <a:spLocks noChangeArrowheads="1"/>
              </p:cNvSpPr>
              <p:nvPr/>
            </p:nvSpPr>
            <p:spPr bwMode="auto">
              <a:xfrm>
                <a:off x="1119" y="2448"/>
                <a:ext cx="536" cy="52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utoShape 8"/>
              <p:cNvSpPr>
                <a:spLocks noChangeArrowheads="1"/>
              </p:cNvSpPr>
              <p:nvPr/>
            </p:nvSpPr>
            <p:spPr bwMode="auto">
              <a:xfrm>
                <a:off x="158" y="2205"/>
                <a:ext cx="816" cy="240"/>
              </a:xfrm>
              <a:prstGeom prst="rightArrow">
                <a:avLst>
                  <a:gd name="adj1" fmla="val 50000"/>
                  <a:gd name="adj2" fmla="val 85000"/>
                </a:avLst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1195" y="2564"/>
                <a:ext cx="432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800" dirty="0"/>
                  <a:t>Sun</a:t>
                </a:r>
              </a:p>
            </p:txBody>
          </p:sp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1348" y="1661"/>
                <a:ext cx="399" cy="405"/>
              </a:xfrm>
              <a:prstGeom prst="ellipse">
                <a:avLst/>
              </a:prstGeom>
              <a:solidFill>
                <a:srgbClr val="99CC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431" y="2750"/>
                <a:ext cx="1008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ja-JP" dirty="0" smtClean="0"/>
                  <a:t>230km/s</a:t>
                </a:r>
                <a:endParaRPr lang="en-US" altLang="ja-JP" dirty="0"/>
              </a:p>
            </p:txBody>
          </p:sp>
          <p:sp>
            <p:nvSpPr>
              <p:cNvPr id="13" name="Line 29"/>
              <p:cNvSpPr>
                <a:spLocks noChangeShapeType="1"/>
              </p:cNvSpPr>
              <p:nvPr/>
            </p:nvSpPr>
            <p:spPr bwMode="auto">
              <a:xfrm flipH="1">
                <a:off x="1338" y="1969"/>
                <a:ext cx="91" cy="1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45"/>
              <p:cNvSpPr>
                <a:spLocks noChangeShapeType="1"/>
              </p:cNvSpPr>
              <p:nvPr/>
            </p:nvSpPr>
            <p:spPr bwMode="auto">
              <a:xfrm flipH="1" flipV="1">
                <a:off x="703" y="2704"/>
                <a:ext cx="48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 Box 46"/>
              <p:cNvSpPr txBox="1">
                <a:spLocks noChangeArrowheads="1"/>
              </p:cNvSpPr>
              <p:nvPr/>
            </p:nvSpPr>
            <p:spPr bwMode="auto">
              <a:xfrm>
                <a:off x="1348" y="1759"/>
                <a:ext cx="472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400" dirty="0"/>
                  <a:t>Earth</a:t>
                </a:r>
              </a:p>
            </p:txBody>
          </p:sp>
        </p:grpSp>
      </p:grpSp>
      <p:sp>
        <p:nvSpPr>
          <p:cNvPr id="37" name="Text Box 12"/>
          <p:cNvSpPr txBox="1">
            <a:spLocks noChangeArrowheads="1"/>
          </p:cNvSpPr>
          <p:nvPr/>
        </p:nvSpPr>
        <p:spPr bwMode="auto">
          <a:xfrm rot="16200000">
            <a:off x="-382498" y="3930789"/>
            <a:ext cx="1536007" cy="34073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/>
              <a:t>Range </a:t>
            </a:r>
            <a:r>
              <a:rPr lang="en-GB" sz="1600" b="1" dirty="0" smtClean="0"/>
              <a:t>[</a:t>
            </a:r>
            <a:r>
              <a:rPr lang="en-GB" sz="1600" b="1" dirty="0" smtClean="0">
                <a:latin typeface="Symbol" panose="05050102010706020507" pitchFamily="18" charset="2"/>
              </a:rPr>
              <a:t>m</a:t>
            </a:r>
            <a:r>
              <a:rPr lang="en-GB" sz="1600" b="1" dirty="0" smtClean="0"/>
              <a:t>m</a:t>
            </a:r>
            <a:r>
              <a:rPr lang="en-GB" sz="1600" b="1" dirty="0"/>
              <a:t>]</a:t>
            </a: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160099" y="6009858"/>
            <a:ext cx="1927545" cy="34073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/>
              <a:t>Recoil energy </a:t>
            </a:r>
            <a:r>
              <a:rPr lang="en-GB" sz="1600" b="1" dirty="0" smtClean="0"/>
              <a:t>[MeV</a:t>
            </a:r>
            <a:r>
              <a:rPr lang="en-GB" sz="1600" b="1" dirty="0"/>
              <a:t>]</a:t>
            </a:r>
          </a:p>
        </p:txBody>
      </p:sp>
      <p:sp>
        <p:nvSpPr>
          <p:cNvPr id="40" name="Segnaposto numero diapositiva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0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00032"/>
            <a:ext cx="3952195" cy="279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94896"/>
            <a:ext cx="4317120" cy="30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正方形/長方形 3"/>
          <p:cNvSpPr>
            <a:spLocks noChangeArrowheads="1"/>
          </p:cNvSpPr>
          <p:nvPr/>
        </p:nvSpPr>
        <p:spPr bwMode="auto">
          <a:xfrm>
            <a:off x="689256" y="3781856"/>
            <a:ext cx="1370880" cy="26066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47110" name="正方形/長方形 6"/>
          <p:cNvSpPr>
            <a:spLocks noChangeArrowheads="1"/>
          </p:cNvSpPr>
          <p:nvPr/>
        </p:nvSpPr>
        <p:spPr bwMode="auto">
          <a:xfrm>
            <a:off x="1978057" y="2867359"/>
            <a:ext cx="2237760" cy="45364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47111" name="Text Box 3"/>
          <p:cNvSpPr txBox="1">
            <a:spLocks noChangeArrowheads="1"/>
          </p:cNvSpPr>
          <p:nvPr/>
        </p:nvSpPr>
        <p:spPr bwMode="auto">
          <a:xfrm>
            <a:off x="491976" y="4667548"/>
            <a:ext cx="4180320" cy="163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>
              <a:spcAft>
                <a:spcPct val="0"/>
              </a:spcAft>
            </a:pPr>
            <a:r>
              <a:rPr lang="en-US" altLang="ja-JP" sz="2500" dirty="0">
                <a:solidFill>
                  <a:schemeClr val="tx2"/>
                </a:solidFill>
                <a:latin typeface="Times New Roman"/>
                <a:cs typeface="Times New Roman"/>
              </a:rPr>
              <a:t>- </a:t>
            </a:r>
            <a:r>
              <a:rPr lang="en-US" altLang="ja-JP" sz="2500" dirty="0" smtClean="0">
                <a:solidFill>
                  <a:schemeClr val="tx2"/>
                </a:solidFill>
                <a:latin typeface="Times New Roman"/>
                <a:cs typeface="Times New Roman"/>
              </a:rPr>
              <a:t>2012 data</a:t>
            </a:r>
          </a:p>
          <a:p>
            <a:pPr eaLnBrk="1">
              <a:spcAft>
                <a:spcPct val="0"/>
              </a:spcAft>
            </a:pPr>
            <a:r>
              <a:rPr lang="en-US" altLang="ja-JP" sz="2500" dirty="0" smtClean="0">
                <a:solidFill>
                  <a:schemeClr val="tx2"/>
                </a:solidFill>
                <a:latin typeface="Times New Roman"/>
                <a:cs typeface="Times New Roman"/>
              </a:rPr>
              <a:t>- </a:t>
            </a:r>
            <a:r>
              <a:rPr lang="en-US" altLang="ja-JP" sz="2500" dirty="0">
                <a:solidFill>
                  <a:schemeClr val="tx2"/>
                </a:solidFill>
                <a:latin typeface="Times New Roman"/>
                <a:cs typeface="Times New Roman"/>
              </a:rPr>
              <a:t>Elli&gt;=1.25</a:t>
            </a:r>
          </a:p>
          <a:p>
            <a:pPr eaLnBrk="1">
              <a:spcAft>
                <a:spcPct val="0"/>
              </a:spcAft>
            </a:pPr>
            <a:r>
              <a:rPr lang="en-US" altLang="ja-JP" sz="2500" dirty="0">
                <a:solidFill>
                  <a:schemeClr val="tx2"/>
                </a:solidFill>
                <a:latin typeface="Times New Roman"/>
                <a:cs typeface="Times New Roman"/>
              </a:rPr>
              <a:t>- Track length: 180~340nm</a:t>
            </a:r>
          </a:p>
          <a:p>
            <a:pPr eaLnBrk="1">
              <a:spcAft>
                <a:spcPct val="0"/>
              </a:spcAft>
            </a:pPr>
            <a:r>
              <a:rPr lang="en-US" altLang="ja-JP" sz="2500" dirty="0">
                <a:solidFill>
                  <a:schemeClr val="tx2"/>
                </a:solidFill>
                <a:latin typeface="Times New Roman"/>
                <a:cs typeface="Times New Roman"/>
              </a:rPr>
              <a:t>- Grain size ~200nm</a:t>
            </a:r>
          </a:p>
          <a:p>
            <a:pPr eaLnBrk="1">
              <a:spcAft>
                <a:spcPct val="0"/>
              </a:spcAft>
            </a:pPr>
            <a:r>
              <a:rPr lang="en-US" altLang="ja-JP" sz="2500" dirty="0">
                <a:solidFill>
                  <a:schemeClr val="tx2"/>
                </a:solidFill>
                <a:latin typeface="Times New Roman"/>
                <a:cs typeface="Times New Roman"/>
              </a:rPr>
              <a:t>- NA1.25 &amp; </a:t>
            </a:r>
            <a:r>
              <a:rPr lang="en-US" altLang="ja-JP" sz="25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λ</a:t>
            </a:r>
            <a:r>
              <a:rPr lang="en-US" altLang="ja-JP" sz="2500" dirty="0" smtClean="0">
                <a:solidFill>
                  <a:schemeClr val="tx2"/>
                </a:solidFill>
                <a:latin typeface="Times New Roman"/>
                <a:cs typeface="Times New Roman"/>
              </a:rPr>
              <a:t> ~ 550nm</a:t>
            </a:r>
            <a:endParaRPr lang="en-US" altLang="ja-JP" sz="25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47112" name="Text Box 3"/>
          <p:cNvSpPr txBox="1">
            <a:spLocks noChangeArrowheads="1"/>
          </p:cNvSpPr>
          <p:nvPr/>
        </p:nvSpPr>
        <p:spPr bwMode="auto">
          <a:xfrm>
            <a:off x="4803336" y="4589780"/>
            <a:ext cx="4180320" cy="179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>
              <a:spcAft>
                <a:spcPct val="0"/>
              </a:spcAft>
            </a:pPr>
            <a:r>
              <a:rPr lang="en-US" altLang="ja-JP" sz="2500" dirty="0">
                <a:solidFill>
                  <a:schemeClr val="tx2"/>
                </a:solidFill>
                <a:latin typeface="Times New Roman"/>
                <a:cs typeface="Times New Roman"/>
              </a:rPr>
              <a:t>- New data</a:t>
            </a:r>
          </a:p>
          <a:p>
            <a:pPr eaLnBrk="1">
              <a:spcAft>
                <a:spcPct val="0"/>
              </a:spcAft>
            </a:pPr>
            <a:r>
              <a:rPr lang="en-US" altLang="ja-JP" sz="2500" dirty="0">
                <a:solidFill>
                  <a:schemeClr val="tx2"/>
                </a:solidFill>
                <a:latin typeface="Times New Roman"/>
                <a:cs typeface="Times New Roman"/>
              </a:rPr>
              <a:t>- Elli&gt;=1.25, 1.40, 1.60</a:t>
            </a:r>
          </a:p>
          <a:p>
            <a:pPr eaLnBrk="1">
              <a:spcAft>
                <a:spcPct val="0"/>
              </a:spcAft>
            </a:pPr>
            <a:r>
              <a:rPr lang="en-US" altLang="ja-JP" sz="2500" dirty="0">
                <a:solidFill>
                  <a:schemeClr val="tx2"/>
                </a:solidFill>
                <a:latin typeface="Times New Roman"/>
                <a:cs typeface="Times New Roman"/>
              </a:rPr>
              <a:t>- Track length: 50~450nm</a:t>
            </a:r>
          </a:p>
          <a:p>
            <a:pPr eaLnBrk="1">
              <a:spcAft>
                <a:spcPct val="0"/>
              </a:spcAft>
            </a:pPr>
            <a:r>
              <a:rPr lang="en-US" altLang="ja-JP" sz="2500" dirty="0">
                <a:solidFill>
                  <a:schemeClr val="tx2"/>
                </a:solidFill>
                <a:latin typeface="Times New Roman"/>
                <a:cs typeface="Times New Roman"/>
              </a:rPr>
              <a:t>- Grain size ~100nm</a:t>
            </a:r>
          </a:p>
          <a:p>
            <a:pPr>
              <a:spcAft>
                <a:spcPct val="0"/>
              </a:spcAft>
            </a:pPr>
            <a:r>
              <a:rPr lang="en-US" altLang="ja-JP" sz="2500" dirty="0">
                <a:solidFill>
                  <a:schemeClr val="tx2"/>
                </a:solidFill>
                <a:latin typeface="Times New Roman"/>
                <a:cs typeface="Times New Roman"/>
              </a:rPr>
              <a:t>- NA1.45 &amp; </a:t>
            </a:r>
            <a:r>
              <a:rPr lang="en-US" altLang="ja-JP" sz="25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λ</a:t>
            </a:r>
            <a:r>
              <a:rPr lang="en-US" altLang="ja-JP" sz="2500" dirty="0" smtClean="0">
                <a:solidFill>
                  <a:schemeClr val="tx2"/>
                </a:solidFill>
                <a:latin typeface="Times New Roman"/>
                <a:cs typeface="Times New Roman"/>
              </a:rPr>
              <a:t> ~ 440nm</a:t>
            </a:r>
            <a:endParaRPr lang="en-US" altLang="ja-JP" sz="25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6481" y="-67687"/>
            <a:ext cx="8228160" cy="1144921"/>
          </a:xfrm>
          <a:prstGeom prst="rect">
            <a:avLst/>
          </a:prstGeom>
        </p:spPr>
        <p:txBody>
          <a:bodyPr vert="horz" lIns="91440" tIns="35203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dirty="0" smtClean="0"/>
              <a:t>Efficiency evaluation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12583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32650"/>
            <a:ext cx="7620000" cy="1143000"/>
          </a:xfrm>
        </p:spPr>
        <p:txBody>
          <a:bodyPr/>
          <a:lstStyle/>
          <a:p>
            <a:r>
              <a:rPr lang="en-CA" sz="4000" dirty="0" smtClean="0"/>
              <a:t>R&amp;D activity</a:t>
            </a:r>
            <a:endParaRPr lang="en-CA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Optical read-out system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Measurement of sub-micrometric length tracks: </a:t>
            </a:r>
          </a:p>
          <a:p>
            <a:pPr marL="114300" indent="0">
              <a:buNone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	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angular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resolution and efficiency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evaluation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Intrinsic background measurement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External background evaluation 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MC simulation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NIT technology </a:t>
            </a:r>
            <a:endParaRPr lang="en-GB" dirty="0" smtClean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Future?</a:t>
            </a:r>
            <a:endParaRPr lang="en-GB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endParaRPr lang="en-GB" dirty="0">
              <a:latin typeface="Times New Roman"/>
              <a:cs typeface="Times New Roman"/>
            </a:endParaRPr>
          </a:p>
          <a:p>
            <a:endParaRPr lang="en-GB" dirty="0" smtClean="0">
              <a:latin typeface="Times New Roman"/>
              <a:cs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414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sellaDiTesto 3"/>
          <p:cNvSpPr txBox="1">
            <a:spLocks noChangeArrowheads="1"/>
          </p:cNvSpPr>
          <p:nvPr/>
        </p:nvSpPr>
        <p:spPr bwMode="auto">
          <a:xfrm>
            <a:off x="755650" y="0"/>
            <a:ext cx="770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3400">
                <a:solidFill>
                  <a:srgbClr val="FF0000"/>
                </a:solidFill>
                <a:latin typeface="Calibri" pitchFamily="34" charset="0"/>
              </a:rPr>
              <a:t>Intrinsic radioactive contamination</a:t>
            </a:r>
          </a:p>
        </p:txBody>
      </p:sp>
      <p:graphicFrame>
        <p:nvGraphicFramePr>
          <p:cNvPr id="2135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426850"/>
              </p:ext>
            </p:extLst>
          </p:nvPr>
        </p:nvGraphicFramePr>
        <p:xfrm>
          <a:off x="179512" y="620714"/>
          <a:ext cx="4825404" cy="1371666"/>
        </p:xfrm>
        <a:graphic>
          <a:graphicData uri="http://schemas.openxmlformats.org/drawingml/2006/table">
            <a:tbl>
              <a:tblPr/>
              <a:tblGrid>
                <a:gridCol w="1608468"/>
                <a:gridCol w="1608468"/>
                <a:gridCol w="1608468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Gelatin sample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Contamination [ppb]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Activity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mBQ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/kg]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2.7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3.9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48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41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717149"/>
              </p:ext>
            </p:extLst>
          </p:nvPr>
        </p:nvGraphicFramePr>
        <p:xfrm>
          <a:off x="179512" y="4916489"/>
          <a:ext cx="4825404" cy="1249746"/>
        </p:xfrm>
        <a:graphic>
          <a:graphicData uri="http://schemas.openxmlformats.org/drawingml/2006/table">
            <a:tbl>
              <a:tblPr/>
              <a:tblGrid>
                <a:gridCol w="1608468"/>
                <a:gridCol w="1608468"/>
                <a:gridCol w="1608468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Polystyrene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Contamination [ppb]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Activity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[mBQ/kg]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0.019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0.08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0.009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0.11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37" name="Group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65580"/>
              </p:ext>
            </p:extLst>
          </p:nvPr>
        </p:nvGraphicFramePr>
        <p:xfrm>
          <a:off x="179512" y="2060575"/>
          <a:ext cx="4825404" cy="1249746"/>
        </p:xfrm>
        <a:graphic>
          <a:graphicData uri="http://schemas.openxmlformats.org/drawingml/2006/table">
            <a:tbl>
              <a:tblPr/>
              <a:tblGrid>
                <a:gridCol w="1608468"/>
                <a:gridCol w="1608468"/>
                <a:gridCol w="1608468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PVA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Contamination [ppb]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Activity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[mBQ/kg]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&lt;0.5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&lt;2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&lt;0.7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&lt;9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3129" name="CasellaDiTesto 6"/>
          <p:cNvSpPr txBox="1">
            <a:spLocks noChangeArrowheads="1"/>
          </p:cNvSpPr>
          <p:nvPr/>
        </p:nvSpPr>
        <p:spPr bwMode="auto">
          <a:xfrm>
            <a:off x="4499744" y="5589240"/>
            <a:ext cx="4320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b="1" smtClean="0">
                <a:solidFill>
                  <a:srgbClr val="FF0000"/>
                </a:solidFill>
                <a:latin typeface="Calibri" pitchFamily="34" charset="0"/>
              </a:rPr>
              <a:t>Mass spectrometry measurements</a:t>
            </a:r>
            <a:r>
              <a:rPr lang="en-GB" altLang="it-IT" b="1" smtClean="0">
                <a:latin typeface="Calibri" pitchFamily="34" charset="0"/>
              </a:rPr>
              <a:t>     </a:t>
            </a:r>
          </a:p>
          <a:p>
            <a:pPr algn="ctr" eaLnBrk="1" hangingPunct="1"/>
            <a:r>
              <a:rPr lang="en-GB" altLang="it-IT" b="1" smtClean="0">
                <a:latin typeface="Calibri" pitchFamily="34" charset="0"/>
              </a:rPr>
              <a:t>   </a:t>
            </a:r>
            <a:r>
              <a:rPr lang="en-GB" altLang="it-IT" b="1" u="sng" smtClean="0">
                <a:latin typeface="Calibri" pitchFamily="34" charset="0"/>
              </a:rPr>
              <a:t>Uncertainty on contamination :  30%</a:t>
            </a:r>
            <a:endParaRPr lang="en-GB" altLang="it-IT" b="1" u="sng">
              <a:latin typeface="Calibri" pitchFamily="34" charset="0"/>
            </a:endParaRPr>
          </a:p>
        </p:txBody>
      </p:sp>
      <p:sp>
        <p:nvSpPr>
          <p:cNvPr id="3130" name="CasellaDiTesto 7"/>
          <p:cNvSpPr txBox="1">
            <a:spLocks noChangeArrowheads="1"/>
          </p:cNvSpPr>
          <p:nvPr/>
        </p:nvSpPr>
        <p:spPr bwMode="auto">
          <a:xfrm>
            <a:off x="34925" y="6577013"/>
            <a:ext cx="8785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1400">
                <a:solidFill>
                  <a:srgbClr val="0070C0"/>
                </a:solidFill>
                <a:latin typeface="Calibri" pitchFamily="34" charset="0"/>
              </a:rPr>
              <a:t>Conversion factors: 1 Bq/Kg(</a:t>
            </a:r>
            <a:r>
              <a:rPr lang="it-IT" altLang="it-IT" sz="1400" baseline="30000">
                <a:solidFill>
                  <a:srgbClr val="0070C0"/>
                </a:solidFill>
                <a:latin typeface="Calibri" pitchFamily="34" charset="0"/>
              </a:rPr>
              <a:t>232</a:t>
            </a:r>
            <a:r>
              <a:rPr lang="it-IT" altLang="it-IT" sz="1400">
                <a:solidFill>
                  <a:srgbClr val="0070C0"/>
                </a:solidFill>
                <a:latin typeface="Calibri" pitchFamily="34" charset="0"/>
              </a:rPr>
              <a:t>Th) = 246 ppb(</a:t>
            </a:r>
            <a:r>
              <a:rPr lang="it-IT" altLang="it-IT" sz="1400" baseline="30000">
                <a:solidFill>
                  <a:srgbClr val="0070C0"/>
                </a:solidFill>
                <a:latin typeface="Calibri" pitchFamily="34" charset="0"/>
              </a:rPr>
              <a:t>232</a:t>
            </a:r>
            <a:r>
              <a:rPr lang="it-IT" altLang="it-IT" sz="1400">
                <a:solidFill>
                  <a:srgbClr val="0070C0"/>
                </a:solidFill>
                <a:latin typeface="Calibri" pitchFamily="34" charset="0"/>
              </a:rPr>
              <a:t>Th)   ; 1 Bq/Kg(</a:t>
            </a:r>
            <a:r>
              <a:rPr lang="it-IT" altLang="it-IT" sz="1400" baseline="30000">
                <a:solidFill>
                  <a:srgbClr val="0070C0"/>
                </a:solidFill>
                <a:latin typeface="Calibri" pitchFamily="34" charset="0"/>
              </a:rPr>
              <a:t>238</a:t>
            </a:r>
            <a:r>
              <a:rPr lang="it-IT" altLang="it-IT" sz="1400">
                <a:solidFill>
                  <a:srgbClr val="0070C0"/>
                </a:solidFill>
                <a:latin typeface="Calibri" pitchFamily="34" charset="0"/>
              </a:rPr>
              <a:t>U) = 81 ppb(</a:t>
            </a:r>
            <a:r>
              <a:rPr lang="it-IT" altLang="it-IT" sz="1400" baseline="30000">
                <a:solidFill>
                  <a:srgbClr val="0070C0"/>
                </a:solidFill>
                <a:latin typeface="Calibri" pitchFamily="34" charset="0"/>
              </a:rPr>
              <a:t>238</a:t>
            </a:r>
            <a:r>
              <a:rPr lang="it-IT" altLang="it-IT" sz="1400">
                <a:solidFill>
                  <a:srgbClr val="0070C0"/>
                </a:solidFill>
                <a:latin typeface="Calibri" pitchFamily="34" charset="0"/>
              </a:rPr>
              <a:t>U)</a:t>
            </a:r>
          </a:p>
        </p:txBody>
      </p:sp>
      <p:graphicFrame>
        <p:nvGraphicFramePr>
          <p:cNvPr id="2139" name="Group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857250"/>
              </p:ext>
            </p:extLst>
          </p:nvPr>
        </p:nvGraphicFramePr>
        <p:xfrm>
          <a:off x="179512" y="3500438"/>
          <a:ext cx="4825404" cy="1249746"/>
        </p:xfrm>
        <a:graphic>
          <a:graphicData uri="http://schemas.openxmlformats.org/drawingml/2006/table">
            <a:tbl>
              <a:tblPr/>
              <a:tblGrid>
                <a:gridCol w="1608468"/>
                <a:gridCol w="1608468"/>
                <a:gridCol w="1608468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AgBrI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Contamination [ppb]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Activity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[mBQ/kg]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1.5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18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492624"/>
              </p:ext>
            </p:extLst>
          </p:nvPr>
        </p:nvGraphicFramePr>
        <p:xfrm>
          <a:off x="5436096" y="1340768"/>
          <a:ext cx="2641826" cy="1482726"/>
        </p:xfrm>
        <a:graphic>
          <a:graphicData uri="http://schemas.openxmlformats.org/drawingml/2006/table">
            <a:tbl>
              <a:tblPr/>
              <a:tblGrid>
                <a:gridCol w="1170726"/>
                <a:gridCol w="1471100"/>
              </a:tblGrid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Costituent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Mass fraction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AgBrI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0.813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Gelatin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0.1253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0.0617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2" name="Freccia in giù 12"/>
          <p:cNvSpPr/>
          <p:nvPr/>
        </p:nvSpPr>
        <p:spPr>
          <a:xfrm>
            <a:off x="6515323" y="3068960"/>
            <a:ext cx="288925" cy="503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CasellaDiTesto 13"/>
          <p:cNvSpPr txBox="1">
            <a:spLocks noChangeArrowheads="1"/>
          </p:cNvSpPr>
          <p:nvPr/>
        </p:nvSpPr>
        <p:spPr bwMode="auto">
          <a:xfrm>
            <a:off x="5004049" y="3789040"/>
            <a:ext cx="3600399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dirty="0" smtClean="0">
                <a:latin typeface="Calibri" pitchFamily="34" charset="0"/>
              </a:rPr>
              <a:t>From </a:t>
            </a:r>
            <a:r>
              <a:rPr lang="en-GB" altLang="it-IT" baseline="30000" dirty="0" smtClean="0">
                <a:latin typeface="Calibri" pitchFamily="34" charset="0"/>
              </a:rPr>
              <a:t>238</a:t>
            </a:r>
            <a:r>
              <a:rPr lang="en-GB" altLang="it-IT" dirty="0" smtClean="0">
                <a:latin typeface="Calibri" pitchFamily="34" charset="0"/>
              </a:rPr>
              <a:t>U:  1.75 ppb  (21.6 </a:t>
            </a:r>
            <a:r>
              <a:rPr lang="en-GB" altLang="it-IT" dirty="0" err="1" smtClean="0">
                <a:latin typeface="Calibri" pitchFamily="34" charset="0"/>
              </a:rPr>
              <a:t>mBq</a:t>
            </a:r>
            <a:r>
              <a:rPr lang="en-GB" altLang="it-IT" dirty="0" smtClean="0">
                <a:latin typeface="Calibri" pitchFamily="34" charset="0"/>
              </a:rPr>
              <a:t>/kg)</a:t>
            </a:r>
          </a:p>
          <a:p>
            <a:pPr eaLnBrk="1" hangingPunct="1"/>
            <a:r>
              <a:rPr lang="en-GB" altLang="it-IT" dirty="0" smtClean="0">
                <a:latin typeface="Calibri" pitchFamily="34" charset="0"/>
              </a:rPr>
              <a:t>From </a:t>
            </a:r>
            <a:r>
              <a:rPr lang="en-GB" altLang="it-IT" baseline="30000" dirty="0" smtClean="0">
                <a:latin typeface="Calibri" pitchFamily="34" charset="0"/>
              </a:rPr>
              <a:t>232</a:t>
            </a:r>
            <a:r>
              <a:rPr lang="en-GB" altLang="it-IT" dirty="0" smtClean="0">
                <a:latin typeface="Calibri" pitchFamily="34" charset="0"/>
              </a:rPr>
              <a:t>Th: 1.18 ppb (4.8 </a:t>
            </a:r>
            <a:r>
              <a:rPr lang="en-GB" altLang="it-IT" dirty="0" err="1" smtClean="0">
                <a:latin typeface="Calibri" pitchFamily="34" charset="0"/>
              </a:rPr>
              <a:t>mBq</a:t>
            </a:r>
            <a:r>
              <a:rPr lang="en-GB" altLang="it-IT" dirty="0" smtClean="0">
                <a:latin typeface="Calibri" pitchFamily="34" charset="0"/>
              </a:rPr>
              <a:t>/Kg)</a:t>
            </a:r>
            <a:endParaRPr lang="en-GB" altLang="it-IT" dirty="0">
              <a:latin typeface="Calibri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57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2934072"/>
            <a:ext cx="7620000" cy="854968"/>
          </a:xfrm>
        </p:spPr>
        <p:txBody>
          <a:bodyPr/>
          <a:lstStyle/>
          <a:p>
            <a:pPr algn="ctr"/>
            <a:r>
              <a:rPr lang="en-GB" sz="3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Cross-check with </a:t>
            </a:r>
            <a:r>
              <a:rPr lang="en-GB" sz="36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γ</a:t>
            </a:r>
            <a:r>
              <a:rPr lang="en-GB" sz="3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spectroscopy </a:t>
            </a:r>
            <a:endParaRPr lang="en-GB" sz="36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39552" y="3573016"/>
            <a:ext cx="7620000" cy="3196952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rgbClr val="1F497D"/>
                </a:solidFill>
                <a:latin typeface="Times New Roman"/>
                <a:cs typeface="Times New Roman"/>
              </a:rPr>
              <a:t>Secular equilibrium valid for </a:t>
            </a:r>
            <a:r>
              <a:rPr lang="en-GB" altLang="it-IT" sz="2400" dirty="0" err="1" smtClean="0">
                <a:solidFill>
                  <a:srgbClr val="1F497D"/>
                </a:solidFill>
                <a:latin typeface="Times New Roman"/>
                <a:cs typeface="Times New Roman"/>
              </a:rPr>
              <a:t>AgBr</a:t>
            </a:r>
            <a:r>
              <a:rPr lang="en-GB" altLang="it-IT" sz="2400" dirty="0" smtClean="0">
                <a:solidFill>
                  <a:srgbClr val="1F497D"/>
                </a:solidFill>
                <a:latin typeface="Times New Roman"/>
                <a:cs typeface="Times New Roman"/>
              </a:rPr>
              <a:t>-I "potassium free” powder </a:t>
            </a:r>
          </a:p>
          <a:p>
            <a:r>
              <a:rPr lang="en-GB" sz="2400" dirty="0" smtClean="0">
                <a:solidFill>
                  <a:srgbClr val="1F497D"/>
                </a:solidFill>
                <a:latin typeface="Times New Roman"/>
                <a:cs typeface="Times New Roman"/>
              </a:rPr>
              <a:t>Evidence for broken secular equilibrium </a:t>
            </a:r>
            <a:r>
              <a:rPr lang="en-GB" altLang="it-IT" sz="2400" dirty="0" smtClean="0">
                <a:solidFill>
                  <a:srgbClr val="1F497D"/>
                </a:solidFill>
                <a:latin typeface="Times New Roman"/>
                <a:cs typeface="Times New Roman"/>
              </a:rPr>
              <a:t>at </a:t>
            </a:r>
            <a:r>
              <a:rPr lang="en-GB" altLang="it-IT" sz="2400" baseline="30000" dirty="0" smtClean="0">
                <a:solidFill>
                  <a:srgbClr val="1F497D"/>
                </a:solidFill>
                <a:latin typeface="Times New Roman"/>
                <a:cs typeface="Times New Roman"/>
              </a:rPr>
              <a:t>226</a:t>
            </a:r>
            <a:r>
              <a:rPr lang="en-GB" altLang="it-IT" sz="2400" dirty="0" smtClean="0">
                <a:solidFill>
                  <a:srgbClr val="1F497D"/>
                </a:solidFill>
                <a:latin typeface="Times New Roman"/>
                <a:cs typeface="Times New Roman"/>
              </a:rPr>
              <a:t>Ra for Gelatine P6406. The measured activity is ~ 20 times less </a:t>
            </a:r>
            <a:r>
              <a:rPr lang="en-GB" altLang="it-IT" sz="2400" dirty="0" smtClean="0">
                <a:solidFill>
                  <a:srgbClr val="1F497D"/>
                </a:solidFill>
                <a:latin typeface="Times New Roman"/>
                <a:cs typeface="Times New Roman"/>
                <a:sym typeface="Wingdings"/>
              </a:rPr>
              <a:t> to be estimated (conservative assumption)</a:t>
            </a:r>
            <a:endParaRPr lang="en-GB" sz="2400" dirty="0" smtClean="0">
              <a:solidFill>
                <a:srgbClr val="1F497D"/>
              </a:solidFill>
              <a:latin typeface="Times New Roman"/>
              <a:cs typeface="Times New Roman"/>
            </a:endParaRPr>
          </a:p>
          <a:p>
            <a:r>
              <a:rPr lang="en-GB" altLang="it-IT" sz="2400" dirty="0" smtClean="0">
                <a:solidFill>
                  <a:srgbClr val="1F497D"/>
                </a:solidFill>
                <a:latin typeface="Times New Roman"/>
                <a:cs typeface="Times New Roman"/>
              </a:rPr>
              <a:t>Emulsion film thickness not enough to stop all α particle; </a:t>
            </a:r>
            <a:r>
              <a:rPr lang="en-GB" altLang="it-IT" sz="2400" dirty="0" smtClean="0">
                <a:solidFill>
                  <a:srgbClr val="1F497D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GB" altLang="it-IT" sz="2400" dirty="0" smtClean="0">
                <a:solidFill>
                  <a:srgbClr val="1F497D"/>
                </a:solidFill>
                <a:latin typeface="Times New Roman"/>
                <a:cs typeface="Times New Roman"/>
              </a:rPr>
              <a:t>overestimation of the neutron flux (conservative assumption)</a:t>
            </a:r>
            <a:r>
              <a:rPr lang="en-GB" sz="2400" dirty="0" smtClean="0">
                <a:solidFill>
                  <a:srgbClr val="1F497D"/>
                </a:solidFill>
                <a:latin typeface="Times New Roman"/>
                <a:cs typeface="Times New Roman"/>
              </a:rPr>
              <a:t> </a:t>
            </a:r>
            <a:endParaRPr lang="en-GB" sz="2400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  <p:sp>
        <p:nvSpPr>
          <p:cNvPr id="6" name="CasellaDiTesto 3"/>
          <p:cNvSpPr txBox="1">
            <a:spLocks noChangeArrowheads="1"/>
          </p:cNvSpPr>
          <p:nvPr/>
        </p:nvSpPr>
        <p:spPr bwMode="auto">
          <a:xfrm>
            <a:off x="755650" y="0"/>
            <a:ext cx="770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sz="3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Intrinsic neutron background</a:t>
            </a:r>
            <a:endParaRPr lang="en-GB" altLang="it-IT" sz="3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6638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79388" y="620713"/>
            <a:ext cx="3671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it-IT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1) n from spontaneous fission</a:t>
            </a:r>
            <a:endParaRPr lang="en-GB" altLang="it-IT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252140" y="1052736"/>
            <a:ext cx="4895924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dirty="0" smtClean="0">
                <a:latin typeface="Calibri" pitchFamily="34" charset="0"/>
              </a:rPr>
              <a:t>The only relevant contribution comes from </a:t>
            </a:r>
            <a:r>
              <a:rPr lang="en-GB" altLang="it-IT" baseline="30000" dirty="0" smtClean="0">
                <a:latin typeface="Calibri" pitchFamily="34" charset="0"/>
              </a:rPr>
              <a:t>238</a:t>
            </a:r>
            <a:r>
              <a:rPr lang="en-GB" altLang="it-IT" dirty="0" smtClean="0">
                <a:latin typeface="Calibri" pitchFamily="34" charset="0"/>
              </a:rPr>
              <a:t>U </a:t>
            </a:r>
          </a:p>
          <a:p>
            <a:pPr algn="ctr" eaLnBrk="1" hangingPunct="1"/>
            <a:r>
              <a:rPr lang="en-GB" altLang="it-IT" sz="1400" dirty="0" smtClean="0">
                <a:latin typeface="Calibri" pitchFamily="34" charset="0"/>
              </a:rPr>
              <a:t>(fission probability/decay negligible for other elements)</a:t>
            </a:r>
            <a:endParaRPr lang="en-GB" altLang="it-IT" sz="1400" dirty="0">
              <a:latin typeface="Calibri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9388" y="1772816"/>
            <a:ext cx="5472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it-IT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2) (α,n) reactions by α from </a:t>
            </a:r>
            <a:r>
              <a:rPr lang="en-GB" altLang="it-IT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238</a:t>
            </a:r>
            <a:r>
              <a:rPr lang="en-GB" altLang="it-IT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 and </a:t>
            </a:r>
            <a:r>
              <a:rPr lang="en-GB" altLang="it-IT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232</a:t>
            </a:r>
            <a:r>
              <a:rPr lang="en-GB" altLang="it-IT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 chains</a:t>
            </a:r>
            <a:r>
              <a:rPr lang="en-GB" altLang="it-IT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GB" altLang="it-IT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213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neutron_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3375"/>
            <a:ext cx="626427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CasellaDiTesto 3"/>
          <p:cNvSpPr txBox="1">
            <a:spLocks noChangeArrowheads="1"/>
          </p:cNvSpPr>
          <p:nvPr/>
        </p:nvSpPr>
        <p:spPr bwMode="auto">
          <a:xfrm>
            <a:off x="755650" y="0"/>
            <a:ext cx="770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sz="3400" smtClean="0">
                <a:solidFill>
                  <a:srgbClr val="FF0000"/>
                </a:solidFill>
                <a:latin typeface="Calibri" pitchFamily="34" charset="0"/>
              </a:rPr>
              <a:t>Intrinsic neutron background</a:t>
            </a:r>
            <a:endParaRPr lang="en-GB" altLang="it-IT" sz="34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4067175" y="2708275"/>
            <a:ext cx="28813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400">
                <a:latin typeface="Calibri" pitchFamily="34" charset="0"/>
              </a:rPr>
              <a:t>Neutron spectrum calculated with</a:t>
            </a:r>
            <a:r>
              <a:rPr lang="it-IT" altLang="it-IT" sz="1400"/>
              <a:t> </a:t>
            </a:r>
            <a:r>
              <a:rPr lang="it-IT" altLang="it-IT" sz="1400" b="1">
                <a:latin typeface="Courier New" pitchFamily="49" charset="0"/>
              </a:rPr>
              <a:t>SOURCES</a:t>
            </a:r>
            <a:r>
              <a:rPr lang="it-IT" altLang="it-IT" sz="1400"/>
              <a:t> </a:t>
            </a:r>
            <a:r>
              <a:rPr lang="it-IT" altLang="it-IT" sz="1400">
                <a:latin typeface="Calibri" pitchFamily="34" charset="0"/>
              </a:rPr>
              <a:t>simulation code</a:t>
            </a:r>
          </a:p>
        </p:txBody>
      </p:sp>
      <p:graphicFrame>
        <p:nvGraphicFramePr>
          <p:cNvPr id="3128" name="Group 56"/>
          <p:cNvGraphicFramePr>
            <a:graphicFrameLocks noGrp="1"/>
          </p:cNvGraphicFramePr>
          <p:nvPr/>
        </p:nvGraphicFramePr>
        <p:xfrm>
          <a:off x="1331913" y="4652963"/>
          <a:ext cx="6661150" cy="2124156"/>
        </p:xfrm>
        <a:graphic>
          <a:graphicData uri="http://schemas.openxmlformats.org/drawingml/2006/table">
            <a:tbl>
              <a:tblPr/>
              <a:tblGrid>
                <a:gridCol w="2303462"/>
                <a:gridCol w="2232025"/>
                <a:gridCol w="2125663"/>
              </a:tblGrid>
              <a:tr h="639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Process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urier New" pitchFamily="49" charset="0"/>
                        </a:rPr>
                        <a:t>SOURCES</a:t>
                      </a: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calculation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(n kg</a:t>
                      </a:r>
                      <a:r>
                        <a:rPr kumimoji="0" lang="it-IT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y</a:t>
                      </a:r>
                      <a:r>
                        <a:rPr kumimoji="0" lang="it-IT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calculation by hand 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(n kg</a:t>
                      </a:r>
                      <a:r>
                        <a:rPr kumimoji="0" lang="it-IT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y</a:t>
                      </a:r>
                      <a:r>
                        <a:rPr kumimoji="0" lang="it-IT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-1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714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Spontaneous fission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0.745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0.768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9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α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,n) from </a:t>
                      </a:r>
                      <a:r>
                        <a:rPr kumimoji="0" lang="it-IT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232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Th-chain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0.109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0.100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α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,n) from </a:t>
                      </a:r>
                      <a:r>
                        <a:rPr kumimoji="0" lang="it-IT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238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U-chain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0.328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0.325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Total flux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1.182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1.193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9B9"/>
                    </a:solidFill>
                  </a:tcPr>
                </a:tc>
              </a:tr>
            </a:tbl>
          </a:graphicData>
        </a:graphic>
      </p:graphicFrame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25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500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3"/>
          <p:cNvSpPr txBox="1">
            <a:spLocks noChangeArrowheads="1"/>
          </p:cNvSpPr>
          <p:nvPr/>
        </p:nvSpPr>
        <p:spPr bwMode="auto">
          <a:xfrm>
            <a:off x="755650" y="0"/>
            <a:ext cx="770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it-IT" sz="3400" smtClean="0">
                <a:solidFill>
                  <a:srgbClr val="1F497D"/>
                </a:solidFill>
                <a:latin typeface="Times New Roman"/>
                <a:cs typeface="Times New Roman"/>
              </a:rPr>
              <a:t>External neutron sources</a:t>
            </a:r>
            <a:endParaRPr lang="en-GB" altLang="it-IT" sz="340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07504" y="476672"/>
            <a:ext cx="77771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altLang="it-IT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Neutrons from environmental radioactivity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it-IT" dirty="0" smtClean="0">
                <a:latin typeface="Times New Roman"/>
                <a:cs typeface="Times New Roman"/>
              </a:rPr>
              <a:t>To be made negligible with appropriate shielding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altLang="it-IT" dirty="0" smtClean="0">
                <a:solidFill>
                  <a:srgbClr val="0000FF"/>
                </a:solidFill>
                <a:latin typeface="Times New Roman"/>
                <a:cs typeface="Times New Roman"/>
              </a:rPr>
              <a:t> Cosmic </a:t>
            </a:r>
            <a:r>
              <a:rPr lang="en-GB" altLang="it-IT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muon</a:t>
            </a:r>
            <a:r>
              <a:rPr lang="en-GB" altLang="it-IT" dirty="0" smtClean="0">
                <a:solidFill>
                  <a:srgbClr val="0000FF"/>
                </a:solidFill>
                <a:latin typeface="Times New Roman"/>
                <a:cs typeface="Times New Roman"/>
              </a:rPr>
              <a:t>-induced neutrons</a:t>
            </a:r>
          </a:p>
          <a:p>
            <a:pPr eaLnBrk="1" hangingPunct="1"/>
            <a:r>
              <a:rPr lang="en-GB" altLang="it-IT" dirty="0" smtClean="0">
                <a:latin typeface="Times New Roman"/>
                <a:cs typeface="Times New Roman"/>
              </a:rPr>
              <a:t>Preliminary estimation; underground expected to be less than intrinsic radioactive contamination</a:t>
            </a:r>
          </a:p>
          <a:p>
            <a:pPr eaLnBrk="1" hangingPunct="1"/>
            <a:endParaRPr lang="en-GB" altLang="it-IT" dirty="0" smtClean="0">
              <a:latin typeface="Times New Roman"/>
              <a:cs typeface="Times New Roman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GB" altLang="it-IT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599814"/>
            <a:ext cx="3383856" cy="317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5291137" y="5759450"/>
            <a:ext cx="28812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it-IT" sz="1400" smtClean="0">
                <a:latin typeface="Times New Roman"/>
                <a:cs typeface="Times New Roman"/>
              </a:rPr>
              <a:t>A. Lindote et al., Astroparticle Phys.31 (2009) 366 </a:t>
            </a:r>
            <a:endParaRPr lang="en-GB" altLang="it-IT" sz="1400">
              <a:latin typeface="Times New Roman"/>
              <a:cs typeface="Times New Roman"/>
            </a:endParaRP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5076056" y="2132856"/>
            <a:ext cx="32403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it-IT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Differential energy spectrum of neutrons induced by 280 </a:t>
            </a:r>
            <a:r>
              <a:rPr lang="en-GB" altLang="it-IT" sz="16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GeV</a:t>
            </a:r>
            <a:r>
              <a:rPr lang="en-GB" altLang="it-IT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GB" altLang="it-IT" sz="16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muons</a:t>
            </a:r>
            <a:endParaRPr lang="en-GB" altLang="it-IT" sz="16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107950" y="2348880"/>
            <a:ext cx="66960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it-IT" dirty="0" smtClean="0">
                <a:solidFill>
                  <a:srgbClr val="008000"/>
                </a:solidFill>
                <a:latin typeface="Times New Roman"/>
                <a:cs typeface="Times New Roman"/>
              </a:rPr>
              <a:t>Approximations and assumptions</a:t>
            </a:r>
            <a:r>
              <a:rPr lang="en-GB" altLang="it-IT" dirty="0" smtClean="0">
                <a:latin typeface="Times New Roman"/>
                <a:cs typeface="Times New Roman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it-IT" dirty="0" smtClean="0">
                <a:latin typeface="Times New Roman"/>
                <a:cs typeface="Times New Roman"/>
              </a:rPr>
              <a:t>Neutron differential spectrum: 10</a:t>
            </a:r>
            <a:r>
              <a:rPr lang="en-GB" altLang="it-IT" baseline="30000" dirty="0" smtClean="0">
                <a:latin typeface="Times New Roman"/>
                <a:cs typeface="Times New Roman"/>
              </a:rPr>
              <a:t>-5</a:t>
            </a:r>
            <a:r>
              <a:rPr lang="en-GB" altLang="it-IT" dirty="0" smtClean="0">
                <a:latin typeface="Times New Roman"/>
                <a:cs typeface="Times New Roman"/>
              </a:rPr>
              <a:t> n/µ/g/cm</a:t>
            </a:r>
            <a:r>
              <a:rPr lang="en-GB" altLang="it-IT" baseline="30000" dirty="0" smtClean="0">
                <a:latin typeface="Times New Roman"/>
                <a:cs typeface="Times New Roman"/>
              </a:rPr>
              <a:t>2</a:t>
            </a:r>
            <a:r>
              <a:rPr lang="en-GB" altLang="it-IT" dirty="0" smtClean="0">
                <a:latin typeface="Times New Roman"/>
                <a:cs typeface="Times New Roman"/>
              </a:rPr>
              <a:t>/MeV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it-IT" dirty="0" smtClean="0">
                <a:latin typeface="Times New Roman"/>
                <a:cs typeface="Times New Roman"/>
              </a:rPr>
              <a:t>Material used in the simulation is C</a:t>
            </a:r>
            <a:r>
              <a:rPr lang="en-GB" altLang="it-IT" baseline="-25000" dirty="0" smtClean="0">
                <a:latin typeface="Times New Roman"/>
                <a:cs typeface="Times New Roman"/>
              </a:rPr>
              <a:t>n</a:t>
            </a:r>
            <a:r>
              <a:rPr lang="en-GB" altLang="it-IT" dirty="0" smtClean="0">
                <a:latin typeface="Times New Roman"/>
                <a:cs typeface="Times New Roman"/>
              </a:rPr>
              <a:t>H</a:t>
            </a:r>
            <a:r>
              <a:rPr lang="en-GB" altLang="it-IT" baseline="-25000" dirty="0" smtClean="0">
                <a:latin typeface="Times New Roman"/>
                <a:cs typeface="Times New Roman"/>
              </a:rPr>
              <a:t>2n</a:t>
            </a:r>
            <a:endParaRPr lang="en-GB" altLang="it-IT" dirty="0" smtClean="0">
              <a:latin typeface="Times New Roman"/>
              <a:cs typeface="Times New Roman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it-IT" dirty="0" err="1" smtClean="0">
                <a:latin typeface="Times New Roman"/>
                <a:cs typeface="Times New Roman"/>
              </a:rPr>
              <a:t>Muon</a:t>
            </a:r>
            <a:r>
              <a:rPr lang="en-GB" altLang="it-IT" dirty="0" smtClean="0">
                <a:latin typeface="Times New Roman"/>
                <a:cs typeface="Times New Roman"/>
              </a:rPr>
              <a:t> flux: 1/m</a:t>
            </a:r>
            <a:r>
              <a:rPr lang="en-GB" altLang="it-IT" baseline="30000" dirty="0" smtClean="0">
                <a:latin typeface="Times New Roman"/>
                <a:cs typeface="Times New Roman"/>
              </a:rPr>
              <a:t>2</a:t>
            </a:r>
            <a:r>
              <a:rPr lang="en-GB" altLang="it-IT" dirty="0" smtClean="0">
                <a:latin typeface="Times New Roman"/>
                <a:cs typeface="Times New Roman"/>
              </a:rPr>
              <a:t>/h</a:t>
            </a:r>
          </a:p>
          <a:p>
            <a:pPr eaLnBrk="1" hangingPunct="1">
              <a:spcBef>
                <a:spcPct val="50000"/>
              </a:spcBef>
            </a:pPr>
            <a:endParaRPr lang="en-GB" altLang="it-IT" dirty="0" smtClean="0">
              <a:latin typeface="Times New Roman"/>
              <a:cs typeface="Times New Roman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it-IT" dirty="0" smtClean="0">
                <a:solidFill>
                  <a:srgbClr val="FF0000"/>
                </a:solidFill>
                <a:latin typeface="Times New Roman"/>
                <a:cs typeface="Times New Roman"/>
              </a:rPr>
              <a:t>Neutron flux:</a:t>
            </a:r>
            <a:r>
              <a:rPr lang="en-GB" altLang="it-IT" dirty="0" smtClean="0">
                <a:latin typeface="Times New Roman"/>
                <a:cs typeface="Times New Roman"/>
              </a:rPr>
              <a:t> 0.009 n/kg/y/MeV</a:t>
            </a:r>
            <a:endParaRPr lang="en-GB" altLang="it-IT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it-IT" dirty="0" smtClean="0">
                <a:latin typeface="Times New Roman"/>
                <a:cs typeface="Times New Roman"/>
              </a:rPr>
              <a:t>Integrating from 0 to 10 MeV →  ~ 0.05 n/kg/y</a:t>
            </a:r>
            <a:endParaRPr lang="en-GB" altLang="it-IT" dirty="0">
              <a:latin typeface="Times New Roman"/>
              <a:cs typeface="Times New Roman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26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378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32650"/>
            <a:ext cx="7620000" cy="1143000"/>
          </a:xfrm>
        </p:spPr>
        <p:txBody>
          <a:bodyPr/>
          <a:lstStyle/>
          <a:p>
            <a:r>
              <a:rPr lang="en-CA" sz="4000" dirty="0" smtClean="0"/>
              <a:t>R&amp;D activity</a:t>
            </a:r>
            <a:endParaRPr lang="en-CA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Optical read-out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system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Measurement of sub-micrometric length track: </a:t>
            </a:r>
          </a:p>
          <a:p>
            <a:pPr marL="114300" indent="0">
              <a:buNone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angular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resolution and efficiency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evaluation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Intrinsic background measurement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External background evaluation 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MC simulation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NIT technology </a:t>
            </a:r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/>
              <a:t>Future?</a:t>
            </a:r>
            <a:endParaRPr lang="en-GB" dirty="0"/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27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147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44624"/>
            <a:ext cx="7620000" cy="850106"/>
          </a:xfrm>
        </p:spPr>
        <p:txBody>
          <a:bodyPr/>
          <a:lstStyle/>
          <a:p>
            <a:pPr algn="ctr"/>
            <a:r>
              <a:rPr lang="en-GB" sz="3600" dirty="0" smtClean="0">
                <a:latin typeface="Times New Roman"/>
                <a:cs typeface="Times New Roman"/>
              </a:rPr>
              <a:t>2014 - 2015 activity</a:t>
            </a:r>
            <a:endParaRPr lang="en-GB" sz="3600" dirty="0">
              <a:latin typeface="Times New Roman"/>
              <a:cs typeface="Times New Roman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251520" y="1268760"/>
            <a:ext cx="7715200" cy="513204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GB" dirty="0" smtClean="0">
              <a:latin typeface="Times New Roman"/>
              <a:cs typeface="Times New Roman"/>
            </a:endParaRPr>
          </a:p>
          <a:p>
            <a:r>
              <a:rPr lang="en-GB" dirty="0" smtClean="0">
                <a:latin typeface="Times New Roman"/>
                <a:cs typeface="Times New Roman"/>
              </a:rPr>
              <a:t>New film production @ LNGS (underground) 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Slow Ion implantation @ EU (C ion – 80KeV) </a:t>
            </a:r>
            <a:endParaRPr lang="en-GB" dirty="0" smtClean="0">
              <a:latin typeface="Times New Roman"/>
              <a:cs typeface="Times New Roman"/>
              <a:sym typeface="Wingdings" panose="05000000000000000000" pitchFamily="2" charset="2"/>
            </a:endParaRPr>
          </a:p>
          <a:p>
            <a:r>
              <a:rPr lang="en-GB" dirty="0" smtClean="0">
                <a:latin typeface="Times New Roman"/>
                <a:cs typeface="Times New Roman"/>
              </a:rPr>
              <a:t>Further studies with neutron source (</a:t>
            </a:r>
            <a:r>
              <a:rPr lang="en-GB" baseline="30000" dirty="0" smtClean="0">
                <a:latin typeface="Times New Roman"/>
                <a:cs typeface="Times New Roman"/>
              </a:rPr>
              <a:t>241</a:t>
            </a:r>
            <a:r>
              <a:rPr lang="en-GB" dirty="0" smtClean="0">
                <a:latin typeface="Times New Roman"/>
                <a:cs typeface="Times New Roman"/>
              </a:rPr>
              <a:t>AmBe) @ LNGS</a:t>
            </a:r>
          </a:p>
          <a:p>
            <a:r>
              <a:rPr lang="en-GB" dirty="0">
                <a:latin typeface="Times New Roman"/>
                <a:cs typeface="Times New Roman"/>
                <a:sym typeface="Wingdings" panose="05000000000000000000" pitchFamily="2" charset="2"/>
              </a:rPr>
              <a:t>X-ray microscopy for cross-check and final angular </a:t>
            </a:r>
            <a:r>
              <a:rPr lang="en-GB" dirty="0" smtClean="0">
                <a:latin typeface="Times New Roman"/>
                <a:cs typeface="Times New Roman"/>
                <a:sym typeface="Wingdings" panose="05000000000000000000" pitchFamily="2" charset="2"/>
              </a:rPr>
              <a:t>resolution</a:t>
            </a:r>
            <a:endParaRPr lang="en-GB" dirty="0" smtClean="0">
              <a:latin typeface="Times New Roman"/>
              <a:cs typeface="Times New Roman"/>
            </a:endParaRPr>
          </a:p>
          <a:p>
            <a:r>
              <a:rPr lang="en-GB" dirty="0" smtClean="0">
                <a:latin typeface="Times New Roman"/>
                <a:cs typeface="Times New Roman"/>
              </a:rPr>
              <a:t>Measurement of the LNGS underground neutron flux (directionality)</a:t>
            </a:r>
          </a:p>
          <a:p>
            <a:endParaRPr lang="en-GB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GB" dirty="0" smtClean="0">
                <a:latin typeface="Times New Roman"/>
                <a:cs typeface="Times New Roman"/>
              </a:rPr>
              <a:t>Hardware developments: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High resolution mechanics </a:t>
            </a:r>
          </a:p>
          <a:p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28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89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backup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495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7620000" cy="1143000"/>
          </a:xfrm>
        </p:spPr>
        <p:txBody>
          <a:bodyPr/>
          <a:lstStyle/>
          <a:p>
            <a:r>
              <a:rPr lang="it-IT" dirty="0" err="1"/>
              <a:t>Neutron</a:t>
            </a:r>
            <a:r>
              <a:rPr lang="it-IT" dirty="0"/>
              <a:t> test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analysis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29</a:t>
            </a:fld>
            <a:endParaRPr lang="it-IT"/>
          </a:p>
        </p:txBody>
      </p:sp>
      <p:sp>
        <p:nvSpPr>
          <p:cNvPr id="7" name="Shape 39"/>
          <p:cNvSpPr txBox="1">
            <a:spLocks/>
          </p:cNvSpPr>
          <p:nvPr/>
        </p:nvSpPr>
        <p:spPr>
          <a:xfrm>
            <a:off x="280028" y="907886"/>
            <a:ext cx="7620000" cy="591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50800" tIns="50800" rIns="50800" bIns="50800" rtlCol="0" anchor="ctr">
            <a:sp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it-IT" sz="1800" dirty="0" smtClean="0"/>
              <a:t>Development of a  </a:t>
            </a:r>
            <a:r>
              <a:rPr lang="it-IT" sz="1800" dirty="0"/>
              <a:t>new </a:t>
            </a:r>
            <a:r>
              <a:rPr lang="it-IT" sz="1800" b="1" dirty="0" smtClean="0"/>
              <a:t>scanning </a:t>
            </a:r>
            <a:r>
              <a:rPr lang="it-IT" sz="1800" b="1" dirty="0"/>
              <a:t>software</a:t>
            </a:r>
            <a:r>
              <a:rPr lang="it-IT" sz="1800" dirty="0"/>
              <a:t> and </a:t>
            </a:r>
            <a:r>
              <a:rPr lang="it-IT" sz="1800" dirty="0" smtClean="0"/>
              <a:t>a new</a:t>
            </a:r>
            <a:r>
              <a:rPr lang="it-IT" sz="1800" b="1" dirty="0" smtClean="0"/>
              <a:t> </a:t>
            </a:r>
            <a:r>
              <a:rPr lang="it-IT" sz="1800" b="1" dirty="0" err="1"/>
              <a:t>tracking</a:t>
            </a:r>
            <a:r>
              <a:rPr lang="it-IT" sz="1800" b="1" dirty="0"/>
              <a:t> </a:t>
            </a:r>
            <a:r>
              <a:rPr lang="it-IT" sz="1800" b="1" dirty="0" err="1" smtClean="0"/>
              <a:t>algorithm</a:t>
            </a:r>
            <a:r>
              <a:rPr lang="it-IT" sz="1800" dirty="0"/>
              <a:t>:</a:t>
            </a:r>
          </a:p>
          <a:p>
            <a:pPr marL="11430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    OPERA </a:t>
            </a:r>
            <a:r>
              <a:rPr lang="en-US" sz="1800" dirty="0"/>
              <a:t>algorithm is optimized for </a:t>
            </a:r>
            <a:r>
              <a:rPr lang="en-US" sz="1800" dirty="0" smtClean="0"/>
              <a:t>the reconstruction </a:t>
            </a:r>
            <a:r>
              <a:rPr lang="en-US" sz="1800" dirty="0"/>
              <a:t>of straight and </a:t>
            </a:r>
            <a:r>
              <a:rPr lang="en-US" sz="1800" dirty="0" smtClean="0"/>
              <a:t>	    relatively </a:t>
            </a:r>
            <a:r>
              <a:rPr lang="en-US" sz="1800" dirty="0"/>
              <a:t>short tracks =&gt; efficiency drop for horizontal tracks</a:t>
            </a:r>
          </a:p>
          <a:p>
            <a:pPr marL="11430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    Required </a:t>
            </a:r>
            <a:r>
              <a:rPr lang="en-US" sz="1800" dirty="0"/>
              <a:t>a new algorithm to reconstruct </a:t>
            </a:r>
            <a:r>
              <a:rPr lang="en-US" sz="1800" dirty="0" smtClean="0"/>
              <a:t>straight e/o curved </a:t>
            </a:r>
            <a:r>
              <a:rPr lang="en-US" sz="1800" dirty="0"/>
              <a:t>tracks </a:t>
            </a:r>
            <a:r>
              <a:rPr lang="en-US" sz="1800" dirty="0" smtClean="0"/>
              <a:t>	    originating </a:t>
            </a:r>
            <a:r>
              <a:rPr lang="en-US" sz="1800" dirty="0"/>
              <a:t>(</a:t>
            </a:r>
            <a:r>
              <a:rPr lang="en-US" sz="1800" dirty="0" smtClean="0"/>
              <a:t>or stopping</a:t>
            </a:r>
            <a:r>
              <a:rPr lang="en-US" sz="1800" dirty="0"/>
              <a:t>) inside emulsion at any </a:t>
            </a:r>
            <a:r>
              <a:rPr lang="en-US" sz="1800" dirty="0" smtClean="0"/>
              <a:t>direction</a:t>
            </a:r>
          </a:p>
          <a:p>
            <a:pPr marL="114300" indent="0">
              <a:buNone/>
            </a:pPr>
            <a:endParaRPr lang="en-US" sz="1800" dirty="0" smtClean="0"/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endParaRPr lang="en-US" sz="1800" dirty="0" smtClean="0"/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endParaRPr lang="en-US" sz="1800" dirty="0" smtClean="0"/>
          </a:p>
          <a:p>
            <a:pPr marL="114300" indent="0">
              <a:buNone/>
            </a:pPr>
            <a:endParaRPr lang="en-US" sz="1800" dirty="0" smtClean="0"/>
          </a:p>
          <a:p>
            <a:pPr marL="114300" indent="0">
              <a:buNone/>
            </a:pPr>
            <a:endParaRPr lang="en-US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Scanning and track reconstruction performed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Visual inspection of reconstructed tracks:</a:t>
            </a:r>
          </a:p>
          <a:p>
            <a:pPr marL="11430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measurement of length and angle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Comparison between automatic and visual measurement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Comparison between data and Monte Carlo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Evaluation of tracking efficiency</a:t>
            </a:r>
          </a:p>
        </p:txBody>
      </p:sp>
      <p:sp>
        <p:nvSpPr>
          <p:cNvPr id="8" name="Cubo 7"/>
          <p:cNvSpPr/>
          <p:nvPr/>
        </p:nvSpPr>
        <p:spPr>
          <a:xfrm>
            <a:off x="4211960" y="3260164"/>
            <a:ext cx="4392488" cy="1224136"/>
          </a:xfrm>
          <a:prstGeom prst="cube">
            <a:avLst>
              <a:gd name="adj" fmla="val 7411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1 9"/>
          <p:cNvCxnSpPr/>
          <p:nvPr/>
        </p:nvCxnSpPr>
        <p:spPr>
          <a:xfrm flipV="1">
            <a:off x="5328084" y="3562501"/>
            <a:ext cx="576064" cy="64146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6164994" y="4181245"/>
            <a:ext cx="1296144" cy="10715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5101765" y="3801204"/>
            <a:ext cx="1184537" cy="140476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Cubo 17"/>
          <p:cNvSpPr/>
          <p:nvPr/>
        </p:nvSpPr>
        <p:spPr>
          <a:xfrm>
            <a:off x="238138" y="3329612"/>
            <a:ext cx="4392488" cy="1224136"/>
          </a:xfrm>
          <a:prstGeom prst="cube">
            <a:avLst>
              <a:gd name="adj" fmla="val 7411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1 18"/>
          <p:cNvCxnSpPr/>
          <p:nvPr/>
        </p:nvCxnSpPr>
        <p:spPr>
          <a:xfrm flipH="1">
            <a:off x="2757910" y="4222420"/>
            <a:ext cx="90264" cy="33644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H="1">
            <a:off x="1858318" y="4288395"/>
            <a:ext cx="323528" cy="265353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>
            <a:off x="1245742" y="4288395"/>
            <a:ext cx="311496" cy="265353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427116" y="3735229"/>
            <a:ext cx="90264" cy="33644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2527524" y="3801204"/>
            <a:ext cx="323528" cy="265353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1914948" y="3801204"/>
            <a:ext cx="311496" cy="265353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H="1">
            <a:off x="2595852" y="3536343"/>
            <a:ext cx="90264" cy="33644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 flipH="1">
            <a:off x="1696260" y="3602318"/>
            <a:ext cx="323528" cy="265353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1083684" y="3602318"/>
            <a:ext cx="311496" cy="265353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V="1">
            <a:off x="1158235" y="1927929"/>
            <a:ext cx="0" cy="16695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 flipH="1">
            <a:off x="93614" y="3597438"/>
            <a:ext cx="1064622" cy="11080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>
            <a:off x="1158235" y="3597438"/>
            <a:ext cx="347239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165622" y="451654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x</a:t>
            </a:r>
            <a:endParaRPr lang="it-IT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4346574" y="322810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y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799632" y="200556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z</a:t>
            </a:r>
            <a:endParaRPr lang="it-IT" dirty="0"/>
          </a:p>
        </p:txBody>
      </p:sp>
      <p:cxnSp>
        <p:nvCxnSpPr>
          <p:cNvPr id="50" name="Connettore 1 49"/>
          <p:cNvCxnSpPr/>
          <p:nvPr/>
        </p:nvCxnSpPr>
        <p:spPr>
          <a:xfrm>
            <a:off x="764174" y="4268977"/>
            <a:ext cx="35458" cy="2898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>
            <a:off x="1051308" y="3891093"/>
            <a:ext cx="35458" cy="2898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 flipH="1" flipV="1">
            <a:off x="6118297" y="3364314"/>
            <a:ext cx="611634" cy="991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Connettore 1 57"/>
          <p:cNvCxnSpPr/>
          <p:nvPr/>
        </p:nvCxnSpPr>
        <p:spPr>
          <a:xfrm>
            <a:off x="4680012" y="4198527"/>
            <a:ext cx="742194" cy="5357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Connettore 1 58"/>
          <p:cNvCxnSpPr/>
          <p:nvPr/>
        </p:nvCxnSpPr>
        <p:spPr>
          <a:xfrm flipV="1">
            <a:off x="6503612" y="3413907"/>
            <a:ext cx="1608201" cy="22415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2357742" y="296028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OPERA</a:t>
            </a:r>
            <a:endParaRPr lang="it-IT" dirty="0"/>
          </a:p>
        </p:txBody>
      </p:sp>
      <p:sp>
        <p:nvSpPr>
          <p:cNvPr id="68" name="CasellaDiTesto 67"/>
          <p:cNvSpPr txBox="1"/>
          <p:nvPr/>
        </p:nvSpPr>
        <p:spPr>
          <a:xfrm>
            <a:off x="6286302" y="2888748"/>
            <a:ext cx="132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Dark </a:t>
            </a:r>
            <a:r>
              <a:rPr lang="it-IT" dirty="0" err="1" smtClean="0"/>
              <a:t>Matter</a:t>
            </a:r>
            <a:endParaRPr lang="it-IT" dirty="0"/>
          </a:p>
        </p:txBody>
      </p:sp>
      <p:cxnSp>
        <p:nvCxnSpPr>
          <p:cNvPr id="69" name="Connettore 1 68"/>
          <p:cNvCxnSpPr/>
          <p:nvPr/>
        </p:nvCxnSpPr>
        <p:spPr>
          <a:xfrm flipV="1">
            <a:off x="6948567" y="3867671"/>
            <a:ext cx="144016" cy="5549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 flipV="1">
            <a:off x="7445190" y="3942621"/>
            <a:ext cx="206745" cy="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4" name="Connettore 1 73"/>
          <p:cNvCxnSpPr/>
          <p:nvPr/>
        </p:nvCxnSpPr>
        <p:spPr>
          <a:xfrm>
            <a:off x="5574606" y="4394609"/>
            <a:ext cx="329542" cy="2678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" name="Connettore 1 75"/>
          <p:cNvCxnSpPr/>
          <p:nvPr/>
        </p:nvCxnSpPr>
        <p:spPr>
          <a:xfrm flipV="1">
            <a:off x="5850812" y="4268977"/>
            <a:ext cx="329542" cy="38089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8" name="Connettore 1 77"/>
          <p:cNvCxnSpPr/>
          <p:nvPr/>
        </p:nvCxnSpPr>
        <p:spPr>
          <a:xfrm>
            <a:off x="4608536" y="4385292"/>
            <a:ext cx="164771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0" name="Connettore 1 79"/>
          <p:cNvCxnSpPr/>
          <p:nvPr/>
        </p:nvCxnSpPr>
        <p:spPr>
          <a:xfrm flipV="1">
            <a:off x="6648295" y="4385292"/>
            <a:ext cx="164771" cy="23126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9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31496" y="-211509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dirty="0" smtClean="0"/>
              <a:t>NIT emulsion films: </a:t>
            </a:r>
            <a:r>
              <a:rPr lang="en-GB" sz="3600" dirty="0" err="1" smtClean="0"/>
              <a:t>Nano</a:t>
            </a:r>
            <a:r>
              <a:rPr lang="en-GB" sz="3600" dirty="0" smtClean="0"/>
              <a:t> Imaging Trackers </a:t>
            </a:r>
            <a:endParaRPr lang="en-GB" sz="3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91" y="652626"/>
            <a:ext cx="175348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33" y="652626"/>
            <a:ext cx="187886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76" y="652627"/>
            <a:ext cx="1930233" cy="181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69" y="652626"/>
            <a:ext cx="175360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723785" y="2380818"/>
            <a:ext cx="596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Size</a:t>
            </a:r>
            <a:endParaRPr lang="it-IT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869895" y="678387"/>
            <a:ext cx="15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70 nm </a:t>
            </a:r>
            <a:r>
              <a:rPr lang="it-IT" b="1" dirty="0" err="1">
                <a:solidFill>
                  <a:schemeClr val="accent6"/>
                </a:solidFill>
              </a:rPr>
              <a:t>crystal</a:t>
            </a:r>
            <a:r>
              <a:rPr lang="it-IT" b="1" dirty="0">
                <a:solidFill>
                  <a:schemeClr val="accent6"/>
                </a:solidFill>
              </a:rPr>
              <a:t> 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328499" y="678387"/>
            <a:ext cx="162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100 nm </a:t>
            </a:r>
            <a:r>
              <a:rPr lang="it-IT" b="1" dirty="0" err="1">
                <a:solidFill>
                  <a:schemeClr val="accent6"/>
                </a:solidFill>
              </a:rPr>
              <a:t>crystal</a:t>
            </a:r>
            <a:r>
              <a:rPr lang="it-IT" b="1" dirty="0">
                <a:solidFill>
                  <a:schemeClr val="accent6"/>
                </a:solidFill>
              </a:rPr>
              <a:t> 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879239" y="678387"/>
            <a:ext cx="162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200 nm </a:t>
            </a:r>
            <a:r>
              <a:rPr lang="it-IT" b="1" dirty="0" err="1">
                <a:solidFill>
                  <a:schemeClr val="accent6"/>
                </a:solidFill>
              </a:rPr>
              <a:t>crystal</a:t>
            </a:r>
            <a:r>
              <a:rPr lang="it-IT" b="1" dirty="0">
                <a:solidFill>
                  <a:schemeClr val="accent6"/>
                </a:solidFill>
              </a:rPr>
              <a:t> 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411291" y="2560838"/>
            <a:ext cx="6312495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sinistra 7"/>
          <p:cNvSpPr/>
          <p:nvPr/>
        </p:nvSpPr>
        <p:spPr>
          <a:xfrm>
            <a:off x="411291" y="2740859"/>
            <a:ext cx="6312495" cy="98863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6723786" y="2596842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R&amp;D</a:t>
            </a:r>
            <a:endParaRPr lang="it-IT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95536" y="680106"/>
            <a:ext cx="15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35 nm </a:t>
            </a:r>
            <a:r>
              <a:rPr lang="it-IT" b="1" dirty="0" err="1">
                <a:solidFill>
                  <a:schemeClr val="accent6"/>
                </a:solidFill>
              </a:rPr>
              <a:t>crystal</a:t>
            </a:r>
            <a:r>
              <a:rPr lang="it-IT" b="1" dirty="0">
                <a:solidFill>
                  <a:schemeClr val="accent6"/>
                </a:solidFill>
              </a:rPr>
              <a:t> 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804248" y="1198493"/>
            <a:ext cx="23397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Natsume</a:t>
            </a:r>
            <a:r>
              <a:rPr lang="it-IT" dirty="0" smtClean="0"/>
              <a:t> et al, </a:t>
            </a:r>
          </a:p>
          <a:p>
            <a:r>
              <a:rPr lang="it-IT" dirty="0" smtClean="0"/>
              <a:t>NIM A575 (2007) 439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latin typeface="Times New Roman"/>
                <a:cs typeface="Times New Roman"/>
              </a:rPr>
              <a:t>New tracking algorithm </a:t>
            </a:r>
            <a:br>
              <a:rPr lang="en-GB" sz="3600" dirty="0" smtClean="0">
                <a:latin typeface="Times New Roman"/>
                <a:cs typeface="Times New Roman"/>
              </a:rPr>
            </a:br>
            <a:r>
              <a:rPr lang="en-GB" sz="3600" dirty="0">
                <a:latin typeface="Times New Roman"/>
                <a:cs typeface="Times New Roman"/>
              </a:rPr>
              <a:t>	</a:t>
            </a:r>
            <a:r>
              <a:rPr lang="en-GB" sz="3600" dirty="0" smtClean="0">
                <a:latin typeface="Times New Roman"/>
                <a:cs typeface="Times New Roman"/>
              </a:rPr>
              <a:t>	for horizontal track detection</a:t>
            </a:r>
            <a:endParaRPr lang="en-GB" sz="3600" dirty="0">
              <a:latin typeface="Times New Roman"/>
              <a:cs typeface="Times New Roman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641912" cy="508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17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0390" y="188640"/>
            <a:ext cx="6006074" cy="504056"/>
          </a:xfrm>
        </p:spPr>
        <p:txBody>
          <a:bodyPr>
            <a:noAutofit/>
          </a:bodyPr>
          <a:lstStyle/>
          <a:p>
            <a:r>
              <a:rPr lang="en-GB" sz="4000" dirty="0" smtClean="0">
                <a:latin typeface="Times New Roman"/>
                <a:cs typeface="Times New Roman"/>
              </a:rPr>
              <a:t>Neutron Test Beam @ FNS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テキスト ボックス 26"/>
          <p:cNvSpPr txBox="1"/>
          <p:nvPr/>
        </p:nvSpPr>
        <p:spPr>
          <a:xfrm>
            <a:off x="5724128" y="3089471"/>
            <a:ext cx="244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-25000" dirty="0" smtClean="0"/>
              <a:t>D</a:t>
            </a:r>
            <a:r>
              <a:rPr kumimoji="1" lang="en-US" altLang="ja-JP" dirty="0" smtClean="0"/>
              <a:t>=1.8MeV(AIST)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65" y="2375435"/>
            <a:ext cx="505990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5724128" y="2492896"/>
            <a:ext cx="2424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Emitted neutron energy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154331" y="5877272"/>
            <a:ext cx="4176464" cy="86409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4" descr="J-PARC-birdview02_(c)jparc.jpg (2795×2198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6713" y="6276"/>
            <a:ext cx="2340260" cy="1840391"/>
          </a:xfrm>
          <a:prstGeom prst="rect">
            <a:avLst/>
          </a:prstGeom>
          <a:noFill/>
        </p:spPr>
      </p:pic>
      <p:sp>
        <p:nvSpPr>
          <p:cNvPr id="14" name="テキスト ボックス 16"/>
          <p:cNvSpPr txBox="1"/>
          <p:nvPr/>
        </p:nvSpPr>
        <p:spPr>
          <a:xfrm>
            <a:off x="7524328" y="1916832"/>
            <a:ext cx="94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J-PARK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5" name="直線コネクタ 18"/>
          <p:cNvCxnSpPr/>
          <p:nvPr/>
        </p:nvCxnSpPr>
        <p:spPr>
          <a:xfrm>
            <a:off x="7186843" y="1333778"/>
            <a:ext cx="486054" cy="7607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9"/>
          <p:cNvSpPr txBox="1"/>
          <p:nvPr/>
        </p:nvSpPr>
        <p:spPr>
          <a:xfrm>
            <a:off x="7672896" y="429032"/>
            <a:ext cx="648072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FNS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cxnSp>
        <p:nvCxnSpPr>
          <p:cNvPr id="17" name="直線コネクタ 21"/>
          <p:cNvCxnSpPr>
            <a:endCxn id="16" idx="1"/>
          </p:cNvCxnSpPr>
          <p:nvPr/>
        </p:nvCxnSpPr>
        <p:spPr>
          <a:xfrm flipV="1">
            <a:off x="7492876" y="613698"/>
            <a:ext cx="180020" cy="9233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107504" y="889556"/>
            <a:ext cx="4752528" cy="1315308"/>
            <a:chOff x="4101237" y="4869160"/>
            <a:chExt cx="4752528" cy="1315308"/>
          </a:xfrm>
          <a:solidFill>
            <a:schemeClr val="bg1"/>
          </a:solidFill>
        </p:grpSpPr>
        <p:sp>
          <p:nvSpPr>
            <p:cNvPr id="19" name="テキスト ボックス 4"/>
            <p:cNvSpPr txBox="1"/>
            <p:nvPr/>
          </p:nvSpPr>
          <p:spPr>
            <a:xfrm>
              <a:off x="6228184" y="5034662"/>
              <a:ext cx="25535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ja-JP" sz="1600" baseline="30000" dirty="0" smtClean="0"/>
                <a:t>3</a:t>
              </a:r>
              <a:r>
                <a:rPr lang="en-US" altLang="ja-JP" sz="1600" dirty="0" smtClean="0"/>
                <a:t>He + </a:t>
              </a:r>
              <a:r>
                <a:rPr lang="en-US" altLang="ja-JP" sz="1600" b="1" dirty="0" smtClean="0">
                  <a:solidFill>
                    <a:srgbClr val="FF0000"/>
                  </a:solidFill>
                </a:rPr>
                <a:t>n</a:t>
              </a:r>
              <a:r>
                <a:rPr lang="en-US" altLang="ja-JP" sz="1600" dirty="0" smtClean="0"/>
                <a:t> (2.45 </a:t>
              </a:r>
              <a:r>
                <a:rPr lang="en-US" altLang="ja-JP" sz="1600" dirty="0" err="1" smtClean="0"/>
                <a:t>MeV</a:t>
              </a:r>
              <a:r>
                <a:rPr lang="en-US" altLang="ja-JP" sz="1600" dirty="0" smtClean="0"/>
                <a:t>)  </a:t>
              </a:r>
              <a:endParaRPr lang="ja-JP" altLang="en-US" sz="1600" dirty="0" smtClean="0"/>
            </a:p>
          </p:txBody>
        </p:sp>
        <p:cxnSp>
          <p:nvCxnSpPr>
            <p:cNvPr id="20" name="直線矢印コネクタ 6"/>
            <p:cNvCxnSpPr/>
            <p:nvPr/>
          </p:nvCxnSpPr>
          <p:spPr>
            <a:xfrm>
              <a:off x="5148064" y="5234940"/>
              <a:ext cx="936104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9"/>
            <p:cNvSpPr txBox="1"/>
            <p:nvPr/>
          </p:nvSpPr>
          <p:spPr>
            <a:xfrm>
              <a:off x="5294796" y="4869160"/>
              <a:ext cx="648072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/>
                <a:t>50 %</a:t>
              </a:r>
              <a:endParaRPr kumimoji="1" lang="ja-JP" altLang="en-US" sz="1600" dirty="0"/>
            </a:p>
          </p:txBody>
        </p:sp>
        <p:grpSp>
          <p:nvGrpSpPr>
            <p:cNvPr id="22" name="グループ化 13"/>
            <p:cNvGrpSpPr/>
            <p:nvPr/>
          </p:nvGrpSpPr>
          <p:grpSpPr>
            <a:xfrm>
              <a:off x="5148808" y="5661248"/>
              <a:ext cx="3704957" cy="504056"/>
              <a:chOff x="2411760" y="2771636"/>
              <a:chExt cx="3704957" cy="504056"/>
            </a:xfrm>
            <a:grpFill/>
          </p:grpSpPr>
          <p:sp>
            <p:nvSpPr>
              <p:cNvPr id="25" name="テキスト ボックス 3"/>
              <p:cNvSpPr txBox="1"/>
              <p:nvPr/>
            </p:nvSpPr>
            <p:spPr>
              <a:xfrm>
                <a:off x="3275112" y="2937138"/>
                <a:ext cx="2841605" cy="3385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600" dirty="0" smtClean="0"/>
                  <a:t>       </a:t>
                </a:r>
                <a:r>
                  <a:rPr lang="en-US" altLang="ja-JP" sz="1600" dirty="0" smtClean="0"/>
                  <a:t>T + p (3.45 </a:t>
                </a:r>
                <a:r>
                  <a:rPr lang="en-US" altLang="ja-JP" sz="1600" dirty="0" err="1" smtClean="0"/>
                  <a:t>MeV</a:t>
                </a:r>
                <a:r>
                  <a:rPr lang="en-US" altLang="ja-JP" sz="1600" dirty="0" smtClean="0"/>
                  <a:t>)</a:t>
                </a:r>
                <a:endParaRPr kumimoji="1" lang="ja-JP" altLang="en-US" sz="1600" dirty="0"/>
              </a:p>
            </p:txBody>
          </p:sp>
          <p:cxnSp>
            <p:nvCxnSpPr>
              <p:cNvPr id="26" name="直線矢印コネクタ 8"/>
              <p:cNvCxnSpPr/>
              <p:nvPr/>
            </p:nvCxnSpPr>
            <p:spPr>
              <a:xfrm>
                <a:off x="2411760" y="3140968"/>
                <a:ext cx="936104" cy="0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10"/>
              <p:cNvSpPr txBox="1"/>
              <p:nvPr/>
            </p:nvSpPr>
            <p:spPr>
              <a:xfrm>
                <a:off x="2555776" y="2771636"/>
                <a:ext cx="648072" cy="3385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/>
                  <a:t>50 %</a:t>
                </a:r>
                <a:endParaRPr kumimoji="1" lang="ja-JP" altLang="en-US" sz="1600" dirty="0"/>
              </a:p>
            </p:txBody>
          </p:sp>
        </p:grpSp>
        <p:sp>
          <p:nvSpPr>
            <p:cNvPr id="23" name="CasellaDiTesto 22"/>
            <p:cNvSpPr txBox="1"/>
            <p:nvPr/>
          </p:nvSpPr>
          <p:spPr>
            <a:xfrm>
              <a:off x="4101237" y="5392380"/>
              <a:ext cx="90281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D + D   </a:t>
              </a:r>
            </a:p>
          </p:txBody>
        </p:sp>
        <p:sp>
          <p:nvSpPr>
            <p:cNvPr id="24" name="Parentesi graffa aperta 23"/>
            <p:cNvSpPr/>
            <p:nvPr/>
          </p:nvSpPr>
          <p:spPr>
            <a:xfrm>
              <a:off x="4788024" y="5023048"/>
              <a:ext cx="215516" cy="1161420"/>
            </a:xfrm>
            <a:prstGeom prst="leftBrac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Rettangolo 2"/>
          <p:cNvSpPr/>
          <p:nvPr/>
        </p:nvSpPr>
        <p:spPr>
          <a:xfrm>
            <a:off x="3232726" y="3274137"/>
            <a:ext cx="1987346" cy="2845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2483768" y="1635771"/>
            <a:ext cx="1157995" cy="146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472608"/>
            <a:ext cx="2282785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Segnaposto contenuto 5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30983482"/>
              </p:ext>
            </p:extLst>
          </p:nvPr>
        </p:nvGraphicFramePr>
        <p:xfrm>
          <a:off x="1179685" y="5925272"/>
          <a:ext cx="4040387" cy="792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Equazione" r:id="rId6" imgW="2717640" imgH="533160" progId="Equation.3">
                  <p:embed/>
                </p:oleObj>
              </mc:Choice>
              <mc:Fallback>
                <p:oleObj name="Equazione" r:id="rId6" imgW="2717640" imgH="533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79685" y="5925272"/>
                        <a:ext cx="4040387" cy="792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グラフ 3"/>
          <p:cNvGraphicFramePr/>
          <p:nvPr>
            <p:extLst>
              <p:ext uri="{D42A27DB-BD31-4B8C-83A1-F6EECF244321}">
                <p14:modId xmlns:p14="http://schemas.microsoft.com/office/powerpoint/2010/main" val="857582117"/>
              </p:ext>
            </p:extLst>
          </p:nvPr>
        </p:nvGraphicFramePr>
        <p:xfrm>
          <a:off x="4112510" y="2375435"/>
          <a:ext cx="4279776" cy="3102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9" name="Rettangolo 28"/>
          <p:cNvSpPr/>
          <p:nvPr/>
        </p:nvSpPr>
        <p:spPr>
          <a:xfrm>
            <a:off x="1155075" y="5877272"/>
            <a:ext cx="4176464" cy="86409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テキスト ボックス 27"/>
          <p:cNvSpPr txBox="1"/>
          <p:nvPr/>
        </p:nvSpPr>
        <p:spPr>
          <a:xfrm>
            <a:off x="4716016" y="3851756"/>
            <a:ext cx="229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-25000" dirty="0" smtClean="0"/>
              <a:t>D</a:t>
            </a:r>
            <a:r>
              <a:rPr kumimoji="1" lang="en-US" altLang="ja-JP" dirty="0" smtClean="0"/>
              <a:t>=350keV(FNS)</a:t>
            </a:r>
            <a:endParaRPr kumimoji="1" lang="ja-JP" altLang="en-US" dirty="0"/>
          </a:p>
        </p:txBody>
      </p:sp>
      <p:sp>
        <p:nvSpPr>
          <p:cNvPr id="8" name="Rettangolo 7"/>
          <p:cNvSpPr/>
          <p:nvPr/>
        </p:nvSpPr>
        <p:spPr>
          <a:xfrm>
            <a:off x="148290" y="2316060"/>
            <a:ext cx="5171374" cy="117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107504" y="2433521"/>
            <a:ext cx="1193559" cy="244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11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35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8"/>
          <p:cNvGrpSpPr/>
          <p:nvPr/>
        </p:nvGrpSpPr>
        <p:grpSpPr>
          <a:xfrm>
            <a:off x="398093" y="295080"/>
            <a:ext cx="8009076" cy="6452568"/>
            <a:chOff x="0" y="0"/>
            <a:chExt cx="11390684" cy="9176984"/>
          </a:xfrm>
        </p:grpSpPr>
        <p:pic>
          <p:nvPicPr>
            <p:cNvPr id="33" name="pasted-image.tif"/>
            <p:cNvPicPr/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11390684" cy="9176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" name="Shape 34"/>
            <p:cNvSpPr/>
            <p:nvPr/>
          </p:nvSpPr>
          <p:spPr>
            <a:xfrm flipV="1">
              <a:off x="4509686" y="2768417"/>
              <a:ext cx="2582092" cy="3828109"/>
            </a:xfrm>
            <a:prstGeom prst="line">
              <a:avLst/>
            </a:prstGeom>
            <a:noFill/>
            <a:ln w="25400" cap="flat">
              <a:solidFill>
                <a:srgbClr val="00D1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flipV="1">
              <a:off x="7204080" y="3100856"/>
              <a:ext cx="373661" cy="553976"/>
            </a:xfrm>
            <a:prstGeom prst="line">
              <a:avLst/>
            </a:prstGeom>
            <a:noFill/>
            <a:ln w="50800" cap="rnd">
              <a:solidFill>
                <a:srgbClr val="00D100"/>
              </a:solidFill>
              <a:custDash>
                <a:ds d="100000" sp="200000"/>
              </a:custDash>
              <a:round/>
              <a:tail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 rot="18240000">
              <a:off x="5465577" y="4715056"/>
              <a:ext cx="1831131" cy="6274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00D100"/>
                  </a:solidFill>
                  <a:latin typeface="PT Mono"/>
                  <a:ea typeface="PT Mono"/>
                  <a:cs typeface="PT Mono"/>
                  <a:sym typeface="PT Mono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200" dirty="0">
                  <a:solidFill>
                    <a:srgbClr val="FFFFFF"/>
                  </a:solidFill>
                </a:rPr>
                <a:t>31.3 µm</a:t>
              </a:r>
            </a:p>
          </p:txBody>
        </p:sp>
        <p:sp>
          <p:nvSpPr>
            <p:cNvPr id="37" name="Shape 37"/>
            <p:cNvSpPr/>
            <p:nvPr/>
          </p:nvSpPr>
          <p:spPr>
            <a:xfrm flipV="1">
              <a:off x="4983056" y="6345376"/>
              <a:ext cx="379507" cy="562641"/>
            </a:xfrm>
            <a:prstGeom prst="line">
              <a:avLst/>
            </a:prstGeom>
            <a:noFill/>
            <a:ln w="50800" cap="rnd">
              <a:solidFill>
                <a:srgbClr val="00D100"/>
              </a:solidFill>
              <a:custDash>
                <a:ds d="100000" sp="200000"/>
              </a:custDash>
              <a:round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sp>
        <p:nvSpPr>
          <p:cNvPr id="39" name="Shape 39"/>
          <p:cNvSpPr/>
          <p:nvPr/>
        </p:nvSpPr>
        <p:spPr>
          <a:xfrm>
            <a:off x="5486097" y="5256650"/>
            <a:ext cx="2226568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2200" dirty="0">
                <a:solidFill>
                  <a:srgbClr val="00D100"/>
                </a:solidFill>
                <a:latin typeface="PT Mono"/>
                <a:ea typeface="PT Mono"/>
                <a:cs typeface="PT Mono"/>
                <a:sym typeface="PT Mono"/>
              </a:rPr>
              <a:t>E</a:t>
            </a:r>
            <a:r>
              <a:rPr sz="2200" baseline="-5999" dirty="0">
                <a:solidFill>
                  <a:srgbClr val="00D100"/>
                </a:solidFill>
                <a:latin typeface="PT Mono"/>
                <a:ea typeface="PT Mono"/>
                <a:cs typeface="PT Mono"/>
                <a:sym typeface="PT Mono"/>
              </a:rPr>
              <a:t>p</a:t>
            </a:r>
            <a:r>
              <a:rPr sz="2200" dirty="0">
                <a:solidFill>
                  <a:srgbClr val="00D100"/>
                </a:solidFill>
                <a:latin typeface="PT Mono"/>
                <a:ea typeface="PT Mono"/>
                <a:cs typeface="PT Mono"/>
                <a:sym typeface="PT Mono"/>
              </a:rPr>
              <a:t> = 1.55 MeV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07504" y="700919"/>
            <a:ext cx="8207375" cy="85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線矢印コネクタ 24"/>
          <p:cNvCxnSpPr/>
          <p:nvPr/>
        </p:nvCxnSpPr>
        <p:spPr>
          <a:xfrm>
            <a:off x="215608" y="1422068"/>
            <a:ext cx="828000" cy="0"/>
          </a:xfrm>
          <a:prstGeom prst="straightConnector1">
            <a:avLst/>
          </a:prstGeom>
          <a:ln w="222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25"/>
          <p:cNvSpPr txBox="1"/>
          <p:nvPr/>
        </p:nvSpPr>
        <p:spPr>
          <a:xfrm>
            <a:off x="323528" y="105273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10</a:t>
            </a:r>
            <a:r>
              <a:rPr lang="en-US" altLang="ja-JP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altLang="ja-JP" dirty="0" smtClean="0">
                <a:solidFill>
                  <a:schemeClr val="bg1"/>
                </a:solidFill>
              </a:rPr>
              <a:t>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円/楕円 26"/>
          <p:cNvSpPr/>
          <p:nvPr/>
        </p:nvSpPr>
        <p:spPr>
          <a:xfrm>
            <a:off x="6444208" y="692696"/>
            <a:ext cx="1944216" cy="7200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28"/>
          <p:cNvCxnSpPr/>
          <p:nvPr/>
        </p:nvCxnSpPr>
        <p:spPr>
          <a:xfrm>
            <a:off x="1279322" y="1524854"/>
            <a:ext cx="6840760" cy="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29"/>
          <p:cNvSpPr txBox="1"/>
          <p:nvPr/>
        </p:nvSpPr>
        <p:spPr>
          <a:xfrm>
            <a:off x="7844279" y="1556792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err="1" smtClean="0">
                <a:solidFill>
                  <a:srgbClr val="FF0000"/>
                </a:solidFill>
              </a:rPr>
              <a:t>dE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/</a:t>
            </a:r>
            <a:r>
              <a:rPr lang="en-US" altLang="ja-JP" sz="2400" b="1" dirty="0" err="1" smtClean="0">
                <a:solidFill>
                  <a:srgbClr val="FF0000"/>
                </a:solidFill>
              </a:rPr>
              <a:t>dx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12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4" name="Group 159"/>
          <p:cNvGrpSpPr/>
          <p:nvPr/>
        </p:nvGrpSpPr>
        <p:grpSpPr>
          <a:xfrm>
            <a:off x="0" y="476672"/>
            <a:ext cx="8460432" cy="6381328"/>
            <a:chOff x="-139700" y="-139700"/>
            <a:chExt cx="5403619" cy="4226692"/>
          </a:xfrm>
        </p:grpSpPr>
        <p:pic>
          <p:nvPicPr>
            <p:cNvPr id="5" name="15001_cavallucciomarino.png"/>
            <p:cNvPicPr/>
            <p:nvPr/>
          </p:nvPicPr>
          <p:blipFill>
            <a:blip r:embed="rId2">
              <a:extLst/>
            </a:blip>
            <a:srcRect l="14376" t="53118" r="66586" b="7929"/>
            <a:stretch>
              <a:fillRect/>
            </a:stretch>
          </p:blipFill>
          <p:spPr>
            <a:xfrm>
              <a:off x="0" y="0"/>
              <a:ext cx="5124220" cy="39472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Immagine 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9700"/>
              <a:ext cx="5403620" cy="4226693"/>
            </a:xfrm>
            <a:prstGeom prst="rect">
              <a:avLst/>
            </a:prstGeom>
            <a:effectLst/>
          </p:spPr>
        </p:pic>
      </p:grpSp>
      <p:sp>
        <p:nvSpPr>
          <p:cNvPr id="7" name="Rettangolo 6"/>
          <p:cNvSpPr/>
          <p:nvPr/>
        </p:nvSpPr>
        <p:spPr>
          <a:xfrm rot="2835242">
            <a:off x="2960366" y="3979168"/>
            <a:ext cx="1439561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06400">
              <a:lnSpc>
                <a:spcPct val="90000"/>
              </a:lnSpc>
              <a:buSzPct val="69000"/>
              <a:buBlip>
                <a:blip r:embed="rId4"/>
              </a:buBlip>
              <a:defRPr sz="1800" i="0">
                <a:solidFill>
                  <a:srgbClr val="000000"/>
                </a:solidFill>
                <a:effectLst/>
              </a:defRPr>
            </a:pPr>
            <a:r>
              <a:rPr lang="it-IT" sz="1600" spc="208" dirty="0">
                <a:solidFill>
                  <a:schemeClr val="bg1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rPr>
              <a:t>2.2 µm</a:t>
            </a:r>
          </a:p>
        </p:txBody>
      </p:sp>
      <p:sp>
        <p:nvSpPr>
          <p:cNvPr id="8" name="Shape 61"/>
          <p:cNvSpPr/>
          <p:nvPr/>
        </p:nvSpPr>
        <p:spPr>
          <a:xfrm>
            <a:off x="3836372" y="3922614"/>
            <a:ext cx="459716" cy="427039"/>
          </a:xfrm>
          <a:prstGeom prst="line">
            <a:avLst/>
          </a:prstGeom>
          <a:noFill/>
          <a:ln w="38100" cap="flat">
            <a:solidFill>
              <a:srgbClr val="00D1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  <p:sp>
        <p:nvSpPr>
          <p:cNvPr id="9" name="Shape 64"/>
          <p:cNvSpPr/>
          <p:nvPr/>
        </p:nvSpPr>
        <p:spPr>
          <a:xfrm flipH="1" flipV="1">
            <a:off x="3863350" y="3307844"/>
            <a:ext cx="229481" cy="288808"/>
          </a:xfrm>
          <a:prstGeom prst="line">
            <a:avLst/>
          </a:prstGeom>
          <a:noFill/>
          <a:ln w="50800" cap="rnd">
            <a:solidFill>
              <a:srgbClr val="00D100"/>
            </a:solidFill>
            <a:custDash>
              <a:ds d="100000" sp="200000"/>
            </a:custDash>
            <a:round/>
            <a:headEnd type="stealth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  <p:sp>
        <p:nvSpPr>
          <p:cNvPr id="10" name="Shape 65"/>
          <p:cNvSpPr/>
          <p:nvPr/>
        </p:nvSpPr>
        <p:spPr>
          <a:xfrm>
            <a:off x="4656660" y="4226350"/>
            <a:ext cx="216132" cy="200885"/>
          </a:xfrm>
          <a:prstGeom prst="line">
            <a:avLst/>
          </a:prstGeom>
          <a:noFill/>
          <a:ln w="50800" cap="rnd">
            <a:solidFill>
              <a:srgbClr val="00D100"/>
            </a:solidFill>
            <a:custDash>
              <a:ds d="100000" sp="200000"/>
            </a:custDash>
            <a:round/>
            <a:headEnd type="stealth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13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104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6"/>
          <p:cNvGrpSpPr/>
          <p:nvPr/>
        </p:nvGrpSpPr>
        <p:grpSpPr>
          <a:xfrm>
            <a:off x="107504" y="620688"/>
            <a:ext cx="8304609" cy="6143626"/>
            <a:chOff x="0" y="0"/>
            <a:chExt cx="11811000" cy="8737600"/>
          </a:xfrm>
        </p:grpSpPr>
        <p:grpSp>
          <p:nvGrpSpPr>
            <p:cNvPr id="63" name="Group 63"/>
            <p:cNvGrpSpPr/>
            <p:nvPr/>
          </p:nvGrpSpPr>
          <p:grpSpPr>
            <a:xfrm>
              <a:off x="0" y="0"/>
              <a:ext cx="11811000" cy="8737600"/>
              <a:chOff x="0" y="0"/>
              <a:chExt cx="11811000" cy="8737600"/>
            </a:xfrm>
          </p:grpSpPr>
          <p:pic>
            <p:nvPicPr>
              <p:cNvPr id="60" name="pasted-image.png"/>
              <p:cNvPicPr/>
              <p:nvPr/>
            </p:nvPicPr>
            <p:blipFill>
              <a:blip r:embed="rId2">
                <a:extLst/>
              </a:blip>
              <a:srcRect l="18182" t="19670" r="18182" b="16695"/>
              <a:stretch>
                <a:fillRect/>
              </a:stretch>
            </p:blipFill>
            <p:spPr>
              <a:xfrm>
                <a:off x="0" y="0"/>
                <a:ext cx="11811000" cy="87376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1" name="Shape 61"/>
              <p:cNvSpPr/>
              <p:nvPr/>
            </p:nvSpPr>
            <p:spPr>
              <a:xfrm flipV="1">
                <a:off x="5695688" y="4180261"/>
                <a:ext cx="367939" cy="25729"/>
              </a:xfrm>
              <a:prstGeom prst="line">
                <a:avLst/>
              </a:prstGeom>
              <a:noFill/>
              <a:ln w="38100" cap="flat">
                <a:solidFill>
                  <a:srgbClr val="00D1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62" name="Shape 62"/>
              <p:cNvSpPr/>
              <p:nvPr/>
            </p:nvSpPr>
            <p:spPr>
              <a:xfrm>
                <a:off x="5206577" y="4682424"/>
                <a:ext cx="1831131" cy="6274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>
                    <a:solidFill>
                      <a:srgbClr val="00D100"/>
                    </a:solidFill>
                    <a:latin typeface="PT Mono"/>
                    <a:ea typeface="PT Mono"/>
                    <a:cs typeface="PT Mono"/>
                    <a:sym typeface="PT Mono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2200" dirty="0">
                    <a:solidFill>
                      <a:srgbClr val="FFFFFF"/>
                    </a:solidFill>
                  </a:rPr>
                  <a:t>0.89 µm</a:t>
                </a:r>
              </a:p>
            </p:txBody>
          </p:sp>
        </p:grpSp>
        <p:sp>
          <p:nvSpPr>
            <p:cNvPr id="64" name="Shape 64"/>
            <p:cNvSpPr/>
            <p:nvPr/>
          </p:nvSpPr>
          <p:spPr>
            <a:xfrm flipH="1">
              <a:off x="5012997" y="4507204"/>
              <a:ext cx="616655" cy="43122"/>
            </a:xfrm>
            <a:prstGeom prst="line">
              <a:avLst/>
            </a:prstGeom>
            <a:noFill/>
            <a:ln w="50800" cap="rnd">
              <a:solidFill>
                <a:srgbClr val="00D100"/>
              </a:solidFill>
              <a:custDash>
                <a:ds d="100000" sp="200000"/>
              </a:custDash>
              <a:round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flipV="1">
              <a:off x="6195037" y="4382157"/>
              <a:ext cx="614774" cy="64616"/>
            </a:xfrm>
            <a:prstGeom prst="line">
              <a:avLst/>
            </a:prstGeom>
            <a:noFill/>
            <a:ln w="50800" cap="rnd">
              <a:solidFill>
                <a:srgbClr val="00D100"/>
              </a:solidFill>
              <a:custDash>
                <a:ds d="100000" sp="200000"/>
              </a:custDash>
              <a:round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sp>
        <p:nvSpPr>
          <p:cNvPr id="67" name="Shape 67"/>
          <p:cNvSpPr/>
          <p:nvPr/>
        </p:nvSpPr>
        <p:spPr>
          <a:xfrm>
            <a:off x="5448640" y="5351656"/>
            <a:ext cx="1893143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2200">
                <a:solidFill>
                  <a:srgbClr val="00D100"/>
                </a:solidFill>
                <a:latin typeface="PT Mono"/>
                <a:ea typeface="PT Mono"/>
                <a:cs typeface="PT Mono"/>
                <a:sym typeface="PT Mono"/>
              </a:rPr>
              <a:t>E</a:t>
            </a:r>
            <a:r>
              <a:rPr sz="2200" baseline="-5999">
                <a:solidFill>
                  <a:srgbClr val="00D100"/>
                </a:solidFill>
                <a:latin typeface="PT Mono"/>
                <a:ea typeface="PT Mono"/>
                <a:cs typeface="PT Mono"/>
                <a:sym typeface="PT Mono"/>
              </a:rPr>
              <a:t>p</a:t>
            </a:r>
            <a:r>
              <a:rPr sz="2200">
                <a:solidFill>
                  <a:srgbClr val="00D100"/>
                </a:solidFill>
                <a:latin typeface="PT Mono"/>
                <a:ea typeface="PT Mono"/>
                <a:cs typeface="PT Mono"/>
                <a:sym typeface="PT Mono"/>
              </a:rPr>
              <a:t> = 95 keV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14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40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6"/>
          <p:cNvGrpSpPr/>
          <p:nvPr/>
        </p:nvGrpSpPr>
        <p:grpSpPr>
          <a:xfrm>
            <a:off x="107504" y="588813"/>
            <a:ext cx="8251031" cy="6152555"/>
            <a:chOff x="0" y="0"/>
            <a:chExt cx="11734800" cy="8750300"/>
          </a:xfrm>
        </p:grpSpPr>
        <p:pic>
          <p:nvPicPr>
            <p:cNvPr id="41" name="pasted-image.png"/>
            <p:cNvPicPr/>
            <p:nvPr/>
          </p:nvPicPr>
          <p:blipFill>
            <a:blip r:embed="rId2">
              <a:extLst/>
            </a:blip>
            <a:srcRect l="10082" t="11505" r="14976" b="13553"/>
            <a:stretch>
              <a:fillRect/>
            </a:stretch>
          </p:blipFill>
          <p:spPr>
            <a:xfrm>
              <a:off x="0" y="0"/>
              <a:ext cx="11734800" cy="8750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" name="Shape 42"/>
            <p:cNvSpPr/>
            <p:nvPr/>
          </p:nvSpPr>
          <p:spPr>
            <a:xfrm>
              <a:off x="6104706" y="4450035"/>
              <a:ext cx="337303" cy="149226"/>
            </a:xfrm>
            <a:prstGeom prst="line">
              <a:avLst/>
            </a:prstGeom>
            <a:noFill/>
            <a:ln w="38100" cap="flat">
              <a:solidFill>
                <a:srgbClr val="00D1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6231043" y="3729280"/>
              <a:ext cx="1831131" cy="6274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00D100"/>
                  </a:solidFill>
                  <a:latin typeface="PT Mono"/>
                  <a:ea typeface="PT Mono"/>
                  <a:cs typeface="PT Mono"/>
                  <a:sym typeface="PT Mono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200" dirty="0">
                  <a:solidFill>
                    <a:schemeClr val="bg1"/>
                  </a:solidFill>
                </a:rPr>
                <a:t>0.65 µm</a:t>
              </a:r>
            </a:p>
          </p:txBody>
        </p:sp>
        <p:sp>
          <p:nvSpPr>
            <p:cNvPr id="44" name="Shape 44"/>
            <p:cNvSpPr/>
            <p:nvPr/>
          </p:nvSpPr>
          <p:spPr>
            <a:xfrm flipH="1" flipV="1">
              <a:off x="5461815" y="3826435"/>
              <a:ext cx="531819" cy="315105"/>
            </a:xfrm>
            <a:prstGeom prst="line">
              <a:avLst/>
            </a:prstGeom>
            <a:noFill/>
            <a:ln w="50800" cap="rnd">
              <a:solidFill>
                <a:srgbClr val="00D100"/>
              </a:solidFill>
              <a:custDash>
                <a:ds d="100000" sp="200000"/>
              </a:custDash>
              <a:round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6698533" y="4437468"/>
              <a:ext cx="547582" cy="286840"/>
            </a:xfrm>
            <a:prstGeom prst="line">
              <a:avLst/>
            </a:prstGeom>
            <a:noFill/>
            <a:ln w="50800" cap="rnd">
              <a:solidFill>
                <a:srgbClr val="00D100"/>
              </a:solidFill>
              <a:custDash>
                <a:ds d="100000" sp="200000"/>
              </a:custDash>
              <a:round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sp>
        <p:nvSpPr>
          <p:cNvPr id="47" name="Shape 47"/>
          <p:cNvSpPr/>
          <p:nvPr/>
        </p:nvSpPr>
        <p:spPr>
          <a:xfrm>
            <a:off x="5424346" y="5393749"/>
            <a:ext cx="1893143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2200">
                <a:solidFill>
                  <a:srgbClr val="00D100"/>
                </a:solidFill>
                <a:latin typeface="PT Mono"/>
                <a:ea typeface="PT Mono"/>
                <a:cs typeface="PT Mono"/>
                <a:sym typeface="PT Mono"/>
              </a:rPr>
              <a:t>E</a:t>
            </a:r>
            <a:r>
              <a:rPr sz="2200" baseline="-5999">
                <a:solidFill>
                  <a:srgbClr val="00D100"/>
                </a:solidFill>
                <a:latin typeface="PT Mono"/>
                <a:ea typeface="PT Mono"/>
                <a:cs typeface="PT Mono"/>
                <a:sym typeface="PT Mono"/>
              </a:rPr>
              <a:t>p</a:t>
            </a:r>
            <a:r>
              <a:rPr sz="2200">
                <a:solidFill>
                  <a:srgbClr val="00D100"/>
                </a:solidFill>
                <a:latin typeface="PT Mono"/>
                <a:ea typeface="PT Mono"/>
                <a:cs typeface="PT Mono"/>
                <a:sym typeface="PT Mono"/>
              </a:rPr>
              <a:t> = 65 keV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15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529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 sz="quarter"/>
          </p:nvPr>
        </p:nvSpPr>
        <p:spPr>
          <a:xfrm>
            <a:off x="305720" y="44624"/>
            <a:ext cx="8226720" cy="792088"/>
          </a:xfrm>
        </p:spPr>
        <p:txBody>
          <a:bodyPr/>
          <a:lstStyle/>
          <a:p>
            <a:r>
              <a:rPr lang="en-GB" sz="3600" dirty="0" smtClean="0">
                <a:latin typeface="Times New Roman"/>
                <a:cs typeface="Times New Roman"/>
              </a:rPr>
              <a:t>Emission angle and track length</a:t>
            </a:r>
            <a:endParaRPr lang="en-GB" sz="3600" dirty="0">
              <a:latin typeface="Times New Roman"/>
              <a:cs typeface="Times New Roman"/>
            </a:endParaRPr>
          </a:p>
        </p:txBody>
      </p:sp>
      <p:grpSp>
        <p:nvGrpSpPr>
          <p:cNvPr id="24" name="Group 212"/>
          <p:cNvGrpSpPr/>
          <p:nvPr/>
        </p:nvGrpSpPr>
        <p:grpSpPr>
          <a:xfrm>
            <a:off x="184484" y="750627"/>
            <a:ext cx="3960000" cy="3081092"/>
            <a:chOff x="-139700" y="-139700"/>
            <a:chExt cx="5221914" cy="4554611"/>
          </a:xfrm>
        </p:grpSpPr>
        <p:grpSp>
          <p:nvGrpSpPr>
            <p:cNvPr id="25" name="Group 208"/>
            <p:cNvGrpSpPr/>
            <p:nvPr/>
          </p:nvGrpSpPr>
          <p:grpSpPr>
            <a:xfrm>
              <a:off x="-69242" y="-130357"/>
              <a:ext cx="5099685" cy="4545269"/>
              <a:chOff x="-139699" y="-139700"/>
              <a:chExt cx="5099684" cy="4545268"/>
            </a:xfrm>
          </p:grpSpPr>
          <p:pic>
            <p:nvPicPr>
              <p:cNvPr id="29" name="man_phi2.png"/>
              <p:cNvPicPr/>
              <p:nvPr/>
            </p:nvPicPr>
            <p:blipFill>
              <a:blip r:embed="rId2">
                <a:extLst/>
              </a:blip>
              <a:srcRect t="2867"/>
              <a:stretch>
                <a:fillRect/>
              </a:stretch>
            </p:blipFill>
            <p:spPr>
              <a:xfrm>
                <a:off x="0" y="0"/>
                <a:ext cx="4820285" cy="426586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0" name="Immagine 29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39700" y="-139700"/>
                <a:ext cx="5099685" cy="4545269"/>
              </a:xfrm>
              <a:prstGeom prst="rect">
                <a:avLst/>
              </a:prstGeom>
              <a:effectLst/>
            </p:spPr>
          </p:pic>
        </p:grpSp>
        <p:grpSp>
          <p:nvGrpSpPr>
            <p:cNvPr id="26" name="Group 211"/>
            <p:cNvGrpSpPr/>
            <p:nvPr/>
          </p:nvGrpSpPr>
          <p:grpSpPr>
            <a:xfrm>
              <a:off x="-139701" y="-139701"/>
              <a:ext cx="5221916" cy="4545270"/>
              <a:chOff x="-139700" y="-139700"/>
              <a:chExt cx="5221914" cy="4545268"/>
            </a:xfrm>
          </p:grpSpPr>
          <p:pic>
            <p:nvPicPr>
              <p:cNvPr id="27" name="man_phi.png"/>
              <p:cNvPicPr/>
              <p:nvPr/>
            </p:nvPicPr>
            <p:blipFill>
              <a:blip r:embed="rId4">
                <a:extLst/>
              </a:blip>
              <a:srcRect t="3878"/>
              <a:stretch>
                <a:fillRect/>
              </a:stretch>
            </p:blipFill>
            <p:spPr>
              <a:xfrm>
                <a:off x="0" y="0"/>
                <a:ext cx="4942515" cy="426586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8" name="Immagine 27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39700" y="-139700"/>
                <a:ext cx="5221915" cy="4545269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1" name="Group 299"/>
          <p:cNvGrpSpPr/>
          <p:nvPr/>
        </p:nvGrpSpPr>
        <p:grpSpPr>
          <a:xfrm>
            <a:off x="4182213" y="3730896"/>
            <a:ext cx="3960001" cy="3059088"/>
            <a:chOff x="-139700" y="-139700"/>
            <a:chExt cx="6194754" cy="5428882"/>
          </a:xfrm>
        </p:grpSpPr>
        <p:pic>
          <p:nvPicPr>
            <p:cNvPr id="32" name="MC_len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915355" cy="51494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" name="Immagine 32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39700" y="-139700"/>
              <a:ext cx="6194755" cy="5428883"/>
            </a:xfrm>
            <a:prstGeom prst="rect">
              <a:avLst/>
            </a:prstGeom>
            <a:effectLst/>
          </p:spPr>
        </p:pic>
      </p:grpSp>
      <p:grpSp>
        <p:nvGrpSpPr>
          <p:cNvPr id="34" name="Group 311"/>
          <p:cNvGrpSpPr/>
          <p:nvPr/>
        </p:nvGrpSpPr>
        <p:grpSpPr>
          <a:xfrm>
            <a:off x="161642" y="3865039"/>
            <a:ext cx="3982843" cy="2924944"/>
            <a:chOff x="-139699" y="-139700"/>
            <a:chExt cx="5759829" cy="4918590"/>
          </a:xfrm>
        </p:grpSpPr>
        <p:grpSp>
          <p:nvGrpSpPr>
            <p:cNvPr id="35" name="Group 307"/>
            <p:cNvGrpSpPr/>
            <p:nvPr/>
          </p:nvGrpSpPr>
          <p:grpSpPr>
            <a:xfrm>
              <a:off x="139532" y="243129"/>
              <a:ext cx="5201366" cy="4421382"/>
              <a:chOff x="-139699" y="-139700"/>
              <a:chExt cx="5201364" cy="4421381"/>
            </a:xfrm>
          </p:grpSpPr>
          <p:pic>
            <p:nvPicPr>
              <p:cNvPr id="39" name="lny_man_len.png"/>
              <p:cNvPicPr/>
              <p:nvPr/>
            </p:nvPicPr>
            <p:blipFill>
              <a:blip r:embed="rId8">
                <a:extLst/>
              </a:blip>
              <a:srcRect t="4742"/>
              <a:stretch>
                <a:fillRect/>
              </a:stretch>
            </p:blipFill>
            <p:spPr>
              <a:xfrm>
                <a:off x="0" y="0"/>
                <a:ext cx="4921965" cy="414198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0" name="Immagine 39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-139700" y="-139700"/>
                <a:ext cx="5201365" cy="4421382"/>
              </a:xfrm>
              <a:prstGeom prst="rect">
                <a:avLst/>
              </a:prstGeom>
              <a:effectLst/>
            </p:spPr>
          </p:pic>
        </p:grpSp>
        <p:grpSp>
          <p:nvGrpSpPr>
            <p:cNvPr id="36" name="Group 310"/>
            <p:cNvGrpSpPr/>
            <p:nvPr/>
          </p:nvGrpSpPr>
          <p:grpSpPr>
            <a:xfrm>
              <a:off x="-139700" y="-139701"/>
              <a:ext cx="5759830" cy="4918592"/>
              <a:chOff x="-139699" y="-139700"/>
              <a:chExt cx="5759829" cy="4918590"/>
            </a:xfrm>
          </p:grpSpPr>
          <p:pic>
            <p:nvPicPr>
              <p:cNvPr id="37" name="man_len.png"/>
              <p:cNvPicPr/>
              <p:nvPr/>
            </p:nvPicPr>
            <p:blipFill>
              <a:blip r:embed="rId10">
                <a:extLst/>
              </a:blip>
              <a:srcRect t="4179"/>
              <a:stretch>
                <a:fillRect/>
              </a:stretch>
            </p:blipFill>
            <p:spPr>
              <a:xfrm>
                <a:off x="0" y="0"/>
                <a:ext cx="5480430" cy="463919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8" name="Immagine 37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139700" y="-139700"/>
                <a:ext cx="5759830" cy="4918591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41" name="CasellaDiTesto 40"/>
          <p:cNvSpPr txBox="1"/>
          <p:nvPr/>
        </p:nvSpPr>
        <p:spPr>
          <a:xfrm>
            <a:off x="827584" y="1124744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Data</a:t>
            </a:r>
            <a:endParaRPr lang="it-IT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850515" y="4149080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Data</a:t>
            </a:r>
            <a:endParaRPr lang="it-IT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4718289" y="1124744"/>
            <a:ext cx="11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Simulation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4766618" y="4333746"/>
            <a:ext cx="11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Simulation</a:t>
            </a:r>
            <a:endParaRPr lang="en-GB" dirty="0">
              <a:latin typeface="Times New Roman"/>
              <a:cs typeface="Times New Roman"/>
            </a:endParaRPr>
          </a:p>
        </p:txBody>
      </p:sp>
      <p:grpSp>
        <p:nvGrpSpPr>
          <p:cNvPr id="20" name="Group 219"/>
          <p:cNvGrpSpPr/>
          <p:nvPr/>
        </p:nvGrpSpPr>
        <p:grpSpPr>
          <a:xfrm>
            <a:off x="4182214" y="762667"/>
            <a:ext cx="3960000" cy="3069053"/>
            <a:chOff x="-139700" y="-139700"/>
            <a:chExt cx="5383418" cy="4621754"/>
          </a:xfrm>
        </p:grpSpPr>
        <p:pic>
          <p:nvPicPr>
            <p:cNvPr id="21" name="MC_phi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5104019" cy="43423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Immagine 21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39700" y="-139700"/>
              <a:ext cx="5383419" cy="4621755"/>
            </a:xfrm>
            <a:prstGeom prst="rect">
              <a:avLst/>
            </a:prstGeom>
            <a:effectLst/>
          </p:spPr>
        </p:pic>
      </p:grpSp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 altLang="ja-JP" dirty="0" smtClean="0"/>
              <a:t>16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1143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4368" y="-99392"/>
            <a:ext cx="76200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Neutron energy measurement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1189037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Measurement of track length and angle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proton </a:t>
            </a:r>
            <a:r>
              <a:rPr lang="en-US" altLang="ja-JP" sz="2800" dirty="0"/>
              <a:t>energy using the energy-range relation </a:t>
            </a:r>
            <a:r>
              <a:rPr lang="en-US" altLang="ja-JP" sz="2800" dirty="0" smtClean="0"/>
              <a:t>from SRIM </a:t>
            </a:r>
            <a:r>
              <a:rPr lang="en-US" altLang="ja-JP" sz="2800" dirty="0"/>
              <a:t>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altLang="ja-JP" sz="2800" dirty="0" smtClean="0">
                <a:solidFill>
                  <a:srgbClr val="FF0000"/>
                </a:solidFill>
              </a:rPr>
              <a:t>neutron </a:t>
            </a:r>
            <a:r>
              <a:rPr lang="en-US" altLang="ja-JP" sz="2800" dirty="0">
                <a:solidFill>
                  <a:srgbClr val="FF0000"/>
                </a:solidFill>
              </a:rPr>
              <a:t>energy</a:t>
            </a:r>
          </a:p>
          <a:p>
            <a:endParaRPr kumimoji="1" lang="ja-JP" altLang="en-US" dirty="0"/>
          </a:p>
        </p:txBody>
      </p:sp>
      <p:graphicFrame>
        <p:nvGraphicFramePr>
          <p:cNvPr id="13" name="グラフ 12"/>
          <p:cNvGraphicFramePr/>
          <p:nvPr>
            <p:extLst>
              <p:ext uri="{D42A27DB-BD31-4B8C-83A1-F6EECF244321}">
                <p14:modId xmlns:p14="http://schemas.microsoft.com/office/powerpoint/2010/main" val="2911331113"/>
              </p:ext>
            </p:extLst>
          </p:nvPr>
        </p:nvGraphicFramePr>
        <p:xfrm>
          <a:off x="5004048" y="3193976"/>
          <a:ext cx="3096344" cy="3664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6519449" y="3327375"/>
            <a:ext cx="1760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E</a:t>
            </a:r>
            <a:r>
              <a:rPr lang="en-US" altLang="ja-JP" sz="2400" baseline="-25000" dirty="0" smtClean="0"/>
              <a:t>n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=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4.9MeV</a:t>
            </a:r>
            <a:r>
              <a:rPr lang="en-US" altLang="ja-JP" sz="2400" dirty="0" smtClean="0"/>
              <a:t>.</a:t>
            </a:r>
            <a:endParaRPr lang="ja-JP" altLang="en-US" sz="2400" dirty="0">
              <a:latin typeface="Symbol" charset="2"/>
              <a:cs typeface="Symbol" charset="2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292080" y="2708920"/>
            <a:ext cx="2415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/>
              <a:t>E</a:t>
            </a:r>
            <a:r>
              <a:rPr lang="en-US" altLang="ja-JP" sz="3200" baseline="-25000" dirty="0" smtClean="0"/>
              <a:t>n</a:t>
            </a:r>
            <a:r>
              <a:rPr lang="en-US" altLang="ja-JP" sz="3200" dirty="0" smtClean="0"/>
              <a:t>= </a:t>
            </a:r>
            <a:r>
              <a:rPr lang="en-US" altLang="ja-JP" sz="3200" dirty="0" err="1" smtClean="0"/>
              <a:t>E</a:t>
            </a:r>
            <a:r>
              <a:rPr lang="en-US" altLang="ja-JP" sz="3200" baseline="-25000" dirty="0" err="1" smtClean="0"/>
              <a:t>p</a:t>
            </a:r>
            <a:r>
              <a:rPr lang="en-US" altLang="ja-JP" sz="3200" dirty="0" smtClean="0"/>
              <a:t> / cos</a:t>
            </a:r>
            <a:r>
              <a:rPr lang="en-US" altLang="ja-JP" sz="3200" baseline="30000" dirty="0" smtClean="0"/>
              <a:t>2</a:t>
            </a:r>
            <a:r>
              <a:rPr lang="en-US" altLang="ja-JP" sz="3200" dirty="0" smtClean="0">
                <a:latin typeface="Symbol" charset="2"/>
                <a:cs typeface="Symbol" charset="2"/>
              </a:rPr>
              <a:t>q</a:t>
            </a:r>
            <a:endParaRPr lang="ja-JP" altLang="en-US" sz="3200" dirty="0"/>
          </a:p>
        </p:txBody>
      </p:sp>
      <p:graphicFrame>
        <p:nvGraphicFramePr>
          <p:cNvPr id="9" name="グラフ 13"/>
          <p:cNvGraphicFramePr/>
          <p:nvPr>
            <p:extLst>
              <p:ext uri="{D42A27DB-BD31-4B8C-83A1-F6EECF244321}">
                <p14:modId xmlns:p14="http://schemas.microsoft.com/office/powerpoint/2010/main" val="3773516290"/>
              </p:ext>
            </p:extLst>
          </p:nvPr>
        </p:nvGraphicFramePr>
        <p:xfrm>
          <a:off x="0" y="3429000"/>
          <a:ext cx="4304631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49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R</a:t>
            </a:r>
            <a:r>
              <a:rPr lang="en-US" altLang="ja-JP" dirty="0" smtClean="0"/>
              <a:t>econstructed neutron energy (2.8MeV neutron)</a:t>
            </a:r>
            <a:endParaRPr kumimoji="1" lang="ja-JP" altLang="en-US" dirty="0"/>
          </a:p>
        </p:txBody>
      </p:sp>
      <p:pic>
        <p:nvPicPr>
          <p:cNvPr id="1027" name="Picture 3" descr="C:\root\2.8Me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876400"/>
            <a:ext cx="3847142" cy="3352800"/>
          </a:xfrm>
          <a:prstGeom prst="rect">
            <a:avLst/>
          </a:prstGeom>
          <a:noFill/>
        </p:spPr>
      </p:pic>
      <p:grpSp>
        <p:nvGrpSpPr>
          <p:cNvPr id="3" name="グループ化 21"/>
          <p:cNvGrpSpPr/>
          <p:nvPr/>
        </p:nvGrpSpPr>
        <p:grpSpPr>
          <a:xfrm>
            <a:off x="3923928" y="1556792"/>
            <a:ext cx="4648200" cy="4419600"/>
            <a:chOff x="4310409" y="1600200"/>
            <a:chExt cx="4648200" cy="4419600"/>
          </a:xfrm>
        </p:grpSpPr>
        <p:graphicFrame>
          <p:nvGraphicFramePr>
            <p:cNvPr id="16" name="グラフ 15"/>
            <p:cNvGraphicFramePr/>
            <p:nvPr>
              <p:extLst>
                <p:ext uri="{D42A27DB-BD31-4B8C-83A1-F6EECF244321}">
                  <p14:modId xmlns:p14="http://schemas.microsoft.com/office/powerpoint/2010/main" val="2424885989"/>
                </p:ext>
              </p:extLst>
            </p:nvPr>
          </p:nvGraphicFramePr>
          <p:xfrm>
            <a:off x="4310409" y="1600200"/>
            <a:ext cx="46482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テキスト ボックス 16"/>
            <p:cNvSpPr txBox="1"/>
            <p:nvPr/>
          </p:nvSpPr>
          <p:spPr>
            <a:xfrm>
              <a:off x="8153400" y="2283023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2.8</a:t>
              </a:r>
              <a:endParaRPr kumimoji="1" lang="ja-JP" altLang="en-US" sz="140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153400" y="3962400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/>
                <a:t>1.5</a:t>
              </a:r>
              <a:endParaRPr kumimoji="1" lang="ja-JP" altLang="en-US" sz="14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8153400" y="3349823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/>
                <a:t>2.0</a:t>
              </a:r>
              <a:endParaRPr kumimoji="1" lang="ja-JP" altLang="en-US" sz="1400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8153400" y="4569023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0.8</a:t>
              </a:r>
              <a:endParaRPr kumimoji="1" lang="ja-JP" altLang="en-US" sz="1400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153400" y="2667000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2.5</a:t>
              </a:r>
              <a:endParaRPr kumimoji="1" lang="ja-JP" altLang="en-US" sz="1400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562354" y="5364540"/>
            <a:ext cx="29976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neutron energy</a:t>
            </a:r>
          </a:p>
          <a:p>
            <a:pPr algn="ctr"/>
            <a:r>
              <a:rPr lang="en-US" altLang="ja-JP" sz="2400" dirty="0" smtClean="0"/>
              <a:t>2.7+-0.3MeV</a:t>
            </a:r>
          </a:p>
          <a:p>
            <a:pPr algn="ctr"/>
            <a:r>
              <a:rPr kumimoji="1" lang="en-US" altLang="ja-JP" sz="2400" dirty="0" smtClean="0"/>
              <a:t>energy resolution(σ/E)</a:t>
            </a:r>
          </a:p>
          <a:p>
            <a:pPr algn="ctr"/>
            <a:r>
              <a:rPr kumimoji="1" lang="en-US" altLang="ja-JP" sz="2400" dirty="0" smtClean="0"/>
              <a:t>10%</a:t>
            </a:r>
            <a:endParaRPr kumimoji="1" lang="ja-JP" altLang="en-US" sz="24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1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グラフ 23"/>
          <p:cNvGraphicFramePr/>
          <p:nvPr>
            <p:extLst>
              <p:ext uri="{D42A27DB-BD31-4B8C-83A1-F6EECF244321}">
                <p14:modId xmlns:p14="http://schemas.microsoft.com/office/powerpoint/2010/main" val="2212788095"/>
              </p:ext>
            </p:extLst>
          </p:nvPr>
        </p:nvGraphicFramePr>
        <p:xfrm>
          <a:off x="3917492" y="1447800"/>
          <a:ext cx="4648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7575092" y="2130623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2.8</a:t>
            </a:r>
            <a:endParaRPr kumimoji="1" lang="ja-JP" altLang="en-US" sz="14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575092" y="381000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1.5</a:t>
            </a:r>
            <a:endParaRPr kumimoji="1" lang="ja-JP" altLang="en-US" sz="1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575092" y="3197423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2.0</a:t>
            </a:r>
            <a:endParaRPr kumimoji="1" lang="ja-JP" altLang="en-US" sz="14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575092" y="4416623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0.8</a:t>
            </a:r>
            <a:endParaRPr kumimoji="1" lang="ja-JP" altLang="en-US" sz="1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575092" y="251460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2.5</a:t>
            </a:r>
            <a:endParaRPr kumimoji="1" lang="ja-JP" altLang="en-US" sz="1400" dirty="0"/>
          </a:p>
        </p:txBody>
      </p:sp>
      <p:pic>
        <p:nvPicPr>
          <p:cNvPr id="2050" name="Picture 2" descr="C:\root\2.8MeV2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1112"/>
            <a:ext cx="3504456" cy="3412976"/>
          </a:xfrm>
          <a:prstGeom prst="rect">
            <a:avLst/>
          </a:prstGeom>
          <a:noFill/>
        </p:spPr>
      </p:pic>
      <p:sp>
        <p:nvSpPr>
          <p:cNvPr id="7" name="フリーフォーム 6"/>
          <p:cNvSpPr/>
          <p:nvPr/>
        </p:nvSpPr>
        <p:spPr>
          <a:xfrm>
            <a:off x="2993164" y="1412776"/>
            <a:ext cx="3523052" cy="871734"/>
          </a:xfrm>
          <a:custGeom>
            <a:avLst/>
            <a:gdLst>
              <a:gd name="connsiteX0" fmla="*/ 4760008 w 4760008"/>
              <a:gd name="connsiteY0" fmla="*/ 991390 h 991390"/>
              <a:gd name="connsiteX1" fmla="*/ 1974079 w 4760008"/>
              <a:gd name="connsiteY1" fmla="*/ 78 h 991390"/>
              <a:gd name="connsiteX2" fmla="*/ 0 w 4760008"/>
              <a:gd name="connsiteY2" fmla="*/ 948661 h 99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0008" h="991390">
                <a:moveTo>
                  <a:pt x="4760008" y="991390"/>
                </a:moveTo>
                <a:cubicBezTo>
                  <a:pt x="3763711" y="499295"/>
                  <a:pt x="2767414" y="7200"/>
                  <a:pt x="1974079" y="78"/>
                </a:cubicBezTo>
                <a:cubicBezTo>
                  <a:pt x="1180744" y="-7044"/>
                  <a:pt x="590372" y="470808"/>
                  <a:pt x="0" y="948661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603293" y="1676400"/>
            <a:ext cx="2971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01333" y="5288340"/>
            <a:ext cx="29976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neutron energy</a:t>
            </a:r>
          </a:p>
          <a:p>
            <a:pPr algn="ctr"/>
            <a:r>
              <a:rPr lang="en-US" altLang="ja-JP" sz="2400" dirty="0" smtClean="0"/>
              <a:t>2.8+-0.2MeV</a:t>
            </a:r>
          </a:p>
          <a:p>
            <a:pPr algn="ctr"/>
            <a:r>
              <a:rPr lang="en-US" altLang="ja-JP" sz="2400" dirty="0" smtClean="0"/>
              <a:t>energy resolution(σ/E)</a:t>
            </a:r>
          </a:p>
          <a:p>
            <a:pPr algn="ctr"/>
            <a:r>
              <a:rPr lang="en-US" altLang="ja-JP" sz="2400" dirty="0" smtClean="0"/>
              <a:t>7%</a:t>
            </a:r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R</a:t>
            </a:r>
            <a:r>
              <a:rPr lang="en-US" altLang="ja-JP" dirty="0" smtClean="0"/>
              <a:t>econstructed neutron energy (2.8MeV neutron)</a:t>
            </a:r>
            <a:endParaRPr kumimoji="1" lang="ja-JP" alt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31496" y="-211509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dirty="0" smtClean="0"/>
              <a:t>NIT emulsion films: </a:t>
            </a:r>
            <a:r>
              <a:rPr lang="en-GB" sz="3600" dirty="0" err="1" smtClean="0"/>
              <a:t>Nano</a:t>
            </a:r>
            <a:r>
              <a:rPr lang="en-GB" sz="3600" dirty="0" smtClean="0"/>
              <a:t> Imaging Trackers </a:t>
            </a:r>
            <a:endParaRPr lang="en-GB" sz="3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91" y="652626"/>
            <a:ext cx="175348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33" y="652626"/>
            <a:ext cx="187886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76" y="652627"/>
            <a:ext cx="1930233" cy="181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69" y="652626"/>
            <a:ext cx="175360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723785" y="2380818"/>
            <a:ext cx="596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Size</a:t>
            </a:r>
            <a:endParaRPr lang="it-IT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869895" y="678387"/>
            <a:ext cx="15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70 nm </a:t>
            </a:r>
            <a:r>
              <a:rPr lang="it-IT" b="1" dirty="0" err="1">
                <a:solidFill>
                  <a:schemeClr val="accent6"/>
                </a:solidFill>
              </a:rPr>
              <a:t>crystal</a:t>
            </a:r>
            <a:r>
              <a:rPr lang="it-IT" b="1" dirty="0">
                <a:solidFill>
                  <a:schemeClr val="accent6"/>
                </a:solidFill>
              </a:rPr>
              <a:t> 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328499" y="678387"/>
            <a:ext cx="162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100 nm </a:t>
            </a:r>
            <a:r>
              <a:rPr lang="it-IT" b="1" dirty="0" err="1">
                <a:solidFill>
                  <a:schemeClr val="accent6"/>
                </a:solidFill>
              </a:rPr>
              <a:t>crystal</a:t>
            </a:r>
            <a:r>
              <a:rPr lang="it-IT" b="1" dirty="0">
                <a:solidFill>
                  <a:schemeClr val="accent6"/>
                </a:solidFill>
              </a:rPr>
              <a:t> 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879239" y="678387"/>
            <a:ext cx="162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200 nm </a:t>
            </a:r>
            <a:r>
              <a:rPr lang="it-IT" b="1" dirty="0" err="1">
                <a:solidFill>
                  <a:schemeClr val="accent6"/>
                </a:solidFill>
              </a:rPr>
              <a:t>crystal</a:t>
            </a:r>
            <a:r>
              <a:rPr lang="it-IT" b="1" dirty="0">
                <a:solidFill>
                  <a:schemeClr val="accent6"/>
                </a:solidFill>
              </a:rPr>
              <a:t> 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411291" y="2560838"/>
            <a:ext cx="6312495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sinistra 7"/>
          <p:cNvSpPr/>
          <p:nvPr/>
        </p:nvSpPr>
        <p:spPr>
          <a:xfrm>
            <a:off x="411291" y="2740859"/>
            <a:ext cx="6312495" cy="98863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6723786" y="2596842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R&amp;D</a:t>
            </a:r>
            <a:endParaRPr lang="it-IT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95536" y="680106"/>
            <a:ext cx="15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35 nm </a:t>
            </a:r>
            <a:r>
              <a:rPr lang="it-IT" b="1" dirty="0" err="1">
                <a:solidFill>
                  <a:schemeClr val="accent6"/>
                </a:solidFill>
              </a:rPr>
              <a:t>crystal</a:t>
            </a:r>
            <a:r>
              <a:rPr lang="it-IT" b="1" dirty="0">
                <a:solidFill>
                  <a:schemeClr val="accent6"/>
                </a:solidFill>
              </a:rPr>
              <a:t> 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804248" y="1198493"/>
            <a:ext cx="23397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Natsume</a:t>
            </a:r>
            <a:r>
              <a:rPr lang="it-IT" dirty="0" smtClean="0"/>
              <a:t> et al, </a:t>
            </a:r>
          </a:p>
          <a:p>
            <a:r>
              <a:rPr lang="it-IT" dirty="0" smtClean="0"/>
              <a:t>NIM A575 (2007) 439</a:t>
            </a:r>
          </a:p>
        </p:txBody>
      </p:sp>
      <p:grpSp>
        <p:nvGrpSpPr>
          <p:cNvPr id="25" name="グループ化 33"/>
          <p:cNvGrpSpPr/>
          <p:nvPr/>
        </p:nvGrpSpPr>
        <p:grpSpPr>
          <a:xfrm>
            <a:off x="4572000" y="3384648"/>
            <a:ext cx="5216552" cy="1988568"/>
            <a:chOff x="323528" y="3717032"/>
            <a:chExt cx="5616624" cy="3140968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5171" t="11639" r="35478" b="60991"/>
            <a:stretch>
              <a:fillRect/>
            </a:stretch>
          </p:blipFill>
          <p:spPr bwMode="auto">
            <a:xfrm>
              <a:off x="323528" y="3717032"/>
              <a:ext cx="3374495" cy="3140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テキスト ボックス 3"/>
            <p:cNvSpPr txBox="1">
              <a:spLocks noChangeArrowheads="1"/>
            </p:cNvSpPr>
            <p:nvPr/>
          </p:nvSpPr>
          <p:spPr bwMode="auto">
            <a:xfrm>
              <a:off x="1771484" y="4149080"/>
              <a:ext cx="4168668" cy="580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600" b="1" dirty="0">
                  <a:solidFill>
                    <a:srgbClr val="0000FF"/>
                  </a:solidFill>
                </a:rPr>
                <a:t>Mean : 18.0 +- 0.2 [nm]</a:t>
              </a:r>
            </a:p>
            <a:p>
              <a:r>
                <a:rPr lang="en-US" altLang="ja-JP" sz="1600" b="1" dirty="0">
                  <a:solidFill>
                    <a:srgbClr val="0000FF"/>
                  </a:solidFill>
                </a:rPr>
                <a:t> sigma: 4.9 +- 0.2 [nm]</a:t>
              </a:r>
              <a:endParaRPr lang="ja-JP" altLang="en-US" sz="1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6" name="テキスト ボックス 13"/>
          <p:cNvSpPr txBox="1"/>
          <p:nvPr/>
        </p:nvSpPr>
        <p:spPr>
          <a:xfrm>
            <a:off x="5876138" y="3018841"/>
            <a:ext cx="735667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U-NIT</a:t>
            </a:r>
            <a:endParaRPr kumimoji="1" lang="ja-JP" altLang="en-US" sz="1600" dirty="0"/>
          </a:p>
        </p:txBody>
      </p:sp>
      <p:sp>
        <p:nvSpPr>
          <p:cNvPr id="27" name="テキスト ボックス 17"/>
          <p:cNvSpPr txBox="1"/>
          <p:nvPr/>
        </p:nvSpPr>
        <p:spPr>
          <a:xfrm>
            <a:off x="5178438" y="5176005"/>
            <a:ext cx="2273882" cy="197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Crystal diameter [nm]</a:t>
            </a:r>
            <a:endParaRPr kumimoji="1" lang="ja-JP" altLang="en-US" sz="1600" dirty="0"/>
          </a:p>
        </p:txBody>
      </p:sp>
      <p:grpSp>
        <p:nvGrpSpPr>
          <p:cNvPr id="31" name="グループ化 6"/>
          <p:cNvGrpSpPr/>
          <p:nvPr/>
        </p:nvGrpSpPr>
        <p:grpSpPr>
          <a:xfrm>
            <a:off x="585576" y="3329510"/>
            <a:ext cx="3914416" cy="2043706"/>
            <a:chOff x="185765" y="825872"/>
            <a:chExt cx="6510000" cy="3703159"/>
          </a:xfrm>
        </p:grpSpPr>
        <p:grpSp>
          <p:nvGrpSpPr>
            <p:cNvPr id="35" name="グループ化 9"/>
            <p:cNvGrpSpPr/>
            <p:nvPr/>
          </p:nvGrpSpPr>
          <p:grpSpPr>
            <a:xfrm>
              <a:off x="185765" y="825872"/>
              <a:ext cx="4829864" cy="3703159"/>
              <a:chOff x="185765" y="836711"/>
              <a:chExt cx="4829864" cy="3703159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5629" t="8461" r="67278" b="29308"/>
              <a:stretch>
                <a:fillRect/>
              </a:stretch>
            </p:blipFill>
            <p:spPr bwMode="auto">
              <a:xfrm rot="16200000">
                <a:off x="749117" y="273359"/>
                <a:ext cx="3703159" cy="4829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正方形/長方形 10"/>
              <p:cNvSpPr/>
              <p:nvPr/>
            </p:nvSpPr>
            <p:spPr>
              <a:xfrm>
                <a:off x="3419872" y="1052736"/>
                <a:ext cx="1152128" cy="936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6" name="テキスト ボックス 8"/>
            <p:cNvSpPr txBox="1"/>
            <p:nvPr/>
          </p:nvSpPr>
          <p:spPr>
            <a:xfrm>
              <a:off x="2879342" y="1419380"/>
              <a:ext cx="3816423" cy="682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FF0000"/>
                  </a:solidFill>
                </a:rPr>
                <a:t>Mean :   44.6 +- 0.4 [nm]        </a:t>
              </a:r>
            </a:p>
            <a:p>
              <a:r>
                <a:rPr lang="en-US" altLang="ja-JP" sz="1600" b="1" dirty="0" smtClean="0">
                  <a:solidFill>
                    <a:srgbClr val="FF0000"/>
                  </a:solidFill>
                </a:rPr>
                <a:t>Sigma :  6.1 +- 0. 3 [nm] </a:t>
              </a:r>
              <a:endParaRPr kumimoji="1" lang="ja-JP" alt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テキスト ボックス 14"/>
          <p:cNvSpPr txBox="1"/>
          <p:nvPr/>
        </p:nvSpPr>
        <p:spPr>
          <a:xfrm>
            <a:off x="1533865" y="2996952"/>
            <a:ext cx="670191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 </a:t>
            </a:r>
            <a:r>
              <a:rPr kumimoji="1" lang="en-US" altLang="ja-JP" sz="1600" dirty="0" smtClean="0"/>
              <a:t>NIT</a:t>
            </a:r>
          </a:p>
        </p:txBody>
      </p:sp>
      <p:sp>
        <p:nvSpPr>
          <p:cNvPr id="34" name="テキスト ボックス 16"/>
          <p:cNvSpPr txBox="1"/>
          <p:nvPr/>
        </p:nvSpPr>
        <p:spPr>
          <a:xfrm>
            <a:off x="1335148" y="5153196"/>
            <a:ext cx="23898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Crystal diameter [nm]</a:t>
            </a:r>
            <a:endParaRPr kumimoji="1" lang="ja-JP" altLang="en-US" sz="16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5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R</a:t>
            </a:r>
            <a:r>
              <a:rPr kumimoji="1" lang="en-US" altLang="ja-JP" dirty="0" smtClean="0"/>
              <a:t>econstructed neutron energy (2.8MeV neutron)</a:t>
            </a:r>
            <a:endParaRPr kumimoji="1" lang="ja-JP" altLang="en-US" dirty="0"/>
          </a:p>
        </p:txBody>
      </p:sp>
      <p:pic>
        <p:nvPicPr>
          <p:cNvPr id="4" name="Picture 2" descr="C:\root\2.8MeV2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89" y="1794972"/>
            <a:ext cx="4152528" cy="3493368"/>
          </a:xfrm>
          <a:prstGeom prst="rect">
            <a:avLst/>
          </a:prstGeom>
          <a:noFill/>
        </p:spPr>
      </p:pic>
      <p:pic>
        <p:nvPicPr>
          <p:cNvPr id="36866" name="Picture 2" descr="C:\root\2.840u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7130" y="1621386"/>
            <a:ext cx="4291294" cy="3737579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701333" y="5288340"/>
            <a:ext cx="29976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neutron energy</a:t>
            </a:r>
          </a:p>
          <a:p>
            <a:pPr algn="ctr"/>
            <a:r>
              <a:rPr lang="en-US" altLang="ja-JP" sz="2400" dirty="0" smtClean="0"/>
              <a:t>2.78+-0.19MeV</a:t>
            </a:r>
          </a:p>
          <a:p>
            <a:pPr algn="ctr"/>
            <a:r>
              <a:rPr lang="en-US" altLang="ja-JP" sz="2400" dirty="0" smtClean="0"/>
              <a:t>energy resolution(σ/E)</a:t>
            </a:r>
          </a:p>
          <a:p>
            <a:pPr algn="ctr"/>
            <a:r>
              <a:rPr lang="en-US" altLang="ja-JP" sz="2400" dirty="0" smtClean="0"/>
              <a:t>7%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5800" y="1066800"/>
            <a:ext cx="2934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manual measurement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62600" y="1066800"/>
            <a:ext cx="2475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Geant4 simulation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92594" y="5288340"/>
            <a:ext cx="29976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neutron energy</a:t>
            </a:r>
          </a:p>
          <a:p>
            <a:pPr algn="ctr"/>
            <a:r>
              <a:rPr lang="en-US" altLang="ja-JP" sz="2400" dirty="0" smtClean="0"/>
              <a:t>2.80+-0.16MeV</a:t>
            </a:r>
          </a:p>
          <a:p>
            <a:pPr algn="ctr"/>
            <a:r>
              <a:rPr lang="en-US" altLang="ja-JP" sz="2400" dirty="0" smtClean="0"/>
              <a:t>energy resolution(σ/E)</a:t>
            </a:r>
          </a:p>
          <a:p>
            <a:pPr algn="ctr"/>
            <a:r>
              <a:rPr lang="en-US" altLang="ja-JP" sz="2400" dirty="0" smtClean="0"/>
              <a:t>6%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4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" y="1208288"/>
            <a:ext cx="3918240" cy="293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09" y="226108"/>
            <a:ext cx="2939040" cy="392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957921" y="4572481"/>
            <a:ext cx="3729600" cy="94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b="1" dirty="0">
                <a:solidFill>
                  <a:schemeClr val="tx2"/>
                </a:solidFill>
              </a:rPr>
              <a:t>-N.A1.45 (new!)</a:t>
            </a:r>
            <a:br>
              <a:rPr lang="en-US" altLang="ja-JP" b="1" dirty="0">
                <a:solidFill>
                  <a:schemeClr val="tx2"/>
                </a:solidFill>
              </a:rPr>
            </a:br>
            <a:r>
              <a:rPr lang="en-US" altLang="ja-JP" b="1" dirty="0">
                <a:solidFill>
                  <a:schemeClr val="tx2"/>
                </a:solidFill>
              </a:rPr>
              <a:t>-4M camera (cell size 5.5µm)</a:t>
            </a:r>
            <a:br>
              <a:rPr lang="en-US" altLang="ja-JP" b="1" dirty="0">
                <a:solidFill>
                  <a:schemeClr val="tx2"/>
                </a:solidFill>
              </a:rPr>
            </a:br>
            <a:r>
              <a:rPr lang="en-US" altLang="ja-JP" b="1" dirty="0">
                <a:solidFill>
                  <a:schemeClr val="tx2"/>
                </a:solidFill>
              </a:rPr>
              <a:t>-λ 440nm (Blue band-path)</a:t>
            </a:r>
          </a:p>
          <a:p>
            <a:pPr>
              <a:defRPr/>
            </a:pPr>
            <a:r>
              <a:rPr lang="en-US" altLang="ja-JP" b="1" dirty="0">
                <a:solidFill>
                  <a:schemeClr val="tx2"/>
                </a:solidFill>
              </a:rPr>
              <a:t>-manual</a:t>
            </a: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5159520" y="5845574"/>
            <a:ext cx="3938400" cy="8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ja-JP" altLang="ja-JP" b="1">
                <a:solidFill>
                  <a:schemeClr val="tx2"/>
                </a:solidFill>
              </a:rPr>
              <a:t>　</a:t>
            </a:r>
            <a:r>
              <a:rPr lang="en-US" altLang="ja-JP" b="1">
                <a:solidFill>
                  <a:schemeClr val="tx2"/>
                </a:solidFill>
              </a:rPr>
              <a:t>-pixel size: 55nm(measured)</a:t>
            </a:r>
            <a:br>
              <a:rPr lang="en-US" altLang="ja-JP" b="1">
                <a:solidFill>
                  <a:schemeClr val="tx2"/>
                </a:solidFill>
              </a:rPr>
            </a:br>
            <a:r>
              <a:rPr lang="ja-JP" altLang="ja-JP" b="1">
                <a:solidFill>
                  <a:schemeClr val="tx2"/>
                </a:solidFill>
              </a:rPr>
              <a:t>　</a:t>
            </a:r>
            <a:r>
              <a:rPr lang="en-US" altLang="ja-JP" b="1">
                <a:solidFill>
                  <a:schemeClr val="tx2"/>
                </a:solidFill>
              </a:rPr>
              <a:t>-Spatial resolution:</a:t>
            </a:r>
          </a:p>
          <a:p>
            <a:r>
              <a:rPr lang="en-US" altLang="ja-JP" b="1">
                <a:solidFill>
                  <a:schemeClr val="tx2"/>
                </a:solidFill>
              </a:rPr>
              <a:t>                         </a:t>
            </a:r>
            <a:r>
              <a:rPr lang="ja-JP" altLang="ja-JP" b="1">
                <a:solidFill>
                  <a:schemeClr val="tx2"/>
                </a:solidFill>
              </a:rPr>
              <a:t>⇒</a:t>
            </a:r>
            <a:r>
              <a:rPr lang="en-US" altLang="ja-JP" b="1">
                <a:solidFill>
                  <a:schemeClr val="tx2"/>
                </a:solidFill>
              </a:rPr>
              <a:t> next slide</a:t>
            </a:r>
            <a:endParaRPr lang="ja-JP" altLang="ja-JP" b="1">
              <a:solidFill>
                <a:schemeClr val="tx2"/>
              </a:solidFill>
            </a:endParaRPr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293761" y="1176604"/>
            <a:ext cx="816480" cy="391721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200" b="1">
                <a:solidFill>
                  <a:srgbClr val="0000FF"/>
                </a:solidFill>
              </a:rPr>
              <a:t>PTS</a:t>
            </a:r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5581441" y="423405"/>
            <a:ext cx="816480" cy="391721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200" b="1">
                <a:solidFill>
                  <a:srgbClr val="FF0000"/>
                </a:solidFill>
              </a:rPr>
              <a:t>E600</a:t>
            </a: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424800" y="4572481"/>
            <a:ext cx="3755520" cy="94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b="1">
                <a:solidFill>
                  <a:schemeClr val="tx2"/>
                </a:solidFill>
              </a:rPr>
              <a:t>-N.A1.25 Ob.lens</a:t>
            </a:r>
            <a:br>
              <a:rPr lang="en-US" altLang="ja-JP" b="1">
                <a:solidFill>
                  <a:schemeClr val="tx2"/>
                </a:solidFill>
              </a:rPr>
            </a:br>
            <a:r>
              <a:rPr lang="en-US" altLang="ja-JP" b="1">
                <a:solidFill>
                  <a:schemeClr val="tx2"/>
                </a:solidFill>
              </a:rPr>
              <a:t>-1M camera (cell size 7.5µm)</a:t>
            </a:r>
            <a:br>
              <a:rPr lang="en-US" altLang="ja-JP" b="1">
                <a:solidFill>
                  <a:schemeClr val="tx2"/>
                </a:solidFill>
              </a:rPr>
            </a:br>
            <a:r>
              <a:rPr lang="en-US" altLang="ja-JP" b="1">
                <a:solidFill>
                  <a:schemeClr val="tx2"/>
                </a:solidFill>
              </a:rPr>
              <a:t>-λ 550nm (Green band-path)</a:t>
            </a:r>
          </a:p>
          <a:p>
            <a:r>
              <a:rPr lang="en-US" altLang="ja-JP" b="1">
                <a:solidFill>
                  <a:schemeClr val="tx2"/>
                </a:solidFill>
              </a:rPr>
              <a:t>-automatic</a:t>
            </a:r>
          </a:p>
        </p:txBody>
      </p:sp>
      <p:sp>
        <p:nvSpPr>
          <p:cNvPr id="9226" name="Text Box 9"/>
          <p:cNvSpPr txBox="1">
            <a:spLocks noChangeArrowheads="1"/>
          </p:cNvSpPr>
          <p:nvPr/>
        </p:nvSpPr>
        <p:spPr bwMode="auto">
          <a:xfrm>
            <a:off x="587520" y="5845574"/>
            <a:ext cx="3919680" cy="8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ja-JP" altLang="ja-JP" b="1">
                <a:solidFill>
                  <a:schemeClr val="tx2"/>
                </a:solidFill>
              </a:rPr>
              <a:t>　</a:t>
            </a:r>
            <a:r>
              <a:rPr lang="en-US" altLang="ja-JP" b="1">
                <a:solidFill>
                  <a:schemeClr val="tx2"/>
                </a:solidFill>
              </a:rPr>
              <a:t>-pixel size: 58nm(measured)</a:t>
            </a:r>
            <a:br>
              <a:rPr lang="en-US" altLang="ja-JP" b="1">
                <a:solidFill>
                  <a:schemeClr val="tx2"/>
                </a:solidFill>
              </a:rPr>
            </a:br>
            <a:r>
              <a:rPr lang="ja-JP" altLang="ja-JP" b="1">
                <a:solidFill>
                  <a:schemeClr val="tx2"/>
                </a:solidFill>
              </a:rPr>
              <a:t>　</a:t>
            </a:r>
            <a:r>
              <a:rPr lang="en-US" altLang="ja-JP" b="1">
                <a:solidFill>
                  <a:schemeClr val="tx2"/>
                </a:solidFill>
              </a:rPr>
              <a:t>-Spatial resolution:</a:t>
            </a:r>
          </a:p>
          <a:p>
            <a:r>
              <a:rPr lang="en-US" altLang="ja-JP" b="1">
                <a:solidFill>
                  <a:schemeClr val="tx2"/>
                </a:solidFill>
              </a:rPr>
              <a:t>                   315nm(measured)</a:t>
            </a:r>
          </a:p>
        </p:txBody>
      </p:sp>
      <p:sp>
        <p:nvSpPr>
          <p:cNvPr id="9227" name="AutoShape 10"/>
          <p:cNvSpPr>
            <a:spLocks noChangeArrowheads="1"/>
          </p:cNvSpPr>
          <p:nvPr/>
        </p:nvSpPr>
        <p:spPr bwMode="auto">
          <a:xfrm>
            <a:off x="4246640" y="2364733"/>
            <a:ext cx="979200" cy="653829"/>
          </a:xfrm>
          <a:prstGeom prst="rightArrow">
            <a:avLst>
              <a:gd name="adj1" fmla="val 50000"/>
              <a:gd name="adj2" fmla="val 37445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9228" name="Text Box 11"/>
          <p:cNvSpPr txBox="1">
            <a:spLocks noChangeArrowheads="1"/>
          </p:cNvSpPr>
          <p:nvPr/>
        </p:nvSpPr>
        <p:spPr bwMode="auto">
          <a:xfrm>
            <a:off x="4148720" y="2920631"/>
            <a:ext cx="1143360" cy="39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6001" rIns="0" bIns="0" anchor="ctr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b="1" dirty="0">
                <a:solidFill>
                  <a:schemeClr val="tx2"/>
                </a:solidFill>
              </a:rPr>
              <a:t>Upgrade</a:t>
            </a:r>
            <a:endParaRPr lang="ja-JP" altLang="ja-JP" b="1" dirty="0">
              <a:solidFill>
                <a:schemeClr val="tx2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-2040954" y="84809"/>
            <a:ext cx="8848800" cy="68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3300" dirty="0" smtClean="0">
                <a:solidFill>
                  <a:schemeClr val="tx2"/>
                </a:solidFill>
              </a:rPr>
              <a:t>Spatial Resolution E600</a:t>
            </a:r>
            <a:endParaRPr lang="ja-JP" altLang="ja-JP" sz="3300" dirty="0">
              <a:solidFill>
                <a:schemeClr val="tx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51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1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8" y="3665500"/>
            <a:ext cx="4245120" cy="288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61" y="789205"/>
            <a:ext cx="3265920" cy="245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32" y="1091637"/>
            <a:ext cx="2157120" cy="215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AutoShape 3"/>
          <p:cNvSpPr>
            <a:spLocks noChangeArrowheads="1"/>
          </p:cNvSpPr>
          <p:nvPr/>
        </p:nvSpPr>
        <p:spPr bwMode="auto">
          <a:xfrm>
            <a:off x="1482432" y="1091636"/>
            <a:ext cx="2155680" cy="2155907"/>
          </a:xfrm>
          <a:prstGeom prst="roundRect">
            <a:avLst>
              <a:gd name="adj" fmla="val 65"/>
            </a:avLst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11269" name="Line 4"/>
          <p:cNvSpPr>
            <a:spLocks noChangeShapeType="1"/>
          </p:cNvSpPr>
          <p:nvPr/>
        </p:nvSpPr>
        <p:spPr bwMode="auto">
          <a:xfrm>
            <a:off x="1514113" y="3050241"/>
            <a:ext cx="2089440" cy="1441"/>
          </a:xfrm>
          <a:prstGeom prst="line">
            <a:avLst/>
          </a:prstGeom>
          <a:noFill/>
          <a:ln w="360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it-IT">
              <a:solidFill>
                <a:schemeClr val="tx2"/>
              </a:solidFill>
            </a:endParaRPr>
          </a:p>
        </p:txBody>
      </p:sp>
      <p:sp>
        <p:nvSpPr>
          <p:cNvPr id="11270" name="Rectangle 5"/>
          <p:cNvSpPr>
            <a:spLocks noGrp="1" noChangeArrowheads="1"/>
          </p:cNvSpPr>
          <p:nvPr>
            <p:ph type="title"/>
          </p:nvPr>
        </p:nvSpPr>
        <p:spPr>
          <a:xfrm>
            <a:off x="2788512" y="2626838"/>
            <a:ext cx="979200" cy="424845"/>
          </a:xfrm>
        </p:spPr>
        <p:txBody>
          <a:bodyPr tIns="16001"/>
          <a:lstStyle/>
          <a:p>
            <a:pPr>
              <a:tabLst>
                <a:tab pos="656650" algn="l"/>
              </a:tabLst>
            </a:pPr>
            <a:r>
              <a:rPr lang="en-US" altLang="ja-JP" sz="1800" b="1"/>
              <a:t>0.8µm</a:t>
            </a:r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1636512" y="1156443"/>
            <a:ext cx="187056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6001" rIns="0" bIns="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b="1">
                <a:solidFill>
                  <a:schemeClr val="tx2"/>
                </a:solidFill>
              </a:rPr>
              <a:t>60nm silver</a:t>
            </a:r>
            <a:r>
              <a:rPr lang="ja-JP" altLang="en-US" b="1">
                <a:solidFill>
                  <a:schemeClr val="tx2"/>
                </a:solidFill>
              </a:rPr>
              <a:t>　</a:t>
            </a:r>
            <a:r>
              <a:rPr lang="en-US" altLang="ja-JP" b="1">
                <a:solidFill>
                  <a:schemeClr val="tx2"/>
                </a:solidFill>
              </a:rPr>
              <a:t>grain</a:t>
            </a:r>
            <a:endParaRPr lang="ja-JP" altLang="ja-JP" b="1">
              <a:solidFill>
                <a:schemeClr val="tx2"/>
              </a:solidFill>
            </a:endParaRPr>
          </a:p>
        </p:txBody>
      </p:sp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20" y="3822181"/>
            <a:ext cx="4082400" cy="276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-168761" y="0"/>
            <a:ext cx="8848800" cy="68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3300" dirty="0" smtClean="0">
                <a:solidFill>
                  <a:schemeClr val="tx2"/>
                </a:solidFill>
              </a:rPr>
              <a:t>Spatial Resolution E600</a:t>
            </a:r>
            <a:endParaRPr lang="ja-JP" altLang="ja-JP" sz="3300" dirty="0">
              <a:solidFill>
                <a:schemeClr val="tx2"/>
              </a:solidFill>
            </a:endParaRPr>
          </a:p>
        </p:txBody>
      </p:sp>
      <p:sp>
        <p:nvSpPr>
          <p:cNvPr id="11274" name="AutoShape 9"/>
          <p:cNvSpPr>
            <a:spLocks noChangeArrowheads="1"/>
          </p:cNvSpPr>
          <p:nvPr/>
        </p:nvSpPr>
        <p:spPr bwMode="auto">
          <a:xfrm>
            <a:off x="7207640" y="6434615"/>
            <a:ext cx="1143360" cy="162738"/>
          </a:xfrm>
          <a:prstGeom prst="roundRect">
            <a:avLst>
              <a:gd name="adj" fmla="val 88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11275" name="AutoShape 10"/>
          <p:cNvSpPr>
            <a:spLocks noChangeArrowheads="1"/>
          </p:cNvSpPr>
          <p:nvPr/>
        </p:nvSpPr>
        <p:spPr bwMode="auto">
          <a:xfrm>
            <a:off x="4465880" y="4051165"/>
            <a:ext cx="162720" cy="653829"/>
          </a:xfrm>
          <a:prstGeom prst="roundRect">
            <a:avLst>
              <a:gd name="adj" fmla="val 88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11276" name="AutoShape 11"/>
          <p:cNvSpPr>
            <a:spLocks noChangeArrowheads="1"/>
          </p:cNvSpPr>
          <p:nvPr/>
        </p:nvSpPr>
        <p:spPr bwMode="auto">
          <a:xfrm rot="-5400000">
            <a:off x="3765970" y="4283047"/>
            <a:ext cx="1306218" cy="326880"/>
          </a:xfrm>
          <a:prstGeom prst="roundRect">
            <a:avLst>
              <a:gd name="adj" fmla="val 44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2019" rIns="81639" bIns="40820" anchor="ctr" anchorCtr="1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300" b="1">
                <a:solidFill>
                  <a:schemeClr val="tx2"/>
                </a:solidFill>
              </a:rPr>
              <a:t>Brightness</a:t>
            </a:r>
          </a:p>
        </p:txBody>
      </p:sp>
      <p:sp>
        <p:nvSpPr>
          <p:cNvPr id="11277" name="AutoShape 12"/>
          <p:cNvSpPr>
            <a:spLocks noChangeArrowheads="1"/>
          </p:cNvSpPr>
          <p:nvPr/>
        </p:nvSpPr>
        <p:spPr bwMode="auto">
          <a:xfrm>
            <a:off x="4595480" y="4051165"/>
            <a:ext cx="162720" cy="2302801"/>
          </a:xfrm>
          <a:prstGeom prst="roundRect">
            <a:avLst>
              <a:gd name="adj" fmla="val 88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11278" name="AutoShape 13"/>
          <p:cNvSpPr>
            <a:spLocks noChangeArrowheads="1"/>
          </p:cNvSpPr>
          <p:nvPr/>
        </p:nvSpPr>
        <p:spPr bwMode="auto">
          <a:xfrm>
            <a:off x="4562359" y="6205632"/>
            <a:ext cx="162720" cy="162737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11279" name="AutoShape 14"/>
          <p:cNvSpPr>
            <a:spLocks noChangeArrowheads="1"/>
          </p:cNvSpPr>
          <p:nvPr/>
        </p:nvSpPr>
        <p:spPr bwMode="auto">
          <a:xfrm>
            <a:off x="4431320" y="3984918"/>
            <a:ext cx="393120" cy="201621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160</a:t>
            </a:r>
          </a:p>
        </p:txBody>
      </p:sp>
      <p:sp>
        <p:nvSpPr>
          <p:cNvPr id="11280" name="AutoShape 15"/>
          <p:cNvSpPr>
            <a:spLocks noChangeArrowheads="1"/>
          </p:cNvSpPr>
          <p:nvPr/>
        </p:nvSpPr>
        <p:spPr bwMode="auto">
          <a:xfrm>
            <a:off x="4431320" y="4280149"/>
            <a:ext cx="393120" cy="162738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140</a:t>
            </a:r>
          </a:p>
        </p:txBody>
      </p:sp>
      <p:sp>
        <p:nvSpPr>
          <p:cNvPr id="11281" name="AutoShape 16"/>
          <p:cNvSpPr>
            <a:spLocks noChangeArrowheads="1"/>
          </p:cNvSpPr>
          <p:nvPr/>
        </p:nvSpPr>
        <p:spPr bwMode="auto">
          <a:xfrm>
            <a:off x="4431320" y="4572500"/>
            <a:ext cx="393120" cy="164177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120</a:t>
            </a:r>
          </a:p>
        </p:txBody>
      </p:sp>
      <p:sp>
        <p:nvSpPr>
          <p:cNvPr id="11282" name="AutoShape 17"/>
          <p:cNvSpPr>
            <a:spLocks noChangeArrowheads="1"/>
          </p:cNvSpPr>
          <p:nvPr/>
        </p:nvSpPr>
        <p:spPr bwMode="auto">
          <a:xfrm>
            <a:off x="4431320" y="4844688"/>
            <a:ext cx="393120" cy="162738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100</a:t>
            </a:r>
          </a:p>
        </p:txBody>
      </p:sp>
      <p:sp>
        <p:nvSpPr>
          <p:cNvPr id="11283" name="AutoShape 18"/>
          <p:cNvSpPr>
            <a:spLocks noChangeArrowheads="1"/>
          </p:cNvSpPr>
          <p:nvPr/>
        </p:nvSpPr>
        <p:spPr bwMode="auto">
          <a:xfrm>
            <a:off x="4464439" y="5135598"/>
            <a:ext cx="360000" cy="162738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80</a:t>
            </a:r>
          </a:p>
        </p:txBody>
      </p:sp>
      <p:sp>
        <p:nvSpPr>
          <p:cNvPr id="11284" name="AutoShape 19"/>
          <p:cNvSpPr>
            <a:spLocks noChangeArrowheads="1"/>
          </p:cNvSpPr>
          <p:nvPr/>
        </p:nvSpPr>
        <p:spPr bwMode="auto">
          <a:xfrm>
            <a:off x="4464439" y="5399147"/>
            <a:ext cx="360000" cy="162737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60</a:t>
            </a:r>
          </a:p>
        </p:txBody>
      </p:sp>
      <p:sp>
        <p:nvSpPr>
          <p:cNvPr id="11285" name="AutoShape 20"/>
          <p:cNvSpPr>
            <a:spLocks noChangeArrowheads="1"/>
          </p:cNvSpPr>
          <p:nvPr/>
        </p:nvSpPr>
        <p:spPr bwMode="auto">
          <a:xfrm>
            <a:off x="4464439" y="5677095"/>
            <a:ext cx="360000" cy="162738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40</a:t>
            </a:r>
          </a:p>
        </p:txBody>
      </p:sp>
      <p:sp>
        <p:nvSpPr>
          <p:cNvPr id="11286" name="AutoShape 21"/>
          <p:cNvSpPr>
            <a:spLocks noChangeArrowheads="1"/>
          </p:cNvSpPr>
          <p:nvPr/>
        </p:nvSpPr>
        <p:spPr bwMode="auto">
          <a:xfrm>
            <a:off x="4464439" y="5955045"/>
            <a:ext cx="360000" cy="162737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20</a:t>
            </a:r>
          </a:p>
        </p:txBody>
      </p:sp>
      <p:sp>
        <p:nvSpPr>
          <p:cNvPr id="11287" name="AutoShape 22"/>
          <p:cNvSpPr>
            <a:spLocks noChangeArrowheads="1"/>
          </p:cNvSpPr>
          <p:nvPr/>
        </p:nvSpPr>
        <p:spPr bwMode="auto">
          <a:xfrm>
            <a:off x="4683319" y="6336684"/>
            <a:ext cx="3428640" cy="162738"/>
          </a:xfrm>
          <a:prstGeom prst="roundRect">
            <a:avLst>
              <a:gd name="adj" fmla="val 88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11288" name="AutoShape 23"/>
          <p:cNvSpPr>
            <a:spLocks noChangeArrowheads="1"/>
          </p:cNvSpPr>
          <p:nvPr/>
        </p:nvSpPr>
        <p:spPr bwMode="auto">
          <a:xfrm>
            <a:off x="4693400" y="6305001"/>
            <a:ext cx="162720" cy="162738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11289" name="AutoShape 24"/>
          <p:cNvSpPr>
            <a:spLocks noChangeArrowheads="1"/>
          </p:cNvSpPr>
          <p:nvPr/>
        </p:nvSpPr>
        <p:spPr bwMode="auto">
          <a:xfrm>
            <a:off x="7635319" y="6305001"/>
            <a:ext cx="324000" cy="162738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12</a:t>
            </a:r>
          </a:p>
        </p:txBody>
      </p:sp>
      <p:sp>
        <p:nvSpPr>
          <p:cNvPr id="11290" name="AutoShape 25"/>
          <p:cNvSpPr>
            <a:spLocks noChangeArrowheads="1"/>
          </p:cNvSpPr>
          <p:nvPr/>
        </p:nvSpPr>
        <p:spPr bwMode="auto">
          <a:xfrm>
            <a:off x="7109719" y="6305001"/>
            <a:ext cx="326880" cy="162738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11291" name="AutoShape 26"/>
          <p:cNvSpPr>
            <a:spLocks noChangeArrowheads="1"/>
          </p:cNvSpPr>
          <p:nvPr/>
        </p:nvSpPr>
        <p:spPr bwMode="auto">
          <a:xfrm>
            <a:off x="6707959" y="6305001"/>
            <a:ext cx="162720" cy="162738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11292" name="AutoShape 27"/>
          <p:cNvSpPr>
            <a:spLocks noChangeArrowheads="1"/>
          </p:cNvSpPr>
          <p:nvPr/>
        </p:nvSpPr>
        <p:spPr bwMode="auto">
          <a:xfrm>
            <a:off x="6195319" y="6305001"/>
            <a:ext cx="162720" cy="162738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1293" name="AutoShape 28"/>
          <p:cNvSpPr>
            <a:spLocks noChangeArrowheads="1"/>
          </p:cNvSpPr>
          <p:nvPr/>
        </p:nvSpPr>
        <p:spPr bwMode="auto">
          <a:xfrm>
            <a:off x="5183000" y="6297801"/>
            <a:ext cx="162720" cy="169938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294" name="AutoShape 29"/>
          <p:cNvSpPr>
            <a:spLocks noChangeArrowheads="1"/>
          </p:cNvSpPr>
          <p:nvPr/>
        </p:nvSpPr>
        <p:spPr bwMode="auto">
          <a:xfrm>
            <a:off x="5705719" y="6297801"/>
            <a:ext cx="162720" cy="169938"/>
          </a:xfrm>
          <a:prstGeom prst="roundRect">
            <a:avLst>
              <a:gd name="adj" fmla="val 8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9620" rIns="81639" bIns="40820" anchor="ctr" anchorCtr="1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1295" name="AutoShape 30"/>
          <p:cNvSpPr>
            <a:spLocks noChangeArrowheads="1"/>
          </p:cNvSpPr>
          <p:nvPr/>
        </p:nvSpPr>
        <p:spPr bwMode="auto">
          <a:xfrm>
            <a:off x="6311960" y="6343886"/>
            <a:ext cx="2220480" cy="325474"/>
          </a:xfrm>
          <a:prstGeom prst="roundRect">
            <a:avLst>
              <a:gd name="adj" fmla="val 44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0420" rIns="81639" bIns="40820" anchor="ctr" anchorCtr="1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100" b="1">
                <a:solidFill>
                  <a:schemeClr val="tx2"/>
                </a:solidFill>
              </a:rPr>
              <a:t>Position [pixel], (1pix=55nm)</a:t>
            </a:r>
          </a:p>
        </p:txBody>
      </p:sp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5353921" y="887135"/>
            <a:ext cx="1795680" cy="42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801" rIns="0" bIns="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en-US" altLang="ja-JP" sz="1500" b="1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Brightness 3D</a:t>
            </a:r>
          </a:p>
        </p:txBody>
      </p:sp>
      <p:sp>
        <p:nvSpPr>
          <p:cNvPr id="11297" name="AutoShape 32"/>
          <p:cNvSpPr>
            <a:spLocks noChangeArrowheads="1"/>
          </p:cNvSpPr>
          <p:nvPr/>
        </p:nvSpPr>
        <p:spPr bwMode="auto">
          <a:xfrm rot="5400000">
            <a:off x="7306253" y="3310082"/>
            <a:ext cx="816480" cy="489651"/>
          </a:xfrm>
          <a:prstGeom prst="rightArrow">
            <a:avLst>
              <a:gd name="adj1" fmla="val 50000"/>
              <a:gd name="adj2" fmla="val 41691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11299" name="AutoShape 34"/>
          <p:cNvSpPr>
            <a:spLocks noChangeArrowheads="1"/>
          </p:cNvSpPr>
          <p:nvPr/>
        </p:nvSpPr>
        <p:spPr bwMode="auto">
          <a:xfrm>
            <a:off x="6553879" y="4605623"/>
            <a:ext cx="1405440" cy="424845"/>
          </a:xfrm>
          <a:prstGeom prst="roundRect">
            <a:avLst>
              <a:gd name="adj" fmla="val 338"/>
            </a:avLst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6537" tIns="57719" rIns="86537" bIns="45718" anchor="ctr" anchorCtr="1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400">
                <a:solidFill>
                  <a:schemeClr val="tx2"/>
                </a:solidFill>
              </a:rPr>
              <a:t>×</a:t>
            </a:r>
            <a:r>
              <a:rPr lang="en-US" altLang="ja-JP" sz="1400" b="1">
                <a:solidFill>
                  <a:schemeClr val="tx2"/>
                </a:solidFill>
              </a:rPr>
              <a:t>Data</a:t>
            </a:r>
            <a:endParaRPr lang="ja-JP" altLang="ja-JP" sz="1400" b="1">
              <a:solidFill>
                <a:schemeClr val="tx2"/>
              </a:solidFill>
            </a:endParaRPr>
          </a:p>
          <a:p>
            <a:r>
              <a:rPr lang="ja-JP" altLang="ja-JP" sz="1400">
                <a:solidFill>
                  <a:schemeClr val="tx2"/>
                </a:solidFill>
              </a:rPr>
              <a:t>－</a:t>
            </a:r>
            <a:r>
              <a:rPr lang="en-US" altLang="ja-JP" sz="1400" b="1">
                <a:solidFill>
                  <a:schemeClr val="tx2"/>
                </a:solidFill>
              </a:rPr>
              <a:t>Fitting</a:t>
            </a:r>
            <a:endParaRPr lang="ja-JP" altLang="ja-JP" sz="1400" b="1">
              <a:solidFill>
                <a:schemeClr val="tx2"/>
              </a:solidFill>
            </a:endParaRPr>
          </a:p>
        </p:txBody>
      </p:sp>
      <p:sp>
        <p:nvSpPr>
          <p:cNvPr id="11300" name="Freeform 35"/>
          <p:cNvSpPr>
            <a:spLocks noChangeArrowheads="1"/>
          </p:cNvSpPr>
          <p:nvPr/>
        </p:nvSpPr>
        <p:spPr bwMode="auto">
          <a:xfrm>
            <a:off x="251520" y="6093296"/>
            <a:ext cx="3060931" cy="668531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hangingPunct="1"/>
            <a:endParaRPr lang="en-US" altLang="ja-JP" dirty="0">
              <a:solidFill>
                <a:schemeClr val="tx2"/>
              </a:solidFill>
              <a:latin typeface="Times New Roman" pitchFamily="16" charset="0"/>
            </a:endParaRPr>
          </a:p>
          <a:p>
            <a:pPr hangingPunct="1"/>
            <a:r>
              <a:rPr lang="ja-JP" altLang="ja-JP" dirty="0">
                <a:solidFill>
                  <a:schemeClr val="tx2"/>
                </a:solidFill>
                <a:latin typeface="Times New Roman" pitchFamily="16" charset="0"/>
              </a:rPr>
              <a:t>　　　</a:t>
            </a:r>
            <a:r>
              <a:rPr lang="en-US" altLang="ja-JP" sz="2000" b="1" dirty="0">
                <a:solidFill>
                  <a:schemeClr val="tx2"/>
                </a:solidFill>
                <a:latin typeface="Times New Roman" pitchFamily="16" charset="0"/>
              </a:rPr>
              <a:t>     δ = 232.7 ± 4.2 </a:t>
            </a:r>
            <a:r>
              <a:rPr lang="en-US" altLang="ja-JP" sz="2000" b="1" dirty="0" smtClean="0">
                <a:solidFill>
                  <a:schemeClr val="tx2"/>
                </a:solidFill>
                <a:latin typeface="Times New Roman" pitchFamily="16" charset="0"/>
              </a:rPr>
              <a:t>nm</a:t>
            </a:r>
            <a:endParaRPr lang="en-US" altLang="ja-JP" sz="2000" b="1" dirty="0">
              <a:solidFill>
                <a:schemeClr val="tx2"/>
              </a:solidFill>
              <a:latin typeface="Times New Roman" pitchFamily="16" charset="0"/>
            </a:endParaRPr>
          </a:p>
        </p:txBody>
      </p:sp>
      <p:sp>
        <p:nvSpPr>
          <p:cNvPr id="44" name="AutoShape 32"/>
          <p:cNvSpPr>
            <a:spLocks noChangeArrowheads="1"/>
          </p:cNvSpPr>
          <p:nvPr/>
        </p:nvSpPr>
        <p:spPr bwMode="auto">
          <a:xfrm rot="10800000">
            <a:off x="3700840" y="5399147"/>
            <a:ext cx="816480" cy="489651"/>
          </a:xfrm>
          <a:prstGeom prst="rightArrow">
            <a:avLst>
              <a:gd name="adj1" fmla="val 50000"/>
              <a:gd name="adj2" fmla="val 41691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9850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9" y="162557"/>
            <a:ext cx="4612859" cy="326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Rectangle 1"/>
          <p:cNvSpPr>
            <a:spLocks noGrp="1" noChangeArrowheads="1"/>
          </p:cNvSpPr>
          <p:nvPr>
            <p:ph type="title"/>
          </p:nvPr>
        </p:nvSpPr>
        <p:spPr>
          <a:xfrm>
            <a:off x="35496" y="188640"/>
            <a:ext cx="3960440" cy="288031"/>
          </a:xfrm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altLang="ja-JP" sz="1800" dirty="0" smtClean="0"/>
              <a:t>Track length vs. </a:t>
            </a:r>
            <a:r>
              <a:rPr lang="en-GB" altLang="ja-JP" sz="1800" dirty="0" err="1" smtClean="0"/>
              <a:t>Ellipticity</a:t>
            </a:r>
            <a:endParaRPr lang="en-GB" altLang="ja-JP" sz="1800" dirty="0" smtClean="0"/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1331640" y="1628800"/>
            <a:ext cx="1830240" cy="316833"/>
          </a:xfrm>
          <a:prstGeom prst="roundRect">
            <a:avLst>
              <a:gd name="adj" fmla="val 454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 sz="28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en-US" altLang="ja-JP" sz="1800" b="1" dirty="0">
                <a:solidFill>
                  <a:schemeClr val="tx1"/>
                </a:solidFill>
              </a:rPr>
              <a:t>ex) Elli 1.25</a:t>
            </a:r>
          </a:p>
        </p:txBody>
      </p:sp>
      <p:sp>
        <p:nvSpPr>
          <p:cNvPr id="32773" name="Text Box 3"/>
          <p:cNvSpPr txBox="1">
            <a:spLocks noChangeArrowheads="1"/>
          </p:cNvSpPr>
          <p:nvPr/>
        </p:nvSpPr>
        <p:spPr bwMode="auto">
          <a:xfrm>
            <a:off x="1979712" y="2492896"/>
            <a:ext cx="1544363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en-US" altLang="ja-JP" sz="2400" dirty="0" smtClean="0">
                <a:solidFill>
                  <a:schemeClr val="tx2"/>
                </a:solidFill>
              </a:rPr>
              <a:t>523 events</a:t>
            </a:r>
            <a:endParaRPr lang="en-US" altLang="ja-JP" sz="2400" dirty="0">
              <a:solidFill>
                <a:schemeClr val="tx2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51920" y="-67687"/>
            <a:ext cx="4832720" cy="832391"/>
          </a:xfrm>
          <a:prstGeom prst="rect">
            <a:avLst/>
          </a:prstGeom>
        </p:spPr>
        <p:txBody>
          <a:bodyPr vert="horz" lIns="91440" tIns="35203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sz="3600" dirty="0" smtClean="0"/>
              <a:t>Efficiency evaluation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107504" y="3501008"/>
            <a:ext cx="4752528" cy="3312368"/>
            <a:chOff x="1130736" y="1494892"/>
            <a:chExt cx="6465600" cy="452639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176" y="1494892"/>
              <a:ext cx="6392160" cy="4526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 flipH="1">
              <a:off x="1853616" y="4082843"/>
              <a:ext cx="5099040" cy="1479035"/>
            </a:xfrm>
            <a:prstGeom prst="rtTriangle">
              <a:avLst/>
            </a:prstGeom>
            <a:solidFill>
              <a:srgbClr val="000000">
                <a:alpha val="2000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ja-JP" altLang="en-US"/>
            </a:p>
          </p:txBody>
        </p:sp>
        <p:sp>
          <p:nvSpPr>
            <p:cNvPr id="11" name="Line 3"/>
            <p:cNvSpPr>
              <a:spLocks noChangeShapeType="1"/>
            </p:cNvSpPr>
            <p:nvPr/>
          </p:nvSpPr>
          <p:spPr bwMode="auto">
            <a:xfrm flipV="1">
              <a:off x="1130736" y="3907145"/>
              <a:ext cx="6405120" cy="1857795"/>
            </a:xfrm>
            <a:prstGeom prst="line">
              <a:avLst/>
            </a:prstGeom>
            <a:noFill/>
            <a:ln w="216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it-IT"/>
            </a:p>
          </p:txBody>
        </p:sp>
        <p:sp>
          <p:nvSpPr>
            <p:cNvPr id="12" name="AutoShape 4"/>
            <p:cNvSpPr>
              <a:spLocks noChangeArrowheads="1"/>
            </p:cNvSpPr>
            <p:nvPr/>
          </p:nvSpPr>
          <p:spPr bwMode="auto">
            <a:xfrm>
              <a:off x="5184337" y="3787612"/>
              <a:ext cx="1442880" cy="316833"/>
            </a:xfrm>
            <a:prstGeom prst="roundRect">
              <a:avLst>
                <a:gd name="adj" fmla="val 454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55221" rIns="81639" bIns="40820" anchor="ctr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 sz="32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 sz="28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 sz="20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 sz="20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 sz="20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 sz="20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 sz="20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 sz="20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>
                <a:spcAft>
                  <a:spcPct val="0"/>
                </a:spcAft>
              </a:pPr>
              <a:r>
                <a:rPr lang="en-US" altLang="ja-JP" sz="1800" b="1">
                  <a:solidFill>
                    <a:schemeClr val="tx1"/>
                  </a:solidFill>
                </a:rPr>
                <a:t>ex) Elli 1.25</a:t>
              </a:r>
            </a:p>
          </p:txBody>
        </p:sp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4403136" y="2535384"/>
              <a:ext cx="2057040" cy="753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25602" rIns="0" bIns="0" anchor="ctr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32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8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0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0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0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0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0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000">
                  <a:solidFill>
                    <a:srgbClr val="FFFFFF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>
                <a:spcAft>
                  <a:spcPct val="0"/>
                </a:spcAft>
              </a:pPr>
              <a:r>
                <a:rPr lang="en-US" altLang="ja-JP" sz="1800" dirty="0">
                  <a:solidFill>
                    <a:schemeClr val="tx2"/>
                  </a:solidFill>
                </a:rPr>
                <a:t>Pink line: Conventional signal region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47020"/>
            <a:ext cx="3600400" cy="323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5508104" y="1772816"/>
            <a:ext cx="2088232" cy="864096"/>
          </a:xfrm>
          <a:prstGeom prst="roundRect">
            <a:avLst>
              <a:gd name="adj" fmla="val 106"/>
            </a:avLst>
          </a:prstGeom>
          <a:solidFill>
            <a:srgbClr val="EEEEEE"/>
          </a:solidFill>
          <a:ln w="3600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967" tIns="71548" rIns="97967" bIns="57147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Yellow</a:t>
            </a:r>
            <a:r>
              <a:rPr lang="ja-JP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：</a:t>
            </a: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All events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ja-JP" sz="1200" b="1" dirty="0" smtClean="0">
                <a:solidFill>
                  <a:srgbClr val="FF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Red: Elli1.25 cut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ja-JP" sz="12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Green: Elli1.5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ja-JP" sz="12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Blue: Elli1.8 </a:t>
            </a:r>
          </a:p>
        </p:txBody>
      </p:sp>
      <p:sp>
        <p:nvSpPr>
          <p:cNvPr id="5" name="Rettangolo 4"/>
          <p:cNvSpPr/>
          <p:nvPr/>
        </p:nvSpPr>
        <p:spPr>
          <a:xfrm>
            <a:off x="6156176" y="3068960"/>
            <a:ext cx="1460443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altLang="ja-JP" b="1" dirty="0">
                <a:latin typeface="Times New Roman"/>
                <a:cs typeface="Times New Roman"/>
              </a:rPr>
              <a:t>(minor</a:t>
            </a:r>
            <a:r>
              <a:rPr lang="ja-JP" altLang="en-US" b="1" dirty="0">
                <a:latin typeface="Times New Roman"/>
                <a:cs typeface="Times New Roman"/>
              </a:rPr>
              <a:t>≧</a:t>
            </a:r>
            <a:r>
              <a:rPr lang="en-US" altLang="ja-JP" b="1" dirty="0">
                <a:latin typeface="Times New Roman"/>
                <a:cs typeface="Times New Roman"/>
              </a:rPr>
              <a:t>4.8)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079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392160" cy="452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0" name="AutoShape 3"/>
          <p:cNvSpPr>
            <a:spLocks noChangeArrowheads="1"/>
          </p:cNvSpPr>
          <p:nvPr/>
        </p:nvSpPr>
        <p:spPr bwMode="auto">
          <a:xfrm>
            <a:off x="4355976" y="3549250"/>
            <a:ext cx="2024640" cy="1306218"/>
          </a:xfrm>
          <a:prstGeom prst="roundRect">
            <a:avLst>
              <a:gd name="adj" fmla="val 106"/>
            </a:avLst>
          </a:prstGeom>
          <a:solidFill>
            <a:schemeClr val="bg1"/>
          </a:solidFill>
          <a:ln w="36000">
            <a:solidFill>
              <a:srgbClr val="000000"/>
            </a:solidFill>
            <a:round/>
            <a:headEnd/>
            <a:tailEnd/>
          </a:ln>
        </p:spPr>
        <p:txBody>
          <a:bodyPr lIns="97967" tIns="71548" rIns="97967" bIns="57147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ja-JP" b="1">
                <a:solidFill>
                  <a:srgbClr val="FF3333"/>
                </a:solidFill>
              </a:rPr>
              <a:t>Red: Elli1.25 cut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ja-JP" b="1">
                <a:solidFill>
                  <a:srgbClr val="00CC00"/>
                </a:solidFill>
              </a:rPr>
              <a:t>Green: Elli1.40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ja-JP" b="1">
                <a:solidFill>
                  <a:srgbClr val="3333FF"/>
                </a:solidFill>
              </a:rPr>
              <a:t>Blue: Elli1.60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ja-JP" b="1">
                <a:solidFill>
                  <a:srgbClr val="000000"/>
                </a:solidFill>
              </a:rPr>
              <a:t>(minor</a:t>
            </a:r>
            <a:r>
              <a:rPr lang="ja-JP" altLang="en-US" b="1">
                <a:solidFill>
                  <a:srgbClr val="000000"/>
                </a:solidFill>
              </a:rPr>
              <a:t>≧</a:t>
            </a:r>
            <a:r>
              <a:rPr lang="en-US" altLang="ja-JP" b="1">
                <a:solidFill>
                  <a:srgbClr val="000000"/>
                </a:solidFill>
              </a:rPr>
              <a:t>4.8)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6481" y="-67687"/>
            <a:ext cx="8228160" cy="1144921"/>
          </a:xfrm>
          <a:prstGeom prst="rect">
            <a:avLst/>
          </a:prstGeom>
        </p:spPr>
        <p:txBody>
          <a:bodyPr vert="horz" lIns="91440" tIns="35203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ja-JP" dirty="0" smtClean="0"/>
              <a:t>Efficiency evaluation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4510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Underground </a:t>
            </a:r>
            <a:r>
              <a:rPr lang="it-IT" dirty="0" err="1" smtClean="0"/>
              <a:t>facility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45</a:t>
            </a:fld>
            <a:endParaRPr lang="it-IT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691680" y="1556792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21042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1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Underground </a:t>
            </a:r>
            <a:r>
              <a:rPr lang="it-IT" dirty="0" err="1"/>
              <a:t>facility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46</a:t>
            </a:fld>
            <a:endParaRPr lang="it-IT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8554"/>
            <a:ext cx="483159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30653"/>
            <a:ext cx="4444008" cy="343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3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33"/>
            <a:ext cx="6523491" cy="51576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Hardware upgrades</a:t>
            </a:r>
            <a:endParaRPr lang="en-GB" dirty="0"/>
          </a:p>
        </p:txBody>
      </p:sp>
      <p:grpSp>
        <p:nvGrpSpPr>
          <p:cNvPr id="54" name="Group 53"/>
          <p:cNvGrpSpPr/>
          <p:nvPr/>
        </p:nvGrpSpPr>
        <p:grpSpPr>
          <a:xfrm>
            <a:off x="59678" y="4062350"/>
            <a:ext cx="8616777" cy="1252687"/>
            <a:chOff x="275346" y="4062350"/>
            <a:chExt cx="8616777" cy="1252687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592" y="4092481"/>
              <a:ext cx="1036889" cy="1192423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275346" y="4062350"/>
              <a:ext cx="8616777" cy="125268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30228" y="4099754"/>
              <a:ext cx="3150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Nikon CFI Plan Apo </a:t>
              </a:r>
              <a:r>
                <a:rPr lang="en-GB" b="1" dirty="0" smtClean="0"/>
                <a:t>Lambda</a:t>
              </a:r>
              <a:endParaRPr lang="en-GB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25894" y="4506490"/>
              <a:ext cx="9252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100X Oil </a:t>
              </a:r>
              <a:endParaRPr lang="en-GB" sz="1600" dirty="0" smtClean="0"/>
            </a:p>
            <a:p>
              <a:r>
                <a:rPr lang="en-GB" sz="1600" dirty="0" smtClean="0"/>
                <a:t>1.45 NA</a:t>
              </a:r>
              <a:endParaRPr lang="en-GB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5501" y="4082576"/>
              <a:ext cx="1813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Nikon Plan Apo</a:t>
              </a:r>
              <a:endParaRPr lang="en-GB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9846" y="4478475"/>
              <a:ext cx="9252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100X Oil </a:t>
              </a:r>
              <a:endParaRPr lang="en-GB" sz="1600" dirty="0" smtClean="0"/>
            </a:p>
            <a:p>
              <a:r>
                <a:rPr lang="en-GB" sz="1600" dirty="0" smtClean="0"/>
                <a:t>1.25 NA</a:t>
              </a:r>
              <a:endParaRPr lang="en-GB" sz="16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702" y="4076522"/>
              <a:ext cx="1084497" cy="1222554"/>
            </a:xfrm>
            <a:prstGeom prst="rect">
              <a:avLst/>
            </a:prstGeom>
          </p:spPr>
        </p:pic>
        <p:sp>
          <p:nvSpPr>
            <p:cNvPr id="33" name="Right Arrow 32"/>
            <p:cNvSpPr/>
            <p:nvPr/>
          </p:nvSpPr>
          <p:spPr>
            <a:xfrm>
              <a:off x="4005946" y="4415330"/>
              <a:ext cx="494421" cy="55614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52141" y="4477156"/>
              <a:ext cx="128836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 smtClean="0">
                  <a:solidFill>
                    <a:srgbClr val="FFC000"/>
                  </a:solidFill>
                </a:rPr>
                <a:t>Ordered,</a:t>
              </a:r>
            </a:p>
            <a:p>
              <a:r>
                <a:rPr lang="en-GB" i="1" dirty="0" smtClean="0">
                  <a:solidFill>
                    <a:srgbClr val="FFC000"/>
                  </a:solidFill>
                </a:rPr>
                <a:t>to be tested</a:t>
              </a:r>
              <a:endParaRPr lang="en-GB" i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943" y="2516115"/>
            <a:ext cx="8616777" cy="1452605"/>
            <a:chOff x="263611" y="2516115"/>
            <a:chExt cx="8616777" cy="1452605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66" r="36264"/>
            <a:stretch/>
          </p:blipFill>
          <p:spPr>
            <a:xfrm>
              <a:off x="4555981" y="2674828"/>
              <a:ext cx="1561572" cy="1192650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63611" y="2518312"/>
              <a:ext cx="8616777" cy="145040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30227" y="2556450"/>
              <a:ext cx="3150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Allied Vision Bonito CMC-4000</a:t>
              </a:r>
              <a:endParaRPr lang="en-GB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15480" y="2858091"/>
              <a:ext cx="17796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DFCL interface</a:t>
              </a:r>
            </a:p>
            <a:p>
              <a:r>
                <a:rPr lang="en-GB" sz="1600" dirty="0" smtClean="0"/>
                <a:t>2320 x 1726 pixels</a:t>
              </a:r>
            </a:p>
            <a:p>
              <a:r>
                <a:rPr lang="en-GB" sz="1600" dirty="0" smtClean="0"/>
                <a:t>4 </a:t>
              </a:r>
              <a:r>
                <a:rPr lang="en-GB" sz="1600" dirty="0" err="1" smtClean="0"/>
                <a:t>Mpixel</a:t>
              </a:r>
              <a:r>
                <a:rPr lang="en-GB" sz="1600" dirty="0" smtClean="0"/>
                <a:t> @ 386 fps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6631" y="2516115"/>
              <a:ext cx="3105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/>
                <a:t>Mikrotron</a:t>
              </a:r>
              <a:r>
                <a:rPr lang="en-GB" b="1" dirty="0" smtClean="0"/>
                <a:t> MC-1310</a:t>
              </a:r>
              <a:endParaRPr lang="en-GB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4902" y="2803298"/>
              <a:ext cx="19351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SFCL interface</a:t>
              </a:r>
            </a:p>
            <a:p>
              <a:r>
                <a:rPr lang="en-GB" sz="1600" dirty="0"/>
                <a:t>1280 x </a:t>
              </a:r>
              <a:r>
                <a:rPr lang="en-GB" sz="1600" dirty="0" smtClean="0"/>
                <a:t>1024 pixels</a:t>
              </a:r>
            </a:p>
            <a:p>
              <a:r>
                <a:rPr lang="en-GB" sz="1600" dirty="0" smtClean="0"/>
                <a:t>1.2 </a:t>
              </a:r>
              <a:r>
                <a:rPr lang="en-GB" sz="1600" dirty="0" err="1" smtClean="0"/>
                <a:t>Mpixel</a:t>
              </a:r>
              <a:r>
                <a:rPr lang="en-GB" sz="1600" dirty="0" smtClean="0"/>
                <a:t> @ 376 fps</a:t>
              </a:r>
              <a:endParaRPr lang="en-GB" sz="16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989" y="2577706"/>
              <a:ext cx="1424848" cy="1111382"/>
            </a:xfrm>
            <a:prstGeom prst="rect">
              <a:avLst/>
            </a:prstGeom>
          </p:spPr>
        </p:pic>
        <p:sp>
          <p:nvSpPr>
            <p:cNvPr id="32" name="Right Arrow 31"/>
            <p:cNvSpPr/>
            <p:nvPr/>
          </p:nvSpPr>
          <p:spPr>
            <a:xfrm>
              <a:off x="4004355" y="2891574"/>
              <a:ext cx="494421" cy="55614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91916" y="3591695"/>
              <a:ext cx="2320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>
                  <a:solidFill>
                    <a:srgbClr val="00B050"/>
                  </a:solidFill>
                </a:rPr>
                <a:t>SW is ready and tested</a:t>
              </a:r>
              <a:endParaRPr lang="en-GB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7943" y="1151521"/>
            <a:ext cx="8616777" cy="1252687"/>
            <a:chOff x="263611" y="1151521"/>
            <a:chExt cx="8616777" cy="125268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310" y="1285103"/>
              <a:ext cx="1638132" cy="109208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5621" y="1162562"/>
              <a:ext cx="1629357" cy="1214628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263611" y="1151521"/>
              <a:ext cx="8616777" cy="125268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74723" y="1151521"/>
              <a:ext cx="3105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/>
                <a:t>Matrox</a:t>
              </a:r>
              <a:r>
                <a:rPr lang="en-GB" b="1" dirty="0" smtClean="0"/>
                <a:t> </a:t>
              </a:r>
              <a:r>
                <a:rPr lang="en-GB" b="1" dirty="0" err="1" smtClean="0"/>
                <a:t>Radient</a:t>
              </a:r>
              <a:r>
                <a:rPr lang="en-GB" b="1" dirty="0" smtClean="0"/>
                <a:t> </a:t>
              </a:r>
              <a:r>
                <a:rPr lang="en-GB" b="1" dirty="0" err="1" smtClean="0"/>
                <a:t>eCL</a:t>
              </a:r>
              <a:r>
                <a:rPr lang="en-GB" b="1" dirty="0" smtClean="0"/>
                <a:t> SFCL/DFCL</a:t>
              </a:r>
              <a:endParaRPr lang="en-GB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631" y="1151521"/>
              <a:ext cx="3105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/>
                <a:t>Matrox</a:t>
              </a:r>
              <a:r>
                <a:rPr lang="en-GB" b="1" dirty="0" smtClean="0"/>
                <a:t> Odyssey </a:t>
              </a:r>
              <a:r>
                <a:rPr lang="en-GB" b="1" dirty="0" err="1" smtClean="0"/>
                <a:t>Xpro</a:t>
              </a:r>
              <a:r>
                <a:rPr lang="en-GB" b="1" dirty="0" smtClean="0"/>
                <a:t> SFCL</a:t>
              </a:r>
              <a:endParaRPr lang="en-GB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4909" y="1559402"/>
              <a:ext cx="16583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PCI-X interface</a:t>
              </a:r>
              <a:br>
                <a:rPr lang="en-GB" sz="1600" dirty="0" smtClean="0"/>
              </a:br>
              <a:r>
                <a:rPr lang="en-GB" sz="1600" dirty="0" smtClean="0"/>
                <a:t>up to 680 MB/sec</a:t>
              </a:r>
              <a:endParaRPr lang="en-GB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21823" y="1473248"/>
              <a:ext cx="17625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PCIe</a:t>
              </a:r>
              <a:r>
                <a:rPr lang="en-GB" sz="1600" dirty="0" smtClean="0"/>
                <a:t> 8x interface</a:t>
              </a:r>
              <a:br>
                <a:rPr lang="en-GB" sz="1600" dirty="0" smtClean="0"/>
              </a:br>
              <a:r>
                <a:rPr lang="en-GB" sz="1600" dirty="0" smtClean="0"/>
                <a:t>up to 1750 MB/sec</a:t>
              </a:r>
              <a:endParaRPr lang="en-GB" sz="1600" dirty="0"/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4004355" y="1539481"/>
              <a:ext cx="494421" cy="55614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46447" y="1990332"/>
              <a:ext cx="2320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>
                  <a:solidFill>
                    <a:srgbClr val="00B050"/>
                  </a:solidFill>
                </a:rPr>
                <a:t>SW is ready and tested</a:t>
              </a:r>
              <a:endParaRPr lang="en-GB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944" y="5426944"/>
            <a:ext cx="8628512" cy="1252687"/>
            <a:chOff x="217681" y="5429141"/>
            <a:chExt cx="8686365" cy="1252687"/>
          </a:xfrm>
        </p:grpSpPr>
        <p:sp>
          <p:nvSpPr>
            <p:cNvPr id="20" name="Rounded Rectangle 19"/>
            <p:cNvSpPr/>
            <p:nvPr/>
          </p:nvSpPr>
          <p:spPr>
            <a:xfrm>
              <a:off x="217681" y="5429141"/>
              <a:ext cx="8662707" cy="125268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43080" y="5464164"/>
              <a:ext cx="306096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Preliminary tests completed: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/>
                <a:t>very good linearity (</a:t>
              </a:r>
              <a:r>
                <a:rPr lang="en-GB" sz="1600" dirty="0"/>
                <a:t>0.02%</a:t>
              </a:r>
              <a:r>
                <a:rPr lang="en-GB" sz="1600" dirty="0" smtClean="0"/>
                <a:t>)</a:t>
              </a:r>
              <a:endParaRPr lang="en-GB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/>
                <a:t>high linear speed (up to 2cm/s)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/>
                <a:t>low vibration level</a:t>
              </a:r>
            </a:p>
          </p:txBody>
        </p:sp>
        <p:pic>
          <p:nvPicPr>
            <p:cNvPr id="37" name="Picture 6" descr="IMG_6085"/>
            <p:cNvPicPr>
              <a:picLocks noChangeAspect="1" noChangeArrowheads="1"/>
            </p:cNvPicPr>
            <p:nvPr/>
          </p:nvPicPr>
          <p:blipFill rotWithShape="1">
            <a:blip r:embed="rId8"/>
            <a:srcRect l="32636" t="31125" r="33976" b="29786"/>
            <a:stretch/>
          </p:blipFill>
          <p:spPr>
            <a:xfrm>
              <a:off x="3253934" y="5515179"/>
              <a:ext cx="1315775" cy="109200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117002" y="5545544"/>
              <a:ext cx="207417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PIFOC </a:t>
              </a:r>
              <a:r>
                <a:rPr lang="en-US" b="1" dirty="0" smtClean="0"/>
                <a:t>Pi-726</a:t>
              </a:r>
              <a:br>
                <a:rPr lang="en-US" b="1" dirty="0" smtClean="0"/>
              </a:br>
              <a:r>
                <a:rPr lang="en-US" sz="1600" dirty="0" err="1"/>
                <a:t>Piezo</a:t>
              </a:r>
              <a:r>
                <a:rPr lang="en-US" sz="1600" dirty="0"/>
                <a:t> </a:t>
              </a:r>
              <a:r>
                <a:rPr lang="en-US" sz="1600" dirty="0" err="1" smtClean="0"/>
                <a:t>nano</a:t>
              </a:r>
              <a:r>
                <a:rPr lang="en-US" sz="1600" dirty="0" smtClean="0"/>
                <a:t>-positioner</a:t>
              </a:r>
            </a:p>
          </p:txBody>
        </p:sp>
        <p:pic>
          <p:nvPicPr>
            <p:cNvPr id="39" name="Picture 7" descr="pi_p726_quicklock_obj_i4c_o"/>
            <p:cNvPicPr>
              <a:picLocks noChangeAspect="1" noChangeArrowheads="1"/>
            </p:cNvPicPr>
            <p:nvPr/>
          </p:nvPicPr>
          <p:blipFill rotWithShape="1">
            <a:blip r:embed="rId9"/>
            <a:srcRect t="43099" r="44108" b="26883"/>
            <a:stretch/>
          </p:blipFill>
          <p:spPr bwMode="auto">
            <a:xfrm>
              <a:off x="4556340" y="5464164"/>
              <a:ext cx="1206316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9" name="Straight Arrow Connector 48"/>
            <p:cNvCxnSpPr/>
            <p:nvPr/>
          </p:nvCxnSpPr>
          <p:spPr>
            <a:xfrm flipH="1" flipV="1">
              <a:off x="4184818" y="5923006"/>
              <a:ext cx="502000" cy="1324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ross 51"/>
            <p:cNvSpPr/>
            <p:nvPr/>
          </p:nvSpPr>
          <p:spPr>
            <a:xfrm>
              <a:off x="400194" y="5762397"/>
              <a:ext cx="569937" cy="586174"/>
            </a:xfrm>
            <a:prstGeom prst="plus">
              <a:avLst>
                <a:gd name="adj" fmla="val 43204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0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90"/>
                </a:solidFill>
                <a:latin typeface="Times New Roman"/>
                <a:cs typeface="Times New Roman"/>
              </a:rPr>
              <a:t>Equatorial 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telescope</a:t>
            </a:r>
            <a:endParaRPr lang="it-IT" dirty="0"/>
          </a:p>
        </p:txBody>
      </p:sp>
      <p:pic>
        <p:nvPicPr>
          <p:cNvPr id="5" name="Immagine 4" descr="avalon-mu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98132"/>
            <a:ext cx="5066365" cy="441787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766699" y="3645024"/>
            <a:ext cx="2409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We are measuring the </a:t>
            </a:r>
          </a:p>
          <a:p>
            <a:pPr algn="ctr"/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radioactivity</a:t>
            </a:r>
          </a:p>
          <a:p>
            <a:pPr algn="ctr"/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of the main components</a:t>
            </a:r>
            <a:endParaRPr lang="en-GB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456585" y="1470998"/>
            <a:ext cx="3088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Avalon Instruments </a:t>
            </a:r>
            <a:endParaRPr lang="en-GB" sz="28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79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32650"/>
            <a:ext cx="7620000" cy="1143000"/>
          </a:xfrm>
        </p:spPr>
        <p:txBody>
          <a:bodyPr/>
          <a:lstStyle/>
          <a:p>
            <a:r>
              <a:rPr lang="en-CA" sz="4000" dirty="0" smtClean="0"/>
              <a:t>R&amp;D activity</a:t>
            </a:r>
            <a:endParaRPr lang="en-CA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Optical read-out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system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Measurement of sub-micrometric length track: </a:t>
            </a:r>
          </a:p>
          <a:p>
            <a:pPr marL="114300" indent="0">
              <a:buNone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angular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resolution and efficiency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evaluation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Intrinsic background measurement</a:t>
            </a: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External background evaluation </a:t>
            </a:r>
          </a:p>
          <a:p>
            <a:r>
              <a:rPr lang="en-GB" dirty="0" smtClean="0"/>
              <a:t>MC simulation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NIT technology </a:t>
            </a:r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Future?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60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31496" y="-211509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dirty="0" smtClean="0"/>
              <a:t>NIT emulsion films: </a:t>
            </a:r>
            <a:r>
              <a:rPr lang="en-GB" sz="3600" dirty="0" err="1" smtClean="0"/>
              <a:t>Nano</a:t>
            </a:r>
            <a:r>
              <a:rPr lang="en-GB" sz="3600" dirty="0" smtClean="0"/>
              <a:t> Imaging Trackers </a:t>
            </a:r>
            <a:endParaRPr lang="en-GB" sz="3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91" y="652626"/>
            <a:ext cx="175348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33" y="652626"/>
            <a:ext cx="187886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76" y="652627"/>
            <a:ext cx="1930233" cy="181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69" y="652626"/>
            <a:ext cx="175360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723785" y="2380818"/>
            <a:ext cx="596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Size</a:t>
            </a:r>
            <a:endParaRPr lang="it-IT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869895" y="678387"/>
            <a:ext cx="15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70 nm </a:t>
            </a:r>
            <a:r>
              <a:rPr lang="it-IT" b="1" dirty="0" err="1">
                <a:solidFill>
                  <a:schemeClr val="accent6"/>
                </a:solidFill>
              </a:rPr>
              <a:t>crystal</a:t>
            </a:r>
            <a:r>
              <a:rPr lang="it-IT" b="1" dirty="0">
                <a:solidFill>
                  <a:schemeClr val="accent6"/>
                </a:solidFill>
              </a:rPr>
              <a:t> 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328499" y="678387"/>
            <a:ext cx="162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100 nm </a:t>
            </a:r>
            <a:r>
              <a:rPr lang="it-IT" b="1" dirty="0" err="1">
                <a:solidFill>
                  <a:schemeClr val="accent6"/>
                </a:solidFill>
              </a:rPr>
              <a:t>crystal</a:t>
            </a:r>
            <a:r>
              <a:rPr lang="it-IT" b="1" dirty="0">
                <a:solidFill>
                  <a:schemeClr val="accent6"/>
                </a:solidFill>
              </a:rPr>
              <a:t> 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879239" y="678387"/>
            <a:ext cx="162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200 nm </a:t>
            </a:r>
            <a:r>
              <a:rPr lang="it-IT" b="1" dirty="0" err="1">
                <a:solidFill>
                  <a:schemeClr val="accent6"/>
                </a:solidFill>
              </a:rPr>
              <a:t>crystal</a:t>
            </a:r>
            <a:r>
              <a:rPr lang="it-IT" b="1" dirty="0">
                <a:solidFill>
                  <a:schemeClr val="accent6"/>
                </a:solidFill>
              </a:rPr>
              <a:t> 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411291" y="2560838"/>
            <a:ext cx="6312495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sinistra 7"/>
          <p:cNvSpPr/>
          <p:nvPr/>
        </p:nvSpPr>
        <p:spPr>
          <a:xfrm>
            <a:off x="411291" y="2740859"/>
            <a:ext cx="6312495" cy="98863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6723786" y="2596842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R&amp;D</a:t>
            </a:r>
            <a:endParaRPr lang="it-IT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95536" y="680106"/>
            <a:ext cx="15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35 nm </a:t>
            </a:r>
            <a:r>
              <a:rPr lang="it-IT" b="1" dirty="0" err="1">
                <a:solidFill>
                  <a:schemeClr val="accent6"/>
                </a:solidFill>
              </a:rPr>
              <a:t>crystal</a:t>
            </a:r>
            <a:r>
              <a:rPr lang="it-IT" b="1" dirty="0">
                <a:solidFill>
                  <a:schemeClr val="accent6"/>
                </a:solidFill>
              </a:rPr>
              <a:t> 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804248" y="1198493"/>
            <a:ext cx="23397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Natsume</a:t>
            </a:r>
            <a:r>
              <a:rPr lang="it-IT" dirty="0" smtClean="0"/>
              <a:t> et al, </a:t>
            </a:r>
          </a:p>
          <a:p>
            <a:r>
              <a:rPr lang="it-IT" dirty="0" smtClean="0"/>
              <a:t>NIM A575 (2007) 439</a:t>
            </a:r>
          </a:p>
        </p:txBody>
      </p:sp>
      <p:grpSp>
        <p:nvGrpSpPr>
          <p:cNvPr id="25" name="グループ化 33"/>
          <p:cNvGrpSpPr/>
          <p:nvPr/>
        </p:nvGrpSpPr>
        <p:grpSpPr>
          <a:xfrm>
            <a:off x="4572000" y="3384648"/>
            <a:ext cx="5216552" cy="1988568"/>
            <a:chOff x="323528" y="3717032"/>
            <a:chExt cx="5616624" cy="3140968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5171" t="11639" r="35478" b="60991"/>
            <a:stretch>
              <a:fillRect/>
            </a:stretch>
          </p:blipFill>
          <p:spPr bwMode="auto">
            <a:xfrm>
              <a:off x="323528" y="3717032"/>
              <a:ext cx="3374495" cy="3140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テキスト ボックス 3"/>
            <p:cNvSpPr txBox="1">
              <a:spLocks noChangeArrowheads="1"/>
            </p:cNvSpPr>
            <p:nvPr/>
          </p:nvSpPr>
          <p:spPr bwMode="auto">
            <a:xfrm>
              <a:off x="1771484" y="4149080"/>
              <a:ext cx="4168668" cy="580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600" b="1" dirty="0">
                  <a:solidFill>
                    <a:srgbClr val="0000FF"/>
                  </a:solidFill>
                </a:rPr>
                <a:t>Mean : 18.0 +- 0.2 [nm]</a:t>
              </a:r>
            </a:p>
            <a:p>
              <a:r>
                <a:rPr lang="en-US" altLang="ja-JP" sz="1600" b="1" dirty="0">
                  <a:solidFill>
                    <a:srgbClr val="0000FF"/>
                  </a:solidFill>
                </a:rPr>
                <a:t> sigma: 4.9 +- 0.2 [nm]</a:t>
              </a:r>
              <a:endParaRPr lang="ja-JP" altLang="en-US" sz="1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6" name="テキスト ボックス 13"/>
          <p:cNvSpPr txBox="1"/>
          <p:nvPr/>
        </p:nvSpPr>
        <p:spPr>
          <a:xfrm>
            <a:off x="5876138" y="3018841"/>
            <a:ext cx="735667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U-NIT</a:t>
            </a:r>
            <a:endParaRPr kumimoji="1" lang="ja-JP" altLang="en-US" sz="1600" dirty="0"/>
          </a:p>
        </p:txBody>
      </p:sp>
      <p:sp>
        <p:nvSpPr>
          <p:cNvPr id="27" name="テキスト ボックス 17"/>
          <p:cNvSpPr txBox="1"/>
          <p:nvPr/>
        </p:nvSpPr>
        <p:spPr>
          <a:xfrm>
            <a:off x="5178438" y="5176005"/>
            <a:ext cx="2273882" cy="197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Crystal diameter [nm]</a:t>
            </a:r>
            <a:endParaRPr kumimoji="1" lang="ja-JP" altLang="en-US" sz="1600" dirty="0"/>
          </a:p>
        </p:txBody>
      </p:sp>
      <p:grpSp>
        <p:nvGrpSpPr>
          <p:cNvPr id="31" name="グループ化 6"/>
          <p:cNvGrpSpPr/>
          <p:nvPr/>
        </p:nvGrpSpPr>
        <p:grpSpPr>
          <a:xfrm>
            <a:off x="585576" y="3329510"/>
            <a:ext cx="3914416" cy="2043706"/>
            <a:chOff x="185765" y="825872"/>
            <a:chExt cx="6510000" cy="3703159"/>
          </a:xfrm>
        </p:grpSpPr>
        <p:grpSp>
          <p:nvGrpSpPr>
            <p:cNvPr id="35" name="グループ化 9"/>
            <p:cNvGrpSpPr/>
            <p:nvPr/>
          </p:nvGrpSpPr>
          <p:grpSpPr>
            <a:xfrm>
              <a:off x="185765" y="825872"/>
              <a:ext cx="4829864" cy="3703159"/>
              <a:chOff x="185765" y="836711"/>
              <a:chExt cx="4829864" cy="3703159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5629" t="8461" r="67278" b="29308"/>
              <a:stretch>
                <a:fillRect/>
              </a:stretch>
            </p:blipFill>
            <p:spPr bwMode="auto">
              <a:xfrm rot="16200000">
                <a:off x="749117" y="273359"/>
                <a:ext cx="3703159" cy="4829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正方形/長方形 10"/>
              <p:cNvSpPr/>
              <p:nvPr/>
            </p:nvSpPr>
            <p:spPr>
              <a:xfrm>
                <a:off x="3419872" y="1052736"/>
                <a:ext cx="1152128" cy="936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6" name="テキスト ボックス 8"/>
            <p:cNvSpPr txBox="1"/>
            <p:nvPr/>
          </p:nvSpPr>
          <p:spPr>
            <a:xfrm>
              <a:off x="2879342" y="1419380"/>
              <a:ext cx="3816423" cy="682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FF0000"/>
                  </a:solidFill>
                </a:rPr>
                <a:t>Mean :   44.6 +- 0.4 [nm]        </a:t>
              </a:r>
            </a:p>
            <a:p>
              <a:r>
                <a:rPr lang="en-US" altLang="ja-JP" sz="1600" b="1" dirty="0" smtClean="0">
                  <a:solidFill>
                    <a:srgbClr val="FF0000"/>
                  </a:solidFill>
                </a:rPr>
                <a:t>Sigma :  6.1 +- 0. 3 [nm] </a:t>
              </a:r>
              <a:endParaRPr kumimoji="1" lang="ja-JP" alt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テキスト ボックス 14"/>
          <p:cNvSpPr txBox="1"/>
          <p:nvPr/>
        </p:nvSpPr>
        <p:spPr>
          <a:xfrm>
            <a:off x="1533865" y="2996952"/>
            <a:ext cx="670191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 </a:t>
            </a:r>
            <a:r>
              <a:rPr kumimoji="1" lang="en-US" altLang="ja-JP" sz="1600" dirty="0" smtClean="0"/>
              <a:t>NIT</a:t>
            </a:r>
          </a:p>
        </p:txBody>
      </p:sp>
      <p:sp>
        <p:nvSpPr>
          <p:cNvPr id="34" name="テキスト ボックス 16"/>
          <p:cNvSpPr txBox="1"/>
          <p:nvPr/>
        </p:nvSpPr>
        <p:spPr>
          <a:xfrm>
            <a:off x="1335148" y="5153196"/>
            <a:ext cx="23898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Crystal diameter [nm]</a:t>
            </a:r>
            <a:endParaRPr kumimoji="1" lang="ja-JP" altLang="en-US" sz="1600" dirty="0"/>
          </a:p>
        </p:txBody>
      </p:sp>
      <p:graphicFrame>
        <p:nvGraphicFramePr>
          <p:cNvPr id="39" name="表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013743"/>
              </p:ext>
            </p:extLst>
          </p:nvPr>
        </p:nvGraphicFramePr>
        <p:xfrm>
          <a:off x="899592" y="5496006"/>
          <a:ext cx="6528048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6016"/>
                <a:gridCol w="2176016"/>
                <a:gridCol w="2176016"/>
              </a:tblGrid>
              <a:tr h="281759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NIT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U-NIT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2817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/>
                        <a:t>AgBr</a:t>
                      </a:r>
                      <a:r>
                        <a:rPr kumimoji="1" lang="en-US" altLang="ja-JP" sz="1600" dirty="0" smtClean="0"/>
                        <a:t> density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12</a:t>
                      </a:r>
                      <a:r>
                        <a:rPr kumimoji="1" lang="en-US" altLang="ja-JP" sz="1600" baseline="0" dirty="0" smtClean="0"/>
                        <a:t> </a:t>
                      </a:r>
                      <a:r>
                        <a:rPr kumimoji="1" lang="en-US" altLang="ja-JP" sz="1600" dirty="0" err="1" smtClean="0"/>
                        <a:t>AgBr</a:t>
                      </a:r>
                      <a:r>
                        <a:rPr kumimoji="1" lang="en-US" altLang="ja-JP" sz="1600" dirty="0" smtClean="0"/>
                        <a:t>/µm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29 </a:t>
                      </a:r>
                      <a:r>
                        <a:rPr kumimoji="1" lang="en-US" altLang="ja-JP" sz="1600" dirty="0" err="1" smtClean="0"/>
                        <a:t>AgBr</a:t>
                      </a:r>
                      <a:r>
                        <a:rPr kumimoji="1" lang="en-US" altLang="ja-JP" sz="1600" dirty="0" smtClean="0"/>
                        <a:t>/µm</a:t>
                      </a:r>
                      <a:endParaRPr kumimoji="1" lang="ja-JP" altLang="en-US" sz="1600" dirty="0" smtClean="0"/>
                    </a:p>
                  </a:txBody>
                  <a:tcPr/>
                </a:tc>
              </a:tr>
              <a:tr h="30405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Detectable range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      &gt; 200 nm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  &gt; 100</a:t>
                      </a:r>
                      <a:r>
                        <a:rPr kumimoji="1" lang="en-US" altLang="ja-JP" sz="1600" baseline="0" dirty="0" smtClean="0"/>
                        <a:t> nm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0405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Tracking E</a:t>
                      </a:r>
                      <a:r>
                        <a:rPr kumimoji="1" lang="en-US" altLang="ja-JP" sz="1600" baseline="0" dirty="0" smtClean="0"/>
                        <a:t> threshold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       &gt; 80</a:t>
                      </a:r>
                      <a:r>
                        <a:rPr kumimoji="1" lang="en-US" altLang="ja-JP" sz="1600" baseline="0" dirty="0" smtClean="0"/>
                        <a:t> </a:t>
                      </a:r>
                      <a:r>
                        <a:rPr kumimoji="1" lang="en-US" altLang="ja-JP" sz="1600" baseline="0" dirty="0" err="1" smtClean="0"/>
                        <a:t>keV@C</a:t>
                      </a:r>
                      <a:r>
                        <a:rPr kumimoji="1" lang="en-US" altLang="ja-JP" sz="1600" baseline="0" dirty="0" smtClean="0"/>
                        <a:t>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    &gt; ~ 30 </a:t>
                      </a:r>
                      <a:r>
                        <a:rPr kumimoji="1" lang="en-US" altLang="ja-JP" sz="1600" dirty="0" err="1" smtClean="0"/>
                        <a:t>keV@C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5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MC </a:t>
            </a:r>
            <a:r>
              <a:rPr lang="it-IT" dirty="0" err="1" smtClean="0"/>
              <a:t>Simulation</a:t>
            </a:r>
            <a:r>
              <a:rPr lang="it-IT" dirty="0" smtClean="0"/>
              <a:t> – GEANT4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50</a:t>
            </a:fld>
            <a:endParaRPr lang="it-IT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784" y="1340767"/>
            <a:ext cx="414640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97" y="1196752"/>
            <a:ext cx="1580035" cy="111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1641"/>
            <a:ext cx="7620000" cy="30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1983702" y="4221088"/>
            <a:ext cx="457503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err="1"/>
              <a:t>Phisycal</a:t>
            </a:r>
            <a:r>
              <a:rPr lang="en-US" i="1" dirty="0"/>
              <a:t> processes involving neutrons </a:t>
            </a:r>
            <a:r>
              <a:rPr lang="en-US" i="1" dirty="0" smtClean="0"/>
              <a:t>activated</a:t>
            </a:r>
            <a:endParaRPr lang="en-US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915816" y="6237312"/>
            <a:ext cx="24728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smtClean="0"/>
              <a:t>Relevant at low energies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1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MC </a:t>
            </a:r>
            <a:r>
              <a:rPr lang="it-IT" dirty="0" err="1"/>
              <a:t>Simulation</a:t>
            </a:r>
            <a:r>
              <a:rPr lang="it-IT" dirty="0"/>
              <a:t> – GEANT4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51</a:t>
            </a:fld>
            <a:endParaRPr lang="it-IT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5516567" cy="271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620" y="2986419"/>
            <a:ext cx="372586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90375"/>
            <a:ext cx="478802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18075"/>
            <a:ext cx="684076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012160" y="1858174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(E</a:t>
            </a:r>
            <a:r>
              <a:rPr lang="it-IT" sz="2000" baseline="-25000" dirty="0" smtClean="0"/>
              <a:t>n</a:t>
            </a:r>
            <a:r>
              <a:rPr lang="it-IT" sz="2000" dirty="0" smtClean="0"/>
              <a:t>=3.12 </a:t>
            </a:r>
            <a:r>
              <a:rPr lang="it-IT" sz="2000" dirty="0" err="1" smtClean="0"/>
              <a:t>MeV</a:t>
            </a:r>
            <a:r>
              <a:rPr lang="it-IT" sz="2000" dirty="0" smtClean="0"/>
              <a:t>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10758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MC </a:t>
            </a:r>
            <a:r>
              <a:rPr lang="it-IT" dirty="0" err="1"/>
              <a:t>Simulation</a:t>
            </a:r>
            <a:r>
              <a:rPr lang="it-IT" dirty="0"/>
              <a:t> – GEANT4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52</a:t>
            </a:fld>
            <a:endParaRPr lang="it-IT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140968"/>
            <a:ext cx="433966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90" y="1340768"/>
            <a:ext cx="3669354" cy="34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75953"/>
            <a:ext cx="4422849" cy="37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977" y="4869160"/>
            <a:ext cx="2070994" cy="15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6904391" y="2503455"/>
            <a:ext cx="13179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E&gt;3.12 </a:t>
            </a:r>
            <a:r>
              <a:rPr lang="it-IT" dirty="0" err="1" smtClean="0"/>
              <a:t>MeV</a:t>
            </a:r>
            <a:endParaRPr lang="it-IT" dirty="0"/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6804248" y="2976153"/>
            <a:ext cx="759138" cy="151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37084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MC </a:t>
            </a:r>
            <a:r>
              <a:rPr lang="it-IT" dirty="0" err="1"/>
              <a:t>Simulation</a:t>
            </a:r>
            <a:r>
              <a:rPr lang="it-IT" dirty="0"/>
              <a:t> – GEANT4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53</a:t>
            </a:fld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096344" cy="255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75" y="1124744"/>
            <a:ext cx="314051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3505"/>
            <a:ext cx="3677693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44" y="3789039"/>
            <a:ext cx="3551344" cy="305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72" y="5661248"/>
            <a:ext cx="1463360" cy="88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9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MC </a:t>
            </a:r>
            <a:r>
              <a:rPr lang="it-IT" dirty="0" err="1"/>
              <a:t>Simulation</a:t>
            </a:r>
            <a:r>
              <a:rPr lang="it-IT" dirty="0"/>
              <a:t> – GEANT4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7A93-5C67-45F0-8D36-0F724D8165A1}" type="slidenum">
              <a:rPr lang="it-IT" smtClean="0"/>
              <a:t>54</a:t>
            </a:fld>
            <a:endParaRPr lang="it-IT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25621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57" y="2852936"/>
            <a:ext cx="2409185" cy="12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1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7620000" cy="1143000"/>
          </a:xfrm>
        </p:spPr>
        <p:txBody>
          <a:bodyPr/>
          <a:lstStyle/>
          <a:p>
            <a:r>
              <a:rPr lang="it-IT" dirty="0" smtClean="0"/>
              <a:t>2014-2018 </a:t>
            </a:r>
            <a:endParaRPr lang="it-IT" dirty="0"/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196950"/>
              </p:ext>
            </p:extLst>
          </p:nvPr>
        </p:nvGraphicFramePr>
        <p:xfrm>
          <a:off x="0" y="188640"/>
          <a:ext cx="9828584" cy="666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29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760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7620000" cy="1143000"/>
          </a:xfrm>
        </p:spPr>
        <p:txBody>
          <a:bodyPr/>
          <a:lstStyle/>
          <a:p>
            <a:r>
              <a:rPr lang="it-IT" dirty="0" smtClean="0"/>
              <a:t>2014-2018</a:t>
            </a:r>
            <a:endParaRPr lang="it-IT" dirty="0"/>
          </a:p>
        </p:txBody>
      </p:sp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5553967"/>
              </p:ext>
            </p:extLst>
          </p:nvPr>
        </p:nvGraphicFramePr>
        <p:xfrm>
          <a:off x="53836" y="116632"/>
          <a:ext cx="9846756" cy="669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30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 rot="1670474">
            <a:off x="5566339" y="627084"/>
            <a:ext cx="28456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b="1" dirty="0" smtClean="0">
                <a:ln/>
                <a:solidFill>
                  <a:schemeClr val="accent3"/>
                </a:solidFill>
              </a:rPr>
              <a:t>PRELIMINARY</a:t>
            </a:r>
            <a:endParaRPr lang="it-IT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80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7620000" cy="1143000"/>
          </a:xfrm>
        </p:spPr>
        <p:txBody>
          <a:bodyPr/>
          <a:lstStyle/>
          <a:p>
            <a:r>
              <a:rPr lang="it-IT" dirty="0" smtClean="0"/>
              <a:t>2014-2018</a:t>
            </a:r>
            <a:endParaRPr lang="it-IT" dirty="0"/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221085"/>
              </p:ext>
            </p:extLst>
          </p:nvPr>
        </p:nvGraphicFramePr>
        <p:xfrm>
          <a:off x="-20726" y="260648"/>
          <a:ext cx="10037932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31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 rot="1670474">
            <a:off x="5638346" y="662010"/>
            <a:ext cx="28456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b="1" dirty="0" smtClean="0">
                <a:ln/>
                <a:solidFill>
                  <a:schemeClr val="accent3"/>
                </a:solidFill>
              </a:rPr>
              <a:t>PRELIMINARY</a:t>
            </a:r>
            <a:endParaRPr lang="it-IT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979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52426" y="457201"/>
            <a:ext cx="8258175" cy="511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ja-JP" sz="3200" dirty="0" smtClean="0">
              <a:solidFill>
                <a:srgbClr val="002060"/>
              </a:solidFill>
            </a:endParaRP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6084168" y="4562902"/>
            <a:ext cx="233120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</a:rPr>
              <a:t>Direction detected! </a:t>
            </a:r>
            <a:endParaRPr lang="ja-JP" altLang="en-US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 rot="1527823">
            <a:off x="6388557" y="3724845"/>
            <a:ext cx="11430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7119228" y="4076867"/>
            <a:ext cx="3253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latin typeface="Calibri" pitchFamily="34" charset="0"/>
              </a:rPr>
              <a:t>θ</a:t>
            </a:r>
          </a:p>
        </p:txBody>
      </p:sp>
      <p:cxnSp>
        <p:nvCxnSpPr>
          <p:cNvPr id="17" name="直線コネクタ 15"/>
          <p:cNvCxnSpPr/>
          <p:nvPr/>
        </p:nvCxnSpPr>
        <p:spPr>
          <a:xfrm>
            <a:off x="6201233" y="3501009"/>
            <a:ext cx="1728788" cy="9366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6056770" y="4437633"/>
            <a:ext cx="2089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弧 18"/>
          <p:cNvSpPr/>
          <p:nvPr/>
        </p:nvSpPr>
        <p:spPr>
          <a:xfrm rot="14771431">
            <a:off x="7421228" y="4146327"/>
            <a:ext cx="433387" cy="4318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" name="CasellaDiTesto 19"/>
          <p:cNvSpPr txBox="1"/>
          <p:nvPr/>
        </p:nvSpPr>
        <p:spPr>
          <a:xfrm>
            <a:off x="355429" y="1557057"/>
            <a:ext cx="259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</a:rPr>
              <a:t>Test using 400 </a:t>
            </a:r>
            <a:r>
              <a:rPr lang="en-US" altLang="ja-JP" dirty="0" err="1">
                <a:solidFill>
                  <a:srgbClr val="002060"/>
                </a:solidFill>
              </a:rPr>
              <a:t>keV</a:t>
            </a:r>
            <a:r>
              <a:rPr lang="en-US" altLang="ja-JP" dirty="0">
                <a:solidFill>
                  <a:srgbClr val="002060"/>
                </a:solidFill>
              </a:rPr>
              <a:t> Kr ions</a:t>
            </a:r>
            <a:endParaRPr lang="it-IT" dirty="0"/>
          </a:p>
        </p:txBody>
      </p:sp>
      <p:pic>
        <p:nvPicPr>
          <p:cNvPr id="21" name="Picture 2" descr="C:\Users\Natalia\Documents\Work\SIR2014\immagini\sel_otti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6389"/>
            <a:ext cx="5760640" cy="4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タイトル 1"/>
          <p:cNvSpPr>
            <a:spLocks noGrp="1"/>
          </p:cNvSpPr>
          <p:nvPr/>
        </p:nvSpPr>
        <p:spPr>
          <a:xfrm>
            <a:off x="374667" y="44624"/>
            <a:ext cx="8229600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1" hangingPunct="1"/>
            <a:r>
              <a:rPr lang="en-US" altLang="ja-JP" dirty="0" smtClean="0">
                <a:solidFill>
                  <a:schemeClr val="tx2"/>
                </a:solidFill>
                <a:cs typeface="Times New Roman" pitchFamily="18" charset="0"/>
              </a:rPr>
              <a:t>Concept of readout: step I</a:t>
            </a:r>
            <a:endParaRPr lang="ja-JP" altLang="en-US" dirty="0" smtClean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95536" y="980728"/>
            <a:ext cx="767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Scanning with </a:t>
            </a:r>
            <a:r>
              <a:rPr lang="it-IT" b="1" dirty="0" err="1" smtClean="0"/>
              <a:t>optical</a:t>
            </a:r>
            <a:r>
              <a:rPr lang="it-IT" b="1" dirty="0" smtClean="0"/>
              <a:t> </a:t>
            </a:r>
            <a:r>
              <a:rPr lang="it-IT" b="1" dirty="0" err="1" smtClean="0"/>
              <a:t>microscope</a:t>
            </a:r>
            <a:r>
              <a:rPr lang="it-IT" dirty="0" smtClean="0"/>
              <a:t> and </a:t>
            </a:r>
            <a:r>
              <a:rPr lang="it-IT" b="1" dirty="0" err="1" smtClean="0"/>
              <a:t>shape</a:t>
            </a:r>
            <a:r>
              <a:rPr lang="it-IT" b="1" dirty="0" smtClean="0"/>
              <a:t> </a:t>
            </a:r>
            <a:r>
              <a:rPr lang="it-IT" b="1" dirty="0" err="1" smtClean="0"/>
              <a:t>recognition</a:t>
            </a:r>
            <a:r>
              <a:rPr lang="it-IT" b="1" dirty="0" smtClean="0"/>
              <a:t> </a:t>
            </a:r>
            <a:r>
              <a:rPr lang="it-IT" b="1" dirty="0" err="1" smtClean="0"/>
              <a:t>analysis</a:t>
            </a:r>
            <a:endParaRPr lang="it-IT" b="1" dirty="0"/>
          </a:p>
        </p:txBody>
      </p:sp>
      <p:pic>
        <p:nvPicPr>
          <p:cNvPr id="23" name="Content Placeholder 3" descr="100520121484.jpg"/>
          <p:cNvPicPr>
            <a:picLocks noChangeAspect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41" y="1"/>
            <a:ext cx="1723540" cy="1268759"/>
          </a:xfrm>
          <a:prstGeom prst="rect">
            <a:avLst/>
          </a:prstGeom>
        </p:spPr>
      </p:pic>
      <p:sp>
        <p:nvSpPr>
          <p:cNvPr id="24" name="テキスト ボックス 3"/>
          <p:cNvSpPr txBox="1">
            <a:spLocks noChangeArrowheads="1"/>
          </p:cNvSpPr>
          <p:nvPr/>
        </p:nvSpPr>
        <p:spPr bwMode="auto">
          <a:xfrm>
            <a:off x="395536" y="6444044"/>
            <a:ext cx="58213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Nucl.Instrum.Meth</a:t>
            </a:r>
            <a:r>
              <a:rPr lang="it-IT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A680 (2012) 12-17 </a:t>
            </a:r>
            <a:r>
              <a:rPr lang="en-US" altLang="ja-JP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ja-JP" alt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333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35"/>
          <p:cNvGrpSpPr>
            <a:grpSpLocks/>
          </p:cNvGrpSpPr>
          <p:nvPr/>
        </p:nvGrpSpPr>
        <p:grpSpPr bwMode="auto">
          <a:xfrm>
            <a:off x="102678" y="1412777"/>
            <a:ext cx="5019254" cy="4536052"/>
            <a:chOff x="1000396" y="476820"/>
            <a:chExt cx="6285869" cy="6840165"/>
          </a:xfrm>
        </p:grpSpPr>
        <p:grpSp>
          <p:nvGrpSpPr>
            <p:cNvPr id="6" name="グループ化 30"/>
            <p:cNvGrpSpPr>
              <a:grpSpLocks/>
            </p:cNvGrpSpPr>
            <p:nvPr/>
          </p:nvGrpSpPr>
          <p:grpSpPr bwMode="auto">
            <a:xfrm>
              <a:off x="1000396" y="476820"/>
              <a:ext cx="6285869" cy="6840165"/>
              <a:chOff x="981296" y="333375"/>
              <a:chExt cx="6285869" cy="6840165"/>
            </a:xfrm>
          </p:grpSpPr>
          <p:grpSp>
            <p:nvGrpSpPr>
              <p:cNvPr id="11" name="グループ化 29"/>
              <p:cNvGrpSpPr>
                <a:grpSpLocks/>
              </p:cNvGrpSpPr>
              <p:nvPr/>
            </p:nvGrpSpPr>
            <p:grpSpPr bwMode="auto">
              <a:xfrm>
                <a:off x="981296" y="333375"/>
                <a:ext cx="6285869" cy="6840165"/>
                <a:chOff x="981296" y="333375"/>
                <a:chExt cx="6285869" cy="6840165"/>
              </a:xfrm>
            </p:grpSpPr>
            <p:pic>
              <p:nvPicPr>
                <p:cNvPr id="14" name="Picture 2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33124" t="33896" r="37410" b="40678"/>
                <a:stretch>
                  <a:fillRect/>
                </a:stretch>
              </p:blipFill>
              <p:spPr bwMode="auto">
                <a:xfrm>
                  <a:off x="2195513" y="549275"/>
                  <a:ext cx="1387475" cy="1223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32722" t="31274" r="27950" b="31239"/>
                <a:stretch>
                  <a:fillRect/>
                </a:stretch>
              </p:blipFill>
              <p:spPr bwMode="auto">
                <a:xfrm>
                  <a:off x="4572000" y="549275"/>
                  <a:ext cx="1223963" cy="1223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6" name="Picture 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34392" t="43135" r="32265" b="28397"/>
                <a:stretch>
                  <a:fillRect/>
                </a:stretch>
              </p:blipFill>
              <p:spPr bwMode="auto">
                <a:xfrm>
                  <a:off x="2195513" y="2060575"/>
                  <a:ext cx="1368425" cy="12969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" name="Picture 5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24409" t="29411" r="32875" b="29411"/>
                <a:stretch>
                  <a:fillRect/>
                </a:stretch>
              </p:blipFill>
              <p:spPr bwMode="auto">
                <a:xfrm>
                  <a:off x="4500563" y="2060575"/>
                  <a:ext cx="1223962" cy="1223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6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37579" t="28197" r="34001" b="46428"/>
                <a:stretch>
                  <a:fillRect/>
                </a:stretch>
              </p:blipFill>
              <p:spPr bwMode="auto">
                <a:xfrm>
                  <a:off x="2195513" y="3573463"/>
                  <a:ext cx="1368425" cy="1150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" name="Picture 7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 l="29054" t="29411" r="32529" b="33987"/>
                <a:stretch>
                  <a:fillRect/>
                </a:stretch>
              </p:blipFill>
              <p:spPr bwMode="auto">
                <a:xfrm>
                  <a:off x="4500563" y="3573463"/>
                  <a:ext cx="1223962" cy="1150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" name="Picture 10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l="40326" t="33046" r="36015" b="43523"/>
                <a:stretch>
                  <a:fillRect/>
                </a:stretch>
              </p:blipFill>
              <p:spPr bwMode="auto">
                <a:xfrm>
                  <a:off x="2195513" y="5013325"/>
                  <a:ext cx="1368425" cy="1295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Picture 11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 l="19215" t="22511" r="22440" b="23689"/>
                <a:stretch>
                  <a:fillRect/>
                </a:stretch>
              </p:blipFill>
              <p:spPr bwMode="auto">
                <a:xfrm>
                  <a:off x="4500563" y="5013325"/>
                  <a:ext cx="1295400" cy="1223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テキスト ボックス 22"/>
                <p:cNvSpPr txBox="1">
                  <a:spLocks noChangeArrowheads="1"/>
                </p:cNvSpPr>
                <p:nvPr/>
              </p:nvSpPr>
              <p:spPr bwMode="auto">
                <a:xfrm>
                  <a:off x="4415558" y="4215837"/>
                  <a:ext cx="792162" cy="4177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 dirty="0">
                      <a:solidFill>
                        <a:schemeClr val="bg1"/>
                      </a:solidFill>
                    </a:rPr>
                    <a:t>330nm</a:t>
                  </a:r>
                  <a:endParaRPr lang="ja-JP" alt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テキスト ボックス 26"/>
                <p:cNvSpPr txBox="1">
                  <a:spLocks noChangeArrowheads="1"/>
                </p:cNvSpPr>
                <p:nvPr/>
              </p:nvSpPr>
              <p:spPr bwMode="auto">
                <a:xfrm>
                  <a:off x="4643437" y="2276475"/>
                  <a:ext cx="792162" cy="4177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 dirty="0">
                      <a:solidFill>
                        <a:schemeClr val="bg1"/>
                      </a:solidFill>
                    </a:rPr>
                    <a:t>236nm</a:t>
                  </a:r>
                  <a:endParaRPr lang="ja-JP" altLang="en-US" sz="1200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4" name="直線コネクタ 19"/>
                <p:cNvCxnSpPr/>
                <p:nvPr/>
              </p:nvCxnSpPr>
              <p:spPr>
                <a:xfrm flipV="1">
                  <a:off x="5003731" y="1196928"/>
                  <a:ext cx="288973" cy="215888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テキスト ボックス 26"/>
                <p:cNvSpPr txBox="1">
                  <a:spLocks noChangeArrowheads="1"/>
                </p:cNvSpPr>
                <p:nvPr/>
              </p:nvSpPr>
              <p:spPr bwMode="auto">
                <a:xfrm>
                  <a:off x="5073428" y="1268413"/>
                  <a:ext cx="792162" cy="4177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 dirty="0">
                      <a:solidFill>
                        <a:schemeClr val="bg1"/>
                      </a:solidFill>
                    </a:rPr>
                    <a:t>486nm</a:t>
                  </a:r>
                  <a:endParaRPr lang="ja-JP" altLang="en-US" sz="1200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6" name="直線コネクタ 22"/>
                <p:cNvCxnSpPr/>
                <p:nvPr/>
              </p:nvCxnSpPr>
              <p:spPr>
                <a:xfrm rot="5400000">
                  <a:off x="5043309" y="5661024"/>
                  <a:ext cx="43177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テキスト ボックス 22"/>
                <p:cNvSpPr txBox="1">
                  <a:spLocks noChangeArrowheads="1"/>
                </p:cNvSpPr>
                <p:nvPr/>
              </p:nvSpPr>
              <p:spPr bwMode="auto">
                <a:xfrm>
                  <a:off x="4998253" y="5879547"/>
                  <a:ext cx="792162" cy="4177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 dirty="0">
                      <a:solidFill>
                        <a:schemeClr val="bg1"/>
                      </a:solidFill>
                    </a:rPr>
                    <a:t>600nm</a:t>
                  </a:r>
                  <a:endParaRPr lang="ja-JP" alt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正方形/長方形 26"/>
                <p:cNvSpPr/>
                <p:nvPr/>
              </p:nvSpPr>
              <p:spPr>
                <a:xfrm>
                  <a:off x="1834560" y="333375"/>
                  <a:ext cx="1873558" cy="6263933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" name="正方形/長方形 27"/>
                <p:cNvSpPr/>
                <p:nvPr/>
              </p:nvSpPr>
              <p:spPr>
                <a:xfrm>
                  <a:off x="4355924" y="333375"/>
                  <a:ext cx="1871970" cy="6263933"/>
                </a:xfrm>
                <a:prstGeom prst="rect">
                  <a:avLst/>
                </a:prstGeom>
                <a:noFill/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" name="テキスト ボックス 29"/>
                <p:cNvSpPr txBox="1">
                  <a:spLocks noChangeArrowheads="1"/>
                </p:cNvSpPr>
                <p:nvPr/>
              </p:nvSpPr>
              <p:spPr bwMode="auto">
                <a:xfrm>
                  <a:off x="981296" y="1124869"/>
                  <a:ext cx="925067" cy="58054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>
                  <a:spAutoFit/>
                </a:bodyPr>
                <a:lstStyle/>
                <a:p>
                  <a:r>
                    <a:rPr lang="en-US" altLang="ja-JP" sz="3600">
                      <a:solidFill>
                        <a:srgbClr val="FF0000"/>
                      </a:solidFill>
                    </a:rPr>
                    <a:t>Optical microscope</a:t>
                  </a:r>
                  <a:endParaRPr lang="ja-JP" altLang="en-US" sz="36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1" name="テキスト ボックス 30"/>
                <p:cNvSpPr txBox="1">
                  <a:spLocks noChangeArrowheads="1"/>
                </p:cNvSpPr>
                <p:nvPr/>
              </p:nvSpPr>
              <p:spPr bwMode="auto">
                <a:xfrm>
                  <a:off x="6342098" y="1368054"/>
                  <a:ext cx="925067" cy="5805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>
                  <a:spAutoFit/>
                </a:bodyPr>
                <a:lstStyle/>
                <a:p>
                  <a:r>
                    <a:rPr lang="en-US" altLang="ja-JP" sz="3600" dirty="0">
                      <a:solidFill>
                        <a:srgbClr val="0000FF"/>
                      </a:solidFill>
                    </a:rPr>
                    <a:t>X-ray microscope</a:t>
                  </a:r>
                  <a:endParaRPr lang="ja-JP" altLang="en-US" sz="3600" dirty="0">
                    <a:solidFill>
                      <a:srgbClr val="0000FF"/>
                    </a:solidFill>
                  </a:endParaRPr>
                </a:p>
              </p:txBody>
            </p:sp>
          </p:grpSp>
          <p:cxnSp>
            <p:nvCxnSpPr>
              <p:cNvPr id="12" name="直線コネクタ 18"/>
              <p:cNvCxnSpPr/>
              <p:nvPr/>
            </p:nvCxnSpPr>
            <p:spPr>
              <a:xfrm rot="5400000">
                <a:off x="4860070" y="4148724"/>
                <a:ext cx="287321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23"/>
              <p:cNvCxnSpPr/>
              <p:nvPr/>
            </p:nvCxnSpPr>
            <p:spPr>
              <a:xfrm rot="10800000" flipV="1">
                <a:off x="5003731" y="2565278"/>
                <a:ext cx="144486" cy="71434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左右矢印 31"/>
            <p:cNvSpPr/>
            <p:nvPr/>
          </p:nvSpPr>
          <p:spPr>
            <a:xfrm>
              <a:off x="3708165" y="981617"/>
              <a:ext cx="647807" cy="360343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左右矢印 32"/>
            <p:cNvSpPr/>
            <p:nvPr/>
          </p:nvSpPr>
          <p:spPr>
            <a:xfrm>
              <a:off x="3708165" y="2492835"/>
              <a:ext cx="647807" cy="360343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左右矢印 33"/>
            <p:cNvSpPr/>
            <p:nvPr/>
          </p:nvSpPr>
          <p:spPr>
            <a:xfrm>
              <a:off x="3708165" y="4005641"/>
              <a:ext cx="647807" cy="360342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左右矢印 34"/>
            <p:cNvSpPr/>
            <p:nvPr/>
          </p:nvSpPr>
          <p:spPr>
            <a:xfrm>
              <a:off x="3708165" y="5445424"/>
              <a:ext cx="647807" cy="360343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" name="テキスト ボックス 36"/>
          <p:cNvSpPr txBox="1">
            <a:spLocks noChangeArrowheads="1"/>
          </p:cNvSpPr>
          <p:nvPr/>
        </p:nvSpPr>
        <p:spPr bwMode="auto">
          <a:xfrm>
            <a:off x="5292080" y="1412776"/>
            <a:ext cx="29528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</a:rPr>
              <a:t>Matching </a:t>
            </a:r>
            <a:r>
              <a:rPr lang="en-US" altLang="ja-JP" b="1" dirty="0">
                <a:solidFill>
                  <a:schemeClr val="tx2"/>
                </a:solidFill>
              </a:rPr>
              <a:t>of recoiled tracks between Optical and X-ray microscope</a:t>
            </a:r>
            <a:endParaRPr lang="ja-JP" altLang="en-US" b="1" dirty="0">
              <a:solidFill>
                <a:schemeClr val="tx2"/>
              </a:solidFill>
            </a:endParaRPr>
          </a:p>
        </p:txBody>
      </p:sp>
      <p:sp>
        <p:nvSpPr>
          <p:cNvPr id="33" name="テキスト ボックス 29"/>
          <p:cNvSpPr txBox="1">
            <a:spLocks noChangeArrowheads="1"/>
          </p:cNvSpPr>
          <p:nvPr/>
        </p:nvSpPr>
        <p:spPr bwMode="auto">
          <a:xfrm>
            <a:off x="5363592" y="2420889"/>
            <a:ext cx="2881312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ja-JP" sz="2000" dirty="0">
                <a:solidFill>
                  <a:schemeClr val="tx2"/>
                </a:solidFill>
              </a:rPr>
              <a:t>Success rate of matching </a:t>
            </a:r>
          </a:p>
          <a:p>
            <a:r>
              <a:rPr lang="en-US" altLang="ja-JP" sz="2000" b="1" dirty="0">
                <a:solidFill>
                  <a:schemeClr val="tx2"/>
                </a:solidFill>
              </a:rPr>
              <a:t>         </a:t>
            </a:r>
            <a:r>
              <a:rPr lang="en-US" altLang="ja-JP" sz="2000" b="1" u="sng" dirty="0">
                <a:solidFill>
                  <a:schemeClr val="accent2"/>
                </a:solidFill>
              </a:rPr>
              <a:t>572/579=99% </a:t>
            </a:r>
            <a:endParaRPr lang="ja-JP" altLang="en-US" sz="2000" b="1" u="sng" dirty="0">
              <a:solidFill>
                <a:schemeClr val="accent2"/>
              </a:solidFill>
            </a:endParaRPr>
          </a:p>
        </p:txBody>
      </p:sp>
      <p:sp>
        <p:nvSpPr>
          <p:cNvPr id="36" name="タイトル 1"/>
          <p:cNvSpPr>
            <a:spLocks noGrp="1"/>
          </p:cNvSpPr>
          <p:nvPr/>
        </p:nvSpPr>
        <p:spPr>
          <a:xfrm>
            <a:off x="374667" y="44624"/>
            <a:ext cx="8229600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1" hangingPunct="1"/>
            <a:r>
              <a:rPr lang="en-US" altLang="ja-JP" dirty="0" smtClean="0">
                <a:solidFill>
                  <a:schemeClr val="tx2"/>
                </a:solidFill>
                <a:cs typeface="Times New Roman" pitchFamily="18" charset="0"/>
              </a:rPr>
              <a:t>Concept of readout: step II</a:t>
            </a:r>
            <a:endParaRPr lang="ja-JP" altLang="en-US" dirty="0" smtClean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395536" y="980728"/>
            <a:ext cx="767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Scanning with </a:t>
            </a:r>
            <a:r>
              <a:rPr lang="it-IT" b="1" dirty="0" smtClean="0"/>
              <a:t>X-</a:t>
            </a:r>
            <a:r>
              <a:rPr lang="it-IT" b="1" dirty="0" err="1" smtClean="0"/>
              <a:t>ray</a:t>
            </a:r>
            <a:r>
              <a:rPr lang="it-IT" b="1" dirty="0" smtClean="0"/>
              <a:t> </a:t>
            </a:r>
            <a:r>
              <a:rPr lang="it-IT" b="1" dirty="0" err="1" smtClean="0"/>
              <a:t>microscope</a:t>
            </a:r>
            <a:r>
              <a:rPr lang="it-IT" dirty="0" smtClean="0"/>
              <a:t> of </a:t>
            </a:r>
            <a:r>
              <a:rPr lang="it-IT" dirty="0" err="1" smtClean="0"/>
              <a:t>preselected</a:t>
            </a:r>
            <a:r>
              <a:rPr lang="it-IT" dirty="0" smtClean="0"/>
              <a:t> </a:t>
            </a:r>
            <a:r>
              <a:rPr lang="it-IT" dirty="0" err="1" smtClean="0"/>
              <a:t>zones</a:t>
            </a:r>
            <a:endParaRPr lang="it-IT" b="1" dirty="0"/>
          </a:p>
        </p:txBody>
      </p:sp>
      <p:pic>
        <p:nvPicPr>
          <p:cNvPr id="54" name="Picture 17"/>
          <p:cNvPicPr>
            <a:picLocks noChangeAspect="1" noChangeArrowheads="1"/>
          </p:cNvPicPr>
          <p:nvPr/>
        </p:nvPicPr>
        <p:blipFill>
          <a:blip r:embed="rId10"/>
          <a:srcRect l="49112" t="58585" r="12602" b="4015"/>
          <a:stretch>
            <a:fillRect/>
          </a:stretch>
        </p:blipFill>
        <p:spPr bwMode="auto">
          <a:xfrm>
            <a:off x="5121932" y="3291790"/>
            <a:ext cx="3293121" cy="227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5" name="コンテンツ プレースホル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981104"/>
              </p:ext>
            </p:extLst>
          </p:nvPr>
        </p:nvGraphicFramePr>
        <p:xfrm>
          <a:off x="928914" y="5654174"/>
          <a:ext cx="7056439" cy="1117750"/>
        </p:xfrm>
        <a:graphic>
          <a:graphicData uri="http://schemas.openxmlformats.org/drawingml/2006/table">
            <a:tbl>
              <a:tblPr/>
              <a:tblGrid>
                <a:gridCol w="2160588"/>
                <a:gridCol w="4895851"/>
              </a:tblGrid>
              <a:tr h="2631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                    angular resolution [degrees]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5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   optical microscope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31.4 +- 4.7 degree    @original range: 150-250nm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5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     X-ray microscope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16.8+-2.9 degree     @original range: 150-250nm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60233" y="13951"/>
            <a:ext cx="1782696" cy="125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758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54166"/>
            <a:ext cx="7620000" cy="1143000"/>
          </a:xfrm>
        </p:spPr>
        <p:txBody>
          <a:bodyPr/>
          <a:lstStyle/>
          <a:p>
            <a:r>
              <a:rPr lang="en-GB" sz="4000" dirty="0" smtClean="0">
                <a:solidFill>
                  <a:schemeClr val="tx1"/>
                </a:solidFill>
              </a:rPr>
              <a:t>Sensitivity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692696"/>
            <a:ext cx="7620000" cy="1512168"/>
          </a:xfrm>
        </p:spPr>
        <p:txBody>
          <a:bodyPr>
            <a:normAutofit/>
          </a:bodyPr>
          <a:lstStyle/>
          <a:p>
            <a:r>
              <a:rPr lang="en-GB" sz="1800" dirty="0" smtClean="0"/>
              <a:t>Zero-background hypothesis</a:t>
            </a:r>
          </a:p>
          <a:p>
            <a:r>
              <a:rPr lang="en-GB" sz="1800" dirty="0" smtClean="0"/>
              <a:t>90% C.L.</a:t>
            </a:r>
          </a:p>
          <a:p>
            <a:r>
              <a:rPr lang="en-GB" sz="1800" dirty="0" smtClean="0"/>
              <a:t>100 nm tracking threshold</a:t>
            </a:r>
          </a:p>
          <a:p>
            <a:r>
              <a:rPr lang="en-GB" sz="1800" dirty="0" smtClean="0"/>
              <a:t>directionality information not included</a:t>
            </a:r>
            <a:endParaRPr lang="en-GB" sz="1800" dirty="0"/>
          </a:p>
        </p:txBody>
      </p:sp>
      <p:pic>
        <p:nvPicPr>
          <p:cNvPr id="2050" name="Picture 2" descr="C:\Users\Natalia\Documents\Work\SIR2014\immagini\NEWS_sensitiv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1"/>
            <a:ext cx="7632848" cy="45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08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32650"/>
            <a:ext cx="7620000" cy="1143000"/>
          </a:xfrm>
        </p:spPr>
        <p:txBody>
          <a:bodyPr/>
          <a:lstStyle/>
          <a:p>
            <a:r>
              <a:rPr lang="en-CA" sz="4000" dirty="0" smtClean="0"/>
              <a:t>R&amp;D activity</a:t>
            </a:r>
            <a:endParaRPr lang="en-CA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imes New Roman"/>
                <a:cs typeface="Times New Roman"/>
              </a:rPr>
              <a:t>Optical read-out system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Measurement of sub-micrometric length tracks: </a:t>
            </a:r>
          </a:p>
          <a:p>
            <a:pPr marL="114300" indent="0">
              <a:buNone/>
            </a:pPr>
            <a:r>
              <a:rPr lang="en-GB" dirty="0">
                <a:latin typeface="Times New Roman"/>
                <a:cs typeface="Times New Roman"/>
              </a:rPr>
              <a:t>	</a:t>
            </a:r>
            <a:r>
              <a:rPr lang="en-GB" dirty="0" smtClean="0">
                <a:latin typeface="Times New Roman"/>
                <a:cs typeface="Times New Roman"/>
              </a:rPr>
              <a:t>angular </a:t>
            </a:r>
            <a:r>
              <a:rPr lang="en-GB" dirty="0">
                <a:latin typeface="Times New Roman"/>
                <a:cs typeface="Times New Roman"/>
              </a:rPr>
              <a:t>resolution and efficiency </a:t>
            </a:r>
            <a:r>
              <a:rPr lang="en-GB" dirty="0" smtClean="0">
                <a:latin typeface="Times New Roman"/>
                <a:cs typeface="Times New Roman"/>
              </a:rPr>
              <a:t>evaluation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Intrinsic background measurement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External background evaluation 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MC simulation</a:t>
            </a:r>
          </a:p>
          <a:p>
            <a:r>
              <a:rPr lang="en-GB" dirty="0">
                <a:latin typeface="Times New Roman"/>
                <a:cs typeface="Times New Roman"/>
              </a:rPr>
              <a:t>NIT technology </a:t>
            </a:r>
            <a:endParaRPr lang="en-GB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GB" dirty="0">
              <a:latin typeface="Times New Roman"/>
              <a:cs typeface="Times New Roman"/>
            </a:endParaRPr>
          </a:p>
          <a:p>
            <a:r>
              <a:rPr lang="en-GB" dirty="0" smtClean="0">
                <a:latin typeface="Times New Roman"/>
                <a:cs typeface="Times New Roman"/>
              </a:rPr>
              <a:t>Future?</a:t>
            </a:r>
            <a:endParaRPr lang="en-GB" dirty="0">
              <a:latin typeface="Times New Roman"/>
              <a:cs typeface="Times New Roman"/>
            </a:endParaRPr>
          </a:p>
          <a:p>
            <a:endParaRPr lang="en-GB" dirty="0">
              <a:latin typeface="Times New Roman"/>
              <a:cs typeface="Times New Roman"/>
            </a:endParaRPr>
          </a:p>
          <a:p>
            <a:endParaRPr lang="en-GB" dirty="0" smtClean="0">
              <a:latin typeface="Times New Roman"/>
              <a:cs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/>
              <a:t>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44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iacen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iacent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4002</TotalTime>
  <Words>2098</Words>
  <Application>Microsoft Office PowerPoint</Application>
  <PresentationFormat>Presentazione su schermo (4:3)</PresentationFormat>
  <Paragraphs>701</Paragraphs>
  <Slides>57</Slides>
  <Notes>18</Notes>
  <HiddenSlides>2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59" baseType="lpstr">
      <vt:lpstr>Adiacente</vt:lpstr>
      <vt:lpstr>Equazione</vt:lpstr>
      <vt:lpstr>NEWS: Nuclear Emulsions for Wimp Search</vt:lpstr>
      <vt:lpstr>NEWS: Nuclear Emulsions for Wimp Search</vt:lpstr>
      <vt:lpstr>NIT emulsion films: Nano Imaging Trackers </vt:lpstr>
      <vt:lpstr>NIT emulsion films: Nano Imaging Trackers </vt:lpstr>
      <vt:lpstr>NIT emulsion films: Nano Imaging Trackers </vt:lpstr>
      <vt:lpstr>Presentazione standard di PowerPoint</vt:lpstr>
      <vt:lpstr>Presentazione standard di PowerPoint</vt:lpstr>
      <vt:lpstr>Sensitivity</vt:lpstr>
      <vt:lpstr>R&amp;D activity</vt:lpstr>
      <vt:lpstr>R&amp;D activity</vt:lpstr>
      <vt:lpstr>Goal -&gt; emulsion scanning system with 200nm spatial resolution and 20cm2/h speed (=0.5 Kg/year)  Microscope with EPI illumination : 2014 prototype</vt:lpstr>
      <vt:lpstr>Scanning speed and further upgrades </vt:lpstr>
      <vt:lpstr>R&amp;D activity</vt:lpstr>
      <vt:lpstr>R&amp;D activity</vt:lpstr>
      <vt:lpstr>Slow Ion Implantation</vt:lpstr>
      <vt:lpstr>Presentazione standard di PowerPoint</vt:lpstr>
      <vt:lpstr>Horizontal 400keV</vt:lpstr>
      <vt:lpstr>Presentazione standard di PowerPoint</vt:lpstr>
      <vt:lpstr>Efficiency evaluation</vt:lpstr>
      <vt:lpstr>Presentazione standard di PowerPoint</vt:lpstr>
      <vt:lpstr>R&amp;D activity</vt:lpstr>
      <vt:lpstr>Presentazione standard di PowerPoint</vt:lpstr>
      <vt:lpstr>Cross-check with γ spectroscopy </vt:lpstr>
      <vt:lpstr>Presentazione standard di PowerPoint</vt:lpstr>
      <vt:lpstr>Presentazione standard di PowerPoint</vt:lpstr>
      <vt:lpstr>R&amp;D activity</vt:lpstr>
      <vt:lpstr>2014 - 2015 activity</vt:lpstr>
      <vt:lpstr>backup</vt:lpstr>
      <vt:lpstr>Neutron test beam analysis</vt:lpstr>
      <vt:lpstr>New tracking algorithm    for horizontal track detection</vt:lpstr>
      <vt:lpstr>Neutron Test Beam @ FNS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Emission angle and track length</vt:lpstr>
      <vt:lpstr>Neutron energy measurement</vt:lpstr>
      <vt:lpstr>Reconstructed neutron energy (2.8MeV neutron)</vt:lpstr>
      <vt:lpstr>Reconstructed neutron energy (2.8MeV neutron)</vt:lpstr>
      <vt:lpstr>Reconstructed neutron energy (2.8MeV neutron)</vt:lpstr>
      <vt:lpstr>Presentazione standard di PowerPoint</vt:lpstr>
      <vt:lpstr>0.8µm</vt:lpstr>
      <vt:lpstr>Track length vs. Ellipticity</vt:lpstr>
      <vt:lpstr>Presentazione standard di PowerPoint</vt:lpstr>
      <vt:lpstr>Underground facility</vt:lpstr>
      <vt:lpstr>Underground facility</vt:lpstr>
      <vt:lpstr>Hardware upgrades</vt:lpstr>
      <vt:lpstr>Equatorial telescope</vt:lpstr>
      <vt:lpstr>R&amp;D activity</vt:lpstr>
      <vt:lpstr>MC Simulation – GEANT4</vt:lpstr>
      <vt:lpstr>MC Simulation – GEANT4</vt:lpstr>
      <vt:lpstr>MC Simulation – GEANT4</vt:lpstr>
      <vt:lpstr>MC Simulation – GEANT4</vt:lpstr>
      <vt:lpstr>MC Simulation – GEANT4</vt:lpstr>
      <vt:lpstr>2014-2018 </vt:lpstr>
      <vt:lpstr>2014-2018</vt:lpstr>
      <vt:lpstr>2014-2018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NEWS: Nuclear Emulsion Wimp Search</dc:title>
  <dc:creator>Natalia</dc:creator>
  <cp:lastModifiedBy>Natalia</cp:lastModifiedBy>
  <cp:revision>234</cp:revision>
  <dcterms:created xsi:type="dcterms:W3CDTF">2014-03-17T14:33:38Z</dcterms:created>
  <dcterms:modified xsi:type="dcterms:W3CDTF">2014-10-16T05:45:14Z</dcterms:modified>
</cp:coreProperties>
</file>