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386" r:id="rId3"/>
    <p:sldId id="366" r:id="rId4"/>
    <p:sldId id="376" r:id="rId5"/>
    <p:sldId id="399" r:id="rId6"/>
    <p:sldId id="396" r:id="rId7"/>
    <p:sldId id="391" r:id="rId8"/>
    <p:sldId id="400" r:id="rId9"/>
    <p:sldId id="393" r:id="rId10"/>
    <p:sldId id="394" r:id="rId11"/>
    <p:sldId id="395" r:id="rId12"/>
    <p:sldId id="402" r:id="rId13"/>
    <p:sldId id="401" r:id="rId14"/>
    <p:sldId id="368" r:id="rId15"/>
    <p:sldId id="423" r:id="rId16"/>
    <p:sldId id="406" r:id="rId17"/>
    <p:sldId id="429" r:id="rId18"/>
    <p:sldId id="367" r:id="rId19"/>
    <p:sldId id="382" r:id="rId20"/>
    <p:sldId id="403" r:id="rId21"/>
    <p:sldId id="438" r:id="rId22"/>
    <p:sldId id="420" r:id="rId23"/>
    <p:sldId id="404" r:id="rId24"/>
    <p:sldId id="405" r:id="rId25"/>
    <p:sldId id="412" r:id="rId26"/>
    <p:sldId id="421" r:id="rId27"/>
    <p:sldId id="422" r:id="rId28"/>
    <p:sldId id="424" r:id="rId29"/>
    <p:sldId id="425" r:id="rId30"/>
    <p:sldId id="430" r:id="rId31"/>
    <p:sldId id="437" r:id="rId32"/>
    <p:sldId id="407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7E7"/>
    <a:srgbClr val="DE50FF"/>
    <a:srgbClr val="121997"/>
    <a:srgbClr val="FF0000"/>
    <a:srgbClr val="0000FF"/>
    <a:srgbClr val="3333FF"/>
    <a:srgbClr val="C00000"/>
    <a:srgbClr val="800000"/>
    <a:srgbClr val="0066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17" autoAdjust="0"/>
    <p:restoredTop sz="87458" autoAdjust="0"/>
  </p:normalViewPr>
  <p:slideViewPr>
    <p:cSldViewPr>
      <p:cViewPr varScale="1">
        <p:scale>
          <a:sx n="88" d="100"/>
          <a:sy n="88" d="100"/>
        </p:scale>
        <p:origin x="-104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768"/>
    </p:cViewPr>
  </p:sorterViewPr>
  <p:notesViewPr>
    <p:cSldViewPr>
      <p:cViewPr varScale="1">
        <p:scale>
          <a:sx n="52" d="100"/>
          <a:sy n="52" d="100"/>
        </p:scale>
        <p:origin x="-2664" y="-8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6FC2C-D970-48F9-B7D1-CA4261FD12C3}" type="datetimeFigureOut">
              <a:rPr lang="en-US" smtClean="0"/>
              <a:pPr/>
              <a:t>14/10/14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B6BA1E-52CF-42EB-9C44-6D7650D3DD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77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Needs to be colored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6BA1E-52CF-42EB-9C44-6D7650D3DDA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34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8F212A-7542-2D45-90F1-090ADE0BE6C7}" type="slidenum">
              <a:rPr lang="en-US"/>
              <a:pPr/>
              <a:t>15</a:t>
            </a:fld>
            <a:endParaRPr lang="en-US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angular distribution will studied with the Germanium </a:t>
            </a:r>
            <a:r>
              <a:rPr lang="en-US" dirty="0" err="1" smtClean="0"/>
              <a:t>detctor</a:t>
            </a:r>
            <a:r>
              <a:rPr lang="en-US" dirty="0" smtClean="0"/>
              <a:t>, exploiting the </a:t>
            </a:r>
            <a:r>
              <a:rPr lang="en-US" dirty="0" err="1" smtClean="0"/>
              <a:t>doppler</a:t>
            </a:r>
            <a:r>
              <a:rPr lang="en-US" dirty="0" smtClean="0"/>
              <a:t> effect affecting the photon energy. In red is plotted the simulated spectrum  for photons emitted </a:t>
            </a:r>
            <a:r>
              <a:rPr lang="en-US" dirty="0" err="1" smtClean="0"/>
              <a:t>isotropically</a:t>
            </a:r>
            <a:r>
              <a:rPr lang="en-US" dirty="0" smtClean="0"/>
              <a:t>, in blue the distribution predicted by the theory.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F0F8F2-39A9-0A4F-A406-21DFCDF8F25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8F212A-7542-2D45-90F1-090ADE0BE6C7}" type="slidenum">
              <a:rPr lang="en-US"/>
              <a:pPr/>
              <a:t>25</a:t>
            </a:fld>
            <a:endParaRPr lang="en-US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8F212A-7542-2D45-90F1-090ADE0BE6C7}" type="slidenum">
              <a:rPr lang="en-US"/>
              <a:pPr/>
              <a:t>26</a:t>
            </a:fld>
            <a:endParaRPr lang="en-US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8F212A-7542-2D45-90F1-090ADE0BE6C7}" type="slidenum">
              <a:rPr lang="en-US"/>
              <a:pPr/>
              <a:t>27</a:t>
            </a:fld>
            <a:endParaRPr lang="en-US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8F212A-7542-2D45-90F1-090ADE0BE6C7}" type="slidenum">
              <a:rPr lang="en-US"/>
              <a:pPr/>
              <a:t>28</a:t>
            </a:fld>
            <a:endParaRPr lang="en-US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8F212A-7542-2D45-90F1-090ADE0BE6C7}" type="slidenum">
              <a:rPr lang="en-US"/>
              <a:pPr/>
              <a:t>29</a:t>
            </a:fld>
            <a:endParaRPr lang="en-US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8F212A-7542-2D45-90F1-090ADE0BE6C7}" type="slidenum">
              <a:rPr lang="en-US"/>
              <a:pPr/>
              <a:t>30</a:t>
            </a:fld>
            <a:endParaRPr lang="en-US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3FC252-E389-2049-916E-741CB668443C}" type="slidenum">
              <a:rPr lang="en-US"/>
              <a:pPr/>
              <a:t>31</a:t>
            </a:fld>
            <a:endParaRPr lang="en-US"/>
          </a:p>
        </p:txBody>
      </p:sp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960A73C4-F36C-3F41-9CE0-554DA3B88291}" type="slidenum">
              <a:rPr lang="en-US" sz="1200"/>
              <a:pPr>
                <a:defRPr/>
              </a:pPr>
              <a:t>6</a:t>
            </a:fld>
            <a:endParaRPr lang="en-US" sz="1200"/>
          </a:p>
        </p:txBody>
      </p:sp>
      <p:sp>
        <p:nvSpPr>
          <p:cNvPr id="409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1027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it-IT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38B1147F-57CF-5E4F-99C7-1A0029DA4E2D}" type="slidenum">
              <a:rPr lang="en-US" sz="1200"/>
              <a:pPr>
                <a:defRPr/>
              </a:pPr>
              <a:t>7</a:t>
            </a:fld>
            <a:endParaRPr lang="en-US" sz="1200"/>
          </a:p>
        </p:txBody>
      </p:sp>
      <p:sp>
        <p:nvSpPr>
          <p:cNvPr id="59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it-IT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7BE04D8B-4038-A747-BBBA-91B0D13ADCFD}" type="slidenum">
              <a:rPr lang="en-US" sz="1200"/>
              <a:pPr>
                <a:defRPr/>
              </a:pPr>
              <a:t>8</a:t>
            </a:fld>
            <a:endParaRPr lang="en-US" sz="1200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it-IT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8EE2E39C-B8C5-BE4D-BAC9-B7EF122AFB05}" type="slidenum">
              <a:rPr lang="en-US" sz="1200"/>
              <a:pPr>
                <a:defRPr/>
              </a:pPr>
              <a:t>9</a:t>
            </a:fld>
            <a:endParaRPr lang="en-US" sz="1200"/>
          </a:p>
        </p:txBody>
      </p:sp>
      <p:sp>
        <p:nvSpPr>
          <p:cNvPr id="63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it-IT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2BA14449-3596-3F4D-B3B5-BC632EDAC4AF}" type="slidenum">
              <a:rPr lang="en-US" sz="1200"/>
              <a:pPr>
                <a:defRPr/>
              </a:pPr>
              <a:t>10</a:t>
            </a:fld>
            <a:endParaRPr lang="en-US" sz="1200"/>
          </a:p>
        </p:txBody>
      </p:sp>
      <p:sp>
        <p:nvSpPr>
          <p:cNvPr id="63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it-IT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0A035363-DB08-B046-BF32-EFFA4CBFD6FC}" type="slidenum">
              <a:rPr lang="en-US" sz="1200"/>
              <a:pPr>
                <a:defRPr/>
              </a:pPr>
              <a:t>11</a:t>
            </a:fld>
            <a:endParaRPr lang="en-US" sz="1200"/>
          </a:p>
        </p:txBody>
      </p:sp>
      <p:sp>
        <p:nvSpPr>
          <p:cNvPr id="63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it-IT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5C184DB1-1775-D24A-9ABA-9828C5ACB50C}" type="slidenum">
              <a:rPr lang="en-US" sz="1200"/>
              <a:pPr>
                <a:defRPr/>
              </a:pPr>
              <a:t>12</a:t>
            </a:fld>
            <a:endParaRPr lang="en-US" sz="1200"/>
          </a:p>
        </p:txBody>
      </p:sp>
      <p:sp>
        <p:nvSpPr>
          <p:cNvPr id="675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r>
              <a:rPr lang="it-IT" dirty="0" smtClean="0">
                <a:latin typeface="Arial" charset="0"/>
              </a:rPr>
              <a:t>The goal of the new </a:t>
            </a:r>
            <a:r>
              <a:rPr lang="it-IT" dirty="0" err="1" smtClean="0">
                <a:latin typeface="Arial" charset="0"/>
              </a:rPr>
              <a:t>measurements</a:t>
            </a:r>
            <a:r>
              <a:rPr lang="it-IT" dirty="0" smtClean="0">
                <a:latin typeface="Arial" charset="0"/>
              </a:rPr>
              <a:t> </a:t>
            </a:r>
            <a:r>
              <a:rPr lang="it-IT" dirty="0" err="1" smtClean="0">
                <a:latin typeface="Arial" charset="0"/>
              </a:rPr>
              <a:t>is</a:t>
            </a:r>
            <a:r>
              <a:rPr lang="it-IT" dirty="0" smtClean="0">
                <a:latin typeface="Arial" charset="0"/>
              </a:rPr>
              <a:t> the </a:t>
            </a:r>
            <a:r>
              <a:rPr lang="it-IT" dirty="0" err="1" smtClean="0">
                <a:latin typeface="Arial" charset="0"/>
              </a:rPr>
              <a:t>measurement</a:t>
            </a:r>
            <a:r>
              <a:rPr lang="it-IT" dirty="0" smtClean="0">
                <a:latin typeface="Arial" charset="0"/>
              </a:rPr>
              <a:t> of the cross </a:t>
            </a:r>
            <a:r>
              <a:rPr lang="it-IT" dirty="0" err="1" smtClean="0">
                <a:latin typeface="Arial" charset="0"/>
              </a:rPr>
              <a:t>section</a:t>
            </a:r>
            <a:r>
              <a:rPr lang="it-IT" dirty="0" smtClean="0">
                <a:latin typeface="Arial" charset="0"/>
              </a:rPr>
              <a:t> in a wide </a:t>
            </a:r>
            <a:r>
              <a:rPr lang="it-IT" dirty="0" err="1" smtClean="0">
                <a:latin typeface="Arial" charset="0"/>
              </a:rPr>
              <a:t>energy</a:t>
            </a:r>
            <a:r>
              <a:rPr lang="it-IT" dirty="0" smtClean="0">
                <a:latin typeface="Arial" charset="0"/>
              </a:rPr>
              <a:t> </a:t>
            </a:r>
            <a:r>
              <a:rPr lang="it-IT" dirty="0" err="1" smtClean="0">
                <a:latin typeface="Arial" charset="0"/>
              </a:rPr>
              <a:t>range</a:t>
            </a:r>
            <a:r>
              <a:rPr lang="it-IT" dirty="0" smtClean="0">
                <a:latin typeface="Arial" charset="0"/>
              </a:rPr>
              <a:t> inside the BBN </a:t>
            </a:r>
            <a:r>
              <a:rPr lang="it-IT" dirty="0" err="1" smtClean="0">
                <a:latin typeface="Arial" charset="0"/>
              </a:rPr>
              <a:t>energy</a:t>
            </a:r>
            <a:r>
              <a:rPr lang="it-IT" dirty="0" smtClean="0">
                <a:latin typeface="Arial" charset="0"/>
              </a:rPr>
              <a:t> </a:t>
            </a:r>
            <a:r>
              <a:rPr lang="it-IT" dirty="0" err="1" smtClean="0">
                <a:latin typeface="Arial" charset="0"/>
              </a:rPr>
              <a:t>region</a:t>
            </a:r>
            <a:r>
              <a:rPr lang="it-IT" dirty="0" smtClean="0">
                <a:latin typeface="Arial" charset="0"/>
              </a:rPr>
              <a:t> with an </a:t>
            </a:r>
            <a:r>
              <a:rPr lang="it-IT" dirty="0" err="1" smtClean="0">
                <a:latin typeface="Arial" charset="0"/>
              </a:rPr>
              <a:t>accuracy</a:t>
            </a:r>
            <a:r>
              <a:rPr lang="it-IT" dirty="0" smtClean="0">
                <a:latin typeface="Arial" charset="0"/>
              </a:rPr>
              <a:t> </a:t>
            </a:r>
            <a:r>
              <a:rPr lang="it-IT" dirty="0" err="1" smtClean="0">
                <a:latin typeface="Arial" charset="0"/>
              </a:rPr>
              <a:t>much</a:t>
            </a:r>
            <a:r>
              <a:rPr lang="it-IT" dirty="0" smtClean="0">
                <a:latin typeface="Arial" charset="0"/>
              </a:rPr>
              <a:t> </a:t>
            </a:r>
            <a:r>
              <a:rPr lang="it-IT" dirty="0" err="1" smtClean="0">
                <a:latin typeface="Arial" charset="0"/>
              </a:rPr>
              <a:t>better</a:t>
            </a:r>
            <a:r>
              <a:rPr lang="it-IT" dirty="0" smtClean="0">
                <a:latin typeface="Arial" charset="0"/>
              </a:rPr>
              <a:t> </a:t>
            </a:r>
            <a:r>
              <a:rPr lang="it-IT" dirty="0" err="1" smtClean="0">
                <a:latin typeface="Arial" charset="0"/>
              </a:rPr>
              <a:t>than</a:t>
            </a:r>
            <a:r>
              <a:rPr lang="it-IT" dirty="0" smtClean="0">
                <a:latin typeface="Arial" charset="0"/>
              </a:rPr>
              <a:t> the 9% </a:t>
            </a:r>
            <a:r>
              <a:rPr lang="it-IT" dirty="0" err="1" smtClean="0">
                <a:latin typeface="Arial" charset="0"/>
              </a:rPr>
              <a:t>error</a:t>
            </a:r>
            <a:r>
              <a:rPr lang="it-IT" dirty="0" smtClean="0">
                <a:latin typeface="Arial" charset="0"/>
              </a:rPr>
              <a:t> of </a:t>
            </a:r>
            <a:r>
              <a:rPr lang="it-IT" dirty="0" err="1" smtClean="0">
                <a:latin typeface="Arial" charset="0"/>
              </a:rPr>
              <a:t>previous</a:t>
            </a:r>
            <a:r>
              <a:rPr lang="it-IT" dirty="0" smtClean="0">
                <a:latin typeface="Arial" charset="0"/>
              </a:rPr>
              <a:t> data.</a:t>
            </a:r>
          </a:p>
          <a:p>
            <a:pPr>
              <a:defRPr/>
            </a:pPr>
            <a:r>
              <a:rPr lang="it-IT" dirty="0" smtClean="0">
                <a:latin typeface="Arial" charset="0"/>
              </a:rPr>
              <a:t>A </a:t>
            </a:r>
            <a:r>
              <a:rPr lang="it-IT" dirty="0" err="1" smtClean="0">
                <a:latin typeface="Arial" charset="0"/>
              </a:rPr>
              <a:t>measurement</a:t>
            </a:r>
            <a:r>
              <a:rPr lang="it-IT" dirty="0" smtClean="0">
                <a:latin typeface="Arial" charset="0"/>
              </a:rPr>
              <a:t> of the </a:t>
            </a:r>
            <a:r>
              <a:rPr lang="it-IT" dirty="0" err="1" smtClean="0">
                <a:latin typeface="Arial" charset="0"/>
              </a:rPr>
              <a:t>differential</a:t>
            </a:r>
            <a:r>
              <a:rPr lang="it-IT" dirty="0" smtClean="0">
                <a:latin typeface="Arial" charset="0"/>
              </a:rPr>
              <a:t> cross </a:t>
            </a:r>
            <a:r>
              <a:rPr lang="it-IT" dirty="0" err="1" smtClean="0">
                <a:latin typeface="Arial" charset="0"/>
              </a:rPr>
              <a:t>section</a:t>
            </a:r>
            <a:r>
              <a:rPr lang="it-IT" dirty="0" smtClean="0">
                <a:latin typeface="Arial" charset="0"/>
              </a:rPr>
              <a:t> </a:t>
            </a:r>
            <a:r>
              <a:rPr lang="it-IT" dirty="0" err="1" smtClean="0">
                <a:latin typeface="Arial" charset="0"/>
              </a:rPr>
              <a:t>is</a:t>
            </a:r>
            <a:r>
              <a:rPr lang="it-IT" dirty="0" smtClean="0">
                <a:latin typeface="Arial" charset="0"/>
              </a:rPr>
              <a:t> </a:t>
            </a:r>
            <a:r>
              <a:rPr lang="it-IT" dirty="0" err="1" smtClean="0">
                <a:latin typeface="Arial" charset="0"/>
              </a:rPr>
              <a:t>also</a:t>
            </a:r>
            <a:r>
              <a:rPr lang="it-IT" dirty="0" smtClean="0">
                <a:latin typeface="Arial" charset="0"/>
              </a:rPr>
              <a:t> </a:t>
            </a:r>
            <a:r>
              <a:rPr lang="it-IT" dirty="0" err="1" smtClean="0">
                <a:latin typeface="Arial" charset="0"/>
              </a:rPr>
              <a:t>foreseen</a:t>
            </a:r>
            <a:r>
              <a:rPr lang="it-IT" dirty="0" smtClean="0">
                <a:latin typeface="Arial" charset="0"/>
              </a:rPr>
              <a:t>.</a:t>
            </a:r>
          </a:p>
          <a:p>
            <a:pPr>
              <a:defRPr/>
            </a:pPr>
            <a:r>
              <a:rPr lang="it-IT" dirty="0" err="1" smtClean="0">
                <a:latin typeface="Arial" charset="0"/>
              </a:rPr>
              <a:t>It</a:t>
            </a:r>
            <a:r>
              <a:rPr lang="it-IT" dirty="0" smtClean="0">
                <a:latin typeface="Arial" charset="0"/>
              </a:rPr>
              <a:t> </a:t>
            </a:r>
            <a:r>
              <a:rPr lang="it-IT" dirty="0" err="1" smtClean="0">
                <a:latin typeface="Arial" charset="0"/>
              </a:rPr>
              <a:t>will</a:t>
            </a:r>
            <a:r>
              <a:rPr lang="it-IT" dirty="0" smtClean="0">
                <a:latin typeface="Arial" charset="0"/>
              </a:rPr>
              <a:t> be </a:t>
            </a:r>
            <a:r>
              <a:rPr lang="it-IT" dirty="0" err="1" smtClean="0">
                <a:latin typeface="Arial" charset="0"/>
              </a:rPr>
              <a:t>used</a:t>
            </a:r>
            <a:r>
              <a:rPr lang="it-IT" dirty="0" smtClean="0">
                <a:latin typeface="Arial" charset="0"/>
              </a:rPr>
              <a:t> a </a:t>
            </a:r>
            <a:r>
              <a:rPr lang="it-IT" dirty="0" err="1" smtClean="0">
                <a:latin typeface="Arial" charset="0"/>
              </a:rPr>
              <a:t>windolwless</a:t>
            </a:r>
            <a:r>
              <a:rPr lang="it-IT" dirty="0" smtClean="0">
                <a:latin typeface="Arial" charset="0"/>
              </a:rPr>
              <a:t> gas target, a </a:t>
            </a:r>
            <a:r>
              <a:rPr lang="it-IT" dirty="0" err="1" smtClean="0">
                <a:latin typeface="Arial" charset="0"/>
              </a:rPr>
              <a:t>proton</a:t>
            </a:r>
            <a:r>
              <a:rPr lang="it-IT" dirty="0" smtClean="0">
                <a:latin typeface="Arial" charset="0"/>
              </a:rPr>
              <a:t> </a:t>
            </a:r>
            <a:r>
              <a:rPr lang="it-IT" dirty="0" err="1" smtClean="0">
                <a:latin typeface="Arial" charset="0"/>
              </a:rPr>
              <a:t>beam</a:t>
            </a:r>
            <a:r>
              <a:rPr lang="it-IT" dirty="0" smtClean="0">
                <a:latin typeface="Arial" charset="0"/>
              </a:rPr>
              <a:t> and a 4 </a:t>
            </a:r>
            <a:r>
              <a:rPr lang="it-IT" dirty="0" err="1" smtClean="0">
                <a:latin typeface="Arial" charset="0"/>
              </a:rPr>
              <a:t>pi</a:t>
            </a:r>
            <a:r>
              <a:rPr lang="it-IT" dirty="0" smtClean="0">
                <a:latin typeface="Arial" charset="0"/>
              </a:rPr>
              <a:t> BGO detector for the </a:t>
            </a:r>
            <a:r>
              <a:rPr lang="it-IT" dirty="0" err="1" smtClean="0">
                <a:latin typeface="Arial" charset="0"/>
              </a:rPr>
              <a:t>total</a:t>
            </a:r>
            <a:r>
              <a:rPr lang="it-IT" dirty="0" smtClean="0">
                <a:latin typeface="Arial" charset="0"/>
              </a:rPr>
              <a:t> cross </a:t>
            </a:r>
            <a:r>
              <a:rPr lang="it-IT" dirty="0" err="1" smtClean="0">
                <a:latin typeface="Arial" charset="0"/>
              </a:rPr>
              <a:t>section</a:t>
            </a:r>
            <a:r>
              <a:rPr lang="it-IT" dirty="0" smtClean="0">
                <a:latin typeface="Arial" charset="0"/>
              </a:rPr>
              <a:t>, and a </a:t>
            </a:r>
            <a:r>
              <a:rPr lang="it-IT" dirty="0" err="1" smtClean="0">
                <a:latin typeface="Arial" charset="0"/>
              </a:rPr>
              <a:t>Germanium</a:t>
            </a:r>
            <a:r>
              <a:rPr lang="it-IT" dirty="0" smtClean="0">
                <a:latin typeface="Arial" charset="0"/>
              </a:rPr>
              <a:t> detector in a </a:t>
            </a:r>
            <a:r>
              <a:rPr lang="it-IT" dirty="0" err="1" smtClean="0">
                <a:latin typeface="Arial" charset="0"/>
              </a:rPr>
              <a:t>close</a:t>
            </a:r>
            <a:r>
              <a:rPr lang="it-IT" dirty="0" smtClean="0">
                <a:latin typeface="Arial" charset="0"/>
              </a:rPr>
              <a:t> </a:t>
            </a:r>
            <a:r>
              <a:rPr lang="it-IT" dirty="0" err="1" smtClean="0">
                <a:latin typeface="Arial" charset="0"/>
              </a:rPr>
              <a:t>geometry</a:t>
            </a:r>
            <a:r>
              <a:rPr lang="it-IT" dirty="0" smtClean="0">
                <a:latin typeface="Arial" charset="0"/>
              </a:rPr>
              <a:t> to </a:t>
            </a:r>
            <a:r>
              <a:rPr lang="it-IT" dirty="0" err="1" smtClean="0">
                <a:latin typeface="Arial" charset="0"/>
              </a:rPr>
              <a:t>study</a:t>
            </a:r>
            <a:r>
              <a:rPr lang="it-IT" dirty="0" smtClean="0">
                <a:latin typeface="Arial" charset="0"/>
              </a:rPr>
              <a:t> the </a:t>
            </a:r>
            <a:r>
              <a:rPr lang="it-IT" dirty="0" err="1" smtClean="0">
                <a:latin typeface="Arial" charset="0"/>
              </a:rPr>
              <a:t>angular</a:t>
            </a:r>
            <a:r>
              <a:rPr lang="it-IT" dirty="0" smtClean="0">
                <a:latin typeface="Arial" charset="0"/>
              </a:rPr>
              <a:t> </a:t>
            </a:r>
            <a:r>
              <a:rPr lang="it-IT" dirty="0" err="1" smtClean="0">
                <a:latin typeface="Arial" charset="0"/>
              </a:rPr>
              <a:t>distribution</a:t>
            </a:r>
            <a:r>
              <a:rPr lang="it-IT" dirty="0" smtClean="0">
                <a:latin typeface="Arial" charset="0"/>
              </a:rPr>
              <a:t> of the </a:t>
            </a:r>
            <a:r>
              <a:rPr lang="it-IT" dirty="0" err="1" smtClean="0">
                <a:latin typeface="Arial" charset="0"/>
              </a:rPr>
              <a:t>emitted</a:t>
            </a:r>
            <a:r>
              <a:rPr lang="it-IT" dirty="0" smtClean="0">
                <a:latin typeface="Arial" charset="0"/>
              </a:rPr>
              <a:t> </a:t>
            </a:r>
            <a:r>
              <a:rPr lang="it-IT" dirty="0" err="1" smtClean="0">
                <a:latin typeface="Arial" charset="0"/>
              </a:rPr>
              <a:t>photons</a:t>
            </a:r>
            <a:endParaRPr lang="it-IT" dirty="0" smtClean="0">
              <a:latin typeface="Arial" charset="0"/>
            </a:endParaRPr>
          </a:p>
          <a:p>
            <a:pPr>
              <a:defRPr/>
            </a:pPr>
            <a:endParaRPr lang="it-IT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FCFBA16-2D6A-6543-ADE0-275D9A8BCF0F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31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.jpeg"/><Relationship Id="rId6" Type="http://schemas.openxmlformats.org/officeDocument/2006/relationships/image" Target="../media/image18.jpeg"/><Relationship Id="rId7" Type="http://schemas.microsoft.com/office/2007/relationships/hdphoto" Target="../media/hdphoto1.wdp"/><Relationship Id="rId8" Type="http://schemas.openxmlformats.org/officeDocument/2006/relationships/image" Target="../media/image19.png"/><Relationship Id="rId9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4485" y="4876800"/>
            <a:ext cx="35573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Il Sole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La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Nucleosintesi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Primordiale</a:t>
            </a:r>
            <a:endParaRPr lang="en-US" dirty="0" smtClean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L’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Evoluzione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delle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stelle</a:t>
            </a:r>
            <a:endParaRPr lang="en-US" dirty="0" smtClean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3" y="1295400"/>
            <a:ext cx="5145217" cy="3526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LUNA400 </a:t>
            </a:r>
            <a:r>
              <a:rPr lang="en-US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e </a:t>
            </a:r>
            <a:r>
              <a:rPr lang="en-US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LUNA-MV: </a:t>
            </a:r>
            <a:r>
              <a:rPr lang="en-US" sz="32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p</a:t>
            </a:r>
            <a:r>
              <a:rPr lang="en-US" sz="32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resente</a:t>
            </a:r>
            <a:r>
              <a:rPr lang="en-US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e </a:t>
            </a:r>
            <a:r>
              <a:rPr lang="en-US" sz="32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futuro</a:t>
            </a:r>
            <a:r>
              <a:rPr lang="en-US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dell’Astrofisica</a:t>
            </a:r>
            <a:r>
              <a:rPr lang="en-US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Nucleare</a:t>
            </a:r>
            <a:r>
              <a:rPr lang="en-US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al Gran </a:t>
            </a:r>
            <a:r>
              <a:rPr lang="en-US" sz="32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Sasso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9800" y="2858869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itchFamily="66" charset="0"/>
              </a:rPr>
              <a:t>C.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omic Sans MS" pitchFamily="66" charset="0"/>
              </a:rPr>
              <a:t>Gustavino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itchFamily="66" charset="0"/>
              </a:rPr>
              <a:t>INFN-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itchFamily="66" charset="0"/>
              </a:rPr>
              <a:t>Roma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6477000"/>
            <a:ext cx="327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omic Sans MS" pitchFamily="66" charset="0"/>
              </a:rPr>
              <a:t>What Next, 15 </a:t>
            </a:r>
            <a:r>
              <a:rPr lang="en-US" sz="1400" dirty="0" err="1" smtClean="0">
                <a:latin typeface="Comic Sans MS" pitchFamily="66" charset="0"/>
              </a:rPr>
              <a:t>ottobre</a:t>
            </a:r>
            <a:r>
              <a:rPr lang="en-US" sz="1400" dirty="0" smtClean="0">
                <a:latin typeface="Comic Sans MS" pitchFamily="66" charset="0"/>
              </a:rPr>
              <a:t> 2014, LNGS</a:t>
            </a:r>
            <a:endParaRPr lang="en-US" sz="1400" dirty="0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7400" y="4876800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Fisica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dei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neutrini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Cosmologia</a:t>
            </a:r>
            <a:endParaRPr lang="en-US" dirty="0" smtClean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Astrofisica</a:t>
            </a:r>
            <a:endParaRPr lang="en-US" dirty="0" smtClean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886200" y="5257800"/>
            <a:ext cx="1371600" cy="609600"/>
          </a:xfrm>
          <a:prstGeom prst="rightArrow">
            <a:avLst/>
          </a:prstGeom>
          <a:solidFill>
            <a:schemeClr val="bg1">
              <a:lumMod val="50000"/>
            </a:schemeClr>
          </a:solidFill>
          <a:ln w="38100" cmpd="sng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746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5"/>
          <p:cNvSpPr>
            <a:spLocks noChangeArrowheads="1"/>
          </p:cNvSpPr>
          <p:nvPr/>
        </p:nvSpPr>
        <p:spPr bwMode="auto">
          <a:xfrm>
            <a:off x="10258" y="908051"/>
            <a:ext cx="5399942" cy="2031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7" rIns="91435" bIns="45717">
            <a:spAutoFit/>
          </a:bodyPr>
          <a:lstStyle/>
          <a:p>
            <a:r>
              <a:rPr lang="en-US" sz="1800" b="1" i="1" dirty="0" err="1" smtClean="0">
                <a:solidFill>
                  <a:srgbClr val="1A19D5"/>
                </a:solidFill>
                <a:latin typeface="Comic Sans MS"/>
                <a:cs typeface="Comic Sans MS"/>
              </a:rPr>
              <a:t>Fisica</a:t>
            </a:r>
            <a:r>
              <a:rPr lang="en-US" sz="1800" b="1" i="1" dirty="0" smtClean="0">
                <a:solidFill>
                  <a:srgbClr val="1A19D5"/>
                </a:solidFill>
                <a:latin typeface="Comic Sans MS"/>
                <a:cs typeface="Comic Sans MS"/>
              </a:rPr>
              <a:t> del neutrino</a:t>
            </a:r>
            <a:r>
              <a:rPr lang="en-US" sz="1800" b="1" i="1" dirty="0" smtClean="0">
                <a:latin typeface="Comic Sans MS"/>
                <a:cs typeface="Comic Sans MS"/>
              </a:rPr>
              <a:t>: </a:t>
            </a:r>
            <a:r>
              <a:rPr lang="en-US" sz="1800" b="1" i="1" dirty="0" err="1" smtClean="0">
                <a:latin typeface="Comic Sans MS"/>
                <a:cs typeface="Comic Sans MS"/>
              </a:rPr>
              <a:t>L’abbondanza</a:t>
            </a:r>
            <a:r>
              <a:rPr lang="en-US" sz="1800" b="1" i="1" dirty="0" smtClean="0">
                <a:latin typeface="Comic Sans MS"/>
                <a:cs typeface="Comic Sans MS"/>
              </a:rPr>
              <a:t> del </a:t>
            </a:r>
            <a:r>
              <a:rPr lang="en-US" sz="1800" b="1" i="1" dirty="0" err="1" smtClean="0">
                <a:latin typeface="Comic Sans MS"/>
                <a:cs typeface="Comic Sans MS"/>
              </a:rPr>
              <a:t>deuterio</a:t>
            </a:r>
            <a:r>
              <a:rPr lang="en-US" sz="1800" b="1" i="1" dirty="0" smtClean="0">
                <a:latin typeface="Comic Sans MS"/>
                <a:cs typeface="Comic Sans MS"/>
              </a:rPr>
              <a:t> </a:t>
            </a:r>
            <a:r>
              <a:rPr lang="en-US" sz="1800" b="1" i="1" dirty="0" err="1" smtClean="0">
                <a:latin typeface="Comic Sans MS"/>
                <a:cs typeface="Comic Sans MS"/>
              </a:rPr>
              <a:t>è</a:t>
            </a:r>
            <a:r>
              <a:rPr lang="en-US" sz="1800" b="1" i="1" dirty="0" smtClean="0">
                <a:latin typeface="Comic Sans MS"/>
                <a:cs typeface="Comic Sans MS"/>
              </a:rPr>
              <a:t> </a:t>
            </a:r>
            <a:r>
              <a:rPr lang="en-US" sz="1800" b="1" i="1" dirty="0" err="1" smtClean="0">
                <a:latin typeface="Comic Sans MS"/>
                <a:cs typeface="Comic Sans MS"/>
              </a:rPr>
              <a:t>sensibile</a:t>
            </a:r>
            <a:r>
              <a:rPr lang="en-US" sz="1800" b="1" i="1" dirty="0" smtClean="0">
                <a:latin typeface="Comic Sans MS"/>
                <a:cs typeface="Comic Sans MS"/>
              </a:rPr>
              <a:t> </a:t>
            </a:r>
            <a:r>
              <a:rPr lang="en-US" sz="1800" b="1" i="1" dirty="0" err="1" smtClean="0">
                <a:latin typeface="Comic Sans MS"/>
                <a:cs typeface="Comic Sans MS"/>
              </a:rPr>
              <a:t>anche</a:t>
            </a:r>
            <a:r>
              <a:rPr lang="en-US" sz="1800" b="1" i="1" dirty="0" smtClean="0">
                <a:latin typeface="Comic Sans MS"/>
                <a:cs typeface="Comic Sans MS"/>
              </a:rPr>
              <a:t> al </a:t>
            </a:r>
            <a:r>
              <a:rPr lang="en-US" sz="1800" b="1" i="1" dirty="0" err="1" smtClean="0">
                <a:latin typeface="Comic Sans MS"/>
                <a:cs typeface="Comic Sans MS"/>
              </a:rPr>
              <a:t>numero</a:t>
            </a:r>
            <a:r>
              <a:rPr lang="en-US" sz="1800" b="1" i="1" dirty="0" smtClean="0">
                <a:latin typeface="Comic Sans MS"/>
                <a:cs typeface="Comic Sans MS"/>
              </a:rPr>
              <a:t> di </a:t>
            </a:r>
            <a:r>
              <a:rPr lang="en-US" sz="1800" b="1" i="1" dirty="0" err="1" smtClean="0">
                <a:latin typeface="Comic Sans MS"/>
                <a:cs typeface="Comic Sans MS"/>
              </a:rPr>
              <a:t>famiglie</a:t>
            </a:r>
            <a:r>
              <a:rPr lang="en-US" sz="1800" b="1" i="1" dirty="0" smtClean="0">
                <a:latin typeface="Comic Sans MS"/>
                <a:cs typeface="Comic Sans MS"/>
              </a:rPr>
              <a:t> di </a:t>
            </a:r>
            <a:r>
              <a:rPr lang="en-US" sz="1800" b="1" i="1" dirty="0" err="1" smtClean="0">
                <a:latin typeface="Comic Sans MS"/>
                <a:cs typeface="Comic Sans MS"/>
              </a:rPr>
              <a:t>neuutrini</a:t>
            </a:r>
            <a:r>
              <a:rPr lang="en-US" sz="1800" b="1" i="1" dirty="0" smtClean="0">
                <a:latin typeface="Comic Sans MS"/>
                <a:cs typeface="Comic Sans MS"/>
              </a:rPr>
              <a:t>. Con </a:t>
            </a:r>
            <a:r>
              <a:rPr lang="en-US" b="1" i="1" dirty="0" err="1" smtClean="0">
                <a:latin typeface="Comic Sans MS"/>
                <a:cs typeface="Comic Sans MS"/>
              </a:rPr>
              <a:t>i</a:t>
            </a:r>
            <a:r>
              <a:rPr lang="en-US" b="1" i="1" dirty="0" smtClean="0">
                <a:latin typeface="Comic Sans MS"/>
                <a:cs typeface="Comic Sans MS"/>
              </a:rPr>
              <a:t> </a:t>
            </a:r>
            <a:r>
              <a:rPr lang="en-US" b="1" i="1" dirty="0" err="1" smtClean="0">
                <a:latin typeface="Comic Sans MS"/>
                <a:cs typeface="Comic Sans MS"/>
              </a:rPr>
              <a:t>dati</a:t>
            </a:r>
            <a:r>
              <a:rPr lang="en-US" b="1" i="1" dirty="0" smtClean="0">
                <a:latin typeface="Comic Sans MS"/>
                <a:cs typeface="Comic Sans MS"/>
              </a:rPr>
              <a:t> in </a:t>
            </a:r>
            <a:r>
              <a:rPr lang="en-US" b="1" i="1" dirty="0" err="1" smtClean="0">
                <a:latin typeface="Comic Sans MS"/>
                <a:cs typeface="Comic Sans MS"/>
              </a:rPr>
              <a:t>letteratura</a:t>
            </a:r>
            <a:r>
              <a:rPr lang="en-US" b="1" i="1" dirty="0" smtClean="0">
                <a:latin typeface="Comic Sans MS"/>
                <a:cs typeface="Comic Sans MS"/>
              </a:rPr>
              <a:t> </a:t>
            </a:r>
            <a:r>
              <a:rPr lang="en-US" sz="1800" b="1" i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della</a:t>
            </a:r>
            <a:r>
              <a:rPr lang="en-US" sz="1800" b="1" i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800" b="1" i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reazione</a:t>
            </a:r>
            <a:r>
              <a:rPr lang="en-US" sz="1800" b="1" i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800" b="1" i="1" dirty="0" smtClean="0">
                <a:solidFill>
                  <a:srgbClr val="FF0000"/>
                </a:solidFill>
                <a:latin typeface="Comic Sans MS"/>
                <a:cs typeface="Comic Sans MS"/>
              </a:rPr>
              <a:t>D</a:t>
            </a:r>
            <a:r>
              <a:rPr lang="en-US" sz="1800" b="1" i="1" dirty="0">
                <a:solidFill>
                  <a:srgbClr val="FF0000"/>
                </a:solidFill>
                <a:latin typeface="Comic Sans MS"/>
                <a:cs typeface="Comic Sans MS"/>
              </a:rPr>
              <a:t>(</a:t>
            </a:r>
            <a:r>
              <a:rPr lang="en-US" sz="1800" b="1" i="1" dirty="0" err="1">
                <a:solidFill>
                  <a:srgbClr val="FF0000"/>
                </a:solidFill>
                <a:latin typeface="Comic Sans MS"/>
                <a:cs typeface="Comic Sans MS"/>
              </a:rPr>
              <a:t>p,</a:t>
            </a:r>
            <a:r>
              <a:rPr lang="en-US" sz="1800" b="1" i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sz="1800" b="1" i="1" dirty="0">
                <a:solidFill>
                  <a:srgbClr val="FF0000"/>
                </a:solidFill>
                <a:latin typeface="Comic Sans MS"/>
                <a:cs typeface="Comic Sans MS"/>
              </a:rPr>
              <a:t>)</a:t>
            </a:r>
            <a:r>
              <a:rPr lang="en-US" sz="1800" b="1" i="1" baseline="30000" dirty="0">
                <a:solidFill>
                  <a:srgbClr val="FF0000"/>
                </a:solidFill>
                <a:latin typeface="Comic Sans MS"/>
                <a:cs typeface="Comic Sans MS"/>
              </a:rPr>
              <a:t>3</a:t>
            </a:r>
            <a:r>
              <a:rPr lang="en-US" sz="1800" b="1" i="1" dirty="0">
                <a:solidFill>
                  <a:srgbClr val="FF0000"/>
                </a:solidFill>
                <a:latin typeface="Comic Sans MS"/>
                <a:cs typeface="Comic Sans MS"/>
              </a:rPr>
              <a:t>He</a:t>
            </a:r>
            <a:r>
              <a:rPr lang="en-US" sz="1800" b="1" i="1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b="1" i="1" dirty="0" err="1" smtClean="0">
                <a:latin typeface="Comic Sans MS"/>
                <a:cs typeface="Comic Sans MS"/>
              </a:rPr>
              <a:t>abbiamo</a:t>
            </a:r>
            <a:r>
              <a:rPr lang="en-US" sz="1800" b="1" i="1" dirty="0" smtClean="0">
                <a:solidFill>
                  <a:srgbClr val="000000"/>
                </a:solidFill>
                <a:latin typeface="Comic Sans MS"/>
                <a:cs typeface="Comic Sans MS"/>
              </a:rPr>
              <a:t>: </a:t>
            </a:r>
            <a:endParaRPr lang="en-US" b="1" i="1" dirty="0">
              <a:latin typeface="Comic Sans MS"/>
              <a:cs typeface="Comic Sans MS"/>
            </a:endParaRPr>
          </a:p>
          <a:p>
            <a:r>
              <a:rPr lang="en-US" b="1" i="1" dirty="0">
                <a:solidFill>
                  <a:srgbClr val="000000"/>
                </a:solidFill>
                <a:latin typeface="Comic Sans MS"/>
                <a:cs typeface="Comic Sans MS"/>
              </a:rPr>
              <a:t>N</a:t>
            </a:r>
            <a:r>
              <a:rPr lang="en-US" b="1" i="1" baseline="-25000" dirty="0">
                <a:solidFill>
                  <a:srgbClr val="000000"/>
                </a:solidFill>
                <a:latin typeface="Comic Sans MS"/>
                <a:cs typeface="Comic Sans MS"/>
              </a:rPr>
              <a:t>eff</a:t>
            </a:r>
            <a:r>
              <a:rPr lang="en-US" b="1" i="1" dirty="0">
                <a:solidFill>
                  <a:srgbClr val="000000"/>
                </a:solidFill>
                <a:latin typeface="Comic Sans MS"/>
                <a:cs typeface="Comic Sans MS"/>
              </a:rPr>
              <a:t> (CMB) = </a:t>
            </a:r>
            <a:r>
              <a:rPr lang="en-US" b="1" i="1" dirty="0">
                <a:solidFill>
                  <a:srgbClr val="0000FF"/>
                </a:solidFill>
                <a:latin typeface="Comic Sans MS"/>
                <a:cs typeface="Comic Sans MS"/>
              </a:rPr>
              <a:t>3.36</a:t>
            </a:r>
            <a:r>
              <a:rPr lang="en-US" b="1" i="1" dirty="0">
                <a:solidFill>
                  <a:srgbClr val="000000"/>
                </a:solidFill>
                <a:latin typeface="Comic Sans MS"/>
                <a:cs typeface="Comic Sans MS"/>
              </a:rPr>
              <a:t>±0.34 (PLANCK 2013)</a:t>
            </a:r>
          </a:p>
          <a:p>
            <a:r>
              <a:rPr lang="en-US" b="1" i="1" dirty="0">
                <a:solidFill>
                  <a:srgbClr val="000000"/>
                </a:solidFill>
                <a:latin typeface="Comic Sans MS"/>
                <a:cs typeface="Comic Sans MS"/>
              </a:rPr>
              <a:t>N</a:t>
            </a:r>
            <a:r>
              <a:rPr lang="en-US" b="1" i="1" baseline="-25000" dirty="0">
                <a:solidFill>
                  <a:srgbClr val="000000"/>
                </a:solidFill>
                <a:latin typeface="Comic Sans MS"/>
                <a:cs typeface="Comic Sans MS"/>
              </a:rPr>
              <a:t>eff</a:t>
            </a:r>
            <a:r>
              <a:rPr lang="en-US" b="1" i="1" dirty="0">
                <a:solidFill>
                  <a:srgbClr val="000000"/>
                </a:solidFill>
                <a:latin typeface="Comic Sans MS"/>
                <a:cs typeface="Comic Sans MS"/>
              </a:rPr>
              <a:t> (BBN) = </a:t>
            </a:r>
            <a:r>
              <a:rPr lang="en-US" b="1" i="1" dirty="0">
                <a:solidFill>
                  <a:srgbClr val="0000FF"/>
                </a:solidFill>
                <a:latin typeface="Comic Sans MS"/>
                <a:cs typeface="Comic Sans MS"/>
              </a:rPr>
              <a:t>3.57</a:t>
            </a:r>
            <a:r>
              <a:rPr lang="en-US" b="1" i="1" dirty="0">
                <a:solidFill>
                  <a:srgbClr val="000000"/>
                </a:solidFill>
                <a:latin typeface="Comic Sans MS"/>
                <a:cs typeface="Comic Sans MS"/>
              </a:rPr>
              <a:t>±0.18 (</a:t>
            </a:r>
            <a:r>
              <a:rPr lang="en-US" b="1" i="1" dirty="0" err="1">
                <a:solidFill>
                  <a:srgbClr val="000000"/>
                </a:solidFill>
                <a:latin typeface="Comic Sans MS"/>
                <a:cs typeface="Comic Sans MS"/>
              </a:rPr>
              <a:t>Cooke&amp;Pettini</a:t>
            </a:r>
            <a:r>
              <a:rPr lang="en-US" b="1" i="1" dirty="0">
                <a:solidFill>
                  <a:srgbClr val="000000"/>
                </a:solidFill>
                <a:latin typeface="Comic Sans MS"/>
                <a:cs typeface="Comic Sans MS"/>
              </a:rPr>
              <a:t> 2013)</a:t>
            </a:r>
          </a:p>
          <a:p>
            <a:r>
              <a:rPr lang="en-US" b="1" i="1" dirty="0">
                <a:solidFill>
                  <a:srgbClr val="000000"/>
                </a:solidFill>
                <a:latin typeface="Comic Sans MS"/>
                <a:cs typeface="Comic Sans MS"/>
              </a:rPr>
              <a:t>N</a:t>
            </a:r>
            <a:r>
              <a:rPr lang="en-US" b="1" i="1" baseline="-25000" dirty="0">
                <a:solidFill>
                  <a:srgbClr val="000000"/>
                </a:solidFill>
                <a:latin typeface="Comic Sans MS"/>
                <a:cs typeface="Comic Sans MS"/>
              </a:rPr>
              <a:t>eff</a:t>
            </a:r>
            <a:r>
              <a:rPr lang="en-US" b="1" i="1" dirty="0">
                <a:solidFill>
                  <a:srgbClr val="000000"/>
                </a:solidFill>
                <a:latin typeface="Comic Sans MS"/>
                <a:cs typeface="Comic Sans MS"/>
              </a:rPr>
              <a:t> (SM) = </a:t>
            </a:r>
            <a:r>
              <a:rPr lang="en-US" b="1" i="1" dirty="0">
                <a:solidFill>
                  <a:srgbClr val="0000FF"/>
                </a:solidFill>
                <a:latin typeface="Comic Sans MS"/>
                <a:cs typeface="Comic Sans MS"/>
              </a:rPr>
              <a:t>3.046</a:t>
            </a:r>
            <a:r>
              <a:rPr lang="en-US" b="1" i="1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23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5" tIns="45717" rIns="91435" bIns="45717">
            <a:spAutoFit/>
          </a:bodyPr>
          <a:lstStyle/>
          <a:p>
            <a:pPr>
              <a:defRPr/>
            </a:pPr>
            <a:r>
              <a:rPr lang="en-US" sz="2800" i="1" dirty="0" err="1">
                <a:solidFill>
                  <a:srgbClr val="0000FF"/>
                </a:solidFill>
                <a:latin typeface="Comic Sans MS"/>
                <a:cs typeface="Comic Sans MS"/>
              </a:rPr>
              <a:t>Reazione</a:t>
            </a:r>
            <a:r>
              <a:rPr lang="en-US" sz="2800" i="1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800" i="1" dirty="0">
                <a:solidFill>
                  <a:srgbClr val="FF0000"/>
                </a:solidFill>
                <a:latin typeface="Comic Sans MS"/>
                <a:cs typeface="Comic Sans MS"/>
              </a:rPr>
              <a:t>D(</a:t>
            </a:r>
            <a:r>
              <a:rPr lang="en-US" sz="2800" i="1" dirty="0" err="1">
                <a:solidFill>
                  <a:srgbClr val="FF0000"/>
                </a:solidFill>
                <a:latin typeface="Comic Sans MS"/>
                <a:cs typeface="Comic Sans MS"/>
              </a:rPr>
              <a:t>p,</a:t>
            </a:r>
            <a:r>
              <a:rPr lang="en-US" sz="2800" i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sz="2800" i="1" dirty="0">
                <a:solidFill>
                  <a:srgbClr val="FF0000"/>
                </a:solidFill>
                <a:latin typeface="Comic Sans MS"/>
                <a:cs typeface="Comic Sans MS"/>
              </a:rPr>
              <a:t>)</a:t>
            </a:r>
            <a:r>
              <a:rPr lang="en-US" sz="2800" i="1" baseline="30000" dirty="0">
                <a:solidFill>
                  <a:srgbClr val="FF0000"/>
                </a:solidFill>
                <a:latin typeface="Comic Sans MS"/>
                <a:cs typeface="Comic Sans MS"/>
              </a:rPr>
              <a:t>3</a:t>
            </a:r>
            <a:r>
              <a:rPr lang="en-US" sz="2800" i="1" dirty="0">
                <a:solidFill>
                  <a:srgbClr val="FF0000"/>
                </a:solidFill>
                <a:latin typeface="Comic Sans MS"/>
                <a:cs typeface="Comic Sans MS"/>
              </a:rPr>
              <a:t>He</a:t>
            </a:r>
            <a:r>
              <a:rPr lang="en-US" sz="2800" i="1" dirty="0">
                <a:solidFill>
                  <a:srgbClr val="0000FF"/>
                </a:solidFill>
                <a:latin typeface="Comic Sans MS"/>
                <a:cs typeface="Comic Sans MS"/>
              </a:rPr>
              <a:t>: </a:t>
            </a:r>
            <a:r>
              <a:rPr lang="en-US" sz="2800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N</a:t>
            </a:r>
            <a:r>
              <a:rPr lang="en-US" sz="2800" i="1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eff</a:t>
            </a:r>
            <a:r>
              <a:rPr lang="en-US" sz="2800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 (</a:t>
            </a:r>
            <a:r>
              <a:rPr lang="en-US" sz="2800" i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numero</a:t>
            </a:r>
            <a:r>
              <a:rPr lang="en-US" sz="2800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 di </a:t>
            </a:r>
            <a:r>
              <a:rPr lang="en-US" sz="2800" i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neutrini</a:t>
            </a:r>
            <a:r>
              <a:rPr lang="en-US" sz="2800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)</a:t>
            </a:r>
            <a:endParaRPr lang="fr-FR" sz="2800" i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AC733A-360F-B348-84A9-095A87815CC1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pic>
        <p:nvPicPr>
          <p:cNvPr id="3789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893611"/>
            <a:ext cx="4038600" cy="284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Box 5"/>
          <p:cNvSpPr txBox="1">
            <a:spLocks noChangeArrowheads="1"/>
          </p:cNvSpPr>
          <p:nvPr/>
        </p:nvSpPr>
        <p:spPr bwMode="auto">
          <a:xfrm>
            <a:off x="5864618" y="4267200"/>
            <a:ext cx="1983982" cy="307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7" rIns="91435" bIns="45717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err="1">
                <a:latin typeface="Arial" charset="0"/>
              </a:rPr>
              <a:t>Cooke&amp;Pettini</a:t>
            </a:r>
            <a:r>
              <a:rPr lang="en-US" sz="1400" b="1" dirty="0">
                <a:latin typeface="Arial" charset="0"/>
              </a:rPr>
              <a:t> 2013</a:t>
            </a:r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0" y="3500439"/>
            <a:ext cx="4572000" cy="258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>
            <a:spAutoFit/>
          </a:bodyPr>
          <a:lstStyle/>
          <a:p>
            <a:pPr>
              <a:defRPr/>
            </a:pPr>
            <a:r>
              <a:rPr lang="en-US" b="1" dirty="0" smtClean="0">
                <a:latin typeface="Comic Sans MS"/>
                <a:cs typeface="Comic Sans MS"/>
              </a:rPr>
              <a:t>Nota </a:t>
            </a:r>
            <a:r>
              <a:rPr lang="en-US" b="1" dirty="0" err="1" smtClean="0">
                <a:latin typeface="Comic Sans MS"/>
                <a:cs typeface="Comic Sans MS"/>
              </a:rPr>
              <a:t>bene</a:t>
            </a:r>
            <a:r>
              <a:rPr lang="en-US" b="1" dirty="0" smtClean="0">
                <a:latin typeface="Comic Sans MS"/>
                <a:cs typeface="Comic Sans MS"/>
              </a:rPr>
              <a:t>:</a:t>
            </a:r>
            <a:endParaRPr lang="en-US" b="1" dirty="0">
              <a:latin typeface="Comic Sans MS"/>
              <a:cs typeface="Comic Sans MS"/>
            </a:endParaRPr>
          </a:p>
          <a:p>
            <a:pPr marL="284163" indent="-284163">
              <a:buFont typeface="Arial" charset="0"/>
              <a:buChar char="•"/>
              <a:defRPr/>
            </a:pPr>
            <a:r>
              <a:rPr lang="en-US" b="1" dirty="0" err="1" smtClean="0">
                <a:latin typeface="Comic Sans MS"/>
                <a:cs typeface="Comic Sans MS"/>
              </a:rPr>
              <a:t>Buon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accordo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fra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i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risultati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ottenuti</a:t>
            </a:r>
            <a:r>
              <a:rPr lang="en-US" b="1" dirty="0" smtClean="0">
                <a:latin typeface="Comic Sans MS"/>
                <a:cs typeface="Comic Sans MS"/>
              </a:rPr>
              <a:t> da CMB e BBN.</a:t>
            </a:r>
          </a:p>
          <a:p>
            <a:pPr marL="284163" indent="-284163">
              <a:buFont typeface="Arial" charset="0"/>
              <a:buChar char="•"/>
              <a:defRPr/>
            </a:pPr>
            <a:r>
              <a:rPr lang="en-US" b="1" dirty="0" err="1" smtClean="0">
                <a:latin typeface="Comic Sans MS"/>
                <a:cs typeface="Comic Sans MS"/>
              </a:rPr>
              <a:t>Entrambi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suggeriscono</a:t>
            </a:r>
            <a:r>
              <a:rPr lang="en-US" b="1" dirty="0" smtClean="0">
                <a:latin typeface="Comic Sans MS"/>
                <a:cs typeface="Comic Sans MS"/>
              </a:rPr>
              <a:t> la </a:t>
            </a:r>
            <a:r>
              <a:rPr lang="en-US" b="1" dirty="0" err="1" smtClean="0">
                <a:latin typeface="Comic Sans MS"/>
                <a:cs typeface="Comic Sans MS"/>
              </a:rPr>
              <a:t>presenza</a:t>
            </a:r>
            <a:r>
              <a:rPr lang="en-US" b="1" dirty="0" smtClean="0">
                <a:latin typeface="Comic Sans MS"/>
                <a:cs typeface="Comic Sans MS"/>
              </a:rPr>
              <a:t> di 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“</a:t>
            </a:r>
            <a:r>
              <a:rPr lang="en-US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radiazione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scura</a:t>
            </a:r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”</a:t>
            </a:r>
            <a:r>
              <a:rPr lang="en-US" altLang="ja-JP" b="1" dirty="0">
                <a:latin typeface="Comic Sans MS"/>
                <a:cs typeface="Comic Sans MS"/>
              </a:rPr>
              <a:t>.</a:t>
            </a:r>
          </a:p>
          <a:p>
            <a:pPr marL="284163" indent="-284163">
              <a:buFont typeface="Arial" charset="0"/>
              <a:buChar char="•"/>
              <a:defRPr/>
            </a:pPr>
            <a:r>
              <a:rPr lang="en-US" b="1" dirty="0" err="1" smtClean="0">
                <a:latin typeface="Comic Sans MS"/>
                <a:cs typeface="Comic Sans MS"/>
              </a:rPr>
              <a:t>L’incertezza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sperimentale</a:t>
            </a:r>
            <a:r>
              <a:rPr lang="en-US" b="1" dirty="0" smtClean="0">
                <a:latin typeface="Comic Sans MS"/>
                <a:cs typeface="Comic Sans MS"/>
              </a:rPr>
              <a:t> sui </a:t>
            </a:r>
            <a:r>
              <a:rPr lang="en-US" b="1" dirty="0" err="1" smtClean="0">
                <a:latin typeface="Comic Sans MS"/>
                <a:cs typeface="Comic Sans MS"/>
              </a:rPr>
              <a:t>dati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relativi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alla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reazione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i="1" dirty="0">
                <a:solidFill>
                  <a:srgbClr val="FF0000"/>
                </a:solidFill>
                <a:latin typeface="Comic Sans MS"/>
                <a:cs typeface="Comic Sans MS"/>
              </a:rPr>
              <a:t>D(</a:t>
            </a:r>
            <a:r>
              <a:rPr lang="en-US" b="1" i="1" dirty="0" err="1">
                <a:solidFill>
                  <a:srgbClr val="FF0000"/>
                </a:solidFill>
                <a:latin typeface="Comic Sans MS"/>
                <a:cs typeface="Comic Sans MS"/>
              </a:rPr>
              <a:t>p,</a:t>
            </a:r>
            <a:r>
              <a:rPr lang="en-US" b="1" i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b="1" i="1" dirty="0">
                <a:solidFill>
                  <a:srgbClr val="FF0000"/>
                </a:solidFill>
                <a:latin typeface="Comic Sans MS"/>
                <a:cs typeface="Comic Sans MS"/>
              </a:rPr>
              <a:t>)</a:t>
            </a:r>
            <a:r>
              <a:rPr lang="en-US" b="1" i="1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3</a:t>
            </a:r>
            <a:r>
              <a:rPr lang="en-US" b="1" i="1" dirty="0" smtClean="0">
                <a:solidFill>
                  <a:srgbClr val="FF0000"/>
                </a:solidFill>
                <a:latin typeface="Comic Sans MS"/>
                <a:cs typeface="Comic Sans MS"/>
              </a:rPr>
              <a:t>He </a:t>
            </a:r>
            <a:r>
              <a:rPr lang="en-US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sono</a:t>
            </a:r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il</a:t>
            </a:r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principale</a:t>
            </a:r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ostacolo</a:t>
            </a:r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per </a:t>
            </a:r>
            <a:r>
              <a:rPr lang="en-US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migliorare</a:t>
            </a:r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questi</a:t>
            </a:r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limiti</a:t>
            </a:r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.</a:t>
            </a:r>
            <a:endParaRPr lang="en-US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grpSp>
        <p:nvGrpSpPr>
          <p:cNvPr id="37896" name="Group 29"/>
          <p:cNvGrpSpPr>
            <a:grpSpLocks/>
          </p:cNvGrpSpPr>
          <p:nvPr/>
        </p:nvGrpSpPr>
        <p:grpSpPr bwMode="auto">
          <a:xfrm>
            <a:off x="5295900" y="836613"/>
            <a:ext cx="4000500" cy="3168650"/>
            <a:chOff x="4722158" y="2497667"/>
            <a:chExt cx="4837643" cy="3891947"/>
          </a:xfrm>
        </p:grpSpPr>
        <p:pic>
          <p:nvPicPr>
            <p:cNvPr id="37897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6976" y="4221088"/>
              <a:ext cx="4537836" cy="1737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8" name="Rectangle 25"/>
            <p:cNvSpPr>
              <a:spLocks noChangeArrowheads="1"/>
            </p:cNvSpPr>
            <p:nvPr/>
          </p:nvSpPr>
          <p:spPr bwMode="auto">
            <a:xfrm>
              <a:off x="5445193" y="5405792"/>
              <a:ext cx="3773214" cy="16188"/>
            </a:xfrm>
            <a:prstGeom prst="rect">
              <a:avLst/>
            </a:prstGeom>
            <a:solidFill>
              <a:srgbClr val="008000">
                <a:alpha val="63136"/>
              </a:srgbClr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/>
                <a:t> </a:t>
              </a:r>
            </a:p>
          </p:txBody>
        </p:sp>
        <p:pic>
          <p:nvPicPr>
            <p:cNvPr id="3789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6867" y="5990914"/>
              <a:ext cx="4202934" cy="398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0" name="Oval 20"/>
            <p:cNvSpPr>
              <a:spLocks noChangeArrowheads="1"/>
            </p:cNvSpPr>
            <p:nvPr/>
          </p:nvSpPr>
          <p:spPr bwMode="auto">
            <a:xfrm>
              <a:off x="8460859" y="5341358"/>
              <a:ext cx="183095" cy="136843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37901" name="Picture 3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2158" y="2497667"/>
              <a:ext cx="4558377" cy="1867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2" name="Rectangle 25"/>
            <p:cNvSpPr>
              <a:spLocks noChangeArrowheads="1"/>
            </p:cNvSpPr>
            <p:nvPr/>
          </p:nvSpPr>
          <p:spPr bwMode="auto">
            <a:xfrm>
              <a:off x="5441950" y="3143250"/>
              <a:ext cx="3788320" cy="260350"/>
            </a:xfrm>
            <a:prstGeom prst="rect">
              <a:avLst/>
            </a:prstGeom>
            <a:solidFill>
              <a:srgbClr val="008000">
                <a:alpha val="4313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669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5"/>
          <p:cNvSpPr>
            <a:spLocks noChangeArrowheads="1"/>
          </p:cNvSpPr>
          <p:nvPr/>
        </p:nvSpPr>
        <p:spPr bwMode="auto">
          <a:xfrm>
            <a:off x="0" y="1090614"/>
            <a:ext cx="9144000" cy="6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>
            <a:spAutoFit/>
          </a:bodyPr>
          <a:lstStyle/>
          <a:p>
            <a:pPr algn="just"/>
            <a:r>
              <a:rPr lang="en-US" sz="1800" b="1" i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Attualmente</a:t>
            </a:r>
            <a:r>
              <a:rPr lang="en-US" sz="1800" b="1" i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800" b="1" i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i</a:t>
            </a:r>
            <a:r>
              <a:rPr lang="en-US" sz="1800" b="1" i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800" b="1" i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dati</a:t>
            </a:r>
            <a:r>
              <a:rPr lang="en-US" sz="1800" b="1" i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800" b="1" i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su</a:t>
            </a:r>
            <a:r>
              <a:rPr lang="en-US" sz="1800" b="1" i="1" dirty="0" smtClean="0">
                <a:solidFill>
                  <a:srgbClr val="000000"/>
                </a:solidFill>
                <a:latin typeface="Comic Sans MS"/>
                <a:cs typeface="Comic Sans MS"/>
              </a:rPr>
              <a:t> S</a:t>
            </a:r>
            <a:r>
              <a:rPr lang="en-US" sz="1800" b="1" i="1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12</a:t>
            </a:r>
            <a:r>
              <a:rPr lang="en-US" sz="1800" b="1" i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800" b="1" i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differiscono</a:t>
            </a:r>
            <a:r>
              <a:rPr lang="en-US" sz="1800" b="1" i="1" dirty="0" smtClean="0">
                <a:solidFill>
                  <a:srgbClr val="000000"/>
                </a:solidFill>
                <a:latin typeface="Comic Sans MS"/>
                <a:cs typeface="Comic Sans MS"/>
              </a:rPr>
              <a:t> del 20-30% </a:t>
            </a:r>
            <a:r>
              <a:rPr lang="en-US" sz="1800" b="1" i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rispetto</a:t>
            </a:r>
            <a:r>
              <a:rPr lang="en-US" sz="1800" b="1" i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800" b="1" i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alle</a:t>
            </a:r>
            <a:r>
              <a:rPr lang="en-US" sz="1800" b="1" i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800" b="1" i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calcoli</a:t>
            </a:r>
            <a:r>
              <a:rPr lang="en-US" sz="1800" b="1" i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800" b="1" i="1" dirty="0">
                <a:solidFill>
                  <a:srgbClr val="000000"/>
                </a:solidFill>
                <a:latin typeface="Comic Sans MS"/>
                <a:cs typeface="Comic Sans MS"/>
              </a:rPr>
              <a:t>“</a:t>
            </a:r>
            <a:r>
              <a:rPr lang="en-US" altLang="ja-JP" sz="1800" b="1" i="1" dirty="0" err="1">
                <a:solidFill>
                  <a:srgbClr val="000000"/>
                </a:solidFill>
                <a:latin typeface="Comic Sans MS"/>
                <a:cs typeface="Comic Sans MS"/>
              </a:rPr>
              <a:t>ab</a:t>
            </a:r>
            <a:r>
              <a:rPr lang="en-US" altLang="ja-JP" sz="1800" b="1" i="1" dirty="0">
                <a:solidFill>
                  <a:srgbClr val="000000"/>
                </a:solidFill>
                <a:latin typeface="Comic Sans MS"/>
                <a:cs typeface="Comic Sans MS"/>
              </a:rPr>
              <a:t> initio</a:t>
            </a:r>
            <a:r>
              <a:rPr lang="en-US" sz="1800" b="1" i="1" dirty="0" smtClean="0">
                <a:solidFill>
                  <a:srgbClr val="000000"/>
                </a:solidFill>
                <a:latin typeface="Comic Sans MS"/>
                <a:cs typeface="Comic Sans MS"/>
              </a:rPr>
              <a:t>”</a:t>
            </a:r>
            <a:r>
              <a:rPr lang="en-US" altLang="ja-JP" sz="1800" b="1" i="1" dirty="0" smtClean="0">
                <a:solidFill>
                  <a:srgbClr val="000000"/>
                </a:solidFill>
                <a:latin typeface="Comic Sans MS"/>
                <a:cs typeface="Comic Sans MS"/>
              </a:rPr>
              <a:t>.</a:t>
            </a:r>
            <a:endParaRPr lang="en-US" sz="1800" b="1" i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39939" name="Rectangle 23"/>
          <p:cNvSpPr>
            <a:spLocks noChangeArrowheads="1"/>
          </p:cNvSpPr>
          <p:nvPr/>
        </p:nvSpPr>
        <p:spPr bwMode="auto">
          <a:xfrm>
            <a:off x="5808785" y="3848100"/>
            <a:ext cx="2795954" cy="255588"/>
          </a:xfrm>
          <a:prstGeom prst="rect">
            <a:avLst/>
          </a:prstGeom>
          <a:solidFill>
            <a:srgbClr val="008000">
              <a:alpha val="3607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r>
              <a:rPr lang="en-US"/>
              <a:t> </a:t>
            </a:r>
          </a:p>
        </p:txBody>
      </p:sp>
      <p:sp>
        <p:nvSpPr>
          <p:cNvPr id="39940" name="Rectangle 25"/>
          <p:cNvSpPr>
            <a:spLocks noChangeArrowheads="1"/>
          </p:cNvSpPr>
          <p:nvPr/>
        </p:nvSpPr>
        <p:spPr bwMode="auto">
          <a:xfrm>
            <a:off x="5254870" y="3330575"/>
            <a:ext cx="3474427" cy="11922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lIns="91435" tIns="45717" rIns="91435" bIns="45717"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7C52C6-0951-CF4A-92B7-89492E6A2243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pic>
        <p:nvPicPr>
          <p:cNvPr id="3994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865438"/>
            <a:ext cx="3511061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Rectangle 3"/>
          <p:cNvSpPr>
            <a:spLocks noChangeArrowheads="1"/>
          </p:cNvSpPr>
          <p:nvPr/>
        </p:nvSpPr>
        <p:spPr bwMode="auto">
          <a:xfrm>
            <a:off x="5720862" y="3609207"/>
            <a:ext cx="2127738" cy="246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>
            <a:spAutoFit/>
          </a:bodyPr>
          <a:lstStyle/>
          <a:p>
            <a:r>
              <a:rPr lang="ro-RO" sz="1000" b="1" dirty="0">
                <a:latin typeface="Arial" charset="0"/>
                <a:cs typeface="Arial" charset="0"/>
              </a:rPr>
              <a:t>Di Valentino et al. </a:t>
            </a:r>
            <a:r>
              <a:rPr lang="ro-RO" sz="1000" b="1" dirty="0" smtClean="0">
                <a:latin typeface="Arial" charset="0"/>
                <a:cs typeface="Arial" charset="0"/>
              </a:rPr>
              <a:t>2014 (PRD)</a:t>
            </a:r>
            <a:endParaRPr lang="en-US" sz="1000" b="1" dirty="0">
              <a:latin typeface="Arial" charset="0"/>
              <a:cs typeface="Arial" charset="0"/>
            </a:endParaRPr>
          </a:p>
        </p:txBody>
      </p:sp>
      <p:sp>
        <p:nvSpPr>
          <p:cNvPr id="39946" name="TextBox 5"/>
          <p:cNvSpPr txBox="1">
            <a:spLocks noChangeArrowheads="1"/>
          </p:cNvSpPr>
          <p:nvPr/>
        </p:nvSpPr>
        <p:spPr bwMode="auto">
          <a:xfrm rot="16200000" flipH="1">
            <a:off x="4042159" y="4298566"/>
            <a:ext cx="2403475" cy="27699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D(</a:t>
            </a:r>
            <a:r>
              <a:rPr lang="en-US" sz="1200" b="1" dirty="0" err="1">
                <a:solidFill>
                  <a:srgbClr val="000000"/>
                </a:solidFill>
                <a:latin typeface="Arial" charset="0"/>
              </a:rPr>
              <a:t>p,</a:t>
            </a:r>
            <a:r>
              <a:rPr lang="en-US" sz="1200" b="1" dirty="0" err="1">
                <a:solidFill>
                  <a:srgbClr val="000000"/>
                </a:solidFill>
                <a:latin typeface="Symbol" charset="0"/>
                <a:cs typeface="Symbol" charset="0"/>
              </a:rPr>
              <a:t>g</a:t>
            </a: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)</a:t>
            </a:r>
            <a:r>
              <a:rPr lang="en-US" sz="1200" b="1" baseline="300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He reaction rate A.U.</a:t>
            </a:r>
          </a:p>
        </p:txBody>
      </p:sp>
      <p:sp>
        <p:nvSpPr>
          <p:cNvPr id="39947" name="Rectangle 1"/>
          <p:cNvSpPr>
            <a:spLocks noChangeArrowheads="1"/>
          </p:cNvSpPr>
          <p:nvPr/>
        </p:nvSpPr>
        <p:spPr bwMode="auto">
          <a:xfrm>
            <a:off x="52754" y="1700214"/>
            <a:ext cx="8773258" cy="6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>
            <a:spAutoFit/>
          </a:bodyPr>
          <a:lstStyle/>
          <a:p>
            <a:r>
              <a:rPr lang="en-US" b="1" dirty="0" err="1" smtClean="0">
                <a:latin typeface="Comic Sans MS"/>
                <a:cs typeface="Comic Sans MS"/>
              </a:rPr>
              <a:t>Una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sezione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d’urto</a:t>
            </a:r>
            <a:r>
              <a:rPr lang="en-US" b="1" dirty="0" smtClean="0">
                <a:latin typeface="Comic Sans MS"/>
                <a:cs typeface="Comic Sans MS"/>
              </a:rPr>
              <a:t> in </a:t>
            </a:r>
            <a:r>
              <a:rPr lang="en-US" b="1" dirty="0" err="1" smtClean="0">
                <a:latin typeface="Comic Sans MS"/>
                <a:cs typeface="Comic Sans MS"/>
              </a:rPr>
              <a:t>accordo</a:t>
            </a:r>
            <a:r>
              <a:rPr lang="en-US" b="1" dirty="0" smtClean="0">
                <a:latin typeface="Comic Sans MS"/>
                <a:cs typeface="Comic Sans MS"/>
              </a:rPr>
              <a:t> con </a:t>
            </a:r>
            <a:r>
              <a:rPr lang="en-US" b="1" dirty="0" err="1" smtClean="0">
                <a:latin typeface="Comic Sans MS"/>
                <a:cs typeface="Comic Sans MS"/>
              </a:rPr>
              <a:t>i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calcoli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teorici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fornisce</a:t>
            </a:r>
            <a:r>
              <a:rPr lang="en-US" b="1" dirty="0" smtClean="0">
                <a:latin typeface="Comic Sans MS"/>
                <a:cs typeface="Comic Sans MS"/>
              </a:rPr>
              <a:t> un </a:t>
            </a:r>
            <a:r>
              <a:rPr lang="en-US" b="1" dirty="0" err="1" smtClean="0">
                <a:latin typeface="Comic Sans MS"/>
                <a:cs typeface="Comic Sans MS"/>
              </a:rPr>
              <a:t>accordo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migliore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fra</a:t>
            </a:r>
            <a:r>
              <a:rPr lang="en-US" b="1" dirty="0" smtClean="0">
                <a:latin typeface="Comic Sans MS"/>
                <a:cs typeface="Comic Sans MS"/>
              </a:rPr>
              <a:t> CMB e BBN, </a:t>
            </a:r>
            <a:r>
              <a:rPr lang="en-US" b="1" dirty="0" err="1" smtClean="0">
                <a:latin typeface="Comic Sans MS"/>
                <a:cs typeface="Comic Sans MS"/>
              </a:rPr>
              <a:t>nella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direzione</a:t>
            </a:r>
            <a:r>
              <a:rPr lang="en-US" b="1" dirty="0" smtClean="0">
                <a:latin typeface="Comic Sans MS"/>
                <a:cs typeface="Comic Sans MS"/>
              </a:rPr>
              <a:t> N</a:t>
            </a:r>
            <a:r>
              <a:rPr lang="en-US" b="1" baseline="-25000" dirty="0" smtClean="0">
                <a:latin typeface="Comic Sans MS"/>
                <a:cs typeface="Comic Sans MS"/>
              </a:rPr>
              <a:t>eff</a:t>
            </a:r>
            <a:r>
              <a:rPr lang="en-US" b="1" dirty="0">
                <a:latin typeface="Comic Sans MS"/>
                <a:cs typeface="Comic Sans MS"/>
              </a:rPr>
              <a:t>&gt;3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048000"/>
            <a:ext cx="4254394" cy="3192465"/>
          </a:xfrm>
          <a:prstGeom prst="rect">
            <a:avLst/>
          </a:prstGeom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23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5" tIns="45717" rIns="91435" bIns="45717">
            <a:spAutoFit/>
          </a:bodyPr>
          <a:lstStyle/>
          <a:p>
            <a:pPr>
              <a:defRPr/>
            </a:pPr>
            <a:r>
              <a:rPr lang="en-US" sz="2800" i="1" dirty="0" err="1">
                <a:solidFill>
                  <a:srgbClr val="0000FF"/>
                </a:solidFill>
                <a:latin typeface="Comic Sans MS"/>
                <a:cs typeface="Comic Sans MS"/>
              </a:rPr>
              <a:t>Reazione</a:t>
            </a:r>
            <a:r>
              <a:rPr lang="en-US" sz="2800" i="1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800" i="1" dirty="0">
                <a:solidFill>
                  <a:srgbClr val="FF0000"/>
                </a:solidFill>
                <a:latin typeface="Comic Sans MS"/>
                <a:cs typeface="Comic Sans MS"/>
              </a:rPr>
              <a:t>D(</a:t>
            </a:r>
            <a:r>
              <a:rPr lang="en-US" sz="2800" i="1" dirty="0" err="1">
                <a:solidFill>
                  <a:srgbClr val="FF0000"/>
                </a:solidFill>
                <a:latin typeface="Comic Sans MS"/>
                <a:cs typeface="Comic Sans MS"/>
              </a:rPr>
              <a:t>p,</a:t>
            </a:r>
            <a:r>
              <a:rPr lang="en-US" sz="2800" i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sz="2800" i="1" dirty="0">
                <a:solidFill>
                  <a:srgbClr val="FF0000"/>
                </a:solidFill>
                <a:latin typeface="Comic Sans MS"/>
                <a:cs typeface="Comic Sans MS"/>
              </a:rPr>
              <a:t>)</a:t>
            </a:r>
            <a:r>
              <a:rPr lang="en-US" sz="2800" i="1" baseline="30000" dirty="0">
                <a:solidFill>
                  <a:srgbClr val="FF0000"/>
                </a:solidFill>
                <a:latin typeface="Comic Sans MS"/>
                <a:cs typeface="Comic Sans MS"/>
              </a:rPr>
              <a:t>3</a:t>
            </a:r>
            <a:r>
              <a:rPr lang="en-US" sz="2800" i="1" dirty="0">
                <a:solidFill>
                  <a:srgbClr val="FF0000"/>
                </a:solidFill>
                <a:latin typeface="Comic Sans MS"/>
                <a:cs typeface="Comic Sans MS"/>
              </a:rPr>
              <a:t>He</a:t>
            </a:r>
            <a:r>
              <a:rPr lang="en-US" sz="2800" i="1" dirty="0">
                <a:solidFill>
                  <a:srgbClr val="0000FF"/>
                </a:solidFill>
                <a:latin typeface="Comic Sans MS"/>
                <a:cs typeface="Comic Sans MS"/>
              </a:rPr>
              <a:t>: </a:t>
            </a:r>
            <a:r>
              <a:rPr lang="en-US" sz="2800" i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Fisica</a:t>
            </a:r>
            <a:r>
              <a:rPr lang="en-US" sz="2800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Nucleare</a:t>
            </a:r>
            <a:endParaRPr lang="fr-FR" sz="2800" i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76752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5"/>
          <p:cNvSpPr>
            <a:spLocks noChangeArrowheads="1"/>
          </p:cNvSpPr>
          <p:nvPr/>
        </p:nvSpPr>
        <p:spPr bwMode="auto">
          <a:xfrm>
            <a:off x="485340" y="2996605"/>
            <a:ext cx="3993174" cy="68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b="1" dirty="0">
                <a:solidFill>
                  <a:srgbClr val="3366FF"/>
                </a:solidFill>
                <a:cs typeface="Arial" charset="0"/>
              </a:rPr>
              <a:t>BGO detector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AU" b="1" dirty="0">
                <a:cs typeface="Arial" charset="0"/>
              </a:rPr>
              <a:t>Total cross section </a:t>
            </a:r>
            <a:r>
              <a:rPr lang="en-AU" b="1" dirty="0" err="1">
                <a:cs typeface="Arial" charset="0"/>
              </a:rPr>
              <a:t>Vs</a:t>
            </a:r>
            <a:r>
              <a:rPr lang="en-AU" b="1" dirty="0">
                <a:cs typeface="Arial" charset="0"/>
              </a:rPr>
              <a:t> </a:t>
            </a:r>
            <a:r>
              <a:rPr lang="en-AU" b="1" dirty="0" smtClean="0">
                <a:cs typeface="Arial" charset="0"/>
              </a:rPr>
              <a:t>Energy</a:t>
            </a:r>
            <a:endParaRPr lang="en-AU" b="1" dirty="0">
              <a:solidFill>
                <a:srgbClr val="3366FF"/>
              </a:solidFill>
              <a:cs typeface="Arial" charset="0"/>
            </a:endParaRPr>
          </a:p>
        </p:txBody>
      </p:sp>
      <p:pic>
        <p:nvPicPr>
          <p:cNvPr id="4198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56" y="673157"/>
            <a:ext cx="4187542" cy="230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396479" y="6070998"/>
            <a:ext cx="3959469" cy="68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AU" b="1" dirty="0" err="1">
                <a:solidFill>
                  <a:srgbClr val="3366FF"/>
                </a:solidFill>
                <a:cs typeface="Arial" charset="0"/>
              </a:rPr>
              <a:t>Ge</a:t>
            </a:r>
            <a:r>
              <a:rPr lang="en-AU" b="1" dirty="0">
                <a:solidFill>
                  <a:srgbClr val="3366FF"/>
                </a:solidFill>
                <a:cs typeface="Arial" charset="0"/>
              </a:rPr>
              <a:t>(Li) detector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b="1" dirty="0">
                <a:cs typeface="Arial" charset="0"/>
              </a:rPr>
              <a:t>Study of angular emission of </a:t>
            </a:r>
            <a:r>
              <a:rPr lang="en-US" b="1" dirty="0" smtClean="0">
                <a:cs typeface="Arial" charset="0"/>
              </a:rPr>
              <a:t>photons</a:t>
            </a:r>
            <a:endParaRPr lang="en-US" b="1" dirty="0"/>
          </a:p>
        </p:txBody>
      </p:sp>
      <p:sp>
        <p:nvSpPr>
          <p:cNvPr id="41989" name="TextBox 1"/>
          <p:cNvSpPr txBox="1">
            <a:spLocks noChangeArrowheads="1"/>
          </p:cNvSpPr>
          <p:nvPr/>
        </p:nvSpPr>
        <p:spPr bwMode="auto">
          <a:xfrm>
            <a:off x="4683726" y="1124745"/>
            <a:ext cx="4439062" cy="2031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7" rIns="91435" bIns="45717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0000FF"/>
                </a:solidFill>
                <a:latin typeface="Comic Sans MS"/>
                <a:cs typeface="Comic Sans MS"/>
              </a:rPr>
              <a:t>Experimental goals:</a:t>
            </a:r>
          </a:p>
          <a:p>
            <a:pPr eaLnBrk="1" hangingPunct="1"/>
            <a:r>
              <a:rPr lang="en-US" sz="18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-</a:t>
            </a:r>
            <a:r>
              <a:rPr lang="en-US" sz="18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Misura</a:t>
            </a:r>
            <a:r>
              <a:rPr lang="en-US" sz="18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della</a:t>
            </a:r>
            <a:r>
              <a:rPr lang="en-US" sz="18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sezione</a:t>
            </a:r>
            <a:r>
              <a:rPr lang="en-US" sz="18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d’urto</a:t>
            </a:r>
            <a:r>
              <a:rPr lang="en-US" sz="18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totale</a:t>
            </a:r>
            <a:r>
              <a:rPr lang="en-US" sz="18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in un </a:t>
            </a:r>
            <a:r>
              <a:rPr lang="en-US" sz="18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ampio</a:t>
            </a:r>
            <a:r>
              <a:rPr lang="en-US" sz="18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intervallo</a:t>
            </a:r>
            <a:r>
              <a:rPr lang="en-US" sz="18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di </a:t>
            </a:r>
            <a:r>
              <a:rPr lang="en-US" sz="18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energia</a:t>
            </a:r>
            <a:r>
              <a:rPr lang="en-US" sz="18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: </a:t>
            </a:r>
            <a:r>
              <a:rPr lang="en-AU" sz="1800" b="1" dirty="0">
                <a:solidFill>
                  <a:srgbClr val="000000"/>
                </a:solidFill>
                <a:latin typeface="Comic Sans MS"/>
                <a:cs typeface="Comic Sans MS"/>
              </a:rPr>
              <a:t>45&lt;</a:t>
            </a:r>
            <a:r>
              <a:rPr lang="en-AU" sz="1800" b="1" dirty="0" err="1">
                <a:solidFill>
                  <a:srgbClr val="000000"/>
                </a:solidFill>
                <a:latin typeface="Comic Sans MS"/>
                <a:cs typeface="Comic Sans MS"/>
              </a:rPr>
              <a:t>E</a:t>
            </a:r>
            <a:r>
              <a:rPr lang="en-AU" sz="1800" b="1" baseline="-25000" dirty="0" err="1">
                <a:solidFill>
                  <a:srgbClr val="000000"/>
                </a:solidFill>
                <a:latin typeface="Comic Sans MS"/>
                <a:cs typeface="Comic Sans MS"/>
              </a:rPr>
              <a:t>lab</a:t>
            </a:r>
            <a:r>
              <a:rPr lang="en-AU" sz="1800" b="1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en-AU" sz="1800" b="1" dirty="0" err="1">
                <a:solidFill>
                  <a:srgbClr val="000000"/>
                </a:solidFill>
                <a:latin typeface="Comic Sans MS"/>
                <a:cs typeface="Comic Sans MS"/>
              </a:rPr>
              <a:t>keV</a:t>
            </a:r>
            <a:r>
              <a:rPr lang="en-AU" sz="1800" b="1" dirty="0">
                <a:solidFill>
                  <a:srgbClr val="000000"/>
                </a:solidFill>
                <a:latin typeface="Comic Sans MS"/>
                <a:cs typeface="Comic Sans MS"/>
              </a:rPr>
              <a:t>)&lt;400 </a:t>
            </a:r>
          </a:p>
          <a:p>
            <a:pPr eaLnBrk="1" hangingPunct="1"/>
            <a:r>
              <a:rPr lang="en-AU" sz="18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-</a:t>
            </a:r>
            <a:r>
              <a:rPr lang="en-AU" sz="18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Precisione</a:t>
            </a:r>
            <a:r>
              <a:rPr lang="en-AU" sz="18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a </a:t>
            </a:r>
            <a:r>
              <a:rPr lang="en-AU" sz="18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livello</a:t>
            </a:r>
            <a:r>
              <a:rPr lang="en-AU" sz="18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del 3%.</a:t>
            </a:r>
            <a:endParaRPr lang="en-AU" sz="1800" b="1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eaLnBrk="1" hangingPunct="1"/>
            <a:r>
              <a:rPr lang="en-AU" sz="18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-</a:t>
            </a:r>
            <a:r>
              <a:rPr lang="en-AU" sz="18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Misura</a:t>
            </a:r>
            <a:r>
              <a:rPr lang="en-AU" sz="18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AU" sz="18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della</a:t>
            </a:r>
            <a:r>
              <a:rPr lang="en-AU" sz="18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AU" sz="18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sezione</a:t>
            </a:r>
            <a:r>
              <a:rPr lang="en-AU" sz="18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AU" sz="18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d’urto</a:t>
            </a:r>
            <a:r>
              <a:rPr lang="en-AU" sz="18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AU" sz="18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differenziale</a:t>
            </a:r>
            <a:r>
              <a:rPr lang="en-AU" sz="18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.</a:t>
            </a:r>
            <a:endParaRPr lang="en-AU" sz="18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grpSp>
        <p:nvGrpSpPr>
          <p:cNvPr id="41990" name="Group 4"/>
          <p:cNvGrpSpPr>
            <a:grpSpLocks/>
          </p:cNvGrpSpPr>
          <p:nvPr/>
        </p:nvGrpSpPr>
        <p:grpSpPr bwMode="auto">
          <a:xfrm>
            <a:off x="52114" y="3717033"/>
            <a:ext cx="4121073" cy="2123777"/>
            <a:chOff x="4788024" y="2924175"/>
            <a:chExt cx="4355976" cy="2219325"/>
          </a:xfrm>
        </p:grpSpPr>
        <p:pic>
          <p:nvPicPr>
            <p:cNvPr id="41993" name="Picture 61" descr="set-u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4263" y="2924175"/>
              <a:ext cx="4249737" cy="2219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4" name="TextBox 3"/>
            <p:cNvSpPr txBox="1">
              <a:spLocks noChangeArrowheads="1"/>
            </p:cNvSpPr>
            <p:nvPr/>
          </p:nvSpPr>
          <p:spPr bwMode="auto">
            <a:xfrm>
              <a:off x="4788024" y="3717032"/>
              <a:ext cx="864096" cy="225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800" b="1">
                  <a:latin typeface="Arial" charset="0"/>
                </a:rPr>
                <a:t>Proton beam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6D6844-FAEF-424B-9ED1-B6006ED60B2E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23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5" tIns="45717" rIns="91435" bIns="45717">
            <a:spAutoFit/>
          </a:bodyPr>
          <a:lstStyle/>
          <a:p>
            <a:pPr>
              <a:defRPr/>
            </a:pPr>
            <a:r>
              <a:rPr lang="en-US" sz="2800" i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Reazione</a:t>
            </a:r>
            <a:r>
              <a:rPr lang="en-US" sz="2800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800" i="1" dirty="0" smtClean="0">
                <a:solidFill>
                  <a:srgbClr val="FF0000"/>
                </a:solidFill>
                <a:latin typeface="Comic Sans MS"/>
                <a:cs typeface="Comic Sans MS"/>
              </a:rPr>
              <a:t>D</a:t>
            </a:r>
            <a:r>
              <a:rPr lang="en-US" sz="2800" i="1" dirty="0">
                <a:solidFill>
                  <a:srgbClr val="FF0000"/>
                </a:solidFill>
                <a:latin typeface="Comic Sans MS"/>
                <a:cs typeface="Comic Sans MS"/>
              </a:rPr>
              <a:t>(</a:t>
            </a:r>
            <a:r>
              <a:rPr lang="en-US" sz="2800" i="1" dirty="0" err="1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sz="2800" i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,</a:t>
            </a:r>
            <a:r>
              <a:rPr lang="en-US" sz="2800" i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sz="2800" i="1" dirty="0" smtClean="0">
                <a:solidFill>
                  <a:srgbClr val="FF0000"/>
                </a:solidFill>
                <a:latin typeface="Comic Sans MS"/>
                <a:cs typeface="Comic Sans MS"/>
              </a:rPr>
              <a:t>)</a:t>
            </a:r>
            <a:r>
              <a:rPr lang="en-US" sz="2800" i="1" baseline="30000" dirty="0">
                <a:solidFill>
                  <a:srgbClr val="FF0000"/>
                </a:solidFill>
                <a:latin typeface="Comic Sans MS"/>
                <a:cs typeface="Comic Sans MS"/>
              </a:rPr>
              <a:t>3</a:t>
            </a:r>
            <a:r>
              <a:rPr lang="en-US" sz="2800" i="1" dirty="0">
                <a:solidFill>
                  <a:srgbClr val="FF0000"/>
                </a:solidFill>
                <a:latin typeface="Comic Sans MS"/>
                <a:cs typeface="Comic Sans MS"/>
              </a:rPr>
              <a:t>He </a:t>
            </a:r>
            <a:r>
              <a:rPr lang="en-US" sz="2800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: </a:t>
            </a:r>
            <a:r>
              <a:rPr lang="en-US" sz="2800" i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Possibile</a:t>
            </a:r>
            <a:r>
              <a:rPr lang="en-US" sz="2800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800" i="1" dirty="0">
                <a:solidFill>
                  <a:srgbClr val="0000FF"/>
                </a:solidFill>
                <a:latin typeface="Comic Sans MS"/>
                <a:cs typeface="Comic Sans MS"/>
              </a:rPr>
              <a:t>setup @ LUNA</a:t>
            </a:r>
            <a:endParaRPr lang="fr-FR" i="1" baseline="-25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345" y="3429000"/>
            <a:ext cx="4120914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248400" y="4146964"/>
            <a:ext cx="2666136" cy="2207434"/>
          </a:xfrm>
          <a:prstGeom prst="rect">
            <a:avLst/>
          </a:prstGeom>
          <a:gradFill flip="none" rotWithShape="1">
            <a:gsLst>
              <a:gs pos="92000">
                <a:srgbClr val="FF6600">
                  <a:alpha val="49000"/>
                </a:srgbClr>
              </a:gs>
              <a:gs pos="100000">
                <a:srgbClr val="FFFFFF">
                  <a:alpha val="49000"/>
                </a:srgbClr>
              </a:gs>
              <a:gs pos="0">
                <a:schemeClr val="bg1">
                  <a:alpha val="49000"/>
                </a:schemeClr>
              </a:gs>
              <a:gs pos="13000">
                <a:srgbClr val="FF6600">
                  <a:alpha val="49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cxnSp>
        <p:nvCxnSpPr>
          <p:cNvPr id="14" name="Straight Arrow Connector 7"/>
          <p:cNvCxnSpPr>
            <a:cxnSpLocks noChangeShapeType="1"/>
          </p:cNvCxnSpPr>
          <p:nvPr/>
        </p:nvCxnSpPr>
        <p:spPr bwMode="auto">
          <a:xfrm>
            <a:off x="5367583" y="5545167"/>
            <a:ext cx="1203522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>
            <a:off x="6419683" y="4878313"/>
            <a:ext cx="2150189" cy="0"/>
          </a:xfrm>
          <a:prstGeom prst="straightConnector1">
            <a:avLst/>
          </a:prstGeom>
          <a:noFill/>
          <a:ln w="28575">
            <a:solidFill>
              <a:srgbClr val="008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5584258" y="5417937"/>
            <a:ext cx="820272" cy="276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91435" tIns="45717" rIns="91435" bIns="45717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>
                <a:latin typeface="Arial" charset="0"/>
              </a:rPr>
              <a:t>LUNA 50</a:t>
            </a: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6856201" y="4746215"/>
            <a:ext cx="1401636" cy="27699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7" rIns="91435" bIns="45717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008000"/>
                </a:solidFill>
                <a:latin typeface="Arial" charset="0"/>
              </a:rPr>
              <a:t>LUNA 400 (BGO)</a:t>
            </a:r>
          </a:p>
        </p:txBody>
      </p:sp>
      <p:cxnSp>
        <p:nvCxnSpPr>
          <p:cNvPr id="18" name="Straight Arrow Connector 14"/>
          <p:cNvCxnSpPr>
            <a:cxnSpLocks noChangeShapeType="1"/>
          </p:cNvCxnSpPr>
          <p:nvPr/>
        </p:nvCxnSpPr>
        <p:spPr bwMode="auto">
          <a:xfrm flipV="1">
            <a:off x="6668688" y="5840871"/>
            <a:ext cx="1912400" cy="3650"/>
          </a:xfrm>
          <a:prstGeom prst="straightConnector1">
            <a:avLst/>
          </a:prstGeom>
          <a:noFill/>
          <a:ln w="28575">
            <a:solidFill>
              <a:srgbClr val="00009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7039029" y="5694170"/>
            <a:ext cx="1470164" cy="27699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7" rIns="91435" bIns="45717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000090"/>
                </a:solidFill>
                <a:latin typeface="Arial" charset="0"/>
              </a:rPr>
              <a:t>LUNA 400 (</a:t>
            </a:r>
            <a:r>
              <a:rPr lang="en-US" sz="1200" b="1" dirty="0" err="1">
                <a:solidFill>
                  <a:srgbClr val="000090"/>
                </a:solidFill>
                <a:latin typeface="Arial" charset="0"/>
              </a:rPr>
              <a:t>HPGe</a:t>
            </a:r>
            <a:r>
              <a:rPr lang="en-US" sz="1200" b="1" dirty="0">
                <a:solidFill>
                  <a:srgbClr val="000090"/>
                </a:solidFill>
                <a:latin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729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Text Box 2"/>
          <p:cNvSpPr txBox="1">
            <a:spLocks noChangeArrowheads="1"/>
          </p:cNvSpPr>
          <p:nvPr/>
        </p:nvSpPr>
        <p:spPr bwMode="auto">
          <a:xfrm>
            <a:off x="0" y="1406132"/>
            <a:ext cx="9144000" cy="4770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Da </a:t>
            </a:r>
            <a:r>
              <a:rPr lang="en-US" sz="2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una</a:t>
            </a:r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decina</a:t>
            </a:r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di </a:t>
            </a:r>
            <a:r>
              <a:rPr lang="en-US" sz="2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anni</a:t>
            </a:r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siamo</a:t>
            </a:r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entrati</a:t>
            </a:r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nell’era</a:t>
            </a:r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della</a:t>
            </a:r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cosmologia</a:t>
            </a:r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di </a:t>
            </a:r>
            <a:r>
              <a:rPr lang="en-US" sz="2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precisione</a:t>
            </a:r>
            <a:endParaRPr lang="en-US" sz="2000" b="1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>
              <a:defRPr/>
            </a:pPr>
            <a:endParaRPr lang="sv-SE" sz="2000" b="1" dirty="0" smtClean="0">
              <a:solidFill>
                <a:srgbClr val="FF0000"/>
              </a:solidFill>
              <a:cs typeface="Arial" charset="0"/>
            </a:endParaRPr>
          </a:p>
          <a:p>
            <a:pPr>
              <a:defRPr/>
            </a:pPr>
            <a:r>
              <a:rPr lang="sv-SE" sz="2000" b="1" dirty="0" smtClean="0">
                <a:latin typeface="Comic Sans MS"/>
                <a:cs typeface="Comic Sans MS"/>
              </a:rPr>
              <a:t>Per </a:t>
            </a:r>
            <a:r>
              <a:rPr lang="sv-SE" sz="2000" b="1" dirty="0" err="1" smtClean="0">
                <a:latin typeface="Comic Sans MS"/>
                <a:cs typeface="Comic Sans MS"/>
              </a:rPr>
              <a:t>esempio</a:t>
            </a:r>
            <a:r>
              <a:rPr lang="sv-SE" sz="2000" b="1" dirty="0" smtClean="0">
                <a:latin typeface="Comic Sans MS"/>
                <a:cs typeface="Comic Sans MS"/>
              </a:rPr>
              <a:t>:</a:t>
            </a:r>
            <a:endParaRPr lang="sv-SE" sz="2000" b="1" dirty="0">
              <a:solidFill>
                <a:srgbClr val="FF0000"/>
              </a:solidFill>
              <a:cs typeface="Arial" charset="0"/>
            </a:endParaRPr>
          </a:p>
          <a:p>
            <a:pPr>
              <a:defRPr/>
            </a:pPr>
            <a:r>
              <a:rPr lang="sv-SE" b="1" dirty="0">
                <a:solidFill>
                  <a:srgbClr val="000000"/>
                </a:solidFill>
                <a:latin typeface="Symbol" charset="0"/>
                <a:cs typeface="Symbol" charset="0"/>
              </a:rPr>
              <a:t>W</a:t>
            </a:r>
            <a:r>
              <a:rPr lang="sv-SE" b="1" baseline="-25000" dirty="0">
                <a:solidFill>
                  <a:srgbClr val="000000"/>
                </a:solidFill>
                <a:latin typeface="Comic Sans MS"/>
                <a:cs typeface="Comic Sans MS"/>
              </a:rPr>
              <a:t>b</a:t>
            </a:r>
            <a:r>
              <a:rPr lang="sv-SE" b="1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sv-SE" b="1" dirty="0" err="1">
                <a:solidFill>
                  <a:srgbClr val="000000"/>
                </a:solidFill>
                <a:latin typeface="Comic Sans MS"/>
                <a:cs typeface="Comic Sans MS"/>
              </a:rPr>
              <a:t>error</a:t>
            </a:r>
            <a:r>
              <a:rPr lang="sv-SE" b="1" dirty="0">
                <a:solidFill>
                  <a:srgbClr val="000000"/>
                </a:solidFill>
                <a:latin typeface="Comic Sans MS"/>
                <a:cs typeface="Comic Sans MS"/>
              </a:rPr>
              <a:t>: </a:t>
            </a:r>
            <a:r>
              <a:rPr lang="sv-SE" b="1" dirty="0">
                <a:solidFill>
                  <a:srgbClr val="FF0000"/>
                </a:solidFill>
                <a:latin typeface="Comic Sans MS"/>
                <a:cs typeface="Comic Sans MS"/>
              </a:rPr>
              <a:t>4.3% </a:t>
            </a:r>
            <a:r>
              <a:rPr lang="sv-SE" b="1" dirty="0">
                <a:solidFill>
                  <a:srgbClr val="000000"/>
                </a:solidFill>
                <a:latin typeface="Comic Sans MS"/>
                <a:cs typeface="Comic Sans MS"/>
              </a:rPr>
              <a:t>(WMAP2003)</a:t>
            </a:r>
            <a:r>
              <a:rPr lang="en-US" b="1" dirty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sv-SE" b="1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1.4% </a:t>
            </a:r>
            <a:r>
              <a:rPr lang="sv-SE" b="1" dirty="0">
                <a:solidFill>
                  <a:srgbClr val="000000"/>
                </a:solidFill>
                <a:latin typeface="Comic Sans MS"/>
                <a:cs typeface="Comic Sans MS"/>
              </a:rPr>
              <a:t>(PLANCK2013)</a:t>
            </a:r>
            <a:endParaRPr lang="en-US" b="1" dirty="0">
              <a:solidFill>
                <a:srgbClr val="000000"/>
              </a:solidFill>
              <a:latin typeface="Comic Sans MS"/>
              <a:cs typeface="Comic Sans MS"/>
              <a:sym typeface="Wingdings"/>
            </a:endParaRPr>
          </a:p>
          <a:p>
            <a:pPr>
              <a:defRPr/>
            </a:pPr>
            <a:r>
              <a:rPr lang="sv-SE" b="1" dirty="0">
                <a:solidFill>
                  <a:srgbClr val="000000"/>
                </a:solidFill>
                <a:latin typeface="Comic Sans MS"/>
                <a:cs typeface="Comic Sans MS"/>
              </a:rPr>
              <a:t>(D/H</a:t>
            </a:r>
            <a:r>
              <a:rPr lang="sv-SE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  <a:r>
              <a:rPr lang="sv-SE" b="1" baseline="-25000" dirty="0" smtClean="0">
                <a:solidFill>
                  <a:srgbClr val="000000"/>
                </a:solidFill>
                <a:latin typeface="Comic Sans MS"/>
                <a:cs typeface="Comic Sans MS"/>
              </a:rPr>
              <a:t>obs</a:t>
            </a:r>
            <a:r>
              <a:rPr lang="sv-SE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sv-SE" b="1" dirty="0" err="1">
                <a:solidFill>
                  <a:srgbClr val="000000"/>
                </a:solidFill>
                <a:latin typeface="Comic Sans MS"/>
                <a:cs typeface="Comic Sans MS"/>
              </a:rPr>
              <a:t>error</a:t>
            </a:r>
            <a:r>
              <a:rPr lang="sv-SE" b="1" dirty="0">
                <a:solidFill>
                  <a:srgbClr val="000000"/>
                </a:solidFill>
                <a:latin typeface="Comic Sans MS"/>
                <a:cs typeface="Comic Sans MS"/>
              </a:rPr>
              <a:t>: </a:t>
            </a:r>
            <a:r>
              <a:rPr lang="en-US" b="1" dirty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8% </a:t>
            </a:r>
            <a:r>
              <a:rPr lang="sv-SE" b="1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sv-SE" b="1" dirty="0" err="1">
                <a:solidFill>
                  <a:srgbClr val="000000"/>
                </a:solidFill>
                <a:latin typeface="Comic Sans MS"/>
                <a:cs typeface="Comic Sans MS"/>
              </a:rPr>
              <a:t>Cyburt</a:t>
            </a:r>
            <a:r>
              <a:rPr lang="sv-SE" b="1" dirty="0">
                <a:solidFill>
                  <a:srgbClr val="000000"/>
                </a:solidFill>
                <a:latin typeface="Comic Sans MS"/>
                <a:cs typeface="Comic Sans MS"/>
              </a:rPr>
              <a:t> 2006)</a:t>
            </a:r>
            <a:r>
              <a:rPr lang="en-US" b="1" dirty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b="1" dirty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1.6% </a:t>
            </a:r>
            <a:r>
              <a:rPr lang="en-US" b="1" dirty="0">
                <a:solidFill>
                  <a:srgbClr val="000000"/>
                </a:solidFill>
                <a:latin typeface="Comic Sans MS"/>
                <a:cs typeface="Comic Sans MS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mic Sans MS"/>
                <a:cs typeface="Comic Sans MS"/>
              </a:rPr>
              <a:t>Cooke&amp;Pettini</a:t>
            </a:r>
            <a:r>
              <a:rPr lang="en-US" b="1" dirty="0">
                <a:solidFill>
                  <a:srgbClr val="000000"/>
                </a:solidFill>
                <a:latin typeface="Comic Sans MS"/>
                <a:cs typeface="Comic Sans MS"/>
              </a:rPr>
              <a:t> 2013</a:t>
            </a:r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</a:p>
          <a:p>
            <a:pPr>
              <a:defRPr/>
            </a:pPr>
            <a:endParaRPr lang="en-US" b="1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>
              <a:defRPr/>
            </a:pPr>
            <a:endParaRPr lang="en-US" b="1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CMB</a:t>
            </a:r>
          </a:p>
          <a:p>
            <a:pPr>
              <a:defRPr/>
            </a:pPr>
            <a:r>
              <a:rPr lang="en-US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Misure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di </a:t>
            </a:r>
            <a:r>
              <a:rPr lang="en-US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polarizzazione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(BICEP2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LSPE)</a:t>
            </a:r>
          </a:p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BBN: </a:t>
            </a:r>
          </a:p>
          <a:p>
            <a:pPr>
              <a:defRPr/>
            </a:pPr>
            <a:r>
              <a:rPr lang="en-US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Osservazioni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dirette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 </a:t>
            </a:r>
            <a:r>
              <a:rPr lang="en-US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Y</a:t>
            </a:r>
            <a:r>
              <a:rPr lang="en-US" b="1" baseline="-250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p</a:t>
            </a:r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, D/H, </a:t>
            </a:r>
            <a:r>
              <a:rPr lang="en-US" b="1" baseline="30000" dirty="0" smtClean="0">
                <a:solidFill>
                  <a:srgbClr val="000000"/>
                </a:solidFill>
                <a:latin typeface="Comic Sans MS"/>
                <a:cs typeface="Comic Sans MS"/>
              </a:rPr>
              <a:t>3</a:t>
            </a:r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He/H, </a:t>
            </a:r>
            <a:r>
              <a:rPr lang="en-US" b="1" baseline="30000" dirty="0" smtClean="0">
                <a:solidFill>
                  <a:srgbClr val="000000"/>
                </a:solidFill>
                <a:latin typeface="Comic Sans MS"/>
                <a:cs typeface="Comic Sans MS"/>
              </a:rPr>
              <a:t>7</a:t>
            </a:r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Li/H, </a:t>
            </a:r>
            <a:r>
              <a:rPr lang="en-US" b="1" baseline="30000" dirty="0" smtClean="0">
                <a:solidFill>
                  <a:srgbClr val="000000"/>
                </a:solidFill>
                <a:latin typeface="Comic Sans MS"/>
                <a:cs typeface="Comic Sans MS"/>
              </a:rPr>
              <a:t>6</a:t>
            </a:r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Li/H</a:t>
            </a:r>
            <a:endParaRPr lang="en-US" b="1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>
              <a:defRPr/>
            </a:pPr>
            <a:r>
              <a:rPr lang="en-US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Astrofisica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Nucleare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b="1" dirty="0" smtClean="0">
                <a:latin typeface="Comic Sans MS"/>
                <a:cs typeface="Comic Sans MS"/>
                <a:sym typeface="Wingdings"/>
              </a:rPr>
              <a:t></a:t>
            </a:r>
            <a:endParaRPr lang="en-US" b="1" dirty="0" smtClean="0">
              <a:latin typeface="Comic Sans MS"/>
              <a:cs typeface="Comic Sans MS"/>
            </a:endParaRPr>
          </a:p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D(</a:t>
            </a:r>
            <a:r>
              <a:rPr lang="en-US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p,</a:t>
            </a:r>
            <a:r>
              <a:rPr lang="en-US" b="1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  <a:r>
              <a:rPr lang="en-US" b="1" baseline="30000" dirty="0" smtClean="0">
                <a:solidFill>
                  <a:srgbClr val="000000"/>
                </a:solidFill>
                <a:latin typeface="Comic Sans MS"/>
                <a:cs typeface="Comic Sans MS"/>
              </a:rPr>
              <a:t>3</a:t>
            </a:r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He </a:t>
            </a:r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abbondanza</a:t>
            </a:r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deuterio</a:t>
            </a:r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, LUNA400</a:t>
            </a:r>
          </a:p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D(</a:t>
            </a:r>
            <a:r>
              <a:rPr lang="en-US" b="1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en-US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,</a:t>
            </a:r>
            <a:r>
              <a:rPr lang="en-US" b="1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  <a:r>
              <a:rPr lang="en-US" b="1" baseline="30000" dirty="0" smtClean="0">
                <a:solidFill>
                  <a:srgbClr val="000000"/>
                </a:solidFill>
                <a:latin typeface="Comic Sans MS"/>
                <a:cs typeface="Comic Sans MS"/>
              </a:rPr>
              <a:t>6</a:t>
            </a:r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Li  </a:t>
            </a:r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abbondanza</a:t>
            </a:r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b="1" baseline="30000" dirty="0" smtClean="0">
                <a:solidFill>
                  <a:srgbClr val="000000"/>
                </a:solidFill>
                <a:latin typeface="Comic Sans MS"/>
                <a:cs typeface="Comic Sans MS"/>
              </a:rPr>
              <a:t>6</a:t>
            </a:r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Li, LUNA-MV</a:t>
            </a:r>
          </a:p>
          <a:p>
            <a:pPr>
              <a:defRPr/>
            </a:pPr>
            <a:r>
              <a:rPr lang="en-US" b="1" baseline="30000" dirty="0" smtClean="0">
                <a:solidFill>
                  <a:srgbClr val="000000"/>
                </a:solidFill>
                <a:latin typeface="Comic Sans MS"/>
                <a:cs typeface="Comic Sans MS"/>
              </a:rPr>
              <a:t>3</a:t>
            </a:r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He(</a:t>
            </a:r>
            <a:r>
              <a:rPr lang="en-US" b="1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en-US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,</a:t>
            </a:r>
            <a:r>
              <a:rPr lang="en-US" b="1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)</a:t>
            </a:r>
            <a:r>
              <a:rPr lang="en-US" b="1" baseline="30000" dirty="0" smtClean="0">
                <a:solidFill>
                  <a:srgbClr val="000000"/>
                </a:solidFill>
                <a:latin typeface="Comic Sans MS"/>
                <a:cs typeface="Comic Sans MS"/>
              </a:rPr>
              <a:t>7</a:t>
            </a:r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Be </a:t>
            </a:r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b="1" dirty="0" err="1" smtClean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abbondanza</a:t>
            </a:r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en-US" b="1" baseline="30000" dirty="0" smtClean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7</a:t>
            </a:r>
            <a:r>
              <a:rPr lang="en-US" b="1" dirty="0" smtClean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Li, LUNA-MV</a:t>
            </a:r>
            <a:endParaRPr lang="en-US" b="1" dirty="0" smtClean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3072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275513" y="6427788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32B8A4B-7D35-714A-8CE9-AC819F38E63C}" type="slidenum">
              <a:rPr lang="en-US" sz="1400"/>
              <a:pPr/>
              <a:t>13</a:t>
            </a:fld>
            <a:endParaRPr lang="en-US" sz="140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23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5" tIns="45717" rIns="91435" bIns="45717">
            <a:spAutoFit/>
          </a:bodyPr>
          <a:lstStyle/>
          <a:p>
            <a:pPr>
              <a:defRPr/>
            </a:pPr>
            <a:r>
              <a:rPr lang="en-US" sz="2800" i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Conclusioni</a:t>
            </a:r>
            <a:r>
              <a:rPr lang="en-US" sz="2800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 (</a:t>
            </a:r>
            <a:r>
              <a:rPr lang="en-US" sz="2800" i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Cosmologia</a:t>
            </a:r>
            <a:r>
              <a:rPr lang="en-US" sz="2800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 e BBN)</a:t>
            </a:r>
            <a:endParaRPr lang="fr-FR" sz="2800" i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369064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24400" y="838200"/>
            <a:ext cx="4267200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LUNA400 (2015-2018):</a:t>
            </a:r>
          </a:p>
          <a:p>
            <a:pPr>
              <a:spcAft>
                <a:spcPts val="300"/>
              </a:spcAft>
            </a:pPr>
            <a:r>
              <a:rPr lang="en-US" sz="1600" baseline="30000" dirty="0">
                <a:latin typeface="Comic Sans MS"/>
                <a:cs typeface="Comic Sans MS"/>
              </a:rPr>
              <a:t>13</a:t>
            </a:r>
            <a:r>
              <a:rPr lang="en-US" sz="1600" dirty="0">
                <a:latin typeface="Comic Sans MS"/>
                <a:cs typeface="Comic Sans MS"/>
              </a:rPr>
              <a:t>C</a:t>
            </a:r>
            <a:r>
              <a:rPr lang="en-US" sz="1600" dirty="0" smtClean="0">
                <a:latin typeface="Comic Sans MS"/>
                <a:cs typeface="Comic Sans MS"/>
              </a:rPr>
              <a:t>(</a:t>
            </a:r>
            <a:r>
              <a:rPr lang="en-US" sz="1600" dirty="0" err="1" smtClean="0">
                <a:latin typeface="Symbol" charset="2"/>
                <a:cs typeface="Symbol" charset="2"/>
              </a:rPr>
              <a:t>a</a:t>
            </a:r>
            <a:r>
              <a:rPr lang="en-US" sz="1600" dirty="0" err="1" smtClean="0">
                <a:latin typeface="Comic Sans MS"/>
                <a:cs typeface="Comic Sans MS"/>
              </a:rPr>
              <a:t>,</a:t>
            </a:r>
            <a:r>
              <a:rPr lang="en-US" sz="1600" dirty="0" err="1">
                <a:latin typeface="Comic Sans MS"/>
                <a:cs typeface="Comic Sans MS"/>
              </a:rPr>
              <a:t>n</a:t>
            </a:r>
            <a:r>
              <a:rPr lang="en-US" sz="1600" dirty="0">
                <a:latin typeface="Comic Sans MS"/>
                <a:cs typeface="Comic Sans MS"/>
              </a:rPr>
              <a:t>)</a:t>
            </a:r>
            <a:r>
              <a:rPr lang="en-US" sz="1600" baseline="30000" dirty="0" smtClean="0">
                <a:latin typeface="Comic Sans MS"/>
                <a:cs typeface="Comic Sans MS"/>
              </a:rPr>
              <a:t>16</a:t>
            </a:r>
            <a:r>
              <a:rPr lang="en-US" sz="1600" dirty="0" smtClean="0">
                <a:latin typeface="Comic Sans MS"/>
                <a:cs typeface="Comic Sans MS"/>
              </a:rPr>
              <a:t>O</a:t>
            </a:r>
          </a:p>
          <a:p>
            <a:r>
              <a:rPr lang="en-US" sz="1600" baseline="30000" dirty="0">
                <a:latin typeface="Comic Sans MS"/>
                <a:cs typeface="Comic Sans MS"/>
              </a:rPr>
              <a:t>12</a:t>
            </a:r>
            <a:r>
              <a:rPr lang="en-US" sz="1600" dirty="0">
                <a:latin typeface="Comic Sans MS"/>
                <a:cs typeface="Comic Sans MS"/>
              </a:rPr>
              <a:t>C(</a:t>
            </a:r>
            <a:r>
              <a:rPr lang="en-US" sz="1600" dirty="0" err="1">
                <a:latin typeface="Comic Sans MS"/>
                <a:cs typeface="Comic Sans MS"/>
              </a:rPr>
              <a:t>p</a:t>
            </a:r>
            <a:r>
              <a:rPr lang="en-US" sz="1600" dirty="0" err="1" smtClean="0">
                <a:latin typeface="Comic Sans MS"/>
                <a:cs typeface="Comic Sans MS"/>
              </a:rPr>
              <a:t>,</a:t>
            </a:r>
            <a:r>
              <a:rPr lang="en-US" sz="1600" dirty="0" err="1" smtClean="0">
                <a:latin typeface="Symbol" charset="2"/>
                <a:cs typeface="Symbol" charset="2"/>
              </a:rPr>
              <a:t>g</a:t>
            </a:r>
            <a:r>
              <a:rPr lang="en-US" sz="1600" dirty="0" smtClean="0">
                <a:latin typeface="Comic Sans MS"/>
                <a:cs typeface="Comic Sans MS"/>
              </a:rPr>
              <a:t>)</a:t>
            </a:r>
            <a:r>
              <a:rPr lang="en-US" sz="1600" baseline="30000" dirty="0">
                <a:latin typeface="Comic Sans MS"/>
                <a:cs typeface="Comic Sans MS"/>
              </a:rPr>
              <a:t>13</a:t>
            </a:r>
            <a:r>
              <a:rPr lang="en-US" sz="1600" dirty="0">
                <a:latin typeface="Comic Sans MS"/>
                <a:cs typeface="Comic Sans MS"/>
              </a:rPr>
              <a:t>N and </a:t>
            </a:r>
            <a:r>
              <a:rPr lang="en-US" sz="1600" baseline="30000" dirty="0">
                <a:latin typeface="Comic Sans MS"/>
                <a:cs typeface="Comic Sans MS"/>
              </a:rPr>
              <a:t>13</a:t>
            </a:r>
            <a:r>
              <a:rPr lang="en-US" sz="1600" dirty="0">
                <a:latin typeface="Comic Sans MS"/>
                <a:cs typeface="Comic Sans MS"/>
              </a:rPr>
              <a:t>C(</a:t>
            </a:r>
            <a:r>
              <a:rPr lang="en-US" sz="1600" dirty="0" err="1">
                <a:latin typeface="Comic Sans MS"/>
                <a:cs typeface="Comic Sans MS"/>
              </a:rPr>
              <a:t>p</a:t>
            </a:r>
            <a:r>
              <a:rPr lang="en-US" sz="1600" dirty="0" err="1" smtClean="0">
                <a:latin typeface="Comic Sans MS"/>
                <a:cs typeface="Comic Sans MS"/>
              </a:rPr>
              <a:t>,</a:t>
            </a:r>
            <a:r>
              <a:rPr lang="en-US" sz="1600" dirty="0" err="1" smtClean="0">
                <a:latin typeface="Symbol" charset="2"/>
                <a:cs typeface="Symbol" charset="2"/>
              </a:rPr>
              <a:t>g</a:t>
            </a:r>
            <a:r>
              <a:rPr lang="en-US" sz="1600" dirty="0" smtClean="0">
                <a:latin typeface="Comic Sans MS"/>
                <a:cs typeface="Comic Sans MS"/>
              </a:rPr>
              <a:t>)</a:t>
            </a:r>
            <a:r>
              <a:rPr lang="en-US" sz="1600" baseline="30000" dirty="0" smtClean="0">
                <a:latin typeface="Comic Sans MS"/>
                <a:cs typeface="Comic Sans MS"/>
              </a:rPr>
              <a:t>14</a:t>
            </a:r>
            <a:r>
              <a:rPr lang="en-US" sz="1600" dirty="0" smtClean="0">
                <a:latin typeface="Comic Sans MS"/>
                <a:cs typeface="Comic Sans MS"/>
              </a:rPr>
              <a:t>N</a:t>
            </a:r>
          </a:p>
          <a:p>
            <a:r>
              <a:rPr lang="en-US" sz="1600" baseline="30000" dirty="0" smtClean="0">
                <a:latin typeface="Comic Sans MS"/>
                <a:cs typeface="Comic Sans MS"/>
              </a:rPr>
              <a:t>22</a:t>
            </a:r>
            <a:r>
              <a:rPr lang="en-US" sz="1600" dirty="0" smtClean="0">
                <a:latin typeface="Comic Sans MS"/>
                <a:cs typeface="Comic Sans MS"/>
              </a:rPr>
              <a:t>Ne(</a:t>
            </a:r>
            <a:r>
              <a:rPr lang="en-US" sz="1600" dirty="0" err="1" smtClean="0">
                <a:latin typeface="Symbol" charset="2"/>
                <a:cs typeface="Symbol" charset="2"/>
              </a:rPr>
              <a:t>a</a:t>
            </a:r>
            <a:r>
              <a:rPr lang="en-US" sz="1600" dirty="0" err="1" smtClean="0">
                <a:latin typeface="Comic Sans MS"/>
                <a:cs typeface="Comic Sans MS"/>
              </a:rPr>
              <a:t>,</a:t>
            </a:r>
            <a:r>
              <a:rPr lang="en-US" sz="1600" dirty="0" err="1" smtClean="0">
                <a:latin typeface="Symbol" charset="2"/>
                <a:cs typeface="Symbol" charset="2"/>
              </a:rPr>
              <a:t>g</a:t>
            </a:r>
            <a:r>
              <a:rPr lang="en-US" sz="1600" dirty="0" smtClean="0">
                <a:latin typeface="Comic Sans MS"/>
                <a:cs typeface="Comic Sans MS"/>
              </a:rPr>
              <a:t>)</a:t>
            </a:r>
            <a:r>
              <a:rPr lang="en-US" sz="1600" baseline="30000" dirty="0" smtClean="0">
                <a:latin typeface="Comic Sans MS"/>
                <a:cs typeface="Comic Sans MS"/>
              </a:rPr>
              <a:t>26</a:t>
            </a:r>
            <a:r>
              <a:rPr lang="en-US" sz="1600" dirty="0" smtClean="0">
                <a:latin typeface="Comic Sans MS"/>
                <a:cs typeface="Comic Sans MS"/>
              </a:rPr>
              <a:t>Mg</a:t>
            </a:r>
          </a:p>
          <a:p>
            <a:r>
              <a:rPr lang="en-US" sz="1600" baseline="30000" dirty="0" smtClean="0">
                <a:latin typeface="Comic Sans MS"/>
                <a:cs typeface="Comic Sans MS"/>
              </a:rPr>
              <a:t>2</a:t>
            </a:r>
            <a:r>
              <a:rPr lang="en-US" sz="1600" dirty="0" smtClean="0">
                <a:latin typeface="Comic Sans MS"/>
                <a:cs typeface="Comic Sans MS"/>
              </a:rPr>
              <a:t>H</a:t>
            </a:r>
            <a:r>
              <a:rPr lang="en-US" sz="1600" dirty="0">
                <a:latin typeface="Comic Sans MS"/>
                <a:cs typeface="Comic Sans MS"/>
              </a:rPr>
              <a:t>(</a:t>
            </a:r>
            <a:r>
              <a:rPr lang="en-US" sz="1600" dirty="0" err="1">
                <a:latin typeface="Comic Sans MS"/>
                <a:cs typeface="Comic Sans MS"/>
              </a:rPr>
              <a:t>p</a:t>
            </a:r>
            <a:r>
              <a:rPr lang="en-US" sz="1600" dirty="0" err="1" smtClean="0">
                <a:latin typeface="Comic Sans MS"/>
                <a:cs typeface="Comic Sans MS"/>
              </a:rPr>
              <a:t>,</a:t>
            </a:r>
            <a:r>
              <a:rPr lang="en-US" sz="1600" dirty="0" err="1" smtClean="0">
                <a:latin typeface="Symbol" charset="2"/>
                <a:cs typeface="Symbol" charset="2"/>
              </a:rPr>
              <a:t>g</a:t>
            </a:r>
            <a:r>
              <a:rPr lang="en-US" sz="1600" dirty="0" smtClean="0">
                <a:latin typeface="Comic Sans MS"/>
                <a:cs typeface="Comic Sans MS"/>
              </a:rPr>
              <a:t>)</a:t>
            </a:r>
            <a:r>
              <a:rPr lang="en-US" sz="1600" baseline="30000" dirty="0" smtClean="0">
                <a:latin typeface="Comic Sans MS"/>
                <a:cs typeface="Comic Sans MS"/>
              </a:rPr>
              <a:t>3</a:t>
            </a:r>
            <a:r>
              <a:rPr lang="en-US" sz="1600" dirty="0" smtClean="0">
                <a:latin typeface="Comic Sans MS"/>
                <a:cs typeface="Comic Sans MS"/>
              </a:rPr>
              <a:t>He</a:t>
            </a:r>
          </a:p>
          <a:p>
            <a:r>
              <a:rPr lang="en-US" sz="1600" baseline="30000" dirty="0">
                <a:latin typeface="Comic Sans MS"/>
                <a:cs typeface="Comic Sans MS"/>
              </a:rPr>
              <a:t>22</a:t>
            </a:r>
            <a:r>
              <a:rPr lang="en-US" sz="1600" dirty="0">
                <a:latin typeface="Comic Sans MS"/>
                <a:cs typeface="Comic Sans MS"/>
              </a:rPr>
              <a:t>Ne</a:t>
            </a:r>
            <a:r>
              <a:rPr lang="en-US" sz="1600" dirty="0" smtClean="0">
                <a:latin typeface="Comic Sans MS"/>
                <a:cs typeface="Comic Sans MS"/>
              </a:rPr>
              <a:t>(</a:t>
            </a:r>
            <a:r>
              <a:rPr lang="en-US" sz="1600" dirty="0" err="1" smtClean="0">
                <a:latin typeface="Symbol" charset="2"/>
                <a:cs typeface="Symbol" charset="2"/>
              </a:rPr>
              <a:t>a</a:t>
            </a:r>
            <a:r>
              <a:rPr lang="en-US" sz="1600" dirty="0" err="1" smtClean="0">
                <a:latin typeface="Comic Sans MS"/>
                <a:cs typeface="Comic Sans MS"/>
              </a:rPr>
              <a:t>,</a:t>
            </a:r>
            <a:r>
              <a:rPr lang="en-US" sz="1600" dirty="0" err="1" smtClean="0">
                <a:latin typeface="Symbol" charset="2"/>
                <a:cs typeface="Symbol" charset="2"/>
              </a:rPr>
              <a:t>g</a:t>
            </a:r>
            <a:r>
              <a:rPr lang="en-US" sz="1600" dirty="0" smtClean="0">
                <a:latin typeface="Comic Sans MS"/>
                <a:cs typeface="Comic Sans MS"/>
              </a:rPr>
              <a:t>)</a:t>
            </a:r>
            <a:r>
              <a:rPr lang="en-US" sz="1600" baseline="30000" dirty="0" smtClean="0">
                <a:latin typeface="Comic Sans MS"/>
                <a:cs typeface="Comic Sans MS"/>
              </a:rPr>
              <a:t>26</a:t>
            </a:r>
            <a:r>
              <a:rPr lang="en-US" sz="1600" dirty="0" smtClean="0">
                <a:latin typeface="Comic Sans MS"/>
                <a:cs typeface="Comic Sans MS"/>
              </a:rPr>
              <a:t>Mg</a:t>
            </a:r>
          </a:p>
          <a:p>
            <a:r>
              <a:rPr lang="en-US" sz="1600" baseline="30000" dirty="0">
                <a:latin typeface="Comic Sans MS"/>
                <a:cs typeface="Comic Sans MS"/>
              </a:rPr>
              <a:t>6</a:t>
            </a:r>
            <a:r>
              <a:rPr lang="en-US" sz="1600" dirty="0">
                <a:latin typeface="Comic Sans MS"/>
                <a:cs typeface="Comic Sans MS"/>
              </a:rPr>
              <a:t>Li(p</a:t>
            </a:r>
            <a:r>
              <a:rPr lang="en-US" sz="1600" dirty="0" smtClean="0">
                <a:latin typeface="Comic Sans MS"/>
                <a:cs typeface="Comic Sans MS"/>
              </a:rPr>
              <a:t>,</a:t>
            </a:r>
            <a:r>
              <a:rPr lang="en-US" sz="1600" dirty="0">
                <a:latin typeface="Symbol" charset="2"/>
                <a:cs typeface="Symbol" charset="2"/>
              </a:rPr>
              <a:t> g</a:t>
            </a:r>
            <a:r>
              <a:rPr lang="en-US" sz="1600" dirty="0" smtClean="0">
                <a:latin typeface="Comic Sans MS"/>
                <a:cs typeface="Comic Sans MS"/>
              </a:rPr>
              <a:t>)</a:t>
            </a:r>
            <a:r>
              <a:rPr lang="en-US" sz="1600" baseline="30000" dirty="0" smtClean="0">
                <a:latin typeface="Comic Sans MS"/>
                <a:cs typeface="Comic Sans MS"/>
              </a:rPr>
              <a:t>7</a:t>
            </a:r>
            <a:r>
              <a:rPr lang="en-US" sz="1600" dirty="0" smtClean="0">
                <a:latin typeface="Comic Sans MS"/>
                <a:cs typeface="Comic Sans MS"/>
              </a:rPr>
              <a:t>Be</a:t>
            </a:r>
            <a:endParaRPr lang="en-US" sz="1600" dirty="0" smtClean="0">
              <a:latin typeface="Comic Sans MS" panose="030F0702030302020204" pitchFamily="66" charset="0"/>
            </a:endParaRPr>
          </a:p>
          <a:p>
            <a:pPr>
              <a:spcAft>
                <a:spcPts val="300"/>
              </a:spcAft>
            </a:pPr>
            <a:r>
              <a:rPr lang="en-US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LUNA</a:t>
            </a:r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-</a:t>
            </a:r>
            <a:r>
              <a:rPr lang="en-US" sz="2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MV:</a:t>
            </a:r>
            <a:endParaRPr lang="en-US" sz="2000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>
              <a:spcAft>
                <a:spcPts val="300"/>
              </a:spcAft>
            </a:pPr>
            <a:r>
              <a:rPr lang="en-US" sz="1600" baseline="30000" dirty="0">
                <a:latin typeface="Comic Sans MS"/>
                <a:cs typeface="Comic Sans MS"/>
              </a:rPr>
              <a:t>3</a:t>
            </a:r>
            <a:r>
              <a:rPr lang="en-US" sz="1600" dirty="0">
                <a:latin typeface="Comic Sans MS"/>
                <a:cs typeface="Comic Sans MS"/>
              </a:rPr>
              <a:t>He(</a:t>
            </a:r>
            <a:r>
              <a:rPr lang="en-US" sz="1600" baseline="30000" dirty="0">
                <a:latin typeface="Comic Sans MS"/>
                <a:cs typeface="Comic Sans MS"/>
              </a:rPr>
              <a:t>4</a:t>
            </a:r>
            <a:r>
              <a:rPr lang="en-US" sz="1600" dirty="0">
                <a:latin typeface="Comic Sans MS"/>
                <a:cs typeface="Comic Sans MS"/>
              </a:rPr>
              <a:t>He</a:t>
            </a:r>
            <a:r>
              <a:rPr lang="en-US" sz="1600" dirty="0" smtClean="0">
                <a:latin typeface="Comic Sans MS"/>
                <a:cs typeface="Comic Sans MS"/>
              </a:rPr>
              <a:t>,</a:t>
            </a:r>
            <a:r>
              <a:rPr lang="en-US" sz="1600" dirty="0" smtClean="0">
                <a:latin typeface="Symbol" charset="2"/>
                <a:cs typeface="Symbol" charset="2"/>
              </a:rPr>
              <a:t>g</a:t>
            </a:r>
            <a:r>
              <a:rPr lang="en-US" sz="1600" dirty="0" smtClean="0">
                <a:latin typeface="Comic Sans MS"/>
                <a:cs typeface="Comic Sans MS"/>
              </a:rPr>
              <a:t>)</a:t>
            </a:r>
            <a:r>
              <a:rPr lang="en-US" sz="1600" baseline="30000" dirty="0">
                <a:latin typeface="Comic Sans MS"/>
                <a:cs typeface="Comic Sans MS"/>
              </a:rPr>
              <a:t>7</a:t>
            </a:r>
            <a:r>
              <a:rPr lang="en-US" sz="1600" dirty="0">
                <a:latin typeface="Comic Sans MS"/>
                <a:cs typeface="Comic Sans MS"/>
              </a:rPr>
              <a:t>Be</a:t>
            </a:r>
          </a:p>
          <a:p>
            <a:pPr>
              <a:spcAft>
                <a:spcPts val="300"/>
              </a:spcAft>
            </a:pPr>
            <a:r>
              <a:rPr lang="en-US" sz="1600" baseline="30000" dirty="0">
                <a:latin typeface="Comic Sans MS"/>
                <a:cs typeface="Comic Sans MS"/>
              </a:rPr>
              <a:t>12</a:t>
            </a:r>
            <a:r>
              <a:rPr lang="en-US" sz="1600" dirty="0">
                <a:latin typeface="Comic Sans MS"/>
                <a:cs typeface="Comic Sans MS"/>
              </a:rPr>
              <a:t>C</a:t>
            </a:r>
            <a:r>
              <a:rPr lang="en-US" sz="1600" dirty="0" smtClean="0">
                <a:latin typeface="Comic Sans MS"/>
                <a:cs typeface="Comic Sans MS"/>
              </a:rPr>
              <a:t>(</a:t>
            </a:r>
            <a:r>
              <a:rPr lang="en-US" sz="1600" dirty="0">
                <a:latin typeface="Symbol" charset="2"/>
                <a:cs typeface="Symbol" charset="2"/>
              </a:rPr>
              <a:t>a</a:t>
            </a:r>
            <a:r>
              <a:rPr lang="en-US" sz="1600" dirty="0" smtClean="0">
                <a:latin typeface="Comic Sans MS"/>
                <a:cs typeface="Comic Sans MS"/>
              </a:rPr>
              <a:t>,</a:t>
            </a:r>
            <a:r>
              <a:rPr lang="en-US" sz="1600" dirty="0" smtClean="0">
                <a:latin typeface="Symbol" charset="2"/>
                <a:cs typeface="Symbol" charset="2"/>
              </a:rPr>
              <a:t> </a:t>
            </a:r>
            <a:r>
              <a:rPr lang="en-US" sz="1600" dirty="0">
                <a:latin typeface="Symbol" charset="2"/>
                <a:cs typeface="Symbol" charset="2"/>
              </a:rPr>
              <a:t>g</a:t>
            </a:r>
            <a:r>
              <a:rPr lang="en-US" sz="1600" dirty="0" smtClean="0">
                <a:latin typeface="Comic Sans MS"/>
                <a:cs typeface="Comic Sans MS"/>
              </a:rPr>
              <a:t>)</a:t>
            </a:r>
            <a:r>
              <a:rPr lang="en-US" sz="1600" baseline="30000" dirty="0" smtClean="0">
                <a:latin typeface="Comic Sans MS"/>
                <a:cs typeface="Comic Sans MS"/>
              </a:rPr>
              <a:t>16</a:t>
            </a:r>
            <a:r>
              <a:rPr lang="en-US" sz="1600" dirty="0" smtClean="0">
                <a:latin typeface="Comic Sans MS"/>
                <a:cs typeface="Comic Sans MS"/>
              </a:rPr>
              <a:t>O</a:t>
            </a:r>
          </a:p>
          <a:p>
            <a:pPr>
              <a:spcAft>
                <a:spcPts val="300"/>
              </a:spcAft>
            </a:pPr>
            <a:r>
              <a:rPr lang="en-US" sz="1600" baseline="30000" dirty="0" smtClean="0">
                <a:latin typeface="Comic Sans MS"/>
                <a:cs typeface="Comic Sans MS"/>
              </a:rPr>
              <a:t>13</a:t>
            </a:r>
            <a:r>
              <a:rPr lang="en-US" sz="1600" dirty="0" smtClean="0">
                <a:latin typeface="Comic Sans MS"/>
                <a:cs typeface="Comic Sans MS"/>
              </a:rPr>
              <a:t>C(</a:t>
            </a:r>
            <a:r>
              <a:rPr lang="en-US" sz="1600" dirty="0" err="1">
                <a:latin typeface="Symbol" charset="2"/>
                <a:cs typeface="Symbol" charset="2"/>
              </a:rPr>
              <a:t>a</a:t>
            </a:r>
            <a:r>
              <a:rPr lang="en-US" sz="1600" dirty="0" err="1" smtClean="0">
                <a:latin typeface="Comic Sans MS"/>
                <a:cs typeface="Comic Sans MS"/>
              </a:rPr>
              <a:t>,n</a:t>
            </a:r>
            <a:r>
              <a:rPr lang="en-US" sz="1600" dirty="0" smtClean="0">
                <a:latin typeface="Comic Sans MS"/>
                <a:cs typeface="Comic Sans MS"/>
              </a:rPr>
              <a:t>)</a:t>
            </a:r>
            <a:r>
              <a:rPr lang="en-US" sz="1600" baseline="30000" dirty="0">
                <a:latin typeface="Comic Sans MS"/>
                <a:cs typeface="Comic Sans MS"/>
              </a:rPr>
              <a:t> 16</a:t>
            </a:r>
            <a:r>
              <a:rPr lang="en-US" sz="1600" dirty="0">
                <a:latin typeface="Comic Sans MS"/>
                <a:cs typeface="Comic Sans MS"/>
              </a:rPr>
              <a:t>O</a:t>
            </a:r>
            <a:endParaRPr lang="en-US" sz="1600" dirty="0" smtClean="0">
              <a:latin typeface="Comic Sans MS"/>
              <a:cs typeface="Comic Sans MS"/>
            </a:endParaRPr>
          </a:p>
          <a:p>
            <a:r>
              <a:rPr lang="en-US" sz="1600" baseline="30000" dirty="0">
                <a:latin typeface="Comic Sans MS"/>
                <a:cs typeface="Comic Sans MS"/>
              </a:rPr>
              <a:t>22</a:t>
            </a:r>
            <a:r>
              <a:rPr lang="en-US" sz="1600" dirty="0">
                <a:latin typeface="Comic Sans MS"/>
                <a:cs typeface="Comic Sans MS"/>
              </a:rPr>
              <a:t>Ne</a:t>
            </a:r>
            <a:r>
              <a:rPr lang="en-US" sz="1600" dirty="0" smtClean="0">
                <a:latin typeface="Comic Sans MS"/>
                <a:cs typeface="Comic Sans MS"/>
              </a:rPr>
              <a:t>(</a:t>
            </a:r>
            <a:r>
              <a:rPr lang="en-US" sz="1600" dirty="0" err="1" smtClean="0">
                <a:latin typeface="Symbol" charset="2"/>
                <a:cs typeface="Symbol" charset="2"/>
              </a:rPr>
              <a:t>a</a:t>
            </a:r>
            <a:r>
              <a:rPr lang="en-US" sz="1600" dirty="0" err="1" smtClean="0">
                <a:latin typeface="Comic Sans MS"/>
                <a:cs typeface="Comic Sans MS"/>
              </a:rPr>
              <a:t>,</a:t>
            </a:r>
            <a:r>
              <a:rPr lang="en-US" sz="1600" dirty="0" err="1">
                <a:latin typeface="Comic Sans MS"/>
                <a:cs typeface="Comic Sans MS"/>
              </a:rPr>
              <a:t>n</a:t>
            </a:r>
            <a:r>
              <a:rPr lang="en-US" sz="1600" dirty="0" smtClean="0">
                <a:latin typeface="Comic Sans MS"/>
                <a:cs typeface="Comic Sans MS"/>
              </a:rPr>
              <a:t>)</a:t>
            </a:r>
            <a:r>
              <a:rPr lang="en-US" sz="1600" baseline="30000" dirty="0" smtClean="0">
                <a:latin typeface="Comic Sans MS"/>
                <a:cs typeface="Comic Sans MS"/>
              </a:rPr>
              <a:t>25</a:t>
            </a:r>
            <a:r>
              <a:rPr lang="en-US" sz="1600" dirty="0" smtClean="0">
                <a:latin typeface="Comic Sans MS"/>
                <a:cs typeface="Comic Sans MS"/>
              </a:rPr>
              <a:t>Mg</a:t>
            </a:r>
          </a:p>
        </p:txBody>
      </p:sp>
      <p:pic>
        <p:nvPicPr>
          <p:cNvPr id="6" name="Picture 5" descr="sloan-zoom_Page_06"/>
          <p:cNvPicPr>
            <a:picLocks noChangeAspect="1" noChangeArrowheads="1"/>
          </p:cNvPicPr>
          <p:nvPr/>
        </p:nvPicPr>
        <p:blipFill rotWithShape="1">
          <a:blip r:embed="rId2"/>
          <a:srcRect l="1" r="45727"/>
          <a:stretch/>
        </p:blipFill>
        <p:spPr bwMode="auto">
          <a:xfrm>
            <a:off x="0" y="7937"/>
            <a:ext cx="4575969" cy="690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228600" y="1752600"/>
            <a:ext cx="4191000" cy="4149725"/>
            <a:chOff x="533400" y="2708275"/>
            <a:chExt cx="4191000" cy="4149725"/>
          </a:xfrm>
        </p:grpSpPr>
        <p:sp>
          <p:nvSpPr>
            <p:cNvPr id="8" name="Text Box 21"/>
            <p:cNvSpPr txBox="1">
              <a:spLocks noChangeArrowheads="1"/>
            </p:cNvSpPr>
            <p:nvPr/>
          </p:nvSpPr>
          <p:spPr bwMode="auto">
            <a:xfrm>
              <a:off x="2187575" y="6461125"/>
              <a:ext cx="10604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0" dirty="0">
                  <a:solidFill>
                    <a:schemeClr val="bg1"/>
                  </a:solidFill>
                </a:rPr>
                <a:t>log (</a:t>
              </a:r>
              <a:r>
                <a:rPr lang="en-US" sz="2000" b="0" dirty="0" err="1">
                  <a:solidFill>
                    <a:schemeClr val="bg1"/>
                  </a:solidFill>
                  <a:sym typeface="Symbol" pitchFamily="-111" charset="2"/>
                </a:rPr>
                <a:t></a:t>
              </a:r>
              <a:r>
                <a:rPr lang="en-US" b="0" baseline="-25000" dirty="0" err="1">
                  <a:solidFill>
                    <a:schemeClr val="bg1"/>
                  </a:solidFill>
                  <a:sym typeface="Symbol" pitchFamily="-111" charset="2"/>
                </a:rPr>
                <a:t>c</a:t>
              </a:r>
              <a:r>
                <a:rPr lang="en-US" b="0" dirty="0">
                  <a:solidFill>
                    <a:schemeClr val="bg1"/>
                  </a:solidFill>
                  <a:sym typeface="Symbol" pitchFamily="-111" charset="2"/>
                </a:rPr>
                <a:t>)</a:t>
              </a:r>
              <a:r>
                <a:rPr lang="en-US" b="0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9" name="Text Box 22"/>
            <p:cNvSpPr txBox="1">
              <a:spLocks noChangeArrowheads="1"/>
            </p:cNvSpPr>
            <p:nvPr/>
          </p:nvSpPr>
          <p:spPr bwMode="auto">
            <a:xfrm>
              <a:off x="2671763" y="3413125"/>
              <a:ext cx="833438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</a:rPr>
                <a:t>O-ignition</a:t>
              </a:r>
            </a:p>
          </p:txBody>
        </p:sp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2824163" y="3184525"/>
              <a:ext cx="84931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</a:rPr>
                <a:t>Si-ignition</a:t>
              </a:r>
            </a:p>
          </p:txBody>
        </p:sp>
        <p:sp>
          <p:nvSpPr>
            <p:cNvPr id="12" name="Freeform 25"/>
            <p:cNvSpPr>
              <a:spLocks/>
            </p:cNvSpPr>
            <p:nvPr/>
          </p:nvSpPr>
          <p:spPr bwMode="auto">
            <a:xfrm>
              <a:off x="3579813" y="3795713"/>
              <a:ext cx="330200" cy="136525"/>
            </a:xfrm>
            <a:custGeom>
              <a:avLst/>
              <a:gdLst>
                <a:gd name="T0" fmla="*/ 30 w 208"/>
                <a:gd name="T1" fmla="*/ 77 h 86"/>
                <a:gd name="T2" fmla="*/ 12 w 208"/>
                <a:gd name="T3" fmla="*/ 65 h 86"/>
                <a:gd name="T4" fmla="*/ 0 w 208"/>
                <a:gd name="T5" fmla="*/ 30 h 86"/>
                <a:gd name="T6" fmla="*/ 53 w 208"/>
                <a:gd name="T7" fmla="*/ 0 h 86"/>
                <a:gd name="T8" fmla="*/ 208 w 208"/>
                <a:gd name="T9" fmla="*/ 18 h 86"/>
                <a:gd name="T10" fmla="*/ 30 w 208"/>
                <a:gd name="T11" fmla="*/ 77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8"/>
                <a:gd name="T19" fmla="*/ 0 h 86"/>
                <a:gd name="T20" fmla="*/ 208 w 208"/>
                <a:gd name="T21" fmla="*/ 86 h 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8" h="86">
                  <a:moveTo>
                    <a:pt x="30" y="77"/>
                  </a:moveTo>
                  <a:cubicBezTo>
                    <a:pt x="24" y="73"/>
                    <a:pt x="16" y="71"/>
                    <a:pt x="12" y="65"/>
                  </a:cubicBezTo>
                  <a:cubicBezTo>
                    <a:pt x="5" y="55"/>
                    <a:pt x="0" y="30"/>
                    <a:pt x="0" y="30"/>
                  </a:cubicBezTo>
                  <a:cubicBezTo>
                    <a:pt x="15" y="7"/>
                    <a:pt x="28" y="8"/>
                    <a:pt x="53" y="0"/>
                  </a:cubicBezTo>
                  <a:cubicBezTo>
                    <a:pt x="106" y="11"/>
                    <a:pt x="153" y="14"/>
                    <a:pt x="208" y="18"/>
                  </a:cubicBezTo>
                  <a:cubicBezTo>
                    <a:pt x="191" y="86"/>
                    <a:pt x="80" y="77"/>
                    <a:pt x="30" y="7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auto">
            <a:xfrm>
              <a:off x="3903663" y="3484563"/>
              <a:ext cx="307975" cy="227013"/>
            </a:xfrm>
            <a:custGeom>
              <a:avLst/>
              <a:gdLst>
                <a:gd name="T0" fmla="*/ 27 w 194"/>
                <a:gd name="T1" fmla="*/ 0 h 143"/>
                <a:gd name="T2" fmla="*/ 170 w 194"/>
                <a:gd name="T3" fmla="*/ 95 h 143"/>
                <a:gd name="T4" fmla="*/ 194 w 194"/>
                <a:gd name="T5" fmla="*/ 89 h 143"/>
                <a:gd name="T6" fmla="*/ 134 w 194"/>
                <a:gd name="T7" fmla="*/ 0 h 143"/>
                <a:gd name="T8" fmla="*/ 27 w 194"/>
                <a:gd name="T9" fmla="*/ 0 h 1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143"/>
                <a:gd name="T17" fmla="*/ 194 w 194"/>
                <a:gd name="T18" fmla="*/ 143 h 1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143">
                  <a:moveTo>
                    <a:pt x="27" y="0"/>
                  </a:moveTo>
                  <a:cubicBezTo>
                    <a:pt x="35" y="143"/>
                    <a:pt x="0" y="108"/>
                    <a:pt x="170" y="95"/>
                  </a:cubicBezTo>
                  <a:cubicBezTo>
                    <a:pt x="178" y="94"/>
                    <a:pt x="186" y="91"/>
                    <a:pt x="194" y="89"/>
                  </a:cubicBezTo>
                  <a:cubicBezTo>
                    <a:pt x="187" y="23"/>
                    <a:pt x="192" y="19"/>
                    <a:pt x="134" y="0"/>
                  </a:cubicBezTo>
                  <a:cubicBezTo>
                    <a:pt x="30" y="6"/>
                    <a:pt x="57" y="30"/>
                    <a:pt x="27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4" name="Picture 29" descr="betelgeuse"/>
            <p:cNvPicPr>
              <a:picLocks noChangeAspect="1" noChangeArrowheads="1"/>
            </p:cNvPicPr>
            <p:nvPr/>
          </p:nvPicPr>
          <p:blipFill>
            <a:blip r:embed="rId3"/>
            <a:srcRect l="7292" t="13637" r="69630" b="54546"/>
            <a:stretch>
              <a:fillRect/>
            </a:stretch>
          </p:blipFill>
          <p:spPr bwMode="auto">
            <a:xfrm>
              <a:off x="1752600" y="4410173"/>
              <a:ext cx="1054233" cy="9238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77" t="12853" r="17743" b="20156"/>
            <a:stretch/>
          </p:blipFill>
          <p:spPr>
            <a:xfrm>
              <a:off x="2500147" y="3743821"/>
              <a:ext cx="1079666" cy="90437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6" name="Text Box 27"/>
            <p:cNvSpPr txBox="1">
              <a:spLocks noChangeArrowheads="1"/>
            </p:cNvSpPr>
            <p:nvPr/>
          </p:nvSpPr>
          <p:spPr bwMode="auto">
            <a:xfrm rot="16200000">
              <a:off x="201613" y="4443413"/>
              <a:ext cx="1060450" cy="39687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0" dirty="0">
                  <a:solidFill>
                    <a:schemeClr val="bg1"/>
                  </a:solidFill>
                </a:rPr>
                <a:t>log (</a:t>
              </a:r>
              <a:r>
                <a:rPr lang="en-US" sz="2000" b="0" dirty="0" err="1">
                  <a:solidFill>
                    <a:schemeClr val="bg1"/>
                  </a:solidFill>
                  <a:sym typeface="Symbol" pitchFamily="-111" charset="2"/>
                </a:rPr>
                <a:t>T</a:t>
              </a:r>
              <a:r>
                <a:rPr lang="en-US" b="0" baseline="-25000" dirty="0" err="1">
                  <a:solidFill>
                    <a:schemeClr val="bg1"/>
                  </a:solidFill>
                  <a:sym typeface="Symbol" pitchFamily="-111" charset="2"/>
                </a:rPr>
                <a:t>c</a:t>
              </a:r>
              <a:r>
                <a:rPr lang="en-US" b="0" dirty="0">
                  <a:solidFill>
                    <a:schemeClr val="bg1"/>
                  </a:solidFill>
                  <a:sym typeface="Symbol" pitchFamily="-111" charset="2"/>
                </a:rPr>
                <a:t>)</a:t>
              </a:r>
              <a:r>
                <a:rPr lang="en-US" b="0" dirty="0"/>
                <a:t> </a:t>
              </a:r>
            </a:p>
          </p:txBody>
        </p:sp>
        <p:sp>
          <p:nvSpPr>
            <p:cNvPr id="17" name="Rectangle 28"/>
            <p:cNvSpPr>
              <a:spLocks noChangeArrowheads="1"/>
            </p:cNvSpPr>
            <p:nvPr/>
          </p:nvSpPr>
          <p:spPr bwMode="auto">
            <a:xfrm>
              <a:off x="1050925" y="2959100"/>
              <a:ext cx="3451225" cy="3381375"/>
            </a:xfrm>
            <a:prstGeom prst="rect">
              <a:avLst/>
            </a:prstGeom>
            <a:noFill/>
            <a:ln w="19050">
              <a:solidFill>
                <a:srgbClr val="EAEAEA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pic>
          <p:nvPicPr>
            <p:cNvPr id="18" name="Picture 30" descr="star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16202A"/>
                </a:clrFrom>
                <a:clrTo>
                  <a:srgbClr val="16202A">
                    <a:alpha val="0"/>
                  </a:srgbClr>
                </a:clrTo>
              </a:clrChange>
            </a:blip>
            <a:srcRect l="14128" t="66327" r="67822" b="1021"/>
            <a:stretch>
              <a:fillRect/>
            </a:stretch>
          </p:blipFill>
          <p:spPr bwMode="auto">
            <a:xfrm>
              <a:off x="1143000" y="5222875"/>
              <a:ext cx="8382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 Box 34"/>
            <p:cNvSpPr txBox="1">
              <a:spLocks noChangeArrowheads="1"/>
            </p:cNvSpPr>
            <p:nvPr/>
          </p:nvSpPr>
          <p:spPr bwMode="auto">
            <a:xfrm>
              <a:off x="1600200" y="5908675"/>
              <a:ext cx="8239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</a:rPr>
                <a:t>H-ignition</a:t>
              </a:r>
            </a:p>
          </p:txBody>
        </p:sp>
        <p:sp>
          <p:nvSpPr>
            <p:cNvPr id="20" name="Text Box 35"/>
            <p:cNvSpPr txBox="1">
              <a:spLocks noChangeArrowheads="1"/>
            </p:cNvSpPr>
            <p:nvPr/>
          </p:nvSpPr>
          <p:spPr bwMode="auto">
            <a:xfrm>
              <a:off x="2438400" y="4918075"/>
              <a:ext cx="9080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He-ignition</a:t>
              </a:r>
            </a:p>
          </p:txBody>
        </p:sp>
        <p:sp>
          <p:nvSpPr>
            <p:cNvPr id="21" name="Text Box 36"/>
            <p:cNvSpPr txBox="1">
              <a:spLocks noChangeArrowheads="1"/>
            </p:cNvSpPr>
            <p:nvPr/>
          </p:nvSpPr>
          <p:spPr bwMode="auto">
            <a:xfrm>
              <a:off x="2062163" y="4022725"/>
              <a:ext cx="8239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C-ignition</a:t>
              </a:r>
            </a:p>
          </p:txBody>
        </p:sp>
        <p:sp>
          <p:nvSpPr>
            <p:cNvPr id="22" name="Text Box 37"/>
            <p:cNvSpPr txBox="1">
              <a:spLocks noChangeArrowheads="1"/>
            </p:cNvSpPr>
            <p:nvPr/>
          </p:nvSpPr>
          <p:spPr bwMode="auto">
            <a:xfrm>
              <a:off x="822325" y="6213475"/>
              <a:ext cx="2540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00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23" name="Text Box 38"/>
            <p:cNvSpPr txBox="1">
              <a:spLocks noChangeArrowheads="1"/>
            </p:cNvSpPr>
            <p:nvPr/>
          </p:nvSpPr>
          <p:spPr bwMode="auto">
            <a:xfrm>
              <a:off x="822325" y="5146675"/>
              <a:ext cx="2540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00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24" name="Text Box 39"/>
            <p:cNvSpPr txBox="1">
              <a:spLocks noChangeArrowheads="1"/>
            </p:cNvSpPr>
            <p:nvPr/>
          </p:nvSpPr>
          <p:spPr bwMode="auto">
            <a:xfrm>
              <a:off x="746125" y="2860675"/>
              <a:ext cx="32385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000">
                  <a:solidFill>
                    <a:schemeClr val="bg1"/>
                  </a:solidFill>
                </a:rPr>
                <a:t>10</a:t>
              </a:r>
            </a:p>
          </p:txBody>
        </p:sp>
        <p:sp>
          <p:nvSpPr>
            <p:cNvPr id="25" name="Text Box 40"/>
            <p:cNvSpPr txBox="1">
              <a:spLocks noChangeArrowheads="1"/>
            </p:cNvSpPr>
            <p:nvPr/>
          </p:nvSpPr>
          <p:spPr bwMode="auto">
            <a:xfrm>
              <a:off x="822325" y="4003675"/>
              <a:ext cx="2540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000">
                  <a:solidFill>
                    <a:schemeClr val="bg1"/>
                  </a:solidFill>
                </a:rPr>
                <a:t>9</a:t>
              </a:r>
            </a:p>
          </p:txBody>
        </p:sp>
        <p:sp>
          <p:nvSpPr>
            <p:cNvPr id="26" name="Text Box 41"/>
            <p:cNvSpPr txBox="1">
              <a:spLocks noChangeArrowheads="1"/>
            </p:cNvSpPr>
            <p:nvPr/>
          </p:nvSpPr>
          <p:spPr bwMode="auto">
            <a:xfrm>
              <a:off x="1203325" y="6365875"/>
              <a:ext cx="2540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000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27" name="Text Box 42"/>
            <p:cNvSpPr txBox="1">
              <a:spLocks noChangeArrowheads="1"/>
            </p:cNvSpPr>
            <p:nvPr/>
          </p:nvSpPr>
          <p:spPr bwMode="auto">
            <a:xfrm>
              <a:off x="2498725" y="6365875"/>
              <a:ext cx="2540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00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28" name="Text Box 43"/>
            <p:cNvSpPr txBox="1">
              <a:spLocks noChangeArrowheads="1"/>
            </p:cNvSpPr>
            <p:nvPr/>
          </p:nvSpPr>
          <p:spPr bwMode="auto">
            <a:xfrm>
              <a:off x="1889125" y="6365875"/>
              <a:ext cx="2540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0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29" name="Text Box 44"/>
            <p:cNvSpPr txBox="1">
              <a:spLocks noChangeArrowheads="1"/>
            </p:cNvSpPr>
            <p:nvPr/>
          </p:nvSpPr>
          <p:spPr bwMode="auto">
            <a:xfrm>
              <a:off x="3717925" y="6365875"/>
              <a:ext cx="2540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00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30" name="Text Box 45"/>
            <p:cNvSpPr txBox="1">
              <a:spLocks noChangeArrowheads="1"/>
            </p:cNvSpPr>
            <p:nvPr/>
          </p:nvSpPr>
          <p:spPr bwMode="auto">
            <a:xfrm>
              <a:off x="4327525" y="6365875"/>
              <a:ext cx="32385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000">
                  <a:solidFill>
                    <a:schemeClr val="bg1"/>
                  </a:solidFill>
                </a:rPr>
                <a:t>10</a:t>
              </a:r>
            </a:p>
          </p:txBody>
        </p:sp>
        <p:sp>
          <p:nvSpPr>
            <p:cNvPr id="31" name="Text Box 46"/>
            <p:cNvSpPr txBox="1">
              <a:spLocks noChangeArrowheads="1"/>
            </p:cNvSpPr>
            <p:nvPr/>
          </p:nvSpPr>
          <p:spPr bwMode="auto">
            <a:xfrm>
              <a:off x="2498725" y="6365875"/>
              <a:ext cx="2540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00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32" name="Text Box 47"/>
            <p:cNvSpPr txBox="1">
              <a:spLocks noChangeArrowheads="1"/>
            </p:cNvSpPr>
            <p:nvPr/>
          </p:nvSpPr>
          <p:spPr bwMode="auto">
            <a:xfrm>
              <a:off x="3108325" y="6365875"/>
              <a:ext cx="2540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000">
                  <a:solidFill>
                    <a:schemeClr val="bg1"/>
                  </a:solidFill>
                </a:rPr>
                <a:t>6</a:t>
              </a:r>
            </a:p>
          </p:txBody>
        </p:sp>
        <p:pic>
          <p:nvPicPr>
            <p:cNvPr id="33" name="Picture 51" descr="chandra-silicon"/>
            <p:cNvPicPr>
              <a:picLocks noChangeAspect="1" noChangeArrowheads="1"/>
            </p:cNvPicPr>
            <p:nvPr/>
          </p:nvPicPr>
          <p:blipFill>
            <a:blip r:embed="rId6"/>
            <a:srcRect l="7274" t="13167" r="15109" b="21698"/>
            <a:stretch>
              <a:fillRect/>
            </a:stretch>
          </p:blipFill>
          <p:spPr bwMode="auto">
            <a:xfrm>
              <a:off x="3581400" y="2708275"/>
              <a:ext cx="1143000" cy="957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1068388" y="3271838"/>
              <a:ext cx="3228975" cy="3065463"/>
            </a:xfrm>
            <a:custGeom>
              <a:avLst/>
              <a:gdLst>
                <a:gd name="T0" fmla="*/ 0 w 1668"/>
                <a:gd name="T1" fmla="*/ 2314 h 1610"/>
                <a:gd name="T2" fmla="*/ 246 w 1668"/>
                <a:gd name="T3" fmla="*/ 2015 h 1610"/>
                <a:gd name="T4" fmla="*/ 361 w 1668"/>
                <a:gd name="T5" fmla="*/ 1840 h 1610"/>
                <a:gd name="T6" fmla="*/ 411 w 1668"/>
                <a:gd name="T7" fmla="*/ 1761 h 1610"/>
                <a:gd name="T8" fmla="*/ 624 w 1668"/>
                <a:gd name="T9" fmla="*/ 1559 h 1610"/>
                <a:gd name="T10" fmla="*/ 828 w 1668"/>
                <a:gd name="T11" fmla="*/ 1386 h 1610"/>
                <a:gd name="T12" fmla="*/ 917 w 1668"/>
                <a:gd name="T13" fmla="*/ 1253 h 1610"/>
                <a:gd name="T14" fmla="*/ 963 w 1668"/>
                <a:gd name="T15" fmla="*/ 1160 h 1610"/>
                <a:gd name="T16" fmla="*/ 1124 w 1668"/>
                <a:gd name="T17" fmla="*/ 960 h 1610"/>
                <a:gd name="T18" fmla="*/ 1267 w 1668"/>
                <a:gd name="T19" fmla="*/ 842 h 1610"/>
                <a:gd name="T20" fmla="*/ 1428 w 1668"/>
                <a:gd name="T21" fmla="*/ 738 h 1610"/>
                <a:gd name="T22" fmla="*/ 1443 w 1668"/>
                <a:gd name="T23" fmla="*/ 679 h 1610"/>
                <a:gd name="T24" fmla="*/ 1517 w 1668"/>
                <a:gd name="T25" fmla="*/ 656 h 1610"/>
                <a:gd name="T26" fmla="*/ 1571 w 1668"/>
                <a:gd name="T27" fmla="*/ 676 h 1610"/>
                <a:gd name="T28" fmla="*/ 1628 w 1668"/>
                <a:gd name="T29" fmla="*/ 632 h 1610"/>
                <a:gd name="T30" fmla="*/ 1685 w 1668"/>
                <a:gd name="T31" fmla="*/ 607 h 1610"/>
                <a:gd name="T32" fmla="*/ 1782 w 1668"/>
                <a:gd name="T33" fmla="*/ 592 h 1610"/>
                <a:gd name="T34" fmla="*/ 1863 w 1668"/>
                <a:gd name="T35" fmla="*/ 548 h 1610"/>
                <a:gd name="T36" fmla="*/ 1882 w 1668"/>
                <a:gd name="T37" fmla="*/ 483 h 1610"/>
                <a:gd name="T38" fmla="*/ 1863 w 1668"/>
                <a:gd name="T39" fmla="*/ 445 h 1610"/>
                <a:gd name="T40" fmla="*/ 1815 w 1668"/>
                <a:gd name="T41" fmla="*/ 455 h 1610"/>
                <a:gd name="T42" fmla="*/ 1896 w 1668"/>
                <a:gd name="T43" fmla="*/ 471 h 1610"/>
                <a:gd name="T44" fmla="*/ 1924 w 1668"/>
                <a:gd name="T45" fmla="*/ 410 h 1610"/>
                <a:gd name="T46" fmla="*/ 1896 w 1668"/>
                <a:gd name="T47" fmla="*/ 373 h 1610"/>
                <a:gd name="T48" fmla="*/ 1896 w 1668"/>
                <a:gd name="T49" fmla="*/ 327 h 1610"/>
                <a:gd name="T50" fmla="*/ 1950 w 1668"/>
                <a:gd name="T51" fmla="*/ 320 h 1610"/>
                <a:gd name="T52" fmla="*/ 1971 w 1668"/>
                <a:gd name="T53" fmla="*/ 375 h 1610"/>
                <a:gd name="T54" fmla="*/ 2017 w 1668"/>
                <a:gd name="T55" fmla="*/ 338 h 1610"/>
                <a:gd name="T56" fmla="*/ 2078 w 1668"/>
                <a:gd name="T57" fmla="*/ 320 h 1610"/>
                <a:gd name="T58" fmla="*/ 2156 w 1668"/>
                <a:gd name="T59" fmla="*/ 247 h 1610"/>
                <a:gd name="T60" fmla="*/ 2195 w 1668"/>
                <a:gd name="T61" fmla="*/ 190 h 1610"/>
                <a:gd name="T62" fmla="*/ 2146 w 1668"/>
                <a:gd name="T63" fmla="*/ 166 h 1610"/>
                <a:gd name="T64" fmla="*/ 2085 w 1668"/>
                <a:gd name="T65" fmla="*/ 193 h 1610"/>
                <a:gd name="T66" fmla="*/ 2034 w 1668"/>
                <a:gd name="T67" fmla="*/ 158 h 1610"/>
                <a:gd name="T68" fmla="*/ 2093 w 1668"/>
                <a:gd name="T69" fmla="*/ 149 h 1610"/>
                <a:gd name="T70" fmla="*/ 2149 w 1668"/>
                <a:gd name="T71" fmla="*/ 138 h 1610"/>
                <a:gd name="T72" fmla="*/ 2221 w 1668"/>
                <a:gd name="T73" fmla="*/ 100 h 1610"/>
                <a:gd name="T74" fmla="*/ 2332 w 1668"/>
                <a:gd name="T75" fmla="*/ 79 h 1610"/>
                <a:gd name="T76" fmla="*/ 2417 w 1668"/>
                <a:gd name="T77" fmla="*/ 23 h 1610"/>
                <a:gd name="T78" fmla="*/ 2480 w 1668"/>
                <a:gd name="T79" fmla="*/ 0 h 161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668"/>
                <a:gd name="T121" fmla="*/ 0 h 1610"/>
                <a:gd name="T122" fmla="*/ 1668 w 1668"/>
                <a:gd name="T123" fmla="*/ 1610 h 161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668" h="1610">
                  <a:moveTo>
                    <a:pt x="22" y="1610"/>
                  </a:moveTo>
                  <a:lnTo>
                    <a:pt x="0" y="1608"/>
                  </a:lnTo>
                  <a:cubicBezTo>
                    <a:pt x="14" y="1586"/>
                    <a:pt x="76" y="1512"/>
                    <a:pt x="104" y="1478"/>
                  </a:cubicBezTo>
                  <a:cubicBezTo>
                    <a:pt x="132" y="1444"/>
                    <a:pt x="148" y="1425"/>
                    <a:pt x="166" y="1401"/>
                  </a:cubicBezTo>
                  <a:cubicBezTo>
                    <a:pt x="184" y="1377"/>
                    <a:pt x="196" y="1354"/>
                    <a:pt x="209" y="1334"/>
                  </a:cubicBezTo>
                  <a:cubicBezTo>
                    <a:pt x="222" y="1314"/>
                    <a:pt x="237" y="1291"/>
                    <a:pt x="243" y="1279"/>
                  </a:cubicBezTo>
                  <a:cubicBezTo>
                    <a:pt x="249" y="1267"/>
                    <a:pt x="238" y="1273"/>
                    <a:pt x="243" y="1264"/>
                  </a:cubicBezTo>
                  <a:cubicBezTo>
                    <a:pt x="248" y="1255"/>
                    <a:pt x="258" y="1245"/>
                    <a:pt x="276" y="1224"/>
                  </a:cubicBezTo>
                  <a:cubicBezTo>
                    <a:pt x="294" y="1203"/>
                    <a:pt x="327" y="1163"/>
                    <a:pt x="351" y="1140"/>
                  </a:cubicBezTo>
                  <a:cubicBezTo>
                    <a:pt x="375" y="1117"/>
                    <a:pt x="397" y="1103"/>
                    <a:pt x="420" y="1084"/>
                  </a:cubicBezTo>
                  <a:cubicBezTo>
                    <a:pt x="443" y="1065"/>
                    <a:pt x="467" y="1049"/>
                    <a:pt x="490" y="1029"/>
                  </a:cubicBezTo>
                  <a:cubicBezTo>
                    <a:pt x="513" y="1009"/>
                    <a:pt x="537" y="987"/>
                    <a:pt x="557" y="964"/>
                  </a:cubicBezTo>
                  <a:cubicBezTo>
                    <a:pt x="577" y="941"/>
                    <a:pt x="600" y="903"/>
                    <a:pt x="610" y="888"/>
                  </a:cubicBezTo>
                  <a:cubicBezTo>
                    <a:pt x="620" y="873"/>
                    <a:pt x="617" y="877"/>
                    <a:pt x="617" y="871"/>
                  </a:cubicBezTo>
                  <a:cubicBezTo>
                    <a:pt x="617" y="865"/>
                    <a:pt x="607" y="860"/>
                    <a:pt x="612" y="849"/>
                  </a:cubicBezTo>
                  <a:cubicBezTo>
                    <a:pt x="617" y="838"/>
                    <a:pt x="630" y="829"/>
                    <a:pt x="648" y="806"/>
                  </a:cubicBezTo>
                  <a:cubicBezTo>
                    <a:pt x="666" y="783"/>
                    <a:pt x="702" y="735"/>
                    <a:pt x="720" y="712"/>
                  </a:cubicBezTo>
                  <a:cubicBezTo>
                    <a:pt x="738" y="689"/>
                    <a:pt x="739" y="684"/>
                    <a:pt x="756" y="667"/>
                  </a:cubicBezTo>
                  <a:cubicBezTo>
                    <a:pt x="773" y="650"/>
                    <a:pt x="808" y="621"/>
                    <a:pt x="824" y="607"/>
                  </a:cubicBezTo>
                  <a:cubicBezTo>
                    <a:pt x="840" y="593"/>
                    <a:pt x="835" y="598"/>
                    <a:pt x="852" y="585"/>
                  </a:cubicBezTo>
                  <a:cubicBezTo>
                    <a:pt x="869" y="572"/>
                    <a:pt x="909" y="544"/>
                    <a:pt x="927" y="532"/>
                  </a:cubicBezTo>
                  <a:cubicBezTo>
                    <a:pt x="945" y="520"/>
                    <a:pt x="953" y="519"/>
                    <a:pt x="960" y="513"/>
                  </a:cubicBezTo>
                  <a:cubicBezTo>
                    <a:pt x="967" y="507"/>
                    <a:pt x="966" y="501"/>
                    <a:pt x="968" y="494"/>
                  </a:cubicBezTo>
                  <a:cubicBezTo>
                    <a:pt x="970" y="487"/>
                    <a:pt x="966" y="478"/>
                    <a:pt x="970" y="472"/>
                  </a:cubicBezTo>
                  <a:cubicBezTo>
                    <a:pt x="974" y="466"/>
                    <a:pt x="981" y="459"/>
                    <a:pt x="989" y="456"/>
                  </a:cubicBezTo>
                  <a:cubicBezTo>
                    <a:pt x="997" y="453"/>
                    <a:pt x="1012" y="454"/>
                    <a:pt x="1020" y="456"/>
                  </a:cubicBezTo>
                  <a:cubicBezTo>
                    <a:pt x="1028" y="458"/>
                    <a:pt x="1034" y="468"/>
                    <a:pt x="1040" y="470"/>
                  </a:cubicBezTo>
                  <a:cubicBezTo>
                    <a:pt x="1046" y="472"/>
                    <a:pt x="1051" y="473"/>
                    <a:pt x="1056" y="470"/>
                  </a:cubicBezTo>
                  <a:cubicBezTo>
                    <a:pt x="1061" y="467"/>
                    <a:pt x="1067" y="458"/>
                    <a:pt x="1073" y="453"/>
                  </a:cubicBezTo>
                  <a:cubicBezTo>
                    <a:pt x="1079" y="448"/>
                    <a:pt x="1088" y="443"/>
                    <a:pt x="1095" y="439"/>
                  </a:cubicBezTo>
                  <a:cubicBezTo>
                    <a:pt x="1102" y="435"/>
                    <a:pt x="1108" y="432"/>
                    <a:pt x="1114" y="429"/>
                  </a:cubicBezTo>
                  <a:cubicBezTo>
                    <a:pt x="1120" y="426"/>
                    <a:pt x="1123" y="423"/>
                    <a:pt x="1133" y="422"/>
                  </a:cubicBezTo>
                  <a:cubicBezTo>
                    <a:pt x="1143" y="421"/>
                    <a:pt x="1161" y="424"/>
                    <a:pt x="1172" y="422"/>
                  </a:cubicBezTo>
                  <a:cubicBezTo>
                    <a:pt x="1183" y="420"/>
                    <a:pt x="1190" y="416"/>
                    <a:pt x="1198" y="412"/>
                  </a:cubicBezTo>
                  <a:cubicBezTo>
                    <a:pt x="1206" y="408"/>
                    <a:pt x="1213" y="403"/>
                    <a:pt x="1222" y="398"/>
                  </a:cubicBezTo>
                  <a:cubicBezTo>
                    <a:pt x="1231" y="393"/>
                    <a:pt x="1246" y="387"/>
                    <a:pt x="1253" y="381"/>
                  </a:cubicBezTo>
                  <a:cubicBezTo>
                    <a:pt x="1260" y="375"/>
                    <a:pt x="1263" y="369"/>
                    <a:pt x="1265" y="362"/>
                  </a:cubicBezTo>
                  <a:cubicBezTo>
                    <a:pt x="1267" y="355"/>
                    <a:pt x="1265" y="343"/>
                    <a:pt x="1265" y="336"/>
                  </a:cubicBezTo>
                  <a:cubicBezTo>
                    <a:pt x="1265" y="329"/>
                    <a:pt x="1267" y="323"/>
                    <a:pt x="1265" y="319"/>
                  </a:cubicBezTo>
                  <a:cubicBezTo>
                    <a:pt x="1263" y="315"/>
                    <a:pt x="1258" y="311"/>
                    <a:pt x="1253" y="309"/>
                  </a:cubicBezTo>
                  <a:cubicBezTo>
                    <a:pt x="1248" y="307"/>
                    <a:pt x="1241" y="308"/>
                    <a:pt x="1236" y="309"/>
                  </a:cubicBezTo>
                  <a:cubicBezTo>
                    <a:pt x="1231" y="310"/>
                    <a:pt x="1218" y="313"/>
                    <a:pt x="1220" y="316"/>
                  </a:cubicBezTo>
                  <a:cubicBezTo>
                    <a:pt x="1222" y="319"/>
                    <a:pt x="1237" y="326"/>
                    <a:pt x="1246" y="328"/>
                  </a:cubicBezTo>
                  <a:cubicBezTo>
                    <a:pt x="1255" y="330"/>
                    <a:pt x="1267" y="330"/>
                    <a:pt x="1275" y="328"/>
                  </a:cubicBezTo>
                  <a:cubicBezTo>
                    <a:pt x="1283" y="326"/>
                    <a:pt x="1291" y="321"/>
                    <a:pt x="1294" y="314"/>
                  </a:cubicBezTo>
                  <a:cubicBezTo>
                    <a:pt x="1297" y="307"/>
                    <a:pt x="1294" y="292"/>
                    <a:pt x="1294" y="285"/>
                  </a:cubicBezTo>
                  <a:cubicBezTo>
                    <a:pt x="1294" y="278"/>
                    <a:pt x="1297" y="275"/>
                    <a:pt x="1294" y="271"/>
                  </a:cubicBezTo>
                  <a:cubicBezTo>
                    <a:pt x="1291" y="267"/>
                    <a:pt x="1281" y="261"/>
                    <a:pt x="1275" y="259"/>
                  </a:cubicBezTo>
                  <a:cubicBezTo>
                    <a:pt x="1269" y="257"/>
                    <a:pt x="1260" y="264"/>
                    <a:pt x="1260" y="259"/>
                  </a:cubicBezTo>
                  <a:cubicBezTo>
                    <a:pt x="1260" y="254"/>
                    <a:pt x="1269" y="234"/>
                    <a:pt x="1275" y="228"/>
                  </a:cubicBezTo>
                  <a:cubicBezTo>
                    <a:pt x="1281" y="222"/>
                    <a:pt x="1290" y="224"/>
                    <a:pt x="1296" y="223"/>
                  </a:cubicBezTo>
                  <a:cubicBezTo>
                    <a:pt x="1302" y="222"/>
                    <a:pt x="1309" y="219"/>
                    <a:pt x="1311" y="223"/>
                  </a:cubicBezTo>
                  <a:cubicBezTo>
                    <a:pt x="1313" y="227"/>
                    <a:pt x="1306" y="243"/>
                    <a:pt x="1308" y="249"/>
                  </a:cubicBezTo>
                  <a:cubicBezTo>
                    <a:pt x="1310" y="255"/>
                    <a:pt x="1320" y="262"/>
                    <a:pt x="1325" y="261"/>
                  </a:cubicBezTo>
                  <a:cubicBezTo>
                    <a:pt x="1330" y="260"/>
                    <a:pt x="1335" y="248"/>
                    <a:pt x="1340" y="244"/>
                  </a:cubicBezTo>
                  <a:cubicBezTo>
                    <a:pt x="1345" y="240"/>
                    <a:pt x="1351" y="235"/>
                    <a:pt x="1356" y="235"/>
                  </a:cubicBezTo>
                  <a:cubicBezTo>
                    <a:pt x="1361" y="235"/>
                    <a:pt x="1366" y="246"/>
                    <a:pt x="1373" y="244"/>
                  </a:cubicBezTo>
                  <a:cubicBezTo>
                    <a:pt x="1380" y="242"/>
                    <a:pt x="1388" y="231"/>
                    <a:pt x="1397" y="223"/>
                  </a:cubicBezTo>
                  <a:cubicBezTo>
                    <a:pt x="1406" y="215"/>
                    <a:pt x="1417" y="204"/>
                    <a:pt x="1426" y="196"/>
                  </a:cubicBezTo>
                  <a:cubicBezTo>
                    <a:pt x="1435" y="188"/>
                    <a:pt x="1442" y="180"/>
                    <a:pt x="1450" y="172"/>
                  </a:cubicBezTo>
                  <a:cubicBezTo>
                    <a:pt x="1458" y="164"/>
                    <a:pt x="1470" y="155"/>
                    <a:pt x="1474" y="148"/>
                  </a:cubicBezTo>
                  <a:cubicBezTo>
                    <a:pt x="1478" y="141"/>
                    <a:pt x="1478" y="137"/>
                    <a:pt x="1476" y="132"/>
                  </a:cubicBezTo>
                  <a:cubicBezTo>
                    <a:pt x="1474" y="127"/>
                    <a:pt x="1465" y="118"/>
                    <a:pt x="1460" y="115"/>
                  </a:cubicBezTo>
                  <a:cubicBezTo>
                    <a:pt x="1455" y="112"/>
                    <a:pt x="1450" y="115"/>
                    <a:pt x="1443" y="115"/>
                  </a:cubicBezTo>
                  <a:cubicBezTo>
                    <a:pt x="1436" y="115"/>
                    <a:pt x="1423" y="114"/>
                    <a:pt x="1416" y="117"/>
                  </a:cubicBezTo>
                  <a:cubicBezTo>
                    <a:pt x="1409" y="120"/>
                    <a:pt x="1408" y="133"/>
                    <a:pt x="1402" y="134"/>
                  </a:cubicBezTo>
                  <a:cubicBezTo>
                    <a:pt x="1396" y="135"/>
                    <a:pt x="1384" y="126"/>
                    <a:pt x="1378" y="122"/>
                  </a:cubicBezTo>
                  <a:cubicBezTo>
                    <a:pt x="1372" y="118"/>
                    <a:pt x="1366" y="113"/>
                    <a:pt x="1368" y="110"/>
                  </a:cubicBezTo>
                  <a:cubicBezTo>
                    <a:pt x="1370" y="107"/>
                    <a:pt x="1382" y="104"/>
                    <a:pt x="1388" y="103"/>
                  </a:cubicBezTo>
                  <a:cubicBezTo>
                    <a:pt x="1394" y="102"/>
                    <a:pt x="1400" y="103"/>
                    <a:pt x="1407" y="103"/>
                  </a:cubicBezTo>
                  <a:cubicBezTo>
                    <a:pt x="1414" y="103"/>
                    <a:pt x="1422" y="104"/>
                    <a:pt x="1428" y="103"/>
                  </a:cubicBezTo>
                  <a:cubicBezTo>
                    <a:pt x="1434" y="102"/>
                    <a:pt x="1439" y="100"/>
                    <a:pt x="1445" y="96"/>
                  </a:cubicBezTo>
                  <a:cubicBezTo>
                    <a:pt x="1451" y="92"/>
                    <a:pt x="1459" y="85"/>
                    <a:pt x="1467" y="81"/>
                  </a:cubicBezTo>
                  <a:cubicBezTo>
                    <a:pt x="1475" y="77"/>
                    <a:pt x="1484" y="72"/>
                    <a:pt x="1493" y="69"/>
                  </a:cubicBezTo>
                  <a:cubicBezTo>
                    <a:pt x="1502" y="66"/>
                    <a:pt x="1508" y="66"/>
                    <a:pt x="1520" y="64"/>
                  </a:cubicBezTo>
                  <a:cubicBezTo>
                    <a:pt x="1532" y="62"/>
                    <a:pt x="1553" y="60"/>
                    <a:pt x="1568" y="55"/>
                  </a:cubicBezTo>
                  <a:cubicBezTo>
                    <a:pt x="1583" y="50"/>
                    <a:pt x="1604" y="39"/>
                    <a:pt x="1613" y="33"/>
                  </a:cubicBezTo>
                  <a:cubicBezTo>
                    <a:pt x="1622" y="27"/>
                    <a:pt x="1619" y="19"/>
                    <a:pt x="1625" y="16"/>
                  </a:cubicBezTo>
                  <a:cubicBezTo>
                    <a:pt x="1631" y="13"/>
                    <a:pt x="1642" y="17"/>
                    <a:pt x="1649" y="14"/>
                  </a:cubicBezTo>
                  <a:cubicBezTo>
                    <a:pt x="1656" y="11"/>
                    <a:pt x="1667" y="6"/>
                    <a:pt x="1668" y="0"/>
                  </a:cubicBezTo>
                </a:path>
              </a:pathLst>
            </a:custGeom>
            <a:noFill/>
            <a:ln w="28575" cmpd="sng">
              <a:solidFill>
                <a:srgbClr val="CC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Text Box 23"/>
            <p:cNvSpPr txBox="1">
              <a:spLocks noChangeArrowheads="1"/>
            </p:cNvSpPr>
            <p:nvPr/>
          </p:nvSpPr>
          <p:spPr bwMode="auto">
            <a:xfrm>
              <a:off x="2366963" y="3717925"/>
              <a:ext cx="9080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Ne-ignition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12" y="0"/>
            <a:ext cx="9144000" cy="762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What</a:t>
            </a:r>
            <a:r>
              <a:rPr lang="en-US" sz="3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next?</a:t>
            </a:r>
            <a:endParaRPr lang="en-US" sz="3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724400" y="4267200"/>
            <a:ext cx="4191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16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Combustione</a:t>
            </a:r>
            <a:r>
              <a:rPr lang="en-US" sz="1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dell’idrogeno</a:t>
            </a:r>
            <a:r>
              <a:rPr lang="en-US" sz="1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in </a:t>
            </a:r>
            <a:r>
              <a:rPr lang="en-US" sz="16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stelle</a:t>
            </a:r>
            <a:r>
              <a:rPr lang="en-US" sz="1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massive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16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Evoluzione</a:t>
            </a:r>
            <a:r>
              <a:rPr lang="en-US" sz="1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delle</a:t>
            </a:r>
            <a:r>
              <a:rPr lang="en-US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stelle</a:t>
            </a:r>
            <a:r>
              <a:rPr lang="en-US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nelle</a:t>
            </a:r>
            <a:r>
              <a:rPr lang="en-US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fasi</a:t>
            </a:r>
            <a:r>
              <a:rPr lang="en-US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 successive </a:t>
            </a:r>
            <a:r>
              <a:rPr lang="en-US" sz="16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alla</a:t>
            </a:r>
            <a:r>
              <a:rPr lang="en-US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combustione</a:t>
            </a:r>
            <a:r>
              <a:rPr lang="en-US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dell’idrogeno</a:t>
            </a:r>
            <a:endParaRPr lang="en-US" sz="1600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S-</a:t>
            </a:r>
            <a:r>
              <a:rPr lang="en-US" sz="1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process</a:t>
            </a:r>
            <a:endParaRPr lang="en-US" sz="1600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16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Misure</a:t>
            </a:r>
            <a:r>
              <a:rPr lang="en-US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 di </a:t>
            </a:r>
            <a:r>
              <a:rPr lang="en-US" sz="16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precisione</a:t>
            </a:r>
            <a:r>
              <a:rPr lang="en-US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dei</a:t>
            </a:r>
            <a:r>
              <a:rPr lang="en-US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processi</a:t>
            </a:r>
            <a:r>
              <a:rPr lang="en-US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della</a:t>
            </a:r>
            <a:r>
              <a:rPr lang="en-US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BBN</a:t>
            </a:r>
            <a:endParaRPr lang="en-US" sz="1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51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21997"/>
            </a:gs>
            <a:gs pos="100000">
              <a:srgbClr val="FFFFFF"/>
            </a:gs>
            <a:gs pos="99000">
              <a:srgbClr val="0000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828800" y="1905000"/>
            <a:ext cx="5734050" cy="4418013"/>
            <a:chOff x="657" y="346"/>
            <a:chExt cx="4581" cy="3827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657" y="346"/>
              <a:ext cx="4581" cy="3827"/>
              <a:chOff x="657" y="346"/>
              <a:chExt cx="4581" cy="3827"/>
            </a:xfrm>
          </p:grpSpPr>
          <p:pic>
            <p:nvPicPr>
              <p:cNvPr id="8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7" y="482"/>
                <a:ext cx="4581" cy="36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  <a:ext uri="{FAA26D3D-D897-4be2-8F04-BA451C77F1D7}">
                  <ma14:placeholderFlag xmlns:ma14="http://schemas.microsoft.com/office/mac/drawingml/2011/main" val="1"/>
                </a:ext>
              </a:extLst>
            </p:spPr>
          </p:pic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1927" y="2024"/>
                <a:ext cx="726" cy="22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0" name="Text Box 8"/>
              <p:cNvSpPr txBox="1">
                <a:spLocks noChangeArrowheads="1"/>
              </p:cNvSpPr>
              <p:nvPr/>
            </p:nvSpPr>
            <p:spPr bwMode="auto">
              <a:xfrm>
                <a:off x="1342" y="346"/>
                <a:ext cx="3370" cy="347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2000" dirty="0">
                    <a:solidFill>
                      <a:srgbClr val="FF0000"/>
                    </a:solidFill>
                    <a:latin typeface="Comic Sans MS" charset="0"/>
                  </a:rPr>
                  <a:t>The </a:t>
                </a:r>
                <a:r>
                  <a:rPr lang="it-IT" sz="2000" dirty="0" err="1">
                    <a:solidFill>
                      <a:srgbClr val="FF0000"/>
                    </a:solidFill>
                    <a:latin typeface="Comic Sans MS" charset="0"/>
                  </a:rPr>
                  <a:t>Holy</a:t>
                </a:r>
                <a:r>
                  <a:rPr lang="it-IT" sz="2000" dirty="0">
                    <a:solidFill>
                      <a:srgbClr val="FF0000"/>
                    </a:solidFill>
                    <a:latin typeface="Comic Sans MS" charset="0"/>
                  </a:rPr>
                  <a:t> </a:t>
                </a:r>
                <a:r>
                  <a:rPr lang="it-IT" sz="2000" dirty="0" err="1">
                    <a:solidFill>
                      <a:srgbClr val="FF0000"/>
                    </a:solidFill>
                    <a:latin typeface="Comic Sans MS" charset="0"/>
                  </a:rPr>
                  <a:t>Grail</a:t>
                </a:r>
                <a:r>
                  <a:rPr lang="it-IT" sz="2000" dirty="0">
                    <a:solidFill>
                      <a:srgbClr val="FF0000"/>
                    </a:solidFill>
                    <a:latin typeface="Comic Sans MS" charset="0"/>
                  </a:rPr>
                  <a:t>: </a:t>
                </a:r>
                <a:r>
                  <a:rPr lang="it-IT" sz="2000" b="1" baseline="30000" dirty="0">
                    <a:solidFill>
                      <a:srgbClr val="FF0000"/>
                    </a:solidFill>
                    <a:latin typeface="Comic Sans MS" charset="0"/>
                  </a:rPr>
                  <a:t>12</a:t>
                </a:r>
                <a:r>
                  <a:rPr lang="it-IT" sz="2000" b="1" dirty="0">
                    <a:solidFill>
                      <a:srgbClr val="FF0000"/>
                    </a:solidFill>
                    <a:latin typeface="Comic Sans MS" charset="0"/>
                  </a:rPr>
                  <a:t>C(</a:t>
                </a:r>
                <a:r>
                  <a:rPr lang="it-IT" sz="2000" b="1" dirty="0" err="1">
                    <a:solidFill>
                      <a:srgbClr val="FF0000"/>
                    </a:solidFill>
                    <a:latin typeface="Symbol" charset="0"/>
                  </a:rPr>
                  <a:t>a</a:t>
                </a:r>
                <a:r>
                  <a:rPr lang="it-IT" sz="2000" b="1" dirty="0" err="1">
                    <a:solidFill>
                      <a:srgbClr val="FF0000"/>
                    </a:solidFill>
                    <a:latin typeface="Comic Sans MS" charset="0"/>
                  </a:rPr>
                  <a:t>,</a:t>
                </a:r>
                <a:r>
                  <a:rPr lang="it-IT" sz="2000" b="1" dirty="0" err="1">
                    <a:solidFill>
                      <a:srgbClr val="FF0000"/>
                    </a:solidFill>
                    <a:latin typeface="Symbol" charset="0"/>
                  </a:rPr>
                  <a:t>g</a:t>
                </a:r>
                <a:r>
                  <a:rPr lang="it-IT" sz="2000" b="1" dirty="0">
                    <a:solidFill>
                      <a:srgbClr val="FF0000"/>
                    </a:solidFill>
                    <a:latin typeface="Comic Sans MS" charset="0"/>
                  </a:rPr>
                  <a:t>)</a:t>
                </a:r>
                <a:r>
                  <a:rPr lang="it-IT" sz="2000" b="1" baseline="30000" dirty="0">
                    <a:solidFill>
                      <a:srgbClr val="FF0000"/>
                    </a:solidFill>
                    <a:latin typeface="Comic Sans MS" charset="0"/>
                  </a:rPr>
                  <a:t>16</a:t>
                </a:r>
                <a:r>
                  <a:rPr lang="it-IT" sz="2000" b="1" dirty="0">
                    <a:solidFill>
                      <a:srgbClr val="FF0000"/>
                    </a:solidFill>
                    <a:latin typeface="Comic Sans MS" charset="0"/>
                  </a:rPr>
                  <a:t>O</a:t>
                </a:r>
              </a:p>
            </p:txBody>
          </p:sp>
        </p:grpSp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1701" y="1117"/>
              <a:ext cx="99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>
                  <a:latin typeface="Comic Sans MS" charset="0"/>
                </a:rPr>
                <a:t>Gamow window</a:t>
              </a:r>
            </a:p>
          </p:txBody>
        </p:sp>
        <p:sp>
          <p:nvSpPr>
            <p:cNvPr id="7" name="AutoShape 10"/>
            <p:cNvSpPr>
              <a:spLocks noChangeArrowheads="1"/>
            </p:cNvSpPr>
            <p:nvPr/>
          </p:nvSpPr>
          <p:spPr bwMode="auto">
            <a:xfrm>
              <a:off x="1837" y="1298"/>
              <a:ext cx="544" cy="499"/>
            </a:xfrm>
            <a:prstGeom prst="curvedLeftArrow">
              <a:avLst>
                <a:gd name="adj1" fmla="val 20000"/>
                <a:gd name="adj2" fmla="val 40000"/>
                <a:gd name="adj3" fmla="val 36339"/>
              </a:avLst>
            </a:prstGeom>
            <a:solidFill>
              <a:srgbClr val="FF0000">
                <a:alpha val="44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12212" y="0"/>
            <a:ext cx="9144000" cy="762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What next: Helium Burning</a:t>
            </a:r>
            <a:endParaRPr lang="en-US" sz="36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443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917672"/>
            <a:ext cx="6477000" cy="494032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2212" y="0"/>
            <a:ext cx="9144000" cy="762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 next: s-process</a:t>
            </a: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61587" y="1294365"/>
            <a:ext cx="5391696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baseline="30000" dirty="0">
                <a:latin typeface="Comic Sans MS"/>
                <a:cs typeface="Comic Sans MS"/>
              </a:rPr>
              <a:t>13</a:t>
            </a:r>
            <a:r>
              <a:rPr lang="en-US" dirty="0">
                <a:latin typeface="Comic Sans MS"/>
                <a:cs typeface="Comic Sans MS"/>
              </a:rPr>
              <a:t>C(</a:t>
            </a:r>
            <a:r>
              <a:rPr lang="en-US" dirty="0" err="1">
                <a:latin typeface="Symbol" charset="2"/>
                <a:cs typeface="Symbol" charset="2"/>
              </a:rPr>
              <a:t>a</a:t>
            </a:r>
            <a:r>
              <a:rPr lang="en-US" dirty="0" err="1">
                <a:latin typeface="Comic Sans MS"/>
                <a:cs typeface="Comic Sans MS"/>
              </a:rPr>
              <a:t>,n</a:t>
            </a:r>
            <a:r>
              <a:rPr lang="en-US" dirty="0">
                <a:latin typeface="Comic Sans MS"/>
                <a:cs typeface="Comic Sans MS"/>
              </a:rPr>
              <a:t>)</a:t>
            </a:r>
            <a:r>
              <a:rPr lang="en-US" baseline="30000" dirty="0">
                <a:latin typeface="Comic Sans MS"/>
                <a:cs typeface="Comic Sans MS"/>
              </a:rPr>
              <a:t> </a:t>
            </a:r>
            <a:r>
              <a:rPr lang="en-US" baseline="30000" dirty="0" smtClean="0">
                <a:latin typeface="Comic Sans MS"/>
                <a:cs typeface="Comic Sans MS"/>
              </a:rPr>
              <a:t>16</a:t>
            </a:r>
            <a:r>
              <a:rPr lang="en-US" dirty="0" smtClean="0">
                <a:latin typeface="Comic Sans MS"/>
                <a:cs typeface="Comic Sans MS"/>
              </a:rPr>
              <a:t>O  		LUNA400 e LUNA-MV</a:t>
            </a:r>
          </a:p>
          <a:p>
            <a:pPr>
              <a:spcAft>
                <a:spcPts val="300"/>
              </a:spcAft>
            </a:pP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baseline="30000" dirty="0" smtClean="0">
                <a:latin typeface="Comic Sans MS"/>
                <a:cs typeface="Comic Sans MS"/>
              </a:rPr>
              <a:t>22</a:t>
            </a:r>
            <a:r>
              <a:rPr lang="en-US" dirty="0" smtClean="0">
                <a:latin typeface="Comic Sans MS"/>
                <a:cs typeface="Comic Sans MS"/>
              </a:rPr>
              <a:t>Ne</a:t>
            </a:r>
            <a:r>
              <a:rPr lang="en-US" dirty="0">
                <a:latin typeface="Comic Sans MS"/>
                <a:cs typeface="Comic Sans MS"/>
              </a:rPr>
              <a:t>(</a:t>
            </a:r>
            <a:r>
              <a:rPr lang="en-US" dirty="0" err="1">
                <a:latin typeface="Symbol" charset="2"/>
                <a:cs typeface="Symbol" charset="2"/>
              </a:rPr>
              <a:t>a</a:t>
            </a:r>
            <a:r>
              <a:rPr lang="en-US" dirty="0" err="1">
                <a:latin typeface="Comic Sans MS"/>
                <a:cs typeface="Comic Sans MS"/>
              </a:rPr>
              <a:t>,n</a:t>
            </a:r>
            <a:r>
              <a:rPr lang="en-US" dirty="0">
                <a:latin typeface="Comic Sans MS"/>
                <a:cs typeface="Comic Sans MS"/>
              </a:rPr>
              <a:t>)</a:t>
            </a:r>
            <a:r>
              <a:rPr lang="en-US" baseline="30000" dirty="0" smtClean="0">
                <a:latin typeface="Comic Sans MS"/>
                <a:cs typeface="Comic Sans MS"/>
              </a:rPr>
              <a:t>25</a:t>
            </a:r>
            <a:r>
              <a:rPr lang="en-US" dirty="0" smtClean="0">
                <a:latin typeface="Comic Sans MS"/>
                <a:cs typeface="Comic Sans MS"/>
              </a:rPr>
              <a:t>Mg 		LUNA-MV</a:t>
            </a:r>
            <a:endParaRPr lang="en-US" dirty="0">
              <a:latin typeface="Comic Sans MS"/>
              <a:cs typeface="Comic Sans M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684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43434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Carbon burning &amp; </a:t>
            </a:r>
            <a:r>
              <a:rPr lang="en-US" dirty="0" smtClean="0">
                <a:latin typeface="Comic Sans MS" panose="030F0702030302020204" pitchFamily="66" charset="0"/>
              </a:rPr>
              <a:t>type Ia supernovae</a:t>
            </a:r>
            <a:endParaRPr lang="en-US" dirty="0">
              <a:latin typeface="Comic Sans MS" panose="030F0702030302020204" pitchFamily="66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7200" y="4068649"/>
            <a:ext cx="3505200" cy="2789351"/>
            <a:chOff x="-2908915" y="3861581"/>
            <a:chExt cx="4440936" cy="3581400"/>
          </a:xfrm>
        </p:grpSpPr>
        <p:sp>
          <p:nvSpPr>
            <p:cNvPr id="4" name="Rectangle 3"/>
            <p:cNvSpPr/>
            <p:nvPr/>
          </p:nvSpPr>
          <p:spPr bwMode="auto">
            <a:xfrm>
              <a:off x="-2908915" y="3861581"/>
              <a:ext cx="4440936" cy="35814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5" name="Picture 36" descr="20080509_supernovae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6876" y="3886200"/>
              <a:ext cx="3556781" cy="3556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56371" r="9094" b="3804"/>
          <a:stretch>
            <a:fillRect/>
          </a:stretch>
        </p:blipFill>
        <p:spPr bwMode="auto">
          <a:xfrm>
            <a:off x="4800600" y="4114800"/>
            <a:ext cx="4038601" cy="248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reeform 8"/>
          <p:cNvSpPr/>
          <p:nvPr/>
        </p:nvSpPr>
        <p:spPr>
          <a:xfrm>
            <a:off x="6295846" y="4859096"/>
            <a:ext cx="1719461" cy="1515509"/>
          </a:xfrm>
          <a:custGeom>
            <a:avLst/>
            <a:gdLst>
              <a:gd name="connsiteX0" fmla="*/ 1944806 w 1944806"/>
              <a:gd name="connsiteY0" fmla="*/ 109716 h 1808863"/>
              <a:gd name="connsiteX1" fmla="*/ 1794680 w 1944806"/>
              <a:gd name="connsiteY1" fmla="*/ 41478 h 1808863"/>
              <a:gd name="connsiteX2" fmla="*/ 1624083 w 1944806"/>
              <a:gd name="connsiteY2" fmla="*/ 534 h 1808863"/>
              <a:gd name="connsiteX3" fmla="*/ 1467134 w 1944806"/>
              <a:gd name="connsiteY3" fmla="*/ 21006 h 1808863"/>
              <a:gd name="connsiteX4" fmla="*/ 1303361 w 1944806"/>
              <a:gd name="connsiteY4" fmla="*/ 61949 h 1808863"/>
              <a:gd name="connsiteX5" fmla="*/ 1071349 w 1944806"/>
              <a:gd name="connsiteY5" fmla="*/ 177955 h 1808863"/>
              <a:gd name="connsiteX6" fmla="*/ 839337 w 1944806"/>
              <a:gd name="connsiteY6" fmla="*/ 389495 h 1808863"/>
              <a:gd name="connsiteX7" fmla="*/ 552734 w 1944806"/>
              <a:gd name="connsiteY7" fmla="*/ 751161 h 1808863"/>
              <a:gd name="connsiteX8" fmla="*/ 320722 w 1944806"/>
              <a:gd name="connsiteY8" fmla="*/ 1133298 h 1808863"/>
              <a:gd name="connsiteX9" fmla="*/ 156949 w 1944806"/>
              <a:gd name="connsiteY9" fmla="*/ 1454021 h 1808863"/>
              <a:gd name="connsiteX10" fmla="*/ 0 w 1944806"/>
              <a:gd name="connsiteY10" fmla="*/ 1808863 h 180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44806" h="1808863">
                <a:moveTo>
                  <a:pt x="1944806" y="109716"/>
                </a:moveTo>
                <a:cubicBezTo>
                  <a:pt x="1896470" y="84695"/>
                  <a:pt x="1848134" y="59675"/>
                  <a:pt x="1794680" y="41478"/>
                </a:cubicBezTo>
                <a:cubicBezTo>
                  <a:pt x="1741226" y="23281"/>
                  <a:pt x="1678674" y="3946"/>
                  <a:pt x="1624083" y="534"/>
                </a:cubicBezTo>
                <a:cubicBezTo>
                  <a:pt x="1569492" y="-2878"/>
                  <a:pt x="1520588" y="10770"/>
                  <a:pt x="1467134" y="21006"/>
                </a:cubicBezTo>
                <a:cubicBezTo>
                  <a:pt x="1413680" y="31242"/>
                  <a:pt x="1369325" y="35791"/>
                  <a:pt x="1303361" y="61949"/>
                </a:cubicBezTo>
                <a:cubicBezTo>
                  <a:pt x="1237397" y="88107"/>
                  <a:pt x="1148686" y="123364"/>
                  <a:pt x="1071349" y="177955"/>
                </a:cubicBezTo>
                <a:cubicBezTo>
                  <a:pt x="994012" y="232546"/>
                  <a:pt x="925773" y="293961"/>
                  <a:pt x="839337" y="389495"/>
                </a:cubicBezTo>
                <a:cubicBezTo>
                  <a:pt x="752901" y="485029"/>
                  <a:pt x="639170" y="627194"/>
                  <a:pt x="552734" y="751161"/>
                </a:cubicBezTo>
                <a:cubicBezTo>
                  <a:pt x="466298" y="875128"/>
                  <a:pt x="386686" y="1016155"/>
                  <a:pt x="320722" y="1133298"/>
                </a:cubicBezTo>
                <a:cubicBezTo>
                  <a:pt x="254758" y="1250441"/>
                  <a:pt x="210403" y="1341427"/>
                  <a:pt x="156949" y="1454021"/>
                </a:cubicBezTo>
                <a:cubicBezTo>
                  <a:pt x="103495" y="1566615"/>
                  <a:pt x="21609" y="1751997"/>
                  <a:pt x="0" y="1808863"/>
                </a:cubicBezTo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6"/>
          <p:cNvSpPr>
            <a:spLocks/>
          </p:cNvSpPr>
          <p:nvPr/>
        </p:nvSpPr>
        <p:spPr bwMode="auto">
          <a:xfrm>
            <a:off x="6934201" y="4343400"/>
            <a:ext cx="364116" cy="2006623"/>
          </a:xfrm>
          <a:custGeom>
            <a:avLst/>
            <a:gdLst/>
            <a:ahLst/>
            <a:cxnLst>
              <a:cxn ang="0">
                <a:pos x="0" y="2266"/>
              </a:cxn>
              <a:cxn ang="0">
                <a:pos x="58" y="2208"/>
              </a:cxn>
              <a:cxn ang="0">
                <a:pos x="96" y="2045"/>
              </a:cxn>
              <a:cxn ang="0">
                <a:pos x="116" y="1469"/>
              </a:cxn>
              <a:cxn ang="0">
                <a:pos x="164" y="0"/>
              </a:cxn>
              <a:cxn ang="0">
                <a:pos x="192" y="452"/>
              </a:cxn>
              <a:cxn ang="0">
                <a:pos x="240" y="1191"/>
              </a:cxn>
              <a:cxn ang="0">
                <a:pos x="260" y="2016"/>
              </a:cxn>
              <a:cxn ang="0">
                <a:pos x="308" y="2199"/>
              </a:cxn>
              <a:cxn ang="0">
                <a:pos x="346" y="2266"/>
              </a:cxn>
            </a:cxnLst>
            <a:rect l="0" t="0" r="r" b="b"/>
            <a:pathLst>
              <a:path w="346" h="2266">
                <a:moveTo>
                  <a:pt x="0" y="2266"/>
                </a:moveTo>
                <a:lnTo>
                  <a:pt x="58" y="2208"/>
                </a:lnTo>
                <a:lnTo>
                  <a:pt x="96" y="2045"/>
                </a:lnTo>
                <a:lnTo>
                  <a:pt x="116" y="1469"/>
                </a:lnTo>
                <a:lnTo>
                  <a:pt x="164" y="0"/>
                </a:lnTo>
                <a:lnTo>
                  <a:pt x="192" y="452"/>
                </a:lnTo>
                <a:lnTo>
                  <a:pt x="240" y="1191"/>
                </a:lnTo>
                <a:lnTo>
                  <a:pt x="260" y="2016"/>
                </a:lnTo>
                <a:lnTo>
                  <a:pt x="308" y="2199"/>
                </a:lnTo>
                <a:lnTo>
                  <a:pt x="346" y="2266"/>
                </a:ln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0131" y="2590800"/>
            <a:ext cx="2599469" cy="1371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1143000"/>
            <a:ext cx="2373804" cy="129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1219200"/>
            <a:ext cx="3266599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61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Comic Sans MS" panose="030F0702030302020204" pitchFamily="66" charset="0"/>
              </a:rPr>
              <a:t>Altre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latin typeface="Comic Sans MS" panose="030F0702030302020204" pitchFamily="66" charset="0"/>
              </a:rPr>
              <a:t>iniziative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10244" name="Picture 4" descr="http://www.hzdr.de/DB/PicM?pOid=4053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" r="48910"/>
          <a:stretch/>
        </p:blipFill>
        <p:spPr bwMode="auto">
          <a:xfrm>
            <a:off x="6464788" y="685800"/>
            <a:ext cx="2057400" cy="315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IMG_481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212" y="701788"/>
            <a:ext cx="2353009" cy="3137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 descr="Dresdner Lange Nacht der Wissenschaften 20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45"/>
          <a:stretch/>
        </p:blipFill>
        <p:spPr bwMode="auto">
          <a:xfrm>
            <a:off x="2734225" y="701162"/>
            <a:ext cx="3742775" cy="313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www.sc.xinhuanet.com/content/2008-11/30/xinsrc_2031205022145859201272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" r="15809"/>
          <a:stretch/>
        </p:blipFill>
        <p:spPr bwMode="auto">
          <a:xfrm>
            <a:off x="5293936" y="3825988"/>
            <a:ext cx="3372488" cy="314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DIANA_09_v2_flattened_8bit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825987"/>
            <a:ext cx="5358424" cy="3125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667000" y="3134380"/>
            <a:ext cx="3819225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Comic Sans MS" panose="030F0702030302020204" pitchFamily="66" charset="0"/>
              </a:rPr>
              <a:t>Felsenkeller</a:t>
            </a:r>
            <a:r>
              <a:rPr lang="en-US" sz="2800" dirty="0" smtClean="0">
                <a:latin typeface="Comic Sans MS" panose="030F0702030302020204" pitchFamily="66" charset="0"/>
              </a:rPr>
              <a:t>, Dresden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29000" y="6248400"/>
            <a:ext cx="2434305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DIANA, USA</a:t>
            </a:r>
          </a:p>
        </p:txBody>
      </p:sp>
    </p:spTree>
    <p:extLst>
      <p:ext uri="{BB962C8B-B14F-4D97-AF65-F5344CB8AC3E}">
        <p14:creationId xmlns:p14="http://schemas.microsoft.com/office/powerpoint/2010/main" val="2034917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kern="0" dirty="0" smtClean="0">
                <a:solidFill>
                  <a:srgbClr val="800000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Un </a:t>
            </a:r>
            <a:r>
              <a:rPr lang="en-US" sz="3600" kern="0" dirty="0" err="1" smtClean="0">
                <a:solidFill>
                  <a:srgbClr val="800000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ulteriore</a:t>
            </a:r>
            <a:r>
              <a:rPr lang="en-US" sz="3600" kern="0" dirty="0" smtClean="0">
                <a:solidFill>
                  <a:srgbClr val="800000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3600" kern="0" dirty="0" err="1" smtClean="0">
                <a:solidFill>
                  <a:srgbClr val="800000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sguardo</a:t>
            </a:r>
            <a:r>
              <a:rPr lang="en-US" sz="3600" kern="0" dirty="0" smtClean="0">
                <a:solidFill>
                  <a:srgbClr val="800000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 al </a:t>
            </a:r>
            <a:r>
              <a:rPr lang="en-US" sz="3600" kern="0" dirty="0" err="1" smtClean="0">
                <a:solidFill>
                  <a:srgbClr val="800000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futuro</a:t>
            </a:r>
            <a:r>
              <a:rPr lang="en-US" sz="3600" kern="0" dirty="0" smtClean="0">
                <a:solidFill>
                  <a:srgbClr val="800000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..</a:t>
            </a:r>
            <a:endParaRPr lang="en-US" sz="3600" kern="0" dirty="0">
              <a:solidFill>
                <a:srgbClr val="800000"/>
              </a:solidFill>
              <a:latin typeface="Comic Sans MS" pitchFamily="66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1152464"/>
            <a:ext cx="9144000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Realizzazione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 al Gran </a:t>
            </a:r>
            <a:r>
              <a:rPr lang="en-US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Sasso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 di </a:t>
            </a:r>
            <a:r>
              <a:rPr lang="en-US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una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struttura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 di </a:t>
            </a:r>
            <a:r>
              <a:rPr lang="en-US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eccellenza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 per </a:t>
            </a:r>
            <a:r>
              <a:rPr lang="en-US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misure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 di </a:t>
            </a:r>
            <a:r>
              <a:rPr lang="en-US" sz="1600" dirty="0" err="1">
                <a:solidFill>
                  <a:srgbClr val="0D0D0D"/>
                </a:solidFill>
                <a:latin typeface="Comic Sans MS" pitchFamily="66" charset="0"/>
              </a:rPr>
              <a:t>Fisica</a:t>
            </a:r>
            <a:r>
              <a:rPr lang="en-US" sz="1600" dirty="0">
                <a:solidFill>
                  <a:srgbClr val="0D0D0D"/>
                </a:solidFill>
                <a:latin typeface="Comic Sans MS" pitchFamily="66" charset="0"/>
              </a:rPr>
              <a:t> </a:t>
            </a:r>
            <a:r>
              <a:rPr lang="en-US" sz="1600" dirty="0" err="1">
                <a:solidFill>
                  <a:srgbClr val="0D0D0D"/>
                </a:solidFill>
                <a:latin typeface="Comic Sans MS" pitchFamily="66" charset="0"/>
              </a:rPr>
              <a:t>Nucleare</a:t>
            </a:r>
            <a:r>
              <a:rPr lang="en-US" sz="1600" dirty="0">
                <a:solidFill>
                  <a:srgbClr val="0D0D0D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0D0D0D"/>
                </a:solidFill>
                <a:latin typeface="Comic Sans MS" pitchFamily="66" charset="0"/>
              </a:rPr>
              <a:t>Applicata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, </a:t>
            </a:r>
            <a:r>
              <a:rPr lang="en-US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aperta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 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ad </a:t>
            </a:r>
            <a:r>
              <a:rPr lang="en-US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utenti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esterni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.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-</a:t>
            </a:r>
            <a:r>
              <a:rPr lang="en-US" sz="1600" dirty="0" err="1" smtClean="0">
                <a:solidFill>
                  <a:srgbClr val="0000FF"/>
                </a:solidFill>
                <a:latin typeface="Comic Sans MS" pitchFamily="66" charset="0"/>
              </a:rPr>
              <a:t>È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Comic Sans MS" pitchFamily="66" charset="0"/>
              </a:rPr>
              <a:t>opportuno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, </a:t>
            </a:r>
            <a:r>
              <a:rPr lang="en-US" sz="1600" dirty="0" err="1" smtClean="0">
                <a:solidFill>
                  <a:srgbClr val="0000FF"/>
                </a:solidFill>
                <a:latin typeface="Comic Sans MS" pitchFamily="66" charset="0"/>
              </a:rPr>
              <a:t>già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 da </a:t>
            </a:r>
            <a:r>
              <a:rPr lang="en-US" sz="1600" dirty="0" err="1" smtClean="0">
                <a:solidFill>
                  <a:srgbClr val="0000FF"/>
                </a:solidFill>
                <a:latin typeface="Comic Sans MS" pitchFamily="66" charset="0"/>
              </a:rPr>
              <a:t>ora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, </a:t>
            </a:r>
            <a:r>
              <a:rPr lang="en-US" sz="1600" dirty="0" err="1" smtClean="0">
                <a:solidFill>
                  <a:srgbClr val="0000FF"/>
                </a:solidFill>
                <a:latin typeface="Comic Sans MS" pitchFamily="66" charset="0"/>
              </a:rPr>
              <a:t>riservare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Comic Sans MS" pitchFamily="66" charset="0"/>
              </a:rPr>
              <a:t>un’area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Comic Sans MS" pitchFamily="66" charset="0"/>
              </a:rPr>
              <a:t>attrezzata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Comic Sans MS" pitchFamily="66" charset="0"/>
              </a:rPr>
              <a:t>sufficientemente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Comic Sans MS" pitchFamily="66" charset="0"/>
              </a:rPr>
              <a:t>grande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, in vista di </a:t>
            </a:r>
            <a:r>
              <a:rPr lang="en-US" sz="1600" dirty="0" err="1" smtClean="0">
                <a:solidFill>
                  <a:srgbClr val="0000FF"/>
                </a:solidFill>
                <a:latin typeface="Comic Sans MS" pitchFamily="66" charset="0"/>
              </a:rPr>
              <a:t>futuri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Comic Sans MS" pitchFamily="66" charset="0"/>
              </a:rPr>
              <a:t>sviluppi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.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-</a:t>
            </a:r>
            <a:r>
              <a:rPr lang="en-US" sz="1600" dirty="0" err="1">
                <a:solidFill>
                  <a:srgbClr val="0000FF"/>
                </a:solidFill>
                <a:latin typeface="Comic Sans MS" pitchFamily="66" charset="0"/>
              </a:rPr>
              <a:t>C</a:t>
            </a:r>
            <a:r>
              <a:rPr lang="en-US" sz="1600" dirty="0" err="1" smtClean="0">
                <a:solidFill>
                  <a:srgbClr val="0000FF"/>
                </a:solidFill>
                <a:latin typeface="Comic Sans MS" pitchFamily="66" charset="0"/>
              </a:rPr>
              <a:t>reazione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 di un </a:t>
            </a:r>
            <a:r>
              <a:rPr lang="en-US" sz="1600" dirty="0" err="1" smtClean="0">
                <a:solidFill>
                  <a:srgbClr val="0000FF"/>
                </a:solidFill>
                <a:latin typeface="Comic Sans MS" pitchFamily="66" charset="0"/>
              </a:rPr>
              <a:t>ambiente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Comic Sans MS" pitchFamily="66" charset="0"/>
              </a:rPr>
              <a:t>dotato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 di </a:t>
            </a:r>
            <a:r>
              <a:rPr lang="en-US" sz="1600" dirty="0" err="1" smtClean="0">
                <a:solidFill>
                  <a:srgbClr val="0000FF"/>
                </a:solidFill>
                <a:latin typeface="Comic Sans MS" pitchFamily="66" charset="0"/>
              </a:rPr>
              <a:t>opportuna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Comic Sans MS" pitchFamily="66" charset="0"/>
              </a:rPr>
              <a:t>schermatura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 verso e di </a:t>
            </a:r>
            <a:r>
              <a:rPr lang="en-US" sz="1600" dirty="0" err="1" smtClean="0">
                <a:solidFill>
                  <a:srgbClr val="0000FF"/>
                </a:solidFill>
                <a:latin typeface="Comic Sans MS" pitchFamily="66" charset="0"/>
              </a:rPr>
              <a:t>sistema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 di </a:t>
            </a:r>
            <a:r>
              <a:rPr lang="en-US" sz="1600" dirty="0" err="1" smtClean="0">
                <a:solidFill>
                  <a:srgbClr val="0000FF"/>
                </a:solidFill>
                <a:latin typeface="Comic Sans MS" pitchFamily="66" charset="0"/>
              </a:rPr>
              <a:t>monitoraggio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. Di </a:t>
            </a:r>
            <a:r>
              <a:rPr lang="en-US" sz="1600" dirty="0" err="1" smtClean="0">
                <a:solidFill>
                  <a:srgbClr val="0000FF"/>
                </a:solidFill>
                <a:latin typeface="Comic Sans MS" pitchFamily="66" charset="0"/>
              </a:rPr>
              <a:t>assoluta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Comic Sans MS" pitchFamily="66" charset="0"/>
              </a:rPr>
              <a:t>priorità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Comic Sans MS" pitchFamily="66" charset="0"/>
              </a:rPr>
              <a:t>è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1600" dirty="0" err="1">
                <a:solidFill>
                  <a:srgbClr val="0000FF"/>
                </a:solidFill>
                <a:latin typeface="Comic Sans MS" pitchFamily="66" charset="0"/>
              </a:rPr>
              <a:t>i</a:t>
            </a:r>
            <a:r>
              <a:rPr lang="en-US" sz="1600" dirty="0" err="1" smtClean="0">
                <a:solidFill>
                  <a:srgbClr val="0000FF"/>
                </a:solidFill>
                <a:latin typeface="Comic Sans MS" pitchFamily="66" charset="0"/>
              </a:rPr>
              <a:t>nfatti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Comic Sans MS" pitchFamily="66" charset="0"/>
              </a:rPr>
              <a:t>il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Comic Sans MS" pitchFamily="66" charset="0"/>
              </a:rPr>
              <a:t>consolidamento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Comic Sans MS" pitchFamily="66" charset="0"/>
              </a:rPr>
              <a:t>della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Comic Sans MS" pitchFamily="66" charset="0"/>
              </a:rPr>
              <a:t>fama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 del LNGS come </a:t>
            </a:r>
            <a:r>
              <a:rPr lang="en-US" sz="1600" dirty="0" err="1" smtClean="0">
                <a:solidFill>
                  <a:srgbClr val="0000FF"/>
                </a:solidFill>
                <a:latin typeface="Comic Sans MS" pitchFamily="66" charset="0"/>
              </a:rPr>
              <a:t>laboratorio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 di “</a:t>
            </a:r>
            <a:r>
              <a:rPr lang="en-US" sz="1600" dirty="0" err="1" smtClean="0">
                <a:solidFill>
                  <a:srgbClr val="0000FF"/>
                </a:solidFill>
                <a:latin typeface="Comic Sans MS" pitchFamily="66" charset="0"/>
              </a:rPr>
              <a:t>certificata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” </a:t>
            </a:r>
            <a:r>
              <a:rPr lang="en-US" sz="1600" dirty="0" err="1" smtClean="0">
                <a:solidFill>
                  <a:srgbClr val="0000FF"/>
                </a:solidFill>
                <a:latin typeface="Comic Sans MS" pitchFamily="66" charset="0"/>
              </a:rPr>
              <a:t>eccellenza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 per </a:t>
            </a:r>
            <a:r>
              <a:rPr lang="en-US" sz="1600" dirty="0" err="1" smtClean="0">
                <a:solidFill>
                  <a:srgbClr val="0000FF"/>
                </a:solidFill>
                <a:latin typeface="Comic Sans MS" pitchFamily="66" charset="0"/>
              </a:rPr>
              <a:t>misure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 in </a:t>
            </a:r>
            <a:r>
              <a:rPr lang="en-US" sz="1600" dirty="0" err="1" smtClean="0">
                <a:solidFill>
                  <a:srgbClr val="0000FF"/>
                </a:solidFill>
                <a:latin typeface="Comic Sans MS" pitchFamily="66" charset="0"/>
              </a:rPr>
              <a:t>condizioni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 di </a:t>
            </a:r>
            <a:r>
              <a:rPr lang="en-US" sz="1600" dirty="0" err="1" smtClean="0">
                <a:solidFill>
                  <a:srgbClr val="0000FF"/>
                </a:solidFill>
                <a:latin typeface="Comic Sans MS" pitchFamily="66" charset="0"/>
              </a:rPr>
              <a:t>bassa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Comic Sans MS" pitchFamily="66" charset="0"/>
              </a:rPr>
              <a:t>radioattività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.</a:t>
            </a:r>
          </a:p>
          <a:p>
            <a:endParaRPr lang="en-US" sz="1600" dirty="0" smtClean="0">
              <a:solidFill>
                <a:srgbClr val="0D0D0D"/>
              </a:solidFill>
              <a:latin typeface="Comic Sans MS" pitchFamily="66" charset="0"/>
            </a:endParaRPr>
          </a:p>
          <a:p>
            <a:r>
              <a:rPr lang="en-US" sz="2000" dirty="0" err="1" smtClean="0">
                <a:solidFill>
                  <a:srgbClr val="0D0D0D"/>
                </a:solidFill>
                <a:latin typeface="Comic Sans MS" pitchFamily="66" charset="0"/>
              </a:rPr>
              <a:t>Principali</a:t>
            </a:r>
            <a:r>
              <a:rPr lang="en-US" sz="2000" dirty="0" smtClean="0">
                <a:solidFill>
                  <a:srgbClr val="0D0D0D"/>
                </a:solidFill>
                <a:latin typeface="Comic Sans MS" pitchFamily="66" charset="0"/>
              </a:rPr>
              <a:t> </a:t>
            </a:r>
            <a:r>
              <a:rPr lang="en-US" sz="2000" dirty="0" err="1" smtClean="0">
                <a:solidFill>
                  <a:srgbClr val="0D0D0D"/>
                </a:solidFill>
                <a:latin typeface="Comic Sans MS" pitchFamily="66" charset="0"/>
              </a:rPr>
              <a:t>attività</a:t>
            </a:r>
            <a:r>
              <a:rPr lang="en-US" sz="2000" dirty="0" smtClean="0">
                <a:solidFill>
                  <a:srgbClr val="0D0D0D"/>
                </a:solidFill>
                <a:latin typeface="Comic Sans MS" pitchFamily="66" charset="0"/>
              </a:rPr>
              <a:t>:</a:t>
            </a:r>
            <a:endParaRPr lang="en-US" sz="2000" dirty="0" smtClean="0">
              <a:solidFill>
                <a:srgbClr val="800000"/>
              </a:solidFill>
              <a:latin typeface="Comic Sans MS" pitchFamily="66" charset="0"/>
            </a:endParaRPr>
          </a:p>
          <a:p>
            <a:r>
              <a:rPr lang="en-US" sz="1600" dirty="0" err="1" smtClean="0">
                <a:solidFill>
                  <a:srgbClr val="FF0000"/>
                </a:solidFill>
                <a:latin typeface="Comic Sans MS" pitchFamily="66" charset="0"/>
              </a:rPr>
              <a:t>Astrofisica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Comic Sans MS" pitchFamily="66" charset="0"/>
              </a:rPr>
              <a:t>Nucleare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: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-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E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voluzione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stellare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(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combustione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di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elio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,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carbonio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, neon,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silicio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+S-process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)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-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P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rocessi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BBN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-Electron Screening</a:t>
            </a:r>
          </a:p>
          <a:p>
            <a:r>
              <a:rPr lang="en-US" sz="1600" dirty="0" err="1" smtClean="0">
                <a:solidFill>
                  <a:srgbClr val="006600"/>
                </a:solidFill>
                <a:latin typeface="Comic Sans MS" pitchFamily="66" charset="0"/>
              </a:rPr>
              <a:t>Sinergia</a:t>
            </a:r>
            <a:r>
              <a:rPr lang="en-US" sz="1600" dirty="0" smtClean="0">
                <a:solidFill>
                  <a:srgbClr val="006600"/>
                </a:solidFill>
                <a:latin typeface="Comic Sans MS" pitchFamily="66" charset="0"/>
              </a:rPr>
              <a:t> con ERNA (Caserta) e ASFIN (Catania)</a:t>
            </a:r>
            <a:endParaRPr lang="en-US" sz="1600" dirty="0" smtClean="0">
              <a:solidFill>
                <a:srgbClr val="800000"/>
              </a:solidFill>
              <a:latin typeface="Comic Sans MS" pitchFamily="66" charset="0"/>
            </a:endParaRPr>
          </a:p>
          <a:p>
            <a:r>
              <a:rPr lang="en-US" sz="1600" dirty="0" err="1" smtClean="0">
                <a:solidFill>
                  <a:srgbClr val="FF0000"/>
                </a:solidFill>
                <a:latin typeface="Comic Sans MS" pitchFamily="66" charset="0"/>
              </a:rPr>
              <a:t>Analisi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omic Sans MS" pitchFamily="66" charset="0"/>
              </a:rPr>
              <a:t>dei</a:t>
            </a:r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omic Sans MS" pitchFamily="66" charset="0"/>
              </a:rPr>
              <a:t>materiali</a:t>
            </a:r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 (Ion Beam Analysis, IBA)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-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Beni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Culturali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-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Monitoraggio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ambientale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-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biologia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,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cristalli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,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geologia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…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en-US" sz="1600" dirty="0" err="1">
                <a:solidFill>
                  <a:srgbClr val="006600"/>
                </a:solidFill>
                <a:latin typeface="Comic Sans MS" pitchFamily="66" charset="0"/>
              </a:rPr>
              <a:t>Sinergia</a:t>
            </a:r>
            <a:r>
              <a:rPr lang="en-US" sz="1600" dirty="0">
                <a:solidFill>
                  <a:srgbClr val="006600"/>
                </a:solidFill>
                <a:latin typeface="Comic Sans MS" pitchFamily="66" charset="0"/>
              </a:rPr>
              <a:t> con STELLA (LNGS), LABEC (</a:t>
            </a:r>
            <a:r>
              <a:rPr lang="en-US" sz="1600" dirty="0" smtClean="0">
                <a:solidFill>
                  <a:srgbClr val="006600"/>
                </a:solidFill>
                <a:latin typeface="Comic Sans MS" pitchFamily="66" charset="0"/>
              </a:rPr>
              <a:t>Firenze)</a:t>
            </a:r>
            <a:r>
              <a:rPr lang="en-US" sz="1600" dirty="0">
                <a:solidFill>
                  <a:srgbClr val="006600"/>
                </a:solidFill>
                <a:latin typeface="Comic Sans MS" pitchFamily="66" charset="0"/>
              </a:rPr>
              <a:t>, CIRCE (</a:t>
            </a:r>
            <a:r>
              <a:rPr lang="en-US" sz="1600" dirty="0" smtClean="0">
                <a:solidFill>
                  <a:srgbClr val="006600"/>
                </a:solidFill>
                <a:latin typeface="Comic Sans MS" pitchFamily="66" charset="0"/>
              </a:rPr>
              <a:t>Caserta)</a:t>
            </a:r>
            <a:endParaRPr lang="en-US" sz="1600" dirty="0">
              <a:solidFill>
                <a:srgbClr val="006600"/>
              </a:solidFill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096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C00000"/>
                </a:solidFill>
                <a:latin typeface="Comic Sans MS"/>
                <a:cs typeface="Comic Sans MS"/>
              </a:rPr>
              <a:t>Grazie per </a:t>
            </a:r>
            <a:r>
              <a:rPr lang="en-US" sz="2800" i="1" dirty="0" err="1" smtClean="0">
                <a:solidFill>
                  <a:srgbClr val="C00000"/>
                </a:solidFill>
                <a:latin typeface="Comic Sans MS"/>
                <a:cs typeface="Comic Sans MS"/>
              </a:rPr>
              <a:t>l’attenzione</a:t>
            </a:r>
            <a:endParaRPr lang="en-US" sz="2800" i="1" dirty="0">
              <a:solidFill>
                <a:srgbClr val="C0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731486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loan-zoom_Page_06"/>
          <p:cNvPicPr>
            <a:picLocks noChangeAspect="1" noChangeArrowheads="1"/>
          </p:cNvPicPr>
          <p:nvPr/>
        </p:nvPicPr>
        <p:blipFill rotWithShape="1">
          <a:blip r:embed="rId2"/>
          <a:srcRect l="1" r="45727"/>
          <a:stretch/>
        </p:blipFill>
        <p:spPr bwMode="auto">
          <a:xfrm>
            <a:off x="-3969" y="7937"/>
            <a:ext cx="4669088" cy="690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/>
          <p:nvPr/>
        </p:nvSpPr>
        <p:spPr>
          <a:xfrm>
            <a:off x="4800600" y="1828800"/>
            <a:ext cx="4343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In quasi 20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anni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di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attività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,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L’esperimento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LUNA ha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studiato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molte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reazioni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nucleari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che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regolano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la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combustione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dell’idrogeno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nel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Sole e in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altri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corpi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celesti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: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1600" dirty="0" err="1">
                <a:solidFill>
                  <a:srgbClr val="C00000"/>
                </a:solidFill>
                <a:latin typeface="Comic Sans MS" pitchFamily="66" charset="0"/>
              </a:rPr>
              <a:t>pp</a:t>
            </a:r>
            <a:r>
              <a:rPr lang="en-US" sz="1600" dirty="0">
                <a:solidFill>
                  <a:srgbClr val="C00000"/>
                </a:solidFill>
                <a:latin typeface="Comic Sans MS" pitchFamily="66" charset="0"/>
              </a:rPr>
              <a:t>-chains,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1600" dirty="0">
                <a:solidFill>
                  <a:srgbClr val="C00000"/>
                </a:solidFill>
                <a:latin typeface="Comic Sans MS" pitchFamily="66" charset="0"/>
              </a:rPr>
              <a:t>CNO cycle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1600" dirty="0">
                <a:solidFill>
                  <a:srgbClr val="C00000"/>
                </a:solidFill>
                <a:latin typeface="Comic Sans MS" pitchFamily="66" charset="0"/>
              </a:rPr>
              <a:t>Ne-Na cycle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1600" dirty="0">
                <a:solidFill>
                  <a:srgbClr val="C00000"/>
                </a:solidFill>
                <a:latin typeface="Comic Sans MS" pitchFamily="66" charset="0"/>
              </a:rPr>
              <a:t>Mg-Al </a:t>
            </a:r>
            <a:r>
              <a:rPr lang="en-US" sz="1600" dirty="0" err="1" smtClean="0">
                <a:solidFill>
                  <a:srgbClr val="C00000"/>
                </a:solidFill>
                <a:latin typeface="Comic Sans MS" pitchFamily="66" charset="0"/>
              </a:rPr>
              <a:t>cicle</a:t>
            </a:r>
            <a:endParaRPr lang="en-US" sz="1600" dirty="0" smtClean="0">
              <a:solidFill>
                <a:schemeClr val="bg1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..Con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risultati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di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elevatissimo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valore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scientifico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: 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-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Parametri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di mixing del neutrino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solare</a:t>
            </a:r>
            <a:endParaRPr lang="en-US" sz="1600" dirty="0" smtClean="0">
              <a:solidFill>
                <a:schemeClr val="bg1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-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Temperatura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m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etallicità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del sole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-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Età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dell’Universo</a:t>
            </a:r>
            <a:endParaRPr lang="en-US" sz="1600" dirty="0" smtClean="0">
              <a:solidFill>
                <a:schemeClr val="bg1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-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Evoluzione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delle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stelle</a:t>
            </a:r>
            <a:endParaRPr lang="en-US" sz="1600" dirty="0" smtClean="0">
              <a:solidFill>
                <a:schemeClr val="bg1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-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Abbondanze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isotopiche</a:t>
            </a:r>
            <a:endParaRPr lang="en-US" sz="1600" dirty="0" smtClean="0">
              <a:solidFill>
                <a:schemeClr val="bg1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8" y="609600"/>
            <a:ext cx="4624412" cy="4615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200" kern="0" dirty="0" err="1" smtClean="0">
                <a:solidFill>
                  <a:srgbClr val="FFFFFF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Combustione</a:t>
            </a:r>
            <a:r>
              <a:rPr lang="en-US" sz="3200" kern="0" dirty="0" smtClean="0">
                <a:solidFill>
                  <a:srgbClr val="FFFFFF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3200" kern="0" dirty="0" err="1" smtClean="0">
                <a:solidFill>
                  <a:srgbClr val="FFFFFF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dell’id</a:t>
            </a:r>
            <a:r>
              <a:rPr lang="en-US" sz="3200" kern="0" dirty="0" err="1" smtClean="0">
                <a:solidFill>
                  <a:srgbClr val="C00000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rogeno</a:t>
            </a:r>
            <a:r>
              <a:rPr lang="en-US" sz="3200" kern="0" dirty="0" smtClean="0">
                <a:solidFill>
                  <a:srgbClr val="C00000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3200" kern="0" dirty="0" err="1" smtClean="0">
                <a:solidFill>
                  <a:srgbClr val="C00000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nelle</a:t>
            </a:r>
            <a:r>
              <a:rPr lang="en-US" sz="3200" kern="0" dirty="0" smtClean="0">
                <a:solidFill>
                  <a:srgbClr val="C00000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3200" kern="0" dirty="0" err="1" smtClean="0">
                <a:solidFill>
                  <a:srgbClr val="C00000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stelle</a:t>
            </a:r>
            <a:endParaRPr lang="en-US" sz="3200" kern="0" dirty="0">
              <a:solidFill>
                <a:srgbClr val="C00000"/>
              </a:solidFill>
              <a:latin typeface="Comic Sans MS" pitchFamily="66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4348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kern="0" dirty="0" smtClean="0">
                <a:solidFill>
                  <a:srgbClr val="800000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SPARES</a:t>
            </a:r>
            <a:endParaRPr lang="en-US" sz="3600" kern="0" dirty="0">
              <a:solidFill>
                <a:srgbClr val="800000"/>
              </a:solidFill>
              <a:latin typeface="Comic Sans MS" pitchFamily="66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3060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Nuclear reactions in stars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12290" name="Picture 2" descr="http://www.joh.cam.ac.uk/sites/default/files/images/article_images/hoyle-chainreac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3578761" cy="368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5486400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Molti</a:t>
            </a:r>
            <a:r>
              <a:rPr lang="en-US" dirty="0" smtClean="0"/>
              <a:t> </a:t>
            </a:r>
            <a:r>
              <a:rPr lang="en-US" dirty="0" err="1" smtClean="0"/>
              <a:t>cicli</a:t>
            </a:r>
            <a:r>
              <a:rPr lang="en-US" dirty="0" smtClean="0"/>
              <a:t> </a:t>
            </a:r>
            <a:r>
              <a:rPr lang="en-US" dirty="0" err="1" smtClean="0"/>
              <a:t>sono</a:t>
            </a:r>
            <a:r>
              <a:rPr lang="en-US" dirty="0" smtClean="0"/>
              <a:t> </a:t>
            </a:r>
            <a:r>
              <a:rPr lang="en-US" dirty="0" err="1" smtClean="0"/>
              <a:t>presenti</a:t>
            </a:r>
            <a:r>
              <a:rPr lang="en-US" dirty="0" smtClean="0"/>
              <a:t> </a:t>
            </a:r>
            <a:r>
              <a:rPr lang="en-US" dirty="0" err="1" smtClean="0"/>
              <a:t>nelle</a:t>
            </a:r>
            <a:r>
              <a:rPr lang="en-US" dirty="0" smtClean="0"/>
              <a:t> </a:t>
            </a:r>
            <a:r>
              <a:rPr lang="en-US" dirty="0" err="1" smtClean="0"/>
              <a:t>stelle</a:t>
            </a:r>
            <a:r>
              <a:rPr lang="en-US" dirty="0" smtClean="0"/>
              <a:t>. Di </a:t>
            </a:r>
            <a:r>
              <a:rPr lang="en-US" dirty="0" err="1" smtClean="0"/>
              <a:t>solito</a:t>
            </a:r>
            <a:r>
              <a:rPr lang="en-US" dirty="0" smtClean="0"/>
              <a:t> I </a:t>
            </a:r>
            <a:r>
              <a:rPr lang="en-US" dirty="0" err="1" smtClean="0"/>
              <a:t>più</a:t>
            </a:r>
            <a:r>
              <a:rPr lang="en-US" dirty="0" smtClean="0"/>
              <a:t> </a:t>
            </a:r>
            <a:r>
              <a:rPr lang="en-US" dirty="0" err="1" smtClean="0"/>
              <a:t>importanti</a:t>
            </a:r>
            <a:r>
              <a:rPr lang="en-US" dirty="0" smtClean="0"/>
              <a:t> </a:t>
            </a:r>
            <a:r>
              <a:rPr lang="en-US" dirty="0" err="1"/>
              <a:t>s</a:t>
            </a:r>
            <a:r>
              <a:rPr lang="en-US" dirty="0" err="1" smtClean="0"/>
              <a:t>ono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processi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determinano</a:t>
            </a:r>
            <a:r>
              <a:rPr lang="en-US" dirty="0" smtClean="0"/>
              <a:t> la </a:t>
            </a:r>
            <a:r>
              <a:rPr lang="en-US" dirty="0" err="1" smtClean="0"/>
              <a:t>velocità</a:t>
            </a:r>
            <a:r>
              <a:rPr lang="en-US" dirty="0" smtClean="0"/>
              <a:t> del </a:t>
            </a:r>
            <a:r>
              <a:rPr lang="en-US" dirty="0" err="1" smtClean="0"/>
              <a:t>ciclo</a:t>
            </a:r>
            <a:r>
              <a:rPr lang="en-US" dirty="0" smtClean="0"/>
              <a:t> e </a:t>
            </a:r>
            <a:r>
              <a:rPr lang="en-US" dirty="0" err="1" smtClean="0"/>
              <a:t>quelli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trovano</a:t>
            </a:r>
            <a:r>
              <a:rPr lang="en-US" dirty="0" smtClean="0"/>
              <a:t> in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biforcazione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93848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/>
          </p:cNvSpPr>
          <p:nvPr/>
        </p:nvSpPr>
        <p:spPr bwMode="auto">
          <a:xfrm>
            <a:off x="252046" y="4003675"/>
            <a:ext cx="4692162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just"/>
            <a:r>
              <a:rPr lang="en-US" sz="1800" b="1">
                <a:latin typeface="Arial" charset="0"/>
                <a:cs typeface="Arial" charset="0"/>
              </a:rPr>
              <a:t>Doppler effect and high resolution Germanium detector to extract the angular distribution.</a:t>
            </a:r>
          </a:p>
          <a:p>
            <a:pPr algn="just"/>
            <a:endParaRPr lang="en-US" sz="1800" b="1">
              <a:latin typeface="Arial" charset="0"/>
              <a:cs typeface="Arial" charset="0"/>
            </a:endParaRPr>
          </a:p>
          <a:p>
            <a:pPr algn="just"/>
            <a:r>
              <a:rPr lang="en-US" sz="1800" b="1" i="1">
                <a:latin typeface="Arial" charset="0"/>
                <a:cs typeface="Arial" charset="0"/>
              </a:rPr>
              <a:t>Validation test: october 2014</a:t>
            </a:r>
            <a:r>
              <a:rPr lang="en-US" sz="1800" b="1">
                <a:latin typeface="Arial" charset="0"/>
                <a:cs typeface="Arial" charset="0"/>
              </a:rPr>
              <a:t>.</a:t>
            </a:r>
          </a:p>
        </p:txBody>
      </p:sp>
      <p:pic>
        <p:nvPicPr>
          <p:cNvPr id="4403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105" y="692151"/>
            <a:ext cx="3108080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1"/>
          <p:cNvSpPr>
            <a:spLocks noChangeArrowheads="1"/>
          </p:cNvSpPr>
          <p:nvPr/>
        </p:nvSpPr>
        <p:spPr bwMode="auto">
          <a:xfrm>
            <a:off x="1460990" y="1897063"/>
            <a:ext cx="2839915" cy="531812"/>
          </a:xfrm>
          <a:prstGeom prst="rect">
            <a:avLst/>
          </a:prstGeom>
          <a:solidFill>
            <a:srgbClr val="FFE85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5" tIns="45717" rIns="91435" bIns="45717"/>
          <a:lstStyle/>
          <a:p>
            <a:endParaRPr lang="en-US"/>
          </a:p>
        </p:txBody>
      </p:sp>
      <p:sp>
        <p:nvSpPr>
          <p:cNvPr id="44037" name="Rectangle 9"/>
          <p:cNvSpPr>
            <a:spLocks noChangeArrowheads="1"/>
          </p:cNvSpPr>
          <p:nvPr/>
        </p:nvSpPr>
        <p:spPr bwMode="auto">
          <a:xfrm>
            <a:off x="2514601" y="2530476"/>
            <a:ext cx="735623" cy="682625"/>
          </a:xfrm>
          <a:prstGeom prst="rect">
            <a:avLst/>
          </a:prstGeom>
          <a:solidFill>
            <a:srgbClr val="FDB68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5" tIns="45717" rIns="91435" bIns="45717"/>
          <a:lstStyle/>
          <a:p>
            <a:endParaRPr lang="en-US"/>
          </a:p>
        </p:txBody>
      </p:sp>
      <p:sp>
        <p:nvSpPr>
          <p:cNvPr id="44038" name="Rectangle 11"/>
          <p:cNvSpPr>
            <a:spLocks noChangeArrowheads="1"/>
          </p:cNvSpPr>
          <p:nvPr/>
        </p:nvSpPr>
        <p:spPr bwMode="auto">
          <a:xfrm>
            <a:off x="4300905" y="1844675"/>
            <a:ext cx="184638" cy="636588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5" tIns="45717" rIns="91435" bIns="45717"/>
          <a:lstStyle/>
          <a:p>
            <a:endParaRPr lang="en-US"/>
          </a:p>
        </p:txBody>
      </p:sp>
      <p:sp>
        <p:nvSpPr>
          <p:cNvPr id="44039" name="TextBox 2"/>
          <p:cNvSpPr txBox="1">
            <a:spLocks noChangeArrowheads="1"/>
          </p:cNvSpPr>
          <p:nvPr/>
        </p:nvSpPr>
        <p:spPr bwMode="auto">
          <a:xfrm>
            <a:off x="2577612" y="2708276"/>
            <a:ext cx="673559" cy="307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7" rIns="91435" bIns="45717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latin typeface="Arial" charset="0"/>
              </a:rPr>
              <a:t>HPGe</a:t>
            </a:r>
          </a:p>
        </p:txBody>
      </p:sp>
      <p:sp>
        <p:nvSpPr>
          <p:cNvPr id="44040" name="TextBox 12"/>
          <p:cNvSpPr txBox="1">
            <a:spLocks noChangeArrowheads="1"/>
          </p:cNvSpPr>
          <p:nvPr/>
        </p:nvSpPr>
        <p:spPr bwMode="auto">
          <a:xfrm>
            <a:off x="184638" y="1857376"/>
            <a:ext cx="1281949" cy="307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7" rIns="91435" bIns="45717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latin typeface="Arial" charset="0"/>
              </a:rPr>
              <a:t>Proton beam</a:t>
            </a:r>
          </a:p>
        </p:txBody>
      </p:sp>
      <p:cxnSp>
        <p:nvCxnSpPr>
          <p:cNvPr id="44041" name="Straight Arrow Connector 15"/>
          <p:cNvCxnSpPr>
            <a:cxnSpLocks noChangeShapeType="1"/>
          </p:cNvCxnSpPr>
          <p:nvPr/>
        </p:nvCxnSpPr>
        <p:spPr bwMode="auto">
          <a:xfrm flipH="1">
            <a:off x="2986454" y="2162175"/>
            <a:ext cx="1052146" cy="5207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42" name="TextBox 8"/>
          <p:cNvSpPr txBox="1">
            <a:spLocks noChangeArrowheads="1"/>
          </p:cNvSpPr>
          <p:nvPr/>
        </p:nvSpPr>
        <p:spPr bwMode="auto">
          <a:xfrm>
            <a:off x="3450982" y="2352676"/>
            <a:ext cx="377016" cy="46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7" rIns="91435" bIns="45717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 i="1">
                <a:solidFill>
                  <a:srgbClr val="FF0000"/>
                </a:solidFill>
                <a:latin typeface="Symbol" charset="0"/>
                <a:cs typeface="Symbol" charset="0"/>
              </a:rPr>
              <a:t>g</a:t>
            </a:r>
            <a:endParaRPr lang="en-US" sz="24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4043" name="TextBox 21"/>
          <p:cNvSpPr txBox="1">
            <a:spLocks noChangeArrowheads="1"/>
          </p:cNvSpPr>
          <p:nvPr/>
        </p:nvSpPr>
        <p:spPr bwMode="auto">
          <a:xfrm>
            <a:off x="4438650" y="2025651"/>
            <a:ext cx="1390114" cy="307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7" rIns="91435" bIns="45717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latin typeface="Arial" charset="0"/>
              </a:rPr>
              <a:t>Beam stopper</a:t>
            </a:r>
          </a:p>
        </p:txBody>
      </p:sp>
      <p:sp>
        <p:nvSpPr>
          <p:cNvPr id="44044" name="TextBox 22"/>
          <p:cNvSpPr txBox="1">
            <a:spLocks noChangeArrowheads="1"/>
          </p:cNvSpPr>
          <p:nvPr/>
        </p:nvSpPr>
        <p:spPr bwMode="auto">
          <a:xfrm>
            <a:off x="2313843" y="1844676"/>
            <a:ext cx="1288816" cy="307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7" rIns="91435" bIns="45717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>
                <a:latin typeface="Arial" charset="0"/>
              </a:rPr>
              <a:t>D</a:t>
            </a:r>
            <a:r>
              <a:rPr lang="en-US" sz="1400" b="1" baseline="-25000">
                <a:latin typeface="Arial" charset="0"/>
              </a:rPr>
              <a:t>2</a:t>
            </a:r>
            <a:r>
              <a:rPr lang="en-US" sz="1400" b="1">
                <a:latin typeface="Arial" charset="0"/>
              </a:rPr>
              <a:t> gas target</a:t>
            </a:r>
          </a:p>
        </p:txBody>
      </p:sp>
      <p:sp>
        <p:nvSpPr>
          <p:cNvPr id="44045" name="Rectangle 26"/>
          <p:cNvSpPr>
            <a:spLocks noChangeArrowheads="1"/>
          </p:cNvSpPr>
          <p:nvPr/>
        </p:nvSpPr>
        <p:spPr bwMode="auto">
          <a:xfrm>
            <a:off x="1304193" y="2109788"/>
            <a:ext cx="361950" cy="10001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32001">
                <a:srgbClr val="FFFFFF"/>
              </a:gs>
              <a:gs pos="70000">
                <a:srgbClr val="FFE851"/>
              </a:gs>
              <a:gs pos="100000">
                <a:srgbClr val="FFE85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7" rIns="91435" bIns="45717"/>
          <a:lstStyle/>
          <a:p>
            <a:endParaRPr lang="en-US"/>
          </a:p>
        </p:txBody>
      </p:sp>
      <p:sp>
        <p:nvSpPr>
          <p:cNvPr id="44046" name="Rectangle 24"/>
          <p:cNvSpPr>
            <a:spLocks noChangeArrowheads="1"/>
          </p:cNvSpPr>
          <p:nvPr/>
        </p:nvSpPr>
        <p:spPr bwMode="auto">
          <a:xfrm>
            <a:off x="1310055" y="2197100"/>
            <a:ext cx="361950" cy="103188"/>
          </a:xfrm>
          <a:prstGeom prst="rect">
            <a:avLst/>
          </a:prstGeom>
          <a:solidFill>
            <a:srgbClr val="FDB68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5" tIns="45717" rIns="91435" bIns="45717"/>
          <a:lstStyle/>
          <a:p>
            <a:endParaRPr lang="en-US"/>
          </a:p>
        </p:txBody>
      </p:sp>
      <p:sp>
        <p:nvSpPr>
          <p:cNvPr id="44047" name="Rectangle 25"/>
          <p:cNvSpPr>
            <a:spLocks noChangeArrowheads="1"/>
          </p:cNvSpPr>
          <p:nvPr/>
        </p:nvSpPr>
        <p:spPr bwMode="auto">
          <a:xfrm>
            <a:off x="1310055" y="2006600"/>
            <a:ext cx="361950" cy="103188"/>
          </a:xfrm>
          <a:prstGeom prst="rect">
            <a:avLst/>
          </a:prstGeom>
          <a:solidFill>
            <a:srgbClr val="FDB68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5" tIns="45717" rIns="91435" bIns="45717"/>
          <a:lstStyle/>
          <a:p>
            <a:endParaRPr lang="en-US"/>
          </a:p>
        </p:txBody>
      </p:sp>
      <p:cxnSp>
        <p:nvCxnSpPr>
          <p:cNvPr id="44048" name="Straight Arrow Connector 4"/>
          <p:cNvCxnSpPr>
            <a:cxnSpLocks noChangeShapeType="1"/>
          </p:cNvCxnSpPr>
          <p:nvPr/>
        </p:nvCxnSpPr>
        <p:spPr bwMode="auto">
          <a:xfrm flipV="1">
            <a:off x="252047" y="2154238"/>
            <a:ext cx="404885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D27A2D-1884-0645-8295-784A36207D24}" type="slidenum">
              <a:rPr lang="en-GB" smtClean="0"/>
              <a:pPr>
                <a:defRPr/>
              </a:pPr>
              <a:t>22</a:t>
            </a:fld>
            <a:endParaRPr lang="en-GB" dirty="0"/>
          </a:p>
        </p:txBody>
      </p:sp>
      <p:pic>
        <p:nvPicPr>
          <p:cNvPr id="4405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754" y="4005263"/>
            <a:ext cx="3348404" cy="281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5" tIns="45717" rIns="91435" bIns="45717">
            <a:spAutoFit/>
          </a:bodyPr>
          <a:lstStyle/>
          <a:p>
            <a:pPr>
              <a:defRPr/>
            </a:pPr>
            <a:r>
              <a:rPr lang="en-US" sz="2800" i="1" dirty="0">
                <a:solidFill>
                  <a:srgbClr val="FF0000"/>
                </a:solidFill>
                <a:latin typeface="Arial"/>
                <a:cs typeface="Arial"/>
              </a:rPr>
              <a:t>D(</a:t>
            </a:r>
            <a:r>
              <a:rPr lang="en-US" sz="2800" i="1" dirty="0" err="1">
                <a:solidFill>
                  <a:srgbClr val="FF0000"/>
                </a:solidFill>
                <a:latin typeface="Arial"/>
                <a:cs typeface="Arial"/>
              </a:rPr>
              <a:t>p,</a:t>
            </a:r>
            <a:r>
              <a:rPr lang="en-US" sz="2800" i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sz="2800" i="1" dirty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r>
              <a:rPr lang="en-US" sz="2800" i="1" baseline="30000" dirty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r>
              <a:rPr lang="en-US" sz="2800" i="1" dirty="0">
                <a:solidFill>
                  <a:srgbClr val="FF0000"/>
                </a:solidFill>
                <a:latin typeface="Arial"/>
                <a:cs typeface="Arial"/>
              </a:rPr>
              <a:t>He </a:t>
            </a:r>
            <a:r>
              <a:rPr lang="en-US" sz="2800" i="1" dirty="0">
                <a:solidFill>
                  <a:srgbClr val="0000FF"/>
                </a:solidFill>
                <a:latin typeface="Arial"/>
                <a:cs typeface="Arial"/>
              </a:rPr>
              <a:t>reaction: Angular distribution</a:t>
            </a:r>
            <a:endParaRPr lang="fr-FR" i="1" baseline="-25000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609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7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19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609600"/>
            <a:ext cx="8026400" cy="5626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6871" y="377245"/>
            <a:ext cx="2506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210Bi →210 Po + e− + νe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26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21997"/>
            </a:gs>
            <a:gs pos="100000">
              <a:srgbClr val="FFFFFF"/>
            </a:gs>
            <a:gs pos="99000">
              <a:srgbClr val="0000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91" name="Picture 15" descr="6Li 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429000"/>
            <a:ext cx="3657600" cy="275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7389" name="Rectangle 13"/>
          <p:cNvSpPr>
            <a:spLocks noChangeArrowheads="1"/>
          </p:cNvSpPr>
          <p:nvPr/>
        </p:nvSpPr>
        <p:spPr bwMode="auto">
          <a:xfrm>
            <a:off x="5614988" y="6172200"/>
            <a:ext cx="3148012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1200" dirty="0">
                <a:latin typeface="Comic Sans MS" charset="0"/>
              </a:rPr>
              <a:t>Line strength: </a:t>
            </a:r>
            <a:r>
              <a:rPr lang="en-US" sz="1200" baseline="30000" dirty="0">
                <a:latin typeface="Comic Sans MS" charset="0"/>
              </a:rPr>
              <a:t>7</a:t>
            </a:r>
            <a:r>
              <a:rPr lang="en-US" sz="1200" dirty="0">
                <a:latin typeface="Comic Sans MS" charset="0"/>
              </a:rPr>
              <a:t>Li abundance</a:t>
            </a:r>
          </a:p>
          <a:p>
            <a:pPr algn="l"/>
            <a:r>
              <a:rPr lang="en-US" sz="1200" dirty="0">
                <a:latin typeface="Comic Sans MS" charset="0"/>
              </a:rPr>
              <a:t>Line Profile: </a:t>
            </a:r>
            <a:r>
              <a:rPr lang="en-US" sz="1200" baseline="30000" dirty="0">
                <a:latin typeface="Comic Sans MS" charset="0"/>
              </a:rPr>
              <a:t>6</a:t>
            </a:r>
            <a:r>
              <a:rPr lang="en-US" sz="1200" dirty="0">
                <a:latin typeface="Comic Sans MS" charset="0"/>
              </a:rPr>
              <a:t>Li/</a:t>
            </a:r>
            <a:r>
              <a:rPr lang="en-US" sz="1200" baseline="30000" dirty="0">
                <a:latin typeface="Comic Sans MS" charset="0"/>
              </a:rPr>
              <a:t>7</a:t>
            </a:r>
            <a:r>
              <a:rPr lang="en-US" sz="1200" dirty="0">
                <a:latin typeface="Comic Sans MS" charset="0"/>
              </a:rPr>
              <a:t>Li ratio </a:t>
            </a:r>
          </a:p>
        </p:txBody>
      </p:sp>
      <p:sp>
        <p:nvSpPr>
          <p:cNvPr id="357378" name="Text Box 2"/>
          <p:cNvSpPr txBox="1">
            <a:spLocks noChangeArrowheads="1"/>
          </p:cNvSpPr>
          <p:nvPr/>
        </p:nvSpPr>
        <p:spPr bwMode="auto">
          <a:xfrm>
            <a:off x="3148013" y="146050"/>
            <a:ext cx="34750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400">
                <a:solidFill>
                  <a:srgbClr val="FFFF00"/>
                </a:solidFill>
                <a:latin typeface="Comic Sans MS" charset="0"/>
              </a:rPr>
              <a:t>The Lithium Problem(s)</a:t>
            </a:r>
            <a:endParaRPr lang="it-IT" sz="1400">
              <a:solidFill>
                <a:srgbClr val="FFFF00"/>
              </a:solidFill>
              <a:latin typeface="Comic Sans MS" charset="0"/>
            </a:endParaRPr>
          </a:p>
        </p:txBody>
      </p:sp>
      <p:pic>
        <p:nvPicPr>
          <p:cNvPr id="357384" name="Picture 4" descr="asplund23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609600"/>
            <a:ext cx="3657600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7385" name="Text Box 9"/>
          <p:cNvSpPr txBox="1">
            <a:spLocks noChangeArrowheads="1"/>
          </p:cNvSpPr>
          <p:nvPr/>
        </p:nvSpPr>
        <p:spPr bwMode="auto">
          <a:xfrm>
            <a:off x="0" y="1604963"/>
            <a:ext cx="5410200" cy="395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dirty="0">
                <a:solidFill>
                  <a:schemeClr val="bg1"/>
                </a:solidFill>
                <a:latin typeface="Comic Sans MS" charset="0"/>
              </a:rPr>
              <a:t>Basic Concepts to unfold primordial abundances</a:t>
            </a:r>
            <a:endParaRPr lang="en-US" sz="1400" dirty="0">
              <a:solidFill>
                <a:srgbClr val="FFFD00"/>
              </a:solidFill>
              <a:latin typeface="Comic Sans MS" charset="0"/>
            </a:endParaRP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D00"/>
                </a:solidFill>
                <a:latin typeface="Comic Sans MS" charset="0"/>
              </a:rPr>
              <a:t>Observation of a set of primitive objects (born when the Universe was young)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D00"/>
                </a:solidFill>
                <a:latin typeface="Comic Sans MS" charset="0"/>
                <a:cs typeface="ＭＳ Ｐゴシック" charset="0"/>
              </a:rPr>
              <a:t>Extrapolate to zero </a:t>
            </a:r>
            <a:r>
              <a:rPr lang="en-US" dirty="0" err="1">
                <a:solidFill>
                  <a:srgbClr val="FFFD00"/>
                </a:solidFill>
                <a:latin typeface="Comic Sans MS" charset="0"/>
                <a:cs typeface="ＭＳ Ｐゴシック" charset="0"/>
              </a:rPr>
              <a:t>metallicity</a:t>
            </a:r>
            <a:r>
              <a:rPr lang="en-US" dirty="0">
                <a:solidFill>
                  <a:srgbClr val="FFFD00"/>
                </a:solidFill>
                <a:latin typeface="Comic Sans MS" charset="0"/>
                <a:cs typeface="ＭＳ Ｐゴシック" charset="0"/>
              </a:rPr>
              <a:t>: </a:t>
            </a:r>
          </a:p>
          <a:p>
            <a:pPr algn="l">
              <a:spcBef>
                <a:spcPct val="50000"/>
              </a:spcBef>
            </a:pPr>
            <a:r>
              <a:rPr lang="en-US" dirty="0">
                <a:solidFill>
                  <a:srgbClr val="FFFD00"/>
                </a:solidFill>
                <a:latin typeface="Comic Sans MS" charset="0"/>
                <a:cs typeface="ＭＳ Ｐゴシック" charset="0"/>
              </a:rPr>
              <a:t>Fe/H, O/H, Si/H -----&gt; 0</a:t>
            </a:r>
            <a:endParaRPr lang="en-US" sz="1400" dirty="0">
              <a:solidFill>
                <a:srgbClr val="FFFD00"/>
              </a:solidFill>
              <a:latin typeface="Comic Sans MS" charset="0"/>
              <a:cs typeface="ＭＳ Ｐゴシック" charset="0"/>
            </a:endParaRPr>
          </a:p>
          <a:p>
            <a:pPr algn="l">
              <a:spcBef>
                <a:spcPct val="50000"/>
              </a:spcBef>
            </a:pPr>
            <a:endParaRPr lang="en-US" dirty="0">
              <a:solidFill>
                <a:schemeClr val="bg1"/>
              </a:solidFill>
              <a:latin typeface="Comic Sans MS" charset="0"/>
            </a:endParaRPr>
          </a:p>
          <a:p>
            <a:pPr algn="l">
              <a:spcBef>
                <a:spcPct val="50000"/>
              </a:spcBef>
            </a:pPr>
            <a:r>
              <a:rPr lang="en-US" sz="1800" dirty="0">
                <a:solidFill>
                  <a:schemeClr val="bg1"/>
                </a:solidFill>
                <a:latin typeface="Comic Sans MS" charset="0"/>
              </a:rPr>
              <a:t>Lithium observations</a:t>
            </a:r>
            <a:endParaRPr lang="en-US" sz="1400" dirty="0">
              <a:solidFill>
                <a:srgbClr val="FFFD00"/>
              </a:solidFill>
              <a:latin typeface="Comic Sans MS" charset="0"/>
            </a:endParaRP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baseline="30000" dirty="0">
                <a:solidFill>
                  <a:srgbClr val="FFFD00"/>
                </a:solidFill>
                <a:latin typeface="Comic Sans MS" charset="0"/>
                <a:cs typeface="ＭＳ Ｐゴシック" charset="0"/>
              </a:rPr>
              <a:t>7</a:t>
            </a:r>
            <a:r>
              <a:rPr lang="en-US" dirty="0">
                <a:solidFill>
                  <a:srgbClr val="FFFD00"/>
                </a:solidFill>
                <a:latin typeface="Comic Sans MS" charset="0"/>
                <a:cs typeface="ＭＳ Ｐゴシック" charset="0"/>
              </a:rPr>
              <a:t>Li primordial abundance: observation of the absorption line at the surface of metal-poor stars in the halo of our Galaxy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baseline="30000" dirty="0">
                <a:solidFill>
                  <a:srgbClr val="FFFD00"/>
                </a:solidFill>
                <a:latin typeface="Comic Sans MS" charset="0"/>
                <a:cs typeface="ＭＳ Ｐゴシック" charset="0"/>
              </a:rPr>
              <a:t>6</a:t>
            </a:r>
            <a:r>
              <a:rPr lang="en-US" dirty="0">
                <a:solidFill>
                  <a:srgbClr val="FFFD00"/>
                </a:solidFill>
                <a:latin typeface="Comic Sans MS" charset="0"/>
                <a:cs typeface="ＭＳ Ｐゴシック" charset="0"/>
              </a:rPr>
              <a:t>Li abundance : observation of the asymmetry of the </a:t>
            </a:r>
            <a:r>
              <a:rPr lang="en-US" baseline="30000" dirty="0">
                <a:solidFill>
                  <a:srgbClr val="FFFD00"/>
                </a:solidFill>
                <a:latin typeface="Comic Sans MS" charset="0"/>
                <a:cs typeface="ＭＳ Ｐゴシック" charset="0"/>
              </a:rPr>
              <a:t>7</a:t>
            </a:r>
            <a:r>
              <a:rPr lang="en-US" dirty="0">
                <a:solidFill>
                  <a:srgbClr val="FFFD00"/>
                </a:solidFill>
                <a:latin typeface="Comic Sans MS" charset="0"/>
                <a:cs typeface="ＭＳ Ｐゴシック" charset="0"/>
              </a:rPr>
              <a:t>Li absorption line.</a:t>
            </a:r>
            <a:endParaRPr lang="en-US" sz="1400" dirty="0">
              <a:solidFill>
                <a:srgbClr val="FFFD00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646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21997"/>
            </a:gs>
            <a:gs pos="100000">
              <a:srgbClr val="FFFFFF"/>
            </a:gs>
            <a:gs pos="99000">
              <a:srgbClr val="0000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0F65DB1C-4F0C-4A40-8E3C-6C447FC5D3D4}" type="slidenum">
              <a:rPr lang="en-GB"/>
              <a:pPr/>
              <a:t>26</a:t>
            </a:fld>
            <a:r>
              <a:rPr lang="en-GB"/>
              <a:t>/38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3429000" y="2514600"/>
            <a:ext cx="838200" cy="381000"/>
          </a:xfrm>
          <a:prstGeom prst="line">
            <a:avLst/>
          </a:prstGeom>
          <a:noFill/>
          <a:ln w="28575">
            <a:solidFill>
              <a:srgbClr val="FF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 41"/>
          <p:cNvGrpSpPr>
            <a:grpSpLocks/>
          </p:cNvGrpSpPr>
          <p:nvPr/>
        </p:nvGrpSpPr>
        <p:grpSpPr bwMode="auto">
          <a:xfrm>
            <a:off x="2971800" y="2133600"/>
            <a:ext cx="457200" cy="457200"/>
            <a:chOff x="1720" y="1392"/>
            <a:chExt cx="288" cy="288"/>
          </a:xfrm>
        </p:grpSpPr>
        <p:sp>
          <p:nvSpPr>
            <p:cNvPr id="10" name="Oval 6"/>
            <p:cNvSpPr>
              <a:spLocks noChangeArrowheads="1"/>
            </p:cNvSpPr>
            <p:nvPr/>
          </p:nvSpPr>
          <p:spPr bwMode="auto">
            <a:xfrm>
              <a:off x="1720" y="1392"/>
              <a:ext cx="288" cy="288"/>
            </a:xfrm>
            <a:prstGeom prst="ellipse">
              <a:avLst/>
            </a:prstGeom>
            <a:solidFill>
              <a:srgbClr val="FF9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9000"/>
                </a:solidFill>
              </a:endParaRP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1728" y="1392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2400">
                  <a:latin typeface="Comic Sans MS" charset="0"/>
                </a:rPr>
                <a:t>d</a:t>
              </a:r>
              <a:endParaRPr lang="en-US" sz="2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endParaRPr>
            </a:p>
          </p:txBody>
        </p:sp>
      </p:grpSp>
      <p:grpSp>
        <p:nvGrpSpPr>
          <p:cNvPr id="12" name="Group 10"/>
          <p:cNvGrpSpPr>
            <a:grpSpLocks/>
          </p:cNvGrpSpPr>
          <p:nvPr/>
        </p:nvGrpSpPr>
        <p:grpSpPr bwMode="auto">
          <a:xfrm>
            <a:off x="4324350" y="2819400"/>
            <a:ext cx="457200" cy="457200"/>
            <a:chOff x="3072" y="1824"/>
            <a:chExt cx="288" cy="288"/>
          </a:xfrm>
        </p:grpSpPr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3072" y="1824"/>
              <a:ext cx="288" cy="288"/>
            </a:xfrm>
            <a:prstGeom prst="ellipse">
              <a:avLst/>
            </a:prstGeom>
            <a:solidFill>
              <a:srgbClr val="FF9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9000"/>
                </a:solidFill>
              </a:endParaRP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3072" y="182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2400">
                  <a:latin typeface="Comic Sans MS" charset="0"/>
                </a:rPr>
                <a:t>d</a:t>
              </a:r>
              <a:endParaRPr lang="en-US" sz="2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endParaRPr>
            </a:p>
          </p:txBody>
        </p:sp>
      </p:grpSp>
      <p:grpSp>
        <p:nvGrpSpPr>
          <p:cNvPr id="15" name="Group 40"/>
          <p:cNvGrpSpPr>
            <a:grpSpLocks/>
          </p:cNvGrpSpPr>
          <p:nvPr/>
        </p:nvGrpSpPr>
        <p:grpSpPr bwMode="auto">
          <a:xfrm>
            <a:off x="4876800" y="762000"/>
            <a:ext cx="609600" cy="609600"/>
            <a:chOff x="3120" y="528"/>
            <a:chExt cx="384" cy="384"/>
          </a:xfrm>
        </p:grpSpPr>
        <p:sp>
          <p:nvSpPr>
            <p:cNvPr id="16" name="Oval 5"/>
            <p:cNvSpPr>
              <a:spLocks noChangeArrowheads="1"/>
            </p:cNvSpPr>
            <p:nvPr/>
          </p:nvSpPr>
          <p:spPr bwMode="auto">
            <a:xfrm>
              <a:off x="3120" y="528"/>
              <a:ext cx="384" cy="384"/>
            </a:xfrm>
            <a:prstGeom prst="ellipse">
              <a:avLst/>
            </a:prstGeom>
            <a:solidFill>
              <a:srgbClr val="FFFD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D00"/>
                </a:solidFill>
              </a:endParaRPr>
            </a:p>
          </p:txBody>
        </p: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3186" y="576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2400">
                  <a:latin typeface="Symbol" charset="0"/>
                  <a:sym typeface="Symbol" charset="0"/>
                </a:rPr>
                <a:t></a:t>
              </a:r>
              <a:endParaRPr lang="en-US" sz="2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endParaRPr>
            </a:p>
          </p:txBody>
        </p:sp>
      </p:grp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4765675" y="2147888"/>
            <a:ext cx="33385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>
                <a:solidFill>
                  <a:srgbClr val="FFFD00"/>
                </a:solidFill>
                <a:latin typeface="Chalkboard" charset="0"/>
              </a:rPr>
              <a:t>D(</a:t>
            </a:r>
            <a:r>
              <a:rPr lang="en-US" sz="1800">
                <a:solidFill>
                  <a:srgbClr val="FFFD00"/>
                </a:solidFill>
                <a:latin typeface="Lucida Grande" charset="0"/>
              </a:rPr>
              <a:t>α</a:t>
            </a:r>
            <a:r>
              <a:rPr lang="en-US" sz="1800">
                <a:solidFill>
                  <a:srgbClr val="FFFD00"/>
                </a:solidFill>
                <a:latin typeface="Chalkboard" charset="0"/>
              </a:rPr>
              <a:t>,</a:t>
            </a:r>
            <a:r>
              <a:rPr lang="en-US" sz="1800">
                <a:solidFill>
                  <a:srgbClr val="FFFD00"/>
                </a:solidFill>
                <a:latin typeface="Lucida Grande" charset="0"/>
              </a:rPr>
              <a:t>α</a:t>
            </a:r>
            <a:r>
              <a:rPr lang="en-US" sz="1800">
                <a:solidFill>
                  <a:srgbClr val="FFFD00"/>
                </a:solidFill>
                <a:latin typeface="Chalkboard" charset="0"/>
              </a:rPr>
              <a:t>)d Rutherford scattering</a:t>
            </a:r>
            <a:endParaRPr lang="en-US" sz="2800">
              <a:solidFill>
                <a:srgbClr val="000000"/>
              </a:solidFill>
              <a:latin typeface="Chalkboard" charset="0"/>
            </a:endParaRPr>
          </a:p>
        </p:txBody>
      </p:sp>
      <p:sp>
        <p:nvSpPr>
          <p:cNvPr id="19" name="Oval 27"/>
          <p:cNvSpPr>
            <a:spLocks noChangeArrowheads="1"/>
          </p:cNvSpPr>
          <p:nvPr/>
        </p:nvSpPr>
        <p:spPr bwMode="auto">
          <a:xfrm>
            <a:off x="304800" y="1752600"/>
            <a:ext cx="609600" cy="609600"/>
          </a:xfrm>
          <a:prstGeom prst="ellipse">
            <a:avLst/>
          </a:prstGeom>
          <a:solidFill>
            <a:srgbClr val="FFFD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D00"/>
              </a:solidFill>
            </a:endParaRP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409575" y="18288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>
                <a:latin typeface="Symbol" charset="0"/>
                <a:sym typeface="Symbol" charset="0"/>
              </a:rPr>
              <a:t></a:t>
            </a:r>
            <a:endParaRPr lang="en-US" sz="2400" b="1" i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21" name="Rectangle 29"/>
          <p:cNvSpPr>
            <a:spLocks noChangeArrowheads="1"/>
          </p:cNvSpPr>
          <p:nvPr/>
        </p:nvSpPr>
        <p:spPr bwMode="auto">
          <a:xfrm>
            <a:off x="914400" y="2133600"/>
            <a:ext cx="9540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>
                <a:solidFill>
                  <a:srgbClr val="FFFD00"/>
                </a:solidFill>
                <a:latin typeface="Lucida Grande" charset="0"/>
              </a:rPr>
              <a:t>α </a:t>
            </a:r>
            <a:r>
              <a:rPr lang="en-US" sz="1800">
                <a:solidFill>
                  <a:srgbClr val="FFFD00"/>
                </a:solidFill>
                <a:latin typeface="Chalkboard" charset="0"/>
              </a:rPr>
              <a:t>beam</a:t>
            </a:r>
            <a:endParaRPr lang="en-US" sz="2800">
              <a:solidFill>
                <a:srgbClr val="000000"/>
              </a:solidFill>
              <a:latin typeface="Chalkboard" charset="0"/>
            </a:endParaRPr>
          </a:p>
        </p:txBody>
      </p:sp>
      <p:sp>
        <p:nvSpPr>
          <p:cNvPr id="22" name="Rectangle 30"/>
          <p:cNvSpPr>
            <a:spLocks noChangeArrowheads="1"/>
          </p:cNvSpPr>
          <p:nvPr/>
        </p:nvSpPr>
        <p:spPr bwMode="auto">
          <a:xfrm>
            <a:off x="2209800" y="2711450"/>
            <a:ext cx="1447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1800">
                <a:solidFill>
                  <a:srgbClr val="FFFD00"/>
                </a:solidFill>
                <a:latin typeface="Chalkboard" charset="0"/>
              </a:rPr>
              <a:t>Deuterium gas target</a:t>
            </a:r>
            <a:endParaRPr lang="en-US" sz="2800">
              <a:solidFill>
                <a:srgbClr val="000000"/>
              </a:solidFill>
              <a:latin typeface="Chalkboard" charset="0"/>
            </a:endParaRPr>
          </a:p>
        </p:txBody>
      </p:sp>
      <p:sp>
        <p:nvSpPr>
          <p:cNvPr id="23" name="Freeform 35"/>
          <p:cNvSpPr>
            <a:spLocks/>
          </p:cNvSpPr>
          <p:nvPr/>
        </p:nvSpPr>
        <p:spPr bwMode="auto">
          <a:xfrm rot="21416561">
            <a:off x="990600" y="1293813"/>
            <a:ext cx="3878263" cy="838200"/>
          </a:xfrm>
          <a:custGeom>
            <a:avLst/>
            <a:gdLst>
              <a:gd name="T0" fmla="*/ 0 w 1920"/>
              <a:gd name="T1" fmla="*/ 576 h 672"/>
              <a:gd name="T2" fmla="*/ 1056 w 1920"/>
              <a:gd name="T3" fmla="*/ 576 h 672"/>
              <a:gd name="T4" fmla="*/ 1920 w 1920"/>
              <a:gd name="T5" fmla="*/ 0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20" h="672">
                <a:moveTo>
                  <a:pt x="0" y="576"/>
                </a:moveTo>
                <a:cubicBezTo>
                  <a:pt x="368" y="624"/>
                  <a:pt x="736" y="672"/>
                  <a:pt x="1056" y="576"/>
                </a:cubicBezTo>
                <a:cubicBezTo>
                  <a:pt x="1376" y="480"/>
                  <a:pt x="1776" y="96"/>
                  <a:pt x="1920" y="0"/>
                </a:cubicBezTo>
              </a:path>
            </a:pathLst>
          </a:custGeom>
          <a:noFill/>
          <a:ln w="28575" cmpd="sng">
            <a:solidFill>
              <a:srgbClr val="FF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4" name="Group 48"/>
          <p:cNvGrpSpPr>
            <a:grpSpLocks/>
          </p:cNvGrpSpPr>
          <p:nvPr/>
        </p:nvGrpSpPr>
        <p:grpSpPr bwMode="auto">
          <a:xfrm>
            <a:off x="1573213" y="3429000"/>
            <a:ext cx="7367587" cy="1752600"/>
            <a:chOff x="991" y="2160"/>
            <a:chExt cx="4641" cy="1104"/>
          </a:xfrm>
        </p:grpSpPr>
        <p:sp>
          <p:nvSpPr>
            <p:cNvPr id="25" name="AutoShape 38"/>
            <p:cNvSpPr>
              <a:spLocks noChangeArrowheads="1"/>
            </p:cNvSpPr>
            <p:nvPr/>
          </p:nvSpPr>
          <p:spPr bwMode="auto">
            <a:xfrm>
              <a:off x="2448" y="2484"/>
              <a:ext cx="828" cy="732"/>
            </a:xfrm>
            <a:prstGeom prst="irregularSeal1">
              <a:avLst/>
            </a:prstGeom>
            <a:solidFill>
              <a:srgbClr val="FFFD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6" name="Group 37"/>
            <p:cNvGrpSpPr>
              <a:grpSpLocks/>
            </p:cNvGrpSpPr>
            <p:nvPr/>
          </p:nvGrpSpPr>
          <p:grpSpPr bwMode="auto">
            <a:xfrm>
              <a:off x="3660" y="2304"/>
              <a:ext cx="480" cy="384"/>
              <a:chOff x="3532" y="2448"/>
              <a:chExt cx="480" cy="384"/>
            </a:xfrm>
          </p:grpSpPr>
          <p:sp>
            <p:nvSpPr>
              <p:cNvPr id="41" name="Oval 3"/>
              <p:cNvSpPr>
                <a:spLocks noChangeArrowheads="1"/>
              </p:cNvSpPr>
              <p:nvPr/>
            </p:nvSpPr>
            <p:spPr bwMode="auto">
              <a:xfrm>
                <a:off x="3592" y="2448"/>
                <a:ext cx="384" cy="38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D00"/>
                  </a:solidFill>
                </a:endParaRPr>
              </a:p>
            </p:txBody>
          </p:sp>
          <p:sp>
            <p:nvSpPr>
              <p:cNvPr id="42" name="Text Box 13"/>
              <p:cNvSpPr txBox="1">
                <a:spLocks noChangeArrowheads="1"/>
              </p:cNvSpPr>
              <p:nvPr/>
            </p:nvSpPr>
            <p:spPr bwMode="auto">
              <a:xfrm>
                <a:off x="3532" y="2514"/>
                <a:ext cx="48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CC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2000" baseline="30000">
                    <a:latin typeface="Symbol" charset="0"/>
                    <a:sym typeface="Symbol" charset="0"/>
                  </a:rPr>
                  <a:t></a:t>
                </a:r>
                <a:r>
                  <a:rPr lang="it-IT" sz="2000">
                    <a:latin typeface="Comic Sans MS" charset="0"/>
                  </a:rPr>
                  <a:t>He</a:t>
                </a:r>
                <a:endParaRPr lang="en-US" sz="2400" b="1" i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endParaRPr>
              </a:p>
            </p:txBody>
          </p:sp>
        </p:grpSp>
        <p:grpSp>
          <p:nvGrpSpPr>
            <p:cNvPr id="27" name="Group 16"/>
            <p:cNvGrpSpPr>
              <a:grpSpLocks/>
            </p:cNvGrpSpPr>
            <p:nvPr/>
          </p:nvGrpSpPr>
          <p:grpSpPr bwMode="auto">
            <a:xfrm>
              <a:off x="2604" y="2640"/>
              <a:ext cx="288" cy="288"/>
              <a:chOff x="3072" y="1824"/>
              <a:chExt cx="288" cy="288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auto">
              <a:xfrm>
                <a:off x="3072" y="1824"/>
                <a:ext cx="288" cy="288"/>
              </a:xfrm>
              <a:prstGeom prst="ellipse">
                <a:avLst/>
              </a:prstGeom>
              <a:solidFill>
                <a:srgbClr val="FF9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9000"/>
                  </a:solidFill>
                </a:endParaRPr>
              </a:p>
            </p:txBody>
          </p:sp>
          <p:sp>
            <p:nvSpPr>
              <p:cNvPr id="40" name="Text Box 18"/>
              <p:cNvSpPr txBox="1">
                <a:spLocks noChangeArrowheads="1"/>
              </p:cNvSpPr>
              <p:nvPr/>
            </p:nvSpPr>
            <p:spPr bwMode="auto">
              <a:xfrm>
                <a:off x="3072" y="1824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CC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2400">
                    <a:latin typeface="Comic Sans MS" charset="0"/>
                  </a:rPr>
                  <a:t>d</a:t>
                </a:r>
                <a:endParaRPr lang="en-US" sz="2400" b="1" i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endParaRPr>
              </a:p>
            </p:txBody>
          </p:sp>
        </p:grpSp>
        <p:grpSp>
          <p:nvGrpSpPr>
            <p:cNvPr id="28" name="Group 20"/>
            <p:cNvGrpSpPr>
              <a:grpSpLocks/>
            </p:cNvGrpSpPr>
            <p:nvPr/>
          </p:nvGrpSpPr>
          <p:grpSpPr bwMode="auto">
            <a:xfrm>
              <a:off x="2844" y="2736"/>
              <a:ext cx="288" cy="288"/>
              <a:chOff x="3072" y="1824"/>
              <a:chExt cx="288" cy="288"/>
            </a:xfrm>
          </p:grpSpPr>
          <p:sp>
            <p:nvSpPr>
              <p:cNvPr id="37" name="Oval 21"/>
              <p:cNvSpPr>
                <a:spLocks noChangeArrowheads="1"/>
              </p:cNvSpPr>
              <p:nvPr/>
            </p:nvSpPr>
            <p:spPr bwMode="auto">
              <a:xfrm>
                <a:off x="3072" y="1824"/>
                <a:ext cx="288" cy="288"/>
              </a:xfrm>
              <a:prstGeom prst="ellipse">
                <a:avLst/>
              </a:prstGeom>
              <a:solidFill>
                <a:srgbClr val="FF9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9000"/>
                  </a:solidFill>
                </a:endParaRPr>
              </a:p>
            </p:txBody>
          </p:sp>
          <p:sp>
            <p:nvSpPr>
              <p:cNvPr id="38" name="Text Box 22"/>
              <p:cNvSpPr txBox="1">
                <a:spLocks noChangeArrowheads="1"/>
              </p:cNvSpPr>
              <p:nvPr/>
            </p:nvSpPr>
            <p:spPr bwMode="auto">
              <a:xfrm>
                <a:off x="3072" y="1824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CC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2400">
                    <a:latin typeface="Comic Sans MS" charset="0"/>
                  </a:rPr>
                  <a:t>d</a:t>
                </a:r>
                <a:endParaRPr lang="en-US" sz="2400" b="1" i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endParaRPr>
              </a:p>
            </p:txBody>
          </p:sp>
        </p:grpSp>
        <p:sp>
          <p:nvSpPr>
            <p:cNvPr id="29" name="Oval 23"/>
            <p:cNvSpPr>
              <a:spLocks noChangeArrowheads="1"/>
            </p:cNvSpPr>
            <p:nvPr/>
          </p:nvSpPr>
          <p:spPr bwMode="auto">
            <a:xfrm>
              <a:off x="3564" y="2976"/>
              <a:ext cx="288" cy="288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9000"/>
                </a:solidFill>
              </a:endParaRPr>
            </a:p>
          </p:txBody>
        </p:sp>
        <p:sp>
          <p:nvSpPr>
            <p:cNvPr id="30" name="Text Box 24"/>
            <p:cNvSpPr txBox="1">
              <a:spLocks noChangeArrowheads="1"/>
            </p:cNvSpPr>
            <p:nvPr/>
          </p:nvSpPr>
          <p:spPr bwMode="auto">
            <a:xfrm>
              <a:off x="3588" y="2970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2400">
                  <a:latin typeface="Comic Sans MS" charset="0"/>
                </a:rPr>
                <a:t>n</a:t>
              </a:r>
              <a:endParaRPr lang="en-US" sz="2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endParaRPr>
            </a:p>
          </p:txBody>
        </p:sp>
        <p:sp>
          <p:nvSpPr>
            <p:cNvPr id="31" name="Line 25"/>
            <p:cNvSpPr>
              <a:spLocks noChangeShapeType="1"/>
            </p:cNvSpPr>
            <p:nvPr/>
          </p:nvSpPr>
          <p:spPr bwMode="auto">
            <a:xfrm flipV="1">
              <a:off x="3228" y="2544"/>
              <a:ext cx="432" cy="144"/>
            </a:xfrm>
            <a:prstGeom prst="line">
              <a:avLst/>
            </a:prstGeom>
            <a:noFill/>
            <a:ln w="28575">
              <a:solidFill>
                <a:srgbClr val="FFFD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26"/>
            <p:cNvSpPr>
              <a:spLocks noChangeShapeType="1"/>
            </p:cNvSpPr>
            <p:nvPr/>
          </p:nvSpPr>
          <p:spPr bwMode="auto">
            <a:xfrm>
              <a:off x="3168" y="2976"/>
              <a:ext cx="348" cy="96"/>
            </a:xfrm>
            <a:prstGeom prst="line">
              <a:avLst/>
            </a:prstGeom>
            <a:noFill/>
            <a:ln w="28575">
              <a:solidFill>
                <a:srgbClr val="FFFD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auto">
            <a:xfrm>
              <a:off x="991" y="2592"/>
              <a:ext cx="1371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D00"/>
                  </a:solidFill>
                  <a:latin typeface="Comic Sans MS" charset="0"/>
                </a:rPr>
                <a:t>D(d,</a:t>
              </a:r>
              <a:r>
                <a:rPr lang="en-US" sz="1800">
                  <a:solidFill>
                    <a:schemeClr val="bg1"/>
                  </a:solidFill>
                  <a:latin typeface="Comic Sans MS" charset="0"/>
                </a:rPr>
                <a:t>n</a:t>
              </a:r>
              <a:r>
                <a:rPr lang="en-US" sz="1800">
                  <a:solidFill>
                    <a:srgbClr val="FFFD00"/>
                  </a:solidFill>
                  <a:latin typeface="Comic Sans MS" charset="0"/>
                </a:rPr>
                <a:t>)</a:t>
              </a:r>
              <a:r>
                <a:rPr lang="en-US" sz="1800" baseline="30000">
                  <a:solidFill>
                    <a:srgbClr val="FFFD00"/>
                  </a:solidFill>
                  <a:latin typeface="Comic Sans MS" charset="0"/>
                </a:rPr>
                <a:t>3</a:t>
              </a:r>
              <a:r>
                <a:rPr lang="en-US" sz="1800">
                  <a:solidFill>
                    <a:srgbClr val="FFFD00"/>
                  </a:solidFill>
                  <a:latin typeface="Comic Sans MS" charset="0"/>
                </a:rPr>
                <a:t>He reaction</a:t>
              </a:r>
            </a:p>
            <a:p>
              <a:r>
                <a:rPr lang="it-IT" sz="1800">
                  <a:solidFill>
                    <a:srgbClr val="FFFD00"/>
                  </a:solidFill>
                  <a:latin typeface="Chalkboard" charset="0"/>
                  <a:cs typeface="Arial" charset="0"/>
                </a:rPr>
                <a:t>Q=3.269 MeV</a:t>
              </a:r>
              <a:endParaRPr lang="en-US" sz="1800">
                <a:solidFill>
                  <a:srgbClr val="FFFD00"/>
                </a:solidFill>
                <a:latin typeface="Chalkboard" charset="0"/>
                <a:cs typeface="Arial" charset="0"/>
              </a:endParaRPr>
            </a:p>
          </p:txBody>
        </p:sp>
        <p:sp>
          <p:nvSpPr>
            <p:cNvPr id="34" name="AutoShape 32"/>
            <p:cNvSpPr>
              <a:spLocks noChangeArrowheads="1"/>
            </p:cNvSpPr>
            <p:nvPr/>
          </p:nvSpPr>
          <p:spPr bwMode="auto">
            <a:xfrm>
              <a:off x="2748" y="216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Text Box 42"/>
            <p:cNvSpPr txBox="1">
              <a:spLocks noChangeArrowheads="1"/>
            </p:cNvSpPr>
            <p:nvPr/>
          </p:nvSpPr>
          <p:spPr bwMode="auto">
            <a:xfrm>
              <a:off x="4176" y="2400"/>
              <a:ext cx="14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800">
                  <a:solidFill>
                    <a:srgbClr val="FFFD00"/>
                  </a:solidFill>
                  <a:latin typeface="Chalkboard" charset="0"/>
                  <a:cs typeface="Arial" charset="0"/>
                </a:rPr>
                <a:t>E</a:t>
              </a:r>
              <a:r>
                <a:rPr lang="it-IT" sz="1800" baseline="-25000">
                  <a:solidFill>
                    <a:srgbClr val="FFFD00"/>
                  </a:solidFill>
                  <a:latin typeface="Chalkboard" charset="0"/>
                  <a:cs typeface="Arial" charset="0"/>
                </a:rPr>
                <a:t>cm</a:t>
              </a:r>
              <a:r>
                <a:rPr lang="it-IT" sz="1800">
                  <a:solidFill>
                    <a:srgbClr val="FFFD00"/>
                  </a:solidFill>
                  <a:latin typeface="Chalkboard" charset="0"/>
                  <a:cs typeface="Arial" charset="0"/>
                </a:rPr>
                <a:t>(</a:t>
              </a:r>
              <a:r>
                <a:rPr lang="it-IT" sz="1800" baseline="30000">
                  <a:solidFill>
                    <a:srgbClr val="FFFD00"/>
                  </a:solidFill>
                  <a:latin typeface="Chalkboard" charset="0"/>
                  <a:cs typeface="Arial" charset="0"/>
                </a:rPr>
                <a:t>3</a:t>
              </a:r>
              <a:r>
                <a:rPr lang="it-IT" sz="1800">
                  <a:solidFill>
                    <a:srgbClr val="FFFD00"/>
                  </a:solidFill>
                  <a:latin typeface="Chalkboard" charset="0"/>
                  <a:cs typeface="Arial" charset="0"/>
                </a:rPr>
                <a:t>He)= 0,820 MeV</a:t>
              </a:r>
              <a:endParaRPr lang="en-US" sz="1800">
                <a:latin typeface="Chalkboard" charset="0"/>
                <a:cs typeface="Arial" charset="0"/>
              </a:endParaRPr>
            </a:p>
          </p:txBody>
        </p:sp>
        <p:sp>
          <p:nvSpPr>
            <p:cNvPr id="36" name="Text Box 43"/>
            <p:cNvSpPr txBox="1">
              <a:spLocks noChangeArrowheads="1"/>
            </p:cNvSpPr>
            <p:nvPr/>
          </p:nvSpPr>
          <p:spPr bwMode="auto">
            <a:xfrm>
              <a:off x="3984" y="3024"/>
              <a:ext cx="126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800">
                  <a:solidFill>
                    <a:schemeClr val="bg1"/>
                  </a:solidFill>
                  <a:latin typeface="Chalkboard" charset="0"/>
                  <a:cs typeface="Arial" charset="0"/>
                </a:rPr>
                <a:t>E</a:t>
              </a:r>
              <a:r>
                <a:rPr lang="it-IT" sz="1800" baseline="-25000">
                  <a:solidFill>
                    <a:schemeClr val="bg1"/>
                  </a:solidFill>
                  <a:latin typeface="Chalkboard" charset="0"/>
                  <a:cs typeface="Arial" charset="0"/>
                </a:rPr>
                <a:t>cm</a:t>
              </a:r>
              <a:r>
                <a:rPr lang="it-IT" sz="1800">
                  <a:solidFill>
                    <a:schemeClr val="bg1"/>
                  </a:solidFill>
                  <a:latin typeface="Chalkboard" charset="0"/>
                  <a:cs typeface="Arial" charset="0"/>
                </a:rPr>
                <a:t>(n)=2.450 MeV</a:t>
              </a:r>
              <a:endParaRPr lang="en-US" sz="1800">
                <a:solidFill>
                  <a:srgbClr val="FFFD00"/>
                </a:solidFill>
                <a:latin typeface="Chalkboard" charset="0"/>
                <a:cs typeface="Arial" charset="0"/>
              </a:endParaRPr>
            </a:p>
          </p:txBody>
        </p:sp>
      </p:grpSp>
      <p:sp>
        <p:nvSpPr>
          <p:cNvPr id="43" name="Text Box 44"/>
          <p:cNvSpPr txBox="1">
            <a:spLocks noChangeArrowheads="1"/>
          </p:cNvSpPr>
          <p:nvPr/>
        </p:nvSpPr>
        <p:spPr bwMode="auto">
          <a:xfrm>
            <a:off x="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>
                <a:solidFill>
                  <a:srgbClr val="FFFD00"/>
                </a:solidFill>
                <a:latin typeface="Comic Sans MS" charset="0"/>
              </a:rPr>
              <a:t>Beam Induced Background in the D(</a:t>
            </a:r>
            <a:r>
              <a:rPr lang="it-IT" sz="2400" baseline="30000">
                <a:solidFill>
                  <a:srgbClr val="FFFD00"/>
                </a:solidFill>
                <a:latin typeface="Comic Sans MS" charset="0"/>
              </a:rPr>
              <a:t>4</a:t>
            </a:r>
            <a:r>
              <a:rPr lang="it-IT" sz="2400">
                <a:solidFill>
                  <a:srgbClr val="FFFD00"/>
                </a:solidFill>
                <a:latin typeface="Comic Sans MS" charset="0"/>
              </a:rPr>
              <a:t>He,</a:t>
            </a:r>
            <a:r>
              <a:rPr lang="it-IT" sz="2400">
                <a:solidFill>
                  <a:srgbClr val="FFFD00"/>
                </a:solidFill>
                <a:latin typeface="Symbol" charset="0"/>
                <a:sym typeface="Symbol" charset="0"/>
              </a:rPr>
              <a:t></a:t>
            </a:r>
            <a:r>
              <a:rPr lang="it-IT" sz="2400">
                <a:solidFill>
                  <a:srgbClr val="FFFD00"/>
                </a:solidFill>
                <a:latin typeface="Comic Sans MS" charset="0"/>
              </a:rPr>
              <a:t>)</a:t>
            </a:r>
            <a:r>
              <a:rPr lang="it-IT" sz="2400" baseline="30000">
                <a:solidFill>
                  <a:srgbClr val="FFFD00"/>
                </a:solidFill>
                <a:latin typeface="Comic Sans MS" charset="0"/>
              </a:rPr>
              <a:t>6</a:t>
            </a:r>
            <a:r>
              <a:rPr lang="it-IT" sz="2400">
                <a:solidFill>
                  <a:srgbClr val="FFFD00"/>
                </a:solidFill>
                <a:latin typeface="Comic Sans MS" charset="0"/>
              </a:rPr>
              <a:t>Li measurement </a:t>
            </a:r>
            <a:endParaRPr lang="en-US" sz="2400">
              <a:solidFill>
                <a:srgbClr val="FFFD00"/>
              </a:solidFill>
              <a:latin typeface="Comic Sans MS" charset="0"/>
            </a:endParaRPr>
          </a:p>
        </p:txBody>
      </p:sp>
      <p:grpSp>
        <p:nvGrpSpPr>
          <p:cNvPr id="44" name="Group 49"/>
          <p:cNvGrpSpPr>
            <a:grpSpLocks/>
          </p:cNvGrpSpPr>
          <p:nvPr/>
        </p:nvGrpSpPr>
        <p:grpSpPr bwMode="auto">
          <a:xfrm>
            <a:off x="152400" y="5181600"/>
            <a:ext cx="8839200" cy="1143000"/>
            <a:chOff x="96" y="3264"/>
            <a:chExt cx="5568" cy="720"/>
          </a:xfrm>
        </p:grpSpPr>
        <p:sp>
          <p:nvSpPr>
            <p:cNvPr id="45" name="Rectangle 34"/>
            <p:cNvSpPr>
              <a:spLocks noChangeArrowheads="1"/>
            </p:cNvSpPr>
            <p:nvPr/>
          </p:nvSpPr>
          <p:spPr bwMode="auto">
            <a:xfrm>
              <a:off x="96" y="3580"/>
              <a:ext cx="556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800">
                  <a:solidFill>
                    <a:schemeClr val="bg1"/>
                  </a:solidFill>
                  <a:latin typeface="Comic Sans MS" charset="0"/>
                </a:rPr>
                <a:t>(n,n’</a:t>
              </a:r>
              <a:r>
                <a:rPr lang="en-US" sz="1800">
                  <a:solidFill>
                    <a:schemeClr val="bg1"/>
                  </a:solidFill>
                  <a:latin typeface="Symbol" charset="0"/>
                  <a:sym typeface="Symbol" charset="0"/>
                </a:rPr>
                <a:t></a:t>
              </a:r>
              <a:r>
                <a:rPr lang="en-US" sz="1800">
                  <a:solidFill>
                    <a:schemeClr val="bg1"/>
                  </a:solidFill>
                  <a:latin typeface="Comic Sans MS" charset="0"/>
                </a:rPr>
                <a:t>) reaction on the surrounding materials (lead, steel, copper and germanium)</a:t>
              </a:r>
              <a:endParaRPr lang="en-US" sz="1800">
                <a:solidFill>
                  <a:srgbClr val="FFFD00"/>
                </a:solidFill>
                <a:latin typeface="Comic Sans MS" charset="0"/>
              </a:endParaRPr>
            </a:p>
            <a:p>
              <a:r>
                <a:rPr lang="en-US" sz="1800">
                  <a:solidFill>
                    <a:srgbClr val="FFFD00"/>
                  </a:solidFill>
                  <a:latin typeface="Symbol" charset="0"/>
                  <a:sym typeface="Symbol" charset="0"/>
                </a:rPr>
                <a:t></a:t>
              </a:r>
              <a:r>
                <a:rPr lang="en-US">
                  <a:solidFill>
                    <a:srgbClr val="FFFD00"/>
                  </a:solidFill>
                  <a:latin typeface="Comic Sans MS" charset="0"/>
                </a:rPr>
                <a:t>-ray background in the RoI for the D(</a:t>
              </a:r>
              <a:r>
                <a:rPr lang="en-US">
                  <a:solidFill>
                    <a:srgbClr val="FFFD00"/>
                  </a:solidFill>
                  <a:latin typeface="Symbol" charset="0"/>
                  <a:sym typeface="Symbol" charset="0"/>
                </a:rPr>
                <a:t>α</a:t>
              </a:r>
              <a:r>
                <a:rPr lang="en-US">
                  <a:solidFill>
                    <a:srgbClr val="FFFD00"/>
                  </a:solidFill>
                  <a:latin typeface="Comic Sans MS" charset="0"/>
                </a:rPr>
                <a:t>,</a:t>
              </a:r>
              <a:r>
                <a:rPr lang="en-US" sz="1800">
                  <a:solidFill>
                    <a:srgbClr val="FFFD00"/>
                  </a:solidFill>
                  <a:latin typeface="Symbol" charset="0"/>
                  <a:sym typeface="Symbol" charset="0"/>
                </a:rPr>
                <a:t></a:t>
              </a:r>
              <a:r>
                <a:rPr lang="en-US">
                  <a:solidFill>
                    <a:srgbClr val="FFFD00"/>
                  </a:solidFill>
                  <a:latin typeface="Comic Sans MS" charset="0"/>
                </a:rPr>
                <a:t>)</a:t>
              </a:r>
              <a:r>
                <a:rPr lang="en-US" baseline="30000">
                  <a:solidFill>
                    <a:srgbClr val="FFFD00"/>
                  </a:solidFill>
                  <a:latin typeface="Comic Sans MS" charset="0"/>
                </a:rPr>
                <a:t>6</a:t>
              </a:r>
              <a:r>
                <a:rPr lang="en-US">
                  <a:solidFill>
                    <a:srgbClr val="FFFD00"/>
                  </a:solidFill>
                  <a:latin typeface="Comic Sans MS" charset="0"/>
                </a:rPr>
                <a:t>Li DC transition (</a:t>
              </a:r>
              <a:r>
                <a:rPr lang="en-US">
                  <a:solidFill>
                    <a:srgbClr val="FFFD00"/>
                  </a:solidFill>
                  <a:latin typeface="Apple Symbols" charset="0"/>
                </a:rPr>
                <a:t>∼</a:t>
              </a:r>
              <a:r>
                <a:rPr lang="en-US">
                  <a:solidFill>
                    <a:srgbClr val="FFFD00"/>
                  </a:solidFill>
                  <a:latin typeface="Comic Sans MS" charset="0"/>
                </a:rPr>
                <a:t>1.6 MeV)</a:t>
              </a:r>
            </a:p>
          </p:txBody>
        </p:sp>
        <p:sp>
          <p:nvSpPr>
            <p:cNvPr id="46" name="AutoShape 45"/>
            <p:cNvSpPr>
              <a:spLocks noChangeArrowheads="1"/>
            </p:cNvSpPr>
            <p:nvPr/>
          </p:nvSpPr>
          <p:spPr bwMode="auto">
            <a:xfrm>
              <a:off x="2880" y="3264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45470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21997"/>
            </a:gs>
            <a:gs pos="100000">
              <a:srgbClr val="FFFFFF"/>
            </a:gs>
            <a:gs pos="99000">
              <a:srgbClr val="0000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NGS_laboratory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90600"/>
            <a:ext cx="6805613" cy="510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489075" y="138113"/>
            <a:ext cx="6759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FFFD00"/>
                </a:solidFill>
                <a:latin typeface="Comic Sans MS" charset="0"/>
                <a:cs typeface="ＭＳ Ｐゴシック" charset="0"/>
              </a:rPr>
              <a:t>Neutron flux inside LNGS (GEANT simulation)</a:t>
            </a:r>
            <a:endParaRPr lang="en-US" sz="2400">
              <a:latin typeface="Times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691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21997"/>
            </a:gs>
            <a:gs pos="100000">
              <a:srgbClr val="FFFFFF"/>
            </a:gs>
            <a:gs pos="99000">
              <a:srgbClr val="0000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2CC2ED1E-272F-2B43-9E07-F55B2CE0E363}" type="slidenum">
              <a:rPr lang="en-GB"/>
              <a:pPr/>
              <a:t>28</a:t>
            </a:fld>
            <a:r>
              <a:rPr lang="en-GB"/>
              <a:t>/38</a:t>
            </a:r>
            <a:endParaRPr lang="en-GB">
              <a:solidFill>
                <a:schemeClr val="tx1"/>
              </a:solidFill>
            </a:endParaRP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0" y="914400"/>
            <a:ext cx="9144000" cy="5943600"/>
            <a:chOff x="240" y="936"/>
            <a:chExt cx="5256" cy="3384"/>
          </a:xfrm>
        </p:grpSpPr>
        <p:pic>
          <p:nvPicPr>
            <p:cNvPr id="4" name="Picture 4" descr="acc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936"/>
              <a:ext cx="5256" cy="3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5" descr="acc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960"/>
              <a:ext cx="1570" cy="1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7467600" y="1143000"/>
            <a:ext cx="304800" cy="228600"/>
          </a:xfrm>
          <a:prstGeom prst="ellipse">
            <a:avLst/>
          </a:prstGeom>
          <a:noFill/>
          <a:ln w="38100">
            <a:solidFill>
              <a:srgbClr val="FF0F0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H="1">
            <a:off x="5334000" y="1295400"/>
            <a:ext cx="2133600" cy="1524000"/>
          </a:xfrm>
          <a:prstGeom prst="line">
            <a:avLst/>
          </a:prstGeom>
          <a:noFill/>
          <a:ln w="38100">
            <a:solidFill>
              <a:srgbClr val="FF0F0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295400" y="76200"/>
            <a:ext cx="693420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5337" tIns="42669" rIns="85337" bIns="42669">
            <a:spAutoFit/>
          </a:bodyPr>
          <a:lstStyle>
            <a:lvl1pPr algn="l" defTabSz="854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427038" algn="l" defTabSz="854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854075" algn="l" defTabSz="854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81113" algn="l" defTabSz="854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706563" algn="l" defTabSz="8540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163763" defTabSz="8540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620963" defTabSz="8540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078163" defTabSz="8540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535363" defTabSz="8540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/>
            <a:r>
              <a:rPr lang="en-US">
                <a:solidFill>
                  <a:srgbClr val="FFFD00"/>
                </a:solidFill>
                <a:latin typeface="Comic Sans MS" charset="0"/>
              </a:rPr>
              <a:t>Possible location of the 3.5 MV accelerator</a:t>
            </a:r>
            <a:endParaRPr lang="en-US">
              <a:solidFill>
                <a:srgbClr val="000000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60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21997"/>
            </a:gs>
            <a:gs pos="100000">
              <a:srgbClr val="FFFFFF"/>
            </a:gs>
            <a:gs pos="99000">
              <a:srgbClr val="0000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2209800" y="0"/>
            <a:ext cx="39116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4000" baseline="30000">
                <a:solidFill>
                  <a:srgbClr val="FFFD00"/>
                </a:solidFill>
                <a:latin typeface="Comic Sans MS" charset="0"/>
              </a:rPr>
              <a:t>3</a:t>
            </a:r>
            <a:r>
              <a:rPr lang="it-IT" sz="4000">
                <a:solidFill>
                  <a:srgbClr val="FFFD00"/>
                </a:solidFill>
                <a:latin typeface="Comic Sans MS" charset="0"/>
              </a:rPr>
              <a:t>He(</a:t>
            </a:r>
            <a:r>
              <a:rPr lang="it-IT" sz="4000" baseline="30000">
                <a:solidFill>
                  <a:srgbClr val="FFFD00"/>
                </a:solidFill>
                <a:latin typeface="Comic Sans MS" charset="0"/>
              </a:rPr>
              <a:t>3</a:t>
            </a:r>
            <a:r>
              <a:rPr lang="it-IT" sz="4000">
                <a:solidFill>
                  <a:srgbClr val="FFFD00"/>
                </a:solidFill>
                <a:latin typeface="Comic Sans MS" charset="0"/>
              </a:rPr>
              <a:t>He,2p)</a:t>
            </a:r>
            <a:r>
              <a:rPr lang="it-IT" sz="4000" baseline="30000">
                <a:solidFill>
                  <a:srgbClr val="FFFD00"/>
                </a:solidFill>
                <a:latin typeface="Comic Sans MS" charset="0"/>
              </a:rPr>
              <a:t>4</a:t>
            </a:r>
            <a:r>
              <a:rPr lang="it-IT" sz="4000">
                <a:solidFill>
                  <a:srgbClr val="FFFD00"/>
                </a:solidFill>
                <a:latin typeface="Comic Sans MS" charset="0"/>
              </a:rPr>
              <a:t>He</a:t>
            </a:r>
            <a:endParaRPr lang="en-US" sz="4000">
              <a:solidFill>
                <a:srgbClr val="FFFD00"/>
              </a:solidFill>
              <a:latin typeface="Comic Sans MS" charset="0"/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52400" y="914400"/>
            <a:ext cx="420687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FFFD00"/>
                </a:solidFill>
              </a:rPr>
              <a:t>Goal: Reject (or establish) a nuclear solution for the solar neutrino problem, by searching for a possible resonance inside the solar Gamow peak</a:t>
            </a:r>
            <a:endParaRPr lang="it-IT"/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4724400" y="2209800"/>
            <a:ext cx="4419600" cy="3208338"/>
            <a:chOff x="0" y="1296"/>
            <a:chExt cx="2784" cy="2021"/>
          </a:xfrm>
        </p:grpSpPr>
        <p:pic>
          <p:nvPicPr>
            <p:cNvPr id="6" name="Picture 7" descr="be-B_plot_1 copi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96"/>
              <a:ext cx="2784" cy="2021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Line 13"/>
            <p:cNvSpPr>
              <a:spLocks noChangeShapeType="1"/>
            </p:cNvSpPr>
            <p:nvPr/>
          </p:nvSpPr>
          <p:spPr bwMode="auto">
            <a:xfrm flipH="1">
              <a:off x="576" y="1749"/>
              <a:ext cx="1633" cy="555"/>
            </a:xfrm>
            <a:prstGeom prst="line">
              <a:avLst/>
            </a:prstGeom>
            <a:noFill/>
            <a:ln w="28575">
              <a:solidFill>
                <a:srgbClr val="FF0F0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14"/>
            <p:cNvSpPr>
              <a:spLocks noChangeShapeType="1"/>
            </p:cNvSpPr>
            <p:nvPr/>
          </p:nvSpPr>
          <p:spPr bwMode="auto">
            <a:xfrm flipV="1">
              <a:off x="576" y="2304"/>
              <a:ext cx="528" cy="0"/>
            </a:xfrm>
            <a:prstGeom prst="line">
              <a:avLst/>
            </a:prstGeom>
            <a:noFill/>
            <a:ln w="28575">
              <a:solidFill>
                <a:srgbClr val="FF0F0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9" name="Picture 15" descr="neutrinospectr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r="11111"/>
          <a:stretch>
            <a:fillRect/>
          </a:stretch>
        </p:blipFill>
        <p:spPr bwMode="auto">
          <a:xfrm>
            <a:off x="0" y="2133600"/>
            <a:ext cx="4419600" cy="335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539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599" y="900389"/>
            <a:ext cx="3581401" cy="261118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352800" y="914400"/>
            <a:ext cx="1752600" cy="2514600"/>
            <a:chOff x="63500" y="609600"/>
            <a:chExt cx="4737100" cy="5867400"/>
          </a:xfrm>
        </p:grpSpPr>
        <p:grpSp>
          <p:nvGrpSpPr>
            <p:cNvPr id="8" name="Group 54"/>
            <p:cNvGrpSpPr>
              <a:grpSpLocks/>
            </p:cNvGrpSpPr>
            <p:nvPr/>
          </p:nvGrpSpPr>
          <p:grpSpPr bwMode="auto">
            <a:xfrm>
              <a:off x="63500" y="1600200"/>
              <a:ext cx="4737100" cy="4876800"/>
              <a:chOff x="192" y="951"/>
              <a:chExt cx="2862" cy="3120"/>
            </a:xfrm>
          </p:grpSpPr>
          <p:pic>
            <p:nvPicPr>
              <p:cNvPr id="15" name="Picture 50" descr="600px-CNO_Cycl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95" r="3976"/>
              <a:stretch>
                <a:fillRect/>
              </a:stretch>
            </p:blipFill>
            <p:spPr bwMode="auto">
              <a:xfrm>
                <a:off x="192" y="951"/>
                <a:ext cx="2862" cy="31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Oval 52"/>
              <p:cNvSpPr>
                <a:spLocks noChangeArrowheads="1"/>
              </p:cNvSpPr>
              <p:nvPr/>
            </p:nvSpPr>
            <p:spPr bwMode="auto">
              <a:xfrm>
                <a:off x="250" y="2007"/>
                <a:ext cx="240" cy="240"/>
              </a:xfrm>
              <a:prstGeom prst="ellipse">
                <a:avLst/>
              </a:prstGeom>
              <a:noFill/>
              <a:ln w="12700" cmpd="sng">
                <a:solidFill>
                  <a:srgbClr val="FF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" name="Oval 52"/>
              <p:cNvSpPr>
                <a:spLocks noChangeArrowheads="1"/>
              </p:cNvSpPr>
              <p:nvPr/>
            </p:nvSpPr>
            <p:spPr bwMode="auto">
              <a:xfrm>
                <a:off x="2753" y="2212"/>
                <a:ext cx="240" cy="240"/>
              </a:xfrm>
              <a:prstGeom prst="ellipse">
                <a:avLst/>
              </a:prstGeom>
              <a:noFill/>
              <a:ln w="12700" cmpd="sng">
                <a:solidFill>
                  <a:srgbClr val="FF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" name="Group 20"/>
            <p:cNvGrpSpPr>
              <a:grpSpLocks/>
            </p:cNvGrpSpPr>
            <p:nvPr/>
          </p:nvGrpSpPr>
          <p:grpSpPr bwMode="auto">
            <a:xfrm>
              <a:off x="152400" y="609600"/>
              <a:ext cx="762000" cy="714375"/>
              <a:chOff x="6323888" y="4549924"/>
              <a:chExt cx="762712" cy="714285"/>
            </a:xfrm>
          </p:grpSpPr>
          <p:sp>
            <p:nvSpPr>
              <p:cNvPr id="12" name="Oval 11"/>
              <p:cNvSpPr/>
              <p:nvPr/>
            </p:nvSpPr>
            <p:spPr bwMode="auto">
              <a:xfrm>
                <a:off x="6858000" y="4800600"/>
                <a:ext cx="228600" cy="2286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sz="1800" b="0" dirty="0"/>
              </a:p>
            </p:txBody>
          </p:sp>
          <p:pic>
            <p:nvPicPr>
              <p:cNvPr id="13" name="Picture 50" descr="600px-CNO_Cycle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45" t="18462" r="75705" b="67117"/>
              <a:stretch>
                <a:fillRect/>
              </a:stretch>
            </p:blipFill>
            <p:spPr bwMode="auto">
              <a:xfrm>
                <a:off x="6323888" y="4549924"/>
                <a:ext cx="715710" cy="7142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Freeform 19"/>
              <p:cNvSpPr>
                <a:spLocks/>
              </p:cNvSpPr>
              <p:nvPr/>
            </p:nvSpPr>
            <p:spPr bwMode="auto">
              <a:xfrm>
                <a:off x="6985636" y="4832985"/>
                <a:ext cx="55644" cy="135255"/>
              </a:xfrm>
              <a:custGeom>
                <a:avLst/>
                <a:gdLst>
                  <a:gd name="T0" fmla="*/ 73609 w 46119"/>
                  <a:gd name="T1" fmla="*/ 0 h 135255"/>
                  <a:gd name="T2" fmla="*/ 73609 w 46119"/>
                  <a:gd name="T3" fmla="*/ 0 h 135255"/>
                  <a:gd name="T4" fmla="*/ 60226 w 46119"/>
                  <a:gd name="T5" fmla="*/ 26670 h 135255"/>
                  <a:gd name="T6" fmla="*/ 46842 w 46119"/>
                  <a:gd name="T7" fmla="*/ 28575 h 135255"/>
                  <a:gd name="T8" fmla="*/ 43497 w 46119"/>
                  <a:gd name="T9" fmla="*/ 47625 h 135255"/>
                  <a:gd name="T10" fmla="*/ 50189 w 46119"/>
                  <a:gd name="T11" fmla="*/ 51435 h 135255"/>
                  <a:gd name="T12" fmla="*/ 23421 w 46119"/>
                  <a:gd name="T13" fmla="*/ 70485 h 135255"/>
                  <a:gd name="T14" fmla="*/ 0 w 46119"/>
                  <a:gd name="T15" fmla="*/ 81915 h 135255"/>
                  <a:gd name="T16" fmla="*/ 46842 w 46119"/>
                  <a:gd name="T17" fmla="*/ 108585 h 135255"/>
                  <a:gd name="T18" fmla="*/ 76955 w 46119"/>
                  <a:gd name="T19" fmla="*/ 135255 h 135255"/>
                  <a:gd name="T20" fmla="*/ 73609 w 46119"/>
                  <a:gd name="T21" fmla="*/ 0 h 1352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6119" h="135255">
                    <a:moveTo>
                      <a:pt x="41910" y="0"/>
                    </a:moveTo>
                    <a:lnTo>
                      <a:pt x="41910" y="0"/>
                    </a:lnTo>
                    <a:cubicBezTo>
                      <a:pt x="40645" y="15182"/>
                      <a:pt x="46119" y="21601"/>
                      <a:pt x="34290" y="26670"/>
                    </a:cubicBezTo>
                    <a:cubicBezTo>
                      <a:pt x="31884" y="27701"/>
                      <a:pt x="29210" y="27940"/>
                      <a:pt x="26670" y="28575"/>
                    </a:cubicBezTo>
                    <a:cubicBezTo>
                      <a:pt x="21809" y="35867"/>
                      <a:pt x="19713" y="36258"/>
                      <a:pt x="24765" y="47625"/>
                    </a:cubicBezTo>
                    <a:cubicBezTo>
                      <a:pt x="26615" y="51787"/>
                      <a:pt x="33988" y="51435"/>
                      <a:pt x="28575" y="51435"/>
                    </a:cubicBezTo>
                    <a:lnTo>
                      <a:pt x="13335" y="70485"/>
                    </a:lnTo>
                    <a:lnTo>
                      <a:pt x="0" y="81915"/>
                    </a:lnTo>
                    <a:lnTo>
                      <a:pt x="26670" y="108585"/>
                    </a:lnTo>
                    <a:lnTo>
                      <a:pt x="43815" y="135255"/>
                    </a:lnTo>
                    <a:lnTo>
                      <a:pt x="4191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21"/>
            <p:cNvSpPr txBox="1">
              <a:spLocks noChangeArrowheads="1"/>
            </p:cNvSpPr>
            <p:nvPr/>
          </p:nvSpPr>
          <p:spPr bwMode="auto">
            <a:xfrm>
              <a:off x="897939" y="626130"/>
              <a:ext cx="808994" cy="459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600" baseline="30000" dirty="0"/>
                <a:t>16</a:t>
              </a:r>
              <a:r>
                <a:rPr lang="en-US" sz="600" dirty="0"/>
                <a:t>O</a:t>
              </a:r>
            </a:p>
          </p:txBody>
        </p:sp>
        <p:cxnSp>
          <p:nvCxnSpPr>
            <p:cNvPr id="11" name="Straight Arrow Connector 11"/>
            <p:cNvCxnSpPr>
              <a:cxnSpLocks noChangeShapeType="1"/>
            </p:cNvCxnSpPr>
            <p:nvPr/>
          </p:nvCxnSpPr>
          <p:spPr bwMode="auto">
            <a:xfrm rot="16200000" flipV="1">
              <a:off x="572294" y="1410494"/>
              <a:ext cx="1190625" cy="865187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9216" name="Picture 92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1511" y="4876801"/>
            <a:ext cx="3254489" cy="1981200"/>
          </a:xfrm>
          <a:prstGeom prst="rect">
            <a:avLst/>
          </a:prstGeom>
        </p:spPr>
      </p:pic>
      <p:pic>
        <p:nvPicPr>
          <p:cNvPr id="9217" name="Picture 92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200" y="4791456"/>
            <a:ext cx="2844800" cy="2015744"/>
          </a:xfrm>
          <a:prstGeom prst="rect">
            <a:avLst/>
          </a:prstGeom>
        </p:spPr>
      </p:pic>
      <p:grpSp>
        <p:nvGrpSpPr>
          <p:cNvPr id="9220" name="Group 9219"/>
          <p:cNvGrpSpPr/>
          <p:nvPr/>
        </p:nvGrpSpPr>
        <p:grpSpPr>
          <a:xfrm>
            <a:off x="13157" y="4876800"/>
            <a:ext cx="2806244" cy="1981199"/>
            <a:chOff x="13156" y="4648200"/>
            <a:chExt cx="2815979" cy="20573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2401" y="4648200"/>
              <a:ext cx="2676734" cy="2057399"/>
            </a:xfrm>
            <a:prstGeom prst="rect">
              <a:avLst/>
            </a:prstGeom>
          </p:spPr>
        </p:pic>
        <p:sp>
          <p:nvSpPr>
            <p:cNvPr id="9219" name="TextBox 9218"/>
            <p:cNvSpPr txBox="1"/>
            <p:nvPr/>
          </p:nvSpPr>
          <p:spPr>
            <a:xfrm rot="16200000">
              <a:off x="-241812" y="5360368"/>
              <a:ext cx="7253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S(E) [MeV-b]</a:t>
              </a:r>
              <a:endParaRPr lang="en-US" sz="800" b="1" dirty="0"/>
            </a:p>
          </p:txBody>
        </p:sp>
      </p:grpSp>
      <p:sp>
        <p:nvSpPr>
          <p:cNvPr id="127" name="Title 1"/>
          <p:cNvSpPr txBox="1">
            <a:spLocks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200" kern="0" dirty="0" err="1" smtClean="0">
                <a:solidFill>
                  <a:srgbClr val="C00000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Neutrini</a:t>
            </a:r>
            <a:r>
              <a:rPr lang="en-US" sz="3200" kern="0" dirty="0" smtClean="0">
                <a:solidFill>
                  <a:srgbClr val="C00000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3200" kern="0" dirty="0" err="1" smtClean="0">
                <a:solidFill>
                  <a:srgbClr val="C00000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solari</a:t>
            </a:r>
            <a:endParaRPr lang="en-US" sz="3200" kern="0" dirty="0">
              <a:solidFill>
                <a:srgbClr val="C00000"/>
              </a:solidFill>
              <a:latin typeface="Comic Sans MS" pitchFamily="66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131" name="Picture 1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" y="772836"/>
            <a:ext cx="2666999" cy="2884764"/>
          </a:xfrm>
          <a:prstGeom prst="rect">
            <a:avLst/>
          </a:prstGeom>
        </p:spPr>
      </p:pic>
      <p:grpSp>
        <p:nvGrpSpPr>
          <p:cNvPr id="138" name="Group 137"/>
          <p:cNvGrpSpPr/>
          <p:nvPr/>
        </p:nvGrpSpPr>
        <p:grpSpPr>
          <a:xfrm>
            <a:off x="3728584" y="3429000"/>
            <a:ext cx="5263016" cy="1447800"/>
            <a:chOff x="0" y="4752975"/>
            <a:chExt cx="7924800" cy="2105025"/>
          </a:xfrm>
        </p:grpSpPr>
        <p:pic>
          <p:nvPicPr>
            <p:cNvPr id="139" name="Picture 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52975"/>
              <a:ext cx="7924800" cy="2105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0" name="Rectangle 8"/>
            <p:cNvSpPr>
              <a:spLocks noChangeArrowheads="1"/>
            </p:cNvSpPr>
            <p:nvPr/>
          </p:nvSpPr>
          <p:spPr bwMode="auto">
            <a:xfrm>
              <a:off x="5486400" y="6096000"/>
              <a:ext cx="2133600" cy="457200"/>
            </a:xfrm>
            <a:prstGeom prst="rect">
              <a:avLst/>
            </a:prstGeom>
            <a:solidFill>
              <a:srgbClr val="FFFF00">
                <a:alpha val="34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Rectangle 9"/>
            <p:cNvSpPr>
              <a:spLocks noChangeArrowheads="1"/>
            </p:cNvSpPr>
            <p:nvPr/>
          </p:nvSpPr>
          <p:spPr bwMode="auto">
            <a:xfrm>
              <a:off x="0" y="6324600"/>
              <a:ext cx="5562600" cy="228600"/>
            </a:xfrm>
            <a:prstGeom prst="rect">
              <a:avLst/>
            </a:prstGeom>
            <a:solidFill>
              <a:srgbClr val="FFFF00">
                <a:alpha val="34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Rectangle 10"/>
            <p:cNvSpPr>
              <a:spLocks noChangeArrowheads="1"/>
            </p:cNvSpPr>
            <p:nvPr/>
          </p:nvSpPr>
          <p:spPr bwMode="auto">
            <a:xfrm>
              <a:off x="0" y="6553200"/>
              <a:ext cx="3352800" cy="187325"/>
            </a:xfrm>
            <a:prstGeom prst="rect">
              <a:avLst/>
            </a:prstGeom>
            <a:solidFill>
              <a:srgbClr val="FFFF00">
                <a:alpha val="34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3" name="Text Box 11"/>
          <p:cNvSpPr txBox="1">
            <a:spLocks noChangeArrowheads="1"/>
          </p:cNvSpPr>
          <p:nvPr/>
        </p:nvSpPr>
        <p:spPr bwMode="auto">
          <a:xfrm>
            <a:off x="0" y="3928646"/>
            <a:ext cx="3962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1600" dirty="0" err="1">
                <a:solidFill>
                  <a:srgbClr val="404040"/>
                </a:solidFill>
                <a:latin typeface="Comic Sans MS" charset="0"/>
              </a:rPr>
              <a:t>J</a:t>
            </a:r>
            <a:r>
              <a:rPr lang="it-IT" sz="1600" dirty="0">
                <a:solidFill>
                  <a:srgbClr val="404040"/>
                </a:solidFill>
                <a:latin typeface="Comic Sans MS" charset="0"/>
              </a:rPr>
              <a:t>. </a:t>
            </a:r>
            <a:r>
              <a:rPr lang="it-IT" sz="1600" dirty="0" err="1">
                <a:solidFill>
                  <a:srgbClr val="404040"/>
                </a:solidFill>
                <a:latin typeface="Comic Sans MS" charset="0"/>
              </a:rPr>
              <a:t>Bachall</a:t>
            </a:r>
            <a:r>
              <a:rPr lang="it-IT" sz="1600" dirty="0">
                <a:solidFill>
                  <a:srgbClr val="404040"/>
                </a:solidFill>
                <a:latin typeface="Comic Sans MS" charset="0"/>
              </a:rPr>
              <a:t>: “</a:t>
            </a:r>
            <a:r>
              <a:rPr lang="it-IT" sz="1600" dirty="0" err="1">
                <a:solidFill>
                  <a:srgbClr val="404040"/>
                </a:solidFill>
                <a:latin typeface="Comic Sans MS" charset="0"/>
              </a:rPr>
              <a:t>Historical</a:t>
            </a:r>
            <a:r>
              <a:rPr lang="it-IT" sz="1600" dirty="0">
                <a:solidFill>
                  <a:srgbClr val="404040"/>
                </a:solidFill>
                <a:latin typeface="Comic Sans MS" charset="0"/>
              </a:rPr>
              <a:t> </a:t>
            </a:r>
            <a:r>
              <a:rPr lang="it-IT" sz="1600" dirty="0" err="1">
                <a:solidFill>
                  <a:srgbClr val="404040"/>
                </a:solidFill>
                <a:latin typeface="Comic Sans MS" charset="0"/>
              </a:rPr>
              <a:t>breakthrough</a:t>
            </a:r>
            <a:r>
              <a:rPr lang="it-IT" sz="1600" dirty="0">
                <a:solidFill>
                  <a:srgbClr val="404040"/>
                </a:solidFill>
                <a:latin typeface="Comic Sans MS" charset="0"/>
              </a:rPr>
              <a:t>”</a:t>
            </a:r>
            <a:endParaRPr lang="en-US" sz="1600" dirty="0">
              <a:solidFill>
                <a:srgbClr val="404040"/>
              </a:solidFill>
              <a:latin typeface="Comic Sans MS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561353" y="1816348"/>
            <a:ext cx="381000" cy="381000"/>
          </a:xfrm>
          <a:prstGeom prst="ellipse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84698" y="1639044"/>
            <a:ext cx="381000" cy="3810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733800" y="2417235"/>
            <a:ext cx="381000" cy="381000"/>
          </a:xfrm>
          <a:prstGeom prst="ellipse">
            <a:avLst/>
          </a:prstGeom>
          <a:noFill/>
          <a:ln w="28575" cmpd="sng"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077200" y="990600"/>
            <a:ext cx="914400" cy="2171700"/>
          </a:xfrm>
          <a:prstGeom prst="rect">
            <a:avLst/>
          </a:prstGeom>
          <a:solidFill>
            <a:srgbClr val="3333FF">
              <a:alpha val="1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162800" y="990600"/>
            <a:ext cx="1828800" cy="2171700"/>
          </a:xfrm>
          <a:prstGeom prst="rect">
            <a:avLst/>
          </a:prstGeom>
          <a:solidFill>
            <a:srgbClr val="3333FF">
              <a:alpha val="1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515100" y="990600"/>
            <a:ext cx="2476500" cy="2171700"/>
          </a:xfrm>
          <a:prstGeom prst="rect">
            <a:avLst/>
          </a:prstGeom>
          <a:solidFill>
            <a:srgbClr val="3333FF">
              <a:alpha val="1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858000" y="762000"/>
            <a:ext cx="609600" cy="38100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6790267" y="1227667"/>
            <a:ext cx="609600" cy="381000"/>
          </a:xfrm>
          <a:prstGeom prst="straightConnector1">
            <a:avLst/>
          </a:prstGeom>
          <a:ln w="28575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7201647" y="1600200"/>
            <a:ext cx="609600" cy="381000"/>
          </a:xfrm>
          <a:prstGeom prst="straightConnector1">
            <a:avLst/>
          </a:prstGeom>
          <a:ln w="28575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8305800" y="1810875"/>
            <a:ext cx="609600" cy="381000"/>
          </a:xfrm>
          <a:prstGeom prst="straightConnector1">
            <a:avLst/>
          </a:prstGeom>
          <a:ln w="28575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7543800" y="1676400"/>
            <a:ext cx="609600" cy="381000"/>
          </a:xfrm>
          <a:prstGeom prst="straightConnector1">
            <a:avLst/>
          </a:prstGeom>
          <a:ln w="28575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7281332" y="1320798"/>
            <a:ext cx="609600" cy="381000"/>
          </a:xfrm>
          <a:prstGeom prst="straightConnector1">
            <a:avLst/>
          </a:prstGeom>
          <a:ln w="28575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8425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2" grpId="0" animBg="1"/>
      <p:bldP spid="39" grpId="0" animBg="1"/>
      <p:bldP spid="4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21997"/>
            </a:gs>
            <a:gs pos="100000">
              <a:srgbClr val="FFFFFF"/>
            </a:gs>
            <a:gs pos="99000">
              <a:srgbClr val="0000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3he+4he reazi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752725"/>
            <a:ext cx="5334000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209800" y="3175"/>
            <a:ext cx="3468688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4000" baseline="30000">
                <a:solidFill>
                  <a:srgbClr val="FFFD00"/>
                </a:solidFill>
                <a:latin typeface="Comic Sans MS" charset="0"/>
              </a:rPr>
              <a:t>3</a:t>
            </a:r>
            <a:r>
              <a:rPr lang="it-IT" sz="4000">
                <a:solidFill>
                  <a:srgbClr val="FFFD00"/>
                </a:solidFill>
                <a:latin typeface="Comic Sans MS" charset="0"/>
              </a:rPr>
              <a:t>He(</a:t>
            </a:r>
            <a:r>
              <a:rPr lang="it-IT" sz="4000" baseline="30000">
                <a:solidFill>
                  <a:srgbClr val="FFFD00"/>
                </a:solidFill>
                <a:latin typeface="Comic Sans MS" charset="0"/>
              </a:rPr>
              <a:t>4</a:t>
            </a:r>
            <a:r>
              <a:rPr lang="it-IT" sz="4000">
                <a:solidFill>
                  <a:srgbClr val="FFFD00"/>
                </a:solidFill>
                <a:latin typeface="Comic Sans MS" charset="0"/>
              </a:rPr>
              <a:t>He,</a:t>
            </a:r>
            <a:r>
              <a:rPr lang="it-IT" sz="4000">
                <a:solidFill>
                  <a:srgbClr val="FFFD00"/>
                </a:solidFill>
                <a:latin typeface="Symbol" charset="0"/>
              </a:rPr>
              <a:t></a:t>
            </a:r>
            <a:r>
              <a:rPr lang="it-IT" sz="4000">
                <a:solidFill>
                  <a:srgbClr val="FFFD00"/>
                </a:solidFill>
                <a:latin typeface="Comic Sans MS" charset="0"/>
              </a:rPr>
              <a:t>)</a:t>
            </a:r>
            <a:r>
              <a:rPr lang="it-IT" sz="4000" baseline="30000">
                <a:solidFill>
                  <a:srgbClr val="FFFD00"/>
                </a:solidFill>
                <a:latin typeface="Comic Sans MS" charset="0"/>
              </a:rPr>
              <a:t>7</a:t>
            </a:r>
            <a:r>
              <a:rPr lang="it-IT" sz="4000">
                <a:solidFill>
                  <a:srgbClr val="FFFD00"/>
                </a:solidFill>
                <a:latin typeface="Comic Sans MS" charset="0"/>
              </a:rPr>
              <a:t>Be</a:t>
            </a:r>
            <a:endParaRPr lang="en-US" sz="4000">
              <a:solidFill>
                <a:srgbClr val="FFFD00"/>
              </a:solidFill>
              <a:latin typeface="Comic Sans MS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52400" y="914400"/>
            <a:ext cx="89916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>
                <a:solidFill>
                  <a:srgbClr val="FFFD00"/>
                </a:solidFill>
              </a:rPr>
              <a:t>Goal: After the discovery of neutrino oscillation, the solar neutrino are back to study the Solar interior. </a:t>
            </a:r>
          </a:p>
          <a:p>
            <a:r>
              <a:rPr lang="it-IT">
                <a:solidFill>
                  <a:srgbClr val="FFFD00"/>
                </a:solidFill>
              </a:rPr>
              <a:t>Three objectives for the LUNA measurement:</a:t>
            </a:r>
          </a:p>
          <a:p>
            <a:pPr>
              <a:buFontTx/>
              <a:buChar char="•"/>
            </a:pPr>
            <a:r>
              <a:rPr lang="it-IT">
                <a:solidFill>
                  <a:srgbClr val="FFFD00"/>
                </a:solidFill>
              </a:rPr>
              <a:t>Lowest energy ever reached (90 keV)</a:t>
            </a:r>
          </a:p>
          <a:p>
            <a:pPr>
              <a:buFontTx/>
              <a:buChar char="•"/>
            </a:pPr>
            <a:r>
              <a:rPr lang="it-IT">
                <a:solidFill>
                  <a:srgbClr val="FFFD00"/>
                </a:solidFill>
              </a:rPr>
              <a:t>Lowest uncertainty (4%)</a:t>
            </a:r>
          </a:p>
          <a:p>
            <a:pPr>
              <a:buFontTx/>
              <a:buChar char="•"/>
            </a:pPr>
            <a:r>
              <a:rPr lang="it-IT">
                <a:solidFill>
                  <a:srgbClr val="FFFD00"/>
                </a:solidFill>
              </a:rPr>
              <a:t>Simultaneous measurement of prompt and delayed </a:t>
            </a:r>
            <a:r>
              <a:rPr lang="it-IT">
                <a:solidFill>
                  <a:srgbClr val="FFFD00"/>
                </a:solidFill>
                <a:latin typeface="Symbol" charset="0"/>
              </a:rPr>
              <a:t></a:t>
            </a:r>
            <a:r>
              <a:rPr lang="it-IT">
                <a:solidFill>
                  <a:srgbClr val="FFFD00"/>
                </a:solidFill>
              </a:rPr>
              <a:t>s (systematic discrepancy od previous measurements)</a:t>
            </a:r>
            <a:endParaRPr lang="it-IT"/>
          </a:p>
        </p:txBody>
      </p:sp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30099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1571625" y="4994275"/>
            <a:ext cx="1331913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it-IT" sz="2000" b="1" i="1">
                <a:latin typeface="Symbol" charset="0"/>
              </a:rPr>
              <a:t></a:t>
            </a:r>
            <a:r>
              <a:rPr lang="it-IT" sz="2000" b="1" i="1" baseline="-25000">
                <a:latin typeface="Comic Sans MS" charset="0"/>
              </a:rPr>
              <a:t>B </a:t>
            </a:r>
            <a:r>
              <a:rPr lang="it-IT" sz="2000" b="1" i="1">
                <a:latin typeface="Comic Sans MS" charset="0"/>
              </a:rPr>
              <a:t>~ T</a:t>
            </a:r>
            <a:r>
              <a:rPr lang="it-IT" sz="2000" b="1" i="1" baseline="-25000">
                <a:latin typeface="Comic Sans MS" charset="0"/>
              </a:rPr>
              <a:t>c </a:t>
            </a:r>
            <a:r>
              <a:rPr lang="it-IT" sz="2000" b="1" i="1" baseline="30000">
                <a:latin typeface="Comic Sans MS" charset="0"/>
              </a:rPr>
              <a:t>20</a:t>
            </a:r>
            <a:endParaRPr lang="it-IT" sz="2000" baseline="30000">
              <a:latin typeface="Comic Sans MS" charset="0"/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0" y="3810000"/>
            <a:ext cx="1585913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ACA7BA">
                        <a:alpha val="50000"/>
                      </a:srgbClr>
                    </a:gs>
                    <a:gs pos="100000">
                      <a:srgbClr val="ACA7BA">
                        <a:gamma/>
                        <a:tint val="98039"/>
                        <a:invGamma/>
                        <a:alpha val="47000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1" baseline="30000">
                <a:latin typeface="Comic Sans MS" charset="0"/>
              </a:rPr>
              <a:t>3</a:t>
            </a:r>
            <a:r>
              <a:rPr lang="en-US" sz="2000" b="1" i="1">
                <a:latin typeface="Comic Sans MS" charset="0"/>
              </a:rPr>
              <a:t>He(</a:t>
            </a:r>
            <a:r>
              <a:rPr lang="en-US" sz="2000" b="1" i="1">
                <a:latin typeface="Comic Sans MS" charset="0"/>
                <a:sym typeface="Symbol" charset="0"/>
              </a:rPr>
              <a:t></a:t>
            </a:r>
            <a:r>
              <a:rPr lang="en-US" sz="2000" b="1" i="1">
                <a:latin typeface="Comic Sans MS" charset="0"/>
              </a:rPr>
              <a:t>,</a:t>
            </a:r>
            <a:r>
              <a:rPr lang="en-US" sz="2000" b="1" i="1">
                <a:latin typeface="SymbolPS" charset="0"/>
              </a:rPr>
              <a:t></a:t>
            </a:r>
            <a:r>
              <a:rPr lang="en-US" sz="2000" b="1" i="1">
                <a:latin typeface="Comic Sans MS" charset="0"/>
              </a:rPr>
              <a:t>)</a:t>
            </a:r>
            <a:r>
              <a:rPr lang="en-US" sz="2000" b="1" i="1" baseline="30000">
                <a:latin typeface="Comic Sans MS" charset="0"/>
              </a:rPr>
              <a:t>7</a:t>
            </a:r>
            <a:r>
              <a:rPr lang="en-US" sz="2000" b="1" i="1">
                <a:latin typeface="Comic Sans MS" charset="0"/>
              </a:rPr>
              <a:t>Be</a:t>
            </a:r>
            <a:endParaRPr lang="en-US" sz="2400">
              <a:solidFill>
                <a:srgbClr val="FF9000"/>
              </a:solidFill>
              <a:latin typeface="Comic Sans MS" charset="0"/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3352800" y="4191000"/>
            <a:ext cx="10461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/>
              <a:t>Prompt </a:t>
            </a:r>
            <a:r>
              <a:rPr lang="it-IT">
                <a:latin typeface="Symbol" charset="0"/>
              </a:rPr>
              <a:t></a:t>
            </a:r>
            <a:r>
              <a:rPr lang="it-IT"/>
              <a:t>s </a:t>
            </a: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5029200" y="5791200"/>
            <a:ext cx="11255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/>
              <a:t>Delayed </a:t>
            </a:r>
            <a:r>
              <a:rPr lang="it-IT">
                <a:latin typeface="Symbol" charset="0"/>
              </a:rPr>
              <a:t></a:t>
            </a:r>
            <a:r>
              <a:rPr lang="it-IT"/>
              <a:t>s </a:t>
            </a:r>
          </a:p>
        </p:txBody>
      </p:sp>
      <p:sp>
        <p:nvSpPr>
          <p:cNvPr id="11" name="Line 17"/>
          <p:cNvSpPr>
            <a:spLocks noChangeShapeType="1"/>
          </p:cNvSpPr>
          <p:nvPr/>
        </p:nvSpPr>
        <p:spPr bwMode="auto">
          <a:xfrm flipV="1">
            <a:off x="4343400" y="3810000"/>
            <a:ext cx="1066800" cy="533400"/>
          </a:xfrm>
          <a:prstGeom prst="line">
            <a:avLst/>
          </a:prstGeom>
          <a:noFill/>
          <a:ln w="28575">
            <a:solidFill>
              <a:srgbClr val="FF0F0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18"/>
          <p:cNvSpPr>
            <a:spLocks noChangeShapeType="1"/>
          </p:cNvSpPr>
          <p:nvPr/>
        </p:nvSpPr>
        <p:spPr bwMode="auto">
          <a:xfrm flipV="1">
            <a:off x="4343400" y="4419600"/>
            <a:ext cx="838200" cy="0"/>
          </a:xfrm>
          <a:prstGeom prst="line">
            <a:avLst/>
          </a:prstGeom>
          <a:noFill/>
          <a:ln w="28575">
            <a:solidFill>
              <a:srgbClr val="FF0F0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19"/>
          <p:cNvSpPr>
            <a:spLocks noChangeShapeType="1"/>
          </p:cNvSpPr>
          <p:nvPr/>
        </p:nvSpPr>
        <p:spPr bwMode="auto">
          <a:xfrm flipV="1">
            <a:off x="6096000" y="5943600"/>
            <a:ext cx="1676400" cy="0"/>
          </a:xfrm>
          <a:prstGeom prst="line">
            <a:avLst/>
          </a:prstGeom>
          <a:noFill/>
          <a:ln w="28575">
            <a:solidFill>
              <a:srgbClr val="FF0F0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04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558BD-322F-764F-B8F4-13D20B290A7E}" type="slidenum">
              <a:rPr lang="en-GB"/>
              <a:pPr/>
              <a:t>31</a:t>
            </a:fld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Rectangle 60"/>
          <p:cNvSpPr>
            <a:spLocks noChangeArrowheads="1"/>
          </p:cNvSpPr>
          <p:nvPr/>
        </p:nvSpPr>
        <p:spPr bwMode="auto">
          <a:xfrm>
            <a:off x="671513" y="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it-IT" sz="3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itannic Bold" charset="0"/>
              </a:rPr>
              <a:t>The AMS measurement</a:t>
            </a:r>
          </a:p>
        </p:txBody>
      </p:sp>
      <p:sp>
        <p:nvSpPr>
          <p:cNvPr id="4" name="Line 61"/>
          <p:cNvSpPr>
            <a:spLocks noChangeShapeType="1"/>
          </p:cNvSpPr>
          <p:nvPr/>
        </p:nvSpPr>
        <p:spPr bwMode="auto">
          <a:xfrm>
            <a:off x="250825" y="620713"/>
            <a:ext cx="8763000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>
            <a:outerShdw dist="45791" dir="2021404" algn="ctr" rotWithShape="0">
              <a:srgbClr val="0000FF"/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>
              <a:latin typeface="+mn-lt"/>
              <a:ea typeface="+mn-ea"/>
            </a:endParaRPr>
          </a:p>
        </p:txBody>
      </p:sp>
      <p:pic>
        <p:nvPicPr>
          <p:cNvPr id="267268" name="Picture 4" descr="circ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285875"/>
            <a:ext cx="40957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269" name="TextBox 5"/>
          <p:cNvSpPr txBox="1">
            <a:spLocks noChangeArrowheads="1"/>
          </p:cNvSpPr>
          <p:nvPr/>
        </p:nvSpPr>
        <p:spPr bwMode="auto">
          <a:xfrm>
            <a:off x="500063" y="2928938"/>
            <a:ext cx="280193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 sz="1800">
                <a:latin typeface="Calibri" charset="0"/>
              </a:rPr>
              <a:t>CIRCE lab. Caserta, Italy</a:t>
            </a:r>
          </a:p>
        </p:txBody>
      </p:sp>
      <p:graphicFrame>
        <p:nvGraphicFramePr>
          <p:cNvPr id="267333" name="Group 69"/>
          <p:cNvGraphicFramePr>
            <a:graphicFrameLocks noGrp="1"/>
          </p:cNvGraphicFramePr>
          <p:nvPr/>
        </p:nvGraphicFramePr>
        <p:xfrm>
          <a:off x="285750" y="4578350"/>
          <a:ext cx="4454525" cy="1493519"/>
        </p:xfrm>
        <a:graphic>
          <a:graphicData uri="http://schemas.openxmlformats.org/drawingml/2006/table">
            <a:tbl>
              <a:tblPr/>
              <a:tblGrid>
                <a:gridCol w="1184275"/>
                <a:gridCol w="1184275"/>
                <a:gridCol w="1184275"/>
                <a:gridCol w="901700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Sample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Total time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(s)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Experimental</a:t>
                      </a: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 ratio(a.u)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Error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(%)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S1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11270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9.06e-12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0.8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S2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11270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8.90e-12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0.9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BLK_1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11270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3.5e-14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37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V1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11270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1.51e-11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0.6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M11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11270</a:t>
                      </a:r>
                      <a:endParaRPr kumimoji="0" 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8.78e-12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0.7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7307" name="Rectangle 1"/>
          <p:cNvSpPr>
            <a:spLocks noChangeArrowheads="1"/>
          </p:cNvSpPr>
          <p:nvPr/>
        </p:nvSpPr>
        <p:spPr bwMode="auto">
          <a:xfrm>
            <a:off x="285750" y="4176713"/>
            <a:ext cx="4357688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 anchor="ctr">
            <a:spAutoFit/>
          </a:bodyPr>
          <a:lstStyle/>
          <a:p>
            <a:pPr eaLnBrk="0" hangingPunct="0"/>
            <a:r>
              <a:rPr lang="en-GB" sz="1800" b="1">
                <a:latin typeface="Calibri" charset="0"/>
                <a:cs typeface="Times New Roman" charset="0"/>
              </a:rPr>
              <a:t>Results of the </a:t>
            </a:r>
            <a:r>
              <a:rPr lang="en-GB" sz="1800" b="1" baseline="30000">
                <a:latin typeface="Calibri" charset="0"/>
                <a:cs typeface="Times New Roman" charset="0"/>
              </a:rPr>
              <a:t>26</a:t>
            </a:r>
            <a:r>
              <a:rPr lang="en-GB" sz="1800" b="1">
                <a:latin typeface="Calibri" charset="0"/>
                <a:cs typeface="Times New Roman" charset="0"/>
              </a:rPr>
              <a:t>Al/</a:t>
            </a:r>
            <a:r>
              <a:rPr lang="en-GB" sz="1800" b="1" baseline="30000">
                <a:latin typeface="Calibri" charset="0"/>
                <a:cs typeface="Times New Roman" charset="0"/>
              </a:rPr>
              <a:t>27</a:t>
            </a:r>
            <a:r>
              <a:rPr lang="en-GB" sz="1800" b="1">
                <a:latin typeface="Calibri" charset="0"/>
                <a:cs typeface="Times New Roman" charset="0"/>
              </a:rPr>
              <a:t>Al measurement</a:t>
            </a:r>
            <a:endParaRPr lang="it-IT" sz="1800">
              <a:latin typeface="Calibri" charset="0"/>
            </a:endParaRPr>
          </a:p>
        </p:txBody>
      </p:sp>
      <p:graphicFrame>
        <p:nvGraphicFramePr>
          <p:cNvPr id="267332" name="Group 68"/>
          <p:cNvGraphicFramePr>
            <a:graphicFrameLocks noGrp="1"/>
          </p:cNvGraphicFramePr>
          <p:nvPr/>
        </p:nvGraphicFramePr>
        <p:xfrm>
          <a:off x="5072063" y="4597400"/>
          <a:ext cx="3814762" cy="1332864"/>
        </p:xfrm>
        <a:graphic>
          <a:graphicData uri="http://schemas.openxmlformats.org/drawingml/2006/table">
            <a:tbl>
              <a:tblPr/>
              <a:tblGrid>
                <a:gridCol w="869950"/>
                <a:gridCol w="912812"/>
                <a:gridCol w="896938"/>
                <a:gridCol w="1135062"/>
              </a:tblGrid>
              <a:tr h="479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                                </a:t>
                      </a: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9841" marR="598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Iliadis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(</a:t>
                      </a: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  <a:cs typeface="Times New Roman" charset="0"/>
                        </a:rPr>
                        <a:t>g</a:t>
                      </a: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-meas.)</a:t>
                      </a:r>
                    </a:p>
                  </a:txBody>
                  <a:tcPr marL="59841" marR="598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Arazi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(AMS)</a:t>
                      </a:r>
                    </a:p>
                  </a:txBody>
                  <a:tcPr marL="59841" marR="598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 </a:t>
                      </a: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PD070701_7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(AMS-meas)</a:t>
                      </a: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9841" marR="598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  <a:cs typeface="Times New Roman" charset="0"/>
                        </a:rPr>
                        <a:t>wg</a:t>
                      </a: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 </a:t>
                      </a:r>
                      <a:r>
                        <a:rPr kumimoji="0" lang="it-IT" sz="14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gs </a:t>
                      </a: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(meV)</a:t>
                      </a:r>
                    </a:p>
                  </a:txBody>
                  <a:tcPr marL="59841" marR="598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25+/-4</a:t>
                      </a:r>
                    </a:p>
                  </a:txBody>
                  <a:tcPr marL="59841" marR="598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2.1+/-0.2</a:t>
                      </a:r>
                    </a:p>
                  </a:txBody>
                  <a:tcPr marL="59841" marR="598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23.9+/-0.4</a:t>
                      </a:r>
                    </a:p>
                  </a:txBody>
                  <a:tcPr marL="59841" marR="598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ＭＳ Ｐゴシック" charset="0"/>
                          <a:cs typeface="Times New Roman" charset="0"/>
                        </a:rPr>
                        <a:t>wg</a:t>
                      </a: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 tot(meV)</a:t>
                      </a: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9841" marR="598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29+/-4</a:t>
                      </a: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9841" marR="598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2.4+/-0.2</a:t>
                      </a: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9841" marR="598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27.5+/-0.4</a:t>
                      </a:r>
                      <a:endParaRPr kumimoji="0" lang="it-IT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9841" marR="5984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7330" name="Rectangle 1"/>
          <p:cNvSpPr>
            <a:spLocks noChangeArrowheads="1"/>
          </p:cNvSpPr>
          <p:nvPr/>
        </p:nvSpPr>
        <p:spPr bwMode="auto">
          <a:xfrm>
            <a:off x="5286375" y="4075113"/>
            <a:ext cx="3357563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 anchor="ctr">
            <a:spAutoFit/>
          </a:bodyPr>
          <a:lstStyle/>
          <a:p>
            <a:pPr eaLnBrk="0" hangingPunct="0"/>
            <a:r>
              <a:rPr lang="en-GB" sz="1800" b="1">
                <a:latin typeface="Symbol" charset="0"/>
                <a:cs typeface="Times New Roman" charset="0"/>
              </a:rPr>
              <a:t>wg</a:t>
            </a:r>
            <a:r>
              <a:rPr lang="en-GB" sz="1800" b="1">
                <a:latin typeface="Calibri" charset="0"/>
                <a:cs typeface="Times New Roman" charset="0"/>
              </a:rPr>
              <a:t> results (</a:t>
            </a:r>
            <a:r>
              <a:rPr lang="en-GB" sz="1800" b="1">
                <a:latin typeface="Symbol" charset="0"/>
                <a:cs typeface="Times New Roman" charset="0"/>
              </a:rPr>
              <a:t>wg</a:t>
            </a:r>
            <a:r>
              <a:rPr lang="en-GB" sz="1100" b="1">
                <a:latin typeface="Calibri" charset="0"/>
                <a:cs typeface="Times New Roman" charset="0"/>
              </a:rPr>
              <a:t>gs</a:t>
            </a:r>
            <a:r>
              <a:rPr lang="en-GB" sz="1800" b="1">
                <a:latin typeface="Calibri" charset="0"/>
                <a:cs typeface="Times New Roman" charset="0"/>
              </a:rPr>
              <a:t>/</a:t>
            </a:r>
            <a:r>
              <a:rPr lang="en-GB" sz="1800" b="1">
                <a:latin typeface="Symbol" charset="0"/>
                <a:cs typeface="Times New Roman" charset="0"/>
              </a:rPr>
              <a:t>wg</a:t>
            </a:r>
            <a:r>
              <a:rPr lang="en-GB" sz="1800" b="1">
                <a:latin typeface="Calibri" charset="0"/>
                <a:cs typeface="Times New Roman" charset="0"/>
              </a:rPr>
              <a:t>=88.5 %) </a:t>
            </a:r>
            <a:endParaRPr lang="it-IT" sz="1800">
              <a:latin typeface="Calibri" charset="0"/>
            </a:endParaRPr>
          </a:p>
        </p:txBody>
      </p:sp>
      <p:pic>
        <p:nvPicPr>
          <p:cNvPr id="267331" name="Picture 11" descr="Picture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50" y="919163"/>
            <a:ext cx="4583113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327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3"/>
          <p:cNvSpPr>
            <a:spLocks/>
          </p:cNvSpPr>
          <p:nvPr/>
        </p:nvSpPr>
        <p:spPr bwMode="auto">
          <a:xfrm>
            <a:off x="0" y="5600700"/>
            <a:ext cx="97155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52400" tIns="152400" rIns="298277" bIns="152400"/>
          <a:lstStyle/>
          <a:p>
            <a:r>
              <a:rPr lang="en-US" b="1" dirty="0" err="1">
                <a:solidFill>
                  <a:schemeClr val="tx1"/>
                </a:solidFill>
                <a:ea typeface="ＭＳ Ｐゴシック" charset="0"/>
              </a:rPr>
              <a:t>Età</a:t>
            </a:r>
            <a:r>
              <a:rPr lang="en-US" b="1" dirty="0">
                <a:solidFill>
                  <a:schemeClr val="tx1"/>
                </a:solidFill>
                <a:ea typeface="ＭＳ Ｐゴシック" charset="0"/>
              </a:rPr>
              <a:t> dell</a:t>
            </a:r>
            <a:r>
              <a:rPr lang="ja-JP" altLang="en-US" b="1" dirty="0">
                <a:solidFill>
                  <a:schemeClr val="tx1"/>
                </a:solidFill>
                <a:ea typeface="ＭＳ Ｐゴシック" charset="0"/>
              </a:rPr>
              <a:t>’</a:t>
            </a:r>
            <a:r>
              <a:rPr lang="en-US" altLang="ja-JP" b="1" dirty="0" err="1">
                <a:solidFill>
                  <a:schemeClr val="tx1"/>
                </a:solidFill>
                <a:ea typeface="Arial" charset="0"/>
                <a:cs typeface="Arial" charset="0"/>
              </a:rPr>
              <a:t>universo</a:t>
            </a:r>
            <a:r>
              <a:rPr lang="en-US" altLang="ja-JP" b="1" dirty="0">
                <a:solidFill>
                  <a:schemeClr val="tx1"/>
                </a:solidFill>
                <a:ea typeface="Arial" charset="0"/>
                <a:cs typeface="Arial" charset="0"/>
              </a:rPr>
              <a:t> (LUNA): 14.5 ± 1 </a:t>
            </a:r>
            <a:r>
              <a:rPr lang="en-US" altLang="ja-JP" b="1" dirty="0" err="1">
                <a:solidFill>
                  <a:schemeClr val="tx1"/>
                </a:solidFill>
                <a:ea typeface="Arial" charset="0"/>
                <a:cs typeface="Arial" charset="0"/>
              </a:rPr>
              <a:t>Gyears</a:t>
            </a:r>
            <a:endParaRPr lang="en-US" altLang="ja-JP" b="1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r>
              <a:rPr lang="en-US" b="1" dirty="0" err="1">
                <a:solidFill>
                  <a:schemeClr val="tx1"/>
                </a:solidFill>
                <a:ea typeface="Arial" charset="0"/>
                <a:cs typeface="Arial" charset="0"/>
              </a:rPr>
              <a:t>Età</a:t>
            </a:r>
            <a:r>
              <a:rPr lang="en-US" b="1" dirty="0">
                <a:solidFill>
                  <a:schemeClr val="tx1"/>
                </a:solidFill>
                <a:ea typeface="Arial" charset="0"/>
                <a:cs typeface="Arial" charset="0"/>
              </a:rPr>
              <a:t> dell</a:t>
            </a:r>
            <a:r>
              <a:rPr lang="ja-JP" altLang="en-US" b="1" dirty="0">
                <a:solidFill>
                  <a:schemeClr val="tx1"/>
                </a:solidFill>
                <a:ea typeface="ＭＳ Ｐゴシック" charset="0"/>
              </a:rPr>
              <a:t>’</a:t>
            </a:r>
            <a:r>
              <a:rPr lang="en-US" altLang="ja-JP" b="1" dirty="0" err="1">
                <a:solidFill>
                  <a:schemeClr val="tx1"/>
                </a:solidFill>
                <a:ea typeface="Arial" charset="0"/>
                <a:cs typeface="Arial" charset="0"/>
              </a:rPr>
              <a:t>universo</a:t>
            </a:r>
            <a:r>
              <a:rPr lang="en-US" altLang="ja-JP" b="1" dirty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r>
              <a:rPr lang="en-US" altLang="ja-JP" b="1" dirty="0" smtClean="0">
                <a:solidFill>
                  <a:schemeClr val="tx1"/>
                </a:solidFill>
                <a:ea typeface="Arial" charset="0"/>
                <a:cs typeface="Arial" charset="0"/>
              </a:rPr>
              <a:t>(PLANCK)</a:t>
            </a:r>
            <a:r>
              <a:rPr lang="en-US" altLang="ja-JP" b="1" dirty="0">
                <a:solidFill>
                  <a:schemeClr val="tx1"/>
                </a:solidFill>
                <a:ea typeface="Arial" charset="0"/>
                <a:cs typeface="Arial" charset="0"/>
              </a:rPr>
              <a:t>: </a:t>
            </a:r>
            <a:r>
              <a:rPr lang="en-US" altLang="ja-JP" b="1" dirty="0" smtClean="0">
                <a:solidFill>
                  <a:schemeClr val="tx1"/>
                </a:solidFill>
                <a:ea typeface="Arial" charset="0"/>
                <a:cs typeface="Arial" charset="0"/>
              </a:rPr>
              <a:t>13.81 </a:t>
            </a:r>
            <a:r>
              <a:rPr lang="en-US" altLang="ja-JP" b="1" dirty="0">
                <a:solidFill>
                  <a:schemeClr val="tx1"/>
                </a:solidFill>
                <a:ea typeface="Arial" charset="0"/>
                <a:cs typeface="Arial" charset="0"/>
              </a:rPr>
              <a:t>± </a:t>
            </a:r>
            <a:r>
              <a:rPr lang="en-US" altLang="ja-JP" b="1" dirty="0" smtClean="0">
                <a:solidFill>
                  <a:schemeClr val="tx1"/>
                </a:solidFill>
                <a:ea typeface="Arial" charset="0"/>
                <a:cs typeface="Arial" charset="0"/>
              </a:rPr>
              <a:t>0.06 </a:t>
            </a:r>
            <a:r>
              <a:rPr lang="en-US" altLang="ja-JP" b="1" dirty="0" err="1">
                <a:solidFill>
                  <a:schemeClr val="tx1"/>
                </a:solidFill>
                <a:ea typeface="Arial" charset="0"/>
                <a:cs typeface="Arial" charset="0"/>
              </a:rPr>
              <a:t>Gyears</a:t>
            </a:r>
            <a:endParaRPr lang="en-US" b="1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grpSp>
        <p:nvGrpSpPr>
          <p:cNvPr id="3" name="Group 67"/>
          <p:cNvGrpSpPr>
            <a:grpSpLocks/>
          </p:cNvGrpSpPr>
          <p:nvPr/>
        </p:nvGrpSpPr>
        <p:grpSpPr bwMode="auto">
          <a:xfrm>
            <a:off x="457200" y="3048000"/>
            <a:ext cx="3657600" cy="2438400"/>
            <a:chOff x="0" y="0"/>
            <a:chExt cx="4065" cy="3384"/>
          </a:xfrm>
        </p:grpSpPr>
        <p:pic>
          <p:nvPicPr>
            <p:cNvPr id="4" name="Picture 68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065" cy="3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al 69"/>
            <p:cNvSpPr>
              <a:spLocks/>
            </p:cNvSpPr>
            <p:nvPr/>
          </p:nvSpPr>
          <p:spPr bwMode="auto">
            <a:xfrm>
              <a:off x="1930" y="2049"/>
              <a:ext cx="413" cy="361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/>
            </a:p>
          </p:txBody>
        </p:sp>
        <p:sp>
          <p:nvSpPr>
            <p:cNvPr id="6" name="Rectangle 70"/>
            <p:cNvSpPr>
              <a:spLocks/>
            </p:cNvSpPr>
            <p:nvPr/>
          </p:nvSpPr>
          <p:spPr bwMode="auto">
            <a:xfrm>
              <a:off x="252" y="1798"/>
              <a:ext cx="1456" cy="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52400" tIns="152400" rIns="298277" bIns="152400"/>
            <a:lstStyle/>
            <a:p>
              <a:r>
                <a:rPr lang="en-US" sz="1600" b="1" dirty="0">
                  <a:solidFill>
                    <a:srgbClr val="FF0000"/>
                  </a:solidFill>
                  <a:ea typeface="ＭＳ Ｐゴシック" charset="0"/>
                </a:rPr>
                <a:t>Turnoff</a:t>
              </a:r>
            </a:p>
          </p:txBody>
        </p:sp>
        <p:sp>
          <p:nvSpPr>
            <p:cNvPr id="7" name="Line 71"/>
            <p:cNvSpPr>
              <a:spLocks noChangeShapeType="1"/>
            </p:cNvSpPr>
            <p:nvPr/>
          </p:nvSpPr>
          <p:spPr bwMode="auto">
            <a:xfrm>
              <a:off x="1214" y="2237"/>
              <a:ext cx="611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Rectangle 78"/>
          <p:cNvSpPr>
            <a:spLocks/>
          </p:cNvSpPr>
          <p:nvPr/>
        </p:nvSpPr>
        <p:spPr bwMode="auto">
          <a:xfrm>
            <a:off x="0" y="838200"/>
            <a:ext cx="5562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52400" tIns="152400" rIns="298277" bIns="152400"/>
          <a:lstStyle/>
          <a:p>
            <a:r>
              <a:rPr lang="en-US" sz="1600" b="1" dirty="0">
                <a:solidFill>
                  <a:schemeClr val="tx1"/>
                </a:solidFill>
                <a:ea typeface="ＭＳ Ｐゴシック" charset="0"/>
              </a:rPr>
              <a:t>Verso la fine </a:t>
            </a:r>
            <a:r>
              <a:rPr lang="en-US" sz="1600" b="1" dirty="0" err="1">
                <a:solidFill>
                  <a:schemeClr val="tx1"/>
                </a:solidFill>
                <a:ea typeface="ＭＳ Ｐゴシック" charset="0"/>
              </a:rPr>
              <a:t>della</a:t>
            </a:r>
            <a:r>
              <a:rPr lang="en-US" sz="1600" b="1" dirty="0">
                <a:solidFill>
                  <a:schemeClr val="tx1"/>
                </a:solidFill>
                <a:ea typeface="ＭＳ Ｐゴシック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ea typeface="ＭＳ Ｐゴシック" charset="0"/>
              </a:rPr>
              <a:t>loro</a:t>
            </a:r>
            <a:r>
              <a:rPr lang="en-US" sz="1600" b="1" dirty="0">
                <a:solidFill>
                  <a:schemeClr val="tx1"/>
                </a:solidFill>
                <a:ea typeface="ＭＳ Ｐゴシック" charset="0"/>
              </a:rPr>
              <a:t> vita, le </a:t>
            </a:r>
            <a:r>
              <a:rPr lang="en-US" sz="1600" b="1" dirty="0" err="1">
                <a:solidFill>
                  <a:schemeClr val="tx1"/>
                </a:solidFill>
                <a:ea typeface="ＭＳ Ｐゴシック" charset="0"/>
              </a:rPr>
              <a:t>stelle</a:t>
            </a:r>
            <a:r>
              <a:rPr lang="en-US" sz="1600" b="1" dirty="0">
                <a:solidFill>
                  <a:schemeClr val="tx1"/>
                </a:solidFill>
                <a:ea typeface="ＭＳ Ｐゴシック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ea typeface="ＭＳ Ｐゴシック" charset="0"/>
              </a:rPr>
              <a:t>escono</a:t>
            </a:r>
            <a:r>
              <a:rPr lang="en-US" sz="1600" b="1" dirty="0">
                <a:solidFill>
                  <a:schemeClr val="tx1"/>
                </a:solidFill>
                <a:ea typeface="ＭＳ Ｐゴシック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ea typeface="ＭＳ Ｐゴシック" charset="0"/>
              </a:rPr>
              <a:t>dalla</a:t>
            </a:r>
            <a:r>
              <a:rPr lang="en-US" sz="1600" b="1" dirty="0">
                <a:solidFill>
                  <a:schemeClr val="tx1"/>
                </a:solidFill>
                <a:ea typeface="ＭＳ Ｐゴシック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ea typeface="ＭＳ Ｐゴシック" charset="0"/>
              </a:rPr>
              <a:t>sequenza</a:t>
            </a:r>
            <a:r>
              <a:rPr lang="en-US" sz="1600" b="1" dirty="0">
                <a:solidFill>
                  <a:schemeClr val="tx1"/>
                </a:solidFill>
                <a:ea typeface="ＭＳ Ｐゴシック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ea typeface="ＭＳ Ｐゴシック" charset="0"/>
              </a:rPr>
              <a:t>principale</a:t>
            </a:r>
            <a:r>
              <a:rPr lang="en-US" sz="1600" b="1" dirty="0">
                <a:solidFill>
                  <a:schemeClr val="tx1"/>
                </a:solidFill>
                <a:ea typeface="ＭＳ Ｐゴシック" charset="0"/>
              </a:rPr>
              <a:t> (turnoff) e </a:t>
            </a:r>
            <a:r>
              <a:rPr lang="en-US" sz="1600" b="1" dirty="0" err="1">
                <a:solidFill>
                  <a:schemeClr val="tx1"/>
                </a:solidFill>
                <a:ea typeface="ＭＳ Ｐゴシック" charset="0"/>
              </a:rPr>
              <a:t>bruciano</a:t>
            </a:r>
            <a:r>
              <a:rPr lang="en-US" sz="1600" b="1" dirty="0">
                <a:solidFill>
                  <a:schemeClr val="tx1"/>
                </a:solidFill>
                <a:ea typeface="ＭＳ Ｐゴシック" charset="0"/>
              </a:rPr>
              <a:t> l</a:t>
            </a:r>
            <a:r>
              <a:rPr lang="ja-JP" altLang="en-US" sz="1600" b="1" dirty="0">
                <a:solidFill>
                  <a:schemeClr val="tx1"/>
                </a:solidFill>
                <a:ea typeface="ＭＳ Ｐゴシック" charset="0"/>
              </a:rPr>
              <a:t>’</a:t>
            </a:r>
            <a:r>
              <a:rPr lang="en-US" altLang="ja-JP" sz="1600" b="1" dirty="0" err="1">
                <a:solidFill>
                  <a:schemeClr val="tx1"/>
                </a:solidFill>
                <a:ea typeface="Arial" charset="0"/>
                <a:cs typeface="Arial" charset="0"/>
              </a:rPr>
              <a:t>idrogeno</a:t>
            </a:r>
            <a:r>
              <a:rPr lang="en-US" altLang="ja-JP" sz="1600" b="1" dirty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r>
              <a:rPr lang="en-US" altLang="ja-JP" sz="1600" b="1" dirty="0" err="1">
                <a:solidFill>
                  <a:schemeClr val="tx1"/>
                </a:solidFill>
                <a:ea typeface="Arial" charset="0"/>
                <a:cs typeface="Arial" charset="0"/>
              </a:rPr>
              <a:t>residuo</a:t>
            </a:r>
            <a:r>
              <a:rPr lang="en-US" altLang="ja-JP" sz="1600" b="1" dirty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r>
              <a:rPr lang="en-US" altLang="ja-JP" sz="1600" b="1" dirty="0" err="1">
                <a:solidFill>
                  <a:schemeClr val="tx1"/>
                </a:solidFill>
                <a:ea typeface="Arial" charset="0"/>
                <a:cs typeface="Arial" charset="0"/>
              </a:rPr>
              <a:t>attraverso</a:t>
            </a:r>
            <a:r>
              <a:rPr lang="en-US" altLang="ja-JP" sz="1600" b="1" dirty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r>
              <a:rPr lang="en-US" altLang="ja-JP" sz="1600" b="1" dirty="0" err="1">
                <a:solidFill>
                  <a:schemeClr val="tx1"/>
                </a:solidFill>
                <a:ea typeface="Arial" charset="0"/>
                <a:cs typeface="Arial" charset="0"/>
              </a:rPr>
              <a:t>il</a:t>
            </a:r>
            <a:r>
              <a:rPr lang="en-US" altLang="ja-JP" sz="1600" b="1" dirty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r>
              <a:rPr lang="en-US" altLang="ja-JP" sz="1600" b="1" dirty="0" err="1">
                <a:solidFill>
                  <a:schemeClr val="tx1"/>
                </a:solidFill>
                <a:ea typeface="Arial" charset="0"/>
                <a:cs typeface="Arial" charset="0"/>
              </a:rPr>
              <a:t>ciclo</a:t>
            </a:r>
            <a:r>
              <a:rPr lang="en-US" altLang="ja-JP" sz="1600" b="1" dirty="0">
                <a:solidFill>
                  <a:schemeClr val="tx1"/>
                </a:solidFill>
                <a:ea typeface="Arial" charset="0"/>
                <a:cs typeface="Arial" charset="0"/>
              </a:rPr>
              <a:t> CNO, la cui </a:t>
            </a:r>
            <a:r>
              <a:rPr lang="en-US" altLang="ja-JP" sz="1600" b="1" dirty="0" err="1">
                <a:solidFill>
                  <a:schemeClr val="tx1"/>
                </a:solidFill>
                <a:ea typeface="Arial" charset="0"/>
                <a:cs typeface="Arial" charset="0"/>
              </a:rPr>
              <a:t>efficienza</a:t>
            </a:r>
            <a:r>
              <a:rPr lang="en-US" altLang="ja-JP" sz="1600" b="1" dirty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r>
              <a:rPr lang="en-US" altLang="ja-JP" sz="1600" b="1" dirty="0" err="1">
                <a:solidFill>
                  <a:schemeClr val="tx1"/>
                </a:solidFill>
                <a:ea typeface="Arial" charset="0"/>
                <a:cs typeface="Arial" charset="0"/>
              </a:rPr>
              <a:t>è</a:t>
            </a:r>
            <a:r>
              <a:rPr lang="en-US" altLang="ja-JP" sz="1600" b="1" dirty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r>
              <a:rPr lang="en-US" altLang="ja-JP" sz="1600" b="1" dirty="0" err="1">
                <a:solidFill>
                  <a:schemeClr val="tx1"/>
                </a:solidFill>
                <a:ea typeface="Arial" charset="0"/>
                <a:cs typeface="Arial" charset="0"/>
              </a:rPr>
              <a:t>regolata</a:t>
            </a:r>
            <a:r>
              <a:rPr lang="en-US" altLang="ja-JP" sz="1600" b="1" dirty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r>
              <a:rPr lang="en-US" altLang="ja-JP" sz="1600" b="1" dirty="0" err="1">
                <a:solidFill>
                  <a:schemeClr val="tx1"/>
                </a:solidFill>
                <a:ea typeface="Arial" charset="0"/>
                <a:cs typeface="Arial" charset="0"/>
              </a:rPr>
              <a:t>dalla</a:t>
            </a:r>
            <a:r>
              <a:rPr lang="en-US" altLang="ja-JP" sz="1600" b="1" dirty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r>
              <a:rPr lang="en-US" altLang="ja-JP" sz="1600" b="1" dirty="0" err="1">
                <a:solidFill>
                  <a:schemeClr val="tx1"/>
                </a:solidFill>
                <a:ea typeface="Arial" charset="0"/>
                <a:cs typeface="Arial" charset="0"/>
              </a:rPr>
              <a:t>reazione</a:t>
            </a:r>
            <a:r>
              <a:rPr lang="en-US" altLang="ja-JP" sz="1600" b="1" dirty="0">
                <a:solidFill>
                  <a:schemeClr val="tx1"/>
                </a:solidFill>
                <a:ea typeface="Arial" charset="0"/>
                <a:cs typeface="Arial" charset="0"/>
              </a:rPr>
              <a:t>  </a:t>
            </a:r>
            <a:r>
              <a:rPr lang="en-US" altLang="ja-JP" sz="1600" b="1" baseline="30000" dirty="0">
                <a:solidFill>
                  <a:schemeClr val="tx1"/>
                </a:solidFill>
                <a:ea typeface="Arial" charset="0"/>
                <a:cs typeface="Arial" charset="0"/>
              </a:rPr>
              <a:t>14</a:t>
            </a:r>
            <a:r>
              <a:rPr lang="en-US" altLang="ja-JP" sz="1600" b="1" dirty="0">
                <a:solidFill>
                  <a:schemeClr val="tx1"/>
                </a:solidFill>
                <a:ea typeface="Arial" charset="0"/>
                <a:cs typeface="Arial" charset="0"/>
              </a:rPr>
              <a:t>N(</a:t>
            </a:r>
            <a:r>
              <a:rPr lang="en-US" altLang="ja-JP" sz="1600" b="1" dirty="0" err="1">
                <a:solidFill>
                  <a:schemeClr val="tx1"/>
                </a:solidFill>
                <a:ea typeface="Arial" charset="0"/>
                <a:cs typeface="Arial" charset="0"/>
              </a:rPr>
              <a:t>p,</a:t>
            </a:r>
            <a:r>
              <a:rPr lang="en-US" altLang="ja-JP" sz="1600" dirty="0" err="1">
                <a:solidFill>
                  <a:schemeClr val="tx1"/>
                </a:solidFill>
                <a:latin typeface="Symbol" charset="0"/>
                <a:ea typeface="Symbol" charset="0"/>
                <a:cs typeface="Symbol" charset="0"/>
                <a:sym typeface="Symbol" charset="0"/>
              </a:rPr>
              <a:t>γ</a:t>
            </a:r>
            <a:r>
              <a:rPr lang="en-US" altLang="ja-JP" sz="1600" b="1" dirty="0">
                <a:solidFill>
                  <a:schemeClr val="tx1"/>
                </a:solidFill>
                <a:ea typeface="Arial" charset="0"/>
                <a:cs typeface="Arial" charset="0"/>
              </a:rPr>
              <a:t>)</a:t>
            </a:r>
            <a:r>
              <a:rPr lang="en-US" altLang="ja-JP" sz="1600" b="1" baseline="30000" dirty="0">
                <a:solidFill>
                  <a:schemeClr val="tx1"/>
                </a:solidFill>
                <a:ea typeface="Arial" charset="0"/>
                <a:cs typeface="Arial" charset="0"/>
              </a:rPr>
              <a:t>15</a:t>
            </a:r>
            <a:r>
              <a:rPr lang="en-US" altLang="ja-JP" sz="1600" b="1" dirty="0">
                <a:solidFill>
                  <a:schemeClr val="tx1"/>
                </a:solidFill>
                <a:ea typeface="Arial" charset="0"/>
                <a:cs typeface="Arial" charset="0"/>
              </a:rPr>
              <a:t>O. </a:t>
            </a:r>
          </a:p>
          <a:p>
            <a:r>
              <a:rPr lang="en-US" sz="1600" b="1" dirty="0">
                <a:solidFill>
                  <a:schemeClr val="tx1"/>
                </a:solidFill>
                <a:ea typeface="Arial" charset="0"/>
                <a:cs typeface="Arial" charset="0"/>
              </a:rPr>
              <a:t>La </a:t>
            </a:r>
            <a:r>
              <a:rPr lang="en-US" sz="1600" b="1" dirty="0" err="1">
                <a:solidFill>
                  <a:schemeClr val="tx1"/>
                </a:solidFill>
                <a:ea typeface="Arial" charset="0"/>
                <a:cs typeface="Arial" charset="0"/>
              </a:rPr>
              <a:t>misura</a:t>
            </a:r>
            <a:r>
              <a:rPr lang="en-US" sz="1600" b="1" dirty="0">
                <a:solidFill>
                  <a:schemeClr val="tx1"/>
                </a:solidFill>
                <a:ea typeface="Arial" charset="0"/>
                <a:cs typeface="Arial" charset="0"/>
              </a:rPr>
              <a:t> di LUNA ha </a:t>
            </a:r>
            <a:r>
              <a:rPr lang="en-US" sz="1600" b="1" dirty="0" err="1" smtClean="0">
                <a:solidFill>
                  <a:schemeClr val="tx1"/>
                </a:solidFill>
                <a:ea typeface="Arial" charset="0"/>
                <a:cs typeface="Arial" charset="0"/>
              </a:rPr>
              <a:t>permesso</a:t>
            </a:r>
            <a:r>
              <a:rPr lang="en-US" sz="1600" b="1" dirty="0" smtClean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r>
              <a:rPr lang="en-US" sz="1600" b="1" dirty="0">
                <a:solidFill>
                  <a:schemeClr val="tx1"/>
                </a:solidFill>
                <a:ea typeface="Arial" charset="0"/>
                <a:cs typeface="Arial" charset="0"/>
              </a:rPr>
              <a:t>di </a:t>
            </a:r>
            <a:r>
              <a:rPr lang="en-US" sz="1600" b="1" dirty="0" err="1">
                <a:solidFill>
                  <a:schemeClr val="tx1"/>
                </a:solidFill>
                <a:ea typeface="Arial" charset="0"/>
                <a:cs typeface="Arial" charset="0"/>
              </a:rPr>
              <a:t>stabilire</a:t>
            </a:r>
            <a:r>
              <a:rPr lang="en-US" sz="1600" b="1" dirty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ea typeface="Arial" charset="0"/>
                <a:cs typeface="Arial" charset="0"/>
              </a:rPr>
              <a:t>che</a:t>
            </a:r>
            <a:r>
              <a:rPr lang="en-US" sz="1600" b="1" dirty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ea typeface="Arial" charset="0"/>
                <a:cs typeface="Arial" charset="0"/>
              </a:rPr>
              <a:t>l</a:t>
            </a:r>
            <a:r>
              <a:rPr lang="en-US" sz="1600" b="1" dirty="0" err="1" smtClean="0">
                <a:ea typeface="ＭＳ Ｐゴシック" charset="0"/>
              </a:rPr>
              <a:t>’</a:t>
            </a:r>
            <a:r>
              <a:rPr lang="en-US" altLang="ja-JP" sz="1600" b="1" dirty="0" err="1" smtClean="0">
                <a:solidFill>
                  <a:schemeClr val="tx1"/>
                </a:solidFill>
                <a:ea typeface="Arial" charset="0"/>
                <a:cs typeface="Arial" charset="0"/>
              </a:rPr>
              <a:t>età</a:t>
            </a:r>
            <a:r>
              <a:rPr lang="en-US" altLang="ja-JP" sz="1600" b="1" dirty="0" smtClean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r>
              <a:rPr lang="en-US" altLang="ja-JP" sz="1600" b="1" dirty="0" err="1">
                <a:solidFill>
                  <a:schemeClr val="tx1"/>
                </a:solidFill>
                <a:ea typeface="Arial" charset="0"/>
                <a:cs typeface="Arial" charset="0"/>
              </a:rPr>
              <a:t>delle</a:t>
            </a:r>
            <a:r>
              <a:rPr lang="en-US" altLang="ja-JP" sz="1600" b="1" dirty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r>
              <a:rPr lang="en-US" altLang="ja-JP" sz="1600" b="1" dirty="0" err="1">
                <a:solidFill>
                  <a:schemeClr val="tx1"/>
                </a:solidFill>
                <a:ea typeface="Arial" charset="0"/>
                <a:cs typeface="Arial" charset="0"/>
              </a:rPr>
              <a:t>stelle</a:t>
            </a:r>
            <a:r>
              <a:rPr lang="en-US" altLang="ja-JP" sz="1600" b="1" dirty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r>
              <a:rPr lang="en-US" altLang="ja-JP" sz="1600" b="1" dirty="0" err="1">
                <a:solidFill>
                  <a:schemeClr val="tx1"/>
                </a:solidFill>
                <a:ea typeface="Arial" charset="0"/>
                <a:cs typeface="Arial" charset="0"/>
              </a:rPr>
              <a:t>degli</a:t>
            </a:r>
            <a:r>
              <a:rPr lang="en-US" altLang="ja-JP" sz="1600" b="1" dirty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r>
              <a:rPr lang="en-US" altLang="ja-JP" sz="1600" b="1" dirty="0" err="1">
                <a:solidFill>
                  <a:schemeClr val="tx1"/>
                </a:solidFill>
                <a:ea typeface="Arial" charset="0"/>
                <a:cs typeface="Arial" charset="0"/>
              </a:rPr>
              <a:t>ammassi</a:t>
            </a:r>
            <a:r>
              <a:rPr lang="en-US" altLang="ja-JP" sz="1600" b="1" dirty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r>
              <a:rPr lang="en-US" altLang="ja-JP" sz="1600" b="1" dirty="0" err="1">
                <a:solidFill>
                  <a:schemeClr val="tx1"/>
                </a:solidFill>
                <a:ea typeface="Arial" charset="0"/>
                <a:cs typeface="Arial" charset="0"/>
              </a:rPr>
              <a:t>globulari</a:t>
            </a:r>
            <a:r>
              <a:rPr lang="en-US" altLang="ja-JP" sz="1600" b="1" dirty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r>
              <a:rPr lang="en-US" altLang="ja-JP" sz="1600" b="1" dirty="0" err="1">
                <a:solidFill>
                  <a:schemeClr val="tx1"/>
                </a:solidFill>
                <a:ea typeface="Arial" charset="0"/>
                <a:cs typeface="Arial" charset="0"/>
              </a:rPr>
              <a:t>calcolata</a:t>
            </a:r>
            <a:r>
              <a:rPr lang="en-US" altLang="ja-JP" sz="1600" b="1" dirty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r>
              <a:rPr lang="en-US" altLang="ja-JP" sz="1600" b="1" dirty="0" err="1">
                <a:solidFill>
                  <a:schemeClr val="tx1"/>
                </a:solidFill>
                <a:ea typeface="Arial" charset="0"/>
                <a:cs typeface="Arial" charset="0"/>
              </a:rPr>
              <a:t>precedentemente</a:t>
            </a:r>
            <a:r>
              <a:rPr lang="en-US" altLang="ja-JP" sz="1600" b="1" dirty="0">
                <a:solidFill>
                  <a:schemeClr val="tx1"/>
                </a:solidFill>
                <a:ea typeface="Arial" charset="0"/>
                <a:cs typeface="Arial" charset="0"/>
              </a:rPr>
              <a:t>, era </a:t>
            </a:r>
            <a:r>
              <a:rPr lang="en-US" altLang="ja-JP" sz="1600" b="1" dirty="0" err="1">
                <a:solidFill>
                  <a:schemeClr val="tx1"/>
                </a:solidFill>
                <a:ea typeface="Arial" charset="0"/>
                <a:cs typeface="Arial" charset="0"/>
              </a:rPr>
              <a:t>sottostimata</a:t>
            </a:r>
            <a:r>
              <a:rPr lang="en-US" altLang="ja-JP" sz="1600" b="1" dirty="0">
                <a:solidFill>
                  <a:schemeClr val="tx1"/>
                </a:solidFill>
                <a:ea typeface="Arial" charset="0"/>
                <a:cs typeface="Arial" charset="0"/>
              </a:rPr>
              <a:t> di quasi un </a:t>
            </a:r>
            <a:r>
              <a:rPr lang="en-US" altLang="ja-JP" sz="1600" b="1" dirty="0" err="1">
                <a:solidFill>
                  <a:schemeClr val="tx1"/>
                </a:solidFill>
                <a:ea typeface="Arial" charset="0"/>
                <a:cs typeface="Arial" charset="0"/>
              </a:rPr>
              <a:t>miliardo</a:t>
            </a:r>
            <a:r>
              <a:rPr lang="en-US" altLang="ja-JP" sz="1600" b="1" dirty="0">
                <a:solidFill>
                  <a:schemeClr val="tx1"/>
                </a:solidFill>
                <a:ea typeface="Arial" charset="0"/>
                <a:cs typeface="Arial" charset="0"/>
              </a:rPr>
              <a:t> di </a:t>
            </a:r>
            <a:r>
              <a:rPr lang="en-US" altLang="ja-JP" sz="1600" b="1" dirty="0" err="1">
                <a:solidFill>
                  <a:schemeClr val="tx1"/>
                </a:solidFill>
                <a:ea typeface="Arial" charset="0"/>
                <a:cs typeface="Arial" charset="0"/>
              </a:rPr>
              <a:t>anni</a:t>
            </a:r>
            <a:r>
              <a:rPr lang="en-US" altLang="ja-JP" sz="1600" b="1" dirty="0">
                <a:solidFill>
                  <a:schemeClr val="tx1"/>
                </a:solidFill>
                <a:ea typeface="Arial" charset="0"/>
                <a:cs typeface="Arial" charset="0"/>
              </a:rPr>
              <a:t>. </a:t>
            </a:r>
            <a:endParaRPr lang="en-US" sz="1600" b="1" dirty="0">
              <a:solidFill>
                <a:schemeClr val="tx1"/>
              </a:solidFill>
              <a:ea typeface="Arial" charset="0"/>
              <a:cs typeface="Arial" charset="0"/>
            </a:endParaRPr>
          </a:p>
        </p:txBody>
      </p:sp>
      <p:grpSp>
        <p:nvGrpSpPr>
          <p:cNvPr id="9" name="Group 63"/>
          <p:cNvGrpSpPr>
            <a:grpSpLocks/>
          </p:cNvGrpSpPr>
          <p:nvPr/>
        </p:nvGrpSpPr>
        <p:grpSpPr bwMode="auto">
          <a:xfrm>
            <a:off x="5486400" y="914400"/>
            <a:ext cx="3505200" cy="5410200"/>
            <a:chOff x="0" y="0"/>
            <a:chExt cx="3851" cy="4928"/>
          </a:xfrm>
        </p:grpSpPr>
        <p:pic>
          <p:nvPicPr>
            <p:cNvPr id="10" name="Picture 6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850" cy="4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Line 65"/>
            <p:cNvSpPr>
              <a:spLocks noChangeShapeType="1"/>
            </p:cNvSpPr>
            <p:nvPr/>
          </p:nvSpPr>
          <p:spPr bwMode="auto">
            <a:xfrm>
              <a:off x="3850" y="36"/>
              <a:ext cx="1" cy="4892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6200" y="152400"/>
            <a:ext cx="4766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baseline="30000" dirty="0">
                <a:ea typeface="Arial" charset="0"/>
                <a:cs typeface="Arial" charset="0"/>
              </a:rPr>
              <a:t>14</a:t>
            </a:r>
            <a:r>
              <a:rPr lang="en-US" altLang="ja-JP" sz="2800" b="1" dirty="0">
                <a:ea typeface="Arial" charset="0"/>
                <a:cs typeface="Arial" charset="0"/>
              </a:rPr>
              <a:t>N(</a:t>
            </a:r>
            <a:r>
              <a:rPr lang="en-US" altLang="ja-JP" sz="2800" b="1" dirty="0" err="1">
                <a:ea typeface="Arial" charset="0"/>
                <a:cs typeface="Arial" charset="0"/>
              </a:rPr>
              <a:t>p,</a:t>
            </a:r>
            <a:r>
              <a:rPr lang="en-US" altLang="ja-JP" sz="2800" dirty="0" err="1">
                <a:latin typeface="Symbol" charset="0"/>
                <a:ea typeface="Symbol" charset="0"/>
                <a:cs typeface="Symbol" charset="0"/>
                <a:sym typeface="Symbol" charset="0"/>
              </a:rPr>
              <a:t>γ</a:t>
            </a:r>
            <a:r>
              <a:rPr lang="en-US" altLang="ja-JP" sz="2800" b="1" dirty="0">
                <a:ea typeface="Arial" charset="0"/>
                <a:cs typeface="Arial" charset="0"/>
              </a:rPr>
              <a:t>)</a:t>
            </a:r>
            <a:r>
              <a:rPr lang="en-US" altLang="ja-JP" sz="2800" b="1" baseline="30000" dirty="0" smtClean="0">
                <a:ea typeface="Arial" charset="0"/>
                <a:cs typeface="Arial" charset="0"/>
              </a:rPr>
              <a:t>15</a:t>
            </a:r>
            <a:r>
              <a:rPr lang="en-US" altLang="ja-JP" sz="2800" b="1" dirty="0" smtClean="0">
                <a:ea typeface="Arial" charset="0"/>
                <a:cs typeface="Arial" charset="0"/>
              </a:rPr>
              <a:t>O: </a:t>
            </a:r>
            <a:r>
              <a:rPr lang="en-US" altLang="ja-JP" sz="2800" b="1" dirty="0" err="1" smtClean="0">
                <a:ea typeface="Arial" charset="0"/>
                <a:cs typeface="Arial" charset="0"/>
              </a:rPr>
              <a:t>L’età</a:t>
            </a:r>
            <a:r>
              <a:rPr lang="en-US" altLang="ja-JP" sz="2800" b="1" dirty="0" smtClean="0">
                <a:ea typeface="Arial" charset="0"/>
                <a:cs typeface="Arial" charset="0"/>
              </a:rPr>
              <a:t> </a:t>
            </a:r>
            <a:r>
              <a:rPr lang="en-US" altLang="ja-JP" sz="2800" b="1" dirty="0" err="1" smtClean="0">
                <a:ea typeface="Arial" charset="0"/>
                <a:cs typeface="Arial" charset="0"/>
              </a:rPr>
              <a:t>dell’Universo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51985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loan-zoom_Page_06"/>
          <p:cNvPicPr>
            <a:picLocks noChangeAspect="1" noChangeArrowheads="1"/>
          </p:cNvPicPr>
          <p:nvPr/>
        </p:nvPicPr>
        <p:blipFill rotWithShape="1">
          <a:blip r:embed="rId2"/>
          <a:srcRect l="1" r="45727"/>
          <a:stretch/>
        </p:blipFill>
        <p:spPr bwMode="auto">
          <a:xfrm>
            <a:off x="-3968" y="7937"/>
            <a:ext cx="4424840" cy="690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kern="0" dirty="0" smtClean="0">
                <a:solidFill>
                  <a:schemeClr val="bg1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La </a:t>
            </a:r>
            <a:r>
              <a:rPr lang="en-US" sz="3600" kern="0" dirty="0" err="1" smtClean="0">
                <a:solidFill>
                  <a:schemeClr val="bg1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Nucleosint</a:t>
            </a:r>
            <a:r>
              <a:rPr lang="en-US" sz="3600" kern="0" dirty="0" err="1" smtClean="0">
                <a:solidFill>
                  <a:srgbClr val="800000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esi</a:t>
            </a:r>
            <a:r>
              <a:rPr lang="en-US" sz="3600" kern="0" dirty="0" smtClean="0">
                <a:solidFill>
                  <a:srgbClr val="800000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3600" kern="0" dirty="0" err="1" smtClean="0">
                <a:solidFill>
                  <a:srgbClr val="800000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primordiale</a:t>
            </a:r>
            <a:endParaRPr lang="en-US" sz="3600" kern="0" dirty="0">
              <a:solidFill>
                <a:srgbClr val="800000"/>
              </a:solidFill>
              <a:latin typeface="Comic Sans MS" pitchFamily="66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6" name="TextBox 18"/>
          <p:cNvSpPr txBox="1">
            <a:spLocks noChangeArrowheads="1"/>
          </p:cNvSpPr>
          <p:nvPr/>
        </p:nvSpPr>
        <p:spPr bwMode="auto">
          <a:xfrm>
            <a:off x="685800" y="4267200"/>
            <a:ext cx="33528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smtClean="0">
                <a:solidFill>
                  <a:srgbClr val="FFFFFF"/>
                </a:solidFill>
                <a:latin typeface="Comic Sans MS" pitchFamily="66" charset="0"/>
              </a:rPr>
              <a:t>-</a:t>
            </a:r>
            <a:r>
              <a:rPr lang="en-US" sz="2000" dirty="0" err="1" smtClean="0">
                <a:solidFill>
                  <a:srgbClr val="FFFFFF"/>
                </a:solidFill>
                <a:latin typeface="Comic Sans MS" pitchFamily="66" charset="0"/>
              </a:rPr>
              <a:t>Cosmologia</a:t>
            </a:r>
            <a:endParaRPr lang="en-US" sz="2000" dirty="0" smtClean="0">
              <a:solidFill>
                <a:srgbClr val="FFFFFF"/>
              </a:solidFill>
              <a:latin typeface="Comic Sans MS" pitchFamily="66" charset="0"/>
            </a:endParaRPr>
          </a:p>
          <a:p>
            <a:pPr eaLnBrk="0" hangingPunct="0"/>
            <a:r>
              <a:rPr lang="en-US" sz="2000" dirty="0" smtClean="0">
                <a:solidFill>
                  <a:srgbClr val="FFFFFF"/>
                </a:solidFill>
                <a:latin typeface="Comic Sans MS" pitchFamily="66" charset="0"/>
              </a:rPr>
              <a:t>-</a:t>
            </a:r>
            <a:r>
              <a:rPr lang="en-US" sz="2000" dirty="0" err="1" smtClean="0">
                <a:solidFill>
                  <a:srgbClr val="FFFFFF"/>
                </a:solidFill>
                <a:latin typeface="Comic Sans MS" pitchFamily="66" charset="0"/>
              </a:rPr>
              <a:t>Susy</a:t>
            </a:r>
            <a:endParaRPr lang="en-US" sz="2000" dirty="0" smtClean="0">
              <a:solidFill>
                <a:srgbClr val="FFFFFF"/>
              </a:solidFill>
              <a:latin typeface="Comic Sans MS" pitchFamily="66" charset="0"/>
            </a:endParaRPr>
          </a:p>
          <a:p>
            <a:pPr eaLnBrk="0" hangingPunct="0"/>
            <a:r>
              <a:rPr lang="en-US" sz="2000" dirty="0" smtClean="0">
                <a:solidFill>
                  <a:srgbClr val="FFFFFF"/>
                </a:solidFill>
                <a:latin typeface="Comic Sans MS" pitchFamily="66" charset="0"/>
              </a:rPr>
              <a:t>-N</a:t>
            </a:r>
            <a:r>
              <a:rPr lang="en-US" sz="2000" baseline="-25000" dirty="0" smtClean="0">
                <a:solidFill>
                  <a:srgbClr val="FFFFFF"/>
                </a:solidFill>
                <a:latin typeface="Comic Sans MS" pitchFamily="66" charset="0"/>
              </a:rPr>
              <a:t>eff</a:t>
            </a:r>
          </a:p>
          <a:p>
            <a:pPr eaLnBrk="0" hangingPunct="0"/>
            <a:r>
              <a:rPr lang="en-US" sz="2000" dirty="0" smtClean="0">
                <a:solidFill>
                  <a:srgbClr val="FFFFFF"/>
                </a:solidFill>
                <a:latin typeface="Comic Sans MS" pitchFamily="66" charset="0"/>
              </a:rPr>
              <a:t>-Lepton degeneracy</a:t>
            </a:r>
          </a:p>
          <a:p>
            <a:pPr eaLnBrk="0" hangingPunct="0"/>
            <a:r>
              <a:rPr lang="en-US" sz="2000" dirty="0" smtClean="0">
                <a:solidFill>
                  <a:srgbClr val="FFFFFF"/>
                </a:solidFill>
                <a:latin typeface="Comic Sans MS" pitchFamily="66" charset="0"/>
              </a:rPr>
              <a:t>-</a:t>
            </a:r>
            <a:r>
              <a:rPr lang="en-US" sz="2000" dirty="0" err="1" smtClean="0">
                <a:solidFill>
                  <a:srgbClr val="FFFFFF"/>
                </a:solidFill>
                <a:latin typeface="Comic Sans MS" pitchFamily="66" charset="0"/>
              </a:rPr>
              <a:t>Gravità</a:t>
            </a:r>
            <a:endParaRPr lang="en-US" sz="2000" dirty="0" smtClean="0">
              <a:solidFill>
                <a:srgbClr val="FFFFFF"/>
              </a:solidFill>
              <a:latin typeface="Comic Sans MS" pitchFamily="66" charset="0"/>
            </a:endParaRPr>
          </a:p>
          <a:p>
            <a:pPr eaLnBrk="0" hangingPunct="0"/>
            <a:r>
              <a:rPr lang="en-US" sz="2000" dirty="0" smtClean="0">
                <a:solidFill>
                  <a:srgbClr val="FFFFFF"/>
                </a:solidFill>
                <a:latin typeface="Comic Sans MS" pitchFamily="66" charset="0"/>
              </a:rPr>
              <a:t>-…</a:t>
            </a:r>
            <a:endParaRPr lang="en-US" sz="2000" dirty="0">
              <a:solidFill>
                <a:srgbClr val="FFFFFF"/>
              </a:solidFill>
              <a:latin typeface="Comic Sans MS" pitchFamily="66" charset="0"/>
            </a:endParaRPr>
          </a:p>
          <a:p>
            <a:pPr eaLnBrk="0" hangingPunct="0"/>
            <a:endParaRPr lang="en-US" sz="800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419600" y="820738"/>
            <a:ext cx="47244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404040"/>
                </a:solidFill>
                <a:latin typeface="Comic Sans MS" pitchFamily="66" charset="0"/>
              </a:rPr>
              <a:t>Lo studio di </a:t>
            </a:r>
            <a:r>
              <a:rPr lang="en-US" sz="1600" dirty="0" err="1" smtClean="0">
                <a:solidFill>
                  <a:srgbClr val="404040"/>
                </a:solidFill>
                <a:latin typeface="Comic Sans MS" pitchFamily="66" charset="0"/>
              </a:rPr>
              <a:t>queste</a:t>
            </a:r>
            <a:r>
              <a:rPr lang="en-US" sz="1600" dirty="0" smtClean="0">
                <a:solidFill>
                  <a:srgbClr val="404040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404040"/>
                </a:solidFill>
                <a:latin typeface="Comic Sans MS" pitchFamily="66" charset="0"/>
              </a:rPr>
              <a:t>reazioni</a:t>
            </a:r>
            <a:r>
              <a:rPr lang="en-US" sz="1600" dirty="0" smtClean="0">
                <a:solidFill>
                  <a:srgbClr val="404040"/>
                </a:solidFill>
                <a:latin typeface="Comic Sans MS" pitchFamily="66" charset="0"/>
              </a:rPr>
              <a:t> serve a “</a:t>
            </a:r>
            <a:r>
              <a:rPr lang="en-US" sz="1600" dirty="0" err="1" smtClean="0">
                <a:solidFill>
                  <a:srgbClr val="404040"/>
                </a:solidFill>
                <a:latin typeface="Comic Sans MS" pitchFamily="66" charset="0"/>
              </a:rPr>
              <a:t>calibrare</a:t>
            </a:r>
            <a:r>
              <a:rPr lang="en-US" sz="1600" dirty="0" smtClean="0">
                <a:solidFill>
                  <a:srgbClr val="404040"/>
                </a:solidFill>
                <a:latin typeface="Comic Sans MS" pitchFamily="66" charset="0"/>
              </a:rPr>
              <a:t>” </a:t>
            </a:r>
            <a:r>
              <a:rPr lang="en-US" sz="1600" dirty="0" err="1" smtClean="0">
                <a:solidFill>
                  <a:srgbClr val="404040"/>
                </a:solidFill>
                <a:latin typeface="Comic Sans MS" pitchFamily="66" charset="0"/>
              </a:rPr>
              <a:t>l’Universo</a:t>
            </a:r>
            <a:r>
              <a:rPr lang="en-US" sz="1600" dirty="0" smtClean="0">
                <a:solidFill>
                  <a:srgbClr val="404040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404040"/>
                </a:solidFill>
                <a:latin typeface="Comic Sans MS" pitchFamily="66" charset="0"/>
              </a:rPr>
              <a:t>dei</a:t>
            </a:r>
            <a:r>
              <a:rPr lang="en-US" sz="1600" dirty="0" smtClean="0">
                <a:solidFill>
                  <a:srgbClr val="404040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404040"/>
                </a:solidFill>
                <a:latin typeface="Comic Sans MS" pitchFamily="66" charset="0"/>
              </a:rPr>
              <a:t>primi</a:t>
            </a:r>
            <a:r>
              <a:rPr lang="en-US" sz="1600" dirty="0" smtClean="0">
                <a:solidFill>
                  <a:srgbClr val="404040"/>
                </a:solidFill>
                <a:latin typeface="Comic Sans MS" pitchFamily="66" charset="0"/>
              </a:rPr>
              <a:t> </a:t>
            </a:r>
            <a:r>
              <a:rPr lang="en-US" sz="1600" dirty="0">
                <a:solidFill>
                  <a:srgbClr val="404040"/>
                </a:solidFill>
                <a:latin typeface="Comic Sans MS" pitchFamily="66" charset="0"/>
              </a:rPr>
              <a:t>10 </a:t>
            </a:r>
            <a:r>
              <a:rPr lang="en-US" sz="1600" dirty="0" err="1" smtClean="0">
                <a:solidFill>
                  <a:srgbClr val="404040"/>
                </a:solidFill>
                <a:latin typeface="Comic Sans MS" pitchFamily="66" charset="0"/>
              </a:rPr>
              <a:t>minuti</a:t>
            </a:r>
            <a:r>
              <a:rPr lang="en-US" sz="1600" dirty="0">
                <a:solidFill>
                  <a:srgbClr val="404040"/>
                </a:solidFill>
                <a:latin typeface="Comic Sans MS" pitchFamily="66" charset="0"/>
              </a:rPr>
              <a:t>,</a:t>
            </a:r>
            <a:r>
              <a:rPr lang="en-US" sz="1600" dirty="0" smtClean="0">
                <a:solidFill>
                  <a:srgbClr val="404040"/>
                </a:solidFill>
                <a:latin typeface="Comic Sans MS" pitchFamily="66" charset="0"/>
              </a:rPr>
              <a:t> </a:t>
            </a:r>
            <a:r>
              <a:rPr lang="en-US" sz="1600" dirty="0" err="1">
                <a:solidFill>
                  <a:srgbClr val="404040"/>
                </a:solidFill>
                <a:latin typeface="Comic Sans MS" pitchFamily="66" charset="0"/>
              </a:rPr>
              <a:t>c</a:t>
            </a:r>
            <a:r>
              <a:rPr lang="en-US" sz="1600" dirty="0" err="1" smtClean="0">
                <a:solidFill>
                  <a:srgbClr val="404040"/>
                </a:solidFill>
                <a:latin typeface="Comic Sans MS" pitchFamily="66" charset="0"/>
              </a:rPr>
              <a:t>ioè</a:t>
            </a:r>
            <a:r>
              <a:rPr lang="en-US" sz="1600" dirty="0" smtClean="0">
                <a:solidFill>
                  <a:srgbClr val="404040"/>
                </a:solidFill>
                <a:latin typeface="Comic Sans MS" pitchFamily="66" charset="0"/>
              </a:rPr>
              <a:t> la </a:t>
            </a:r>
            <a:r>
              <a:rPr lang="en-US" sz="1600" dirty="0" err="1" smtClean="0">
                <a:solidFill>
                  <a:srgbClr val="404040"/>
                </a:solidFill>
                <a:latin typeface="Comic Sans MS" pitchFamily="66" charset="0"/>
              </a:rPr>
              <a:t>principale</a:t>
            </a:r>
            <a:r>
              <a:rPr lang="en-US" sz="1600" dirty="0" smtClean="0">
                <a:solidFill>
                  <a:srgbClr val="404040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404040"/>
                </a:solidFill>
                <a:latin typeface="Comic Sans MS" pitchFamily="66" charset="0"/>
              </a:rPr>
              <a:t>sorgente</a:t>
            </a:r>
            <a:r>
              <a:rPr lang="en-US" sz="1600" dirty="0" smtClean="0">
                <a:solidFill>
                  <a:srgbClr val="404040"/>
                </a:solidFill>
                <a:latin typeface="Comic Sans MS" pitchFamily="66" charset="0"/>
              </a:rPr>
              <a:t> di </a:t>
            </a:r>
            <a:r>
              <a:rPr lang="en-US" sz="1600" dirty="0" err="1" smtClean="0">
                <a:solidFill>
                  <a:srgbClr val="404040"/>
                </a:solidFill>
                <a:latin typeface="Comic Sans MS" pitchFamily="66" charset="0"/>
              </a:rPr>
              <a:t>elementi</a:t>
            </a:r>
            <a:r>
              <a:rPr lang="en-US" sz="1600" dirty="0" smtClean="0">
                <a:solidFill>
                  <a:srgbClr val="404040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404040"/>
                </a:solidFill>
                <a:latin typeface="Comic Sans MS" pitchFamily="66" charset="0"/>
              </a:rPr>
              <a:t>leggeri</a:t>
            </a:r>
            <a:r>
              <a:rPr lang="en-US" sz="1600" dirty="0" smtClean="0">
                <a:solidFill>
                  <a:srgbClr val="404040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404040"/>
                </a:solidFill>
                <a:latin typeface="Comic Sans MS" pitchFamily="66" charset="0"/>
              </a:rPr>
              <a:t>osservabili</a:t>
            </a:r>
            <a:r>
              <a:rPr lang="en-US" sz="1600" dirty="0" smtClean="0">
                <a:solidFill>
                  <a:srgbClr val="404040"/>
                </a:solidFill>
                <a:latin typeface="Comic Sans MS" pitchFamily="66" charset="0"/>
              </a:rPr>
              <a:t> (D, </a:t>
            </a:r>
            <a:r>
              <a:rPr lang="en-US" sz="1600" baseline="30000" dirty="0" smtClean="0">
                <a:solidFill>
                  <a:srgbClr val="404040"/>
                </a:solidFill>
                <a:latin typeface="Comic Sans MS" pitchFamily="66" charset="0"/>
              </a:rPr>
              <a:t>3</a:t>
            </a:r>
            <a:r>
              <a:rPr lang="en-US" sz="1600" dirty="0" smtClean="0">
                <a:solidFill>
                  <a:srgbClr val="404040"/>
                </a:solidFill>
                <a:latin typeface="Comic Sans MS" pitchFamily="66" charset="0"/>
              </a:rPr>
              <a:t>He, </a:t>
            </a:r>
            <a:r>
              <a:rPr lang="en-US" sz="1600" baseline="30000" dirty="0" smtClean="0">
                <a:solidFill>
                  <a:srgbClr val="404040"/>
                </a:solidFill>
                <a:latin typeface="Comic Sans MS" pitchFamily="66" charset="0"/>
              </a:rPr>
              <a:t>4</a:t>
            </a:r>
            <a:r>
              <a:rPr lang="en-US" sz="1600" dirty="0" smtClean="0">
                <a:solidFill>
                  <a:srgbClr val="404040"/>
                </a:solidFill>
                <a:latin typeface="Comic Sans MS" pitchFamily="66" charset="0"/>
              </a:rPr>
              <a:t>He, </a:t>
            </a:r>
            <a:r>
              <a:rPr lang="en-US" sz="1600" baseline="30000" dirty="0" smtClean="0">
                <a:solidFill>
                  <a:srgbClr val="404040"/>
                </a:solidFill>
                <a:latin typeface="Comic Sans MS" pitchFamily="66" charset="0"/>
              </a:rPr>
              <a:t>6</a:t>
            </a:r>
            <a:r>
              <a:rPr lang="en-US" sz="1600" dirty="0" smtClean="0">
                <a:solidFill>
                  <a:srgbClr val="404040"/>
                </a:solidFill>
                <a:latin typeface="Comic Sans MS" pitchFamily="66" charset="0"/>
              </a:rPr>
              <a:t>Li, </a:t>
            </a:r>
            <a:r>
              <a:rPr lang="en-US" sz="1600" baseline="30000" dirty="0" smtClean="0">
                <a:solidFill>
                  <a:srgbClr val="404040"/>
                </a:solidFill>
                <a:latin typeface="Comic Sans MS" pitchFamily="66" charset="0"/>
              </a:rPr>
              <a:t>7</a:t>
            </a:r>
            <a:r>
              <a:rPr lang="en-US" sz="1600" dirty="0" smtClean="0">
                <a:solidFill>
                  <a:srgbClr val="404040"/>
                </a:solidFill>
                <a:latin typeface="Comic Sans MS" pitchFamily="66" charset="0"/>
              </a:rPr>
              <a:t>Li). 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Comic Sans MS" pitchFamily="66" charset="0"/>
            </a:endParaRP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  <a:latin typeface="Comic Sans MS" pitchFamily="66" charset="0"/>
            </a:endParaRPr>
          </a:p>
          <a:p>
            <a:endParaRPr lang="en-US" dirty="0">
              <a:latin typeface="Comic Sans MS" pitchFamily="66" charset="0"/>
            </a:endParaRP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5" name="Picture 60" descr="ch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3262240" cy="307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801938"/>
            <a:ext cx="339090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034" y="1949451"/>
            <a:ext cx="1603131" cy="792163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Oval 42"/>
          <p:cNvSpPr/>
          <p:nvPr/>
        </p:nvSpPr>
        <p:spPr>
          <a:xfrm>
            <a:off x="7760188" y="3131160"/>
            <a:ext cx="665285" cy="4318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419600" y="3810000"/>
            <a:ext cx="47244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L‘abbondanza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primordiale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dipende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esclusivamente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 da:</a:t>
            </a:r>
          </a:p>
          <a:p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itchFamily="66" charset="0"/>
              </a:rPr>
              <a:t>-</a:t>
            </a:r>
            <a:r>
              <a:rPr 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itchFamily="66" charset="0"/>
              </a:rPr>
              <a:t>Densità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itchFamily="66" charset="0"/>
              </a:rPr>
              <a:t>barionica</a:t>
            </a:r>
            <a:endParaRPr lang="en-US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Comic Sans MS" pitchFamily="66" charset="0"/>
            </a:endParaRPr>
          </a:p>
          <a:p>
            <a:r>
              <a:rPr lang="en-US" sz="1600" dirty="0" smtClean="0">
                <a:solidFill>
                  <a:srgbClr val="3366FF"/>
                </a:solidFill>
                <a:latin typeface="Comic Sans MS" pitchFamily="66" charset="0"/>
              </a:rPr>
              <a:t>-</a:t>
            </a:r>
            <a:r>
              <a:rPr lang="en-US" sz="1600" dirty="0" err="1" smtClean="0">
                <a:solidFill>
                  <a:srgbClr val="3366FF"/>
                </a:solidFill>
                <a:latin typeface="Comic Sans MS" pitchFamily="66" charset="0"/>
              </a:rPr>
              <a:t>Fisica</a:t>
            </a:r>
            <a:r>
              <a:rPr lang="en-US" sz="1600" dirty="0" smtClean="0">
                <a:solidFill>
                  <a:srgbClr val="3366FF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3366FF"/>
                </a:solidFill>
                <a:latin typeface="Comic Sans MS" pitchFamily="66" charset="0"/>
              </a:rPr>
              <a:t>delle</a:t>
            </a:r>
            <a:r>
              <a:rPr lang="en-US" sz="1600" dirty="0" smtClean="0">
                <a:solidFill>
                  <a:srgbClr val="3366FF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3366FF"/>
                </a:solidFill>
                <a:latin typeface="Comic Sans MS" pitchFamily="66" charset="0"/>
              </a:rPr>
              <a:t>particelle</a:t>
            </a:r>
            <a:r>
              <a:rPr lang="en-US" sz="1600" dirty="0">
                <a:solidFill>
                  <a:srgbClr val="3366FF"/>
                </a:solidFill>
                <a:latin typeface="Comic Sans MS" pitchFamily="66" charset="0"/>
              </a:rPr>
              <a:t> </a:t>
            </a:r>
            <a:endParaRPr lang="en-US" sz="1600" dirty="0" smtClean="0">
              <a:solidFill>
                <a:srgbClr val="3366FF"/>
              </a:solidFill>
              <a:latin typeface="Comic Sans MS" pitchFamily="66" charset="0"/>
            </a:endParaRPr>
          </a:p>
          <a:p>
            <a:r>
              <a:rPr lang="en-US" sz="1600" dirty="0" smtClean="0">
                <a:solidFill>
                  <a:srgbClr val="800000"/>
                </a:solidFill>
                <a:latin typeface="Comic Sans MS" pitchFamily="66" charset="0"/>
              </a:rPr>
              <a:t>-</a:t>
            </a:r>
            <a:r>
              <a:rPr lang="en-US" sz="1600" dirty="0" err="1" smtClean="0">
                <a:solidFill>
                  <a:srgbClr val="800000"/>
                </a:solidFill>
                <a:latin typeface="Comic Sans MS" pitchFamily="66" charset="0"/>
              </a:rPr>
              <a:t>Sezioni</a:t>
            </a:r>
            <a:r>
              <a:rPr lang="en-US" sz="1600" dirty="0" smtClean="0">
                <a:solidFill>
                  <a:srgbClr val="800000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800000"/>
                </a:solidFill>
                <a:latin typeface="Comic Sans MS" pitchFamily="66" charset="0"/>
              </a:rPr>
              <a:t>d’urto</a:t>
            </a:r>
            <a:r>
              <a:rPr lang="en-US" sz="1600" dirty="0" smtClean="0">
                <a:solidFill>
                  <a:srgbClr val="800000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800000"/>
                </a:solidFill>
                <a:latin typeface="Comic Sans MS" pitchFamily="66" charset="0"/>
              </a:rPr>
              <a:t>Nucleari</a:t>
            </a:r>
            <a:r>
              <a:rPr lang="en-US" sz="1600" dirty="0" smtClean="0">
                <a:solidFill>
                  <a:srgbClr val="800000"/>
                </a:solidFill>
                <a:latin typeface="Comic Sans MS" pitchFamily="66" charset="0"/>
              </a:rPr>
              <a:t> </a:t>
            </a:r>
          </a:p>
          <a:p>
            <a:endParaRPr lang="en-US" sz="1600" dirty="0" smtClean="0">
              <a:solidFill>
                <a:schemeClr val="bg1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en-US" sz="1600" dirty="0" err="1" smtClean="0">
                <a:solidFill>
                  <a:srgbClr val="000090"/>
                </a:solidFill>
                <a:latin typeface="Comic Sans MS" pitchFamily="66" charset="0"/>
              </a:rPr>
              <a:t>Stretta</a:t>
            </a:r>
            <a:r>
              <a:rPr lang="en-US" sz="1600" dirty="0" smtClean="0">
                <a:solidFill>
                  <a:srgbClr val="000090"/>
                </a:solidFill>
                <a:latin typeface="Comic Sans MS" pitchFamily="66" charset="0"/>
              </a:rPr>
              <a:t> </a:t>
            </a:r>
            <a:r>
              <a:rPr lang="en-US" sz="1600" dirty="0" err="1" smtClean="0">
                <a:solidFill>
                  <a:srgbClr val="000090"/>
                </a:solidFill>
                <a:latin typeface="Comic Sans MS" pitchFamily="66" charset="0"/>
              </a:rPr>
              <a:t>connessione</a:t>
            </a:r>
            <a:r>
              <a:rPr lang="en-US" sz="1600" dirty="0" smtClean="0">
                <a:solidFill>
                  <a:srgbClr val="000090"/>
                </a:solidFill>
                <a:latin typeface="Comic Sans MS" pitchFamily="66" charset="0"/>
              </a:rPr>
              <a:t> con CMB (PLANCK, BICEP2).</a:t>
            </a:r>
          </a:p>
          <a:p>
            <a:r>
              <a:rPr lang="en-US" sz="1600" dirty="0" smtClean="0">
                <a:latin typeface="Comic Sans MS" pitchFamily="66" charset="0"/>
              </a:rPr>
              <a:t>BBN</a:t>
            </a:r>
            <a:r>
              <a:rPr lang="en-US" sz="1600" dirty="0">
                <a:latin typeface="Comic Sans MS" pitchFamily="66" charset="0"/>
              </a:rPr>
              <a:t>: “</a:t>
            </a:r>
            <a:r>
              <a:rPr lang="en-US" sz="1600" dirty="0" err="1" smtClean="0">
                <a:latin typeface="Comic Sans MS" pitchFamily="66" charset="0"/>
              </a:rPr>
              <a:t>fotografa</a:t>
            </a:r>
            <a:r>
              <a:rPr lang="en-US" sz="1600" dirty="0">
                <a:latin typeface="Comic Sans MS" pitchFamily="66" charset="0"/>
              </a:rPr>
              <a:t>” </a:t>
            </a:r>
            <a:r>
              <a:rPr lang="en-US" sz="1600" dirty="0" err="1" smtClean="0">
                <a:latin typeface="Comic Sans MS" pitchFamily="66" charset="0"/>
              </a:rPr>
              <a:t>l’Universo</a:t>
            </a:r>
            <a:r>
              <a:rPr lang="en-US" sz="1600" dirty="0" smtClean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dopo</a:t>
            </a:r>
            <a:r>
              <a:rPr lang="en-US" sz="1600" dirty="0">
                <a:latin typeface="Comic Sans MS" pitchFamily="66" charset="0"/>
              </a:rPr>
              <a:t> 10 </a:t>
            </a:r>
            <a:r>
              <a:rPr lang="en-US" sz="1600" dirty="0" err="1">
                <a:latin typeface="Comic Sans MS" pitchFamily="66" charset="0"/>
              </a:rPr>
              <a:t>minuti</a:t>
            </a:r>
            <a:endParaRPr lang="en-US" sz="1600" dirty="0">
              <a:latin typeface="Comic Sans MS" pitchFamily="66" charset="0"/>
            </a:endParaRPr>
          </a:p>
          <a:p>
            <a:r>
              <a:rPr lang="en-US" sz="1600" dirty="0">
                <a:latin typeface="Comic Sans MS" pitchFamily="66" charset="0"/>
              </a:rPr>
              <a:t>CMB: “</a:t>
            </a:r>
            <a:r>
              <a:rPr lang="en-US" sz="1600" dirty="0" err="1" smtClean="0">
                <a:latin typeface="Comic Sans MS" pitchFamily="66" charset="0"/>
              </a:rPr>
              <a:t>fotografa</a:t>
            </a:r>
            <a:r>
              <a:rPr lang="en-US" sz="1600" dirty="0">
                <a:latin typeface="Comic Sans MS" pitchFamily="66" charset="0"/>
              </a:rPr>
              <a:t>” </a:t>
            </a:r>
            <a:r>
              <a:rPr lang="en-US" sz="1600" dirty="0" err="1" smtClean="0">
                <a:latin typeface="Comic Sans MS" pitchFamily="66" charset="0"/>
              </a:rPr>
              <a:t>l’Universo</a:t>
            </a:r>
            <a:r>
              <a:rPr lang="en-US" sz="1600" dirty="0" smtClean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dopo</a:t>
            </a:r>
            <a:r>
              <a:rPr lang="en-US" sz="1600" dirty="0">
                <a:latin typeface="Comic Sans MS" pitchFamily="66" charset="0"/>
              </a:rPr>
              <a:t> 380.000 </a:t>
            </a:r>
            <a:r>
              <a:rPr lang="en-US" sz="1600" dirty="0" err="1">
                <a:latin typeface="Comic Sans MS" pitchFamily="66" charset="0"/>
              </a:rPr>
              <a:t>anni</a:t>
            </a:r>
            <a:r>
              <a:rPr lang="en-US" sz="1600" dirty="0">
                <a:latin typeface="Comic Sans MS" pitchFamily="66" charset="0"/>
              </a:rPr>
              <a:t>.</a:t>
            </a:r>
          </a:p>
          <a:p>
            <a:endParaRPr lang="en-US" sz="1600" dirty="0" smtClean="0">
              <a:solidFill>
                <a:srgbClr val="000090"/>
              </a:solidFill>
              <a:latin typeface="Comic Sans MS" pitchFamily="66" charset="0"/>
            </a:endParaRPr>
          </a:p>
          <a:p>
            <a:endParaRPr lang="en-US" dirty="0">
              <a:solidFill>
                <a:srgbClr val="000090"/>
              </a:solidFill>
              <a:latin typeface="Comic Sans MS" pitchFamily="66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170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6850067" y="1611868"/>
            <a:ext cx="160813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2200" dirty="0" smtClean="0">
                <a:solidFill>
                  <a:srgbClr val="FCFBFF"/>
                </a:solidFill>
                <a:latin typeface="Comic Sans MS"/>
                <a:cs typeface="Comic Sans MS"/>
              </a:rPr>
              <a:t>Cosmologia</a:t>
            </a:r>
            <a:endParaRPr lang="it-IT" sz="2200" dirty="0">
              <a:solidFill>
                <a:srgbClr val="FCFBFF"/>
              </a:solidFill>
              <a:latin typeface="Comic Sans MS"/>
              <a:cs typeface="Comic Sans MS"/>
            </a:endParaRPr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7010400" y="3276600"/>
            <a:ext cx="16764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2200" dirty="0" smtClean="0">
                <a:solidFill>
                  <a:srgbClr val="FCFBFF"/>
                </a:solidFill>
                <a:latin typeface="Comic Sans MS"/>
                <a:cs typeface="Comic Sans MS"/>
              </a:rPr>
              <a:t>Astrofisica</a:t>
            </a:r>
            <a:endParaRPr lang="it-IT" sz="2200" dirty="0">
              <a:solidFill>
                <a:srgbClr val="FCFBFF"/>
              </a:solidFill>
              <a:latin typeface="Comic Sans MS"/>
              <a:cs typeface="Comic Sans MS"/>
            </a:endParaRPr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6816546" y="5131713"/>
            <a:ext cx="194645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2200" dirty="0" smtClean="0">
                <a:solidFill>
                  <a:srgbClr val="FCFBFF"/>
                </a:solidFill>
                <a:latin typeface="Comic Sans MS"/>
                <a:cs typeface="Comic Sans MS"/>
              </a:rPr>
              <a:t>Nuova fisica?</a:t>
            </a:r>
            <a:endParaRPr lang="it-IT" sz="2200" dirty="0">
              <a:solidFill>
                <a:srgbClr val="FCFBFF"/>
              </a:solidFill>
              <a:latin typeface="Comic Sans MS"/>
              <a:cs typeface="Comic Sans MS"/>
            </a:endParaRPr>
          </a:p>
        </p:txBody>
      </p:sp>
      <p:pic>
        <p:nvPicPr>
          <p:cNvPr id="39953" name="Picture 17" descr="C:\Documents and Settings\Pat Dario Serpico\Documenti\Talks\VancouverNICVIII2004\Slides\qsoab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24"/>
            <a:ext cx="2590800" cy="145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54" name="Text Box 18"/>
          <p:cNvSpPr txBox="1">
            <a:spLocks noChangeArrowheads="1"/>
          </p:cNvSpPr>
          <p:nvPr/>
        </p:nvSpPr>
        <p:spPr bwMode="auto">
          <a:xfrm>
            <a:off x="1122218" y="6284168"/>
            <a:ext cx="6730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dirty="0">
                <a:solidFill>
                  <a:srgbClr val="FCFBFF"/>
                </a:solidFill>
                <a:latin typeface="Comic Sans MS"/>
                <a:cs typeface="Comic Sans MS"/>
              </a:rPr>
              <a:t>CMB</a:t>
            </a:r>
          </a:p>
        </p:txBody>
      </p:sp>
      <p:sp>
        <p:nvSpPr>
          <p:cNvPr id="39956" name="Text Box 20"/>
          <p:cNvSpPr txBox="1">
            <a:spLocks noChangeArrowheads="1"/>
          </p:cNvSpPr>
          <p:nvPr/>
        </p:nvSpPr>
        <p:spPr bwMode="auto">
          <a:xfrm>
            <a:off x="107504" y="1484784"/>
            <a:ext cx="273506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2000" dirty="0" smtClean="0">
                <a:solidFill>
                  <a:srgbClr val="FCFBFF"/>
                </a:solidFill>
                <a:latin typeface="Comic Sans MS"/>
                <a:cs typeface="Comic Sans MS"/>
              </a:rPr>
              <a:t>Osservazioni dirette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000" dirty="0" smtClean="0">
                <a:solidFill>
                  <a:srgbClr val="FCFBFF"/>
                </a:solidFill>
                <a:latin typeface="Comic Sans MS"/>
                <a:cs typeface="Comic Sans MS"/>
              </a:rPr>
              <a:t>E</a:t>
            </a:r>
            <a:r>
              <a:rPr lang="it-IT" sz="2000" dirty="0" err="1" smtClean="0">
                <a:solidFill>
                  <a:srgbClr val="FCFBFF"/>
                </a:solidFill>
                <a:latin typeface="Comic Sans MS"/>
                <a:cs typeface="Comic Sans MS"/>
              </a:rPr>
              <a:t>lementi</a:t>
            </a:r>
            <a:r>
              <a:rPr lang="it-IT" sz="2000" dirty="0" smtClean="0">
                <a:solidFill>
                  <a:srgbClr val="FCFBFF"/>
                </a:solidFill>
                <a:latin typeface="Comic Sans MS"/>
                <a:cs typeface="Comic Sans MS"/>
              </a:rPr>
              <a:t> leggeri</a:t>
            </a:r>
            <a:endParaRPr lang="it-IT" sz="2000" dirty="0">
              <a:solidFill>
                <a:srgbClr val="FCFBFF"/>
              </a:solidFill>
              <a:latin typeface="Comic Sans MS"/>
              <a:cs typeface="Comic Sans MS"/>
            </a:endParaRPr>
          </a:p>
        </p:txBody>
      </p:sp>
      <p:sp>
        <p:nvSpPr>
          <p:cNvPr id="39959" name="Text Box 23"/>
          <p:cNvSpPr txBox="1">
            <a:spLocks noChangeArrowheads="1"/>
          </p:cNvSpPr>
          <p:nvPr/>
        </p:nvSpPr>
        <p:spPr bwMode="auto">
          <a:xfrm>
            <a:off x="0" y="260648"/>
            <a:ext cx="9144000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2800" b="1" dirty="0">
                <a:solidFill>
                  <a:srgbClr val="FCFB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</a:rPr>
              <a:t>BBN </a:t>
            </a:r>
            <a:r>
              <a:rPr lang="en-US" sz="2800" b="1" dirty="0" smtClean="0">
                <a:solidFill>
                  <a:srgbClr val="FCFB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</a:rPr>
              <a:t>“Flowchart”</a:t>
            </a:r>
            <a:endParaRPr lang="en-US" sz="2800" b="1" dirty="0">
              <a:solidFill>
                <a:srgbClr val="FCFB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cxnSp>
        <p:nvCxnSpPr>
          <p:cNvPr id="39961" name="AutoShape 25"/>
          <p:cNvCxnSpPr>
            <a:cxnSpLocks noChangeShapeType="1"/>
            <a:stCxn id="39947" idx="2"/>
          </p:cNvCxnSpPr>
          <p:nvPr/>
        </p:nvCxnSpPr>
        <p:spPr bwMode="auto">
          <a:xfrm rot="5400000" flipH="1">
            <a:off x="6717480" y="4490308"/>
            <a:ext cx="278479" cy="1866106"/>
          </a:xfrm>
          <a:prstGeom prst="curvedConnector4">
            <a:avLst>
              <a:gd name="adj1" fmla="val -82089"/>
              <a:gd name="adj2" fmla="val 72033"/>
            </a:avLst>
          </a:prstGeom>
          <a:noFill/>
          <a:ln w="57150" cap="rnd" cmpd="sng">
            <a:solidFill>
              <a:srgbClr val="FCFBFF"/>
            </a:solidFill>
            <a:prstDash val="sysDot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9955" name="Text Box 19"/>
          <p:cNvSpPr txBox="1">
            <a:spLocks noChangeArrowheads="1"/>
          </p:cNvSpPr>
          <p:nvPr/>
        </p:nvSpPr>
        <p:spPr bwMode="auto">
          <a:xfrm>
            <a:off x="0" y="4078233"/>
            <a:ext cx="294051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2200" dirty="0" smtClean="0">
                <a:solidFill>
                  <a:srgbClr val="FCFBFF"/>
                </a:solidFill>
                <a:latin typeface="Comic Sans MS"/>
                <a:cs typeface="Comic Sans MS"/>
              </a:rPr>
              <a:t>Astrofisica Nucleare</a:t>
            </a:r>
            <a:r>
              <a:rPr lang="it-IT" sz="2200" dirty="0" smtClean="0">
                <a:latin typeface="Comic Sans MS"/>
                <a:cs typeface="Comic Sans MS"/>
              </a:rPr>
              <a:t> </a:t>
            </a:r>
            <a:endParaRPr lang="it-IT" sz="2200" dirty="0"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4725144"/>
            <a:ext cx="2957471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61" y="2570016"/>
            <a:ext cx="2409139" cy="1651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saturation sat="18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4941168"/>
            <a:ext cx="1152128" cy="17256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0627" y="2661398"/>
            <a:ext cx="2057557" cy="1919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962" name="AutoShape 26"/>
          <p:cNvSpPr>
            <a:spLocks noChangeArrowheads="1"/>
          </p:cNvSpPr>
          <p:nvPr/>
        </p:nvSpPr>
        <p:spPr bwMode="auto">
          <a:xfrm rot="16200000">
            <a:off x="4831557" y="4266406"/>
            <a:ext cx="654050" cy="350837"/>
          </a:xfrm>
          <a:custGeom>
            <a:avLst/>
            <a:gdLst>
              <a:gd name="G0" fmla="+- 16613 0 0"/>
              <a:gd name="G1" fmla="+- 5859 0 0"/>
              <a:gd name="G2" fmla="+- 21600 0 5859"/>
              <a:gd name="G3" fmla="+- 10800 0 5859"/>
              <a:gd name="G4" fmla="+- 21600 0 16613"/>
              <a:gd name="G5" fmla="*/ G4 G3 10800"/>
              <a:gd name="G6" fmla="+- 21600 0 G5"/>
              <a:gd name="T0" fmla="*/ 16613 w 21600"/>
              <a:gd name="T1" fmla="*/ 0 h 21600"/>
              <a:gd name="T2" fmla="*/ 0 w 21600"/>
              <a:gd name="T3" fmla="*/ 10800 h 21600"/>
              <a:gd name="T4" fmla="*/ 16613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613" y="0"/>
                </a:moveTo>
                <a:lnTo>
                  <a:pt x="16613" y="5859"/>
                </a:lnTo>
                <a:lnTo>
                  <a:pt x="3375" y="5859"/>
                </a:lnTo>
                <a:lnTo>
                  <a:pt x="3375" y="15741"/>
                </a:lnTo>
                <a:lnTo>
                  <a:pt x="16613" y="15741"/>
                </a:lnTo>
                <a:lnTo>
                  <a:pt x="16613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859"/>
                </a:moveTo>
                <a:lnTo>
                  <a:pt x="1350" y="15741"/>
                </a:lnTo>
                <a:lnTo>
                  <a:pt x="2700" y="15741"/>
                </a:lnTo>
                <a:lnTo>
                  <a:pt x="2700" y="5859"/>
                </a:lnTo>
                <a:close/>
              </a:path>
              <a:path w="21600" h="21600">
                <a:moveTo>
                  <a:pt x="0" y="5859"/>
                </a:moveTo>
                <a:lnTo>
                  <a:pt x="0" y="15741"/>
                </a:lnTo>
                <a:lnTo>
                  <a:pt x="675" y="15741"/>
                </a:lnTo>
                <a:lnTo>
                  <a:pt x="675" y="5859"/>
                </a:lnTo>
                <a:close/>
              </a:path>
            </a:pathLst>
          </a:custGeom>
          <a:solidFill>
            <a:srgbClr val="FCFB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24128" y="5805264"/>
            <a:ext cx="23257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200" dirty="0" err="1" smtClean="0">
                <a:solidFill>
                  <a:srgbClr val="FCFBFF"/>
                </a:solidFill>
                <a:latin typeface="Comic Sans MS"/>
                <a:cs typeface="Comic Sans MS"/>
              </a:rPr>
              <a:t>Parametri</a:t>
            </a:r>
            <a:r>
              <a:rPr lang="en-US" sz="2200" dirty="0" smtClean="0">
                <a:solidFill>
                  <a:srgbClr val="FCFBFF"/>
                </a:solidFill>
                <a:latin typeface="Comic Sans MS"/>
                <a:cs typeface="Comic Sans MS"/>
              </a:rPr>
              <a:t> “PDG”</a:t>
            </a:r>
          </a:p>
          <a:p>
            <a:pPr>
              <a:buNone/>
            </a:pPr>
            <a:r>
              <a:rPr lang="en-US" sz="2200" dirty="0" err="1" smtClean="0">
                <a:solidFill>
                  <a:srgbClr val="FCFBFF"/>
                </a:solidFill>
                <a:latin typeface="Symbol" charset="2"/>
                <a:cs typeface="Symbol" charset="2"/>
              </a:rPr>
              <a:t>t</a:t>
            </a:r>
            <a:r>
              <a:rPr lang="en-US" sz="2200" baseline="-25000" dirty="0" err="1" smtClean="0">
                <a:solidFill>
                  <a:srgbClr val="FCFBFF"/>
                </a:solidFill>
                <a:latin typeface="Comic Sans MS"/>
                <a:cs typeface="Comic Sans MS"/>
              </a:rPr>
              <a:t>n</a:t>
            </a:r>
            <a:r>
              <a:rPr lang="en-US" sz="2200" dirty="0" smtClean="0">
                <a:solidFill>
                  <a:srgbClr val="FCFBFF"/>
                </a:solidFill>
                <a:latin typeface="Comic Sans MS"/>
                <a:cs typeface="Comic Sans MS"/>
              </a:rPr>
              <a:t>, G, N</a:t>
            </a:r>
            <a:r>
              <a:rPr lang="en-US" sz="2200" baseline="-25000" dirty="0" smtClean="0">
                <a:solidFill>
                  <a:srgbClr val="FCFBFF"/>
                </a:solidFill>
                <a:latin typeface="Comic Sans MS"/>
                <a:cs typeface="Comic Sans MS"/>
              </a:rPr>
              <a:t>eff</a:t>
            </a:r>
            <a:r>
              <a:rPr lang="en-US" sz="2200" dirty="0" smtClean="0">
                <a:solidFill>
                  <a:srgbClr val="FCFBFF"/>
                </a:solidFill>
                <a:latin typeface="Comic Sans MS"/>
                <a:cs typeface="Comic Sans MS"/>
              </a:rPr>
              <a:t>…</a:t>
            </a:r>
            <a:endParaRPr lang="en-US" sz="2200" dirty="0">
              <a:solidFill>
                <a:srgbClr val="FCFBFF"/>
              </a:solidFill>
              <a:latin typeface="Comic Sans MS"/>
              <a:cs typeface="Comic Sans MS"/>
            </a:endParaRP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4724400" y="3409890"/>
            <a:ext cx="7165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2000" b="1" dirty="0" smtClean="0">
                <a:solidFill>
                  <a:srgbClr val="FCFBFF"/>
                </a:solidFill>
                <a:latin typeface="Comic Sans MS"/>
                <a:cs typeface="Comic Sans MS"/>
              </a:rPr>
              <a:t>BBN</a:t>
            </a:r>
            <a:endParaRPr lang="it-IT" sz="2000" b="1" dirty="0">
              <a:solidFill>
                <a:srgbClr val="FCFBFF"/>
              </a:solidFill>
              <a:latin typeface="Comic Sans MS"/>
              <a:cs typeface="Comic Sans MS"/>
            </a:endParaRPr>
          </a:p>
        </p:txBody>
      </p:sp>
      <p:sp>
        <p:nvSpPr>
          <p:cNvPr id="39938" name="Line 2"/>
          <p:cNvSpPr>
            <a:spLocks noChangeShapeType="1"/>
          </p:cNvSpPr>
          <p:nvPr/>
        </p:nvSpPr>
        <p:spPr bwMode="auto">
          <a:xfrm>
            <a:off x="2971800" y="1295400"/>
            <a:ext cx="1676400" cy="1676400"/>
          </a:xfrm>
          <a:prstGeom prst="line">
            <a:avLst/>
          </a:prstGeom>
          <a:noFill/>
          <a:ln w="38100">
            <a:solidFill>
              <a:srgbClr val="FCFBFF"/>
            </a:solidFill>
            <a:round/>
            <a:headEnd type="oval" w="med" len="med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39940" name="Line 4"/>
          <p:cNvSpPr>
            <a:spLocks noChangeShapeType="1"/>
          </p:cNvSpPr>
          <p:nvPr/>
        </p:nvSpPr>
        <p:spPr bwMode="auto">
          <a:xfrm flipV="1">
            <a:off x="2915816" y="4038600"/>
            <a:ext cx="1656184" cy="1190600"/>
          </a:xfrm>
          <a:prstGeom prst="line">
            <a:avLst/>
          </a:prstGeom>
          <a:noFill/>
          <a:ln w="38100">
            <a:solidFill>
              <a:srgbClr val="FCFBFF"/>
            </a:solidFill>
            <a:round/>
            <a:headEnd type="oval" w="med" len="med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39942" name="Line 6"/>
          <p:cNvSpPr>
            <a:spLocks noChangeShapeType="1"/>
          </p:cNvSpPr>
          <p:nvPr/>
        </p:nvSpPr>
        <p:spPr bwMode="auto">
          <a:xfrm flipV="1">
            <a:off x="5638800" y="1905000"/>
            <a:ext cx="1219200" cy="1219200"/>
          </a:xfrm>
          <a:prstGeom prst="line">
            <a:avLst/>
          </a:prstGeom>
          <a:noFill/>
          <a:ln w="38100">
            <a:solidFill>
              <a:srgbClr val="FCFBFF"/>
            </a:solidFill>
            <a:round/>
            <a:headEnd type="oval" w="med" len="med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39943" name="Line 7"/>
          <p:cNvSpPr>
            <a:spLocks noChangeShapeType="1"/>
          </p:cNvSpPr>
          <p:nvPr/>
        </p:nvSpPr>
        <p:spPr bwMode="auto">
          <a:xfrm>
            <a:off x="5791200" y="3505200"/>
            <a:ext cx="1143000" cy="0"/>
          </a:xfrm>
          <a:prstGeom prst="line">
            <a:avLst/>
          </a:prstGeom>
          <a:noFill/>
          <a:ln w="38100">
            <a:solidFill>
              <a:srgbClr val="FCFBFF"/>
            </a:solidFill>
            <a:round/>
            <a:headEnd type="oval" w="med" len="med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39944" name="Line 8"/>
          <p:cNvSpPr>
            <a:spLocks noChangeShapeType="1"/>
          </p:cNvSpPr>
          <p:nvPr/>
        </p:nvSpPr>
        <p:spPr bwMode="auto">
          <a:xfrm>
            <a:off x="5562600" y="3886200"/>
            <a:ext cx="1295400" cy="1295400"/>
          </a:xfrm>
          <a:prstGeom prst="line">
            <a:avLst/>
          </a:prstGeom>
          <a:noFill/>
          <a:ln w="38100">
            <a:solidFill>
              <a:srgbClr val="FCFBFF"/>
            </a:solidFill>
            <a:round/>
            <a:headEnd type="oval" w="med" len="med"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omic Sans MS"/>
              <a:cs typeface="Comic Sans MS"/>
            </a:endParaRPr>
          </a:p>
        </p:txBody>
      </p:sp>
      <p:sp>
        <p:nvSpPr>
          <p:cNvPr id="35" name="AutoShape 26"/>
          <p:cNvSpPr>
            <a:spLocks noChangeArrowheads="1"/>
          </p:cNvSpPr>
          <p:nvPr/>
        </p:nvSpPr>
        <p:spPr bwMode="auto">
          <a:xfrm>
            <a:off x="2915816" y="3438203"/>
            <a:ext cx="1368152" cy="350837"/>
          </a:xfrm>
          <a:custGeom>
            <a:avLst/>
            <a:gdLst>
              <a:gd name="G0" fmla="+- 16613 0 0"/>
              <a:gd name="G1" fmla="+- 5859 0 0"/>
              <a:gd name="G2" fmla="+- 21600 0 5859"/>
              <a:gd name="G3" fmla="+- 10800 0 5859"/>
              <a:gd name="G4" fmla="+- 21600 0 16613"/>
              <a:gd name="G5" fmla="*/ G4 G3 10800"/>
              <a:gd name="G6" fmla="+- 21600 0 G5"/>
              <a:gd name="T0" fmla="*/ 16613 w 21600"/>
              <a:gd name="T1" fmla="*/ 0 h 21600"/>
              <a:gd name="T2" fmla="*/ 0 w 21600"/>
              <a:gd name="T3" fmla="*/ 10800 h 21600"/>
              <a:gd name="T4" fmla="*/ 16613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613" y="0"/>
                </a:moveTo>
                <a:lnTo>
                  <a:pt x="16613" y="5859"/>
                </a:lnTo>
                <a:lnTo>
                  <a:pt x="3375" y="5859"/>
                </a:lnTo>
                <a:lnTo>
                  <a:pt x="3375" y="15741"/>
                </a:lnTo>
                <a:lnTo>
                  <a:pt x="16613" y="15741"/>
                </a:lnTo>
                <a:lnTo>
                  <a:pt x="16613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859"/>
                </a:moveTo>
                <a:lnTo>
                  <a:pt x="1350" y="15741"/>
                </a:lnTo>
                <a:lnTo>
                  <a:pt x="2700" y="15741"/>
                </a:lnTo>
                <a:lnTo>
                  <a:pt x="2700" y="5859"/>
                </a:lnTo>
                <a:close/>
              </a:path>
              <a:path w="21600" h="21600">
                <a:moveTo>
                  <a:pt x="0" y="5859"/>
                </a:moveTo>
                <a:lnTo>
                  <a:pt x="0" y="15741"/>
                </a:lnTo>
                <a:lnTo>
                  <a:pt x="675" y="15741"/>
                </a:lnTo>
                <a:lnTo>
                  <a:pt x="675" y="5859"/>
                </a:lnTo>
                <a:close/>
              </a:path>
            </a:pathLst>
          </a:custGeom>
          <a:solidFill>
            <a:srgbClr val="FCFB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613644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6" name="Text Box 4"/>
          <p:cNvSpPr txBox="1">
            <a:spLocks noChangeArrowheads="1"/>
          </p:cNvSpPr>
          <p:nvPr/>
        </p:nvSpPr>
        <p:spPr bwMode="auto">
          <a:xfrm>
            <a:off x="0" y="1146176"/>
            <a:ext cx="4438650" cy="2031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5" tIns="45718" rIns="91435" bIns="45718">
            <a:spAutoFit/>
          </a:bodyPr>
          <a:lstStyle/>
          <a:p>
            <a:pPr marL="285750" indent="-285750" algn="just">
              <a:spcBef>
                <a:spcPct val="50000"/>
              </a:spcBef>
              <a:buFont typeface="Arial"/>
              <a:buChar char="•"/>
              <a:defRPr/>
            </a:pPr>
            <a:r>
              <a:rPr lang="en-US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L’abbondanza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osservata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 di </a:t>
            </a:r>
            <a:r>
              <a:rPr lang="en-US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7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Li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è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 circa 3</a:t>
            </a:r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</a:rPr>
              <a:t>-</a:t>
            </a:r>
            <a:r>
              <a:rPr lang="en-US" dirty="0">
                <a:latin typeface="Comic Sans MS"/>
                <a:cs typeface="Comic Sans MS"/>
              </a:rPr>
              <a:t>4</a:t>
            </a:r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volte </a:t>
            </a:r>
            <a:r>
              <a:rPr lang="en-US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inferiore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 del </a:t>
            </a:r>
            <a:r>
              <a:rPr lang="en-US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previsto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.</a:t>
            </a:r>
            <a:endParaRPr lang="en-US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285750" indent="-285750" algn="just">
              <a:spcBef>
                <a:spcPct val="50000"/>
              </a:spcBef>
              <a:buFont typeface="Arial"/>
              <a:buChar char="•"/>
              <a:defRPr/>
            </a:pPr>
            <a:r>
              <a:rPr lang="en-US" dirty="0" err="1">
                <a:solidFill>
                  <a:srgbClr val="000000"/>
                </a:solidFill>
                <a:latin typeface="Comic Sans MS"/>
                <a:cs typeface="Comic Sans MS"/>
              </a:rPr>
              <a:t>L’abbondanza</a:t>
            </a:r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mic Sans MS"/>
                <a:cs typeface="Comic Sans MS"/>
              </a:rPr>
              <a:t>osservata</a:t>
            </a:r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</a:rPr>
              <a:t> di </a:t>
            </a:r>
            <a:r>
              <a:rPr lang="en-US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6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Li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sembra</a:t>
            </a:r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molto </a:t>
            </a:r>
            <a:r>
              <a:rPr lang="en-US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superiore</a:t>
            </a:r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del </a:t>
            </a:r>
            <a:r>
              <a:rPr lang="en-US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previsto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 (</a:t>
            </a:r>
            <a:r>
              <a:rPr lang="en-US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fattore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 1000!)</a:t>
            </a:r>
          </a:p>
          <a:p>
            <a:pPr marL="285750" indent="-285750" algn="just">
              <a:spcBef>
                <a:spcPct val="50000"/>
              </a:spcBef>
              <a:buFont typeface="Arial"/>
              <a:buChar char="•"/>
              <a:defRPr/>
            </a:pPr>
            <a:endParaRPr lang="en-US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27659" name="TextBox 6"/>
          <p:cNvSpPr txBox="1">
            <a:spLocks noChangeArrowheads="1"/>
          </p:cNvSpPr>
          <p:nvPr/>
        </p:nvSpPr>
        <p:spPr bwMode="auto">
          <a:xfrm>
            <a:off x="21951" y="3352800"/>
            <a:ext cx="4766897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/>
                <a:cs typeface="Comic Sans MS"/>
              </a:rPr>
              <a:t>Possibili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1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/>
                <a:cs typeface="Comic Sans MS"/>
              </a:rPr>
              <a:t>spiegazioni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/>
                <a:cs typeface="Comic Sans MS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-</a:t>
            </a:r>
            <a:r>
              <a:rPr lang="en-US" sz="18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Sistematiche</a:t>
            </a:r>
            <a:r>
              <a:rPr lang="en-US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nelle</a:t>
            </a:r>
            <a:r>
              <a:rPr lang="en-US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osservazioni</a:t>
            </a:r>
            <a:endParaRPr lang="en-US" sz="180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-</a:t>
            </a:r>
            <a:r>
              <a:rPr lang="en-US" sz="18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Processi</a:t>
            </a:r>
            <a:r>
              <a:rPr lang="en-US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astrofisici</a:t>
            </a:r>
            <a:r>
              <a:rPr lang="en-US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sconosciuti</a:t>
            </a:r>
            <a:endParaRPr lang="en-US" sz="1800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-</a:t>
            </a:r>
            <a:r>
              <a:rPr lang="en-US" sz="18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Fisica</a:t>
            </a:r>
            <a:r>
              <a:rPr lang="en-US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oltre</a:t>
            </a:r>
            <a:r>
              <a:rPr lang="en-US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il</a:t>
            </a:r>
            <a:r>
              <a:rPr lang="en-US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modello</a:t>
            </a:r>
            <a:r>
              <a:rPr lang="en-US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 standard 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-</a:t>
            </a:r>
            <a:r>
              <a:rPr lang="en-US" sz="18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Incertezza</a:t>
            </a:r>
            <a:r>
              <a:rPr lang="en-US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nelle</a:t>
            </a:r>
            <a:r>
              <a:rPr lang="en-US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sezioni</a:t>
            </a:r>
            <a:r>
              <a:rPr lang="en-US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d’urto</a:t>
            </a:r>
            <a:r>
              <a:rPr lang="en-US" sz="1800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nucleari</a:t>
            </a:r>
            <a:endParaRPr lang="en-US" sz="1800" dirty="0" smtClean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0" y="1524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2800" kern="0" dirty="0" err="1" smtClean="0">
                <a:solidFill>
                  <a:srgbClr val="0000FF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Passato</a:t>
            </a:r>
            <a:r>
              <a:rPr lang="en-US" sz="2800" kern="0" dirty="0" smtClean="0">
                <a:solidFill>
                  <a:srgbClr val="0000FF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2800" kern="0" dirty="0" err="1" smtClean="0">
                <a:solidFill>
                  <a:srgbClr val="0000FF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recente</a:t>
            </a:r>
            <a:r>
              <a:rPr lang="en-US" sz="2800" kern="0" dirty="0" smtClean="0">
                <a:solidFill>
                  <a:srgbClr val="0000FF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: La </a:t>
            </a:r>
            <a:r>
              <a:rPr lang="en-US" sz="2800" kern="0" dirty="0" err="1" smtClean="0">
                <a:solidFill>
                  <a:srgbClr val="0000FF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reazione</a:t>
            </a:r>
            <a:r>
              <a:rPr lang="en-US" sz="2800" kern="0" dirty="0" smtClean="0">
                <a:solidFill>
                  <a:srgbClr val="0000FF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2800" kern="0" dirty="0" smtClean="0">
                <a:solidFill>
                  <a:srgbClr val="FF0000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D(</a:t>
            </a:r>
            <a:r>
              <a:rPr lang="en-US" sz="2800" kern="0" dirty="0" err="1" smtClean="0">
                <a:solidFill>
                  <a:srgbClr val="FF0000"/>
                </a:solidFill>
                <a:latin typeface="Symbol" charset="2"/>
                <a:ea typeface="ＭＳ Ｐゴシック" pitchFamily="-110" charset="-128"/>
                <a:cs typeface="Symbol" charset="2"/>
              </a:rPr>
              <a:t>a</a:t>
            </a:r>
            <a:r>
              <a:rPr lang="en-US" sz="2800" kern="0" dirty="0" err="1" smtClean="0">
                <a:solidFill>
                  <a:srgbClr val="FF0000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,</a:t>
            </a:r>
            <a:r>
              <a:rPr lang="en-US" sz="2800" kern="0" dirty="0" err="1" smtClean="0">
                <a:solidFill>
                  <a:srgbClr val="FF0000"/>
                </a:solidFill>
                <a:latin typeface="Symbol" charset="2"/>
                <a:ea typeface="ＭＳ Ｐゴシック" pitchFamily="-110" charset="-128"/>
                <a:cs typeface="Symbol" charset="2"/>
              </a:rPr>
              <a:t>g</a:t>
            </a:r>
            <a:r>
              <a:rPr lang="en-US" sz="2800" kern="0" dirty="0" smtClean="0">
                <a:solidFill>
                  <a:srgbClr val="FF0000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)</a:t>
            </a:r>
            <a:r>
              <a:rPr lang="en-US" sz="2800" kern="0" baseline="30000" dirty="0" smtClean="0">
                <a:solidFill>
                  <a:srgbClr val="FF0000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6</a:t>
            </a:r>
            <a:r>
              <a:rPr lang="en-US" sz="2800" kern="0" dirty="0" smtClean="0">
                <a:solidFill>
                  <a:srgbClr val="FF0000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Li </a:t>
            </a:r>
            <a:r>
              <a:rPr lang="en-US" sz="2800" kern="0" dirty="0" smtClean="0">
                <a:solidFill>
                  <a:srgbClr val="0000FF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e </a:t>
            </a:r>
            <a:r>
              <a:rPr lang="en-US" sz="2800" kern="0" dirty="0" err="1" smtClean="0">
                <a:solidFill>
                  <a:srgbClr val="0000FF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il</a:t>
            </a:r>
            <a:r>
              <a:rPr lang="en-US" sz="2800" kern="0" dirty="0" smtClean="0">
                <a:solidFill>
                  <a:srgbClr val="0000FF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 ”lithium problem”</a:t>
            </a:r>
            <a:endParaRPr lang="en-US" sz="2800" kern="0" dirty="0">
              <a:solidFill>
                <a:srgbClr val="0000FF"/>
              </a:solidFill>
              <a:latin typeface="Comic Sans MS" pitchFamily="66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935322"/>
            <a:ext cx="9144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Comic Sans MS"/>
                <a:cs typeface="Comic Sans MS"/>
              </a:rPr>
              <a:t>L</a:t>
            </a:r>
            <a:r>
              <a:rPr lang="en-US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’abbondanza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</a:rPr>
              <a:t>di </a:t>
            </a:r>
            <a:r>
              <a:rPr lang="en-US" baseline="30000" dirty="0" smtClean="0">
                <a:solidFill>
                  <a:srgbClr val="000000"/>
                </a:solidFill>
                <a:latin typeface="Comic Sans MS"/>
                <a:cs typeface="Comic Sans MS"/>
              </a:rPr>
              <a:t>6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Li, </a:t>
            </a:r>
            <a:r>
              <a:rPr lang="en-US" dirty="0" err="1">
                <a:solidFill>
                  <a:srgbClr val="000000"/>
                </a:solidFill>
                <a:latin typeface="Comic Sans MS"/>
                <a:cs typeface="Comic Sans MS"/>
              </a:rPr>
              <a:t>dipende</a:t>
            </a:r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mic Sans MS"/>
                <a:cs typeface="Comic Sans MS"/>
              </a:rPr>
              <a:t>dalla</a:t>
            </a:r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mic Sans MS"/>
                <a:cs typeface="Comic Sans MS"/>
              </a:rPr>
              <a:t>reazione</a:t>
            </a:r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D(</a:t>
            </a:r>
            <a:r>
              <a:rPr lang="en-US" dirty="0" err="1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r>
              <a:rPr lang="en-US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,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)</a:t>
            </a:r>
            <a:r>
              <a:rPr lang="en-US" baseline="30000" dirty="0">
                <a:solidFill>
                  <a:srgbClr val="FF0000"/>
                </a:solidFill>
                <a:latin typeface="Comic Sans MS"/>
                <a:cs typeface="Comic Sans MS"/>
              </a:rPr>
              <a:t>6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Li</a:t>
            </a:r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omic Sans MS"/>
                <a:cs typeface="Comic Sans MS"/>
              </a:rPr>
              <a:t>che</a:t>
            </a:r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</a:rPr>
              <a:t> non era </a:t>
            </a:r>
            <a:r>
              <a:rPr lang="en-US" dirty="0" err="1">
                <a:solidFill>
                  <a:srgbClr val="000000"/>
                </a:solidFill>
                <a:latin typeface="Comic Sans MS"/>
                <a:cs typeface="Comic Sans MS"/>
              </a:rPr>
              <a:t>mai</a:t>
            </a:r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mic Sans MS"/>
                <a:cs typeface="Comic Sans MS"/>
              </a:rPr>
              <a:t>stata</a:t>
            </a:r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mic Sans MS"/>
                <a:cs typeface="Comic Sans MS"/>
              </a:rPr>
              <a:t>misurata</a:t>
            </a:r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</a:rPr>
              <a:t> prima di LUNA, </a:t>
            </a:r>
            <a:r>
              <a:rPr lang="en-US" dirty="0" err="1">
                <a:solidFill>
                  <a:srgbClr val="000000"/>
                </a:solidFill>
                <a:latin typeface="Comic Sans MS"/>
                <a:cs typeface="Comic Sans MS"/>
              </a:rPr>
              <a:t>alle</a:t>
            </a:r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mic Sans MS"/>
                <a:cs typeface="Comic Sans MS"/>
              </a:rPr>
              <a:t>energie</a:t>
            </a:r>
            <a:r>
              <a:rPr lang="en-US" dirty="0">
                <a:solidFill>
                  <a:srgbClr val="000000"/>
                </a:solidFill>
                <a:latin typeface="Comic Sans MS"/>
                <a:cs typeface="Comic Sans MS"/>
              </a:rPr>
              <a:t> BBN.</a:t>
            </a:r>
          </a:p>
          <a:p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4572001" y="960438"/>
            <a:ext cx="4605704" cy="4989512"/>
            <a:chOff x="4572001" y="960438"/>
            <a:chExt cx="4605704" cy="4989512"/>
          </a:xfrm>
        </p:grpSpPr>
        <p:pic>
          <p:nvPicPr>
            <p:cNvPr id="27652" name="Picture 2" descr="lithium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1" y="960438"/>
              <a:ext cx="4605704" cy="4989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Parallelogram 13"/>
            <p:cNvSpPr/>
            <p:nvPr/>
          </p:nvSpPr>
          <p:spPr>
            <a:xfrm rot="5400000">
              <a:off x="5184164" y="3466490"/>
              <a:ext cx="1800225" cy="1395046"/>
            </a:xfrm>
            <a:prstGeom prst="parallelogram">
              <a:avLst>
                <a:gd name="adj" fmla="val 27102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Parallelogram 16"/>
            <p:cNvSpPr/>
            <p:nvPr/>
          </p:nvSpPr>
          <p:spPr>
            <a:xfrm rot="5400000">
              <a:off x="6585378" y="3864037"/>
              <a:ext cx="1277938" cy="1163515"/>
            </a:xfrm>
            <a:prstGeom prst="parallelogram">
              <a:avLst>
                <a:gd name="adj" fmla="val 27102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Parallelogram 17"/>
            <p:cNvSpPr/>
            <p:nvPr/>
          </p:nvSpPr>
          <p:spPr>
            <a:xfrm rot="5400000">
              <a:off x="7576100" y="4414656"/>
              <a:ext cx="1103313" cy="490903"/>
            </a:xfrm>
            <a:prstGeom prst="parallelogram">
              <a:avLst>
                <a:gd name="adj" fmla="val 27102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282225" y="2814639"/>
              <a:ext cx="3190143" cy="288925"/>
            </a:xfrm>
            <a:prstGeom prst="rect">
              <a:avLst/>
            </a:prstGeom>
            <a:solidFill>
              <a:srgbClr val="FF6600">
                <a:alpha val="33000"/>
              </a:srgbClr>
            </a:solidFill>
            <a:ln w="28575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788519" y="3983038"/>
              <a:ext cx="82062" cy="12176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 rot="5400000">
              <a:off x="6044590" y="2766036"/>
              <a:ext cx="1660525" cy="3234105"/>
            </a:xfrm>
            <a:prstGeom prst="parallelogram">
              <a:avLst>
                <a:gd name="adj" fmla="val 54395"/>
              </a:avLst>
            </a:prstGeom>
            <a:solidFill>
              <a:srgbClr val="FF0000">
                <a:alpha val="29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8067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3" y="715704"/>
            <a:ext cx="4676042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129407" y="3212172"/>
            <a:ext cx="2334357" cy="43088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5" tIns="45717" rIns="91435" bIns="45717">
            <a:spAutoFit/>
          </a:bodyPr>
          <a:lstStyle/>
          <a:p>
            <a:pPr>
              <a:defRPr/>
            </a:pPr>
            <a:r>
              <a:rPr lang="it-IT" sz="1100" b="1" dirty="0" err="1">
                <a:solidFill>
                  <a:srgbClr val="000000"/>
                </a:solidFill>
                <a:latin typeface="Calibri"/>
                <a:cs typeface="Calibri"/>
              </a:rPr>
              <a:t>Anders</a:t>
            </a:r>
            <a:r>
              <a:rPr lang="it-IT" sz="1100" b="1" dirty="0">
                <a:solidFill>
                  <a:srgbClr val="000000"/>
                </a:solidFill>
                <a:latin typeface="Calibri"/>
                <a:cs typeface="Calibri"/>
              </a:rPr>
              <a:t> et al. (LUNA </a:t>
            </a:r>
            <a:r>
              <a:rPr lang="it-IT" sz="1100" b="1" dirty="0" err="1">
                <a:solidFill>
                  <a:srgbClr val="000000"/>
                </a:solidFill>
                <a:latin typeface="Calibri"/>
                <a:cs typeface="Calibri"/>
              </a:rPr>
              <a:t>collaboration</a:t>
            </a:r>
            <a:r>
              <a:rPr lang="it-IT" sz="1100" b="1" dirty="0">
                <a:solidFill>
                  <a:srgbClr val="000000"/>
                </a:solidFill>
                <a:latin typeface="Calibri"/>
                <a:cs typeface="Calibri"/>
              </a:rPr>
              <a:t>)</a:t>
            </a:r>
          </a:p>
          <a:p>
            <a:pPr>
              <a:defRPr/>
            </a:pPr>
            <a:r>
              <a:rPr lang="it-IT" sz="1100" b="1" dirty="0">
                <a:solidFill>
                  <a:srgbClr val="000000"/>
                </a:solidFill>
                <a:latin typeface="Calibri"/>
                <a:cs typeface="Calibri"/>
              </a:rPr>
              <a:t>PRL 113, 042501 (2014)</a:t>
            </a:r>
          </a:p>
        </p:txBody>
      </p:sp>
      <p:sp>
        <p:nvSpPr>
          <p:cNvPr id="15" name="Rectangle 10"/>
          <p:cNvSpPr>
            <a:spLocks/>
          </p:cNvSpPr>
          <p:nvPr/>
        </p:nvSpPr>
        <p:spPr bwMode="auto">
          <a:xfrm>
            <a:off x="-5396" y="4597151"/>
            <a:ext cx="8959362" cy="1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52391" tIns="152391" rIns="298260" bIns="152391"/>
          <a:lstStyle/>
          <a:p>
            <a:pPr algn="just">
              <a:spcBef>
                <a:spcPct val="50000"/>
              </a:spcBef>
              <a:defRPr/>
            </a:pPr>
            <a:r>
              <a:rPr lang="en-US" sz="1600" b="1" dirty="0" smtClean="0">
                <a:solidFill>
                  <a:srgbClr val="C00000"/>
                </a:solidFill>
                <a:latin typeface="Comic Sans MS"/>
                <a:cs typeface="Comic Sans MS"/>
              </a:rPr>
              <a:t>Prima </a:t>
            </a:r>
            <a:r>
              <a:rPr lang="en-US" sz="1600" b="1" dirty="0" err="1">
                <a:solidFill>
                  <a:srgbClr val="C00000"/>
                </a:solidFill>
                <a:latin typeface="Comic Sans MS"/>
                <a:cs typeface="Comic Sans MS"/>
              </a:rPr>
              <a:t>misura</a:t>
            </a:r>
            <a:r>
              <a:rPr lang="en-US" sz="1600" b="1" dirty="0">
                <a:solidFill>
                  <a:srgbClr val="C00000"/>
                </a:solidFill>
                <a:latin typeface="Comic Sans MS"/>
                <a:cs typeface="Comic Sans MS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Comic Sans MS"/>
                <a:cs typeface="Comic Sans MS"/>
              </a:rPr>
              <a:t>diretta</a:t>
            </a:r>
            <a:r>
              <a:rPr lang="en-US" sz="1600" b="1" dirty="0">
                <a:solidFill>
                  <a:srgbClr val="C00000"/>
                </a:solidFill>
                <a:latin typeface="Comic Sans MS"/>
                <a:cs typeface="Comic Sans MS"/>
              </a:rPr>
              <a:t>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  <a:cs typeface="Comic Sans MS"/>
              </a:rPr>
              <a:t>ad 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  <a:cs typeface="Comic Sans MS"/>
              </a:rPr>
              <a:t>energie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  <a:cs typeface="Comic Sans MS"/>
              </a:rPr>
              <a:t>BBN </a:t>
            </a:r>
            <a:r>
              <a:rPr 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  <a:cs typeface="Comic Sans MS"/>
              </a:rPr>
              <a:t>della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  <a:cs typeface="Comic Sans MS"/>
              </a:rPr>
              <a:t>sezione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  <a:cs typeface="Comic Sans MS"/>
              </a:rPr>
              <a:t>d’urto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  <a:cs typeface="Comic Sans MS"/>
              </a:rPr>
              <a:t> D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  <a:cs typeface="Comic Sans MS"/>
              </a:rPr>
              <a:t>(</a:t>
            </a:r>
            <a:r>
              <a:rPr lang="en-US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mbol" charset="2"/>
                <a:cs typeface="Symbol" charset="2"/>
              </a:rPr>
              <a:t>a</a:t>
            </a:r>
            <a:r>
              <a:rPr 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  <a:cs typeface="Comic Sans MS"/>
              </a:rPr>
              <a:t>,</a:t>
            </a:r>
            <a:r>
              <a:rPr 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ymbol" charset="2"/>
                <a:cs typeface="Symbol" charset="2"/>
              </a:rPr>
              <a:t>g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  <a:cs typeface="Comic Sans MS"/>
              </a:rPr>
              <a:t>)</a:t>
            </a:r>
            <a:r>
              <a:rPr lang="en-US" sz="16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  <a:cs typeface="Comic Sans MS"/>
              </a:rPr>
              <a:t>6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  <a:cs typeface="Comic Sans MS"/>
              </a:rPr>
              <a:t>Li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  <a:cs typeface="Comic Sans MS"/>
                <a:sym typeface="Wingdings"/>
              </a:rPr>
              <a:t>Si </a:t>
            </a:r>
            <a:r>
              <a:rPr 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  <a:cs typeface="Comic Sans MS"/>
                <a:sym typeface="Wingdings"/>
              </a:rPr>
              <a:t>esclude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b="1" dirty="0" smtClean="0">
                <a:solidFill>
                  <a:srgbClr val="C00000"/>
                </a:solidFill>
                <a:latin typeface="Comic Sans MS"/>
                <a:cs typeface="Comic Sans MS"/>
                <a:sym typeface="Wingdings"/>
              </a:rPr>
              <a:t>con </a:t>
            </a:r>
            <a:r>
              <a:rPr lang="en-US" sz="1600" b="1" dirty="0" err="1" smtClean="0">
                <a:solidFill>
                  <a:srgbClr val="C00000"/>
                </a:solidFill>
                <a:latin typeface="Comic Sans MS"/>
                <a:cs typeface="Comic Sans MS"/>
                <a:sym typeface="Wingdings"/>
              </a:rPr>
              <a:t>certezza</a:t>
            </a:r>
            <a:r>
              <a:rPr lang="en-US" sz="1600" b="1" dirty="0" smtClean="0">
                <a:solidFill>
                  <a:srgbClr val="C00000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  <a:cs typeface="Comic Sans MS"/>
                <a:sym typeface="Wingdings"/>
              </a:rPr>
              <a:t>un </a:t>
            </a:r>
            <a:r>
              <a:rPr 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  <a:cs typeface="Comic Sans MS"/>
                <a:sym typeface="Wingdings"/>
              </a:rPr>
              <a:t>errore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  <a:cs typeface="Comic Sans MS"/>
                <a:sym typeface="Wingdings"/>
              </a:rPr>
              <a:t>nei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  <a:cs typeface="Comic Sans MS"/>
                <a:sym typeface="Wingdings"/>
              </a:rPr>
              <a:t>calcoli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  <a:cs typeface="Comic Sans MS"/>
                <a:sym typeface="Wingdings"/>
              </a:rPr>
              <a:t> BBN.</a:t>
            </a:r>
            <a:endPara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omic Sans MS"/>
              <a:cs typeface="Comic Sans MS"/>
            </a:endParaRPr>
          </a:p>
          <a:p>
            <a:pPr algn="just">
              <a:spcBef>
                <a:spcPct val="50000"/>
              </a:spcBef>
              <a:defRPr/>
            </a:pPr>
            <a:r>
              <a:rPr lang="en-US" sz="1600" b="1" dirty="0" smtClean="0">
                <a:latin typeface="Comic Sans MS"/>
                <a:cs typeface="Comic Sans MS"/>
              </a:rPr>
              <a:t>S</a:t>
            </a:r>
            <a:r>
              <a:rPr lang="en-US" sz="1600" b="1" baseline="-25000" dirty="0" smtClean="0">
                <a:latin typeface="Comic Sans MS"/>
                <a:cs typeface="Comic Sans MS"/>
              </a:rPr>
              <a:t>24</a:t>
            </a:r>
            <a:r>
              <a:rPr lang="en-US" sz="1600" b="1" dirty="0">
                <a:latin typeface="Comic Sans MS"/>
                <a:cs typeface="Comic Sans MS"/>
              </a:rPr>
              <a:t>(134 </a:t>
            </a:r>
            <a:r>
              <a:rPr lang="en-US" sz="1600" b="1" dirty="0" err="1">
                <a:latin typeface="Comic Sans MS"/>
                <a:cs typeface="Comic Sans MS"/>
              </a:rPr>
              <a:t>keV</a:t>
            </a:r>
            <a:r>
              <a:rPr lang="en-US" sz="1600" b="1" dirty="0">
                <a:latin typeface="Comic Sans MS"/>
                <a:cs typeface="Comic Sans MS"/>
              </a:rPr>
              <a:t> ) = (4.0±0.8</a:t>
            </a:r>
            <a:r>
              <a:rPr lang="en-US" sz="1600" b="1" baseline="30000" dirty="0">
                <a:latin typeface="Comic Sans MS"/>
                <a:cs typeface="Comic Sans MS"/>
              </a:rPr>
              <a:t>(stat)</a:t>
            </a:r>
            <a:r>
              <a:rPr lang="en-US" sz="1600" b="1" dirty="0">
                <a:latin typeface="Comic Sans MS"/>
                <a:cs typeface="Comic Sans MS"/>
              </a:rPr>
              <a:t> ± 0.5</a:t>
            </a:r>
            <a:r>
              <a:rPr lang="en-US" sz="1600" b="1" baseline="30000" dirty="0">
                <a:latin typeface="Comic Sans MS"/>
                <a:cs typeface="Comic Sans MS"/>
              </a:rPr>
              <a:t>(</a:t>
            </a:r>
            <a:r>
              <a:rPr lang="en-US" sz="1600" b="1" baseline="30000" dirty="0" err="1">
                <a:latin typeface="Comic Sans MS"/>
                <a:cs typeface="Comic Sans MS"/>
              </a:rPr>
              <a:t>syst</a:t>
            </a:r>
            <a:r>
              <a:rPr lang="en-US" sz="1600" b="1" baseline="30000" dirty="0">
                <a:latin typeface="Comic Sans MS"/>
                <a:cs typeface="Comic Sans MS"/>
              </a:rPr>
              <a:t>)</a:t>
            </a:r>
            <a:r>
              <a:rPr lang="en-US" sz="1600" b="1" dirty="0">
                <a:latin typeface="Comic Sans MS"/>
                <a:cs typeface="Comic Sans MS"/>
              </a:rPr>
              <a:t>) x 10</a:t>
            </a:r>
            <a:r>
              <a:rPr lang="en-US" sz="1600" b="1" baseline="30000" dirty="0">
                <a:latin typeface="Comic Sans MS"/>
                <a:cs typeface="Comic Sans MS"/>
              </a:rPr>
              <a:t>−6</a:t>
            </a:r>
            <a:r>
              <a:rPr lang="en-US" sz="1600" b="1" dirty="0">
                <a:latin typeface="Comic Sans MS"/>
                <a:cs typeface="Comic Sans MS"/>
              </a:rPr>
              <a:t> </a:t>
            </a:r>
            <a:r>
              <a:rPr lang="en-US" sz="1600" b="1" dirty="0" err="1">
                <a:latin typeface="Comic Sans MS"/>
                <a:cs typeface="Comic Sans MS"/>
              </a:rPr>
              <a:t>keV</a:t>
            </a:r>
            <a:r>
              <a:rPr lang="en-US" sz="1600" b="1" dirty="0">
                <a:latin typeface="Comic Sans MS"/>
                <a:cs typeface="Comic Sans MS"/>
              </a:rPr>
              <a:t> b 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sz="1600" b="1" dirty="0">
                <a:latin typeface="Comic Sans MS"/>
                <a:cs typeface="Comic Sans MS"/>
              </a:rPr>
              <a:t>S</a:t>
            </a:r>
            <a:r>
              <a:rPr lang="en-US" sz="1600" b="1" baseline="-25000" dirty="0">
                <a:latin typeface="Comic Sans MS"/>
                <a:cs typeface="Comic Sans MS"/>
              </a:rPr>
              <a:t>24</a:t>
            </a:r>
            <a:r>
              <a:rPr lang="en-US" sz="1600" b="1" dirty="0">
                <a:latin typeface="Comic Sans MS"/>
                <a:cs typeface="Comic Sans MS"/>
              </a:rPr>
              <a:t>(94 </a:t>
            </a:r>
            <a:r>
              <a:rPr lang="en-US" sz="1600" b="1" dirty="0" err="1">
                <a:latin typeface="Comic Sans MS"/>
                <a:cs typeface="Comic Sans MS"/>
              </a:rPr>
              <a:t>keV</a:t>
            </a:r>
            <a:r>
              <a:rPr lang="en-US" sz="1600" b="1" dirty="0">
                <a:latin typeface="Comic Sans MS"/>
                <a:cs typeface="Comic Sans MS"/>
              </a:rPr>
              <a:t> ) = (2.7±1.5</a:t>
            </a:r>
            <a:r>
              <a:rPr lang="en-US" sz="1600" b="1" baseline="30000" dirty="0">
                <a:latin typeface="Comic Sans MS"/>
                <a:cs typeface="Comic Sans MS"/>
              </a:rPr>
              <a:t>(stat)</a:t>
            </a:r>
            <a:r>
              <a:rPr lang="en-US" sz="1600" b="1" dirty="0">
                <a:latin typeface="Comic Sans MS"/>
                <a:cs typeface="Comic Sans MS"/>
              </a:rPr>
              <a:t> ± 0.3</a:t>
            </a:r>
            <a:r>
              <a:rPr lang="en-US" sz="1600" b="1" baseline="30000" dirty="0">
                <a:latin typeface="Comic Sans MS"/>
                <a:cs typeface="Comic Sans MS"/>
              </a:rPr>
              <a:t>(</a:t>
            </a:r>
            <a:r>
              <a:rPr lang="en-US" sz="1600" b="1" baseline="30000" dirty="0" err="1">
                <a:latin typeface="Comic Sans MS"/>
                <a:cs typeface="Comic Sans MS"/>
              </a:rPr>
              <a:t>syst</a:t>
            </a:r>
            <a:r>
              <a:rPr lang="en-US" sz="1600" b="1" baseline="30000" dirty="0">
                <a:latin typeface="Comic Sans MS"/>
                <a:cs typeface="Comic Sans MS"/>
              </a:rPr>
              <a:t>)</a:t>
            </a:r>
            <a:r>
              <a:rPr lang="en-US" sz="1600" b="1" dirty="0">
                <a:latin typeface="Comic Sans MS"/>
                <a:cs typeface="Comic Sans MS"/>
              </a:rPr>
              <a:t>) x 10</a:t>
            </a:r>
            <a:r>
              <a:rPr lang="en-US" sz="1600" b="1" baseline="30000" dirty="0">
                <a:latin typeface="Comic Sans MS"/>
                <a:cs typeface="Comic Sans MS"/>
              </a:rPr>
              <a:t>−6</a:t>
            </a:r>
            <a:r>
              <a:rPr lang="en-US" sz="1600" b="1" dirty="0">
                <a:latin typeface="Comic Sans MS"/>
                <a:cs typeface="Comic Sans MS"/>
              </a:rPr>
              <a:t> </a:t>
            </a:r>
            <a:r>
              <a:rPr lang="en-US" sz="1600" b="1" dirty="0" err="1" smtClean="0">
                <a:latin typeface="Comic Sans MS"/>
                <a:cs typeface="Comic Sans MS"/>
              </a:rPr>
              <a:t>keV</a:t>
            </a:r>
            <a:r>
              <a:rPr lang="en-US" sz="1600" b="1" dirty="0" smtClean="0">
                <a:latin typeface="Comic Sans MS"/>
                <a:cs typeface="Comic Sans MS"/>
              </a:rPr>
              <a:t> b </a:t>
            </a:r>
            <a:endParaRPr lang="en-US" sz="1600" b="1" dirty="0" smtClean="0">
              <a:latin typeface="Comic Sans MS"/>
              <a:cs typeface="Comic Sans M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768A9138-3F07-5849-90F7-A7C180E5B7BB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946113" y="762000"/>
            <a:ext cx="1384051" cy="2922925"/>
          </a:xfrm>
          <a:prstGeom prst="rect">
            <a:avLst/>
          </a:prstGeom>
          <a:gradFill flip="none" rotWithShape="1">
            <a:gsLst>
              <a:gs pos="10000">
                <a:srgbClr val="FF6600">
                  <a:alpha val="60000"/>
                </a:srgbClr>
              </a:gs>
              <a:gs pos="100000">
                <a:srgbClr val="FFFFFF">
                  <a:alpha val="60000"/>
                </a:srgbClr>
              </a:gs>
              <a:gs pos="57000">
                <a:srgbClr val="FF6600">
                  <a:alpha val="60000"/>
                </a:srgbClr>
              </a:gs>
              <a:gs pos="0">
                <a:schemeClr val="bg1">
                  <a:alpha val="6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187164" y="2339717"/>
            <a:ext cx="2438400" cy="685800"/>
            <a:chOff x="5638800" y="2362200"/>
            <a:chExt cx="2438400" cy="685800"/>
          </a:xfrm>
        </p:grpSpPr>
        <p:sp>
          <p:nvSpPr>
            <p:cNvPr id="12" name="Rectangle 11"/>
            <p:cNvSpPr/>
            <p:nvPr/>
          </p:nvSpPr>
          <p:spPr>
            <a:xfrm>
              <a:off x="5638800" y="2362200"/>
              <a:ext cx="2438400" cy="685800"/>
            </a:xfrm>
            <a:prstGeom prst="rect">
              <a:avLst/>
            </a:prstGeom>
            <a:solidFill>
              <a:srgbClr val="3333FF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333794" y="2514600"/>
              <a:ext cx="1133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LUNA-MV</a:t>
              </a:r>
              <a:endParaRPr lang="en-US" b="1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257800" y="457200"/>
            <a:ext cx="3505199" cy="3611562"/>
            <a:chOff x="4572001" y="960438"/>
            <a:chExt cx="4605704" cy="4989512"/>
          </a:xfrm>
        </p:grpSpPr>
        <p:pic>
          <p:nvPicPr>
            <p:cNvPr id="28" name="Picture 2" descr="lithium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1" y="960438"/>
              <a:ext cx="4605704" cy="4989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Parallelogram 28"/>
            <p:cNvSpPr/>
            <p:nvPr/>
          </p:nvSpPr>
          <p:spPr>
            <a:xfrm rot="5400000">
              <a:off x="5184164" y="3466490"/>
              <a:ext cx="1800225" cy="1395046"/>
            </a:xfrm>
            <a:prstGeom prst="parallelogram">
              <a:avLst>
                <a:gd name="adj" fmla="val 27102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Parallelogram 29"/>
            <p:cNvSpPr/>
            <p:nvPr/>
          </p:nvSpPr>
          <p:spPr>
            <a:xfrm rot="5400000">
              <a:off x="6585378" y="3864037"/>
              <a:ext cx="1277938" cy="1163515"/>
            </a:xfrm>
            <a:prstGeom prst="parallelogram">
              <a:avLst>
                <a:gd name="adj" fmla="val 27102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Parallelogram 30"/>
            <p:cNvSpPr/>
            <p:nvPr/>
          </p:nvSpPr>
          <p:spPr>
            <a:xfrm rot="5400000">
              <a:off x="7576100" y="4414656"/>
              <a:ext cx="1103313" cy="490903"/>
            </a:xfrm>
            <a:prstGeom prst="parallelogram">
              <a:avLst>
                <a:gd name="adj" fmla="val 27102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282225" y="2814639"/>
              <a:ext cx="3190143" cy="288925"/>
            </a:xfrm>
            <a:prstGeom prst="rect">
              <a:avLst/>
            </a:prstGeom>
            <a:solidFill>
              <a:srgbClr val="FF6600">
                <a:alpha val="33000"/>
              </a:srgbClr>
            </a:solidFill>
            <a:ln w="28575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788519" y="3983038"/>
              <a:ext cx="82062" cy="12176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Parallelogram 33"/>
            <p:cNvSpPr/>
            <p:nvPr/>
          </p:nvSpPr>
          <p:spPr>
            <a:xfrm rot="5400000">
              <a:off x="6044590" y="2766036"/>
              <a:ext cx="1660525" cy="3234105"/>
            </a:xfrm>
            <a:prstGeom prst="parallelogram">
              <a:avLst>
                <a:gd name="adj" fmla="val 54395"/>
              </a:avLst>
            </a:prstGeom>
            <a:solidFill>
              <a:srgbClr val="FF0000">
                <a:alpha val="29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27" name="Straight Connector 26"/>
          <p:cNvCxnSpPr/>
          <p:nvPr/>
        </p:nvCxnSpPr>
        <p:spPr>
          <a:xfrm>
            <a:off x="5777557" y="2679774"/>
            <a:ext cx="2458237" cy="652682"/>
          </a:xfrm>
          <a:prstGeom prst="line">
            <a:avLst/>
          </a:prstGeom>
          <a:ln w="2857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2660" y="6211669"/>
            <a:ext cx="3199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/>
                <a:cs typeface="Comic Sans MS"/>
              </a:rPr>
              <a:t>(</a:t>
            </a:r>
            <a:r>
              <a:rPr lang="en-US" b="1" baseline="30000" dirty="0">
                <a:solidFill>
                  <a:srgbClr val="FF0000"/>
                </a:solidFill>
                <a:latin typeface="Comic Sans MS"/>
                <a:cs typeface="Comic Sans MS"/>
              </a:rPr>
              <a:t>6</a:t>
            </a:r>
            <a:r>
              <a:rPr lang="en-US" b="1" dirty="0">
                <a:solidFill>
                  <a:srgbClr val="FF0000"/>
                </a:solidFill>
                <a:latin typeface="Comic Sans MS"/>
                <a:cs typeface="Comic Sans MS"/>
              </a:rPr>
              <a:t>Li/H)</a:t>
            </a:r>
            <a:r>
              <a:rPr lang="en-US" b="1" baseline="-25000" dirty="0">
                <a:solidFill>
                  <a:srgbClr val="FF0000"/>
                </a:solidFill>
                <a:latin typeface="Comic Sans MS"/>
                <a:cs typeface="Comic Sans MS"/>
              </a:rPr>
              <a:t>BBN</a:t>
            </a:r>
            <a:r>
              <a:rPr lang="en-US" b="1" dirty="0">
                <a:solidFill>
                  <a:srgbClr val="FF0000"/>
                </a:solidFill>
                <a:latin typeface="Comic Sans MS"/>
                <a:cs typeface="Comic Sans MS"/>
              </a:rPr>
              <a:t>=7.4±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1.6 x 10</a:t>
            </a:r>
            <a:r>
              <a:rPr lang="en-US" b="1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-15</a:t>
            </a:r>
            <a:endParaRPr lang="en-US" b="1" baseline="30000" dirty="0">
              <a:solidFill>
                <a:srgbClr val="FF0000"/>
              </a:solidFill>
              <a:latin typeface="Comic Sans MS"/>
              <a:cs typeface="Comic Sans MS"/>
            </a:endParaRPr>
          </a:p>
          <a:p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 bwMode="auto">
          <a:xfrm>
            <a:off x="0" y="1524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2800" kern="0" dirty="0" smtClean="0">
                <a:solidFill>
                  <a:srgbClr val="0000FF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La </a:t>
            </a:r>
            <a:r>
              <a:rPr lang="en-US" sz="2800" kern="0" dirty="0" err="1" smtClean="0">
                <a:solidFill>
                  <a:srgbClr val="0000FF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reazione</a:t>
            </a:r>
            <a:r>
              <a:rPr lang="en-US" sz="2800" kern="0" dirty="0" smtClean="0">
                <a:solidFill>
                  <a:srgbClr val="0000FF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2800" kern="0" dirty="0" smtClean="0">
                <a:solidFill>
                  <a:srgbClr val="FF0000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D(</a:t>
            </a:r>
            <a:r>
              <a:rPr lang="en-US" sz="2800" kern="0" dirty="0" err="1" smtClean="0">
                <a:solidFill>
                  <a:srgbClr val="FF0000"/>
                </a:solidFill>
                <a:latin typeface="Symbol" charset="2"/>
                <a:ea typeface="ＭＳ Ｐゴシック" pitchFamily="-110" charset="-128"/>
                <a:cs typeface="Symbol" charset="2"/>
              </a:rPr>
              <a:t>a</a:t>
            </a:r>
            <a:r>
              <a:rPr lang="en-US" sz="2800" kern="0" dirty="0" err="1" smtClean="0">
                <a:solidFill>
                  <a:srgbClr val="FF0000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,</a:t>
            </a:r>
            <a:r>
              <a:rPr lang="en-US" sz="2800" kern="0" dirty="0" err="1" smtClean="0">
                <a:solidFill>
                  <a:srgbClr val="FF0000"/>
                </a:solidFill>
                <a:latin typeface="Symbol" charset="2"/>
                <a:ea typeface="ＭＳ Ｐゴシック" pitchFamily="-110" charset="-128"/>
                <a:cs typeface="Symbol" charset="2"/>
              </a:rPr>
              <a:t>g</a:t>
            </a:r>
            <a:r>
              <a:rPr lang="en-US" sz="2800" kern="0" dirty="0" smtClean="0">
                <a:solidFill>
                  <a:srgbClr val="FF0000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)</a:t>
            </a:r>
            <a:r>
              <a:rPr lang="en-US" sz="2800" kern="0" baseline="30000" dirty="0" smtClean="0">
                <a:solidFill>
                  <a:srgbClr val="FF0000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6</a:t>
            </a:r>
            <a:r>
              <a:rPr lang="en-US" sz="2800" kern="0" dirty="0" smtClean="0">
                <a:solidFill>
                  <a:srgbClr val="FF0000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Li </a:t>
            </a:r>
            <a:r>
              <a:rPr lang="en-US" sz="2800" kern="0" dirty="0" smtClean="0">
                <a:solidFill>
                  <a:srgbClr val="0000FF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e </a:t>
            </a:r>
            <a:r>
              <a:rPr lang="en-US" sz="2800" kern="0" dirty="0" err="1" smtClean="0">
                <a:solidFill>
                  <a:srgbClr val="0000FF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il</a:t>
            </a:r>
            <a:r>
              <a:rPr lang="en-US" sz="2800" kern="0" dirty="0" smtClean="0">
                <a:solidFill>
                  <a:srgbClr val="0000FF"/>
                </a:solidFill>
                <a:latin typeface="Comic Sans MS" pitchFamily="66" charset="0"/>
                <a:ea typeface="ＭＳ Ｐゴシック" pitchFamily="-110" charset="-128"/>
                <a:cs typeface="ＭＳ Ｐゴシック" pitchFamily="-110" charset="-128"/>
              </a:rPr>
              <a:t> ”lithium problem”</a:t>
            </a:r>
            <a:endParaRPr lang="en-US" sz="2800" kern="0" dirty="0">
              <a:solidFill>
                <a:srgbClr val="0000FF"/>
              </a:solidFill>
              <a:latin typeface="Comic Sans MS" pitchFamily="66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79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650774"/>
            <a:ext cx="3213100" cy="3207226"/>
          </a:xfrm>
          <a:prstGeom prst="rect">
            <a:avLst/>
          </a:prstGeom>
        </p:spPr>
      </p:pic>
      <p:grpSp>
        <p:nvGrpSpPr>
          <p:cNvPr id="33794" name="Group 1"/>
          <p:cNvGrpSpPr>
            <a:grpSpLocks/>
          </p:cNvGrpSpPr>
          <p:nvPr/>
        </p:nvGrpSpPr>
        <p:grpSpPr bwMode="auto">
          <a:xfrm>
            <a:off x="444012" y="549276"/>
            <a:ext cx="2798885" cy="3167063"/>
            <a:chOff x="179388" y="674466"/>
            <a:chExt cx="3816350" cy="3834034"/>
          </a:xfrm>
        </p:grpSpPr>
        <p:pic>
          <p:nvPicPr>
            <p:cNvPr id="33805" name="Picture 60" descr="chai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042988"/>
              <a:ext cx="3757612" cy="3465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6" name="Rectangle 1"/>
            <p:cNvSpPr>
              <a:spLocks noChangeArrowheads="1"/>
            </p:cNvSpPr>
            <p:nvPr/>
          </p:nvSpPr>
          <p:spPr bwMode="auto">
            <a:xfrm>
              <a:off x="179388" y="981075"/>
              <a:ext cx="3816350" cy="35274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7" name="TextBox 2"/>
            <p:cNvSpPr txBox="1">
              <a:spLocks noChangeArrowheads="1"/>
            </p:cNvSpPr>
            <p:nvPr/>
          </p:nvSpPr>
          <p:spPr bwMode="auto">
            <a:xfrm>
              <a:off x="1185224" y="674466"/>
              <a:ext cx="1631910" cy="4096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>
                  <a:latin typeface="Arial" charset="0"/>
                </a:rPr>
                <a:t>BBN chain</a:t>
              </a:r>
            </a:p>
          </p:txBody>
        </p:sp>
      </p:grpSp>
      <p:pic>
        <p:nvPicPr>
          <p:cNvPr id="33795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754" y="1335089"/>
            <a:ext cx="3817327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Box 3"/>
          <p:cNvSpPr txBox="1">
            <a:spLocks noChangeArrowheads="1"/>
          </p:cNvSpPr>
          <p:nvPr/>
        </p:nvSpPr>
        <p:spPr bwMode="auto">
          <a:xfrm>
            <a:off x="4173415" y="836613"/>
            <a:ext cx="3525114" cy="58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7" rIns="91435" bIns="45717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latin typeface="Arial" charset="0"/>
              </a:rPr>
              <a:t>Primordial deuterium error budget</a:t>
            </a:r>
          </a:p>
          <a:p>
            <a:pPr eaLnBrk="1" hangingPunct="1"/>
            <a:r>
              <a:rPr lang="en-US" b="1">
                <a:latin typeface="Arial" charset="0"/>
              </a:rPr>
              <a:t>(Di Valentino et al. 2014)</a:t>
            </a:r>
          </a:p>
        </p:txBody>
      </p:sp>
      <p:sp>
        <p:nvSpPr>
          <p:cNvPr id="33797" name="Rounded Rectangle 5"/>
          <p:cNvSpPr>
            <a:spLocks noChangeArrowheads="1"/>
          </p:cNvSpPr>
          <p:nvPr/>
        </p:nvSpPr>
        <p:spPr bwMode="auto">
          <a:xfrm>
            <a:off x="6809643" y="2003426"/>
            <a:ext cx="1222131" cy="30321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D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5" tIns="45717" rIns="91435" bIns="45717"/>
          <a:lstStyle/>
          <a:p>
            <a:endParaRPr lang="en-US"/>
          </a:p>
        </p:txBody>
      </p:sp>
      <p:sp>
        <p:nvSpPr>
          <p:cNvPr id="33799" name="TextBox 10"/>
          <p:cNvSpPr txBox="1">
            <a:spLocks noChangeArrowheads="1"/>
          </p:cNvSpPr>
          <p:nvPr/>
        </p:nvSpPr>
        <p:spPr bwMode="auto">
          <a:xfrm>
            <a:off x="3641481" y="4437063"/>
            <a:ext cx="500428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000090"/>
                </a:solidFill>
                <a:latin typeface="Comic Sans MS"/>
                <a:cs typeface="Comic Sans MS"/>
              </a:rPr>
              <a:t>Physics:</a:t>
            </a:r>
          </a:p>
          <a:p>
            <a:pPr eaLnBrk="1" hangingPunct="1"/>
            <a:r>
              <a:rPr lang="en-US" sz="1800" b="1" i="1" dirty="0">
                <a:solidFill>
                  <a:srgbClr val="0000FF"/>
                </a:solidFill>
                <a:latin typeface="Comic Sans MS"/>
                <a:cs typeface="Comic Sans MS"/>
              </a:rPr>
              <a:t>1) </a:t>
            </a:r>
            <a:r>
              <a:rPr lang="en-US" sz="1800" b="1" i="1" dirty="0">
                <a:solidFill>
                  <a:srgbClr val="FF0000"/>
                </a:solidFill>
                <a:latin typeface="Comic Sans MS"/>
                <a:cs typeface="Comic Sans MS"/>
              </a:rPr>
              <a:t>Cosmology</a:t>
            </a:r>
            <a:r>
              <a:rPr lang="en-US" sz="1800" b="1" i="1" dirty="0">
                <a:latin typeface="Comic Sans MS"/>
                <a:cs typeface="Comic Sans MS"/>
              </a:rPr>
              <a:t>: measurement of </a:t>
            </a:r>
            <a:r>
              <a:rPr lang="en-US" sz="18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W</a:t>
            </a:r>
            <a:r>
              <a:rPr lang="en-US" sz="1800" b="1" i="1" baseline="-25000" dirty="0" smtClean="0">
                <a:solidFill>
                  <a:srgbClr val="FF0000"/>
                </a:solidFill>
                <a:latin typeface="Comic Sans MS"/>
                <a:cs typeface="Comic Sans MS"/>
              </a:rPr>
              <a:t>b</a:t>
            </a:r>
            <a:r>
              <a:rPr lang="en-US" sz="1800" b="1" i="1" dirty="0" smtClean="0">
                <a:solidFill>
                  <a:srgbClr val="FF0000"/>
                </a:solidFill>
                <a:latin typeface="Comic Sans MS"/>
                <a:cs typeface="Comic Sans MS"/>
              </a:rPr>
              <a:t>h</a:t>
            </a:r>
            <a:r>
              <a:rPr lang="en-US" sz="1800" b="1" i="1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2</a:t>
            </a:r>
            <a:r>
              <a:rPr lang="en-US" sz="1800" b="1" i="1" dirty="0" smtClean="0">
                <a:latin typeface="Comic Sans MS"/>
                <a:cs typeface="Comic Sans MS"/>
              </a:rPr>
              <a:t>.</a:t>
            </a:r>
            <a:endParaRPr lang="en-US" sz="1800" b="1" i="1" baseline="-25000" dirty="0">
              <a:latin typeface="Comic Sans MS"/>
              <a:cs typeface="Comic Sans MS"/>
            </a:endParaRPr>
          </a:p>
          <a:p>
            <a:pPr eaLnBrk="1" hangingPunct="1"/>
            <a:r>
              <a:rPr lang="en-US" sz="1800" b="1" i="1" dirty="0">
                <a:solidFill>
                  <a:srgbClr val="0000FF"/>
                </a:solidFill>
                <a:latin typeface="Comic Sans MS"/>
                <a:cs typeface="Comic Sans MS"/>
              </a:rPr>
              <a:t>2)</a:t>
            </a:r>
            <a:r>
              <a:rPr lang="en-US" sz="1800" b="1" i="1" dirty="0">
                <a:solidFill>
                  <a:srgbClr val="FF0000"/>
                </a:solidFill>
                <a:latin typeface="Comic Sans MS"/>
                <a:cs typeface="Comic Sans MS"/>
              </a:rPr>
              <a:t> Neutrino physics</a:t>
            </a:r>
            <a:r>
              <a:rPr lang="en-US" sz="1800" b="1" i="1" dirty="0">
                <a:latin typeface="Comic Sans MS"/>
                <a:cs typeface="Comic Sans MS"/>
              </a:rPr>
              <a:t>: measurement of </a:t>
            </a:r>
            <a:r>
              <a:rPr lang="en-US" sz="1800" b="1" i="1" dirty="0">
                <a:solidFill>
                  <a:srgbClr val="FF0000"/>
                </a:solidFill>
                <a:latin typeface="Comic Sans MS"/>
                <a:cs typeface="Comic Sans MS"/>
              </a:rPr>
              <a:t>N</a:t>
            </a:r>
            <a:r>
              <a:rPr lang="en-US" sz="1800" b="1" i="1" baseline="-25000" dirty="0">
                <a:solidFill>
                  <a:srgbClr val="FF0000"/>
                </a:solidFill>
                <a:latin typeface="Comic Sans MS"/>
                <a:cs typeface="Comic Sans MS"/>
              </a:rPr>
              <a:t>eff</a:t>
            </a:r>
            <a:r>
              <a:rPr lang="en-US" sz="1800" b="1" i="1" dirty="0">
                <a:latin typeface="Comic Sans MS"/>
                <a:cs typeface="Comic Sans MS"/>
              </a:rPr>
              <a:t>.</a:t>
            </a:r>
          </a:p>
          <a:p>
            <a:pPr eaLnBrk="1" hangingPunct="1"/>
            <a:r>
              <a:rPr lang="en-US" sz="1800" b="1" i="1" dirty="0">
                <a:solidFill>
                  <a:srgbClr val="0000FF"/>
                </a:solidFill>
                <a:latin typeface="Comic Sans MS"/>
                <a:cs typeface="Comic Sans MS"/>
              </a:rPr>
              <a:t>3)</a:t>
            </a:r>
            <a:r>
              <a:rPr lang="en-US" sz="1800" b="1" i="1" dirty="0">
                <a:solidFill>
                  <a:srgbClr val="FF0000"/>
                </a:solidFill>
                <a:latin typeface="Comic Sans MS"/>
                <a:cs typeface="Comic Sans MS"/>
              </a:rPr>
              <a:t> Nuclear physics</a:t>
            </a:r>
            <a:r>
              <a:rPr lang="en-US" sz="1800" b="1" i="1" dirty="0">
                <a:latin typeface="Comic Sans MS"/>
                <a:cs typeface="Comic Sans MS"/>
              </a:rPr>
              <a:t>: comparison of data with theoretical </a:t>
            </a:r>
            <a:r>
              <a:rPr lang="en-US" sz="1800" b="1" i="1" dirty="0">
                <a:solidFill>
                  <a:srgbClr val="FF0000"/>
                </a:solidFill>
                <a:latin typeface="Comic Sans MS"/>
                <a:cs typeface="Comic Sans MS"/>
              </a:rPr>
              <a:t>“</a:t>
            </a:r>
            <a:r>
              <a:rPr lang="en-US" altLang="ja-JP" sz="1800" b="1" i="1" dirty="0" err="1">
                <a:solidFill>
                  <a:srgbClr val="FF0000"/>
                </a:solidFill>
                <a:latin typeface="Comic Sans MS"/>
                <a:cs typeface="Comic Sans MS"/>
              </a:rPr>
              <a:t>ab</a:t>
            </a:r>
            <a:r>
              <a:rPr lang="en-US" altLang="ja-JP" sz="1800" b="1" i="1" dirty="0">
                <a:solidFill>
                  <a:srgbClr val="FF0000"/>
                </a:solidFill>
                <a:latin typeface="Comic Sans MS"/>
                <a:cs typeface="Comic Sans MS"/>
              </a:rPr>
              <a:t> initio</a:t>
            </a:r>
            <a:r>
              <a:rPr lang="en-US" sz="1800" b="1" i="1" dirty="0">
                <a:solidFill>
                  <a:srgbClr val="FF0000"/>
                </a:solidFill>
                <a:latin typeface="Comic Sans MS"/>
                <a:cs typeface="Comic Sans MS"/>
              </a:rPr>
              <a:t>”</a:t>
            </a:r>
            <a:r>
              <a:rPr lang="en-US" altLang="ja-JP" sz="1800" b="1" i="1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altLang="ja-JP" sz="1800" b="1" i="1" dirty="0">
                <a:latin typeface="Comic Sans MS"/>
                <a:cs typeface="Comic Sans MS"/>
              </a:rPr>
              <a:t>predictions.</a:t>
            </a:r>
            <a:endParaRPr lang="en-US" sz="1800" b="1" i="1" dirty="0">
              <a:latin typeface="Comic Sans MS"/>
              <a:cs typeface="Comic Sans MS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23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5" tIns="45717" rIns="91435" bIns="45717">
            <a:spAutoFit/>
          </a:bodyPr>
          <a:lstStyle/>
          <a:p>
            <a:pPr>
              <a:defRPr/>
            </a:pPr>
            <a:r>
              <a:rPr lang="en-US" sz="2800" i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Futuro</a:t>
            </a:r>
            <a:r>
              <a:rPr lang="en-US" sz="2800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Prossimo</a:t>
            </a:r>
            <a:r>
              <a:rPr lang="en-US" sz="2800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: la </a:t>
            </a:r>
            <a:r>
              <a:rPr lang="en-US" sz="2800" i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reazione</a:t>
            </a:r>
            <a:r>
              <a:rPr lang="en-US" sz="2800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800" i="1" dirty="0">
                <a:solidFill>
                  <a:srgbClr val="FF0000"/>
                </a:solidFill>
                <a:latin typeface="Comic Sans MS"/>
                <a:cs typeface="Comic Sans MS"/>
              </a:rPr>
              <a:t>D(</a:t>
            </a:r>
            <a:r>
              <a:rPr lang="en-US" sz="2800" i="1" dirty="0" err="1">
                <a:solidFill>
                  <a:srgbClr val="FF0000"/>
                </a:solidFill>
                <a:latin typeface="Comic Sans MS"/>
                <a:cs typeface="Comic Sans MS"/>
              </a:rPr>
              <a:t>p,</a:t>
            </a:r>
            <a:r>
              <a:rPr lang="en-US" sz="2800" i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sz="2800" i="1" dirty="0">
                <a:solidFill>
                  <a:srgbClr val="FF0000"/>
                </a:solidFill>
                <a:latin typeface="Comic Sans MS"/>
                <a:cs typeface="Comic Sans MS"/>
              </a:rPr>
              <a:t>)</a:t>
            </a:r>
            <a:r>
              <a:rPr lang="en-US" sz="2800" i="1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3</a:t>
            </a:r>
            <a:r>
              <a:rPr lang="en-US" sz="2800" i="1" dirty="0" smtClean="0">
                <a:solidFill>
                  <a:srgbClr val="FF0000"/>
                </a:solidFill>
                <a:latin typeface="Comic Sans MS"/>
                <a:cs typeface="Comic Sans MS"/>
              </a:rPr>
              <a:t>He</a:t>
            </a:r>
            <a:endParaRPr lang="fr-FR" i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E14C17-292B-A242-ADCE-DF4DF8338FEC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33802" name="TextBox 10"/>
          <p:cNvSpPr txBox="1">
            <a:spLocks noChangeArrowheads="1"/>
          </p:cNvSpPr>
          <p:nvPr/>
        </p:nvSpPr>
        <p:spPr bwMode="auto">
          <a:xfrm>
            <a:off x="3886200" y="2997200"/>
            <a:ext cx="5257801" cy="120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7" rIns="91435" bIns="45717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000090"/>
                </a:solidFill>
                <a:latin typeface="Comic Sans MS"/>
                <a:cs typeface="Comic Sans MS"/>
              </a:rPr>
              <a:t>The error of computed deuterium abundance (D/H)</a:t>
            </a:r>
            <a:r>
              <a:rPr lang="en-US" sz="1800" b="1" baseline="-25000" dirty="0">
                <a:solidFill>
                  <a:srgbClr val="000090"/>
                </a:solidFill>
                <a:latin typeface="Comic Sans MS"/>
                <a:cs typeface="Comic Sans MS"/>
              </a:rPr>
              <a:t>BBN</a:t>
            </a:r>
            <a:r>
              <a:rPr lang="en-US" sz="1800" b="1" dirty="0">
                <a:solidFill>
                  <a:srgbClr val="000090"/>
                </a:solidFill>
                <a:latin typeface="Comic Sans MS"/>
                <a:cs typeface="Comic Sans MS"/>
              </a:rPr>
              <a:t> is mainly due to the </a:t>
            </a:r>
            <a:r>
              <a:rPr lang="en-US" sz="1800" b="1" dirty="0">
                <a:solidFill>
                  <a:srgbClr val="FF0000"/>
                </a:solidFill>
                <a:latin typeface="Comic Sans MS"/>
                <a:cs typeface="Comic Sans MS"/>
              </a:rPr>
              <a:t>D(</a:t>
            </a:r>
            <a:r>
              <a:rPr lang="en-US" sz="1800" b="1" dirty="0" err="1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sz="18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,</a:t>
            </a:r>
            <a:r>
              <a:rPr lang="en-US" sz="1800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sz="1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)</a:t>
            </a:r>
            <a:r>
              <a:rPr lang="en-US" sz="1800" b="1" baseline="30000" dirty="0">
                <a:solidFill>
                  <a:srgbClr val="FF0000"/>
                </a:solidFill>
                <a:latin typeface="Comic Sans MS"/>
                <a:cs typeface="Comic Sans MS"/>
              </a:rPr>
              <a:t>3</a:t>
            </a:r>
            <a:r>
              <a:rPr lang="en-US" sz="1800" b="1" dirty="0">
                <a:solidFill>
                  <a:srgbClr val="FF0000"/>
                </a:solidFill>
                <a:latin typeface="Comic Sans MS"/>
                <a:cs typeface="Comic Sans MS"/>
              </a:rPr>
              <a:t>He </a:t>
            </a:r>
            <a:r>
              <a:rPr lang="en-US" sz="1800" b="1" dirty="0">
                <a:solidFill>
                  <a:srgbClr val="000090"/>
                </a:solidFill>
                <a:latin typeface="Comic Sans MS"/>
                <a:cs typeface="Comic Sans MS"/>
              </a:rPr>
              <a:t>reaction, because of the paucity of data in the BBN energy region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371600" y="3834904"/>
            <a:ext cx="1447800" cy="2743200"/>
          </a:xfrm>
          <a:prstGeom prst="rect">
            <a:avLst/>
          </a:prstGeom>
          <a:gradFill flip="none" rotWithShape="1">
            <a:gsLst>
              <a:gs pos="21000">
                <a:srgbClr val="3333FF">
                  <a:alpha val="48000"/>
                </a:srgbClr>
              </a:gs>
              <a:gs pos="100000">
                <a:srgbClr val="FFFFFF">
                  <a:alpha val="48000"/>
                </a:srgbClr>
              </a:gs>
              <a:gs pos="79000">
                <a:srgbClr val="3333FF">
                  <a:alpha val="48000"/>
                </a:srgbClr>
              </a:gs>
              <a:gs pos="0">
                <a:schemeClr val="bg1">
                  <a:alpha val="48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485900" y="6019800"/>
            <a:ext cx="1200471" cy="457200"/>
            <a:chOff x="1581150" y="6019800"/>
            <a:chExt cx="970202" cy="457200"/>
          </a:xfrm>
        </p:grpSpPr>
        <p:sp>
          <p:nvSpPr>
            <p:cNvPr id="21" name="Rectangle 20"/>
            <p:cNvSpPr/>
            <p:nvPr/>
          </p:nvSpPr>
          <p:spPr>
            <a:xfrm>
              <a:off x="1581150" y="6019800"/>
              <a:ext cx="901700" cy="45720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73525" y="6096000"/>
              <a:ext cx="8778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LUNA400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92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5" tIns="45717" rIns="91435" bIns="45717">
            <a:spAutoFit/>
          </a:bodyPr>
          <a:lstStyle/>
          <a:p>
            <a:pPr>
              <a:defRPr/>
            </a:pPr>
            <a:r>
              <a:rPr lang="en-US" sz="2800" i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Reazione</a:t>
            </a:r>
            <a:r>
              <a:rPr lang="en-US" sz="2800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800" i="1" dirty="0" smtClean="0">
                <a:solidFill>
                  <a:srgbClr val="FF0000"/>
                </a:solidFill>
                <a:latin typeface="Comic Sans MS"/>
                <a:cs typeface="Comic Sans MS"/>
              </a:rPr>
              <a:t>D</a:t>
            </a:r>
            <a:r>
              <a:rPr lang="en-US" sz="2800" i="1" dirty="0">
                <a:solidFill>
                  <a:srgbClr val="FF0000"/>
                </a:solidFill>
                <a:latin typeface="Comic Sans MS"/>
                <a:cs typeface="Comic Sans MS"/>
              </a:rPr>
              <a:t>(</a:t>
            </a:r>
            <a:r>
              <a:rPr lang="en-US" sz="2800" i="1" dirty="0" err="1">
                <a:solidFill>
                  <a:srgbClr val="FF0000"/>
                </a:solidFill>
                <a:latin typeface="Comic Sans MS"/>
                <a:cs typeface="Comic Sans MS"/>
              </a:rPr>
              <a:t>p,</a:t>
            </a:r>
            <a:r>
              <a:rPr lang="en-US" sz="2800" i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sz="2800" i="1" dirty="0">
                <a:solidFill>
                  <a:srgbClr val="FF0000"/>
                </a:solidFill>
                <a:latin typeface="Comic Sans MS"/>
                <a:cs typeface="Comic Sans MS"/>
              </a:rPr>
              <a:t>)</a:t>
            </a:r>
            <a:r>
              <a:rPr lang="en-US" sz="2800" i="1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3</a:t>
            </a:r>
            <a:r>
              <a:rPr lang="en-US" sz="2800" i="1" dirty="0" smtClean="0">
                <a:solidFill>
                  <a:srgbClr val="FF0000"/>
                </a:solidFill>
                <a:latin typeface="Comic Sans MS"/>
                <a:cs typeface="Comic Sans MS"/>
              </a:rPr>
              <a:t>He</a:t>
            </a:r>
            <a:r>
              <a:rPr lang="en-US" sz="2800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: </a:t>
            </a:r>
            <a:r>
              <a:rPr lang="en-US" sz="2800" i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Densità</a:t>
            </a:r>
            <a:r>
              <a:rPr lang="en-US" sz="2800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800" i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barionica</a:t>
            </a:r>
            <a:endParaRPr lang="fr-FR" i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4B3A1F-31DE-4542-A2E5-F53554E6305D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  <p:grpSp>
        <p:nvGrpSpPr>
          <p:cNvPr id="2" name="Group 1"/>
          <p:cNvGrpSpPr/>
          <p:nvPr/>
        </p:nvGrpSpPr>
        <p:grpSpPr>
          <a:xfrm>
            <a:off x="5433647" y="620714"/>
            <a:ext cx="3634153" cy="4637087"/>
            <a:chOff x="5433647" y="620714"/>
            <a:chExt cx="3634153" cy="4637087"/>
          </a:xfrm>
        </p:grpSpPr>
        <p:sp>
          <p:nvSpPr>
            <p:cNvPr id="35847" name="Rectangle 23"/>
            <p:cNvSpPr>
              <a:spLocks noChangeArrowheads="1"/>
            </p:cNvSpPr>
            <p:nvPr/>
          </p:nvSpPr>
          <p:spPr bwMode="auto">
            <a:xfrm>
              <a:off x="5987562" y="3848100"/>
              <a:ext cx="2795954" cy="255588"/>
            </a:xfrm>
            <a:prstGeom prst="rect">
              <a:avLst/>
            </a:prstGeom>
            <a:solidFill>
              <a:srgbClr val="008000">
                <a:alpha val="3607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5" tIns="45717" rIns="91435" bIns="45717"/>
            <a:lstStyle/>
            <a:p>
              <a:r>
                <a:rPr lang="en-US"/>
                <a:t> </a:t>
              </a:r>
            </a:p>
          </p:txBody>
        </p:sp>
        <p:sp>
          <p:nvSpPr>
            <p:cNvPr id="35848" name="Rectangle 25"/>
            <p:cNvSpPr>
              <a:spLocks noChangeArrowheads="1"/>
            </p:cNvSpPr>
            <p:nvPr/>
          </p:nvSpPr>
          <p:spPr bwMode="auto">
            <a:xfrm>
              <a:off x="5433647" y="3330575"/>
              <a:ext cx="3474427" cy="11922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lIns="91435" tIns="45717" rIns="91435" bIns="45717"/>
            <a:lstStyle/>
            <a:p>
              <a:endParaRPr lang="en-US"/>
            </a:p>
          </p:txBody>
        </p:sp>
        <p:pic>
          <p:nvPicPr>
            <p:cNvPr id="35853" name="Picture 1" descr="LalFigure3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1377" y="620714"/>
              <a:ext cx="3326423" cy="4637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7" name="Oval 20"/>
            <p:cNvSpPr>
              <a:spLocks noChangeArrowheads="1"/>
            </p:cNvSpPr>
            <p:nvPr/>
          </p:nvSpPr>
          <p:spPr bwMode="auto">
            <a:xfrm>
              <a:off x="7675685" y="2276476"/>
              <a:ext cx="168520" cy="13652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8142" y="1419224"/>
            <a:ext cx="5859258" cy="243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7" rIns="91435" bIns="45717">
            <a:spAutoFit/>
          </a:bodyPr>
          <a:lstStyle/>
          <a:p>
            <a:r>
              <a:rPr lang="sv-SE" b="1" dirty="0" smtClean="0">
                <a:latin typeface="Comic Sans MS"/>
                <a:cs typeface="Comic Sans MS"/>
              </a:rPr>
              <a:t>La </a:t>
            </a:r>
            <a:r>
              <a:rPr lang="sv-SE" b="1" dirty="0" err="1" smtClean="0">
                <a:latin typeface="Comic Sans MS"/>
                <a:cs typeface="Comic Sans MS"/>
              </a:rPr>
              <a:t>densità</a:t>
            </a:r>
            <a:r>
              <a:rPr lang="sv-SE" b="1" dirty="0" smtClean="0">
                <a:latin typeface="Comic Sans MS"/>
                <a:cs typeface="Comic Sans MS"/>
              </a:rPr>
              <a:t> </a:t>
            </a:r>
            <a:r>
              <a:rPr lang="sv-SE" b="1" dirty="0" err="1" smtClean="0">
                <a:latin typeface="Comic Sans MS"/>
                <a:cs typeface="Comic Sans MS"/>
              </a:rPr>
              <a:t>barionica</a:t>
            </a:r>
            <a:r>
              <a:rPr lang="sv-SE" b="1" dirty="0" smtClean="0">
                <a:latin typeface="Comic Sans MS"/>
                <a:cs typeface="Comic Sans MS"/>
              </a:rPr>
              <a:t> </a:t>
            </a:r>
            <a:r>
              <a:rPr lang="sv-SE" b="1" dirty="0" smtClean="0">
                <a:latin typeface="Symbol" charset="2"/>
                <a:cs typeface="Symbol" charset="2"/>
              </a:rPr>
              <a:t>W</a:t>
            </a:r>
            <a:r>
              <a:rPr lang="sv-SE" b="1" baseline="-25000" dirty="0" smtClean="0">
                <a:latin typeface="Comic Sans MS"/>
                <a:cs typeface="Comic Sans MS"/>
              </a:rPr>
              <a:t>b</a:t>
            </a:r>
            <a:r>
              <a:rPr lang="sv-SE" b="1" dirty="0" smtClean="0">
                <a:latin typeface="Comic Sans MS"/>
                <a:cs typeface="Comic Sans MS"/>
              </a:rPr>
              <a:t> si </a:t>
            </a:r>
            <a:r>
              <a:rPr lang="sv-SE" b="1" dirty="0" err="1" smtClean="0">
                <a:latin typeface="Comic Sans MS"/>
                <a:cs typeface="Comic Sans MS"/>
              </a:rPr>
              <a:t>determina</a:t>
            </a:r>
            <a:r>
              <a:rPr lang="sv-SE" b="1" dirty="0" smtClean="0">
                <a:latin typeface="Comic Sans MS"/>
                <a:cs typeface="Comic Sans MS"/>
              </a:rPr>
              <a:t> in </a:t>
            </a:r>
            <a:r>
              <a:rPr lang="sv-SE" b="1" dirty="0" err="1" smtClean="0">
                <a:latin typeface="Comic Sans MS"/>
                <a:cs typeface="Comic Sans MS"/>
              </a:rPr>
              <a:t>modo</a:t>
            </a:r>
            <a:r>
              <a:rPr lang="sv-SE" b="1" dirty="0" smtClean="0">
                <a:latin typeface="Comic Sans MS"/>
                <a:cs typeface="Comic Sans MS"/>
              </a:rPr>
              <a:t> </a:t>
            </a:r>
            <a:r>
              <a:rPr lang="sv-SE" b="1" dirty="0" err="1" smtClean="0">
                <a:latin typeface="Comic Sans MS"/>
                <a:cs typeface="Comic Sans MS"/>
              </a:rPr>
              <a:t>completamente</a:t>
            </a:r>
            <a:r>
              <a:rPr lang="sv-SE" b="1" dirty="0" smtClean="0">
                <a:latin typeface="Comic Sans MS"/>
                <a:cs typeface="Comic Sans MS"/>
              </a:rPr>
              <a:t> </a:t>
            </a:r>
            <a:r>
              <a:rPr lang="sv-SE" b="1" dirty="0" err="1" smtClean="0">
                <a:latin typeface="Comic Sans MS"/>
                <a:cs typeface="Comic Sans MS"/>
              </a:rPr>
              <a:t>indipendente</a:t>
            </a:r>
            <a:r>
              <a:rPr lang="sv-SE" b="1" dirty="0" smtClean="0">
                <a:latin typeface="Comic Sans MS"/>
                <a:cs typeface="Comic Sans MS"/>
              </a:rPr>
              <a:t> </a:t>
            </a:r>
            <a:r>
              <a:rPr lang="sv-SE" b="1" dirty="0" err="1" smtClean="0">
                <a:latin typeface="Comic Sans MS"/>
                <a:cs typeface="Comic Sans MS"/>
              </a:rPr>
              <a:t>con</a:t>
            </a:r>
            <a:r>
              <a:rPr lang="sv-SE" b="1" dirty="0" smtClean="0">
                <a:latin typeface="Comic Sans MS"/>
                <a:cs typeface="Comic Sans MS"/>
              </a:rPr>
              <a:t> gli </a:t>
            </a:r>
            <a:r>
              <a:rPr lang="sv-SE" b="1" dirty="0" err="1" smtClean="0">
                <a:latin typeface="Comic Sans MS"/>
                <a:cs typeface="Comic Sans MS"/>
              </a:rPr>
              <a:t>esperimenti</a:t>
            </a:r>
            <a:r>
              <a:rPr lang="sv-SE" b="1" dirty="0" smtClean="0">
                <a:latin typeface="Comic Sans MS"/>
                <a:cs typeface="Comic Sans MS"/>
              </a:rPr>
              <a:t> CMB e </a:t>
            </a:r>
            <a:r>
              <a:rPr lang="sv-SE" b="1" dirty="0" err="1" smtClean="0">
                <a:latin typeface="Comic Sans MS"/>
                <a:cs typeface="Comic Sans MS"/>
              </a:rPr>
              <a:t>con</a:t>
            </a:r>
            <a:r>
              <a:rPr lang="sv-SE" b="1" dirty="0" smtClean="0">
                <a:latin typeface="Comic Sans MS"/>
                <a:cs typeface="Comic Sans MS"/>
              </a:rPr>
              <a:t> </a:t>
            </a:r>
            <a:r>
              <a:rPr lang="sv-SE" b="1" dirty="0" err="1" smtClean="0">
                <a:latin typeface="Comic Sans MS"/>
                <a:cs typeface="Comic Sans MS"/>
              </a:rPr>
              <a:t>l’abbondanza</a:t>
            </a:r>
            <a:r>
              <a:rPr lang="sv-SE" b="1" dirty="0" smtClean="0">
                <a:latin typeface="Comic Sans MS"/>
                <a:cs typeface="Comic Sans MS"/>
              </a:rPr>
              <a:t> di </a:t>
            </a:r>
            <a:r>
              <a:rPr lang="sv-SE" b="1" dirty="0" err="1" smtClean="0">
                <a:latin typeface="Comic Sans MS"/>
                <a:cs typeface="Comic Sans MS"/>
              </a:rPr>
              <a:t>deuterio</a:t>
            </a:r>
            <a:r>
              <a:rPr lang="sv-SE" b="1" dirty="0" smtClean="0">
                <a:latin typeface="Comic Sans MS"/>
                <a:cs typeface="Comic Sans MS"/>
              </a:rPr>
              <a:t>, </a:t>
            </a:r>
            <a:r>
              <a:rPr lang="sv-SE" b="1" dirty="0" err="1" smtClean="0">
                <a:latin typeface="Comic Sans MS"/>
                <a:cs typeface="Comic Sans MS"/>
              </a:rPr>
              <a:t>che</a:t>
            </a:r>
            <a:r>
              <a:rPr lang="sv-SE" b="1" dirty="0" smtClean="0">
                <a:latin typeface="Comic Sans MS"/>
                <a:cs typeface="Comic Sans MS"/>
              </a:rPr>
              <a:t> </a:t>
            </a:r>
            <a:r>
              <a:rPr lang="sv-SE" b="1" dirty="0" err="1" smtClean="0">
                <a:latin typeface="Comic Sans MS"/>
                <a:cs typeface="Comic Sans MS"/>
              </a:rPr>
              <a:t>è</a:t>
            </a:r>
            <a:r>
              <a:rPr lang="sv-SE" b="1" dirty="0" smtClean="0">
                <a:latin typeface="Comic Sans MS"/>
                <a:cs typeface="Comic Sans MS"/>
              </a:rPr>
              <a:t> </a:t>
            </a:r>
            <a:r>
              <a:rPr lang="sv-SE" b="1" dirty="0" err="1" smtClean="0">
                <a:latin typeface="Comic Sans MS"/>
                <a:cs typeface="Comic Sans MS"/>
              </a:rPr>
              <a:t>l’isotopo</a:t>
            </a:r>
            <a:r>
              <a:rPr lang="sv-SE" b="1" dirty="0" smtClean="0">
                <a:latin typeface="Comic Sans MS"/>
                <a:cs typeface="Comic Sans MS"/>
              </a:rPr>
              <a:t> </a:t>
            </a:r>
            <a:r>
              <a:rPr lang="sv-SE" b="1" dirty="0" err="1" smtClean="0">
                <a:latin typeface="Comic Sans MS"/>
                <a:cs typeface="Comic Sans MS"/>
              </a:rPr>
              <a:t>più</a:t>
            </a:r>
            <a:r>
              <a:rPr lang="sv-SE" b="1" dirty="0" smtClean="0">
                <a:latin typeface="Comic Sans MS"/>
                <a:cs typeface="Comic Sans MS"/>
              </a:rPr>
              <a:t> </a:t>
            </a:r>
            <a:r>
              <a:rPr lang="sv-SE" b="1" dirty="0" err="1" smtClean="0">
                <a:latin typeface="Comic Sans MS"/>
                <a:cs typeface="Comic Sans MS"/>
              </a:rPr>
              <a:t>sensibile</a:t>
            </a:r>
            <a:r>
              <a:rPr lang="sv-SE" b="1" dirty="0" smtClean="0">
                <a:latin typeface="Comic Sans MS"/>
                <a:cs typeface="Comic Sans MS"/>
              </a:rPr>
              <a:t> a </a:t>
            </a:r>
            <a:r>
              <a:rPr lang="sv-SE" b="1" dirty="0" err="1" smtClean="0">
                <a:latin typeface="Comic Sans MS"/>
                <a:cs typeface="Comic Sans MS"/>
              </a:rPr>
              <a:t>questo</a:t>
            </a:r>
            <a:r>
              <a:rPr lang="sv-SE" b="1" dirty="0" smtClean="0">
                <a:latin typeface="Comic Sans MS"/>
                <a:cs typeface="Comic Sans MS"/>
              </a:rPr>
              <a:t> parametro.</a:t>
            </a:r>
          </a:p>
          <a:p>
            <a:endParaRPr lang="sv-SE" sz="1600" b="1" dirty="0">
              <a:latin typeface="Comic Sans MS"/>
              <a:cs typeface="Comic Sans MS"/>
            </a:endParaRPr>
          </a:p>
          <a:p>
            <a:r>
              <a:rPr lang="sv-SE" sz="1600" b="1" dirty="0" smtClean="0">
                <a:latin typeface="Comic Sans MS"/>
                <a:cs typeface="Comic Sans MS"/>
              </a:rPr>
              <a:t>100</a:t>
            </a:r>
            <a:r>
              <a:rPr lang="sv-SE" sz="1600" b="1" dirty="0" smtClean="0">
                <a:latin typeface="Symbol" charset="2"/>
                <a:cs typeface="Symbol" charset="2"/>
              </a:rPr>
              <a:t>W</a:t>
            </a:r>
            <a:r>
              <a:rPr lang="sv-SE" sz="1600" b="1" baseline="-25000" dirty="0" smtClean="0">
                <a:latin typeface="Comic Sans MS"/>
                <a:cs typeface="Comic Sans MS"/>
              </a:rPr>
              <a:t>b</a:t>
            </a:r>
            <a:r>
              <a:rPr lang="sv-SE" sz="1600" b="1" baseline="-25000" dirty="0">
                <a:latin typeface="Comic Sans MS"/>
                <a:cs typeface="Comic Sans MS"/>
              </a:rPr>
              <a:t>,0</a:t>
            </a:r>
            <a:r>
              <a:rPr lang="sv-SE" sz="1600" b="1" dirty="0">
                <a:latin typeface="Comic Sans MS"/>
                <a:cs typeface="Comic Sans MS"/>
              </a:rPr>
              <a:t>h</a:t>
            </a:r>
            <a:r>
              <a:rPr lang="sv-SE" sz="1600" b="1" baseline="30000" dirty="0">
                <a:latin typeface="Comic Sans MS"/>
                <a:cs typeface="Comic Sans MS"/>
              </a:rPr>
              <a:t>2</a:t>
            </a:r>
            <a:r>
              <a:rPr lang="sv-SE" sz="1600" b="1" dirty="0">
                <a:latin typeface="Comic Sans MS"/>
                <a:cs typeface="Comic Sans MS"/>
              </a:rPr>
              <a:t>(CMB)=2.20±0.03 (PLANCK2013</a:t>
            </a:r>
            <a:r>
              <a:rPr lang="sv-SE" sz="1600" b="1" dirty="0" smtClean="0">
                <a:latin typeface="Comic Sans MS"/>
                <a:cs typeface="Comic Sans MS"/>
              </a:rPr>
              <a:t>)</a:t>
            </a:r>
          </a:p>
          <a:p>
            <a:r>
              <a:rPr lang="sv-SE" sz="1600" b="1" dirty="0">
                <a:latin typeface="Comic Sans MS"/>
                <a:cs typeface="Comic Sans MS"/>
              </a:rPr>
              <a:t>100</a:t>
            </a:r>
            <a:r>
              <a:rPr lang="sv-SE" sz="1600" b="1" dirty="0">
                <a:latin typeface="Symbol" charset="2"/>
                <a:cs typeface="Symbol" charset="2"/>
              </a:rPr>
              <a:t>W</a:t>
            </a:r>
            <a:r>
              <a:rPr lang="sv-SE" sz="1600" b="1" baseline="-25000" dirty="0">
                <a:latin typeface="Comic Sans MS"/>
                <a:cs typeface="Comic Sans MS"/>
              </a:rPr>
              <a:t>b,0</a:t>
            </a:r>
            <a:r>
              <a:rPr lang="sv-SE" sz="1600" b="1" dirty="0">
                <a:latin typeface="Comic Sans MS"/>
                <a:cs typeface="Comic Sans MS"/>
              </a:rPr>
              <a:t>h</a:t>
            </a:r>
            <a:r>
              <a:rPr lang="sv-SE" sz="1600" b="1" baseline="30000" dirty="0">
                <a:latin typeface="Comic Sans MS"/>
                <a:cs typeface="Comic Sans MS"/>
              </a:rPr>
              <a:t>2</a:t>
            </a:r>
            <a:r>
              <a:rPr lang="sv-SE" sz="1600" b="1" dirty="0">
                <a:latin typeface="Comic Sans MS"/>
                <a:cs typeface="Comic Sans MS"/>
              </a:rPr>
              <a:t>(BBN)=2.20±</a:t>
            </a:r>
            <a:r>
              <a:rPr lang="sv-SE" sz="1600" b="1" dirty="0">
                <a:solidFill>
                  <a:srgbClr val="0000FF"/>
                </a:solidFill>
                <a:latin typeface="Comic Sans MS"/>
                <a:cs typeface="Comic Sans MS"/>
              </a:rPr>
              <a:t>0.02</a:t>
            </a:r>
            <a:r>
              <a:rPr lang="sv-SE" sz="1600" b="1" dirty="0">
                <a:latin typeface="Comic Sans MS"/>
                <a:cs typeface="Comic Sans MS"/>
              </a:rPr>
              <a:t>±</a:t>
            </a:r>
            <a:r>
              <a:rPr lang="sv-SE" sz="1600" b="1" dirty="0">
                <a:solidFill>
                  <a:srgbClr val="FF0000"/>
                </a:solidFill>
                <a:latin typeface="Comic Sans MS"/>
                <a:cs typeface="Comic Sans MS"/>
              </a:rPr>
              <a:t>0.04 </a:t>
            </a:r>
            <a:r>
              <a:rPr lang="sv-SE" sz="1600" b="1" dirty="0">
                <a:latin typeface="Comic Sans MS"/>
                <a:cs typeface="Comic Sans MS"/>
              </a:rPr>
              <a:t>(</a:t>
            </a:r>
            <a:r>
              <a:rPr lang="sv-SE" sz="1600" b="1" dirty="0" err="1">
                <a:latin typeface="Comic Sans MS"/>
                <a:cs typeface="Comic Sans MS"/>
              </a:rPr>
              <a:t>Cooke&amp;Pettini</a:t>
            </a:r>
            <a:r>
              <a:rPr lang="sv-SE" sz="1600" b="1" dirty="0">
                <a:latin typeface="Comic Sans MS"/>
                <a:cs typeface="Comic Sans MS"/>
              </a:rPr>
              <a:t> 2013</a:t>
            </a:r>
            <a:r>
              <a:rPr lang="sv-SE" sz="1600" b="1" dirty="0" smtClean="0">
                <a:latin typeface="Comic Sans MS"/>
                <a:cs typeface="Comic Sans MS"/>
              </a:rPr>
              <a:t>)</a:t>
            </a:r>
          </a:p>
          <a:p>
            <a:endParaRPr lang="sv-SE" sz="1600" b="1" i="1" dirty="0"/>
          </a:p>
          <a:p>
            <a:endParaRPr lang="sv-SE" sz="1600" b="1" i="1" dirty="0" smtClean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81000" y="3470275"/>
            <a:ext cx="1931854" cy="338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7" rIns="91435" bIns="45717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sv-SE" b="1" i="1" dirty="0" err="1" smtClean="0">
                <a:solidFill>
                  <a:srgbClr val="0000FF"/>
                </a:solidFill>
                <a:latin typeface="Comic Sans MS"/>
                <a:ea typeface="ヒラギノ角ゴ ProN W3" charset="0"/>
                <a:cs typeface="Comic Sans MS"/>
                <a:sym typeface="Arial" charset="0"/>
              </a:rPr>
              <a:t>Osservazioni</a:t>
            </a:r>
            <a:r>
              <a:rPr lang="sv-SE" b="1" i="1" dirty="0" smtClean="0">
                <a:solidFill>
                  <a:srgbClr val="0000FF"/>
                </a:solidFill>
                <a:latin typeface="Comic Sans MS"/>
                <a:ea typeface="ヒラギノ角ゴ ProN W3" charset="0"/>
                <a:cs typeface="Comic Sans MS"/>
                <a:sym typeface="Arial" charset="0"/>
              </a:rPr>
              <a:t> D</a:t>
            </a:r>
            <a:r>
              <a:rPr lang="sv-SE" b="1" i="1" dirty="0">
                <a:solidFill>
                  <a:srgbClr val="0000FF"/>
                </a:solidFill>
                <a:latin typeface="Comic Sans MS"/>
                <a:ea typeface="ヒラギノ角ゴ ProN W3" charset="0"/>
                <a:cs typeface="Comic Sans MS"/>
                <a:sym typeface="Arial" charset="0"/>
              </a:rPr>
              <a:t>/</a:t>
            </a:r>
            <a:r>
              <a:rPr lang="sv-SE" b="1" i="1" dirty="0" smtClean="0">
                <a:solidFill>
                  <a:srgbClr val="0000FF"/>
                </a:solidFill>
                <a:latin typeface="Comic Sans MS"/>
                <a:ea typeface="ヒラギノ角ゴ ProN W3" charset="0"/>
                <a:cs typeface="Comic Sans MS"/>
                <a:sym typeface="Arial" charset="0"/>
              </a:rPr>
              <a:t>H</a:t>
            </a:r>
            <a:endParaRPr lang="en-US" i="1" dirty="0">
              <a:solidFill>
                <a:srgbClr val="0000FF"/>
              </a:solidFill>
              <a:latin typeface="Comic Sans MS"/>
              <a:ea typeface="ヒラギノ角ゴ ProN W3" charset="0"/>
              <a:cs typeface="Comic Sans MS"/>
              <a:sym typeface="Arial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2661139" y="3414711"/>
            <a:ext cx="0" cy="266700"/>
          </a:xfrm>
          <a:prstGeom prst="straightConnector1">
            <a:avLst/>
          </a:prstGeom>
          <a:solidFill>
            <a:srgbClr val="BBE0E3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3132993" y="3400424"/>
            <a:ext cx="0" cy="457200"/>
          </a:xfrm>
          <a:prstGeom prst="straightConnector1">
            <a:avLst/>
          </a:prstGeom>
          <a:solidFill>
            <a:srgbClr val="BBE0E3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2291863" y="3663949"/>
            <a:ext cx="341931" cy="0"/>
          </a:xfrm>
          <a:prstGeom prst="straightConnector1">
            <a:avLst/>
          </a:prstGeom>
          <a:solidFill>
            <a:srgbClr val="BBE0E3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0" y="4941888"/>
            <a:ext cx="89916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latin typeface="Comic Sans MS"/>
                <a:cs typeface="Comic Sans MS"/>
              </a:rPr>
              <a:t>Nota </a:t>
            </a:r>
            <a:r>
              <a:rPr lang="en-US" b="1" dirty="0" err="1" smtClean="0">
                <a:latin typeface="Comic Sans MS"/>
                <a:cs typeface="Comic Sans MS"/>
              </a:rPr>
              <a:t>Bene</a:t>
            </a:r>
            <a:r>
              <a:rPr lang="en-US" b="1" dirty="0" smtClean="0">
                <a:latin typeface="Comic Sans MS"/>
                <a:cs typeface="Comic Sans MS"/>
              </a:rPr>
              <a:t>:</a:t>
            </a:r>
          </a:p>
          <a:p>
            <a:pPr>
              <a:defRPr/>
            </a:pPr>
            <a:r>
              <a:rPr lang="sv-SE" b="1" i="1" dirty="0">
                <a:latin typeface="Symbol" charset="2"/>
                <a:cs typeface="Symbol" charset="2"/>
              </a:rPr>
              <a:t>W</a:t>
            </a:r>
            <a:r>
              <a:rPr lang="sv-SE" b="1" i="1" baseline="-25000" dirty="0">
                <a:latin typeface="Comic Sans MS"/>
                <a:cs typeface="Comic Sans MS"/>
              </a:rPr>
              <a:t>b</a:t>
            </a:r>
            <a:r>
              <a:rPr lang="en-US" b="1" dirty="0">
                <a:latin typeface="Comic Sans MS"/>
                <a:cs typeface="Comic Sans MS"/>
              </a:rPr>
              <a:t>(CMB) e </a:t>
            </a:r>
            <a:r>
              <a:rPr lang="sv-SE" b="1" i="1" dirty="0">
                <a:latin typeface="Symbol" charset="2"/>
                <a:cs typeface="Symbol" charset="2"/>
              </a:rPr>
              <a:t>W</a:t>
            </a:r>
            <a:r>
              <a:rPr lang="sv-SE" b="1" i="1" baseline="-25000" dirty="0">
                <a:latin typeface="Comic Sans MS"/>
                <a:cs typeface="Comic Sans MS"/>
              </a:rPr>
              <a:t>b </a:t>
            </a:r>
            <a:r>
              <a:rPr lang="en-US" b="1" dirty="0">
                <a:latin typeface="Comic Sans MS"/>
                <a:cs typeface="Comic Sans MS"/>
              </a:rPr>
              <a:t>(BBN) </a:t>
            </a:r>
            <a:r>
              <a:rPr lang="en-US" b="1" dirty="0" err="1" smtClean="0">
                <a:latin typeface="Comic Sans MS"/>
                <a:cs typeface="Comic Sans MS"/>
              </a:rPr>
              <a:t>si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riferiscono</a:t>
            </a:r>
            <a:r>
              <a:rPr lang="en-US" b="1" dirty="0" smtClean="0">
                <a:latin typeface="Comic Sans MS"/>
                <a:cs typeface="Comic Sans MS"/>
              </a:rPr>
              <a:t> a tempi </a:t>
            </a:r>
            <a:r>
              <a:rPr lang="en-US" b="1" dirty="0" err="1" smtClean="0">
                <a:latin typeface="Comic Sans MS"/>
                <a:cs typeface="Comic Sans MS"/>
              </a:rPr>
              <a:t>cosmici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differenti</a:t>
            </a:r>
            <a:r>
              <a:rPr lang="en-US" b="1" dirty="0" smtClean="0">
                <a:latin typeface="Comic Sans MS"/>
                <a:cs typeface="Comic Sans MS"/>
              </a:rPr>
              <a:t>.</a:t>
            </a:r>
            <a:endParaRPr lang="en-US" b="1" dirty="0" smtClean="0">
              <a:latin typeface="Arial"/>
              <a:cs typeface="Arial"/>
            </a:endParaRPr>
          </a:p>
          <a:p>
            <a:pPr>
              <a:defRPr/>
            </a:pPr>
            <a:r>
              <a:rPr lang="sv-SE" b="1" i="1" dirty="0">
                <a:latin typeface="Symbol" charset="2"/>
                <a:cs typeface="Symbol" charset="2"/>
              </a:rPr>
              <a:t>W</a:t>
            </a:r>
            <a:r>
              <a:rPr lang="sv-SE" b="1" i="1" baseline="-25000" dirty="0">
                <a:latin typeface="Comic Sans MS"/>
                <a:cs typeface="Comic Sans MS"/>
              </a:rPr>
              <a:t>b</a:t>
            </a:r>
            <a:r>
              <a:rPr lang="en-US" b="1" dirty="0" smtClean="0">
                <a:latin typeface="Comic Sans MS"/>
                <a:cs typeface="Comic Sans MS"/>
              </a:rPr>
              <a:t>(CMB) e </a:t>
            </a:r>
            <a:r>
              <a:rPr lang="sv-SE" b="1" i="1" dirty="0">
                <a:latin typeface="Symbol" charset="2"/>
                <a:cs typeface="Symbol" charset="2"/>
              </a:rPr>
              <a:t>W</a:t>
            </a:r>
            <a:r>
              <a:rPr lang="sv-SE" b="1" i="1" baseline="-25000" dirty="0">
                <a:latin typeface="Comic Sans MS"/>
                <a:cs typeface="Comic Sans MS"/>
              </a:rPr>
              <a:t>b </a:t>
            </a:r>
            <a:r>
              <a:rPr lang="en-US" b="1" dirty="0" smtClean="0">
                <a:latin typeface="Comic Sans MS"/>
                <a:cs typeface="Comic Sans MS"/>
              </a:rPr>
              <a:t>(BBN) </a:t>
            </a:r>
            <a:r>
              <a:rPr lang="en-US" b="1" dirty="0" err="1" smtClean="0">
                <a:latin typeface="Comic Sans MS"/>
                <a:cs typeface="Comic Sans MS"/>
              </a:rPr>
              <a:t>hanno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errore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confrontabile</a:t>
            </a:r>
            <a:r>
              <a:rPr lang="en-US" b="1" dirty="0" smtClean="0">
                <a:latin typeface="Comic Sans MS"/>
                <a:cs typeface="Comic Sans MS"/>
              </a:rPr>
              <a:t>.</a:t>
            </a:r>
            <a:endParaRPr lang="en-US" b="1" dirty="0">
              <a:latin typeface="Comic Sans MS"/>
              <a:cs typeface="Comic Sans MS"/>
            </a:endParaRPr>
          </a:p>
          <a:p>
            <a:pPr>
              <a:defRPr/>
            </a:pPr>
            <a:r>
              <a:rPr lang="sv-SE" b="1" i="1" dirty="0">
                <a:latin typeface="Symbol" charset="2"/>
                <a:cs typeface="Symbol" charset="2"/>
              </a:rPr>
              <a:t>W</a:t>
            </a:r>
            <a:r>
              <a:rPr lang="sv-SE" b="1" i="1" baseline="-25000" dirty="0">
                <a:latin typeface="Comic Sans MS"/>
                <a:cs typeface="Comic Sans MS"/>
              </a:rPr>
              <a:t>b </a:t>
            </a:r>
            <a:r>
              <a:rPr lang="en-US" b="1" dirty="0">
                <a:latin typeface="Comic Sans MS"/>
                <a:cs typeface="Comic Sans MS"/>
              </a:rPr>
              <a:t>(BBN) </a:t>
            </a:r>
            <a:r>
              <a:rPr lang="en-US" b="1" dirty="0" err="1" smtClean="0">
                <a:latin typeface="Comic Sans MS"/>
                <a:cs typeface="Comic Sans MS"/>
              </a:rPr>
              <a:t>può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essere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ridotto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considerevolmente</a:t>
            </a:r>
            <a:r>
              <a:rPr lang="en-US" b="1" dirty="0" smtClean="0">
                <a:latin typeface="Comic Sans MS"/>
                <a:cs typeface="Comic Sans MS"/>
              </a:rPr>
              <a:t> con </a:t>
            </a:r>
            <a:r>
              <a:rPr lang="en-US" b="1" dirty="0" err="1" smtClean="0">
                <a:latin typeface="Comic Sans MS"/>
                <a:cs typeface="Comic Sans MS"/>
              </a:rPr>
              <a:t>una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misura</a:t>
            </a:r>
            <a:r>
              <a:rPr lang="en-US" b="1" dirty="0" smtClean="0">
                <a:latin typeface="Comic Sans MS"/>
                <a:cs typeface="Comic Sans MS"/>
              </a:rPr>
              <a:t> di </a:t>
            </a:r>
            <a:r>
              <a:rPr lang="en-US" b="1" dirty="0" err="1" smtClean="0">
                <a:latin typeface="Comic Sans MS"/>
                <a:cs typeface="Comic Sans MS"/>
              </a:rPr>
              <a:t>precisione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delle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reazione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err="1" smtClean="0">
                <a:latin typeface="Comic Sans MS"/>
                <a:cs typeface="Comic Sans MS"/>
              </a:rPr>
              <a:t>Dp</a:t>
            </a:r>
            <a:r>
              <a:rPr lang="en-US" b="1" dirty="0" err="1" smtClean="0">
                <a:latin typeface="Symbol" charset="2"/>
                <a:cs typeface="Symbol" charset="2"/>
              </a:rPr>
              <a:t>g</a:t>
            </a:r>
            <a:endParaRPr lang="en-US" b="1" dirty="0">
              <a:latin typeface="Symbol" charset="2"/>
              <a:cs typeface="Symbol" charset="2"/>
            </a:endParaRPr>
          </a:p>
        </p:txBody>
      </p:sp>
      <p:sp>
        <p:nvSpPr>
          <p:cNvPr id="14" name="TextBox 59"/>
          <p:cNvSpPr txBox="1">
            <a:spLocks noChangeArrowheads="1"/>
          </p:cNvSpPr>
          <p:nvPr/>
        </p:nvSpPr>
        <p:spPr bwMode="auto">
          <a:xfrm>
            <a:off x="1891811" y="3775075"/>
            <a:ext cx="1537189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7" rIns="91435" bIns="45717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i="1" dirty="0" smtClean="0">
                <a:solidFill>
                  <a:srgbClr val="FF0000"/>
                </a:solidFill>
                <a:latin typeface="Comic Sans MS"/>
                <a:ea typeface="ヒラギノ角ゴ ProN W3" charset="0"/>
                <a:cs typeface="Comic Sans MS"/>
                <a:sym typeface="Arial" charset="0"/>
              </a:rPr>
              <a:t>R</a:t>
            </a:r>
            <a:r>
              <a:rPr lang="sv-SE" b="1" i="1" dirty="0" err="1" smtClean="0">
                <a:solidFill>
                  <a:srgbClr val="FF0000"/>
                </a:solidFill>
                <a:latin typeface="Comic Sans MS"/>
                <a:ea typeface="ヒラギノ角ゴ ProN W3" charset="0"/>
                <a:cs typeface="Comic Sans MS"/>
                <a:sym typeface="Arial" charset="0"/>
              </a:rPr>
              <a:t>eazione</a:t>
            </a:r>
            <a:r>
              <a:rPr lang="sv-SE" b="1" i="1" dirty="0" smtClean="0">
                <a:solidFill>
                  <a:srgbClr val="FF0000"/>
                </a:solidFill>
                <a:latin typeface="Comic Sans MS"/>
                <a:ea typeface="ヒラギノ角ゴ ProN W3" charset="0"/>
                <a:cs typeface="Comic Sans MS"/>
                <a:sym typeface="Arial" charset="0"/>
              </a:rPr>
              <a:t> </a:t>
            </a:r>
            <a:r>
              <a:rPr lang="sv-SE" b="1" i="1" dirty="0" err="1" smtClean="0">
                <a:solidFill>
                  <a:srgbClr val="FF0000"/>
                </a:solidFill>
                <a:latin typeface="Comic Sans MS"/>
                <a:ea typeface="ヒラギノ角ゴ ProN W3" charset="0"/>
                <a:cs typeface="Comic Sans MS"/>
                <a:sym typeface="Arial" charset="0"/>
              </a:rPr>
              <a:t>Dp</a:t>
            </a:r>
            <a:r>
              <a:rPr lang="sv-SE" b="1" i="1" dirty="0" err="1" smtClean="0">
                <a:solidFill>
                  <a:srgbClr val="FF0000"/>
                </a:solidFill>
                <a:latin typeface="Symbol" charset="2"/>
                <a:ea typeface="ヒラギノ角ゴ ProN W3" charset="0"/>
                <a:cs typeface="Symbol" charset="2"/>
                <a:sym typeface="Arial" charset="0"/>
              </a:rPr>
              <a:t>g</a:t>
            </a:r>
            <a:endParaRPr lang="en-US" i="1" dirty="0">
              <a:solidFill>
                <a:srgbClr val="FF0000"/>
              </a:solidFill>
              <a:latin typeface="Comic Sans MS"/>
              <a:ea typeface="ヒラギノ角ゴ ProN W3" charset="0"/>
              <a:cs typeface="Comic Sans MS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14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21150</TotalTime>
  <Words>2318</Words>
  <Application>Microsoft Macintosh PowerPoint</Application>
  <PresentationFormat>On-screen Show (4:3)</PresentationFormat>
  <Paragraphs>350</Paragraphs>
  <Slides>32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next?</vt:lpstr>
      <vt:lpstr>PowerPoint Presentation</vt:lpstr>
      <vt:lpstr>PowerPoint Presentation</vt:lpstr>
      <vt:lpstr>Carbon burning &amp; type Ia supernovae</vt:lpstr>
      <vt:lpstr>Altre iniziative</vt:lpstr>
      <vt:lpstr>PowerPoint Presentation</vt:lpstr>
      <vt:lpstr>PowerPoint Presentation</vt:lpstr>
      <vt:lpstr>Nuclear reactions in stars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Opportunities in Nuclear Astrophysics</dc:title>
  <dc:creator>Michael Wiescher</dc:creator>
  <cp:lastModifiedBy>carlo gustavo</cp:lastModifiedBy>
  <cp:revision>441</cp:revision>
  <dcterms:created xsi:type="dcterms:W3CDTF">2006-08-16T00:00:00Z</dcterms:created>
  <dcterms:modified xsi:type="dcterms:W3CDTF">2014-10-14T20:58:14Z</dcterms:modified>
</cp:coreProperties>
</file>