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33" r:id="rId4"/>
  </p:sldMasterIdLst>
  <p:notesMasterIdLst>
    <p:notesMasterId r:id="rId53"/>
  </p:notesMasterIdLst>
  <p:sldIdLst>
    <p:sldId id="441" r:id="rId5"/>
    <p:sldId id="271" r:id="rId6"/>
    <p:sldId id="438" r:id="rId7"/>
    <p:sldId id="356" r:id="rId8"/>
    <p:sldId id="357" r:id="rId9"/>
    <p:sldId id="358" r:id="rId10"/>
    <p:sldId id="453" r:id="rId11"/>
    <p:sldId id="436" r:id="rId12"/>
    <p:sldId id="402" r:id="rId13"/>
    <p:sldId id="407" r:id="rId14"/>
    <p:sldId id="437" r:id="rId15"/>
    <p:sldId id="459" r:id="rId16"/>
    <p:sldId id="273" r:id="rId17"/>
    <p:sldId id="419" r:id="rId18"/>
    <p:sldId id="485" r:id="rId19"/>
    <p:sldId id="486" r:id="rId20"/>
    <p:sldId id="487" r:id="rId21"/>
    <p:sldId id="399" r:id="rId22"/>
    <p:sldId id="277" r:id="rId23"/>
    <p:sldId id="278" r:id="rId24"/>
    <p:sldId id="488" r:id="rId25"/>
    <p:sldId id="489" r:id="rId26"/>
    <p:sldId id="490" r:id="rId27"/>
    <p:sldId id="498" r:id="rId28"/>
    <p:sldId id="491" r:id="rId29"/>
    <p:sldId id="472" r:id="rId30"/>
    <p:sldId id="476" r:id="rId31"/>
    <p:sldId id="478" r:id="rId32"/>
    <p:sldId id="493" r:id="rId33"/>
    <p:sldId id="494" r:id="rId34"/>
    <p:sldId id="495" r:id="rId35"/>
    <p:sldId id="479" r:id="rId36"/>
    <p:sldId id="391" r:id="rId37"/>
    <p:sldId id="496" r:id="rId38"/>
    <p:sldId id="492" r:id="rId39"/>
    <p:sldId id="497" r:id="rId40"/>
    <p:sldId id="337" r:id="rId41"/>
    <p:sldId id="269" r:id="rId42"/>
    <p:sldId id="442" r:id="rId43"/>
    <p:sldId id="455" r:id="rId44"/>
    <p:sldId id="445" r:id="rId45"/>
    <p:sldId id="446" r:id="rId46"/>
    <p:sldId id="444" r:id="rId47"/>
    <p:sldId id="431" r:id="rId48"/>
    <p:sldId id="456" r:id="rId49"/>
    <p:sldId id="272" r:id="rId50"/>
    <p:sldId id="458" r:id="rId51"/>
    <p:sldId id="499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10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759B0-9083-41E5-A405-BB34B8392077}" type="datetimeFigureOut">
              <a:rPr lang="it-IT" smtClean="0"/>
              <a:t>15/10/2014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60C24-80C3-47AA-984D-7DD88FE93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11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8B0A-7D6F-44CA-AD8F-B2D32F8E0F3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00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8B0A-7D6F-44CA-AD8F-B2D32F8E0F3F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74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8B0A-7D6F-44CA-AD8F-B2D32F8E0F3F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9D-9E62-4BF6-B815-12A467344A3F}" type="datetime1">
              <a:rPr lang="it-IT" smtClean="0"/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4AA7-7977-4255-9BFF-15D6CB44B85E}" type="datetime1">
              <a:rPr lang="it-IT" smtClean="0"/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FC-8AE0-46EC-8ABD-01BD3B2DBAEB}" type="datetime1">
              <a:rPr lang="it-IT" smtClean="0"/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>
            <a:spLocks noGrp="1"/>
          </p:cNvSpPr>
          <p:nvPr>
            <p:ph type="sldNum" sz="quarter" idx="10"/>
          </p:nvPr>
        </p:nvSpPr>
        <p:spPr>
          <a:xfrm>
            <a:off x="6553200" y="6403975"/>
            <a:ext cx="2133600" cy="269875"/>
          </a:xfrm>
        </p:spPr>
        <p:txBody>
          <a:bodyPr/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03BA15D-ADD1-4266-BE9D-ECEF2A7EA6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72714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43BA-C87C-45F8-95B4-59F93A8EB4B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9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0614-8C3C-4A14-951E-263B8DCD3A1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9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A97-0AC5-456B-9286-69B20369AEA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8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09E0-827C-47D0-A3B2-24A4F42874C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6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DC7-907B-4B93-8F54-408B95C120A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6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D5F-CFEC-43D6-86B2-972DE8CE6B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14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B882-3B1F-4F03-ABD9-F8F26926622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7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31D0-8475-49B7-B8DF-D97C3B077A64}" type="datetime1">
              <a:rPr lang="it-IT" smtClean="0"/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B7E7-0FD4-4631-85F5-E4D78A0FF4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95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4563-C48F-4293-A3BC-6280BBF765D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067-DBA5-4983-B798-79C8441A4D9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7438-0562-4C03-865C-15B114020F1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0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12DE-A141-4944-B9E0-05C422C1402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2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F53-13F3-4759-8C9A-2BBAFDADCA2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0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F36-970B-4FCE-8601-2D6920FA94E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C60-72D7-4E0A-B8E5-8809BEC527B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22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81E4-932F-4F12-B6FA-8558AF4F528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1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660C-C8D4-414A-923E-85D171B7B3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7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06-A684-440B-8833-74AF03A2DC83}" type="datetime1">
              <a:rPr lang="it-IT" smtClean="0"/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0F8B-9118-4AA0-9DCD-9F07FF829C3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25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5EA5-D82D-4D11-A24A-0CECC523633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80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F527-C668-44A2-88E2-C6CDEC24FE1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68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0038-71B6-4AD7-B505-96CF3158037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34FE-371E-45A4-8417-DB5280B22BA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77F6F-5242-40D3-8174-7C90E985CBD7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2EEC2-75ED-450B-A5DF-0D467C5361C6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5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FF33-A017-4006-8DCE-39011D6D7EDD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EA826-D151-4417-84EE-D90028ECA5B5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9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43470-2862-424E-A48E-EBBDD9C1CEA6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9414-E3A0-4D08-BACD-5F0DFEDC4099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3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6DC40-310C-45D7-A76A-17AFC023C7EB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E09F2-C799-47A5-88B1-4E592F633EF9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4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A0B50-83E8-49D9-A4A7-71C15EE0D4F5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2507C-407C-4708-B962-8315146A8300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4F52-9BB8-4188-8CE2-FD43AC734C06}" type="datetime1">
              <a:rPr lang="it-IT" smtClean="0"/>
              <a:t>15/10/2014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BB756-EE9B-4E1E-B2DA-5180116F7618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B2A9-B6C7-4C5B-9D2E-0B17B75ABD52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51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64585-76B2-4050-87DA-F47C9115AB36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C39DB-0653-4363-8BDD-282B16B0C8EB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0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97EB37-D48A-4ABC-BFD9-B829A64AF191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83D15-B285-4120-9C4F-AEA54CB4D71A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3D08E-6FFE-408B-BA56-1F6FB32ADF7C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9EAA-A182-4C8F-87E9-80647D83D75B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69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31A2E-4EEE-4C6D-B741-6B7D20EFE848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2C922-6C04-4059-9208-E9AB26BD76BD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5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5113" y="0"/>
            <a:ext cx="2071687" cy="61261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67425" cy="6126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B8D5E4-0353-49BA-A81A-FCF537C5330E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7C518-6554-4B5B-81C9-E76A7216308B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22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279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844925"/>
            <a:ext cx="4038600" cy="22812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602481-6FB3-4FC5-A221-3828B00FEE4F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D064A-61C9-401D-B8DE-99100C880B39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4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95288" y="0"/>
            <a:ext cx="8291512" cy="6126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721759-AA6E-4AAC-8154-6583CC744232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E9FDE0-EDBB-4AE5-BD72-2AC94D50FFF7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22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395288" y="0"/>
            <a:ext cx="8229600" cy="1052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279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279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844925"/>
            <a:ext cx="4038600" cy="22812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844925"/>
            <a:ext cx="4038600" cy="22812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E1A438-129C-4AFA-9527-5FDDB120FC3C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E216D7-F338-4B4D-BBB3-3C897E01806B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75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A1537A-86A4-41EF-967D-66208731AF5B}" type="datetime1">
              <a:rPr lang="it-IT" altLang="ja-JP" smtClean="0">
                <a:solidFill>
                  <a:srgbClr val="000000"/>
                </a:solidFill>
              </a:rPr>
              <a:t>15/10/2014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5A93DE-B8EC-4D9A-A347-35C96AFDE3BC}" type="slidenum">
              <a:rPr lang="en-US" altLang="ja-JP">
                <a:solidFill>
                  <a:srgbClr val="000000"/>
                </a:solidFill>
              </a:rPr>
              <a:pPr/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F5A-0C11-484C-B935-245E59D5A747}" type="datetime1">
              <a:rPr lang="it-IT" smtClean="0"/>
              <a:t>15/10/2014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1185-9E48-4DB5-BE57-92EF0B1584AE}" type="datetime1">
              <a:rPr lang="it-IT" smtClean="0"/>
              <a:t>15/10/2014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3C41-D67F-4078-980C-ED0FD227CEB3}" type="datetime1">
              <a:rPr lang="it-IT" smtClean="0"/>
              <a:t>15/10/2014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886-B17B-4665-992C-4BF422B71DAC}" type="datetime1">
              <a:rPr lang="it-IT" smtClean="0"/>
              <a:t>15/10/2014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BC8C-2E38-41E9-9E48-9F5EA689CAC6}" type="datetime1">
              <a:rPr lang="it-IT" smtClean="0"/>
              <a:t>15/10/2014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031B-F795-4EBF-BF17-6B43181F8326}" type="datetime1">
              <a:rPr lang="it-IT" smtClean="0"/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7EC6-830D-4D47-9309-92B3AC16814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4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07AB-C4AD-4846-8343-17DEF0002A2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15/10/2014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4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85DD9E-948F-42CB-9C40-1D1AA51519C9}" type="datetime1">
              <a:rPr kumimoji="1" lang="it-IT" altLang="ja-JP" smtClean="0">
                <a:solidFill>
                  <a:srgbClr val="000000"/>
                </a:solidFill>
              </a:rPr>
              <a:t>15/10/2014</a:t>
            </a:fld>
            <a:endParaRPr kumimoji="1"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45813E-A6B9-442C-BE72-243435D339A0}" type="slidenum">
              <a:rPr kumimoji="1"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kumimoji="1"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0.png"/><Relationship Id="rId5" Type="http://schemas.openxmlformats.org/officeDocument/2006/relationships/image" Target="../media/image24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1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50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godi@lns.infn.it" TargetMode="External"/><Relationship Id="rId2" Type="http://schemas.openxmlformats.org/officeDocument/2006/relationships/hyperlink" Target="mailto:cappuzzello@lns.infn.i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1.jp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image" Target="../media/image43.jpe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42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5.wm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289"/>
          <p:cNvSpPr>
            <a:spLocks noChangeArrowheads="1"/>
          </p:cNvSpPr>
          <p:nvPr/>
        </p:nvSpPr>
        <p:spPr bwMode="auto">
          <a:xfrm>
            <a:off x="611188" y="927100"/>
            <a:ext cx="77057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 Bold" charset="0"/>
                <a:sym typeface="Arial Bold" charset="0"/>
              </a:rPr>
              <a:t> </a:t>
            </a:r>
          </a:p>
        </p:txBody>
      </p:sp>
      <p:grpSp>
        <p:nvGrpSpPr>
          <p:cNvPr id="82959" name="Group 292" descr="logoinfn-piccolo"/>
          <p:cNvGrpSpPr>
            <a:grpSpLocks/>
          </p:cNvGrpSpPr>
          <p:nvPr/>
        </p:nvGrpSpPr>
        <p:grpSpPr bwMode="auto">
          <a:xfrm>
            <a:off x="96762" y="2194810"/>
            <a:ext cx="1909515" cy="1152426"/>
            <a:chOff x="0" y="0"/>
            <a:chExt cx="1375708" cy="720725"/>
          </a:xfrm>
        </p:grpSpPr>
        <p:sp>
          <p:nvSpPr>
            <p:cNvPr id="82961" name="Shape 290"/>
            <p:cNvSpPr>
              <a:spLocks noChangeArrowheads="1"/>
            </p:cNvSpPr>
            <p:nvPr/>
          </p:nvSpPr>
          <p:spPr bwMode="auto">
            <a:xfrm>
              <a:off x="0" y="0"/>
              <a:ext cx="1375709" cy="720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it-IT" altLang="it-IT" sz="35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pic>
          <p:nvPicPr>
            <p:cNvPr id="82962" name="logoinfn-piccol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75709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2949" name="Shape 30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FEE184-B61F-40D4-BF3E-E163964B558B}" type="slidenum">
              <a:rPr lang="it-IT" altLang="it-IT" sz="1400" smtClean="0">
                <a:solidFill>
                  <a:srgbClr val="33666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 smtClean="0">
              <a:solidFill>
                <a:srgbClr val="336666"/>
              </a:solidFill>
            </a:endParaRPr>
          </a:p>
        </p:txBody>
      </p:sp>
      <p:grpSp>
        <p:nvGrpSpPr>
          <p:cNvPr id="82950" name="Group 308"/>
          <p:cNvGrpSpPr>
            <a:grpSpLocks/>
          </p:cNvGrpSpPr>
          <p:nvPr/>
        </p:nvGrpSpPr>
        <p:grpSpPr bwMode="auto">
          <a:xfrm>
            <a:off x="3520296" y="3698937"/>
            <a:ext cx="3783831" cy="954199"/>
            <a:chOff x="0" y="0"/>
            <a:chExt cx="4778375" cy="1089025"/>
          </a:xfrm>
        </p:grpSpPr>
        <p:pic>
          <p:nvPicPr>
            <p:cNvPr id="82952" name="image.pd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78375" cy="1089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82953" name="Shape 307"/>
            <p:cNvSpPr>
              <a:spLocks/>
            </p:cNvSpPr>
            <p:nvPr/>
          </p:nvSpPr>
          <p:spPr bwMode="auto">
            <a:xfrm>
              <a:off x="2736850" y="144462"/>
              <a:ext cx="1150938" cy="936626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</p:grpSp>
      <p:sp>
        <p:nvSpPr>
          <p:cNvPr id="25" name="Rettangolo 24"/>
          <p:cNvSpPr/>
          <p:nvPr/>
        </p:nvSpPr>
        <p:spPr>
          <a:xfrm>
            <a:off x="1" y="44624"/>
            <a:ext cx="9043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NUMEN@LNS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and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Neutrinoless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Double  Beta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Decay</a:t>
            </a:r>
            <a:endParaRPr lang="it-IT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Immagine 11" descr="Immagin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94810"/>
            <a:ext cx="1309792" cy="13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464050" y="2509413"/>
            <a:ext cx="359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Francesco </a:t>
            </a:r>
            <a:r>
              <a:rPr lang="it-IT" sz="2800" dirty="0" err="1" smtClean="0"/>
              <a:t>Cappuzzello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611188" y="5529647"/>
            <a:ext cx="7993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Next</a:t>
            </a:r>
            <a:r>
              <a:rPr lang="it-IT" b="1" dirty="0"/>
              <a:t> LNGS: Prospettive per il ruolo scientifico dei LNGS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LNGS</a:t>
            </a:r>
            <a:r>
              <a:rPr lang="it-IT" b="1" dirty="0"/>
              <a:t>, </a:t>
            </a:r>
            <a:r>
              <a:rPr lang="it-IT" b="1" dirty="0" smtClean="0"/>
              <a:t>15 - 16 </a:t>
            </a:r>
            <a:r>
              <a:rPr lang="it-IT" b="1" dirty="0"/>
              <a:t>ottobre 2014</a:t>
            </a:r>
          </a:p>
        </p:txBody>
      </p:sp>
    </p:spTree>
    <p:extLst>
      <p:ext uri="{BB962C8B-B14F-4D97-AF65-F5344CB8AC3E}">
        <p14:creationId xmlns:p14="http://schemas.microsoft.com/office/powerpoint/2010/main" val="307164176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unit cross section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" name="Equazione" r:id="rId3" imgW="114120" imgH="215640" progId="Equation.3">
                  <p:embed/>
                </p:oleObj>
              </mc:Choice>
              <mc:Fallback>
                <p:oleObj name="Equazione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80315" y="1369181"/>
                <a:ext cx="3121816" cy="475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,0)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𝑆𝑇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5" y="1369181"/>
                <a:ext cx="3121816" cy="475643"/>
              </a:xfrm>
              <a:prstGeom prst="rect">
                <a:avLst/>
              </a:prstGeom>
              <a:blipFill rotWithShape="1"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895598" y="1343533"/>
                <a:ext cx="3508012" cy="501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,0)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𝑆𝑇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98" y="1343533"/>
                <a:ext cx="3508012" cy="501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2957824" y="3933056"/>
                <a:ext cx="3270359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𝐷𝐶𝐸</m:t>
                        </m:r>
                      </m:sup>
                    </m:sSubSup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it-IT" dirty="0" smtClean="0"/>
                  <a:t> is the </a:t>
                </a:r>
                <a:r>
                  <a:rPr lang="it-IT" dirty="0" err="1" smtClean="0"/>
                  <a:t>Holy</a:t>
                </a:r>
                <a:r>
                  <a:rPr lang="it-IT" dirty="0" smtClean="0"/>
                  <a:t> Graal</a:t>
                </a:r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24" y="3933056"/>
                <a:ext cx="3270359" cy="410497"/>
              </a:xfrm>
              <a:prstGeom prst="rect">
                <a:avLst/>
              </a:prstGeom>
              <a:blipFill rotWithShape="1">
                <a:blip r:embed="rId7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giù 8"/>
          <p:cNvSpPr/>
          <p:nvPr/>
        </p:nvSpPr>
        <p:spPr>
          <a:xfrm>
            <a:off x="4283968" y="3320988"/>
            <a:ext cx="144016" cy="612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1040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J</a:t>
            </a:r>
            <a:r>
              <a:rPr lang="it-IT" i="1" baseline="-25000" dirty="0" smtClean="0"/>
              <a:t>ST</a:t>
            </a:r>
            <a:r>
              <a:rPr lang="it-IT" dirty="0" smtClean="0"/>
              <a:t> Volume </a:t>
            </a:r>
            <a:r>
              <a:rPr lang="it-IT" dirty="0" err="1" smtClean="0"/>
              <a:t>integral</a:t>
            </a:r>
            <a:r>
              <a:rPr lang="it-IT" dirty="0" smtClean="0"/>
              <a:t> of the </a:t>
            </a:r>
            <a:r>
              <a:rPr lang="it-IT" i="1" dirty="0" smtClean="0"/>
              <a:t>V</a:t>
            </a:r>
            <a:r>
              <a:rPr lang="it-IT" i="1" baseline="-25000" dirty="0" smtClean="0"/>
              <a:t>ST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4550296" y="1974470"/>
                <a:ext cx="4824536" cy="112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i="1" dirty="0" smtClean="0"/>
                  <a:t>J’</a:t>
                </a:r>
                <a:r>
                  <a:rPr lang="it-IT" i="1" baseline="-25000" dirty="0" smtClean="0"/>
                  <a:t>ST</a:t>
                </a:r>
                <a:r>
                  <a:rPr lang="it-IT" dirty="0" smtClean="0"/>
                  <a:t> Volume </a:t>
                </a:r>
                <a:r>
                  <a:rPr lang="it-IT" dirty="0" err="1" smtClean="0"/>
                  <a:t>integral</a:t>
                </a:r>
                <a:r>
                  <a:rPr lang="it-IT" dirty="0" smtClean="0"/>
                  <a:t> of the </a:t>
                </a:r>
                <a:r>
                  <a:rPr lang="it-IT" i="1" dirty="0" smtClean="0"/>
                  <a:t>V</a:t>
                </a:r>
                <a:r>
                  <a:rPr lang="it-IT" i="1" baseline="-25000" dirty="0" smtClean="0"/>
                  <a:t>ST</a:t>
                </a:r>
                <a:r>
                  <a:rPr lang="it-IT" i="1" dirty="0" smtClean="0"/>
                  <a:t>G</a:t>
                </a:r>
                <a:r>
                  <a:rPr lang="it-IT" i="1" dirty="0"/>
                  <a:t>V</a:t>
                </a:r>
                <a:r>
                  <a:rPr lang="it-IT" i="1" baseline="-25000" dirty="0"/>
                  <a:t>ST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potential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where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it-IT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it-IT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⟩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)/2</m:t>
                            </m:r>
                          </m:den>
                        </m:f>
                      </m:e>
                    </m:nary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the intermediate </a:t>
                </a:r>
                <a:r>
                  <a:rPr lang="it-IT" dirty="0" err="1" smtClean="0"/>
                  <a:t>channel</a:t>
                </a:r>
                <a:r>
                  <a:rPr lang="it-IT" dirty="0" smtClean="0"/>
                  <a:t> propagator (</a:t>
                </a:r>
                <a:r>
                  <a:rPr lang="it-IT" dirty="0" err="1" smtClean="0"/>
                  <a:t>including</a:t>
                </a:r>
                <a:r>
                  <a:rPr lang="it-IT" dirty="0" smtClean="0"/>
                  <a:t> off-</a:t>
                </a:r>
                <a:r>
                  <a:rPr lang="it-IT" dirty="0" err="1" smtClean="0"/>
                  <a:t>shell</a:t>
                </a:r>
                <a:r>
                  <a:rPr lang="it-IT" dirty="0" smtClean="0"/>
                  <a:t>)</a:t>
                </a:r>
                <a:endParaRPr lang="it-IT" dirty="0"/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96" y="1974470"/>
                <a:ext cx="4824536" cy="1121397"/>
              </a:xfrm>
              <a:prstGeom prst="rect">
                <a:avLst/>
              </a:prstGeom>
              <a:blipFill rotWithShape="1">
                <a:blip r:embed="rId8"/>
                <a:stretch>
                  <a:fillRect l="-1010" t="-8152" b="-255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1 11"/>
          <p:cNvCxnSpPr/>
          <p:nvPr/>
        </p:nvCxnSpPr>
        <p:spPr>
          <a:xfrm flipV="1">
            <a:off x="323528" y="321297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70603" y="45231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 err="1" smtClean="0"/>
              <a:t>known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would</a:t>
            </a:r>
            <a:r>
              <a:rPr lang="it-IT" b="1" dirty="0" smtClean="0"/>
              <a:t> </a:t>
            </a:r>
            <a:r>
              <a:rPr lang="it-IT" b="1" dirty="0" err="1" smtClean="0"/>
              <a:t>allow</a:t>
            </a:r>
            <a:r>
              <a:rPr lang="it-IT" b="1" dirty="0" smtClean="0"/>
              <a:t> to </a:t>
            </a:r>
            <a:r>
              <a:rPr lang="it-IT" b="1" dirty="0" err="1" smtClean="0"/>
              <a:t>determine</a:t>
            </a:r>
            <a:r>
              <a:rPr lang="it-IT" b="1" dirty="0" smtClean="0"/>
              <a:t> the </a:t>
            </a:r>
            <a:r>
              <a:rPr lang="it-IT" b="1" dirty="0" smtClean="0">
                <a:solidFill>
                  <a:srgbClr val="FF0000"/>
                </a:solidFill>
              </a:rPr>
              <a:t>NME from DCE cross </a:t>
            </a:r>
            <a:r>
              <a:rPr lang="it-IT" b="1" dirty="0" err="1" smtClean="0">
                <a:solidFill>
                  <a:srgbClr val="FF0000"/>
                </a:solidFill>
              </a:rPr>
              <a:t>section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measurement</a:t>
            </a:r>
            <a:r>
              <a:rPr lang="it-IT" b="1" dirty="0" smtClean="0"/>
              <a:t>,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/>
              <a:t>whatever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strenght</a:t>
            </a:r>
            <a:r>
              <a:rPr lang="it-IT" b="1" dirty="0" smtClean="0"/>
              <a:t> </a:t>
            </a:r>
            <a:r>
              <a:rPr lang="it-IT" b="1" dirty="0" err="1" smtClean="0"/>
              <a:t>fragmentation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5373216"/>
            <a:ext cx="808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r>
              <a:rPr lang="it-IT" dirty="0" smtClean="0"/>
              <a:t> in single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example</a:t>
            </a:r>
            <a:r>
              <a:rPr lang="it-IT" dirty="0" smtClean="0"/>
              <a:t> the B(GT;CEX)/B(GT;</a:t>
            </a:r>
            <a:r>
              <a:rPr lang="it-IT" dirty="0" smtClean="0">
                <a:sym typeface="Symbol"/>
              </a:rPr>
              <a:t>-</a:t>
            </a:r>
            <a:r>
              <a:rPr lang="it-IT" dirty="0" err="1" smtClean="0">
                <a:sym typeface="Symbol"/>
              </a:rPr>
              <a:t>decay</a:t>
            </a:r>
            <a:r>
              <a:rPr lang="it-IT" dirty="0" smtClean="0"/>
              <a:t>) </a:t>
            </a:r>
            <a:r>
              <a:rPr lang="it-IT" dirty="0" smtClean="0">
                <a:sym typeface="Symbol"/>
              </a:rPr>
              <a:t> 1 </a:t>
            </a:r>
            <a:r>
              <a:rPr lang="it-IT" dirty="0" err="1" smtClean="0">
                <a:sym typeface="Symbol"/>
              </a:rPr>
              <a:t>within</a:t>
            </a:r>
            <a:r>
              <a:rPr lang="it-IT" dirty="0" smtClean="0">
                <a:sym typeface="Symbol"/>
              </a:rPr>
              <a:t> a </a:t>
            </a:r>
            <a:r>
              <a:rPr lang="it-IT" dirty="0" err="1" smtClean="0">
                <a:sym typeface="Symbol"/>
              </a:rPr>
              <a:t>few</a:t>
            </a:r>
            <a:r>
              <a:rPr lang="it-IT" dirty="0">
                <a:sym typeface="Symbol"/>
              </a:rPr>
              <a:t> </a:t>
            </a:r>
            <a:r>
              <a:rPr lang="it-IT" dirty="0" smtClean="0">
                <a:sym typeface="Symbol"/>
              </a:rPr>
              <a:t>% </a:t>
            </a:r>
            <a:r>
              <a:rPr lang="it-IT" dirty="0" err="1" smtClean="0">
                <a:sym typeface="Symbol"/>
              </a:rPr>
              <a:t>es</a:t>
            </a:r>
            <a:r>
              <a:rPr lang="it-IT" dirty="0" err="1" smtClean="0"/>
              <a:t>pecially</a:t>
            </a:r>
            <a:r>
              <a:rPr lang="it-IT" dirty="0" smtClean="0"/>
              <a:t> for the </a:t>
            </a:r>
            <a:r>
              <a:rPr lang="it-IT" dirty="0" err="1" smtClean="0"/>
              <a:t>strongest</a:t>
            </a:r>
            <a:r>
              <a:rPr lang="it-IT" dirty="0" smtClean="0"/>
              <a:t> </a:t>
            </a:r>
            <a:r>
              <a:rPr lang="it-IT" dirty="0" err="1" smtClean="0"/>
              <a:t>transitions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99592" y="908720"/>
            <a:ext cx="266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Single </a:t>
            </a:r>
            <a:r>
              <a:rPr lang="it-IT" sz="2000" b="1" dirty="0" err="1" smtClean="0"/>
              <a:t>charge-exchange</a:t>
            </a:r>
            <a:endParaRPr lang="it-IT" sz="20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364088" y="908720"/>
            <a:ext cx="279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Double </a:t>
            </a:r>
            <a:r>
              <a:rPr lang="it-IT" sz="2000" b="1" dirty="0" err="1" smtClean="0"/>
              <a:t>charge-exchange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9310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LNS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5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698" name="Picture 2" descr="The Superconduction Cyclotron at L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0" y="1022598"/>
            <a:ext cx="8496792" cy="58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48378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uperconducting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Cyclotron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(CS)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at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LNS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 </a:t>
            </a:r>
            <a:endParaRPr lang="it-IT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548378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it-IT" sz="2800" b="1" baseline="30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O,</a:t>
            </a:r>
            <a:r>
              <a:rPr lang="it-IT" sz="2800" b="1" baseline="30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Ne) DCE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reactions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at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LNS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 </a:t>
            </a:r>
            <a:endParaRPr lang="it-IT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389195" y="905790"/>
            <a:ext cx="4249613" cy="688387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66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70491" y="999738"/>
            <a:ext cx="470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30000" dirty="0" smtClean="0">
                <a:solidFill>
                  <a:schemeClr val="bg1"/>
                </a:solidFill>
              </a:rPr>
              <a:t>40</a:t>
            </a:r>
            <a:r>
              <a:rPr lang="it-IT" sz="2400" dirty="0" smtClean="0">
                <a:solidFill>
                  <a:schemeClr val="bg1"/>
                </a:solidFill>
              </a:rPr>
              <a:t>Ca(</a:t>
            </a:r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>
                <a:solidFill>
                  <a:schemeClr val="bg1"/>
                </a:solidFill>
              </a:rPr>
              <a:t>O</a:t>
            </a:r>
            <a:r>
              <a:rPr lang="it-IT" sz="2400" dirty="0" smtClean="0">
                <a:solidFill>
                  <a:schemeClr val="bg1"/>
                </a:solidFill>
              </a:rPr>
              <a:t>,</a:t>
            </a:r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 smtClean="0">
                <a:solidFill>
                  <a:schemeClr val="bg1"/>
                </a:solidFill>
              </a:rPr>
              <a:t>Ne)</a:t>
            </a:r>
            <a:r>
              <a:rPr lang="it-IT" sz="2400" baseline="30000" dirty="0" smtClean="0">
                <a:solidFill>
                  <a:schemeClr val="bg1"/>
                </a:solidFill>
              </a:rPr>
              <a:t>40</a:t>
            </a:r>
            <a:r>
              <a:rPr lang="it-IT" sz="2400" dirty="0" smtClean="0">
                <a:solidFill>
                  <a:schemeClr val="bg1"/>
                </a:solidFill>
              </a:rPr>
              <a:t>Ar @ 270 </a:t>
            </a:r>
            <a:r>
              <a:rPr lang="it-IT" sz="2400" dirty="0" err="1" smtClean="0">
                <a:solidFill>
                  <a:schemeClr val="bg1"/>
                </a:solidFill>
              </a:rPr>
              <a:t>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04422" y="2636912"/>
            <a:ext cx="7836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baseline="30000" dirty="0" smtClean="0"/>
              <a:t>18</a:t>
            </a:r>
            <a:r>
              <a:rPr lang="it-IT" sz="2000" dirty="0" smtClean="0"/>
              <a:t>O and </a:t>
            </a:r>
            <a:r>
              <a:rPr lang="it-IT" sz="2000" baseline="30000" dirty="0" smtClean="0"/>
              <a:t>18</a:t>
            </a:r>
            <a:r>
              <a:rPr lang="it-IT" sz="2000" dirty="0" smtClean="0"/>
              <a:t>Ne </a:t>
            </a:r>
            <a:r>
              <a:rPr lang="it-IT" sz="2000" dirty="0" err="1" smtClean="0"/>
              <a:t>belong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multiplet</a:t>
            </a:r>
            <a:r>
              <a:rPr lang="it-IT" sz="2000" dirty="0" smtClean="0"/>
              <a:t> in S and T</a:t>
            </a:r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it-IT" sz="2000" dirty="0" smtClean="0"/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low</a:t>
            </a:r>
            <a:r>
              <a:rPr lang="it-IT" sz="2000" dirty="0" smtClean="0"/>
              <a:t> </a:t>
            </a:r>
            <a:r>
              <a:rPr lang="it-IT" sz="2000" dirty="0" err="1" smtClean="0"/>
              <a:t>polarizability</a:t>
            </a:r>
            <a:r>
              <a:rPr lang="it-IT" sz="2000" dirty="0" smtClean="0"/>
              <a:t> of core </a:t>
            </a:r>
            <a:r>
              <a:rPr lang="it-IT" sz="2000" baseline="30000" dirty="0" smtClean="0"/>
              <a:t>16</a:t>
            </a:r>
            <a:r>
              <a:rPr lang="it-IT" sz="2000" dirty="0" smtClean="0"/>
              <a:t>O </a:t>
            </a:r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it-IT" sz="2000" dirty="0" smtClean="0"/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dirty="0" err="1" smtClean="0"/>
              <a:t>Sequential</a:t>
            </a:r>
            <a:r>
              <a:rPr lang="it-IT" sz="2000" dirty="0" smtClean="0"/>
              <a:t> transfer </a:t>
            </a:r>
            <a:r>
              <a:rPr lang="it-IT" sz="2000" dirty="0" err="1" smtClean="0"/>
              <a:t>processes</a:t>
            </a:r>
            <a:r>
              <a:rPr lang="it-IT" sz="2000" dirty="0" smtClean="0"/>
              <a:t> </a:t>
            </a: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mismatched</a:t>
            </a:r>
            <a:r>
              <a:rPr lang="it-IT" sz="2000" dirty="0" smtClean="0"/>
              <a:t> </a:t>
            </a:r>
            <a:r>
              <a:rPr lang="it-IT" sz="2000" i="1" dirty="0" err="1" smtClean="0"/>
              <a:t>Q</a:t>
            </a:r>
            <a:r>
              <a:rPr lang="it-IT" sz="2000" i="1" baseline="-25000" dirty="0" err="1" smtClean="0"/>
              <a:t>opt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 50 </a:t>
            </a:r>
            <a:r>
              <a:rPr lang="it-IT" sz="2000" dirty="0" err="1" smtClean="0">
                <a:sym typeface="Symbol"/>
              </a:rPr>
              <a:t>MeV</a:t>
            </a:r>
            <a:endParaRPr lang="it-IT" sz="2000" dirty="0" smtClean="0">
              <a:sym typeface="Symbol"/>
            </a:endParaRPr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it-IT" sz="2000" dirty="0" smtClean="0"/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dirty="0" smtClean="0"/>
              <a:t>Target </a:t>
            </a:r>
            <a:r>
              <a:rPr lang="it-IT" sz="2000" i="1" dirty="0" smtClean="0"/>
              <a:t>T</a:t>
            </a:r>
            <a:r>
              <a:rPr lang="it-IT" sz="2000" dirty="0" smtClean="0"/>
              <a:t> = 0               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i="1" dirty="0" smtClean="0"/>
              <a:t>T</a:t>
            </a:r>
            <a:r>
              <a:rPr lang="it-IT" sz="2000" dirty="0" smtClean="0"/>
              <a:t> = 2 </a:t>
            </a:r>
            <a:r>
              <a:rPr lang="it-IT" sz="2000" dirty="0" err="1" smtClean="0"/>
              <a:t>states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residual</a:t>
            </a:r>
            <a:endParaRPr lang="it-IT" sz="2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004759" y="1594177"/>
            <a:ext cx="32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 </a:t>
            </a:r>
            <a:r>
              <a:rPr lang="it-IT" dirty="0"/>
              <a:t>0</a:t>
            </a:r>
            <a:r>
              <a:rPr lang="it-IT" dirty="0" smtClean="0"/>
              <a:t>° &lt; </a:t>
            </a:r>
            <a:r>
              <a:rPr lang="el-GR" i="1" dirty="0" smtClean="0"/>
              <a:t>θ</a:t>
            </a:r>
            <a:r>
              <a:rPr lang="it-IT" i="1" baseline="-25000" dirty="0" smtClean="0"/>
              <a:t>lab</a:t>
            </a:r>
            <a:r>
              <a:rPr lang="it-IT" i="1" dirty="0" smtClean="0"/>
              <a:t> </a:t>
            </a:r>
            <a:r>
              <a:rPr lang="it-IT" dirty="0" smtClean="0"/>
              <a:t>&lt; 10°    </a:t>
            </a:r>
            <a:r>
              <a:rPr lang="it-IT" i="1" dirty="0" err="1" smtClean="0"/>
              <a:t>Q</a:t>
            </a:r>
            <a:r>
              <a:rPr lang="it-IT" dirty="0" smtClean="0"/>
              <a:t> = -5.9 </a:t>
            </a:r>
            <a:r>
              <a:rPr lang="it-IT" dirty="0" err="1" smtClean="0"/>
              <a:t>MeV</a:t>
            </a:r>
            <a:endParaRPr lang="it-IT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2591940" y="5085184"/>
            <a:ext cx="647999" cy="0"/>
          </a:xfrm>
          <a:prstGeom prst="straightConnector1">
            <a:avLst/>
          </a:prstGeom>
          <a:ln w="31750">
            <a:solidFill>
              <a:srgbClr val="95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548378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Experimental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Set-up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67372" y="1254939"/>
            <a:ext cx="8043766" cy="264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b="1" baseline="30000" dirty="0" smtClean="0">
                <a:solidFill>
                  <a:srgbClr val="1C318D"/>
                </a:solidFill>
              </a:rPr>
              <a:t>18</a:t>
            </a:r>
            <a:r>
              <a:rPr lang="it-IT" sz="2000" b="1" dirty="0" smtClean="0">
                <a:solidFill>
                  <a:srgbClr val="1C318D"/>
                </a:solidFill>
              </a:rPr>
              <a:t>O</a:t>
            </a:r>
            <a:r>
              <a:rPr lang="it-IT" sz="2000" b="1" baseline="30000" dirty="0" smtClean="0">
                <a:solidFill>
                  <a:srgbClr val="1C318D"/>
                </a:solidFill>
              </a:rPr>
              <a:t>7+</a:t>
            </a:r>
            <a:r>
              <a:rPr lang="it-IT" sz="2000" dirty="0" smtClean="0">
                <a:solidFill>
                  <a:srgbClr val="1C318D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beam</a:t>
            </a:r>
            <a:r>
              <a:rPr lang="it-IT" sz="2000" dirty="0" smtClean="0">
                <a:solidFill>
                  <a:schemeClr val="tx1"/>
                </a:solidFill>
              </a:rPr>
              <a:t> from </a:t>
            </a:r>
            <a:r>
              <a:rPr lang="it-IT" sz="2000" dirty="0" err="1" smtClean="0">
                <a:solidFill>
                  <a:schemeClr val="tx1"/>
                </a:solidFill>
              </a:rPr>
              <a:t>Cyclotron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rgbClr val="1C318D"/>
                </a:solidFill>
              </a:rPr>
              <a:t>270 </a:t>
            </a:r>
            <a:r>
              <a:rPr lang="it-IT" sz="2000" b="1" dirty="0" err="1" smtClean="0">
                <a:solidFill>
                  <a:srgbClr val="1C318D"/>
                </a:solidFill>
              </a:rPr>
              <a:t>MeV</a:t>
            </a:r>
            <a:r>
              <a:rPr lang="it-IT" sz="2000" b="1" dirty="0" smtClean="0">
                <a:solidFill>
                  <a:srgbClr val="1C318D"/>
                </a:solidFill>
              </a:rPr>
              <a:t> (10 </a:t>
            </a:r>
            <a:r>
              <a:rPr lang="it-IT" sz="2000" b="1" dirty="0" err="1" smtClean="0">
                <a:solidFill>
                  <a:srgbClr val="1C318D"/>
                </a:solidFill>
              </a:rPr>
              <a:t>pnA</a:t>
            </a:r>
            <a:r>
              <a:rPr lang="it-IT" sz="2000" b="1" dirty="0" smtClean="0">
                <a:solidFill>
                  <a:srgbClr val="1C318D"/>
                </a:solidFill>
              </a:rPr>
              <a:t>, </a:t>
            </a:r>
            <a:r>
              <a:rPr lang="it-IT" sz="2000" b="1" dirty="0" smtClean="0">
                <a:solidFill>
                  <a:srgbClr val="FF0000"/>
                </a:solidFill>
              </a:rPr>
              <a:t>330 </a:t>
            </a:r>
            <a:r>
              <a:rPr lang="it-IT" sz="2000" b="1" dirty="0" smtClean="0">
                <a:solidFill>
                  <a:srgbClr val="FF0000"/>
                </a:solidFill>
                <a:sym typeface="Symbol"/>
              </a:rPr>
              <a:t>C in 10 </a:t>
            </a:r>
            <a:r>
              <a:rPr lang="it-IT" sz="2000" b="1" dirty="0" err="1" smtClean="0">
                <a:solidFill>
                  <a:srgbClr val="FF0000"/>
                </a:solidFill>
                <a:sym typeface="Symbol"/>
              </a:rPr>
              <a:t>days</a:t>
            </a:r>
            <a:r>
              <a:rPr lang="it-IT" sz="2000" b="1" dirty="0" smtClean="0">
                <a:solidFill>
                  <a:srgbClr val="1C318D"/>
                </a:solidFill>
              </a:rPr>
              <a:t>)</a:t>
            </a:r>
            <a:endParaRPr lang="it-IT" sz="2000" b="1" baseline="30000" dirty="0" smtClean="0">
              <a:solidFill>
                <a:srgbClr val="1C318D"/>
              </a:solidFill>
            </a:endParaRPr>
          </a:p>
          <a:p>
            <a:pPr marL="457200" indent="-457200" algn="l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b="1" baseline="30000" dirty="0" smtClean="0">
                <a:solidFill>
                  <a:srgbClr val="1C318D"/>
                </a:solidFill>
              </a:rPr>
              <a:t>40</a:t>
            </a:r>
            <a:r>
              <a:rPr lang="it-IT" sz="2000" b="1" dirty="0" smtClean="0">
                <a:solidFill>
                  <a:srgbClr val="1C318D"/>
                </a:solidFill>
              </a:rPr>
              <a:t>Ca </a:t>
            </a:r>
            <a:r>
              <a:rPr lang="it-IT" sz="2000" dirty="0" err="1" smtClean="0">
                <a:solidFill>
                  <a:schemeClr val="tx1"/>
                </a:solidFill>
              </a:rPr>
              <a:t>solid</a:t>
            </a:r>
            <a:r>
              <a:rPr lang="it-IT" sz="2000" dirty="0" smtClean="0">
                <a:solidFill>
                  <a:schemeClr val="tx1"/>
                </a:solidFill>
              </a:rPr>
              <a:t> target 300 </a:t>
            </a:r>
            <a:r>
              <a:rPr lang="it-IT" sz="2000" dirty="0" err="1" smtClean="0">
                <a:solidFill>
                  <a:schemeClr val="tx1"/>
                </a:solidFill>
              </a:rPr>
              <a:t>μg</a:t>
            </a:r>
            <a:r>
              <a:rPr lang="it-IT" sz="2000" dirty="0" smtClean="0">
                <a:solidFill>
                  <a:schemeClr val="tx1"/>
                </a:solidFill>
              </a:rPr>
              <a:t>/cm</a:t>
            </a:r>
            <a:r>
              <a:rPr lang="it-IT" sz="2000" baseline="30000" dirty="0" smtClean="0">
                <a:solidFill>
                  <a:schemeClr val="tx1"/>
                </a:solidFill>
              </a:rPr>
              <a:t>2</a:t>
            </a:r>
            <a:endParaRPr lang="it-IT" sz="2000" b="1" baseline="30000" dirty="0" smtClean="0">
              <a:solidFill>
                <a:srgbClr val="1C318D"/>
              </a:solidFill>
            </a:endParaRPr>
          </a:p>
          <a:p>
            <a:pPr marL="457200" indent="-457200" algn="l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dirty="0" err="1" smtClean="0">
                <a:solidFill>
                  <a:schemeClr val="tx1"/>
                </a:solidFill>
              </a:rPr>
              <a:t>Ejectiles</a:t>
            </a:r>
            <a:r>
              <a:rPr lang="it-IT" sz="2000" dirty="0" smtClean="0">
                <a:solidFill>
                  <a:schemeClr val="tx1"/>
                </a:solidFill>
              </a:rPr>
              <a:t>  </a:t>
            </a:r>
            <a:r>
              <a:rPr lang="it-IT" sz="2000" dirty="0" err="1" smtClean="0">
                <a:solidFill>
                  <a:schemeClr val="tx1"/>
                </a:solidFill>
              </a:rPr>
              <a:t>detected</a:t>
            </a:r>
            <a:r>
              <a:rPr lang="it-IT" sz="2000" dirty="0" smtClean="0">
                <a:solidFill>
                  <a:schemeClr val="tx1"/>
                </a:solidFill>
              </a:rPr>
              <a:t> by the MAGNEX </a:t>
            </a:r>
            <a:r>
              <a:rPr lang="it-IT" sz="2000" dirty="0" err="1" smtClean="0">
                <a:solidFill>
                  <a:schemeClr val="tx1"/>
                </a:solidFill>
              </a:rPr>
              <a:t>spectrometer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dirty="0" err="1" smtClean="0">
                <a:solidFill>
                  <a:schemeClr val="tx1"/>
                </a:solidFill>
              </a:rPr>
              <a:t>Unique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angular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setting</a:t>
            </a:r>
            <a:r>
              <a:rPr lang="it-IT" sz="2000" dirty="0" smtClean="0">
                <a:solidFill>
                  <a:schemeClr val="tx1"/>
                </a:solidFill>
              </a:rPr>
              <a:t>: -2° &lt; </a:t>
            </a:r>
            <a:r>
              <a:rPr lang="it-IT" sz="2000" dirty="0" smtClean="0">
                <a:solidFill>
                  <a:schemeClr val="tx1"/>
                </a:solidFill>
                <a:sym typeface="Symbol"/>
              </a:rPr>
              <a:t></a:t>
            </a:r>
            <a:r>
              <a:rPr lang="it-IT" sz="2000" baseline="-25000" dirty="0" smtClean="0">
                <a:solidFill>
                  <a:schemeClr val="tx1"/>
                </a:solidFill>
                <a:sym typeface="Symbol"/>
              </a:rPr>
              <a:t>lab</a:t>
            </a:r>
            <a:r>
              <a:rPr lang="it-IT" sz="2000" dirty="0" smtClean="0">
                <a:solidFill>
                  <a:schemeClr val="tx1"/>
                </a:solidFill>
                <a:sym typeface="Symbol"/>
              </a:rPr>
              <a:t>&lt; 10° </a:t>
            </a:r>
            <a:r>
              <a:rPr lang="it-IT" sz="2000" dirty="0" err="1" smtClean="0">
                <a:solidFill>
                  <a:schemeClr val="tx1"/>
                </a:solidFill>
                <a:sym typeface="Symbol"/>
              </a:rPr>
              <a:t>corresponding</a:t>
            </a:r>
            <a:r>
              <a:rPr lang="it-IT" sz="2000" dirty="0" smtClean="0">
                <a:solidFill>
                  <a:schemeClr val="tx1"/>
                </a:solidFill>
                <a:sym typeface="Symbol"/>
              </a:rPr>
              <a:t> to a </a:t>
            </a:r>
            <a:r>
              <a:rPr lang="it-IT" sz="2000" dirty="0" err="1" smtClean="0">
                <a:solidFill>
                  <a:schemeClr val="tx1"/>
                </a:solidFill>
                <a:sym typeface="Symbol"/>
              </a:rPr>
              <a:t>momentum</a:t>
            </a:r>
            <a:r>
              <a:rPr lang="it-IT" sz="2000" dirty="0" smtClean="0">
                <a:solidFill>
                  <a:schemeClr val="tx1"/>
                </a:solidFill>
                <a:sym typeface="Symbol"/>
              </a:rPr>
              <a:t> transfer </a:t>
            </a:r>
            <a:r>
              <a:rPr lang="it-IT" sz="2000" dirty="0" err="1" smtClean="0">
                <a:solidFill>
                  <a:schemeClr val="tx1"/>
                </a:solidFill>
                <a:sym typeface="Symbol"/>
              </a:rPr>
              <a:t>range</a:t>
            </a:r>
            <a:r>
              <a:rPr lang="it-IT" sz="2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sym typeface="Symbol"/>
              </a:rPr>
              <a:t>from 0.17 fm</a:t>
            </a:r>
            <a:r>
              <a:rPr lang="it-IT" sz="2000" b="1" baseline="30000" dirty="0" smtClean="0">
                <a:solidFill>
                  <a:srgbClr val="FF0000"/>
                </a:solidFill>
                <a:sym typeface="Symbol"/>
              </a:rPr>
              <a:t>-1</a:t>
            </a:r>
            <a:r>
              <a:rPr lang="it-IT" sz="2000" b="1" dirty="0" smtClean="0">
                <a:solidFill>
                  <a:srgbClr val="FF0000"/>
                </a:solidFill>
                <a:sym typeface="Symbol"/>
              </a:rPr>
              <a:t> to </a:t>
            </a:r>
            <a:r>
              <a:rPr lang="it-IT" sz="2000" b="1" dirty="0" err="1" smtClean="0">
                <a:solidFill>
                  <a:srgbClr val="FF0000"/>
                </a:solidFill>
                <a:sym typeface="Symbol"/>
              </a:rPr>
              <a:t>about</a:t>
            </a:r>
            <a:r>
              <a:rPr lang="it-IT" sz="2000" b="1" dirty="0" smtClean="0">
                <a:solidFill>
                  <a:srgbClr val="FF0000"/>
                </a:solidFill>
                <a:sym typeface="Symbol"/>
              </a:rPr>
              <a:t> 2.2 fm</a:t>
            </a:r>
            <a:r>
              <a:rPr lang="it-IT" sz="2000" b="1" baseline="30000" dirty="0" smtClean="0">
                <a:solidFill>
                  <a:srgbClr val="FF0000"/>
                </a:solidFill>
                <a:sym typeface="Symbol"/>
              </a:rPr>
              <a:t>-1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1613079" y="4085861"/>
            <a:ext cx="5722545" cy="2145558"/>
            <a:chOff x="551030" y="4115542"/>
            <a:chExt cx="5722545" cy="2145558"/>
          </a:xfrm>
        </p:grpSpPr>
        <p:sp>
          <p:nvSpPr>
            <p:cNvPr id="25" name="Rettangolo arrotondato 24"/>
            <p:cNvSpPr/>
            <p:nvPr/>
          </p:nvSpPr>
          <p:spPr>
            <a:xfrm>
              <a:off x="551030" y="4926987"/>
              <a:ext cx="1259527" cy="476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78054" y="4954007"/>
              <a:ext cx="1223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baseline="30000" dirty="0" smtClean="0"/>
                <a:t>18</a:t>
              </a:r>
              <a:r>
                <a:rPr lang="it-IT" sz="2000" b="1" dirty="0"/>
                <a:t>O</a:t>
              </a:r>
              <a:r>
                <a:rPr lang="it-IT" sz="2000" b="1" dirty="0" smtClean="0"/>
                <a:t> + </a:t>
              </a:r>
              <a:r>
                <a:rPr lang="it-IT" sz="2000" b="1" baseline="30000" dirty="0" smtClean="0"/>
                <a:t>40</a:t>
              </a:r>
              <a:r>
                <a:rPr lang="it-IT" sz="2000" b="1" dirty="0" smtClean="0"/>
                <a:t>Ca </a:t>
              </a:r>
              <a:endParaRPr lang="it-IT" sz="2000" b="1" dirty="0"/>
            </a:p>
          </p:txBody>
        </p:sp>
        <p:cxnSp>
          <p:nvCxnSpPr>
            <p:cNvPr id="27" name="Connettore 2 26"/>
            <p:cNvCxnSpPr/>
            <p:nvPr/>
          </p:nvCxnSpPr>
          <p:spPr>
            <a:xfrm>
              <a:off x="1912400" y="5140100"/>
              <a:ext cx="647999" cy="0"/>
            </a:xfrm>
            <a:prstGeom prst="straightConnector1">
              <a:avLst/>
            </a:prstGeom>
            <a:ln w="31750">
              <a:solidFill>
                <a:srgbClr val="9537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arrotondato 27"/>
            <p:cNvSpPr/>
            <p:nvPr/>
          </p:nvSpPr>
          <p:spPr>
            <a:xfrm>
              <a:off x="2676620" y="4858433"/>
              <a:ext cx="1259527" cy="476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2784716" y="4940045"/>
              <a:ext cx="1223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baseline="30000" dirty="0" smtClean="0"/>
                <a:t>18</a:t>
              </a:r>
              <a:r>
                <a:rPr lang="it-IT" sz="2000" b="1" dirty="0" smtClean="0"/>
                <a:t>F + </a:t>
              </a:r>
              <a:r>
                <a:rPr lang="it-IT" sz="2000" b="1" baseline="30000" dirty="0" smtClean="0"/>
                <a:t>40</a:t>
              </a:r>
              <a:r>
                <a:rPr lang="it-IT" sz="2000" b="1" dirty="0"/>
                <a:t>K</a:t>
              </a:r>
              <a:r>
                <a:rPr lang="it-IT" sz="2000" b="1" dirty="0" smtClean="0"/>
                <a:t> </a:t>
              </a:r>
              <a:endParaRPr lang="it-IT" sz="2000" b="1" dirty="0"/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4064515" y="5140100"/>
              <a:ext cx="647999" cy="0"/>
            </a:xfrm>
            <a:prstGeom prst="straightConnector1">
              <a:avLst/>
            </a:prstGeom>
            <a:ln w="31750">
              <a:solidFill>
                <a:srgbClr val="953735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arrotondato 30"/>
            <p:cNvSpPr/>
            <p:nvPr/>
          </p:nvSpPr>
          <p:spPr>
            <a:xfrm>
              <a:off x="4828329" y="4913025"/>
              <a:ext cx="1259527" cy="476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801304" y="4940045"/>
              <a:ext cx="1472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baseline="30000" dirty="0" smtClean="0"/>
                <a:t>18</a:t>
              </a:r>
              <a:r>
                <a:rPr lang="it-IT" sz="2000" b="1" dirty="0" smtClean="0"/>
                <a:t>Ne + </a:t>
              </a:r>
              <a:r>
                <a:rPr lang="it-IT" sz="2000" b="1" baseline="30000" dirty="0" smtClean="0"/>
                <a:t>40</a:t>
              </a:r>
              <a:r>
                <a:rPr lang="it-IT" sz="2000" b="1" dirty="0" smtClean="0"/>
                <a:t>Ar </a:t>
              </a:r>
              <a:endParaRPr lang="it-IT" sz="2000" b="1" dirty="0"/>
            </a:p>
          </p:txBody>
        </p:sp>
        <p:cxnSp>
          <p:nvCxnSpPr>
            <p:cNvPr id="33" name="Connettore 2 32"/>
            <p:cNvCxnSpPr/>
            <p:nvPr/>
          </p:nvCxnSpPr>
          <p:spPr>
            <a:xfrm>
              <a:off x="1912400" y="5535680"/>
              <a:ext cx="647999" cy="381688"/>
            </a:xfrm>
            <a:prstGeom prst="straightConnector1">
              <a:avLst/>
            </a:prstGeom>
            <a:ln w="31750">
              <a:solidFill>
                <a:srgbClr val="9537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 flipV="1">
              <a:off x="1912400" y="4410167"/>
              <a:ext cx="647999" cy="381688"/>
            </a:xfrm>
            <a:prstGeom prst="straightConnector1">
              <a:avLst/>
            </a:prstGeom>
            <a:ln w="31750">
              <a:solidFill>
                <a:srgbClr val="9537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arrotondato 34"/>
            <p:cNvSpPr/>
            <p:nvPr/>
          </p:nvSpPr>
          <p:spPr>
            <a:xfrm>
              <a:off x="2721693" y="5784863"/>
              <a:ext cx="1259527" cy="476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667644" y="5811883"/>
              <a:ext cx="1472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baseline="30000" dirty="0" smtClean="0"/>
                <a:t>20</a:t>
              </a:r>
              <a:r>
                <a:rPr lang="it-IT" sz="2000" b="1" dirty="0" smtClean="0"/>
                <a:t>Ne + </a:t>
              </a:r>
              <a:r>
                <a:rPr lang="it-IT" sz="2000" b="1" baseline="30000" dirty="0" smtClean="0"/>
                <a:t>38</a:t>
              </a:r>
              <a:r>
                <a:rPr lang="it-IT" sz="2000" b="1" dirty="0" smtClean="0"/>
                <a:t>Ar </a:t>
              </a:r>
              <a:endParaRPr lang="it-IT" sz="2000" b="1" dirty="0"/>
            </a:p>
          </p:txBody>
        </p:sp>
        <p:sp>
          <p:nvSpPr>
            <p:cNvPr id="37" name="Rettangolo arrotondato 36"/>
            <p:cNvSpPr/>
            <p:nvPr/>
          </p:nvSpPr>
          <p:spPr>
            <a:xfrm>
              <a:off x="2694669" y="4115542"/>
              <a:ext cx="1259527" cy="4762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2667644" y="4142562"/>
              <a:ext cx="1472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baseline="30000" dirty="0" smtClean="0"/>
                <a:t>16</a:t>
              </a:r>
              <a:r>
                <a:rPr lang="it-IT" sz="2000" b="1" dirty="0"/>
                <a:t>O</a:t>
              </a:r>
              <a:r>
                <a:rPr lang="it-IT" sz="2000" b="1" dirty="0" smtClean="0"/>
                <a:t> + </a:t>
              </a:r>
              <a:r>
                <a:rPr lang="it-IT" sz="2000" b="1" baseline="30000" dirty="0" smtClean="0"/>
                <a:t>42</a:t>
              </a:r>
              <a:r>
                <a:rPr lang="it-IT" sz="2000" b="1" dirty="0" smtClean="0"/>
                <a:t>Ca </a:t>
              </a:r>
              <a:endParaRPr lang="it-IT" sz="2000" b="1" dirty="0"/>
            </a:p>
          </p:txBody>
        </p:sp>
        <p:cxnSp>
          <p:nvCxnSpPr>
            <p:cNvPr id="39" name="Connettore 2 38"/>
            <p:cNvCxnSpPr/>
            <p:nvPr/>
          </p:nvCxnSpPr>
          <p:spPr>
            <a:xfrm>
              <a:off x="4064515" y="4410167"/>
              <a:ext cx="647999" cy="381688"/>
            </a:xfrm>
            <a:prstGeom prst="straightConnector1">
              <a:avLst/>
            </a:prstGeom>
            <a:ln w="31750">
              <a:solidFill>
                <a:srgbClr val="953735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/>
            <p:nvPr/>
          </p:nvCxnSpPr>
          <p:spPr>
            <a:xfrm flipV="1">
              <a:off x="4064515" y="5535680"/>
              <a:ext cx="647999" cy="381688"/>
            </a:xfrm>
            <a:prstGeom prst="straightConnector1">
              <a:avLst/>
            </a:prstGeom>
            <a:ln w="31750">
              <a:solidFill>
                <a:srgbClr val="953735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ttore 2 40"/>
          <p:cNvCxnSpPr/>
          <p:nvPr/>
        </p:nvCxnSpPr>
        <p:spPr>
          <a:xfrm>
            <a:off x="6387152" y="4037827"/>
            <a:ext cx="821932" cy="0"/>
          </a:xfrm>
          <a:prstGeom prst="straightConnector1">
            <a:avLst/>
          </a:prstGeom>
          <a:ln w="31750">
            <a:solidFill>
              <a:srgbClr val="95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305366" y="3855189"/>
            <a:ext cx="127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Measured</a:t>
            </a:r>
            <a:endParaRPr lang="it-IT" dirty="0"/>
          </a:p>
        </p:txBody>
      </p:sp>
      <p:cxnSp>
        <p:nvCxnSpPr>
          <p:cNvPr id="42" name="Connettore 2 41"/>
          <p:cNvCxnSpPr/>
          <p:nvPr/>
        </p:nvCxnSpPr>
        <p:spPr>
          <a:xfrm>
            <a:off x="6403072" y="4394947"/>
            <a:ext cx="821932" cy="0"/>
          </a:xfrm>
          <a:prstGeom prst="straightConnector1">
            <a:avLst/>
          </a:prstGeom>
          <a:ln w="31750">
            <a:solidFill>
              <a:srgbClr val="95373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7334934" y="4185013"/>
            <a:ext cx="164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/>
              <a:t>m</a:t>
            </a:r>
            <a:r>
              <a:rPr lang="it-IT" dirty="0" err="1" smtClean="0"/>
              <a:t>easured</a:t>
            </a:r>
            <a:endParaRPr lang="it-IT" dirty="0"/>
          </a:p>
        </p:txBody>
      </p:sp>
      <p:cxnSp>
        <p:nvCxnSpPr>
          <p:cNvPr id="44" name="Connettore 2 43"/>
          <p:cNvCxnSpPr/>
          <p:nvPr/>
        </p:nvCxnSpPr>
        <p:spPr>
          <a:xfrm>
            <a:off x="2974449" y="5358355"/>
            <a:ext cx="2800114" cy="0"/>
          </a:xfrm>
          <a:prstGeom prst="straightConnector1">
            <a:avLst/>
          </a:prstGeom>
          <a:ln w="31750">
            <a:solidFill>
              <a:srgbClr val="95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/>
          <p:cNvGrpSpPr/>
          <p:nvPr/>
        </p:nvGrpSpPr>
        <p:grpSpPr>
          <a:xfrm>
            <a:off x="135588" y="947482"/>
            <a:ext cx="5660548" cy="1833446"/>
            <a:chOff x="135588" y="676698"/>
            <a:chExt cx="5660548" cy="1833446"/>
          </a:xfrm>
        </p:grpSpPr>
        <p:grpSp>
          <p:nvGrpSpPr>
            <p:cNvPr id="34" name="Gruppo 33"/>
            <p:cNvGrpSpPr/>
            <p:nvPr/>
          </p:nvGrpSpPr>
          <p:grpSpPr>
            <a:xfrm>
              <a:off x="135588" y="676698"/>
              <a:ext cx="5660548" cy="1816198"/>
              <a:chOff x="2727876" y="1196752"/>
              <a:chExt cx="5660548" cy="1816198"/>
            </a:xfrm>
          </p:grpSpPr>
          <p:pic>
            <p:nvPicPr>
              <p:cNvPr id="41" name="Immagine 40" descr="18_is_1995.gif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9467" t="76225"/>
              <a:stretch/>
            </p:blipFill>
            <p:spPr>
              <a:xfrm>
                <a:off x="2727876" y="1196752"/>
                <a:ext cx="5660548" cy="1816198"/>
              </a:xfrm>
              <a:prstGeom prst="rect">
                <a:avLst/>
              </a:prstGeom>
            </p:spPr>
          </p:pic>
          <p:cxnSp>
            <p:nvCxnSpPr>
              <p:cNvPr id="42" name="Connettore 2 41"/>
              <p:cNvCxnSpPr/>
              <p:nvPr/>
            </p:nvCxnSpPr>
            <p:spPr>
              <a:xfrm flipV="1">
                <a:off x="5948819" y="2248331"/>
                <a:ext cx="907922" cy="36313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sellaDiTesto 42"/>
              <p:cNvSpPr txBox="1"/>
              <p:nvPr/>
            </p:nvSpPr>
            <p:spPr>
              <a:xfrm rot="1240362">
                <a:off x="3749545" y="2507053"/>
                <a:ext cx="1476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B(GT) = 3.27</a:t>
                </a:r>
                <a:endParaRPr lang="it-IT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 rot="20445243">
                <a:off x="5739605" y="2577356"/>
                <a:ext cx="1534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B(GT) = 1.09 </a:t>
                </a:r>
                <a:endParaRPr lang="it-IT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Connettore 2 44"/>
              <p:cNvCxnSpPr/>
              <p:nvPr/>
            </p:nvCxnSpPr>
            <p:spPr>
              <a:xfrm>
                <a:off x="4006887" y="2220862"/>
                <a:ext cx="880705" cy="400126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Connettore 1 34"/>
            <p:cNvCxnSpPr/>
            <p:nvPr/>
          </p:nvCxnSpPr>
          <p:spPr>
            <a:xfrm>
              <a:off x="2267744" y="2060848"/>
              <a:ext cx="11237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272786" y="1680638"/>
              <a:ext cx="11237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4283968" y="1722074"/>
              <a:ext cx="11237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/>
            <p:cNvSpPr txBox="1"/>
            <p:nvPr/>
          </p:nvSpPr>
          <p:spPr>
            <a:xfrm>
              <a:off x="575591" y="1700808"/>
              <a:ext cx="5180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it-IT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it-IT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589786" y="2140812"/>
              <a:ext cx="4796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4541889" y="1802333"/>
              <a:ext cx="6078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Ne</a:t>
              </a: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135588" y="3288535"/>
            <a:ext cx="5386517" cy="3507516"/>
            <a:chOff x="135588" y="3288535"/>
            <a:chExt cx="5386517" cy="3507516"/>
          </a:xfrm>
        </p:grpSpPr>
        <p:cxnSp>
          <p:nvCxnSpPr>
            <p:cNvPr id="47" name="Connettore 1 46"/>
            <p:cNvCxnSpPr/>
            <p:nvPr/>
          </p:nvCxnSpPr>
          <p:spPr>
            <a:xfrm flipV="1">
              <a:off x="3364730" y="3288535"/>
              <a:ext cx="0" cy="1094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3006801" y="6488274"/>
              <a:ext cx="2515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Y. </a:t>
              </a:r>
              <a:r>
                <a:rPr lang="it-IT" sz="1400" dirty="0" err="1" smtClean="0"/>
                <a:t>Fujita</a:t>
              </a:r>
              <a:r>
                <a:rPr lang="it-IT" sz="1400" dirty="0" smtClean="0"/>
                <a:t>, private </a:t>
              </a:r>
              <a:r>
                <a:rPr lang="it-IT" sz="1400" dirty="0" err="1" smtClean="0"/>
                <a:t>communication</a:t>
              </a:r>
              <a:endParaRPr lang="it-IT" sz="1400" dirty="0"/>
            </a:p>
          </p:txBody>
        </p:sp>
        <p:grpSp>
          <p:nvGrpSpPr>
            <p:cNvPr id="49" name="Gruppo 48"/>
            <p:cNvGrpSpPr/>
            <p:nvPr/>
          </p:nvGrpSpPr>
          <p:grpSpPr>
            <a:xfrm>
              <a:off x="135588" y="3288535"/>
              <a:ext cx="5082613" cy="3415991"/>
              <a:chOff x="1115616" y="1794082"/>
              <a:chExt cx="5211180" cy="4524530"/>
            </a:xfrm>
          </p:grpSpPr>
          <p:cxnSp>
            <p:nvCxnSpPr>
              <p:cNvPr id="52" name="Connettore 1 51"/>
              <p:cNvCxnSpPr/>
              <p:nvPr/>
            </p:nvCxnSpPr>
            <p:spPr>
              <a:xfrm>
                <a:off x="1681047" y="5887905"/>
                <a:ext cx="11521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>
                <a:off x="3275856" y="3223609"/>
                <a:ext cx="11521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4726649" y="5474700"/>
                <a:ext cx="11521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>
                <a:off x="3275856" y="2420888"/>
                <a:ext cx="11521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asellaDiTesto 55"/>
              <p:cNvSpPr txBox="1"/>
              <p:nvPr/>
            </p:nvSpPr>
            <p:spPr>
              <a:xfrm>
                <a:off x="1907704" y="5949280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Ar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5044261" y="5517232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Ca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3563888" y="3284984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4355976" y="305966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it-IT" baseline="30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CasellaDiTesto 59"/>
              <p:cNvSpPr txBox="1"/>
              <p:nvPr/>
            </p:nvSpPr>
            <p:spPr>
              <a:xfrm>
                <a:off x="4355976" y="209219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it-IT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CasellaDiTesto 60"/>
              <p:cNvSpPr txBox="1"/>
              <p:nvPr/>
            </p:nvSpPr>
            <p:spPr>
              <a:xfrm>
                <a:off x="2721972" y="2087677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Times New Roman" pitchFamily="18" charset="0"/>
                    <a:cs typeface="Times New Roman" pitchFamily="18" charset="0"/>
                  </a:rPr>
                  <a:t>2.73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3077330" y="278727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latin typeface="Times New Roman" pitchFamily="18" charset="0"/>
                    <a:cs typeface="Times New Roman" pitchFamily="18" charset="0"/>
                  </a:rPr>
                  <a:t>g.s.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>
                <a:off x="5940152" y="525867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it-IT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CasellaDiTesto 63"/>
              <p:cNvSpPr txBox="1"/>
              <p:nvPr/>
            </p:nvSpPr>
            <p:spPr>
              <a:xfrm>
                <a:off x="2811909" y="5693147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it-IT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CasellaDiTesto 64"/>
              <p:cNvSpPr txBox="1"/>
              <p:nvPr/>
            </p:nvSpPr>
            <p:spPr>
              <a:xfrm>
                <a:off x="1115616" y="566124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latin typeface="Times New Roman" pitchFamily="18" charset="0"/>
                    <a:cs typeface="Times New Roman" pitchFamily="18" charset="0"/>
                  </a:rPr>
                  <a:t>g.s.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CasellaDiTesto 65"/>
              <p:cNvSpPr txBox="1"/>
              <p:nvPr/>
            </p:nvSpPr>
            <p:spPr>
              <a:xfrm>
                <a:off x="4189483" y="5250466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latin typeface="Times New Roman" pitchFamily="18" charset="0"/>
                    <a:cs typeface="Times New Roman" pitchFamily="18" charset="0"/>
                  </a:rPr>
                  <a:t>g.s.</a:t>
                </a:r>
                <a:endParaRPr lang="it-IT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Connettore 2 66"/>
              <p:cNvCxnSpPr/>
              <p:nvPr/>
            </p:nvCxnSpPr>
            <p:spPr>
              <a:xfrm flipH="1">
                <a:off x="2195736" y="2492896"/>
                <a:ext cx="1008112" cy="3312368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CasellaDiTesto 67"/>
              <p:cNvSpPr txBox="1"/>
              <p:nvPr/>
            </p:nvSpPr>
            <p:spPr>
              <a:xfrm rot="3969068">
                <a:off x="3643793" y="4165829"/>
                <a:ext cx="2255536" cy="285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B(GT)=0.069(6)</a:t>
                </a:r>
                <a:endParaRPr lang="it-IT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 rot="17617066">
                <a:off x="1473161" y="3682095"/>
                <a:ext cx="1907637" cy="285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B(GT)=0.023</a:t>
                </a:r>
                <a:endParaRPr lang="it-IT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0" name="Connettore 1 69"/>
              <p:cNvCxnSpPr/>
              <p:nvPr/>
            </p:nvCxnSpPr>
            <p:spPr>
              <a:xfrm>
                <a:off x="3275856" y="2636912"/>
                <a:ext cx="11521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1 70"/>
              <p:cNvCxnSpPr/>
              <p:nvPr/>
            </p:nvCxnSpPr>
            <p:spPr>
              <a:xfrm>
                <a:off x="3275856" y="2132856"/>
                <a:ext cx="11521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>
                <a:off x="3275856" y="1844824"/>
                <a:ext cx="11521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asellaDiTesto 72"/>
              <p:cNvSpPr txBox="1"/>
              <p:nvPr/>
            </p:nvSpPr>
            <p:spPr>
              <a:xfrm rot="4754917">
                <a:off x="4180468" y="3458249"/>
                <a:ext cx="2327453" cy="37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B(GT)</a:t>
                </a:r>
                <a:r>
                  <a:rPr lang="it-IT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it-IT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 0.15</a:t>
                </a:r>
                <a:endParaRPr lang="it-IT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4" name="Connettore 2 73"/>
              <p:cNvCxnSpPr/>
              <p:nvPr/>
            </p:nvCxnSpPr>
            <p:spPr>
              <a:xfrm flipH="1" flipV="1">
                <a:off x="4860032" y="2276872"/>
                <a:ext cx="504056" cy="3096344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Parentesi graffa chiusa 74"/>
              <p:cNvSpPr/>
              <p:nvPr/>
            </p:nvSpPr>
            <p:spPr>
              <a:xfrm>
                <a:off x="4572000" y="1794082"/>
                <a:ext cx="216024" cy="864096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6" name="Connettore 1 75"/>
              <p:cNvCxnSpPr/>
              <p:nvPr/>
            </p:nvCxnSpPr>
            <p:spPr>
              <a:xfrm>
                <a:off x="3275856" y="1988840"/>
                <a:ext cx="11521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2 76"/>
              <p:cNvCxnSpPr/>
              <p:nvPr/>
            </p:nvCxnSpPr>
            <p:spPr>
              <a:xfrm flipH="1" flipV="1">
                <a:off x="4355976" y="2429967"/>
                <a:ext cx="936104" cy="2983686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nettore 1 49"/>
            <p:cNvCxnSpPr/>
            <p:nvPr/>
          </p:nvCxnSpPr>
          <p:spPr>
            <a:xfrm flipV="1">
              <a:off x="2242532" y="3288535"/>
              <a:ext cx="0" cy="1094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/>
            <p:cNvSpPr txBox="1"/>
            <p:nvPr/>
          </p:nvSpPr>
          <p:spPr>
            <a:xfrm>
              <a:off x="3725962" y="3368551"/>
              <a:ext cx="377105" cy="278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it-IT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it-IT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CasellaDiTesto 77"/>
          <p:cNvSpPr txBox="1"/>
          <p:nvPr/>
        </p:nvSpPr>
        <p:spPr>
          <a:xfrm>
            <a:off x="6191374" y="1907540"/>
            <a:ext cx="2800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/>
              <a:t>Super-</a:t>
            </a:r>
            <a:r>
              <a:rPr lang="it-IT" dirty="0" err="1" smtClean="0"/>
              <a:t>allowed</a:t>
            </a:r>
            <a:r>
              <a:rPr lang="it-IT" dirty="0" smtClean="0"/>
              <a:t> </a:t>
            </a:r>
            <a:r>
              <a:rPr lang="it-IT" dirty="0" err="1" smtClean="0"/>
              <a:t>transition</a:t>
            </a:r>
            <a:endParaRPr lang="it-IT" dirty="0" smtClean="0"/>
          </a:p>
          <a:p>
            <a:pPr algn="r"/>
            <a:r>
              <a:rPr lang="it-IT" dirty="0"/>
              <a:t>GT </a:t>
            </a:r>
            <a:r>
              <a:rPr lang="it-IT" dirty="0" err="1"/>
              <a:t>strength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 smtClean="0"/>
              <a:t>fragmented</a:t>
            </a:r>
            <a:endParaRPr lang="it-IT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5580112" y="4828555"/>
            <a:ext cx="339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GT </a:t>
            </a:r>
            <a:r>
              <a:rPr lang="it-IT" dirty="0" err="1" smtClean="0"/>
              <a:t>strength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fragmented</a:t>
            </a:r>
            <a:endParaRPr lang="it-IT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7380312" y="1294212"/>
            <a:ext cx="1557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Projectile</a:t>
            </a:r>
            <a:endParaRPr lang="it-IT" sz="2800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7533270" y="4283804"/>
            <a:ext cx="108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Target</a:t>
            </a:r>
            <a:endParaRPr lang="it-IT" sz="2800" dirty="0"/>
          </a:p>
        </p:txBody>
      </p:sp>
      <p:sp>
        <p:nvSpPr>
          <p:cNvPr id="82" name="Rettangolo arrotondato 81"/>
          <p:cNvSpPr/>
          <p:nvPr/>
        </p:nvSpPr>
        <p:spPr>
          <a:xfrm>
            <a:off x="2389195" y="44624"/>
            <a:ext cx="4249613" cy="576064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66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2470491" y="44624"/>
            <a:ext cx="397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aseline="30000" dirty="0" smtClean="0">
                <a:solidFill>
                  <a:schemeClr val="bg1"/>
                </a:solidFill>
              </a:rPr>
              <a:t>40</a:t>
            </a:r>
            <a:r>
              <a:rPr lang="it-IT" sz="2800" dirty="0" smtClean="0">
                <a:solidFill>
                  <a:schemeClr val="bg1"/>
                </a:solidFill>
              </a:rPr>
              <a:t>Ca(</a:t>
            </a:r>
            <a:r>
              <a:rPr lang="it-IT" sz="2800" baseline="30000" dirty="0" smtClean="0">
                <a:solidFill>
                  <a:schemeClr val="bg1"/>
                </a:solidFill>
              </a:rPr>
              <a:t>18</a:t>
            </a:r>
            <a:r>
              <a:rPr lang="it-IT" sz="2800" dirty="0" smtClean="0">
                <a:solidFill>
                  <a:schemeClr val="bg1"/>
                </a:solidFill>
              </a:rPr>
              <a:t>O,</a:t>
            </a:r>
            <a:r>
              <a:rPr lang="it-IT" sz="2800" baseline="30000" dirty="0" smtClean="0">
                <a:solidFill>
                  <a:schemeClr val="bg1"/>
                </a:solidFill>
              </a:rPr>
              <a:t>18</a:t>
            </a:r>
            <a:r>
              <a:rPr lang="it-IT" sz="2800" dirty="0" smtClean="0">
                <a:solidFill>
                  <a:schemeClr val="bg1"/>
                </a:solidFill>
              </a:rPr>
              <a:t>Ne)</a:t>
            </a:r>
            <a:r>
              <a:rPr lang="it-IT" sz="2800" baseline="30000" dirty="0" smtClean="0">
                <a:solidFill>
                  <a:schemeClr val="bg1"/>
                </a:solidFill>
              </a:rPr>
              <a:t>40</a:t>
            </a:r>
            <a:r>
              <a:rPr lang="it-IT" sz="2800" dirty="0" smtClean="0">
                <a:solidFill>
                  <a:schemeClr val="bg1"/>
                </a:solidFill>
              </a:rPr>
              <a:t>Ar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4" name="Rettangolo arrotondato 83"/>
          <p:cNvSpPr/>
          <p:nvPr/>
        </p:nvSpPr>
        <p:spPr>
          <a:xfrm>
            <a:off x="135588" y="764704"/>
            <a:ext cx="8926013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arrotondato 84"/>
          <p:cNvSpPr/>
          <p:nvPr/>
        </p:nvSpPr>
        <p:spPr>
          <a:xfrm>
            <a:off x="142162" y="3288535"/>
            <a:ext cx="8926013" cy="35075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ttangolo 335"/>
          <p:cNvSpPr/>
          <p:nvPr/>
        </p:nvSpPr>
        <p:spPr>
          <a:xfrm>
            <a:off x="7695880" y="3713363"/>
            <a:ext cx="1080000" cy="1011320"/>
          </a:xfrm>
          <a:prstGeom prst="rect">
            <a:avLst/>
          </a:prstGeom>
          <a:pattFill prst="open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5" name="Rettangolo 334"/>
          <p:cNvSpPr/>
          <p:nvPr/>
        </p:nvSpPr>
        <p:spPr>
          <a:xfrm>
            <a:off x="5194442" y="3700938"/>
            <a:ext cx="1080000" cy="1011320"/>
          </a:xfrm>
          <a:prstGeom prst="rect">
            <a:avLst/>
          </a:prstGeom>
          <a:pattFill prst="open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4" name="Rettangolo 333"/>
          <p:cNvSpPr/>
          <p:nvPr/>
        </p:nvSpPr>
        <p:spPr>
          <a:xfrm>
            <a:off x="2667176" y="3701026"/>
            <a:ext cx="1044000" cy="1011320"/>
          </a:xfrm>
          <a:prstGeom prst="rect">
            <a:avLst/>
          </a:prstGeom>
          <a:pattFill prst="open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1569228" y="3699624"/>
            <a:ext cx="1087158" cy="1011320"/>
          </a:xfrm>
          <a:prstGeom prst="rect">
            <a:avLst/>
          </a:prstGeom>
          <a:pattFill prst="openDmnd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1 33"/>
          <p:cNvCxnSpPr/>
          <p:nvPr/>
        </p:nvCxnSpPr>
        <p:spPr>
          <a:xfrm>
            <a:off x="1571933" y="39410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1571933" y="3260230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1571933" y="369962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1571933" y="418284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571933" y="444547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1571188" y="47137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942186" y="4496168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1/2</a:t>
            </a:r>
            <a:endParaRPr lang="it-IT" sz="1400" dirty="0"/>
          </a:p>
        </p:txBody>
      </p:sp>
      <p:sp>
        <p:nvSpPr>
          <p:cNvPr id="57" name="Rettangolo 56"/>
          <p:cNvSpPr/>
          <p:nvPr/>
        </p:nvSpPr>
        <p:spPr>
          <a:xfrm>
            <a:off x="924778" y="4022605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1/2</a:t>
            </a:r>
            <a:endParaRPr lang="it-IT" sz="1400" dirty="0"/>
          </a:p>
        </p:txBody>
      </p:sp>
      <p:sp>
        <p:nvSpPr>
          <p:cNvPr id="60" name="Rettangolo 59"/>
          <p:cNvSpPr/>
          <p:nvPr/>
        </p:nvSpPr>
        <p:spPr>
          <a:xfrm>
            <a:off x="937377" y="4265964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61" name="Rettangolo 60"/>
          <p:cNvSpPr/>
          <p:nvPr/>
        </p:nvSpPr>
        <p:spPr>
          <a:xfrm>
            <a:off x="880328" y="3045722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3/2</a:t>
            </a:r>
            <a:endParaRPr lang="it-IT" dirty="0"/>
          </a:p>
        </p:txBody>
      </p:sp>
      <p:sp>
        <p:nvSpPr>
          <p:cNvPr id="64" name="Rettangolo 63"/>
          <p:cNvSpPr/>
          <p:nvPr/>
        </p:nvSpPr>
        <p:spPr>
          <a:xfrm>
            <a:off x="932568" y="3780237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933651" y="3557987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386399" y="4945439"/>
            <a:ext cx="83712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g.s.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&gt;=0.88|[1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it-IT" sz="20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/2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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2000" i="1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GB" sz="2000" baseline="-25000" dirty="0"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]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0+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&gt;	+0.06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|[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it-IT" sz="2000" baseline="-25000" dirty="0">
                <a:latin typeface="Arial" pitchFamily="34" charset="0"/>
                <a:cs typeface="Arial" pitchFamily="34" charset="0"/>
              </a:rPr>
              <a:t>7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/2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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sz="2000" baseline="-25000" dirty="0">
                <a:latin typeface="Arial" pitchFamily="34" charset="0"/>
                <a:cs typeface="Arial" pitchFamily="34" charset="0"/>
                <a:sym typeface="Symbol"/>
              </a:rPr>
              <a:t>7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]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0+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&gt;+0.06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|[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it-IT" sz="2000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/2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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sz="2000" baseline="-25000" dirty="0"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/>
              </a:rPr>
              <a:t>]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GB" sz="2000" baseline="30000" dirty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&gt;</a:t>
            </a:r>
            <a:endParaRPr lang="it-IT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" name="Connettore 1 111"/>
          <p:cNvCxnSpPr/>
          <p:nvPr/>
        </p:nvCxnSpPr>
        <p:spPr>
          <a:xfrm>
            <a:off x="1575477" y="275960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tangolo 112"/>
          <p:cNvSpPr/>
          <p:nvPr/>
        </p:nvSpPr>
        <p:spPr>
          <a:xfrm>
            <a:off x="883872" y="2545098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7/2</a:t>
            </a:r>
            <a:endParaRPr lang="it-IT" dirty="0"/>
          </a:p>
        </p:txBody>
      </p:sp>
      <p:cxnSp>
        <p:nvCxnSpPr>
          <p:cNvPr id="120" name="Connettore 1 119"/>
          <p:cNvCxnSpPr/>
          <p:nvPr/>
        </p:nvCxnSpPr>
        <p:spPr>
          <a:xfrm>
            <a:off x="1571188" y="229207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tangolo 120"/>
          <p:cNvSpPr/>
          <p:nvPr/>
        </p:nvSpPr>
        <p:spPr>
          <a:xfrm>
            <a:off x="879583" y="2077566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baseline="-25000" dirty="0"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901589" y="4633580"/>
            <a:ext cx="3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8" name="CasellaDiTesto 167"/>
          <p:cNvSpPr txBox="1"/>
          <p:nvPr/>
        </p:nvSpPr>
        <p:spPr>
          <a:xfrm>
            <a:off x="2959681" y="4625756"/>
            <a:ext cx="3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Connettore 1 168"/>
          <p:cNvCxnSpPr/>
          <p:nvPr/>
        </p:nvCxnSpPr>
        <p:spPr>
          <a:xfrm flipH="1" flipV="1">
            <a:off x="1569228" y="1744858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1 169"/>
          <p:cNvCxnSpPr/>
          <p:nvPr/>
        </p:nvCxnSpPr>
        <p:spPr>
          <a:xfrm flipH="1" flipV="1">
            <a:off x="3723882" y="1742054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170"/>
          <p:cNvCxnSpPr/>
          <p:nvPr/>
        </p:nvCxnSpPr>
        <p:spPr>
          <a:xfrm flipH="1" flipV="1">
            <a:off x="2654426" y="1760783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e 194"/>
          <p:cNvSpPr/>
          <p:nvPr/>
        </p:nvSpPr>
        <p:spPr>
          <a:xfrm>
            <a:off x="2786529" y="3219496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7" name="Ovale 196"/>
          <p:cNvSpPr/>
          <p:nvPr/>
        </p:nvSpPr>
        <p:spPr>
          <a:xfrm>
            <a:off x="3459415" y="321742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8" name="Ovale 197"/>
          <p:cNvSpPr/>
          <p:nvPr/>
        </p:nvSpPr>
        <p:spPr>
          <a:xfrm>
            <a:off x="1988500" y="3213112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Ovale 198"/>
          <p:cNvSpPr/>
          <p:nvPr/>
        </p:nvSpPr>
        <p:spPr>
          <a:xfrm>
            <a:off x="1751946" y="3213112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" name="Ovale 199"/>
          <p:cNvSpPr/>
          <p:nvPr/>
        </p:nvSpPr>
        <p:spPr>
          <a:xfrm>
            <a:off x="2221206" y="3211515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1" name="Ovale 200"/>
          <p:cNvSpPr/>
          <p:nvPr/>
        </p:nvSpPr>
        <p:spPr>
          <a:xfrm>
            <a:off x="2424832" y="3211045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6" name="Rettangolo 225"/>
          <p:cNvSpPr/>
          <p:nvPr/>
        </p:nvSpPr>
        <p:spPr>
          <a:xfrm>
            <a:off x="4106940" y="3699624"/>
            <a:ext cx="1087158" cy="1011320"/>
          </a:xfrm>
          <a:prstGeom prst="rect">
            <a:avLst/>
          </a:prstGeom>
          <a:pattFill prst="openDmnd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7" name="Connettore 1 226"/>
          <p:cNvCxnSpPr/>
          <p:nvPr/>
        </p:nvCxnSpPr>
        <p:spPr>
          <a:xfrm>
            <a:off x="4109645" y="39410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1 227"/>
          <p:cNvCxnSpPr/>
          <p:nvPr/>
        </p:nvCxnSpPr>
        <p:spPr>
          <a:xfrm>
            <a:off x="4109645" y="3260230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1 228"/>
          <p:cNvCxnSpPr/>
          <p:nvPr/>
        </p:nvCxnSpPr>
        <p:spPr>
          <a:xfrm>
            <a:off x="4109645" y="369962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1 229"/>
          <p:cNvCxnSpPr/>
          <p:nvPr/>
        </p:nvCxnSpPr>
        <p:spPr>
          <a:xfrm>
            <a:off x="4109645" y="418284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1 230"/>
          <p:cNvCxnSpPr/>
          <p:nvPr/>
        </p:nvCxnSpPr>
        <p:spPr>
          <a:xfrm>
            <a:off x="4109645" y="444547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1 231"/>
          <p:cNvCxnSpPr/>
          <p:nvPr/>
        </p:nvCxnSpPr>
        <p:spPr>
          <a:xfrm>
            <a:off x="4108900" y="47137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1 238"/>
          <p:cNvCxnSpPr/>
          <p:nvPr/>
        </p:nvCxnSpPr>
        <p:spPr>
          <a:xfrm>
            <a:off x="4113189" y="275960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1 240"/>
          <p:cNvCxnSpPr/>
          <p:nvPr/>
        </p:nvCxnSpPr>
        <p:spPr>
          <a:xfrm>
            <a:off x="4108900" y="229207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CasellaDiTesto 242"/>
          <p:cNvSpPr txBox="1"/>
          <p:nvPr/>
        </p:nvSpPr>
        <p:spPr>
          <a:xfrm>
            <a:off x="4439301" y="4633580"/>
            <a:ext cx="3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44" name="CasellaDiTesto 243"/>
          <p:cNvSpPr txBox="1"/>
          <p:nvPr/>
        </p:nvSpPr>
        <p:spPr>
          <a:xfrm>
            <a:off x="5497393" y="4625756"/>
            <a:ext cx="3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" name="Connettore 1 244"/>
          <p:cNvCxnSpPr/>
          <p:nvPr/>
        </p:nvCxnSpPr>
        <p:spPr>
          <a:xfrm flipH="1" flipV="1">
            <a:off x="4106940" y="1744858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1 245"/>
          <p:cNvCxnSpPr/>
          <p:nvPr/>
        </p:nvCxnSpPr>
        <p:spPr>
          <a:xfrm flipH="1" flipV="1">
            <a:off x="6261594" y="1742054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1 246"/>
          <p:cNvCxnSpPr/>
          <p:nvPr/>
        </p:nvCxnSpPr>
        <p:spPr>
          <a:xfrm flipH="1" flipV="1">
            <a:off x="5192138" y="1760783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Ovale 259"/>
          <p:cNvSpPr/>
          <p:nvPr/>
        </p:nvSpPr>
        <p:spPr>
          <a:xfrm>
            <a:off x="5560795" y="3219496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1" name="Ovale 260"/>
          <p:cNvSpPr/>
          <p:nvPr/>
        </p:nvSpPr>
        <p:spPr>
          <a:xfrm>
            <a:off x="5324241" y="3219496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2" name="Ovale 261"/>
          <p:cNvSpPr/>
          <p:nvPr/>
        </p:nvSpPr>
        <p:spPr>
          <a:xfrm>
            <a:off x="5793501" y="3217899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3" name="Ovale 262"/>
          <p:cNvSpPr/>
          <p:nvPr/>
        </p:nvSpPr>
        <p:spPr>
          <a:xfrm>
            <a:off x="5997127" y="321742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4" name="Ovale 263"/>
          <p:cNvSpPr/>
          <p:nvPr/>
        </p:nvSpPr>
        <p:spPr>
          <a:xfrm>
            <a:off x="4526212" y="3221578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5" name="Ovale 264"/>
          <p:cNvSpPr/>
          <p:nvPr/>
        </p:nvSpPr>
        <p:spPr>
          <a:xfrm>
            <a:off x="4289658" y="321946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6" name="Ovale 265"/>
          <p:cNvSpPr/>
          <p:nvPr/>
        </p:nvSpPr>
        <p:spPr>
          <a:xfrm>
            <a:off x="4758918" y="3217865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7" name="Ovale 266"/>
          <p:cNvSpPr/>
          <p:nvPr/>
        </p:nvSpPr>
        <p:spPr>
          <a:xfrm>
            <a:off x="4962544" y="3217395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7" name="Ovale 276"/>
          <p:cNvSpPr/>
          <p:nvPr/>
        </p:nvSpPr>
        <p:spPr>
          <a:xfrm>
            <a:off x="5778256" y="2726520"/>
            <a:ext cx="72000" cy="72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2" name="Ovale 281"/>
          <p:cNvSpPr/>
          <p:nvPr/>
        </p:nvSpPr>
        <p:spPr>
          <a:xfrm>
            <a:off x="5612114" y="2726791"/>
            <a:ext cx="72000" cy="72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4" name="Rettangolo 283"/>
          <p:cNvSpPr/>
          <p:nvPr/>
        </p:nvSpPr>
        <p:spPr>
          <a:xfrm>
            <a:off x="6621226" y="3707449"/>
            <a:ext cx="1085198" cy="1011320"/>
          </a:xfrm>
          <a:prstGeom prst="rect">
            <a:avLst/>
          </a:prstGeom>
          <a:pattFill prst="openDmnd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5" name="Connettore 1 284"/>
          <p:cNvCxnSpPr/>
          <p:nvPr/>
        </p:nvCxnSpPr>
        <p:spPr>
          <a:xfrm>
            <a:off x="6623931" y="3948873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ttore 1 285"/>
          <p:cNvCxnSpPr/>
          <p:nvPr/>
        </p:nvCxnSpPr>
        <p:spPr>
          <a:xfrm>
            <a:off x="6623931" y="3268055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ttore 1 286"/>
          <p:cNvCxnSpPr/>
          <p:nvPr/>
        </p:nvCxnSpPr>
        <p:spPr>
          <a:xfrm>
            <a:off x="6623931" y="3707449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ttore 1 287"/>
          <p:cNvCxnSpPr/>
          <p:nvPr/>
        </p:nvCxnSpPr>
        <p:spPr>
          <a:xfrm>
            <a:off x="6623931" y="4190669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ttore 1 288"/>
          <p:cNvCxnSpPr/>
          <p:nvPr/>
        </p:nvCxnSpPr>
        <p:spPr>
          <a:xfrm>
            <a:off x="6623931" y="4453301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nettore 1 289"/>
          <p:cNvCxnSpPr/>
          <p:nvPr/>
        </p:nvCxnSpPr>
        <p:spPr>
          <a:xfrm>
            <a:off x="6623186" y="4721573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ttore 1 290"/>
          <p:cNvCxnSpPr/>
          <p:nvPr/>
        </p:nvCxnSpPr>
        <p:spPr>
          <a:xfrm>
            <a:off x="6627475" y="2767431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ttore 1 291"/>
          <p:cNvCxnSpPr/>
          <p:nvPr/>
        </p:nvCxnSpPr>
        <p:spPr>
          <a:xfrm>
            <a:off x="6623186" y="2299899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CasellaDiTesto 292"/>
          <p:cNvSpPr txBox="1"/>
          <p:nvPr/>
        </p:nvSpPr>
        <p:spPr>
          <a:xfrm>
            <a:off x="6953587" y="4641405"/>
            <a:ext cx="3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4" name="CasellaDiTesto 293"/>
          <p:cNvSpPr txBox="1"/>
          <p:nvPr/>
        </p:nvSpPr>
        <p:spPr>
          <a:xfrm>
            <a:off x="8011679" y="4633581"/>
            <a:ext cx="3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5" name="Connettore 1 294"/>
          <p:cNvCxnSpPr/>
          <p:nvPr/>
        </p:nvCxnSpPr>
        <p:spPr>
          <a:xfrm flipH="1" flipV="1">
            <a:off x="6621226" y="1752683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ttore 1 295"/>
          <p:cNvCxnSpPr/>
          <p:nvPr/>
        </p:nvCxnSpPr>
        <p:spPr>
          <a:xfrm flipH="1" flipV="1">
            <a:off x="8775880" y="1749879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ttore 1 296"/>
          <p:cNvCxnSpPr/>
          <p:nvPr/>
        </p:nvCxnSpPr>
        <p:spPr>
          <a:xfrm flipH="1" flipV="1">
            <a:off x="7706424" y="1768608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Ovale 304"/>
          <p:cNvSpPr/>
          <p:nvPr/>
        </p:nvSpPr>
        <p:spPr>
          <a:xfrm>
            <a:off x="8286568" y="2262459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7" name="Ovale 306"/>
          <p:cNvSpPr/>
          <p:nvPr/>
        </p:nvSpPr>
        <p:spPr>
          <a:xfrm>
            <a:off x="8113514" y="226245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0" name="Ovale 309"/>
          <p:cNvSpPr/>
          <p:nvPr/>
        </p:nvSpPr>
        <p:spPr>
          <a:xfrm>
            <a:off x="8075081" y="3233671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1" name="Ovale 310"/>
          <p:cNvSpPr/>
          <p:nvPr/>
        </p:nvSpPr>
        <p:spPr>
          <a:xfrm>
            <a:off x="7838527" y="3233671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2" name="Ovale 311"/>
          <p:cNvSpPr/>
          <p:nvPr/>
        </p:nvSpPr>
        <p:spPr>
          <a:xfrm>
            <a:off x="8307787" y="3232074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3" name="Ovale 312"/>
          <p:cNvSpPr/>
          <p:nvPr/>
        </p:nvSpPr>
        <p:spPr>
          <a:xfrm>
            <a:off x="8511413" y="3231604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4" name="Ovale 313"/>
          <p:cNvSpPr/>
          <p:nvPr/>
        </p:nvSpPr>
        <p:spPr>
          <a:xfrm>
            <a:off x="7040498" y="3227287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5" name="Ovale 314"/>
          <p:cNvSpPr/>
          <p:nvPr/>
        </p:nvSpPr>
        <p:spPr>
          <a:xfrm>
            <a:off x="6803944" y="322728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6" name="Ovale 315"/>
          <p:cNvSpPr/>
          <p:nvPr/>
        </p:nvSpPr>
        <p:spPr>
          <a:xfrm>
            <a:off x="7273204" y="3225690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7" name="Ovale 316"/>
          <p:cNvSpPr/>
          <p:nvPr/>
        </p:nvSpPr>
        <p:spPr>
          <a:xfrm>
            <a:off x="7476830" y="3225220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graffa chiusa 27"/>
          <p:cNvSpPr/>
          <p:nvPr/>
        </p:nvSpPr>
        <p:spPr>
          <a:xfrm rot="5400000">
            <a:off x="2350486" y="4500904"/>
            <a:ext cx="717238" cy="2279754"/>
          </a:xfrm>
          <a:prstGeom prst="rightBrace">
            <a:avLst>
              <a:gd name="adj1" fmla="val 2760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143958" y="5988453"/>
            <a:ext cx="304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 </a:t>
            </a:r>
            <a:r>
              <a:rPr lang="it-IT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blocked</a:t>
            </a:r>
            <a:endParaRPr lang="it-IT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548378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40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ground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state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1575477" y="4945439"/>
            <a:ext cx="2160000" cy="6953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 flipH="1" flipV="1">
            <a:off x="1569229" y="4826072"/>
            <a:ext cx="2166248" cy="8147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e 99"/>
          <p:cNvSpPr/>
          <p:nvPr/>
        </p:nvSpPr>
        <p:spPr>
          <a:xfrm>
            <a:off x="3010264" y="3212976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Ovale 100"/>
          <p:cNvSpPr/>
          <p:nvPr/>
        </p:nvSpPr>
        <p:spPr>
          <a:xfrm>
            <a:off x="3247942" y="3214774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ttangolo 335"/>
          <p:cNvSpPr/>
          <p:nvPr/>
        </p:nvSpPr>
        <p:spPr>
          <a:xfrm>
            <a:off x="7089815" y="3713363"/>
            <a:ext cx="1080000" cy="1011320"/>
          </a:xfrm>
          <a:prstGeom prst="rect">
            <a:avLst/>
          </a:prstGeom>
          <a:pattFill prst="open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5" name="Rettangolo 334"/>
          <p:cNvSpPr/>
          <p:nvPr/>
        </p:nvSpPr>
        <p:spPr>
          <a:xfrm>
            <a:off x="4588377" y="3700938"/>
            <a:ext cx="1080000" cy="1011320"/>
          </a:xfrm>
          <a:prstGeom prst="rect">
            <a:avLst/>
          </a:prstGeom>
          <a:pattFill prst="open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4" name="Rettangolo 333"/>
          <p:cNvSpPr/>
          <p:nvPr/>
        </p:nvSpPr>
        <p:spPr>
          <a:xfrm>
            <a:off x="2061111" y="3701026"/>
            <a:ext cx="1044000" cy="1011320"/>
          </a:xfrm>
          <a:prstGeom prst="rect">
            <a:avLst/>
          </a:prstGeom>
          <a:pattFill prst="openDmn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963163" y="3699624"/>
            <a:ext cx="1087158" cy="1011320"/>
          </a:xfrm>
          <a:prstGeom prst="rect">
            <a:avLst/>
          </a:prstGeom>
          <a:pattFill prst="openDmnd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1 33"/>
          <p:cNvCxnSpPr/>
          <p:nvPr/>
        </p:nvCxnSpPr>
        <p:spPr>
          <a:xfrm>
            <a:off x="965868" y="39410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965868" y="3260230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965868" y="369962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965868" y="418284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965868" y="444547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965123" y="47137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36121" y="4496168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1/2</a:t>
            </a:r>
            <a:endParaRPr lang="it-IT" sz="1400" dirty="0"/>
          </a:p>
        </p:txBody>
      </p:sp>
      <p:sp>
        <p:nvSpPr>
          <p:cNvPr id="57" name="Rettangolo 56"/>
          <p:cNvSpPr/>
          <p:nvPr/>
        </p:nvSpPr>
        <p:spPr>
          <a:xfrm>
            <a:off x="318713" y="4022605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1/2</a:t>
            </a:r>
            <a:endParaRPr lang="it-IT" sz="1400" dirty="0"/>
          </a:p>
        </p:txBody>
      </p:sp>
      <p:sp>
        <p:nvSpPr>
          <p:cNvPr id="60" name="Rettangolo 59"/>
          <p:cNvSpPr/>
          <p:nvPr/>
        </p:nvSpPr>
        <p:spPr>
          <a:xfrm>
            <a:off x="331312" y="4265964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61" name="Rettangolo 60"/>
          <p:cNvSpPr/>
          <p:nvPr/>
        </p:nvSpPr>
        <p:spPr>
          <a:xfrm>
            <a:off x="274263" y="3045722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3/2</a:t>
            </a:r>
            <a:endParaRPr lang="it-IT" dirty="0"/>
          </a:p>
        </p:txBody>
      </p:sp>
      <p:sp>
        <p:nvSpPr>
          <p:cNvPr id="64" name="Rettangolo 63"/>
          <p:cNvSpPr/>
          <p:nvPr/>
        </p:nvSpPr>
        <p:spPr>
          <a:xfrm>
            <a:off x="326503" y="3780237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327586" y="3557987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1325901" y="5197204"/>
            <a:ext cx="145264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32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it-IT" sz="32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g.s.</a:t>
            </a:r>
            <a:endParaRPr lang="it-IT" sz="32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" name="Connettore 1 111"/>
          <p:cNvCxnSpPr/>
          <p:nvPr/>
        </p:nvCxnSpPr>
        <p:spPr>
          <a:xfrm>
            <a:off x="969412" y="275960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tangolo 112"/>
          <p:cNvSpPr/>
          <p:nvPr/>
        </p:nvSpPr>
        <p:spPr>
          <a:xfrm>
            <a:off x="277807" y="2545098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7/2</a:t>
            </a:r>
            <a:endParaRPr lang="it-IT" dirty="0"/>
          </a:p>
        </p:txBody>
      </p:sp>
      <p:cxnSp>
        <p:nvCxnSpPr>
          <p:cNvPr id="120" name="Connettore 1 119"/>
          <p:cNvCxnSpPr/>
          <p:nvPr/>
        </p:nvCxnSpPr>
        <p:spPr>
          <a:xfrm>
            <a:off x="965123" y="229207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tangolo 120"/>
          <p:cNvSpPr/>
          <p:nvPr/>
        </p:nvSpPr>
        <p:spPr>
          <a:xfrm>
            <a:off x="273518" y="2077566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baseline="-25000" dirty="0"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95524" y="4661234"/>
            <a:ext cx="37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8" name="CasellaDiTesto 167"/>
          <p:cNvSpPr txBox="1"/>
          <p:nvPr/>
        </p:nvSpPr>
        <p:spPr>
          <a:xfrm>
            <a:off x="2353616" y="4653410"/>
            <a:ext cx="37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Connettore 1 168"/>
          <p:cNvCxnSpPr/>
          <p:nvPr/>
        </p:nvCxnSpPr>
        <p:spPr>
          <a:xfrm flipH="1" flipV="1">
            <a:off x="963163" y="1744858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1 169"/>
          <p:cNvCxnSpPr/>
          <p:nvPr/>
        </p:nvCxnSpPr>
        <p:spPr>
          <a:xfrm flipH="1" flipV="1">
            <a:off x="3117817" y="1742054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170"/>
          <p:cNvCxnSpPr/>
          <p:nvPr/>
        </p:nvCxnSpPr>
        <p:spPr>
          <a:xfrm flipH="1" flipV="1">
            <a:off x="2048361" y="1760783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e 193"/>
          <p:cNvSpPr/>
          <p:nvPr/>
        </p:nvSpPr>
        <p:spPr>
          <a:xfrm>
            <a:off x="2417018" y="3219496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Ovale 194"/>
          <p:cNvSpPr/>
          <p:nvPr/>
        </p:nvSpPr>
        <p:spPr>
          <a:xfrm>
            <a:off x="2180464" y="3219496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Ovale 195"/>
          <p:cNvSpPr/>
          <p:nvPr/>
        </p:nvSpPr>
        <p:spPr>
          <a:xfrm>
            <a:off x="2649724" y="3217899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7" name="Ovale 196"/>
          <p:cNvSpPr/>
          <p:nvPr/>
        </p:nvSpPr>
        <p:spPr>
          <a:xfrm>
            <a:off x="2853350" y="321742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8" name="Ovale 197"/>
          <p:cNvSpPr/>
          <p:nvPr/>
        </p:nvSpPr>
        <p:spPr>
          <a:xfrm>
            <a:off x="1382435" y="3213112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Ovale 198"/>
          <p:cNvSpPr/>
          <p:nvPr/>
        </p:nvSpPr>
        <p:spPr>
          <a:xfrm>
            <a:off x="1145881" y="3213112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" name="Ovale 199"/>
          <p:cNvSpPr/>
          <p:nvPr/>
        </p:nvSpPr>
        <p:spPr>
          <a:xfrm>
            <a:off x="1615141" y="3211515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1" name="Ovale 200"/>
          <p:cNvSpPr/>
          <p:nvPr/>
        </p:nvSpPr>
        <p:spPr>
          <a:xfrm>
            <a:off x="1818767" y="3211045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6" name="Rettangolo 225"/>
          <p:cNvSpPr/>
          <p:nvPr/>
        </p:nvSpPr>
        <p:spPr>
          <a:xfrm>
            <a:off x="3500875" y="3699624"/>
            <a:ext cx="1087158" cy="1011320"/>
          </a:xfrm>
          <a:prstGeom prst="rect">
            <a:avLst/>
          </a:prstGeom>
          <a:pattFill prst="openDmnd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7" name="Connettore 1 226"/>
          <p:cNvCxnSpPr/>
          <p:nvPr/>
        </p:nvCxnSpPr>
        <p:spPr>
          <a:xfrm>
            <a:off x="3503580" y="39410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1 227"/>
          <p:cNvCxnSpPr/>
          <p:nvPr/>
        </p:nvCxnSpPr>
        <p:spPr>
          <a:xfrm>
            <a:off x="3503580" y="3260230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1 228"/>
          <p:cNvCxnSpPr/>
          <p:nvPr/>
        </p:nvCxnSpPr>
        <p:spPr>
          <a:xfrm>
            <a:off x="3503580" y="369962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1 229"/>
          <p:cNvCxnSpPr/>
          <p:nvPr/>
        </p:nvCxnSpPr>
        <p:spPr>
          <a:xfrm>
            <a:off x="3503580" y="418284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1 230"/>
          <p:cNvCxnSpPr/>
          <p:nvPr/>
        </p:nvCxnSpPr>
        <p:spPr>
          <a:xfrm>
            <a:off x="3503580" y="444547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1 231"/>
          <p:cNvCxnSpPr/>
          <p:nvPr/>
        </p:nvCxnSpPr>
        <p:spPr>
          <a:xfrm>
            <a:off x="3502835" y="4713748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1 238"/>
          <p:cNvCxnSpPr/>
          <p:nvPr/>
        </p:nvCxnSpPr>
        <p:spPr>
          <a:xfrm>
            <a:off x="3507124" y="2759606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1 240"/>
          <p:cNvCxnSpPr/>
          <p:nvPr/>
        </p:nvCxnSpPr>
        <p:spPr>
          <a:xfrm>
            <a:off x="3502835" y="2292074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CasellaDiTesto 242"/>
          <p:cNvSpPr txBox="1"/>
          <p:nvPr/>
        </p:nvSpPr>
        <p:spPr>
          <a:xfrm>
            <a:off x="3833236" y="4661234"/>
            <a:ext cx="37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44" name="CasellaDiTesto 243"/>
          <p:cNvSpPr txBox="1"/>
          <p:nvPr/>
        </p:nvSpPr>
        <p:spPr>
          <a:xfrm>
            <a:off x="4891328" y="4653410"/>
            <a:ext cx="37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" name="Connettore 1 244"/>
          <p:cNvCxnSpPr/>
          <p:nvPr/>
        </p:nvCxnSpPr>
        <p:spPr>
          <a:xfrm flipH="1" flipV="1">
            <a:off x="3500875" y="1744858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1 245"/>
          <p:cNvCxnSpPr/>
          <p:nvPr/>
        </p:nvCxnSpPr>
        <p:spPr>
          <a:xfrm flipH="1" flipV="1">
            <a:off x="5655529" y="1742054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1 246"/>
          <p:cNvCxnSpPr/>
          <p:nvPr/>
        </p:nvCxnSpPr>
        <p:spPr>
          <a:xfrm flipH="1" flipV="1">
            <a:off x="4586073" y="1760783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Ovale 259"/>
          <p:cNvSpPr/>
          <p:nvPr/>
        </p:nvSpPr>
        <p:spPr>
          <a:xfrm>
            <a:off x="4954730" y="3219496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1" name="Ovale 260"/>
          <p:cNvSpPr/>
          <p:nvPr/>
        </p:nvSpPr>
        <p:spPr>
          <a:xfrm>
            <a:off x="4718176" y="3219496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2" name="Ovale 261"/>
          <p:cNvSpPr/>
          <p:nvPr/>
        </p:nvSpPr>
        <p:spPr>
          <a:xfrm>
            <a:off x="5187436" y="3217899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3" name="Ovale 262"/>
          <p:cNvSpPr/>
          <p:nvPr/>
        </p:nvSpPr>
        <p:spPr>
          <a:xfrm>
            <a:off x="5391062" y="321742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4" name="Ovale 263"/>
          <p:cNvSpPr/>
          <p:nvPr/>
        </p:nvSpPr>
        <p:spPr>
          <a:xfrm>
            <a:off x="3920147" y="3221578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5" name="Ovale 264"/>
          <p:cNvSpPr/>
          <p:nvPr/>
        </p:nvSpPr>
        <p:spPr>
          <a:xfrm>
            <a:off x="3683593" y="321946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6" name="Ovale 265"/>
          <p:cNvSpPr/>
          <p:nvPr/>
        </p:nvSpPr>
        <p:spPr>
          <a:xfrm>
            <a:off x="4152853" y="3217865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7" name="Ovale 266"/>
          <p:cNvSpPr/>
          <p:nvPr/>
        </p:nvSpPr>
        <p:spPr>
          <a:xfrm>
            <a:off x="4356479" y="3217395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7" name="Ovale 276"/>
          <p:cNvSpPr/>
          <p:nvPr/>
        </p:nvSpPr>
        <p:spPr>
          <a:xfrm>
            <a:off x="5172191" y="2726520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2" name="Ovale 281"/>
          <p:cNvSpPr/>
          <p:nvPr/>
        </p:nvSpPr>
        <p:spPr>
          <a:xfrm>
            <a:off x="5006049" y="2726791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4" name="Rettangolo 283"/>
          <p:cNvSpPr/>
          <p:nvPr/>
        </p:nvSpPr>
        <p:spPr>
          <a:xfrm>
            <a:off x="6015161" y="3707449"/>
            <a:ext cx="1085198" cy="1011320"/>
          </a:xfrm>
          <a:prstGeom prst="rect">
            <a:avLst/>
          </a:prstGeom>
          <a:pattFill prst="openDmnd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5" name="Connettore 1 284"/>
          <p:cNvCxnSpPr/>
          <p:nvPr/>
        </p:nvCxnSpPr>
        <p:spPr>
          <a:xfrm>
            <a:off x="6017866" y="3948873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ttore 1 285"/>
          <p:cNvCxnSpPr/>
          <p:nvPr/>
        </p:nvCxnSpPr>
        <p:spPr>
          <a:xfrm>
            <a:off x="6017866" y="3268055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ttore 1 286"/>
          <p:cNvCxnSpPr/>
          <p:nvPr/>
        </p:nvCxnSpPr>
        <p:spPr>
          <a:xfrm>
            <a:off x="6017866" y="3707449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ttore 1 287"/>
          <p:cNvCxnSpPr/>
          <p:nvPr/>
        </p:nvCxnSpPr>
        <p:spPr>
          <a:xfrm>
            <a:off x="6017866" y="4190669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ttore 1 288"/>
          <p:cNvCxnSpPr/>
          <p:nvPr/>
        </p:nvCxnSpPr>
        <p:spPr>
          <a:xfrm>
            <a:off x="6017866" y="4453301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nettore 1 289"/>
          <p:cNvCxnSpPr/>
          <p:nvPr/>
        </p:nvCxnSpPr>
        <p:spPr>
          <a:xfrm>
            <a:off x="6017121" y="4721573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ttore 1 290"/>
          <p:cNvCxnSpPr/>
          <p:nvPr/>
        </p:nvCxnSpPr>
        <p:spPr>
          <a:xfrm>
            <a:off x="6021410" y="2767431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ttore 1 291"/>
          <p:cNvCxnSpPr/>
          <p:nvPr/>
        </p:nvCxnSpPr>
        <p:spPr>
          <a:xfrm>
            <a:off x="6017121" y="2299899"/>
            <a:ext cx="21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CasellaDiTesto 292"/>
          <p:cNvSpPr txBox="1"/>
          <p:nvPr/>
        </p:nvSpPr>
        <p:spPr>
          <a:xfrm>
            <a:off x="6347522" y="4669059"/>
            <a:ext cx="37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4" name="CasellaDiTesto 293"/>
          <p:cNvSpPr txBox="1"/>
          <p:nvPr/>
        </p:nvSpPr>
        <p:spPr>
          <a:xfrm>
            <a:off x="7405614" y="4661235"/>
            <a:ext cx="37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5" name="Connettore 1 294"/>
          <p:cNvCxnSpPr/>
          <p:nvPr/>
        </p:nvCxnSpPr>
        <p:spPr>
          <a:xfrm flipH="1" flipV="1">
            <a:off x="6015161" y="1752683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ttore 1 295"/>
          <p:cNvCxnSpPr/>
          <p:nvPr/>
        </p:nvCxnSpPr>
        <p:spPr>
          <a:xfrm flipH="1" flipV="1">
            <a:off x="8169815" y="1749879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ttore 1 296"/>
          <p:cNvCxnSpPr/>
          <p:nvPr/>
        </p:nvCxnSpPr>
        <p:spPr>
          <a:xfrm flipH="1" flipV="1">
            <a:off x="7100359" y="1768608"/>
            <a:ext cx="1960" cy="2968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Ovale 309"/>
          <p:cNvSpPr/>
          <p:nvPr/>
        </p:nvSpPr>
        <p:spPr>
          <a:xfrm>
            <a:off x="7469016" y="3233671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1" name="Ovale 310"/>
          <p:cNvSpPr/>
          <p:nvPr/>
        </p:nvSpPr>
        <p:spPr>
          <a:xfrm>
            <a:off x="7232462" y="3233671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2" name="Ovale 311"/>
          <p:cNvSpPr/>
          <p:nvPr/>
        </p:nvSpPr>
        <p:spPr>
          <a:xfrm>
            <a:off x="7701722" y="3232074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3" name="Ovale 312"/>
          <p:cNvSpPr/>
          <p:nvPr/>
        </p:nvSpPr>
        <p:spPr>
          <a:xfrm>
            <a:off x="7905348" y="3231604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4" name="Ovale 313"/>
          <p:cNvSpPr/>
          <p:nvPr/>
        </p:nvSpPr>
        <p:spPr>
          <a:xfrm>
            <a:off x="6434433" y="3227287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5" name="Ovale 314"/>
          <p:cNvSpPr/>
          <p:nvPr/>
        </p:nvSpPr>
        <p:spPr>
          <a:xfrm>
            <a:off x="6197879" y="322728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6" name="Ovale 315"/>
          <p:cNvSpPr/>
          <p:nvPr/>
        </p:nvSpPr>
        <p:spPr>
          <a:xfrm>
            <a:off x="6667139" y="3225690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7" name="Ovale 316"/>
          <p:cNvSpPr/>
          <p:nvPr/>
        </p:nvSpPr>
        <p:spPr>
          <a:xfrm>
            <a:off x="6870765" y="3225220"/>
            <a:ext cx="72000" cy="7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destra 1"/>
          <p:cNvSpPr/>
          <p:nvPr/>
        </p:nvSpPr>
        <p:spPr>
          <a:xfrm>
            <a:off x="2935983" y="5427063"/>
            <a:ext cx="900000" cy="360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4116889" y="5199618"/>
            <a:ext cx="120257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32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t-IT" sz="32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g.s.</a:t>
            </a:r>
            <a:endParaRPr lang="it-IT" sz="32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6572706" y="5197204"/>
            <a:ext cx="1338828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32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it-IT" sz="32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g.s.</a:t>
            </a:r>
            <a:endParaRPr lang="it-IT" sz="32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Freccia a destra 93"/>
          <p:cNvSpPr/>
          <p:nvPr/>
        </p:nvSpPr>
        <p:spPr>
          <a:xfrm>
            <a:off x="5497189" y="5433154"/>
            <a:ext cx="900000" cy="360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95" name="Ovale 94"/>
          <p:cNvSpPr/>
          <p:nvPr/>
        </p:nvSpPr>
        <p:spPr>
          <a:xfrm>
            <a:off x="2566070" y="2723606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e 95"/>
          <p:cNvSpPr/>
          <p:nvPr/>
        </p:nvSpPr>
        <p:spPr>
          <a:xfrm>
            <a:off x="2399928" y="2723877"/>
            <a:ext cx="72000" cy="7200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/>
          <p:cNvSpPr/>
          <p:nvPr/>
        </p:nvSpPr>
        <p:spPr>
          <a:xfrm>
            <a:off x="4050993" y="2731431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rco 2"/>
          <p:cNvSpPr/>
          <p:nvPr/>
        </p:nvSpPr>
        <p:spPr>
          <a:xfrm>
            <a:off x="4076417" y="2519617"/>
            <a:ext cx="976790" cy="284526"/>
          </a:xfrm>
          <a:prstGeom prst="arc">
            <a:avLst>
              <a:gd name="adj1" fmla="val 10782976"/>
              <a:gd name="adj2" fmla="val 0"/>
            </a:avLst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Ovale 99"/>
          <p:cNvSpPr/>
          <p:nvPr/>
        </p:nvSpPr>
        <p:spPr>
          <a:xfrm>
            <a:off x="7680503" y="2730031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Ovale 100"/>
          <p:cNvSpPr/>
          <p:nvPr/>
        </p:nvSpPr>
        <p:spPr>
          <a:xfrm>
            <a:off x="7514361" y="2730302"/>
            <a:ext cx="72000" cy="72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Ovale 101"/>
          <p:cNvSpPr/>
          <p:nvPr/>
        </p:nvSpPr>
        <p:spPr>
          <a:xfrm>
            <a:off x="6606367" y="2731500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Ovale 102"/>
          <p:cNvSpPr/>
          <p:nvPr/>
        </p:nvSpPr>
        <p:spPr>
          <a:xfrm>
            <a:off x="6413214" y="2737156"/>
            <a:ext cx="72000" cy="720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Arco 103"/>
          <p:cNvSpPr/>
          <p:nvPr/>
        </p:nvSpPr>
        <p:spPr>
          <a:xfrm>
            <a:off x="6635319" y="2545097"/>
            <a:ext cx="1058977" cy="273137"/>
          </a:xfrm>
          <a:prstGeom prst="arc">
            <a:avLst>
              <a:gd name="adj1" fmla="val 10782976"/>
              <a:gd name="adj2" fmla="val 0"/>
            </a:avLst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8323780" y="4496168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1/2</a:t>
            </a:r>
            <a:endParaRPr lang="it-IT" sz="1400" dirty="0"/>
          </a:p>
        </p:txBody>
      </p:sp>
      <p:sp>
        <p:nvSpPr>
          <p:cNvPr id="106" name="Rettangolo 105"/>
          <p:cNvSpPr/>
          <p:nvPr/>
        </p:nvSpPr>
        <p:spPr>
          <a:xfrm>
            <a:off x="8306372" y="4022605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1/2</a:t>
            </a:r>
            <a:endParaRPr lang="it-IT" sz="1400" dirty="0"/>
          </a:p>
        </p:txBody>
      </p:sp>
      <p:sp>
        <p:nvSpPr>
          <p:cNvPr id="107" name="Rettangolo 106"/>
          <p:cNvSpPr/>
          <p:nvPr/>
        </p:nvSpPr>
        <p:spPr>
          <a:xfrm>
            <a:off x="8318971" y="4265964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108" name="Rettangolo 107"/>
          <p:cNvSpPr/>
          <p:nvPr/>
        </p:nvSpPr>
        <p:spPr>
          <a:xfrm>
            <a:off x="8261922" y="3045722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3/2</a:t>
            </a:r>
            <a:endParaRPr lang="it-IT" dirty="0"/>
          </a:p>
        </p:txBody>
      </p:sp>
      <p:sp>
        <p:nvSpPr>
          <p:cNvPr id="109" name="Rettangolo 108"/>
          <p:cNvSpPr/>
          <p:nvPr/>
        </p:nvSpPr>
        <p:spPr>
          <a:xfrm>
            <a:off x="8314162" y="3780237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110" name="Rettangolo 109"/>
          <p:cNvSpPr/>
          <p:nvPr/>
        </p:nvSpPr>
        <p:spPr>
          <a:xfrm>
            <a:off x="8315245" y="3557987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GB" sz="14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GB" sz="14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sz="1400" dirty="0"/>
          </a:p>
        </p:txBody>
      </p:sp>
      <p:sp>
        <p:nvSpPr>
          <p:cNvPr id="111" name="Rettangolo 110"/>
          <p:cNvSpPr/>
          <p:nvPr/>
        </p:nvSpPr>
        <p:spPr>
          <a:xfrm>
            <a:off x="8265466" y="2545098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7/2</a:t>
            </a:r>
            <a:endParaRPr lang="it-IT" dirty="0"/>
          </a:p>
        </p:txBody>
      </p:sp>
      <p:sp>
        <p:nvSpPr>
          <p:cNvPr id="114" name="Rettangolo 113"/>
          <p:cNvSpPr/>
          <p:nvPr/>
        </p:nvSpPr>
        <p:spPr>
          <a:xfrm>
            <a:off x="8261177" y="2077566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GB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GB" baseline="-25000" dirty="0"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GB" baseline="-25000" dirty="0" smtClean="0">
                <a:latin typeface="Arial" pitchFamily="34" charset="0"/>
                <a:cs typeface="Arial" pitchFamily="34" charset="0"/>
                <a:sym typeface="Symbol"/>
              </a:rPr>
              <a:t>/2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8305" y="332656"/>
            <a:ext cx="771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Double Charge Exchange on </a:t>
            </a:r>
            <a:r>
              <a:rPr lang="en-GB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40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Ca ground state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13251"/>
              </p:ext>
            </p:extLst>
          </p:nvPr>
        </p:nvGraphicFramePr>
        <p:xfrm>
          <a:off x="216024" y="1556792"/>
          <a:ext cx="536408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/>
                <a:gridCol w="1728192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Optical characteristics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Measured values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magnetic rigidity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1.8 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Solid angle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msr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Momentum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acceptance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-14.3%, +10.3%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Momentum dispersion for k= - 0.104 (cm/%)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3.68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"/>
            <a:ext cx="5292080" cy="908719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MAGNEX</a:t>
            </a:r>
          </a:p>
        </p:txBody>
      </p:sp>
      <p:pic>
        <p:nvPicPr>
          <p:cNvPr id="11" name="Picture 4" descr="magnexcap6"/>
          <p:cNvPicPr>
            <a:picLocks noChangeAspect="1" noChangeArrowheads="1"/>
          </p:cNvPicPr>
          <p:nvPr/>
        </p:nvPicPr>
        <p:blipFill>
          <a:blip r:embed="rId3" cstate="print"/>
          <a:srcRect l="5618" t="32129" r="3934" b="11623"/>
          <a:stretch>
            <a:fillRect/>
          </a:stretch>
        </p:blipFill>
        <p:spPr bwMode="auto">
          <a:xfrm>
            <a:off x="1331640" y="3983525"/>
            <a:ext cx="6470402" cy="2901859"/>
          </a:xfrm>
          <a:prstGeom prst="rect">
            <a:avLst/>
          </a:prstGeom>
          <a:noFill/>
        </p:spPr>
      </p:pic>
      <p:sp>
        <p:nvSpPr>
          <p:cNvPr id="12" name="Line 253"/>
          <p:cNvSpPr>
            <a:spLocks noChangeShapeType="1"/>
          </p:cNvSpPr>
          <p:nvPr/>
        </p:nvSpPr>
        <p:spPr bwMode="auto">
          <a:xfrm>
            <a:off x="1259633" y="4437110"/>
            <a:ext cx="720080" cy="360041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en-US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Line 254"/>
          <p:cNvSpPr>
            <a:spLocks noChangeShapeType="1"/>
          </p:cNvSpPr>
          <p:nvPr/>
        </p:nvSpPr>
        <p:spPr bwMode="auto">
          <a:xfrm flipH="1">
            <a:off x="5004048" y="3933056"/>
            <a:ext cx="144463" cy="503237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Line 255"/>
          <p:cNvSpPr>
            <a:spLocks noChangeShapeType="1"/>
          </p:cNvSpPr>
          <p:nvPr/>
        </p:nvSpPr>
        <p:spPr bwMode="auto">
          <a:xfrm>
            <a:off x="2411760" y="3933056"/>
            <a:ext cx="504057" cy="36004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en-US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Line 256"/>
          <p:cNvSpPr>
            <a:spLocks noChangeShapeType="1"/>
          </p:cNvSpPr>
          <p:nvPr/>
        </p:nvSpPr>
        <p:spPr bwMode="auto">
          <a:xfrm flipH="1">
            <a:off x="6876404" y="4437112"/>
            <a:ext cx="935955" cy="504056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en-US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6" name="Text Box 257"/>
          <p:cNvSpPr txBox="1">
            <a:spLocks noChangeArrowheads="1"/>
          </p:cNvSpPr>
          <p:nvPr/>
        </p:nvSpPr>
        <p:spPr bwMode="auto">
          <a:xfrm>
            <a:off x="107504" y="4077072"/>
            <a:ext cx="1242946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Scattering </a:t>
            </a:r>
          </a:p>
          <a:p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Chamber</a:t>
            </a:r>
            <a:endParaRPr lang="en-US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58"/>
          <p:cNvSpPr txBox="1">
            <a:spLocks noChangeArrowheads="1"/>
          </p:cNvSpPr>
          <p:nvPr/>
        </p:nvSpPr>
        <p:spPr bwMode="auto">
          <a:xfrm>
            <a:off x="1547664" y="3561543"/>
            <a:ext cx="1332714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Quadrupole</a:t>
            </a:r>
            <a:endParaRPr lang="en-US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59"/>
          <p:cNvSpPr txBox="1">
            <a:spLocks noChangeArrowheads="1"/>
          </p:cNvSpPr>
          <p:nvPr/>
        </p:nvSpPr>
        <p:spPr bwMode="auto">
          <a:xfrm>
            <a:off x="4860032" y="3573016"/>
            <a:ext cx="808532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Dipole</a:t>
            </a:r>
            <a:endParaRPr lang="en-US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7833087" y="4005064"/>
            <a:ext cx="1379202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Focal Plane </a:t>
            </a:r>
          </a:p>
          <a:p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Detector</a:t>
            </a:r>
            <a:endParaRPr lang="en-US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16"/>
          <p:cNvSpPr txBox="1">
            <a:spLocks noChangeArrowheads="1"/>
          </p:cNvSpPr>
          <p:nvPr/>
        </p:nvSpPr>
        <p:spPr bwMode="auto">
          <a:xfrm>
            <a:off x="6084168" y="1484784"/>
            <a:ext cx="2664296" cy="1910396"/>
          </a:xfrm>
          <a:prstGeom prst="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Achieved resolution</a:t>
            </a:r>
          </a:p>
          <a:p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Energy E/E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1/1000</a:t>
            </a:r>
          </a:p>
          <a:p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Angle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Δθ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0.2°</a:t>
            </a:r>
          </a:p>
          <a:p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Mass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Δm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/m 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 1/160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004048" y="116632"/>
            <a:ext cx="3851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fr-F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Cappuzzello</a:t>
            </a:r>
            <a:r>
              <a:rPr lang="fr-F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fr-FR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MAGNEX: an </a:t>
            </a:r>
            <a:r>
              <a:rPr lang="fr-FR" sz="10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innovative</a:t>
            </a:r>
            <a:r>
              <a:rPr lang="fr-FR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large </a:t>
            </a:r>
            <a:r>
              <a:rPr lang="fr-FR" sz="10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acceptance</a:t>
            </a:r>
            <a:r>
              <a:rPr lang="fr-FR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spectrometer for nuclear reaction studies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in Magnets: Types, Uses and Safety (Nova Publisher Inc., NY</a:t>
            </a:r>
            <a:r>
              <a:rPr lang="it-IT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2011) pp. 1–63.</a:t>
            </a:r>
            <a:endParaRPr lang="it-IT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548378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Particle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Identification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Immagine 24" descr="de_e.jpg"/>
          <p:cNvPicPr>
            <a:picLocks noChangeAspect="1"/>
          </p:cNvPicPr>
          <p:nvPr/>
        </p:nvPicPr>
        <p:blipFill rotWithShape="1">
          <a:blip r:embed="rId3" cstate="print"/>
          <a:srcRect t="31153" r="93082" b="37521"/>
          <a:stretch/>
        </p:blipFill>
        <p:spPr>
          <a:xfrm>
            <a:off x="182371" y="2936875"/>
            <a:ext cx="282593" cy="112771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64964" y="5735578"/>
            <a:ext cx="26363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000" i="1" dirty="0" smtClean="0">
                <a:cs typeface="Times New Roman"/>
              </a:rPr>
              <a:t>A. </a:t>
            </a:r>
            <a:r>
              <a:rPr lang="it-IT" sz="1000" i="1" dirty="0" err="1" smtClean="0">
                <a:cs typeface="Times New Roman"/>
              </a:rPr>
              <a:t>Cunsolo</a:t>
            </a:r>
            <a:r>
              <a:rPr lang="it-IT" sz="1000" i="1" dirty="0">
                <a:cs typeface="Times New Roman"/>
              </a:rPr>
              <a:t>, et al.</a:t>
            </a:r>
            <a:r>
              <a:rPr lang="it-IT" sz="1000" i="1" dirty="0" smtClean="0">
                <a:cs typeface="Times New Roman"/>
              </a:rPr>
              <a:t>, </a:t>
            </a:r>
            <a:r>
              <a:rPr lang="en-GB" sz="1000" i="1" dirty="0" smtClean="0">
                <a:cs typeface="Times New Roman"/>
              </a:rPr>
              <a:t>NIMA484 </a:t>
            </a:r>
            <a:r>
              <a:rPr lang="en-GB" sz="1000" i="1" dirty="0">
                <a:cs typeface="Times New Roman"/>
              </a:rPr>
              <a:t>(2002) 56 </a:t>
            </a:r>
            <a:endParaRPr lang="it-IT" sz="1000" i="1" dirty="0"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dirty="0">
                <a:cs typeface="Times New Roman"/>
              </a:rPr>
              <a:t>A. </a:t>
            </a:r>
            <a:r>
              <a:rPr lang="en-GB" sz="1000" i="1" dirty="0" err="1">
                <a:cs typeface="Times New Roman"/>
              </a:rPr>
              <a:t>Cunsolo</a:t>
            </a:r>
            <a:r>
              <a:rPr lang="en-GB" sz="1000" i="1" dirty="0">
                <a:cs typeface="Times New Roman"/>
              </a:rPr>
              <a:t>, </a:t>
            </a:r>
            <a:r>
              <a:rPr lang="en-GB" sz="1000" i="1" dirty="0" smtClean="0">
                <a:cs typeface="Times New Roman"/>
              </a:rPr>
              <a:t>et al., NIM</a:t>
            </a:r>
            <a:r>
              <a:rPr lang="it-IT" sz="1000" i="1" dirty="0" smtClean="0">
                <a:cs typeface="Times New Roman"/>
              </a:rPr>
              <a:t>A481 </a:t>
            </a:r>
            <a:r>
              <a:rPr lang="it-IT" sz="1000" i="1" dirty="0">
                <a:cs typeface="Times New Roman"/>
              </a:rPr>
              <a:t>(2002) 48 </a:t>
            </a:r>
            <a:r>
              <a:rPr lang="it-IT" sz="1000" dirty="0" smtClean="0">
                <a:cs typeface="Times New Roman"/>
              </a:rPr>
              <a:t> </a:t>
            </a:r>
            <a:endParaRPr lang="en-US" sz="1000" i="1" dirty="0"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cs typeface="Times New Roman"/>
              </a:rPr>
              <a:t>F. </a:t>
            </a:r>
            <a:r>
              <a:rPr lang="en-US" sz="1000" i="1" dirty="0" err="1" smtClean="0">
                <a:cs typeface="Times New Roman"/>
              </a:rPr>
              <a:t>Cappuzzello</a:t>
            </a:r>
            <a:r>
              <a:rPr lang="en-US" sz="1000" i="1" dirty="0" smtClean="0">
                <a:cs typeface="Times New Roman"/>
              </a:rPr>
              <a:t> et al., NIMA621 (2010) 419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dirty="0">
                <a:cs typeface="Times New Roman"/>
              </a:rPr>
              <a:t>F. </a:t>
            </a:r>
            <a:r>
              <a:rPr lang="en-GB" sz="1000" i="1" dirty="0" err="1">
                <a:cs typeface="Times New Roman"/>
              </a:rPr>
              <a:t>Cappuzzello</a:t>
            </a:r>
            <a:r>
              <a:rPr lang="en-GB" sz="1000" i="1" dirty="0">
                <a:cs typeface="Times New Roman"/>
              </a:rPr>
              <a:t>, et al</a:t>
            </a:r>
            <a:r>
              <a:rPr lang="en-GB" sz="1000" i="1" dirty="0" smtClean="0">
                <a:cs typeface="Times New Roman"/>
              </a:rPr>
              <a:t>. NIM</a:t>
            </a:r>
            <a:r>
              <a:rPr lang="it-IT" sz="1000" i="1" dirty="0" smtClean="0">
                <a:cs typeface="Times New Roman"/>
              </a:rPr>
              <a:t>A638 </a:t>
            </a:r>
            <a:r>
              <a:rPr lang="it-IT" sz="1000" i="1" dirty="0">
                <a:cs typeface="Times New Roman"/>
              </a:rPr>
              <a:t>(2011) 74 </a:t>
            </a:r>
            <a:r>
              <a:rPr lang="it-IT" sz="1000" i="1" dirty="0" smtClean="0">
                <a:cs typeface="Times New Roman"/>
              </a:rPr>
              <a:t> </a:t>
            </a:r>
            <a:endParaRPr lang="it-IT" sz="1000" dirty="0"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00" i="1" dirty="0" smtClean="0">
              <a:cs typeface="Times New Roman"/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6100194" y="1066858"/>
            <a:ext cx="1882588" cy="456858"/>
          </a:xfrm>
          <a:prstGeom prst="roundRect">
            <a:avLst/>
          </a:prstGeom>
          <a:noFill/>
          <a:ln w="28575" cmpd="sng">
            <a:solidFill>
              <a:srgbClr val="1C3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800000"/>
                </a:solidFill>
                <a:effectLst/>
              </a:rPr>
              <a:t>A</a:t>
            </a:r>
            <a:r>
              <a:rPr lang="it-IT" b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b="1" dirty="0" err="1" smtClean="0">
                <a:solidFill>
                  <a:srgbClr val="800000"/>
                </a:solidFill>
                <a:effectLst/>
              </a:rPr>
              <a:t>identification</a:t>
            </a:r>
            <a:endParaRPr lang="it-IT" b="1" dirty="0">
              <a:solidFill>
                <a:srgbClr val="800000"/>
              </a:solidFill>
              <a:effectLst/>
            </a:endParaRPr>
          </a:p>
        </p:txBody>
      </p:sp>
      <p:sp>
        <p:nvSpPr>
          <p:cNvPr id="48" name="Rettangolo arrotondato 47"/>
          <p:cNvSpPr/>
          <p:nvPr/>
        </p:nvSpPr>
        <p:spPr>
          <a:xfrm>
            <a:off x="1302875" y="1066858"/>
            <a:ext cx="1882588" cy="456858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800000"/>
                </a:solidFill>
                <a:effectLst/>
              </a:rPr>
              <a:t>Z</a:t>
            </a:r>
            <a:r>
              <a:rPr lang="it-IT" b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b="1" dirty="0" err="1" smtClean="0">
                <a:solidFill>
                  <a:srgbClr val="800000"/>
                </a:solidFill>
                <a:effectLst/>
              </a:rPr>
              <a:t>identification</a:t>
            </a:r>
            <a:endParaRPr lang="it-IT" b="1" dirty="0">
              <a:solidFill>
                <a:srgbClr val="800000"/>
              </a:solidFill>
              <a:effectLst/>
            </a:endParaRPr>
          </a:p>
        </p:txBody>
      </p:sp>
      <p:sp>
        <p:nvSpPr>
          <p:cNvPr id="49" name="Freccia giù 48"/>
          <p:cNvSpPr/>
          <p:nvPr/>
        </p:nvSpPr>
        <p:spPr>
          <a:xfrm rot="16200000">
            <a:off x="6575823" y="1740304"/>
            <a:ext cx="228850" cy="779236"/>
          </a:xfrm>
          <a:prstGeom prst="downArrow">
            <a:avLst/>
          </a:prstGeom>
          <a:gradFill flip="none" rotWithShape="1">
            <a:gsLst>
              <a:gs pos="3400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85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4896714" y="1723833"/>
            <a:ext cx="1296000" cy="720000"/>
          </a:xfrm>
          <a:prstGeom prst="roundRect">
            <a:avLst/>
          </a:prstGeom>
          <a:solidFill>
            <a:srgbClr val="0070C0">
              <a:alpha val="8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5" name="Ogget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02947"/>
              </p:ext>
            </p:extLst>
          </p:nvPr>
        </p:nvGraphicFramePr>
        <p:xfrm>
          <a:off x="5137634" y="1723833"/>
          <a:ext cx="791999" cy="69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" name="Equation" r:id="rId4" imgW="495300" imgH="431800" progId="Equation.3">
                  <p:embed/>
                </p:oleObj>
              </mc:Choice>
              <mc:Fallback>
                <p:oleObj name="Equation" r:id="rId4" imgW="495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7634" y="1723833"/>
                        <a:ext cx="791999" cy="69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ttangolo arrotondato 50"/>
          <p:cNvSpPr/>
          <p:nvPr/>
        </p:nvSpPr>
        <p:spPr>
          <a:xfrm>
            <a:off x="7143387" y="1723833"/>
            <a:ext cx="1691999" cy="720000"/>
          </a:xfrm>
          <a:prstGeom prst="roundRect">
            <a:avLst/>
          </a:prstGeom>
          <a:solidFill>
            <a:srgbClr val="0070C0">
              <a:alpha val="7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4" name="Ogget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93586"/>
              </p:ext>
            </p:extLst>
          </p:nvPr>
        </p:nvGraphicFramePr>
        <p:xfrm>
          <a:off x="7282009" y="1718069"/>
          <a:ext cx="1477559" cy="70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" name="Equation" r:id="rId6" imgW="901700" imgH="431800" progId="Equation.3">
                  <p:embed/>
                </p:oleObj>
              </mc:Choice>
              <mc:Fallback>
                <p:oleObj name="Equation" r:id="rId6" imgW="901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2009" y="1718069"/>
                        <a:ext cx="1477559" cy="707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 descr="dee.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15838" r="6842" b="21159"/>
          <a:stretch/>
        </p:blipFill>
        <p:spPr>
          <a:xfrm>
            <a:off x="517470" y="1545330"/>
            <a:ext cx="4178298" cy="3852833"/>
          </a:xfrm>
          <a:prstGeom prst="rect">
            <a:avLst/>
          </a:prstGeom>
        </p:spPr>
      </p:pic>
      <p:sp>
        <p:nvSpPr>
          <p:cNvPr id="52" name="CasellaDiTesto 51"/>
          <p:cNvSpPr txBox="1"/>
          <p:nvPr/>
        </p:nvSpPr>
        <p:spPr>
          <a:xfrm>
            <a:off x="2084699" y="5250303"/>
            <a:ext cx="963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>
                <a:latin typeface="Times New Roman"/>
                <a:cs typeface="Times New Roman"/>
              </a:rPr>
              <a:t>E</a:t>
            </a:r>
            <a:r>
              <a:rPr lang="it-IT" sz="1400" b="1" i="1" baseline="-25000" dirty="0" err="1" smtClean="0">
                <a:latin typeface="Times New Roman"/>
                <a:cs typeface="Times New Roman"/>
              </a:rPr>
              <a:t>resid</a:t>
            </a:r>
            <a:r>
              <a:rPr lang="it-IT" sz="1400" b="1" i="1" baseline="-25000" dirty="0" smtClean="0">
                <a:latin typeface="Times New Roman"/>
                <a:cs typeface="Times New Roman"/>
              </a:rPr>
              <a:t> </a:t>
            </a:r>
            <a:r>
              <a:rPr lang="it-IT" sz="1400" b="1" dirty="0" smtClean="0">
                <a:latin typeface="Times New Roman"/>
                <a:cs typeface="Times New Roman"/>
              </a:rPr>
              <a:t>(</a:t>
            </a:r>
            <a:r>
              <a:rPr lang="it-IT" sz="1400" b="1" dirty="0" err="1" smtClean="0">
                <a:latin typeface="Times New Roman"/>
                <a:cs typeface="Times New Roman"/>
              </a:rPr>
              <a:t>ch</a:t>
            </a:r>
            <a:r>
              <a:rPr lang="it-IT" sz="1400" b="1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91159" y="4131526"/>
            <a:ext cx="32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F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104312" y="3784319"/>
            <a:ext cx="60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Ne</a:t>
            </a:r>
            <a:endParaRPr lang="it-IT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3185463" y="3168813"/>
            <a:ext cx="60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Na</a:t>
            </a:r>
            <a:endParaRPr lang="it-IT" b="1" dirty="0"/>
          </a:p>
        </p:txBody>
      </p:sp>
      <p:pic>
        <p:nvPicPr>
          <p:cNvPr id="12" name="Immagine 11" descr="xe.p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7380" r="7424" b="21395"/>
          <a:stretch/>
        </p:blipFill>
        <p:spPr>
          <a:xfrm>
            <a:off x="4896714" y="2475963"/>
            <a:ext cx="4227981" cy="3769143"/>
          </a:xfrm>
          <a:prstGeom prst="rect">
            <a:avLst/>
          </a:prstGeom>
        </p:spPr>
      </p:pic>
      <p:sp>
        <p:nvSpPr>
          <p:cNvPr id="55" name="CasellaDiTesto 54"/>
          <p:cNvSpPr txBox="1"/>
          <p:nvPr/>
        </p:nvSpPr>
        <p:spPr>
          <a:xfrm rot="16200000">
            <a:off x="4452435" y="4077513"/>
            <a:ext cx="80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>
                <a:latin typeface="Times New Roman"/>
                <a:cs typeface="Times New Roman"/>
              </a:rPr>
              <a:t>X</a:t>
            </a:r>
            <a:r>
              <a:rPr lang="it-IT" sz="1400" b="1" i="1" baseline="-25000" dirty="0" err="1" smtClean="0">
                <a:latin typeface="Times New Roman"/>
                <a:cs typeface="Times New Roman"/>
              </a:rPr>
              <a:t>foc</a:t>
            </a:r>
            <a:r>
              <a:rPr lang="it-IT" sz="1400" b="1" dirty="0" smtClean="0">
                <a:latin typeface="Times New Roman"/>
                <a:cs typeface="Times New Roman"/>
              </a:rPr>
              <a:t>(m</a:t>
            </a:r>
            <a:r>
              <a:rPr lang="it-IT" sz="1400" b="1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6598056" y="6120025"/>
            <a:ext cx="963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>
                <a:latin typeface="Times New Roman"/>
                <a:cs typeface="Times New Roman"/>
              </a:rPr>
              <a:t>E</a:t>
            </a:r>
            <a:r>
              <a:rPr lang="it-IT" sz="1400" b="1" i="1" baseline="-25000" dirty="0" err="1" smtClean="0">
                <a:latin typeface="Times New Roman"/>
                <a:cs typeface="Times New Roman"/>
              </a:rPr>
              <a:t>resid</a:t>
            </a:r>
            <a:r>
              <a:rPr lang="it-IT" sz="1400" b="1" i="1" baseline="-25000" dirty="0" smtClean="0">
                <a:latin typeface="Times New Roman"/>
                <a:cs typeface="Times New Roman"/>
              </a:rPr>
              <a:t> </a:t>
            </a:r>
            <a:r>
              <a:rPr lang="it-IT" sz="1400" b="1" dirty="0" smtClean="0">
                <a:latin typeface="Times New Roman"/>
                <a:cs typeface="Times New Roman"/>
              </a:rPr>
              <a:t>(</a:t>
            </a:r>
            <a:r>
              <a:rPr lang="it-IT" sz="1400" b="1" dirty="0" err="1" smtClean="0">
                <a:latin typeface="Times New Roman"/>
                <a:cs typeface="Times New Roman"/>
              </a:rPr>
              <a:t>ch</a:t>
            </a:r>
            <a:r>
              <a:rPr lang="it-IT" sz="1400" b="1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8174943" y="331114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baseline="30000" dirty="0" smtClean="0">
                <a:cs typeface="Arial" pitchFamily="34" charset="0"/>
              </a:rPr>
              <a:t>18</a:t>
            </a:r>
            <a:r>
              <a:rPr lang="it-IT" sz="1400" b="1" dirty="0" smtClean="0">
                <a:cs typeface="Arial" pitchFamily="34" charset="0"/>
              </a:rPr>
              <a:t>Ne</a:t>
            </a:r>
            <a:endParaRPr lang="it-IT" sz="1400" b="1" dirty="0">
              <a:cs typeface="Arial" pitchFamily="34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7681403" y="3127528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baseline="30000" dirty="0" smtClean="0">
                <a:cs typeface="Arial" pitchFamily="34" charset="0"/>
              </a:rPr>
              <a:t>19</a:t>
            </a:r>
            <a:r>
              <a:rPr lang="it-IT" sz="1400" b="1" dirty="0" smtClean="0">
                <a:cs typeface="Arial" pitchFamily="34" charset="0"/>
              </a:rPr>
              <a:t>Ne</a:t>
            </a:r>
            <a:endParaRPr lang="it-IT" sz="1400" b="1" dirty="0">
              <a:cs typeface="Arial" pitchFamily="34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7185720" y="2993319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baseline="30000" dirty="0" smtClean="0">
                <a:cs typeface="Arial" pitchFamily="34" charset="0"/>
              </a:rPr>
              <a:t>20</a:t>
            </a:r>
            <a:r>
              <a:rPr lang="it-IT" sz="1400" b="1" dirty="0" smtClean="0">
                <a:cs typeface="Arial" pitchFamily="34" charset="0"/>
              </a:rPr>
              <a:t>Ne</a:t>
            </a:r>
            <a:endParaRPr lang="it-IT" sz="1400" b="1" dirty="0">
              <a:cs typeface="Arial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6640389" y="2991830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baseline="30000" dirty="0" smtClean="0">
                <a:cs typeface="Arial" pitchFamily="34" charset="0"/>
              </a:rPr>
              <a:t>21</a:t>
            </a:r>
            <a:r>
              <a:rPr lang="it-IT" sz="1400" b="1" dirty="0" smtClean="0">
                <a:cs typeface="Arial" pitchFamily="34" charset="0"/>
              </a:rPr>
              <a:t>Ne</a:t>
            </a:r>
            <a:endParaRPr lang="it-IT" sz="1400" b="1" dirty="0">
              <a:cs typeface="Arial" pitchFamily="34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069806" y="3000813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baseline="30000" dirty="0" smtClean="0">
                <a:cs typeface="Arial" pitchFamily="34" charset="0"/>
              </a:rPr>
              <a:t>22</a:t>
            </a:r>
            <a:r>
              <a:rPr lang="it-IT" sz="1400" b="1" dirty="0" smtClean="0">
                <a:cs typeface="Arial" pitchFamily="34" charset="0"/>
              </a:rPr>
              <a:t>Ne</a:t>
            </a:r>
            <a:endParaRPr lang="it-IT" sz="1400" b="1" dirty="0">
              <a:cs typeface="Arial" pitchFamily="34" charset="0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016950" y="2991028"/>
            <a:ext cx="2666287" cy="1264778"/>
          </a:xfrm>
          <a:custGeom>
            <a:avLst/>
            <a:gdLst>
              <a:gd name="connsiteX0" fmla="*/ 51274 w 2666287"/>
              <a:gd name="connsiteY0" fmla="*/ 25637 h 1264778"/>
              <a:gd name="connsiteX1" fmla="*/ 0 w 2666287"/>
              <a:gd name="connsiteY1" fmla="*/ 333286 h 1264778"/>
              <a:gd name="connsiteX2" fmla="*/ 68366 w 2666287"/>
              <a:gd name="connsiteY2" fmla="*/ 555477 h 1264778"/>
              <a:gd name="connsiteX3" fmla="*/ 393106 w 2666287"/>
              <a:gd name="connsiteY3" fmla="*/ 717847 h 1264778"/>
              <a:gd name="connsiteX4" fmla="*/ 1683521 w 2666287"/>
              <a:gd name="connsiteY4" fmla="*/ 1170774 h 1264778"/>
              <a:gd name="connsiteX5" fmla="*/ 2315910 w 2666287"/>
              <a:gd name="connsiteY5" fmla="*/ 1264778 h 1264778"/>
              <a:gd name="connsiteX6" fmla="*/ 2666287 w 2666287"/>
              <a:gd name="connsiteY6" fmla="*/ 1008404 h 1264778"/>
              <a:gd name="connsiteX7" fmla="*/ 2632104 w 2666287"/>
              <a:gd name="connsiteY7" fmla="*/ 888763 h 1264778"/>
              <a:gd name="connsiteX8" fmla="*/ 1555334 w 2666287"/>
              <a:gd name="connsiteY8" fmla="*/ 495656 h 1264778"/>
              <a:gd name="connsiteX9" fmla="*/ 273465 w 2666287"/>
              <a:gd name="connsiteY9" fmla="*/ 0 h 1264778"/>
              <a:gd name="connsiteX10" fmla="*/ 51274 w 2666287"/>
              <a:gd name="connsiteY10" fmla="*/ 25637 h 12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6287" h="1264778">
                <a:moveTo>
                  <a:pt x="51274" y="25637"/>
                </a:moveTo>
                <a:lnTo>
                  <a:pt x="0" y="333286"/>
                </a:lnTo>
                <a:lnTo>
                  <a:pt x="68366" y="555477"/>
                </a:lnTo>
                <a:lnTo>
                  <a:pt x="393106" y="717847"/>
                </a:lnTo>
                <a:lnTo>
                  <a:pt x="1683521" y="1170774"/>
                </a:lnTo>
                <a:lnTo>
                  <a:pt x="2315910" y="1264778"/>
                </a:lnTo>
                <a:lnTo>
                  <a:pt x="2666287" y="1008404"/>
                </a:lnTo>
                <a:lnTo>
                  <a:pt x="2632104" y="888763"/>
                </a:lnTo>
                <a:lnTo>
                  <a:pt x="1555334" y="495656"/>
                </a:lnTo>
                <a:lnTo>
                  <a:pt x="273465" y="0"/>
                </a:lnTo>
                <a:lnTo>
                  <a:pt x="51274" y="25637"/>
                </a:ln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6759723" y="3606325"/>
            <a:ext cx="1692068" cy="2213361"/>
          </a:xfrm>
          <a:custGeom>
            <a:avLst/>
            <a:gdLst>
              <a:gd name="connsiteX0" fmla="*/ 1469877 w 1692068"/>
              <a:gd name="connsiteY0" fmla="*/ 51275 h 2213361"/>
              <a:gd name="connsiteX1" fmla="*/ 367470 w 1692068"/>
              <a:gd name="connsiteY1" fmla="*/ 1504060 h 2213361"/>
              <a:gd name="connsiteX2" fmla="*/ 0 w 1692068"/>
              <a:gd name="connsiteY2" fmla="*/ 2093720 h 2213361"/>
              <a:gd name="connsiteX3" fmla="*/ 94004 w 1692068"/>
              <a:gd name="connsiteY3" fmla="*/ 2213361 h 2213361"/>
              <a:gd name="connsiteX4" fmla="*/ 461473 w 1692068"/>
              <a:gd name="connsiteY4" fmla="*/ 1811709 h 2213361"/>
              <a:gd name="connsiteX5" fmla="*/ 1692068 w 1692068"/>
              <a:gd name="connsiteY5" fmla="*/ 85458 h 2213361"/>
              <a:gd name="connsiteX6" fmla="*/ 1674976 w 1692068"/>
              <a:gd name="connsiteY6" fmla="*/ 0 h 2213361"/>
              <a:gd name="connsiteX7" fmla="*/ 1469877 w 1692068"/>
              <a:gd name="connsiteY7" fmla="*/ 51275 h 22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2068" h="2213361">
                <a:moveTo>
                  <a:pt x="1469877" y="51275"/>
                </a:moveTo>
                <a:lnTo>
                  <a:pt x="367470" y="1504060"/>
                </a:lnTo>
                <a:lnTo>
                  <a:pt x="0" y="2093720"/>
                </a:lnTo>
                <a:lnTo>
                  <a:pt x="94004" y="2213361"/>
                </a:lnTo>
                <a:lnTo>
                  <a:pt x="461473" y="1811709"/>
                </a:lnTo>
                <a:lnTo>
                  <a:pt x="1692068" y="85458"/>
                </a:lnTo>
                <a:lnTo>
                  <a:pt x="1674976" y="0"/>
                </a:lnTo>
                <a:lnTo>
                  <a:pt x="1469877" y="5127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11" y="4745975"/>
            <a:ext cx="3841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3802" y="548680"/>
            <a:ext cx="8229600" cy="2088232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</a:rPr>
              <a:t>but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dirty="0" err="1" smtClean="0"/>
              <a:t>requires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err="1" smtClean="0">
                <a:solidFill>
                  <a:srgbClr val="FF0000"/>
                </a:solidFill>
              </a:rPr>
              <a:t>Nuclear</a:t>
            </a:r>
            <a:r>
              <a:rPr lang="it-IT" sz="2400" b="1" dirty="0" smtClean="0">
                <a:solidFill>
                  <a:srgbClr val="FF0000"/>
                </a:solidFill>
              </a:rPr>
              <a:t> Matrix </a:t>
            </a:r>
            <a:r>
              <a:rPr lang="it-IT" sz="2400" b="1" dirty="0" err="1" smtClean="0">
                <a:solidFill>
                  <a:srgbClr val="FF0000"/>
                </a:solidFill>
              </a:rPr>
              <a:t>Element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(NME)!</a:t>
            </a:r>
            <a:endParaRPr lang="it-IT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67352"/>
              </p:ext>
            </p:extLst>
          </p:nvPr>
        </p:nvGraphicFramePr>
        <p:xfrm>
          <a:off x="2555776" y="2348880"/>
          <a:ext cx="402431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" name="Equazione" r:id="rId3" imgW="1663560" imgH="368280" progId="Equation.3">
                  <p:embed/>
                </p:oleObj>
              </mc:Choice>
              <mc:Fallback>
                <p:oleObj name="Equazione" r:id="rId3" imgW="1663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48880"/>
                        <a:ext cx="402431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56825" y="3573016"/>
            <a:ext cx="7854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FF0000"/>
                </a:solidFill>
              </a:rPr>
              <a:t>Calculations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it-IT" sz="2000" dirty="0" err="1" smtClean="0"/>
              <a:t>sizeable</a:t>
            </a:r>
            <a:r>
              <a:rPr lang="it-IT" sz="2000" dirty="0" smtClean="0"/>
              <a:t> </a:t>
            </a:r>
            <a:r>
              <a:rPr lang="it-IT" sz="2000" dirty="0" err="1" smtClean="0"/>
              <a:t>uncertainties</a:t>
            </a:r>
            <a:r>
              <a:rPr lang="it-IT" sz="2000" dirty="0" smtClean="0"/>
              <a:t>): QRPA, Large scale </a:t>
            </a:r>
            <a:r>
              <a:rPr lang="it-IT" sz="2000" dirty="0" err="1" smtClean="0"/>
              <a:t>shell</a:t>
            </a:r>
            <a:r>
              <a:rPr lang="it-IT" sz="2000" dirty="0" smtClean="0"/>
              <a:t> model, IBM 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FF0000"/>
                </a:solidFill>
              </a:rPr>
              <a:t>Measurements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conclusive for 0</a:t>
            </a:r>
            <a:r>
              <a:rPr lang="it-IT" sz="2000" dirty="0" smtClean="0">
                <a:sym typeface="Symbol"/>
              </a:rPr>
              <a:t>)</a:t>
            </a:r>
            <a:r>
              <a:rPr lang="it-IT" sz="2000" dirty="0" smtClean="0"/>
              <a:t>: </a:t>
            </a:r>
          </a:p>
          <a:p>
            <a:r>
              <a:rPr lang="it-IT" sz="2000" dirty="0"/>
              <a:t>	</a:t>
            </a:r>
            <a:r>
              <a:rPr lang="it-IT" sz="2000" dirty="0" smtClean="0"/>
              <a:t>(</a:t>
            </a:r>
            <a:r>
              <a:rPr lang="it-IT" sz="2000" dirty="0" smtClean="0">
                <a:sym typeface="Symbol"/>
              </a:rPr>
              <a:t></a:t>
            </a:r>
            <a:r>
              <a:rPr lang="it-IT" sz="2000" baseline="30000" dirty="0" smtClean="0">
                <a:sym typeface="Symbol"/>
              </a:rPr>
              <a:t>+</a:t>
            </a:r>
            <a:r>
              <a:rPr lang="it-IT" sz="2000" dirty="0">
                <a:sym typeface="Symbol"/>
              </a:rPr>
              <a:t>, </a:t>
            </a:r>
            <a:r>
              <a:rPr lang="it-IT" sz="2000" dirty="0" smtClean="0">
                <a:sym typeface="Symbol"/>
              </a:rPr>
              <a:t></a:t>
            </a:r>
            <a:r>
              <a:rPr lang="it-IT" sz="2000" baseline="30000" dirty="0" smtClean="0">
                <a:sym typeface="Symbol"/>
              </a:rPr>
              <a:t>-</a:t>
            </a:r>
            <a:r>
              <a:rPr lang="it-IT" sz="2000" dirty="0" smtClean="0">
                <a:sym typeface="Symbol"/>
              </a:rPr>
              <a:t>)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	single </a:t>
            </a:r>
            <a:r>
              <a:rPr lang="it-IT" sz="2000" dirty="0" err="1" smtClean="0"/>
              <a:t>charge</a:t>
            </a:r>
            <a:r>
              <a:rPr lang="it-IT" sz="2000" dirty="0" smtClean="0"/>
              <a:t> </a:t>
            </a:r>
            <a:r>
              <a:rPr lang="it-IT" sz="2000" dirty="0" err="1" smtClean="0"/>
              <a:t>exchange</a:t>
            </a:r>
            <a:r>
              <a:rPr lang="it-IT" sz="2000" dirty="0" smtClean="0"/>
              <a:t> (</a:t>
            </a:r>
            <a:r>
              <a:rPr lang="it-IT" sz="2000" baseline="30000" dirty="0" smtClean="0"/>
              <a:t>3</a:t>
            </a:r>
            <a:r>
              <a:rPr lang="it-IT" sz="2000" dirty="0" smtClean="0"/>
              <a:t>He,t)</a:t>
            </a:r>
          </a:p>
          <a:p>
            <a:r>
              <a:rPr lang="it-IT" sz="2000" dirty="0" smtClean="0"/>
              <a:t>	electron </a:t>
            </a:r>
            <a:r>
              <a:rPr lang="it-IT" sz="2000" dirty="0" err="1" smtClean="0"/>
              <a:t>capture</a:t>
            </a:r>
            <a:endParaRPr lang="it-IT" sz="2000" dirty="0" smtClean="0"/>
          </a:p>
          <a:p>
            <a:r>
              <a:rPr lang="it-IT" sz="2000" dirty="0" smtClean="0"/>
              <a:t>	transfer </a:t>
            </a:r>
            <a:r>
              <a:rPr lang="it-IT" sz="2000" dirty="0" err="1" smtClean="0"/>
              <a:t>reactions</a:t>
            </a:r>
            <a:r>
              <a:rPr lang="it-IT" sz="2000" dirty="0" smtClean="0"/>
              <a:t> …</a:t>
            </a:r>
          </a:p>
          <a:p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/>
              <a:t>A new </a:t>
            </a:r>
            <a:r>
              <a:rPr lang="it-IT" sz="2000" dirty="0" err="1" smtClean="0"/>
              <a:t>experimental</a:t>
            </a:r>
            <a:r>
              <a:rPr lang="it-IT" sz="2000" dirty="0" smtClean="0"/>
              <a:t> </a:t>
            </a:r>
            <a:r>
              <a:rPr lang="it-IT" sz="2000" dirty="0" err="1" smtClean="0"/>
              <a:t>tool</a:t>
            </a:r>
            <a:r>
              <a:rPr lang="it-IT" sz="2000" dirty="0" smtClean="0"/>
              <a:t>: </a:t>
            </a:r>
            <a:r>
              <a:rPr lang="it-IT" sz="2000" dirty="0" err="1" smtClean="0">
                <a:solidFill>
                  <a:srgbClr val="FF0000"/>
                </a:solidFill>
              </a:rPr>
              <a:t>heavy-ion</a:t>
            </a:r>
            <a:r>
              <a:rPr lang="it-IT" sz="2000" dirty="0" smtClean="0">
                <a:solidFill>
                  <a:srgbClr val="FF0000"/>
                </a:solidFill>
              </a:rPr>
              <a:t> Double </a:t>
            </a:r>
            <a:r>
              <a:rPr lang="it-IT" sz="2000" dirty="0" err="1" smtClean="0">
                <a:solidFill>
                  <a:srgbClr val="FF0000"/>
                </a:solidFill>
              </a:rPr>
              <a:t>Charge</a:t>
            </a:r>
            <a:r>
              <a:rPr lang="it-IT" sz="2000" dirty="0" smtClean="0">
                <a:solidFill>
                  <a:srgbClr val="FF0000"/>
                </a:solidFill>
              </a:rPr>
              <a:t>-Exchange </a:t>
            </a:r>
            <a:r>
              <a:rPr lang="it-IT" sz="2000" dirty="0" smtClean="0"/>
              <a:t>(DCE)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632743" y="107394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New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physics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for the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next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decades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4048" y="5085184"/>
            <a:ext cx="2860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N. </a:t>
            </a:r>
            <a:r>
              <a:rPr lang="it-IT" sz="1000" dirty="0" err="1"/>
              <a:t>Auerbach</a:t>
            </a:r>
            <a:r>
              <a:rPr lang="it-IT" sz="1000" dirty="0"/>
              <a:t>, </a:t>
            </a:r>
            <a:r>
              <a:rPr lang="it-IT" sz="1000" dirty="0" err="1"/>
              <a:t>Ann</a:t>
            </a:r>
            <a:r>
              <a:rPr lang="it-IT" sz="1000" dirty="0"/>
              <a:t>. Of </a:t>
            </a:r>
            <a:r>
              <a:rPr lang="it-IT" sz="1000" dirty="0" err="1"/>
              <a:t>Phys</a:t>
            </a:r>
            <a:r>
              <a:rPr lang="it-IT" sz="1000" dirty="0"/>
              <a:t>. 192 (1989) </a:t>
            </a:r>
            <a:r>
              <a:rPr lang="it-IT" sz="1000" dirty="0" smtClean="0"/>
              <a:t>77</a:t>
            </a:r>
          </a:p>
          <a:p>
            <a:r>
              <a:rPr lang="it-IT" sz="1000" dirty="0"/>
              <a:t>S.J. Freeman and J.P. Schiffer JPG 39 (2012) </a:t>
            </a:r>
            <a:r>
              <a:rPr lang="it-IT" sz="1000" dirty="0" smtClean="0"/>
              <a:t>124004</a:t>
            </a:r>
          </a:p>
          <a:p>
            <a:r>
              <a:rPr lang="it-IT" sz="1000" dirty="0" err="1" smtClean="0"/>
              <a:t>D.Frekers</a:t>
            </a:r>
            <a:r>
              <a:rPr lang="it-IT" sz="1000" dirty="0" smtClean="0"/>
              <a:t>, </a:t>
            </a:r>
            <a:r>
              <a:rPr lang="it-IT" sz="1000" dirty="0" err="1" smtClean="0"/>
              <a:t>Prog</a:t>
            </a:r>
            <a:r>
              <a:rPr lang="it-IT" sz="1000" dirty="0" smtClean="0"/>
              <a:t>. Part. </a:t>
            </a:r>
            <a:r>
              <a:rPr lang="it-IT" sz="1000" dirty="0" err="1" smtClean="0"/>
              <a:t>Nucl</a:t>
            </a:r>
            <a:r>
              <a:rPr lang="it-IT" sz="1000" dirty="0" smtClean="0"/>
              <a:t>. </a:t>
            </a:r>
            <a:r>
              <a:rPr lang="it-IT" sz="1000" dirty="0" err="1" smtClean="0"/>
              <a:t>Phys</a:t>
            </a:r>
            <a:r>
              <a:rPr lang="it-IT" sz="1000" dirty="0" smtClean="0"/>
              <a:t>. 64 (2010) 281</a:t>
            </a:r>
          </a:p>
          <a:p>
            <a:r>
              <a:rPr lang="it-IT" sz="1000" dirty="0" smtClean="0"/>
              <a:t>J.P. Schiffer, et al., PRL 100 (2008) 112501</a:t>
            </a:r>
            <a:endParaRPr lang="it-IT" sz="1000" dirty="0"/>
          </a:p>
        </p:txBody>
      </p:sp>
      <p:sp>
        <p:nvSpPr>
          <p:cNvPr id="5" name="Rettangolo 4"/>
          <p:cNvSpPr/>
          <p:nvPr/>
        </p:nvSpPr>
        <p:spPr>
          <a:xfrm>
            <a:off x="6372200" y="3933056"/>
            <a:ext cx="27048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E. </a:t>
            </a:r>
            <a:r>
              <a:rPr lang="it-IT" sz="1000" dirty="0" err="1"/>
              <a:t>Caurier</a:t>
            </a:r>
            <a:r>
              <a:rPr lang="it-IT" sz="1000" dirty="0"/>
              <a:t>, </a:t>
            </a:r>
            <a:r>
              <a:rPr lang="it-IT" sz="1000" dirty="0" smtClean="0"/>
              <a:t>et al., PRL </a:t>
            </a:r>
            <a:r>
              <a:rPr lang="it-IT" sz="1000" dirty="0"/>
              <a:t>100 (2008) </a:t>
            </a:r>
            <a:r>
              <a:rPr lang="it-IT" sz="1000" dirty="0" smtClean="0"/>
              <a:t>052503</a:t>
            </a:r>
            <a:endParaRPr lang="it-IT" sz="1000" dirty="0"/>
          </a:p>
          <a:p>
            <a:r>
              <a:rPr lang="it-IT" sz="1000" dirty="0"/>
              <a:t>N. L. </a:t>
            </a:r>
            <a:r>
              <a:rPr lang="it-IT" sz="1000" dirty="0" smtClean="0"/>
              <a:t>Vaquero, et al., PRL </a:t>
            </a:r>
            <a:r>
              <a:rPr lang="it-IT" sz="1000" dirty="0"/>
              <a:t>111 (2013) </a:t>
            </a:r>
            <a:r>
              <a:rPr lang="it-IT" sz="1000" dirty="0" smtClean="0"/>
              <a:t>142501</a:t>
            </a:r>
            <a:endParaRPr lang="it-IT" sz="1000" dirty="0"/>
          </a:p>
          <a:p>
            <a:r>
              <a:rPr lang="it-IT" sz="1000" dirty="0"/>
              <a:t>J. </a:t>
            </a:r>
            <a:r>
              <a:rPr lang="it-IT" sz="1000" dirty="0" err="1"/>
              <a:t>Barea</a:t>
            </a:r>
            <a:r>
              <a:rPr lang="it-IT" sz="1000" dirty="0"/>
              <a:t>, </a:t>
            </a:r>
            <a:r>
              <a:rPr lang="it-IT" sz="1000" dirty="0" smtClean="0"/>
              <a:t>PRC 87 </a:t>
            </a:r>
            <a:r>
              <a:rPr lang="it-IT" sz="1000" dirty="0"/>
              <a:t>(2013) </a:t>
            </a:r>
            <a:r>
              <a:rPr lang="it-IT" sz="1000" dirty="0" smtClean="0"/>
              <a:t>014315 </a:t>
            </a:r>
            <a:endParaRPr lang="it-IT" sz="1000" dirty="0"/>
          </a:p>
          <a:p>
            <a:r>
              <a:rPr lang="it-IT" sz="1000" dirty="0"/>
              <a:t>T. R. </a:t>
            </a:r>
            <a:r>
              <a:rPr lang="it-IT" sz="1000" dirty="0" err="1" smtClean="0"/>
              <a:t>Rodriguez</a:t>
            </a:r>
            <a:r>
              <a:rPr lang="it-IT" sz="1000" dirty="0" smtClean="0"/>
              <a:t>, PLB 719 </a:t>
            </a:r>
            <a:r>
              <a:rPr lang="it-IT" sz="1000" dirty="0"/>
              <a:t>(2013) </a:t>
            </a:r>
            <a:r>
              <a:rPr lang="it-IT" sz="1000" dirty="0" smtClean="0"/>
              <a:t>174 </a:t>
            </a:r>
            <a:endParaRPr lang="it-IT" sz="1000" dirty="0"/>
          </a:p>
          <a:p>
            <a:r>
              <a:rPr lang="it-IT" sz="1000" dirty="0" err="1"/>
              <a:t>F.Simkovic</a:t>
            </a:r>
            <a:r>
              <a:rPr lang="it-IT" sz="1000" dirty="0"/>
              <a:t>, </a:t>
            </a:r>
            <a:r>
              <a:rPr lang="it-IT" sz="1000" dirty="0" smtClean="0"/>
              <a:t>PRC 77 </a:t>
            </a:r>
            <a:r>
              <a:rPr lang="it-IT" sz="1000" dirty="0"/>
              <a:t>(2008) 045503.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339752" y="1916832"/>
            <a:ext cx="439248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arrotondato 39"/>
          <p:cNvSpPr/>
          <p:nvPr/>
        </p:nvSpPr>
        <p:spPr>
          <a:xfrm>
            <a:off x="2474481" y="44624"/>
            <a:ext cx="4249612" cy="688387"/>
          </a:xfrm>
          <a:prstGeom prst="roundRect">
            <a:avLst/>
          </a:prstGeom>
          <a:gradFill>
            <a:gsLst>
              <a:gs pos="0">
                <a:srgbClr val="0000CC"/>
              </a:gs>
              <a:gs pos="100000">
                <a:srgbClr val="66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474482" y="116632"/>
            <a:ext cx="424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30000" dirty="0" smtClean="0">
                <a:solidFill>
                  <a:schemeClr val="bg1"/>
                </a:solidFill>
              </a:rPr>
              <a:t>40</a:t>
            </a:r>
            <a:r>
              <a:rPr lang="it-IT" sz="2400" dirty="0" smtClean="0">
                <a:solidFill>
                  <a:schemeClr val="bg1"/>
                </a:solidFill>
              </a:rPr>
              <a:t>Ca(</a:t>
            </a:r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>
                <a:solidFill>
                  <a:schemeClr val="bg1"/>
                </a:solidFill>
              </a:rPr>
              <a:t>O</a:t>
            </a:r>
            <a:r>
              <a:rPr lang="it-IT" sz="2400" dirty="0" smtClean="0">
                <a:solidFill>
                  <a:schemeClr val="bg1"/>
                </a:solidFill>
              </a:rPr>
              <a:t>,</a:t>
            </a:r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 smtClean="0">
                <a:solidFill>
                  <a:schemeClr val="bg1"/>
                </a:solidFill>
              </a:rPr>
              <a:t>Ne)</a:t>
            </a:r>
            <a:r>
              <a:rPr lang="it-IT" sz="2400" baseline="30000" dirty="0" smtClean="0">
                <a:solidFill>
                  <a:schemeClr val="bg1"/>
                </a:solidFill>
              </a:rPr>
              <a:t>40</a:t>
            </a:r>
            <a:r>
              <a:rPr lang="it-IT" sz="2400" dirty="0" smtClean="0">
                <a:solidFill>
                  <a:schemeClr val="bg1"/>
                </a:solidFill>
              </a:rPr>
              <a:t>Ar @ 270 </a:t>
            </a:r>
            <a:r>
              <a:rPr lang="it-IT" sz="2400" dirty="0" err="1" smtClean="0">
                <a:solidFill>
                  <a:schemeClr val="bg1"/>
                </a:solidFill>
              </a:rPr>
              <a:t>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7507" y="6302410"/>
            <a:ext cx="274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FWHM ~ 0.5 </a:t>
            </a:r>
            <a:r>
              <a:rPr lang="it-IT" dirty="0" err="1" smtClean="0"/>
              <a:t>MeV</a:t>
            </a:r>
            <a:r>
              <a:rPr lang="it-IT" dirty="0" smtClean="0"/>
              <a:t>    </a:t>
            </a:r>
            <a:endParaRPr lang="it-IT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243990" y="6293462"/>
            <a:ext cx="3536210" cy="37828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err="1" smtClean="0">
              <a:solidFill>
                <a:srgbClr val="800000"/>
              </a:solidFill>
            </a:endParaRPr>
          </a:p>
        </p:txBody>
      </p:sp>
      <p:grpSp>
        <p:nvGrpSpPr>
          <p:cNvPr id="20" name="Gruppo 19"/>
          <p:cNvGrpSpPr>
            <a:grpSpLocks/>
          </p:cNvGrpSpPr>
          <p:nvPr/>
        </p:nvGrpSpPr>
        <p:grpSpPr bwMode="auto">
          <a:xfrm>
            <a:off x="529801" y="836712"/>
            <a:ext cx="7451938" cy="4793864"/>
            <a:chOff x="2605" y="0"/>
            <a:chExt cx="67920" cy="6915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" r="5914" b="2637"/>
            <a:stretch/>
          </p:blipFill>
          <p:spPr bwMode="auto">
            <a:xfrm>
              <a:off x="2605" y="0"/>
              <a:ext cx="67920" cy="6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</p:pic>
        <p:cxnSp>
          <p:nvCxnSpPr>
            <p:cNvPr id="29" name="Connettore 2 28"/>
            <p:cNvCxnSpPr>
              <a:cxnSpLocks noChangeShapeType="1"/>
            </p:cNvCxnSpPr>
            <p:nvPr/>
          </p:nvCxnSpPr>
          <p:spPr bwMode="auto">
            <a:xfrm flipH="1">
              <a:off x="15164" y="28924"/>
              <a:ext cx="4489" cy="178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4" y="3206"/>
              <a:ext cx="26104" cy="2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 descr="C:\Users\Cappuzzello\AppData\Local\Microsoft\Windows\Temporary Internet Files\Content.IE5\2B2JQNGC\MC9004280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55" y="6285932"/>
            <a:ext cx="381328" cy="4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arrotondato 11"/>
          <p:cNvSpPr/>
          <p:nvPr/>
        </p:nvSpPr>
        <p:spPr>
          <a:xfrm>
            <a:off x="4369924" y="5805264"/>
            <a:ext cx="3781347" cy="966776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err="1" smtClean="0">
              <a:solidFill>
                <a:srgbClr val="8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27984" y="5877272"/>
            <a:ext cx="372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The </a:t>
            </a:r>
            <a:r>
              <a:rPr lang="it-IT" baseline="30000" dirty="0" smtClean="0"/>
              <a:t>40</a:t>
            </a:r>
            <a:r>
              <a:rPr lang="it-IT" dirty="0" smtClean="0"/>
              <a:t>Ar 0</a:t>
            </a:r>
            <a:r>
              <a:rPr lang="it-IT" baseline="30000" dirty="0" smtClean="0"/>
              <a:t>+ </a:t>
            </a:r>
            <a:r>
              <a:rPr lang="it-IT" dirty="0" err="1" smtClean="0"/>
              <a:t>ground</a:t>
            </a:r>
            <a:r>
              <a:rPr lang="it-IT" dirty="0" smtClean="0"/>
              <a:t> state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separated</a:t>
            </a:r>
            <a:r>
              <a:rPr lang="it-IT" dirty="0" smtClean="0"/>
              <a:t> from the first </a:t>
            </a:r>
            <a:r>
              <a:rPr lang="it-IT" dirty="0" err="1" smtClean="0"/>
              <a:t>excited</a:t>
            </a:r>
            <a:r>
              <a:rPr lang="it-IT" dirty="0" smtClean="0"/>
              <a:t> state 2</a:t>
            </a:r>
            <a:r>
              <a:rPr lang="it-IT" baseline="30000" dirty="0" smtClean="0"/>
              <a:t>+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1.46 </a:t>
            </a:r>
            <a:r>
              <a:rPr lang="it-IT" dirty="0" err="1" smtClean="0"/>
              <a:t>MeV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22972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bessel.jpg"/>
          <p:cNvPicPr>
            <a:picLocks noChangeAspect="1"/>
          </p:cNvPicPr>
          <p:nvPr/>
        </p:nvPicPr>
        <p:blipFill>
          <a:blip r:embed="rId2" cstate="print"/>
          <a:srcRect l="5419" t="31100" r="5419" b="33200"/>
          <a:stretch>
            <a:fillRect/>
          </a:stretch>
        </p:blipFill>
        <p:spPr>
          <a:xfrm>
            <a:off x="107504" y="1196752"/>
            <a:ext cx="8768033" cy="4968552"/>
          </a:xfrm>
          <a:prstGeom prst="rect">
            <a:avLst/>
          </a:prstGeom>
        </p:spPr>
      </p:pic>
      <p:sp>
        <p:nvSpPr>
          <p:cNvPr id="14" name="Freccia bidirezionale verticale 13"/>
          <p:cNvSpPr/>
          <p:nvPr/>
        </p:nvSpPr>
        <p:spPr>
          <a:xfrm>
            <a:off x="6156176" y="3284984"/>
            <a:ext cx="144016" cy="720080"/>
          </a:xfrm>
          <a:prstGeom prst="upDownArrow">
            <a:avLst/>
          </a:prstGeom>
          <a:solidFill>
            <a:srgbClr val="2C1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arrotondato 39"/>
          <p:cNvSpPr/>
          <p:nvPr/>
        </p:nvSpPr>
        <p:spPr>
          <a:xfrm>
            <a:off x="1835696" y="116632"/>
            <a:ext cx="5701029" cy="688387"/>
          </a:xfrm>
          <a:prstGeom prst="roundRect">
            <a:avLst/>
          </a:prstGeom>
          <a:gradFill>
            <a:gsLst>
              <a:gs pos="0">
                <a:srgbClr val="0000CC"/>
              </a:gs>
              <a:gs pos="100000">
                <a:srgbClr val="66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835696" y="229992"/>
            <a:ext cx="570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30000" dirty="0" smtClean="0">
                <a:solidFill>
                  <a:schemeClr val="bg1"/>
                </a:solidFill>
              </a:rPr>
              <a:t>40</a:t>
            </a:r>
            <a:r>
              <a:rPr lang="it-IT" sz="2400" dirty="0" smtClean="0">
                <a:solidFill>
                  <a:schemeClr val="bg1"/>
                </a:solidFill>
              </a:rPr>
              <a:t>Ca</a:t>
            </a:r>
            <a:r>
              <a:rPr lang="it-IT" sz="2400" baseline="-25000" dirty="0" smtClean="0">
                <a:solidFill>
                  <a:schemeClr val="bg1"/>
                </a:solidFill>
              </a:rPr>
              <a:t>g.s.</a:t>
            </a:r>
            <a:r>
              <a:rPr lang="it-IT" sz="2400" dirty="0" smtClean="0">
                <a:solidFill>
                  <a:schemeClr val="bg1"/>
                </a:solidFill>
              </a:rPr>
              <a:t>(0</a:t>
            </a:r>
            <a:r>
              <a:rPr lang="it-IT" sz="2400" baseline="30000" dirty="0" smtClean="0">
                <a:solidFill>
                  <a:schemeClr val="bg1"/>
                </a:solidFill>
              </a:rPr>
              <a:t>+</a:t>
            </a:r>
            <a:r>
              <a:rPr lang="it-IT" sz="2400" dirty="0" smtClean="0">
                <a:solidFill>
                  <a:schemeClr val="bg1"/>
                </a:solidFill>
              </a:rPr>
              <a:t>)(</a:t>
            </a:r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 smtClean="0">
                <a:solidFill>
                  <a:schemeClr val="bg1"/>
                </a:solidFill>
              </a:rPr>
              <a:t>O,</a:t>
            </a:r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 smtClean="0">
                <a:solidFill>
                  <a:schemeClr val="bg1"/>
                </a:solidFill>
              </a:rPr>
              <a:t>Ne)</a:t>
            </a:r>
            <a:r>
              <a:rPr lang="it-IT" sz="2400" baseline="30000" dirty="0" smtClean="0">
                <a:solidFill>
                  <a:schemeClr val="bg1"/>
                </a:solidFill>
              </a:rPr>
              <a:t>40</a:t>
            </a:r>
            <a:r>
              <a:rPr lang="it-IT" sz="2400" dirty="0" smtClean="0">
                <a:solidFill>
                  <a:schemeClr val="bg1"/>
                </a:solidFill>
              </a:rPr>
              <a:t>Ar</a:t>
            </a:r>
            <a:r>
              <a:rPr lang="it-IT" sz="2400" baseline="-25000" dirty="0" smtClean="0">
                <a:solidFill>
                  <a:schemeClr val="bg1"/>
                </a:solidFill>
              </a:rPr>
              <a:t>g.s.</a:t>
            </a:r>
            <a:r>
              <a:rPr lang="it-IT" sz="2400" dirty="0" smtClean="0">
                <a:solidFill>
                  <a:schemeClr val="bg1"/>
                </a:solidFill>
              </a:rPr>
              <a:t> (0</a:t>
            </a:r>
            <a:r>
              <a:rPr lang="it-IT" sz="2400" baseline="30000" dirty="0" smtClean="0">
                <a:solidFill>
                  <a:schemeClr val="bg1"/>
                </a:solidFill>
              </a:rPr>
              <a:t>+</a:t>
            </a:r>
            <a:r>
              <a:rPr lang="it-IT" sz="2400" dirty="0" smtClean="0">
                <a:solidFill>
                  <a:schemeClr val="bg1"/>
                </a:solidFill>
              </a:rPr>
              <a:t>)   @ 270 </a:t>
            </a:r>
            <a:r>
              <a:rPr lang="it-IT" sz="2400" dirty="0" err="1" smtClean="0">
                <a:solidFill>
                  <a:schemeClr val="bg1"/>
                </a:solidFill>
              </a:rPr>
              <a:t>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63247"/>
            <a:ext cx="3841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 rot="795711">
            <a:off x="2363987" y="4319175"/>
            <a:ext cx="1388483" cy="372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prstClr val="white">
                    <a:lumMod val="65000"/>
                  </a:prstClr>
                </a:solidFill>
              </a:rPr>
              <a:t>preliminary</a:t>
            </a:r>
            <a:endParaRPr lang="it-IT" sz="2800" dirty="0">
              <a:solidFill>
                <a:prstClr val="white">
                  <a:lumMod val="6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4216835" y="1147081"/>
                <a:ext cx="4819661" cy="530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/>
                                </a:rPr>
                                <m:t>Ω</m:t>
                              </m:r>
                            </m:den>
                          </m:f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b>
                      </m:sSub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𝑞</m:t>
                          </m:r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𝐴</m:t>
                          </m:r>
                        </m:e>
                      </m:d>
                      <m:sSubSup>
                        <m:sSub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𝑞</m:t>
                          </m:r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𝜔</m:t>
                          </m:r>
                        </m:e>
                      </m:d>
                      <m:sSubSup>
                        <m:sSub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𝛼</m:t>
                          </m:r>
                        </m:e>
                      </m:d>
                      <m:sSubSup>
                        <m:sSub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35" y="1147081"/>
                <a:ext cx="4819661" cy="5304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4250197" y="1697245"/>
                <a:ext cx="3508749" cy="530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/>
                                </a:rPr>
                                <m:t>Ω</m:t>
                              </m:r>
                            </m:den>
                          </m:f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b>
                      </m:sSub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𝑞</m:t>
                          </m:r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𝐴</m:t>
                          </m:r>
                        </m:e>
                      </m:d>
                      <m:sSubSup>
                        <m:sSubSupPr>
                          <m:ctrlPr>
                            <a:rPr lang="it-IT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sz="1400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𝑞</m:t>
                          </m:r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97" y="1697245"/>
                <a:ext cx="3508749" cy="5304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/>
          <p:cNvCxnSpPr/>
          <p:nvPr/>
        </p:nvCxnSpPr>
        <p:spPr>
          <a:xfrm>
            <a:off x="3606618" y="1420860"/>
            <a:ext cx="491988" cy="0"/>
          </a:xfrm>
          <a:prstGeom prst="line">
            <a:avLst/>
          </a:prstGeom>
          <a:ln w="31750">
            <a:solidFill>
              <a:srgbClr val="27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630295" y="1962478"/>
            <a:ext cx="49198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6444320" y="3763588"/>
                <a:ext cx="2304255" cy="313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GB" sz="1400" i="1">
                            <a:latin typeface="Cambria Math"/>
                          </a:rPr>
                          <m:t>𝐷𝐶𝐸</m:t>
                        </m:r>
                      </m:sup>
                    </m:sSubSup>
                    <m:d>
                      <m:dPr>
                        <m:ctrlPr>
                          <a:rPr lang="it-IT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400" b="0" i="1" smtClean="0">
                            <a:latin typeface="Cambria Math"/>
                          </a:rPr>
                          <m:t>𝐺𝑇</m:t>
                        </m:r>
                      </m:e>
                    </m:d>
                    <m:sSubSup>
                      <m:sSubSupPr>
                        <m:ctrlPr>
                          <a:rPr lang="it-IT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GB" sz="1400" i="1">
                            <a:latin typeface="Cambria Math"/>
                          </a:rPr>
                          <m:t>𝐷𝐶𝐸</m:t>
                        </m:r>
                      </m:sup>
                    </m:sSubSup>
                    <m:d>
                      <m:dPr>
                        <m:ctrlPr>
                          <a:rPr lang="it-IT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400" b="0" i="1" smtClean="0">
                            <a:latin typeface="Cambria Math"/>
                          </a:rPr>
                          <m:t>𝐺𝑇</m:t>
                        </m:r>
                      </m:e>
                    </m:d>
                  </m:oMath>
                </a14:m>
                <a:r>
                  <a:rPr lang="it-IT" sz="1400" dirty="0" smtClean="0"/>
                  <a:t> =  0.17</a:t>
                </a:r>
                <a:endParaRPr lang="it-IT" sz="1400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20" y="3763588"/>
                <a:ext cx="2304255" cy="313484"/>
              </a:xfrm>
              <a:prstGeom prst="rect">
                <a:avLst/>
              </a:prstGeom>
              <a:blipFill rotWithShape="1">
                <a:blip r:embed="rId6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4225" y="260648"/>
            <a:ext cx="3706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The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i="1" dirty="0" smtClean="0">
                <a:solidFill>
                  <a:srgbClr val="FF0000"/>
                </a:solidFill>
              </a:rPr>
              <a:t>Ca(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b="1" i="1" dirty="0" smtClean="0">
                <a:solidFill>
                  <a:srgbClr val="FF0000"/>
                </a:solidFill>
              </a:rPr>
              <a:t>O,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b="1" i="1" dirty="0" smtClean="0">
                <a:solidFill>
                  <a:srgbClr val="FF0000"/>
                </a:solidFill>
              </a:rPr>
              <a:t>Ne)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i="1" dirty="0" smtClean="0">
                <a:solidFill>
                  <a:srgbClr val="FF0000"/>
                </a:solidFill>
              </a:rPr>
              <a:t>Ar case: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2555776" y="1556792"/>
            <a:ext cx="108012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4860032" y="1529408"/>
            <a:ext cx="78992" cy="387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644008" y="191683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0.72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907704" y="1916832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87 </a:t>
            </a:r>
            <a:r>
              <a:rPr lang="el-GR" dirty="0" smtClean="0"/>
              <a:t>μ</a:t>
            </a:r>
            <a:r>
              <a:rPr lang="it-IT" dirty="0" smtClean="0"/>
              <a:t>b/</a:t>
            </a:r>
            <a:r>
              <a:rPr lang="it-IT" dirty="0" err="1" smtClean="0"/>
              <a:t>sr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5508104" y="980728"/>
            <a:ext cx="208823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>
            <a:off x="6595208" y="1772816"/>
            <a:ext cx="13703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372200" y="198884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0.17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467544" y="4267254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[GT;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(1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)]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*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[GT;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(0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0-6MeV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(1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11560" y="3275692"/>
            <a:ext cx="262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To be compared to: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366313" y="5598532"/>
            <a:ext cx="2950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D.J.Mercer</a:t>
            </a:r>
            <a:r>
              <a:rPr lang="it-IT" sz="1200" dirty="0" smtClean="0"/>
              <a:t>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</a:t>
            </a:r>
            <a:r>
              <a:rPr lang="it-IT" sz="1200" dirty="0" err="1" smtClean="0"/>
              <a:t>Phys</a:t>
            </a:r>
            <a:r>
              <a:rPr lang="it-IT" sz="1200" dirty="0" smtClean="0"/>
              <a:t>. Rev. C 49 (1994) 3104</a:t>
            </a:r>
            <a:endParaRPr lang="it-IT" sz="1200" dirty="0"/>
          </a:p>
        </p:txBody>
      </p:sp>
      <p:sp>
        <p:nvSpPr>
          <p:cNvPr id="26" name="Rettangolo 25"/>
          <p:cNvSpPr/>
          <p:nvPr/>
        </p:nvSpPr>
        <p:spPr>
          <a:xfrm>
            <a:off x="5366313" y="5301208"/>
            <a:ext cx="2140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Y. </a:t>
            </a:r>
            <a:r>
              <a:rPr lang="it-IT" sz="1200" dirty="0" err="1" smtClean="0"/>
              <a:t>Fujita</a:t>
            </a:r>
            <a:r>
              <a:rPr lang="it-IT" sz="1200" dirty="0" smtClean="0"/>
              <a:t> private </a:t>
            </a:r>
            <a:r>
              <a:rPr lang="it-IT" sz="1200" dirty="0" err="1" smtClean="0"/>
              <a:t>communication</a:t>
            </a:r>
            <a:endParaRPr lang="it-IT" sz="1200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3527884" y="4975109"/>
            <a:ext cx="216024" cy="507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407726" y="550619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0.098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691680" y="471585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 3.56</a:t>
            </a:r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5148064" y="464384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 0.0075</a:t>
            </a:r>
            <a:endParaRPr lang="it-IT" dirty="0"/>
          </a:p>
        </p:txBody>
      </p:sp>
      <p:sp>
        <p:nvSpPr>
          <p:cNvPr id="34" name="Ovale 33"/>
          <p:cNvSpPr/>
          <p:nvPr/>
        </p:nvSpPr>
        <p:spPr>
          <a:xfrm>
            <a:off x="467544" y="4005064"/>
            <a:ext cx="2952328" cy="121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3491880" y="3933056"/>
            <a:ext cx="345638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707658" y="973108"/>
                <a:ext cx="5816670" cy="65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Ω</m:t>
                              </m:r>
                            </m:den>
                          </m:f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58" y="973108"/>
                <a:ext cx="5816670" cy="6556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01109"/>
            <a:ext cx="3841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300192" y="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270AFC"/>
                </a:solidFill>
              </a:rPr>
              <a:t>Assuming</a:t>
            </a:r>
            <a:r>
              <a:rPr lang="it-IT" sz="2400" b="1" dirty="0" smtClean="0">
                <a:solidFill>
                  <a:srgbClr val="270AFC"/>
                </a:solidFill>
              </a:rPr>
              <a:t> pure GT</a:t>
            </a:r>
            <a:endParaRPr lang="it-IT" sz="2400" b="1" dirty="0">
              <a:solidFill>
                <a:srgbClr val="270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4225" y="260648"/>
            <a:ext cx="3706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The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i="1" dirty="0" smtClean="0">
                <a:solidFill>
                  <a:srgbClr val="FF0000"/>
                </a:solidFill>
              </a:rPr>
              <a:t>Ca(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b="1" i="1" dirty="0" smtClean="0">
                <a:solidFill>
                  <a:srgbClr val="FF0000"/>
                </a:solidFill>
              </a:rPr>
              <a:t>O,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b="1" i="1" dirty="0" smtClean="0">
                <a:solidFill>
                  <a:srgbClr val="FF0000"/>
                </a:solidFill>
              </a:rPr>
              <a:t>Ne)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i="1" dirty="0" smtClean="0">
                <a:solidFill>
                  <a:srgbClr val="FF0000"/>
                </a:solidFill>
              </a:rPr>
              <a:t>Ar case: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2555776" y="1556792"/>
            <a:ext cx="108012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4860032" y="1529408"/>
            <a:ext cx="78992" cy="387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644008" y="191683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0.77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907704" y="1916832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39 </a:t>
            </a:r>
            <a:r>
              <a:rPr lang="el-GR" dirty="0" smtClean="0"/>
              <a:t>μ</a:t>
            </a:r>
            <a:r>
              <a:rPr lang="it-IT" dirty="0" smtClean="0"/>
              <a:t>b/</a:t>
            </a:r>
            <a:r>
              <a:rPr lang="it-IT" dirty="0" err="1" smtClean="0"/>
              <a:t>sr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5508104" y="980728"/>
            <a:ext cx="208823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>
            <a:off x="6595208" y="1772816"/>
            <a:ext cx="13703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372200" y="198884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0.36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647244" y="4267254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[F;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(1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)]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*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[F;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(0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0-6MeV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(1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11560" y="3275692"/>
            <a:ext cx="262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To be compared to: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366313" y="5598532"/>
            <a:ext cx="2950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D.J.Mercer</a:t>
            </a:r>
            <a:r>
              <a:rPr lang="it-IT" sz="1200" dirty="0" smtClean="0"/>
              <a:t>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</a:t>
            </a:r>
            <a:r>
              <a:rPr lang="it-IT" sz="1200" dirty="0" err="1" smtClean="0"/>
              <a:t>Phys</a:t>
            </a:r>
            <a:r>
              <a:rPr lang="it-IT" sz="1200" dirty="0" smtClean="0"/>
              <a:t>. Rev. C 49 (1994) 3104</a:t>
            </a:r>
            <a:endParaRPr lang="it-IT" sz="1200" dirty="0"/>
          </a:p>
        </p:txBody>
      </p:sp>
      <p:sp>
        <p:nvSpPr>
          <p:cNvPr id="26" name="Rettangolo 25"/>
          <p:cNvSpPr/>
          <p:nvPr/>
        </p:nvSpPr>
        <p:spPr>
          <a:xfrm>
            <a:off x="5366313" y="5301208"/>
            <a:ext cx="2140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Y. </a:t>
            </a:r>
            <a:r>
              <a:rPr lang="it-IT" sz="1200" dirty="0" err="1" smtClean="0"/>
              <a:t>Fujita</a:t>
            </a:r>
            <a:r>
              <a:rPr lang="it-IT" sz="1200" dirty="0" smtClean="0"/>
              <a:t> private </a:t>
            </a:r>
            <a:r>
              <a:rPr lang="it-IT" sz="1200" dirty="0" err="1" smtClean="0"/>
              <a:t>communication</a:t>
            </a:r>
            <a:endParaRPr lang="it-IT" sz="1200" dirty="0"/>
          </a:p>
        </p:txBody>
      </p:sp>
      <p:cxnSp>
        <p:nvCxnSpPr>
          <p:cNvPr id="28" name="Connettore 2 27"/>
          <p:cNvCxnSpPr>
            <a:endCxn id="29" idx="1"/>
          </p:cNvCxnSpPr>
          <p:nvPr/>
        </p:nvCxnSpPr>
        <p:spPr>
          <a:xfrm>
            <a:off x="3491880" y="5190291"/>
            <a:ext cx="288032" cy="2308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779912" y="519029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0.55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691680" y="471585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 4.00</a:t>
            </a:r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5148064" y="4643844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 0.138</a:t>
            </a:r>
            <a:endParaRPr lang="it-IT" dirty="0"/>
          </a:p>
        </p:txBody>
      </p:sp>
      <p:sp>
        <p:nvSpPr>
          <p:cNvPr id="34" name="Ovale 33"/>
          <p:cNvSpPr/>
          <p:nvPr/>
        </p:nvSpPr>
        <p:spPr>
          <a:xfrm>
            <a:off x="467544" y="4005064"/>
            <a:ext cx="2952328" cy="121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3563888" y="3923764"/>
            <a:ext cx="316835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707658" y="973108"/>
                <a:ext cx="5816670" cy="65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Ω</m:t>
                              </m:r>
                            </m:den>
                          </m:f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58" y="973108"/>
                <a:ext cx="5816670" cy="6556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36894"/>
            <a:ext cx="3841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300192" y="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270AFC"/>
                </a:solidFill>
              </a:rPr>
              <a:t>Assuming</a:t>
            </a:r>
            <a:r>
              <a:rPr lang="it-IT" sz="2400" b="1" dirty="0" smtClean="0">
                <a:solidFill>
                  <a:srgbClr val="270AFC"/>
                </a:solidFill>
              </a:rPr>
              <a:t> pure F</a:t>
            </a:r>
            <a:endParaRPr lang="it-IT" sz="2400" b="1" dirty="0">
              <a:solidFill>
                <a:srgbClr val="270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6052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838"/>
              </p:ext>
            </p:extLst>
          </p:nvPr>
        </p:nvGraphicFramePr>
        <p:xfrm>
          <a:off x="2786063" y="1557338"/>
          <a:ext cx="4638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zione" r:id="rId3" imgW="1917360" imgH="317160" progId="Equation.3">
                  <p:embed/>
                </p:oleObj>
              </mc:Choice>
              <mc:Fallback>
                <p:oleObj name="Equazione" r:id="rId3" imgW="1917360" imgH="31716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557338"/>
                        <a:ext cx="4638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88765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Pure GT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051720" y="1916832"/>
            <a:ext cx="648072" cy="22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90533"/>
              </p:ext>
            </p:extLst>
          </p:nvPr>
        </p:nvGraphicFramePr>
        <p:xfrm>
          <a:off x="3073400" y="4029075"/>
          <a:ext cx="44227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zione" r:id="rId5" imgW="1828800" imgH="317160" progId="Equation.3">
                  <p:embed/>
                </p:oleObj>
              </mc:Choice>
              <mc:Fallback>
                <p:oleObj name="Equazione" r:id="rId5" imgW="18288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029075"/>
                        <a:ext cx="44227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68920" y="431720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Pure F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2231875" y="4389214"/>
            <a:ext cx="648072" cy="22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771800" y="277665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Pauli </a:t>
            </a:r>
            <a:r>
              <a:rPr lang="it-IT" dirty="0" err="1" smtClean="0">
                <a:solidFill>
                  <a:srgbClr val="FF0000"/>
                </a:solidFill>
              </a:rPr>
              <a:t>blocking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about</a:t>
            </a:r>
            <a:r>
              <a:rPr lang="it-IT" dirty="0" smtClean="0">
                <a:solidFill>
                  <a:srgbClr val="FF0000"/>
                </a:solidFill>
              </a:rPr>
              <a:t> 1/7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4225" y="260648"/>
            <a:ext cx="3706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The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i="1" dirty="0" smtClean="0">
                <a:solidFill>
                  <a:srgbClr val="FF0000"/>
                </a:solidFill>
              </a:rPr>
              <a:t>Ca(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b="1" i="1" dirty="0" smtClean="0">
                <a:solidFill>
                  <a:srgbClr val="FF0000"/>
                </a:solidFill>
              </a:rPr>
              <a:t>O,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b="1" i="1" dirty="0" smtClean="0">
                <a:solidFill>
                  <a:srgbClr val="FF0000"/>
                </a:solidFill>
              </a:rPr>
              <a:t>Ne)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40</a:t>
            </a:r>
            <a:r>
              <a:rPr lang="en-US" sz="2400" b="1" i="1" dirty="0" smtClean="0">
                <a:solidFill>
                  <a:srgbClr val="FF0000"/>
                </a:solidFill>
              </a:rPr>
              <a:t>Ar case: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3842465" y="1506701"/>
            <a:ext cx="28803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973264" y="1534342"/>
            <a:ext cx="28467" cy="387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164882" y="1921766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 </a:t>
            </a:r>
            <a:r>
              <a:rPr lang="el-GR" dirty="0" smtClean="0"/>
              <a:t>μ</a:t>
            </a:r>
            <a:r>
              <a:rPr lang="it-IT" dirty="0" smtClean="0"/>
              <a:t>b/</a:t>
            </a:r>
            <a:r>
              <a:rPr lang="it-IT" dirty="0" err="1" smtClean="0"/>
              <a:t>sr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7221770" y="858810"/>
            <a:ext cx="138267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611560" y="3275692"/>
            <a:ext cx="262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To be compared to: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899592" y="990262"/>
                <a:ext cx="7704856" cy="529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it-I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Ω</m:t>
                            </m:r>
                          </m:den>
                        </m:f>
                      </m:e>
                      <m:sub>
                        <m:r>
                          <a:rPr lang="en-GB" i="1">
                            <a:latin typeface="Cambria Math"/>
                          </a:rPr>
                          <m:t>𝐷𝐶𝐸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 smtClean="0">
                            <a:latin typeface="Cambria Math"/>
                            <a:sym typeface="Symbol"/>
                          </a:rPr>
                          <m:t></m:t>
                        </m:r>
                        <m:r>
                          <a:rPr lang="it-IT" b="0" i="1" smtClean="0">
                            <a:latin typeface="Cambria Math"/>
                            <a:sym typeface="Symbol"/>
                          </a:rPr>
                          <m:t>=0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latin typeface="Cambria Math"/>
                          </a:rPr>
                          <m:t>𝐸𝑥</m:t>
                        </m:r>
                        <m:r>
                          <a:rPr lang="it-IT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it-IT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𝐷𝐶𝐸</m:t>
                        </m:r>
                      </m:sup>
                    </m:sSubSup>
                    <m:sSubSup>
                      <m:sSubSupPr>
                        <m:ctrlPr>
                          <a:rPr lang="it-IT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𝐷𝐶𝐸</m:t>
                        </m:r>
                      </m:sup>
                    </m:sSubSup>
                    <m:r>
                      <a:rPr lang="it-IT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  <m:r>
                          <a:rPr lang="it-IT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it-IT" dirty="0" smtClean="0"/>
                  <a:t>+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𝐺𝑇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𝐷𝐶𝐸</m:t>
                        </m:r>
                      </m:sup>
                    </m:sSubSup>
                    <m:sSubSup>
                      <m:sSubSupPr>
                        <m:ctrlPr>
                          <a:rPr lang="it-IT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𝐺𝑇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𝐷𝐶𝐸</m:t>
                        </m:r>
                      </m:sup>
                    </m:sSubSup>
                    <m:r>
                      <a:rPr lang="it-IT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2</m:t>
                        </m:r>
                        <m:r>
                          <a:rPr lang="it-IT" b="0" i="1" smtClean="0">
                            <a:latin typeface="Cambria Math"/>
                          </a:rPr>
                          <m:t>𝐺𝑇</m:t>
                        </m:r>
                      </m:e>
                    </m:d>
                  </m:oMath>
                </a14:m>
                <a:r>
                  <a:rPr lang="it-IT" dirty="0" smtClean="0"/>
                  <a:t>= 20 </a:t>
                </a:r>
                <a:r>
                  <a:rPr lang="it-IT" dirty="0" smtClean="0">
                    <a:sym typeface="Symbol"/>
                  </a:rPr>
                  <a:t> 10</a:t>
                </a:r>
                <a:r>
                  <a:rPr lang="it-IT" dirty="0" smtClean="0"/>
                  <a:t> </a:t>
                </a:r>
                <a:r>
                  <a:rPr lang="el-GR" dirty="0"/>
                  <a:t>μ</a:t>
                </a:r>
                <a:r>
                  <a:rPr lang="it-IT" dirty="0" smtClean="0"/>
                  <a:t>b/</a:t>
                </a:r>
                <a:r>
                  <a:rPr lang="it-IT" dirty="0" err="1" smtClean="0"/>
                  <a:t>sr</a:t>
                </a:r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90262"/>
                <a:ext cx="7704856" cy="529184"/>
              </a:xfrm>
              <a:prstGeom prst="rect">
                <a:avLst/>
              </a:prstGeom>
              <a:blipFill rotWithShape="1">
                <a:blip r:embed="rId2"/>
                <a:stretch>
                  <a:fillRect r="-475" b="-1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91" y="4348340"/>
            <a:ext cx="3841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427984" y="0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270AFC"/>
                </a:solidFill>
              </a:rPr>
              <a:t>Assuming</a:t>
            </a:r>
            <a:r>
              <a:rPr lang="it-IT" sz="2400" b="1" dirty="0" smtClean="0">
                <a:solidFill>
                  <a:srgbClr val="270AFC"/>
                </a:solidFill>
              </a:rPr>
              <a:t> </a:t>
            </a:r>
            <a:r>
              <a:rPr lang="it-IT" sz="2400" b="1" dirty="0" err="1" smtClean="0">
                <a:solidFill>
                  <a:srgbClr val="270AFC"/>
                </a:solidFill>
              </a:rPr>
              <a:t>incoherent</a:t>
            </a:r>
            <a:r>
              <a:rPr lang="it-IT" sz="2400" b="1" dirty="0" smtClean="0">
                <a:solidFill>
                  <a:srgbClr val="270AFC"/>
                </a:solidFill>
              </a:rPr>
              <a:t> sum of F + GT</a:t>
            </a:r>
            <a:endParaRPr lang="it-IT" sz="2400" b="1" dirty="0">
              <a:solidFill>
                <a:srgbClr val="270AFC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523044" y="2050297"/>
            <a:ext cx="85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</a:t>
            </a:r>
            <a:r>
              <a:rPr lang="it-IT" dirty="0" smtClean="0"/>
              <a:t> </a:t>
            </a:r>
            <a:r>
              <a:rPr lang="el-GR" dirty="0" smtClean="0"/>
              <a:t>μ</a:t>
            </a:r>
            <a:r>
              <a:rPr lang="it-IT" dirty="0" smtClean="0"/>
              <a:t>b/</a:t>
            </a:r>
            <a:r>
              <a:rPr lang="it-IT" dirty="0" err="1" smtClean="0"/>
              <a:t>sr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2123728" y="4221088"/>
                <a:ext cx="3655040" cy="656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Ω</m:t>
                              </m:r>
                            </m:den>
                          </m:f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  <a:sym typeface="Symbol"/>
                            </a:rPr>
                            <m:t>=0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/>
                            </a:rPr>
                            <m:t>𝐸𝑥</m:t>
                          </m:r>
                          <m:r>
                            <a:rPr lang="it-IT" i="1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11 </m:t>
                      </m:r>
                      <m:r>
                        <m:rPr>
                          <m:nor/>
                        </m:rPr>
                        <a:rPr lang="el-GR" dirty="0"/>
                        <m:t>μ</m:t>
                      </m:r>
                      <m:r>
                        <m:rPr>
                          <m:nor/>
                        </m:rPr>
                        <a:rPr lang="it-IT" dirty="0"/>
                        <m:t>b</m:t>
                      </m:r>
                      <m:r>
                        <m:rPr>
                          <m:nor/>
                        </m:rPr>
                        <a:rPr lang="it-IT" dirty="0"/>
                        <m:t>/</m:t>
                      </m:r>
                      <m:r>
                        <m:rPr>
                          <m:nor/>
                        </m:rPr>
                        <a:rPr lang="it-IT" dirty="0"/>
                        <m:t>sr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221088"/>
                <a:ext cx="3655040" cy="656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e 29"/>
          <p:cNvSpPr/>
          <p:nvPr/>
        </p:nvSpPr>
        <p:spPr>
          <a:xfrm>
            <a:off x="4788024" y="4166332"/>
            <a:ext cx="97210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5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NUMEN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3933055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err="1">
                <a:solidFill>
                  <a:prstClr val="black"/>
                </a:solidFill>
              </a:rPr>
              <a:t>Proponents</a:t>
            </a:r>
            <a:r>
              <a:rPr lang="it-IT" sz="1600" b="1" dirty="0">
                <a:solidFill>
                  <a:prstClr val="black"/>
                </a:solidFill>
              </a:rPr>
              <a:t>: </a:t>
            </a:r>
            <a:r>
              <a:rPr lang="it-IT" sz="1600" dirty="0">
                <a:solidFill>
                  <a:prstClr val="black"/>
                </a:solidFill>
              </a:rPr>
              <a:t>C. </a:t>
            </a:r>
            <a:r>
              <a:rPr lang="it-IT" sz="1600" dirty="0" err="1">
                <a:solidFill>
                  <a:prstClr val="black"/>
                </a:solidFill>
              </a:rPr>
              <a:t>Agodi</a:t>
            </a:r>
            <a:r>
              <a:rPr lang="it-IT" sz="1600" dirty="0">
                <a:solidFill>
                  <a:prstClr val="black"/>
                </a:solidFill>
              </a:rPr>
              <a:t>, M. </a:t>
            </a:r>
            <a:r>
              <a:rPr lang="it-IT" sz="1600" dirty="0" err="1">
                <a:solidFill>
                  <a:prstClr val="black"/>
                </a:solidFill>
              </a:rPr>
              <a:t>Bondì</a:t>
            </a:r>
            <a:r>
              <a:rPr lang="it-IT" sz="1600" dirty="0">
                <a:solidFill>
                  <a:prstClr val="black"/>
                </a:solidFill>
              </a:rPr>
              <a:t>, </a:t>
            </a:r>
            <a:r>
              <a:rPr lang="it-IT" sz="1600" dirty="0" smtClean="0">
                <a:solidFill>
                  <a:prstClr val="black"/>
                </a:solidFill>
              </a:rPr>
              <a:t>V. </a:t>
            </a:r>
            <a:r>
              <a:rPr lang="it-IT" sz="1600" dirty="0" err="1" smtClean="0">
                <a:solidFill>
                  <a:prstClr val="black"/>
                </a:solidFill>
              </a:rPr>
              <a:t>Branchina</a:t>
            </a:r>
            <a:r>
              <a:rPr lang="it-IT" sz="1600" dirty="0" smtClean="0">
                <a:solidFill>
                  <a:prstClr val="black"/>
                </a:solidFill>
              </a:rPr>
              <a:t>, L</a:t>
            </a:r>
            <a:r>
              <a:rPr lang="it-IT" sz="1600" dirty="0">
                <a:solidFill>
                  <a:prstClr val="black"/>
                </a:solidFill>
              </a:rPr>
              <a:t>. </a:t>
            </a:r>
            <a:r>
              <a:rPr lang="it-IT" sz="1600" dirty="0" err="1">
                <a:solidFill>
                  <a:prstClr val="black"/>
                </a:solidFill>
              </a:rPr>
              <a:t>Calabretta</a:t>
            </a:r>
            <a:r>
              <a:rPr lang="it-IT" sz="1600" dirty="0">
                <a:solidFill>
                  <a:prstClr val="black"/>
                </a:solidFill>
              </a:rPr>
              <a:t>, F. </a:t>
            </a:r>
            <a:r>
              <a:rPr lang="it-IT" sz="1600" dirty="0" err="1">
                <a:solidFill>
                  <a:prstClr val="black"/>
                </a:solidFill>
              </a:rPr>
              <a:t>Cappuzzello</a:t>
            </a:r>
            <a:r>
              <a:rPr lang="it-IT" sz="1600" dirty="0">
                <a:solidFill>
                  <a:prstClr val="black"/>
                </a:solidFill>
              </a:rPr>
              <a:t>, D. Carbone, M. Cavallaro, M. Colonna, A. </a:t>
            </a:r>
            <a:r>
              <a:rPr lang="it-IT" sz="1600" dirty="0" err="1">
                <a:solidFill>
                  <a:prstClr val="black"/>
                </a:solidFill>
              </a:rPr>
              <a:t>Cunsolo</a:t>
            </a:r>
            <a:r>
              <a:rPr lang="it-IT" sz="1600" dirty="0">
                <a:solidFill>
                  <a:prstClr val="black"/>
                </a:solidFill>
              </a:rPr>
              <a:t>, G. Cuttone, A. </a:t>
            </a:r>
            <a:r>
              <a:rPr lang="it-IT" sz="1600" dirty="0" err="1">
                <a:solidFill>
                  <a:prstClr val="black"/>
                </a:solidFill>
              </a:rPr>
              <a:t>Foti</a:t>
            </a:r>
            <a:r>
              <a:rPr lang="it-IT" sz="1600" dirty="0">
                <a:solidFill>
                  <a:prstClr val="black"/>
                </a:solidFill>
              </a:rPr>
              <a:t>, P. Finocchiaro, V. Greco, L. Pandola, D. </a:t>
            </a:r>
            <a:r>
              <a:rPr lang="it-IT" sz="1600" dirty="0" err="1">
                <a:solidFill>
                  <a:prstClr val="black"/>
                </a:solidFill>
              </a:rPr>
              <a:t>Rifuggiato</a:t>
            </a:r>
            <a:r>
              <a:rPr lang="it-IT" sz="1600" dirty="0">
                <a:solidFill>
                  <a:prstClr val="black"/>
                </a:solidFill>
              </a:rPr>
              <a:t>, S. </a:t>
            </a:r>
            <a:r>
              <a:rPr lang="it-IT" sz="1600" dirty="0" err="1">
                <a:solidFill>
                  <a:prstClr val="black"/>
                </a:solidFill>
              </a:rPr>
              <a:t>Tudisco</a:t>
            </a:r>
            <a:endParaRPr lang="it-IT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it-IT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</a:rPr>
              <a:t>Spokespersons: </a:t>
            </a:r>
            <a:r>
              <a:rPr lang="en-US" sz="1600" dirty="0">
                <a:solidFill>
                  <a:prstClr val="black"/>
                </a:solidFill>
              </a:rPr>
              <a:t>F. </a:t>
            </a:r>
            <a:r>
              <a:rPr lang="en-US" sz="1600" dirty="0" err="1">
                <a:solidFill>
                  <a:prstClr val="black"/>
                </a:solidFill>
              </a:rPr>
              <a:t>Cappuzzello</a:t>
            </a:r>
            <a:r>
              <a:rPr lang="en-US" sz="1600" dirty="0">
                <a:solidFill>
                  <a:prstClr val="black"/>
                </a:solidFill>
              </a:rPr>
              <a:t> (</a:t>
            </a:r>
            <a:r>
              <a:rPr lang="en-US" sz="1600" u="sng" dirty="0">
                <a:solidFill>
                  <a:prstClr val="black"/>
                </a:solidFill>
                <a:hlinkClick r:id="rId2"/>
              </a:rPr>
              <a:t>cappuzzello@lns.infn.it</a:t>
            </a:r>
            <a:r>
              <a:rPr lang="en-US" sz="1600" dirty="0">
                <a:solidFill>
                  <a:prstClr val="black"/>
                </a:solidFill>
              </a:rPr>
              <a:t>) and C. </a:t>
            </a:r>
            <a:r>
              <a:rPr lang="en-US" sz="1600" dirty="0" err="1">
                <a:solidFill>
                  <a:prstClr val="black"/>
                </a:solidFill>
              </a:rPr>
              <a:t>Agodi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>
                <a:solidFill>
                  <a:prstClr val="black"/>
                </a:solidFill>
              </a:rPr>
              <a:t>(</a:t>
            </a:r>
            <a:r>
              <a:rPr lang="en-US" sz="1600" u="sng" smtClean="0">
                <a:solidFill>
                  <a:prstClr val="black"/>
                </a:solidFill>
                <a:hlinkClick r:id="rId3"/>
              </a:rPr>
              <a:t>agodi@lns.infn.it</a:t>
            </a:r>
            <a:r>
              <a:rPr lang="en-US" sz="1600" u="sng">
                <a:solidFill>
                  <a:prstClr val="black"/>
                </a:solidFill>
              </a:rPr>
              <a:t>)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395536" y="141277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Determining the Nuclear Matrix Elements of </a:t>
            </a:r>
            <a:r>
              <a:rPr lang="en-US" b="1" dirty="0" err="1">
                <a:solidFill>
                  <a:srgbClr val="FF0000"/>
                </a:solidFill>
              </a:rPr>
              <a:t>Neutrinoless</a:t>
            </a:r>
            <a:r>
              <a:rPr lang="en-US" b="1" dirty="0">
                <a:solidFill>
                  <a:srgbClr val="FF0000"/>
                </a:solidFill>
              </a:rPr>
              <a:t> Double Beta Decays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by Heavy-Ion Double Charge Exchange Reactions 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6" name="Group 292" descr="logoinfn-piccolo"/>
          <p:cNvGrpSpPr>
            <a:grpSpLocks/>
          </p:cNvGrpSpPr>
          <p:nvPr/>
        </p:nvGrpSpPr>
        <p:grpSpPr bwMode="auto">
          <a:xfrm>
            <a:off x="3419872" y="2420590"/>
            <a:ext cx="1909515" cy="1152426"/>
            <a:chOff x="0" y="0"/>
            <a:chExt cx="1375708" cy="720725"/>
          </a:xfrm>
        </p:grpSpPr>
        <p:sp>
          <p:nvSpPr>
            <p:cNvPr id="7" name="Shape 290"/>
            <p:cNvSpPr>
              <a:spLocks noChangeArrowheads="1"/>
            </p:cNvSpPr>
            <p:nvPr/>
          </p:nvSpPr>
          <p:spPr bwMode="auto">
            <a:xfrm>
              <a:off x="0" y="0"/>
              <a:ext cx="1375709" cy="720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it-IT" altLang="it-IT" sz="35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pic>
          <p:nvPicPr>
            <p:cNvPr id="8" name="logoinfn-piccol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75709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36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O,</a:t>
            </a: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Ne)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reaction is particularly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advantageous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, but it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is of </a:t>
            </a:r>
            <a:r>
              <a:rPr lang="en-GB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β</a:t>
            </a:r>
            <a:r>
              <a:rPr lang="en-GB" i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GB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β</a:t>
            </a:r>
            <a:r>
              <a:rPr lang="en-GB" i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kind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+mj-lt"/>
                <a:cs typeface="Times New Roman" panose="02020603050405020304" pitchFamily="18" charset="0"/>
              </a:rPr>
              <a:t>None of the reactions of </a:t>
            </a:r>
            <a:r>
              <a:rPr lang="en-GB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β</a:t>
            </a:r>
            <a:r>
              <a:rPr lang="en-GB" i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GB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β</a:t>
            </a:r>
            <a:r>
              <a:rPr lang="en-GB" i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GB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kind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looks like as favourable as the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18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O,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18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Ne). 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18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Ne,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18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O) requires a radioactive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beam </a:t>
            </a:r>
          </a:p>
          <a:p>
            <a:pPr marL="0" lv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	(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Ne,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O) or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C,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Be) have smaller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(GT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+mj-lt"/>
                <a:cs typeface="Times New Roman" panose="02020603050405020304" pitchFamily="18" charset="0"/>
              </a:rPr>
              <a:t>In some cases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gas target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will be necessary, e.g. 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136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Xe or </a:t>
            </a:r>
            <a:r>
              <a:rPr lang="en-US" baseline="30000" dirty="0" smtClean="0">
                <a:latin typeface="+mj-lt"/>
                <a:cs typeface="Times New Roman" panose="02020603050405020304" pitchFamily="18" charset="0"/>
              </a:rPr>
              <a:t>130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Xe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+mj-lt"/>
                <a:cs typeface="Times New Roman" panose="02020603050405020304" pitchFamily="18" charset="0"/>
              </a:rPr>
              <a:t>In some cases the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energy resolution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not enough to separate the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g.s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. from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the excited states in the final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nucleus </a:t>
            </a:r>
            <a:r>
              <a:rPr lang="en-US" dirty="0" smtClean="0">
                <a:latin typeface="+mj-lt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Coincident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detection of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rays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+mj-lt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strong fragmentation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of the double GT strength is known in the nuclei of interest compared to the 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40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Ca. </a:t>
            </a:r>
            <a:endParaRPr lang="it-IT" dirty="0">
              <a:latin typeface="+mj-lt"/>
              <a:cs typeface="Times New Roman" panose="02020603050405020304" pitchFamily="18" charset="0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Moving towards hot-cases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87824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Caveat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61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CS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accelerator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current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upgrade (from 100 W to 5-10 kW)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it-IT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MAGNEX 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focal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plane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detector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will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be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upgraded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from 1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khz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to 100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khz</a:t>
            </a:r>
            <a:endParaRPr lang="it-IT" dirty="0" smtClean="0">
              <a:latin typeface="+mj-lt"/>
              <a:cs typeface="Times New Roman" panose="02020603050405020304" pitchFamily="18" charset="0"/>
            </a:endParaRP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it-IT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MAGNEX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maximum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magnetic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rigidity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will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be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increased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it-IT" dirty="0" smtClean="0">
                <a:latin typeface="+mj-lt"/>
                <a:cs typeface="Times New Roman" panose="02020603050405020304" pitchFamily="18" charset="0"/>
              </a:rPr>
              <a:t>An 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array of detectors for 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/>
              </a:rPr>
              <a:t>-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/>
              </a:rPr>
              <a:t>rays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/>
              </a:rPr>
              <a:t>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  <a:sym typeface="Symbol"/>
              </a:rPr>
              <a:t>measurement</a:t>
            </a:r>
            <a:r>
              <a:rPr lang="it-IT" dirty="0" smtClean="0">
                <a:latin typeface="+mj-lt"/>
                <a:cs typeface="Times New Roman" panose="02020603050405020304" pitchFamily="18" charset="0"/>
                <a:sym typeface="Symbol"/>
              </a:rPr>
              <a:t> in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  <a:sym typeface="Symbol"/>
              </a:rPr>
              <a:t>coincidence</a:t>
            </a:r>
            <a:r>
              <a:rPr lang="it-IT" dirty="0" smtClean="0">
                <a:latin typeface="+mj-lt"/>
                <a:cs typeface="Times New Roman" panose="02020603050405020304" pitchFamily="18" charset="0"/>
                <a:sym typeface="Symbol"/>
              </a:rPr>
              <a:t> with MAGNEX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  <a:sym typeface="Symbol"/>
              </a:rPr>
              <a:t>will</a:t>
            </a:r>
            <a:r>
              <a:rPr lang="it-IT" dirty="0" smtClean="0">
                <a:latin typeface="+mj-lt"/>
                <a:cs typeface="Times New Roman" panose="02020603050405020304" pitchFamily="18" charset="0"/>
                <a:sym typeface="Symbol"/>
              </a:rPr>
              <a:t> be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  <a:sym typeface="Symbol"/>
              </a:rPr>
              <a:t>built</a:t>
            </a:r>
            <a:endParaRPr lang="it-IT" dirty="0" smtClean="0">
              <a:latin typeface="+mj-lt"/>
              <a:cs typeface="Times New Roman" panose="02020603050405020304" pitchFamily="18" charset="0"/>
              <a:sym typeface="Symbol"/>
            </a:endParaRPr>
          </a:p>
          <a:p>
            <a:pPr marL="0" lvl="0" indent="0">
              <a:buNone/>
            </a:pPr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beam transport line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transmission efficiency will be upgraded from about 70% to nearly 100%</a:t>
            </a:r>
          </a:p>
          <a:p>
            <a:pPr lvl="0"/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it-IT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it-IT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target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technology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for intense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heavy-ion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beams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will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be </a:t>
            </a:r>
            <a:r>
              <a:rPr lang="it-IT" dirty="0" err="1" smtClean="0">
                <a:latin typeface="+mj-lt"/>
                <a:cs typeface="Times New Roman" panose="02020603050405020304" pitchFamily="18" charset="0"/>
              </a:rPr>
              <a:t>developed</a:t>
            </a:r>
            <a:endParaRPr lang="it-IT" dirty="0">
              <a:latin typeface="+mj-lt"/>
              <a:cs typeface="Times New Roman" panose="02020603050405020304" pitchFamily="18" charset="0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Major upgrade of LNS facilities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64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unit cross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section (an ambitious task)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683568" y="1893665"/>
                <a:ext cx="7560840" cy="290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2"/>
                  </a:buBlip>
                </a:pPr>
                <a:r>
                  <a:rPr lang="it-IT" dirty="0" err="1" smtClean="0">
                    <a:solidFill>
                      <a:srgbClr val="FF0000"/>
                    </a:solidFill>
                  </a:rPr>
                  <a:t>Studying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if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𝐷𝐶𝐸</m:t>
                        </m:r>
                      </m:sup>
                    </m:sSubSup>
                    <m:d>
                      <m:d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a </a:t>
                </a:r>
                <a:r>
                  <a:rPr lang="it-IT" dirty="0" err="1" smtClean="0"/>
                  <a:t>smooth</a:t>
                </a:r>
                <a:r>
                  <a:rPr lang="it-IT" dirty="0" smtClean="0"/>
                  <a:t> (and </a:t>
                </a:r>
                <a:r>
                  <a:rPr lang="it-IT" dirty="0" err="1" smtClean="0"/>
                  <a:t>thus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controllable</a:t>
                </a:r>
                <a:r>
                  <a:rPr lang="it-IT" dirty="0" smtClean="0"/>
                  <a:t>) </a:t>
                </a:r>
                <a:r>
                  <a:rPr lang="it-IT" dirty="0" err="1" smtClean="0"/>
                  <a:t>function</a:t>
                </a:r>
                <a:r>
                  <a:rPr lang="it-IT" dirty="0" smtClean="0"/>
                  <a:t> of </a:t>
                </a:r>
                <a:r>
                  <a:rPr lang="it-IT" i="1" dirty="0" err="1" smtClean="0"/>
                  <a:t>E</a:t>
                </a:r>
                <a:r>
                  <a:rPr lang="it-IT" i="1" baseline="-25000" dirty="0" err="1" smtClean="0"/>
                  <a:t>p</a:t>
                </a:r>
                <a:r>
                  <a:rPr lang="it-IT" dirty="0" smtClean="0"/>
                  <a:t> and 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the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most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ambitious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goal </a:t>
                </a:r>
                <a:r>
                  <a:rPr lang="it-IT" dirty="0" smtClean="0"/>
                  <a:t>of </a:t>
                </a:r>
                <a:r>
                  <a:rPr lang="it-IT" dirty="0" err="1" smtClean="0"/>
                  <a:t>our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project</a:t>
                </a:r>
                <a:r>
                  <a:rPr lang="it-IT" dirty="0" smtClean="0"/>
                  <a:t> </a:t>
                </a:r>
              </a:p>
              <a:p>
                <a:pPr marL="285750" indent="-285750">
                  <a:buBlip>
                    <a:blip r:embed="rId2"/>
                  </a:buBlip>
                </a:pPr>
                <a:endParaRPr lang="it-IT" dirty="0"/>
              </a:p>
              <a:p>
                <a:pPr marL="285750" indent="-285750">
                  <a:buBlip>
                    <a:blip r:embed="rId2"/>
                  </a:buBlip>
                </a:pPr>
                <a:endParaRPr lang="it-IT" dirty="0" smtClean="0"/>
              </a:p>
              <a:p>
                <a:pPr marL="285750" indent="-285750">
                  <a:buBlip>
                    <a:blip r:embed="rId2"/>
                  </a:buBlip>
                </a:pPr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pPr marL="285750" indent="-285750">
                  <a:buBlip>
                    <a:blip r:embed="rId2"/>
                  </a:buBlip>
                </a:pPr>
                <a:r>
                  <a:rPr lang="it-IT" dirty="0" err="1" smtClean="0"/>
                  <a:t>This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requires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a 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systematic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set of appropriate data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built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facing</a:t>
                </a:r>
                <a:r>
                  <a:rPr lang="it-IT" dirty="0" smtClean="0"/>
                  <a:t> the relative </a:t>
                </a:r>
                <a:r>
                  <a:rPr lang="it-IT" dirty="0" err="1" smtClean="0"/>
                  <a:t>experimental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challenges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connected</a:t>
                </a:r>
                <a:r>
                  <a:rPr lang="it-IT" dirty="0" smtClean="0"/>
                  <a:t> with the </a:t>
                </a:r>
                <a:r>
                  <a:rPr lang="it-IT" dirty="0" err="1" smtClean="0"/>
                  <a:t>low</a:t>
                </a:r>
                <a:r>
                  <a:rPr lang="it-IT" dirty="0" smtClean="0"/>
                  <a:t> cross </a:t>
                </a:r>
                <a:r>
                  <a:rPr lang="it-IT" dirty="0" err="1" smtClean="0"/>
                  <a:t>sections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resolution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requests</a:t>
                </a:r>
                <a:endParaRPr lang="it-IT" dirty="0" smtClean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93665"/>
                <a:ext cx="7560840" cy="2903487"/>
              </a:xfrm>
              <a:prstGeom prst="rect">
                <a:avLst/>
              </a:prstGeom>
              <a:blipFill rotWithShape="1">
                <a:blip r:embed="rId3"/>
                <a:stretch>
                  <a:fillRect t="-210" r="-81" b="-2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e 7"/>
          <p:cNvSpPr/>
          <p:nvPr/>
        </p:nvSpPr>
        <p:spPr>
          <a:xfrm>
            <a:off x="323528" y="1677641"/>
            <a:ext cx="8496944" cy="1224136"/>
          </a:xfrm>
          <a:prstGeom prst="ellipse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588224" y="282047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Goal N.1 for NUMEN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4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esperimental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DCE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6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degree</a:t>
            </a:r>
            <a:r>
              <a:rPr lang="it-IT" sz="2000" dirty="0" smtClean="0"/>
              <a:t> of </a:t>
            </a:r>
            <a:r>
              <a:rPr lang="it-IT" sz="2000" dirty="0" err="1" smtClean="0"/>
              <a:t>complexity</a:t>
            </a:r>
            <a:r>
              <a:rPr lang="it-IT" sz="2000" dirty="0" smtClean="0"/>
              <a:t> of DCE cross </a:t>
            </a:r>
            <a:r>
              <a:rPr lang="it-IT" sz="2000" dirty="0" err="1" smtClean="0"/>
              <a:t>sections</a:t>
            </a:r>
            <a:r>
              <a:rPr lang="it-IT" sz="2000" dirty="0" smtClean="0"/>
              <a:t> and 0</a:t>
            </a:r>
            <a:r>
              <a:rPr lang="it-IT" sz="2000" dirty="0" smtClean="0">
                <a:sym typeface="Symbol"/>
              </a:rPr>
              <a:t> </a:t>
            </a:r>
            <a:r>
              <a:rPr lang="it-IT" sz="2000" dirty="0" err="1" smtClean="0">
                <a:sym typeface="Symbol"/>
              </a:rPr>
              <a:t>is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comparable</a:t>
            </a:r>
            <a:r>
              <a:rPr lang="it-IT" sz="2000" dirty="0" smtClean="0"/>
              <a:t> </a:t>
            </a:r>
          </a:p>
          <a:p>
            <a:endParaRPr lang="it-IT" sz="2000" dirty="0"/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measured</a:t>
            </a:r>
            <a:r>
              <a:rPr lang="it-IT" sz="2000" dirty="0" smtClean="0"/>
              <a:t> DCE cross </a:t>
            </a:r>
            <a:r>
              <a:rPr lang="it-IT" sz="2000" dirty="0" err="1" smtClean="0"/>
              <a:t>sections</a:t>
            </a:r>
            <a:r>
              <a:rPr lang="it-IT" sz="2000" dirty="0" smtClean="0"/>
              <a:t> </a:t>
            </a:r>
            <a:r>
              <a:rPr lang="it-IT" sz="2000" dirty="0" err="1" smtClean="0"/>
              <a:t>provide</a:t>
            </a:r>
            <a:r>
              <a:rPr lang="it-IT" sz="2000" dirty="0" smtClean="0"/>
              <a:t> a </a:t>
            </a:r>
            <a:r>
              <a:rPr lang="it-IT" sz="2000" dirty="0" err="1" smtClean="0"/>
              <a:t>powerful</a:t>
            </a:r>
            <a:r>
              <a:rPr lang="it-IT" sz="2000" dirty="0" smtClean="0"/>
              <a:t> </a:t>
            </a:r>
            <a:r>
              <a:rPr lang="it-IT" sz="2000" dirty="0" err="1" smtClean="0"/>
              <a:t>tool</a:t>
            </a:r>
            <a:r>
              <a:rPr lang="it-IT" sz="2000" dirty="0" smtClean="0"/>
              <a:t> for </a:t>
            </a:r>
            <a:r>
              <a:rPr lang="it-IT" sz="2000" dirty="0" err="1" smtClean="0"/>
              <a:t>theory</a:t>
            </a:r>
            <a:r>
              <a:rPr lang="it-IT" sz="2000" dirty="0" smtClean="0"/>
              <a:t> in </a:t>
            </a:r>
            <a:r>
              <a:rPr lang="it-IT" sz="2000" dirty="0" err="1" smtClean="0"/>
              <a:t>order</a:t>
            </a:r>
            <a:r>
              <a:rPr lang="it-IT" sz="2000" dirty="0" smtClean="0"/>
              <a:t> to </a:t>
            </a:r>
            <a:r>
              <a:rPr lang="it-IT" sz="2000" dirty="0" err="1" smtClean="0"/>
              <a:t>give</a:t>
            </a:r>
            <a:r>
              <a:rPr lang="it-IT" sz="2000" dirty="0" smtClean="0"/>
              <a:t> </a:t>
            </a: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stringent</a:t>
            </a:r>
            <a:r>
              <a:rPr lang="it-IT" sz="2000" dirty="0" smtClean="0"/>
              <a:t> </a:t>
            </a:r>
            <a:r>
              <a:rPr lang="it-IT" sz="2000" dirty="0" err="1" smtClean="0"/>
              <a:t>constraints</a:t>
            </a:r>
            <a:r>
              <a:rPr lang="it-IT" sz="2000" dirty="0" smtClean="0"/>
              <a:t> in the NME </a:t>
            </a:r>
            <a:r>
              <a:rPr lang="it-IT" sz="2000" dirty="0" err="1" smtClean="0"/>
              <a:t>estimation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The DCE </a:t>
            </a:r>
            <a:r>
              <a:rPr lang="it-IT" sz="2000" dirty="0" err="1" smtClean="0"/>
              <a:t>processes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artificially</a:t>
            </a:r>
            <a:r>
              <a:rPr lang="it-IT" sz="2000" dirty="0" smtClean="0"/>
              <a:t> </a:t>
            </a:r>
            <a:r>
              <a:rPr lang="it-IT" sz="2000" dirty="0" err="1" smtClean="0"/>
              <a:t>generated</a:t>
            </a:r>
            <a:r>
              <a:rPr lang="it-IT" sz="2000" dirty="0" smtClean="0"/>
              <a:t> in the lab! (</a:t>
            </a:r>
            <a:r>
              <a:rPr lang="it-IT" sz="2000" dirty="0" err="1" smtClean="0"/>
              <a:t>Few</a:t>
            </a:r>
            <a:r>
              <a:rPr lang="it-IT" sz="2000" dirty="0" smtClean="0"/>
              <a:t> </a:t>
            </a:r>
            <a:r>
              <a:rPr lang="it-IT" sz="2000" dirty="0" err="1" smtClean="0"/>
              <a:t>labs</a:t>
            </a:r>
            <a:r>
              <a:rPr lang="it-IT" sz="2000" dirty="0" smtClean="0"/>
              <a:t>. </a:t>
            </a:r>
            <a:r>
              <a:rPr lang="it-IT" sz="2000" dirty="0" err="1" smtClean="0"/>
              <a:t>as</a:t>
            </a:r>
            <a:r>
              <a:rPr lang="it-IT" sz="2000" dirty="0" smtClean="0"/>
              <a:t> the LNS)</a:t>
            </a:r>
          </a:p>
          <a:p>
            <a:endParaRPr lang="it-IT" sz="2000" dirty="0"/>
          </a:p>
          <a:p>
            <a:r>
              <a:rPr lang="it-IT" sz="2000" dirty="0" smtClean="0"/>
              <a:t>A new generation of </a:t>
            </a:r>
            <a:r>
              <a:rPr lang="it-IT" sz="2000" dirty="0" smtClean="0">
                <a:solidFill>
                  <a:srgbClr val="FF0000"/>
                </a:solidFill>
              </a:rPr>
              <a:t>DCE </a:t>
            </a:r>
            <a:r>
              <a:rPr lang="it-IT" sz="2000" dirty="0" err="1" smtClean="0">
                <a:solidFill>
                  <a:srgbClr val="FF0000"/>
                </a:solidFill>
              </a:rPr>
              <a:t>constrained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0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 NME </a:t>
            </a:r>
            <a:r>
              <a:rPr lang="it-IT" sz="2000" dirty="0" err="1" smtClean="0">
                <a:solidFill>
                  <a:srgbClr val="FF0000"/>
                </a:solidFill>
                <a:sym typeface="Symbol"/>
              </a:rPr>
              <a:t>theoretical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sym typeface="Symbol"/>
              </a:rPr>
              <a:t>calculations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can emerge</a:t>
            </a:r>
          </a:p>
          <a:p>
            <a:endParaRPr lang="it-IT" sz="2000" dirty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Promoting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this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kind</a:t>
            </a:r>
            <a:r>
              <a:rPr lang="it-IT" sz="2000" dirty="0" smtClean="0">
                <a:sym typeface="Symbol"/>
              </a:rPr>
              <a:t> of </a:t>
            </a:r>
            <a:r>
              <a:rPr lang="it-IT" sz="2000" dirty="0" err="1" smtClean="0">
                <a:sym typeface="Symbol"/>
              </a:rPr>
              <a:t>evolution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is</a:t>
            </a:r>
            <a:r>
              <a:rPr lang="it-IT" sz="2000" dirty="0" smtClean="0">
                <a:sym typeface="Symbol"/>
              </a:rPr>
              <a:t> a </a:t>
            </a:r>
            <a:r>
              <a:rPr lang="it-IT" sz="2000" dirty="0" err="1" smtClean="0">
                <a:sym typeface="Symbol"/>
              </a:rPr>
              <a:t>main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purpose</a:t>
            </a:r>
            <a:r>
              <a:rPr lang="it-IT" sz="2000" dirty="0" smtClean="0">
                <a:sym typeface="Symbol"/>
              </a:rPr>
              <a:t> of </a:t>
            </a:r>
            <a:r>
              <a:rPr lang="it-IT" sz="2000" dirty="0" err="1" smtClean="0">
                <a:sym typeface="Symbol"/>
              </a:rPr>
              <a:t>our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project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smtClean="0"/>
              <a:t> 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Measured DCE cross section and theory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323528" y="4797152"/>
            <a:ext cx="7848872" cy="1224136"/>
          </a:xfrm>
          <a:prstGeom prst="ellipse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588224" y="59399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Goal N.2 for NUMEN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98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DCE cross </a:t>
            </a:r>
            <a:r>
              <a:rPr lang="it-IT" sz="2400" b="1" dirty="0" err="1">
                <a:solidFill>
                  <a:srgbClr val="FF0000"/>
                </a:solidFill>
              </a:rPr>
              <a:t>sections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</a:rPr>
              <a:t>sensitivity</a:t>
            </a:r>
            <a:r>
              <a:rPr lang="it-IT" sz="2400" b="1" dirty="0" smtClean="0">
                <a:solidFill>
                  <a:srgbClr val="FF0000"/>
                </a:solidFill>
              </a:rPr>
              <a:t> of </a:t>
            </a:r>
            <a:r>
              <a:rPr lang="it-IT" sz="2400" b="1" dirty="0">
                <a:solidFill>
                  <a:srgbClr val="FF0000"/>
                </a:solidFill>
              </a:rPr>
              <a:t>0</a:t>
            </a:r>
            <a:r>
              <a:rPr lang="it-IT" sz="2400" b="1" dirty="0" smtClean="0">
                <a:solidFill>
                  <a:srgbClr val="FF0000"/>
                </a:solidFill>
                <a:sym typeface="Symbol"/>
              </a:rPr>
              <a:t> </a:t>
            </a:r>
            <a:r>
              <a:rPr lang="it-IT" sz="2400" b="1" dirty="0" err="1" smtClean="0">
                <a:solidFill>
                  <a:srgbClr val="FF0000"/>
                </a:solidFill>
                <a:sym typeface="Symbol"/>
              </a:rPr>
              <a:t>experiments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err="1"/>
              <a:t>Providing</a:t>
            </a:r>
            <a:r>
              <a:rPr lang="it-IT" sz="2000" dirty="0"/>
              <a:t> </a:t>
            </a:r>
            <a:r>
              <a:rPr lang="it-IT" sz="2000" dirty="0" smtClean="0"/>
              <a:t>relative NME </a:t>
            </a:r>
            <a:r>
              <a:rPr lang="it-IT" sz="2000" dirty="0"/>
              <a:t>information on hot </a:t>
            </a:r>
            <a:r>
              <a:rPr lang="it-IT" sz="2000" dirty="0" err="1"/>
              <a:t>cases</a:t>
            </a:r>
            <a:r>
              <a:rPr lang="it-IT" sz="2000" dirty="0"/>
              <a:t> of 0</a:t>
            </a:r>
            <a:r>
              <a:rPr lang="it-IT" sz="2000" dirty="0">
                <a:sym typeface="Symbol"/>
              </a:rPr>
              <a:t> </a:t>
            </a:r>
            <a:r>
              <a:rPr lang="it-IT" sz="2000" dirty="0" err="1">
                <a:sym typeface="Symbol"/>
              </a:rPr>
              <a:t>is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strongly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required</a:t>
            </a:r>
            <a:r>
              <a:rPr lang="it-IT" sz="2000" dirty="0">
                <a:sym typeface="Symbol"/>
              </a:rPr>
              <a:t> by the community in </a:t>
            </a:r>
            <a:r>
              <a:rPr lang="it-IT" sz="2000" dirty="0" err="1">
                <a:sym typeface="Symbol"/>
              </a:rPr>
              <a:t>order</a:t>
            </a:r>
            <a:r>
              <a:rPr lang="it-IT" sz="2000" dirty="0">
                <a:sym typeface="Symbol"/>
              </a:rPr>
              <a:t> to </a:t>
            </a:r>
            <a:r>
              <a:rPr lang="it-IT" sz="2000" dirty="0">
                <a:solidFill>
                  <a:srgbClr val="FF0000"/>
                </a:solidFill>
                <a:sym typeface="Symbol"/>
              </a:rPr>
              <a:t>compare the </a:t>
            </a:r>
            <a:r>
              <a:rPr lang="it-IT" sz="2000" dirty="0" err="1">
                <a:solidFill>
                  <a:srgbClr val="FF0000"/>
                </a:solidFill>
                <a:sym typeface="Symbol"/>
              </a:rPr>
              <a:t>sensitivity</a:t>
            </a:r>
            <a:r>
              <a:rPr lang="it-IT" sz="2000" dirty="0">
                <a:solidFill>
                  <a:srgbClr val="FF0000"/>
                </a:solidFill>
                <a:sym typeface="Symbol"/>
              </a:rPr>
              <a:t> of </a:t>
            </a:r>
            <a:r>
              <a:rPr lang="it-IT" sz="2000" dirty="0" err="1">
                <a:solidFill>
                  <a:srgbClr val="FF0000"/>
                </a:solidFill>
                <a:sym typeface="Symbol"/>
              </a:rPr>
              <a:t>different</a:t>
            </a:r>
            <a:r>
              <a:rPr lang="it-IT" sz="2000" dirty="0">
                <a:solidFill>
                  <a:srgbClr val="FF0000"/>
                </a:solidFill>
                <a:sym typeface="Symbol"/>
              </a:rPr>
              <a:t> </a:t>
            </a:r>
            <a:r>
              <a:rPr lang="it-IT" sz="2000" dirty="0" err="1">
                <a:solidFill>
                  <a:srgbClr val="FF0000"/>
                </a:solidFill>
                <a:sym typeface="Symbol"/>
              </a:rPr>
              <a:t>half</a:t>
            </a:r>
            <a:r>
              <a:rPr lang="it-IT" sz="2000" dirty="0">
                <a:solidFill>
                  <a:srgbClr val="FF0000"/>
                </a:solidFill>
                <a:sym typeface="Symbol"/>
              </a:rPr>
              <a:t>-life </a:t>
            </a:r>
            <a:r>
              <a:rPr lang="it-IT" sz="2000" dirty="0" err="1">
                <a:solidFill>
                  <a:srgbClr val="FF0000"/>
                </a:solidFill>
                <a:sym typeface="Symbol"/>
              </a:rPr>
              <a:t>experiments</a:t>
            </a:r>
            <a:r>
              <a:rPr lang="it-IT" sz="2000" dirty="0"/>
              <a:t> </a:t>
            </a:r>
            <a:endParaRPr lang="it-IT" sz="2000" dirty="0" smtClean="0"/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could</a:t>
            </a:r>
            <a:r>
              <a:rPr lang="it-IT" sz="2000" dirty="0"/>
              <a:t> impact in </a:t>
            </a:r>
            <a:r>
              <a:rPr lang="it-IT" sz="2000" dirty="0">
                <a:solidFill>
                  <a:srgbClr val="FF0000"/>
                </a:solidFill>
              </a:rPr>
              <a:t>future </a:t>
            </a:r>
            <a:r>
              <a:rPr lang="it-IT" sz="2000" dirty="0" err="1">
                <a:solidFill>
                  <a:srgbClr val="FF0000"/>
                </a:solidFill>
              </a:rPr>
              <a:t>development</a:t>
            </a:r>
            <a:r>
              <a:rPr lang="it-IT" sz="2000" dirty="0">
                <a:solidFill>
                  <a:srgbClr val="FF0000"/>
                </a:solidFill>
              </a:rPr>
              <a:t> of the </a:t>
            </a:r>
            <a:r>
              <a:rPr lang="it-IT" sz="2000" dirty="0" err="1">
                <a:solidFill>
                  <a:srgbClr val="FF0000"/>
                </a:solidFill>
              </a:rPr>
              <a:t>field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251520" y="1340768"/>
            <a:ext cx="8496944" cy="1800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588224" y="307207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Goal N.3 for NUMEN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olo 1"/>
          <p:cNvSpPr>
            <a:spLocks noGrp="1"/>
          </p:cNvSpPr>
          <p:nvPr>
            <p:ph type="title"/>
          </p:nvPr>
        </p:nvSpPr>
        <p:spPr>
          <a:xfrm>
            <a:off x="-106363" y="98425"/>
            <a:ext cx="9144001" cy="914400"/>
          </a:xfrm>
        </p:spPr>
        <p:txBody>
          <a:bodyPr/>
          <a:lstStyle/>
          <a:p>
            <a:pPr eaLnBrk="1" hangingPunct="1"/>
            <a:r>
              <a:rPr lang="it-IT" altLang="it-IT" sz="2800" b="1" smtClean="0">
                <a:ea typeface="MS PGothic" pitchFamily="34" charset="-128"/>
              </a:rPr>
              <a:t>The Phases of NUMEN project</a:t>
            </a:r>
          </a:p>
        </p:txBody>
      </p:sp>
      <p:sp>
        <p:nvSpPr>
          <p:cNvPr id="116739" name="Segnaposto contenuto 2"/>
          <p:cNvSpPr>
            <a:spLocks noGrp="1"/>
          </p:cNvSpPr>
          <p:nvPr>
            <p:ph idx="1"/>
          </p:nvPr>
        </p:nvSpPr>
        <p:spPr>
          <a:xfrm>
            <a:off x="251758" y="1124744"/>
            <a:ext cx="8640763" cy="1656184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altLang="it-IT" sz="2000" b="1" dirty="0" smtClean="0">
                <a:solidFill>
                  <a:srgbClr val="FF0000"/>
                </a:solidFill>
                <a:ea typeface="MS PGothic" pitchFamily="34" charset="-128"/>
              </a:rPr>
              <a:t>Phase1</a:t>
            </a:r>
            <a:r>
              <a:rPr lang="it-IT" altLang="it-IT" sz="2000" dirty="0" smtClean="0">
                <a:ea typeface="MS PGothic" pitchFamily="34" charset="-128"/>
              </a:rPr>
              <a:t>: The </a:t>
            </a:r>
            <a:r>
              <a:rPr lang="it-IT" altLang="it-IT" sz="2000" dirty="0" err="1" smtClean="0">
                <a:ea typeface="MS PGothic" pitchFamily="34" charset="-128"/>
              </a:rPr>
              <a:t>experimental</a:t>
            </a:r>
            <a:r>
              <a:rPr lang="it-IT" altLang="it-IT" sz="2000" dirty="0" smtClean="0">
                <a:ea typeface="MS PGothic" pitchFamily="34" charset="-128"/>
              </a:rPr>
              <a:t> </a:t>
            </a:r>
            <a:r>
              <a:rPr lang="it-IT" altLang="it-IT" sz="2000" dirty="0" err="1" smtClean="0">
                <a:ea typeface="MS PGothic" pitchFamily="34" charset="-128"/>
              </a:rPr>
              <a:t>feasibility</a:t>
            </a:r>
            <a:r>
              <a:rPr lang="it-IT" altLang="it-IT" sz="2000" dirty="0" smtClean="0">
                <a:ea typeface="MS PGothic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it-IT" sz="2000" b="1" dirty="0" smtClean="0">
                <a:solidFill>
                  <a:srgbClr val="FF0000"/>
                </a:solidFill>
                <a:ea typeface="MS PGothic" pitchFamily="34" charset="-128"/>
              </a:rPr>
              <a:t>Phase2</a:t>
            </a:r>
            <a:r>
              <a:rPr lang="it-IT" altLang="it-IT" sz="2000" dirty="0" smtClean="0">
                <a:ea typeface="MS PGothic" pitchFamily="34" charset="-128"/>
              </a:rPr>
              <a:t>:  “hot” </a:t>
            </a:r>
            <a:r>
              <a:rPr lang="it-IT" altLang="it-IT" sz="2000" dirty="0" err="1" smtClean="0">
                <a:ea typeface="MS PGothic" pitchFamily="34" charset="-128"/>
              </a:rPr>
              <a:t>cases</a:t>
            </a:r>
            <a:r>
              <a:rPr lang="it-IT" altLang="it-IT" sz="2000" dirty="0" smtClean="0">
                <a:ea typeface="MS PGothic" pitchFamily="34" charset="-128"/>
              </a:rPr>
              <a:t>  </a:t>
            </a:r>
            <a:r>
              <a:rPr lang="it-IT" altLang="it-IT" sz="2000" dirty="0" err="1" smtClean="0">
                <a:ea typeface="MS PGothic" pitchFamily="34" charset="-128"/>
              </a:rPr>
              <a:t>optimizing</a:t>
            </a:r>
            <a:r>
              <a:rPr lang="it-IT" altLang="it-IT" sz="2000" dirty="0" smtClean="0">
                <a:ea typeface="MS PGothic" pitchFamily="34" charset="-128"/>
              </a:rPr>
              <a:t> the set-up and </a:t>
            </a:r>
            <a:r>
              <a:rPr lang="it-IT" altLang="it-IT" sz="2000" dirty="0" err="1" smtClean="0">
                <a:ea typeface="MS PGothic" pitchFamily="34" charset="-128"/>
              </a:rPr>
              <a:t>getting</a:t>
            </a:r>
            <a:r>
              <a:rPr lang="it-IT" altLang="it-IT" sz="2000" dirty="0" smtClean="0">
                <a:ea typeface="MS PGothic" pitchFamily="34" charset="-128"/>
              </a:rPr>
              <a:t>  first </a:t>
            </a:r>
            <a:r>
              <a:rPr lang="it-IT" altLang="it-IT" sz="2000" dirty="0" err="1" smtClean="0">
                <a:ea typeface="MS PGothic" pitchFamily="34" charset="-128"/>
              </a:rPr>
              <a:t>results</a:t>
            </a:r>
            <a:r>
              <a:rPr lang="it-IT" altLang="it-IT" sz="2000" dirty="0" smtClean="0">
                <a:ea typeface="MS PGothic" pitchFamily="34" charset="-12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2000" b="1" dirty="0" smtClean="0">
                <a:solidFill>
                  <a:srgbClr val="FF0000"/>
                </a:solidFill>
                <a:ea typeface="MS PGothic" pitchFamily="34" charset="-128"/>
              </a:rPr>
              <a:t>Phase3</a:t>
            </a:r>
            <a:r>
              <a:rPr lang="it-IT" altLang="it-IT" sz="2000" dirty="0" smtClean="0">
                <a:ea typeface="MS PGothic" pitchFamily="34" charset="-128"/>
              </a:rPr>
              <a:t>:  The </a:t>
            </a:r>
            <a:r>
              <a:rPr lang="it-IT" altLang="it-IT" sz="2000" dirty="0" err="1" smtClean="0">
                <a:ea typeface="MS PGothic" pitchFamily="34" charset="-128"/>
              </a:rPr>
              <a:t>facility</a:t>
            </a:r>
            <a:r>
              <a:rPr lang="it-IT" altLang="it-IT" sz="2000" dirty="0" smtClean="0">
                <a:ea typeface="MS PGothic" pitchFamily="34" charset="-128"/>
              </a:rPr>
              <a:t> Upgrade (</a:t>
            </a:r>
            <a:r>
              <a:rPr lang="it-IT" altLang="it-IT" sz="2000" dirty="0" err="1" smtClean="0">
                <a:ea typeface="MS PGothic" pitchFamily="34" charset="-128"/>
              </a:rPr>
              <a:t>Cyclotron</a:t>
            </a:r>
            <a:r>
              <a:rPr lang="it-IT" altLang="it-IT" sz="2000" dirty="0" smtClean="0">
                <a:ea typeface="MS PGothic" pitchFamily="34" charset="-128"/>
              </a:rPr>
              <a:t>, MAGNEX, </a:t>
            </a:r>
            <a:r>
              <a:rPr lang="it-IT" altLang="it-IT" sz="2000" dirty="0" err="1">
                <a:ea typeface="MS PGothic" pitchFamily="34" charset="-128"/>
              </a:rPr>
              <a:t>beam</a:t>
            </a:r>
            <a:r>
              <a:rPr lang="it-IT" altLang="it-IT" sz="2000" dirty="0">
                <a:ea typeface="MS PGothic" pitchFamily="34" charset="-128"/>
              </a:rPr>
              <a:t> line, </a:t>
            </a:r>
            <a:r>
              <a:rPr lang="it-IT" altLang="it-IT" sz="2000" dirty="0" smtClean="0">
                <a:ea typeface="MS PGothic" pitchFamily="34" charset="-128"/>
              </a:rPr>
              <a:t>…..):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it-IT" sz="2000" b="1" dirty="0" smtClean="0">
                <a:solidFill>
                  <a:srgbClr val="FF0000"/>
                </a:solidFill>
                <a:ea typeface="MS PGothic" pitchFamily="34" charset="-128"/>
              </a:rPr>
              <a:t>Phase4 </a:t>
            </a:r>
            <a:r>
              <a:rPr lang="it-IT" altLang="it-IT" sz="2000" dirty="0" smtClean="0">
                <a:ea typeface="MS PGothic" pitchFamily="34" charset="-128"/>
              </a:rPr>
              <a:t>: The </a:t>
            </a:r>
            <a:r>
              <a:rPr lang="it-IT" altLang="it-IT" sz="2000" dirty="0" err="1" smtClean="0">
                <a:ea typeface="MS PGothic" pitchFamily="34" charset="-128"/>
              </a:rPr>
              <a:t>systematic</a:t>
            </a:r>
            <a:r>
              <a:rPr lang="it-IT" altLang="it-IT" sz="2000" dirty="0" smtClean="0">
                <a:ea typeface="MS PGothic" pitchFamily="34" charset="-128"/>
              </a:rPr>
              <a:t> </a:t>
            </a:r>
            <a:r>
              <a:rPr lang="it-IT" altLang="it-IT" sz="2000" dirty="0" err="1" smtClean="0">
                <a:ea typeface="MS PGothic" pitchFamily="34" charset="-128"/>
              </a:rPr>
              <a:t>experimental</a:t>
            </a:r>
            <a:r>
              <a:rPr lang="it-IT" altLang="it-IT" sz="2000" dirty="0" smtClean="0">
                <a:ea typeface="MS PGothic" pitchFamily="34" charset="-128"/>
              </a:rPr>
              <a:t> </a:t>
            </a:r>
            <a:r>
              <a:rPr lang="it-IT" altLang="it-IT" sz="2000" dirty="0" err="1" smtClean="0">
                <a:ea typeface="MS PGothic" pitchFamily="34" charset="-128"/>
              </a:rPr>
              <a:t>campaign</a:t>
            </a:r>
            <a:r>
              <a:rPr lang="it-IT" altLang="it-IT" sz="2000" dirty="0" smtClean="0">
                <a:ea typeface="MS PGothic" pitchFamily="34" charset="-128"/>
              </a:rPr>
              <a:t>          </a:t>
            </a:r>
          </a:p>
        </p:txBody>
      </p:sp>
      <p:grpSp>
        <p:nvGrpSpPr>
          <p:cNvPr id="116740" name="Group 30"/>
          <p:cNvGrpSpPr>
            <a:grpSpLocks/>
          </p:cNvGrpSpPr>
          <p:nvPr/>
        </p:nvGrpSpPr>
        <p:grpSpPr bwMode="auto">
          <a:xfrm>
            <a:off x="7516813" y="260350"/>
            <a:ext cx="1520825" cy="720725"/>
            <a:chOff x="252" y="3420"/>
            <a:chExt cx="1048" cy="555"/>
          </a:xfrm>
        </p:grpSpPr>
        <p:pic>
          <p:nvPicPr>
            <p:cNvPr id="116816" name="Picture 31" descr="logoinfn-piccol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3420"/>
              <a:ext cx="948" cy="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743" y="3420"/>
              <a:ext cx="55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it-IT" altLang="it-IT" sz="24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it-IT" altLang="it-IT" sz="2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LNS</a:t>
              </a:r>
            </a:p>
          </p:txBody>
        </p:sp>
      </p:grpSp>
      <p:graphicFrame>
        <p:nvGraphicFramePr>
          <p:cNvPr id="7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247792"/>
              </p:ext>
            </p:extLst>
          </p:nvPr>
        </p:nvGraphicFramePr>
        <p:xfrm>
          <a:off x="1052388" y="3591024"/>
          <a:ext cx="69596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89"/>
                <a:gridCol w="648060"/>
                <a:gridCol w="360033"/>
                <a:gridCol w="375683"/>
                <a:gridCol w="773289"/>
                <a:gridCol w="773289"/>
                <a:gridCol w="386645"/>
                <a:gridCol w="386645"/>
                <a:gridCol w="773289"/>
                <a:gridCol w="386645"/>
                <a:gridCol w="386645"/>
                <a:gridCol w="773289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year</a:t>
                      </a:r>
                      <a:endParaRPr lang="it-IT" dirty="0"/>
                    </a:p>
                  </a:txBody>
                  <a:tcPr marL="91438" marR="9143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2013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2014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2015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2018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2019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2020</a:t>
                      </a:r>
                      <a:endParaRPr lang="it-IT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Phase1</a:t>
                      </a:r>
                      <a:endParaRPr lang="it-IT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FF008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FF0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Phase2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AE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R w="1270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>
                    <a:lnL w="1270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Phase4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R w="1270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L w="12700" cap="flat" cmpd="sng" algn="ctr">
                      <a:solidFill>
                        <a:srgbClr val="33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0080FF"/>
                    </a:solidFill>
                  </a:tcPr>
                </a:tc>
              </a:tr>
            </a:tbl>
          </a:graphicData>
        </a:graphic>
      </p:graphicFrame>
      <p:sp>
        <p:nvSpPr>
          <p:cNvPr id="116815" name="CasellaDiTesto 4"/>
          <p:cNvSpPr txBox="1">
            <a:spLocks noChangeArrowheads="1"/>
          </p:cNvSpPr>
          <p:nvPr/>
        </p:nvSpPr>
        <p:spPr bwMode="auto">
          <a:xfrm>
            <a:off x="2947864" y="306070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Verdana" pitchFamily="34" charset="0"/>
              </a:rPr>
              <a:t>Preliminary time </a:t>
            </a:r>
            <a:r>
              <a:rPr lang="it-IT" altLang="it-IT" sz="1800" b="1" dirty="0" err="1">
                <a:latin typeface="Verdana" pitchFamily="34" charset="0"/>
              </a:rPr>
              <a:t>table</a:t>
            </a:r>
            <a:endParaRPr lang="it-IT" altLang="it-IT" sz="1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548378" y="3609"/>
            <a:ext cx="806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Conclusions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Outlooks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40000" y="1435845"/>
            <a:ext cx="8071138" cy="441904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40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7212" y="1844824"/>
            <a:ext cx="8025792" cy="366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factorization of DCE cross sections is potentially a major source of information about NME for 0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Arial" pitchFamily="34" charset="0"/>
                <a:sym typeface="Symbol"/>
              </a:rPr>
              <a:t></a:t>
            </a:r>
            <a:endParaRPr lang="en-GB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GB" dirty="0" smtClean="0">
                <a:latin typeface="+mj-lt"/>
                <a:cs typeface="Arial" pitchFamily="34" charset="0"/>
              </a:rPr>
              <a:t>Pioneering experiments at RCNP (Osaka) and LNS (Catania) are showing that the </a:t>
            </a:r>
            <a:r>
              <a:rPr lang="en-GB" b="1" dirty="0" smtClean="0">
                <a:solidFill>
                  <a:srgbClr val="632523"/>
                </a:solidFill>
                <a:latin typeface="+mj-lt"/>
                <a:cs typeface="Arial" pitchFamily="34" charset="0"/>
              </a:rPr>
              <a:t>(</a:t>
            </a:r>
            <a:r>
              <a:rPr lang="en-GB" b="1" baseline="30000" dirty="0" smtClean="0">
                <a:solidFill>
                  <a:srgbClr val="632523"/>
                </a:solidFill>
                <a:latin typeface="+mj-lt"/>
                <a:cs typeface="Arial" pitchFamily="34" charset="0"/>
              </a:rPr>
              <a:t>18</a:t>
            </a:r>
            <a:r>
              <a:rPr lang="en-GB" b="1" dirty="0" smtClean="0">
                <a:solidFill>
                  <a:srgbClr val="632523"/>
                </a:solidFill>
                <a:latin typeface="+mj-lt"/>
                <a:cs typeface="Arial" pitchFamily="34" charset="0"/>
              </a:rPr>
              <a:t>O,</a:t>
            </a:r>
            <a:r>
              <a:rPr lang="en-GB" b="1" baseline="30000" dirty="0" smtClean="0">
                <a:solidFill>
                  <a:srgbClr val="632523"/>
                </a:solidFill>
                <a:latin typeface="+mj-lt"/>
                <a:cs typeface="Arial" pitchFamily="34" charset="0"/>
              </a:rPr>
              <a:t>18</a:t>
            </a:r>
            <a:r>
              <a:rPr lang="en-GB" b="1" dirty="0" smtClean="0">
                <a:solidFill>
                  <a:srgbClr val="632523"/>
                </a:solidFill>
                <a:latin typeface="+mj-lt"/>
                <a:cs typeface="Arial" pitchFamily="34" charset="0"/>
              </a:rPr>
              <a:t>Ne)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dirty="0" smtClean="0">
                <a:latin typeface="+mj-lt"/>
                <a:cs typeface="Arial" pitchFamily="34" charset="0"/>
              </a:rPr>
              <a:t>cross sectio</a:t>
            </a:r>
            <a:r>
              <a:rPr lang="en-GB" dirty="0">
                <a:latin typeface="+mj-lt"/>
                <a:cs typeface="Arial" pitchFamily="34" charset="0"/>
              </a:rPr>
              <a:t>n</a:t>
            </a:r>
            <a:r>
              <a:rPr lang="en-GB" dirty="0" smtClean="0">
                <a:latin typeface="+mj-lt"/>
                <a:cs typeface="Arial" pitchFamily="34" charset="0"/>
              </a:rPr>
              <a:t> can be suitably measured</a:t>
            </a: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GB" dirty="0" smtClean="0">
                <a:latin typeface="+mj-lt"/>
                <a:cs typeface="Arial" pitchFamily="34" charset="0"/>
              </a:rPr>
              <a:t>Magnetic spectrometers are essential, especially with large acceptance</a:t>
            </a: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GB" dirty="0" smtClean="0">
                <a:latin typeface="+mj-lt"/>
                <a:cs typeface="Arial" pitchFamily="34" charset="0"/>
              </a:rPr>
              <a:t>Strong limitation from present available beam current</a:t>
            </a: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High beam intensity  is the new frontier for these studies</a:t>
            </a: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Strong synergy between heavy-ion and neutrino community</a:t>
            </a:r>
          </a:p>
        </p:txBody>
      </p:sp>
    </p:spTree>
    <p:extLst>
      <p:ext uri="{BB962C8B-B14F-4D97-AF65-F5344CB8AC3E}">
        <p14:creationId xmlns:p14="http://schemas.microsoft.com/office/powerpoint/2010/main" val="42842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548378" y="3609"/>
            <a:ext cx="806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role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LNS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540000" y="1514690"/>
            <a:ext cx="8043988" cy="234635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40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83568" y="1556792"/>
            <a:ext cx="770485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have MAGNEX, perhaps the most suitable instrument for these studies</a:t>
            </a: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have a long tradition in heavy-ion physics, experimental and theoretical</a:t>
            </a: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a solid experience in accelerator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physics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52130" y="6237312"/>
            <a:ext cx="399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LNS can </a:t>
            </a:r>
            <a:r>
              <a:rPr lang="it-IT" sz="2400" b="1" dirty="0" err="1" smtClean="0">
                <a:solidFill>
                  <a:srgbClr val="FF0000"/>
                </a:solidFill>
              </a:rPr>
              <a:t>realistically</a:t>
            </a:r>
            <a:r>
              <a:rPr lang="it-IT" sz="2400" b="1" dirty="0" smtClean="0">
                <a:solidFill>
                  <a:srgbClr val="FF0000"/>
                </a:solidFill>
              </a:rPr>
              <a:t> compete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61425" y="1008993"/>
            <a:ext cx="343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we</a:t>
            </a:r>
            <a:r>
              <a:rPr lang="it-IT" b="1" dirty="0" smtClean="0"/>
              <a:t> put on the </a:t>
            </a:r>
            <a:r>
              <a:rPr lang="it-IT" b="1" dirty="0" err="1" smtClean="0"/>
              <a:t>table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61425" y="4109544"/>
            <a:ext cx="343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we</a:t>
            </a:r>
            <a:r>
              <a:rPr lang="it-IT" b="1" dirty="0" smtClean="0"/>
              <a:t> </a:t>
            </a:r>
            <a:r>
              <a:rPr lang="it-IT" b="1" dirty="0" err="1" smtClean="0"/>
              <a:t>need</a:t>
            </a:r>
            <a:r>
              <a:rPr lang="it-IT" b="1" dirty="0" smtClean="0"/>
              <a:t> to upgrade</a:t>
            </a:r>
            <a:endParaRPr lang="it-IT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7" y="4601402"/>
            <a:ext cx="8139113" cy="157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4812283"/>
            <a:ext cx="802579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need to carefully explore other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targets and reactions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(</a:t>
            </a:r>
            <a:r>
              <a:rPr lang="en-GB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Ne,</a:t>
            </a:r>
            <a:r>
              <a:rPr lang="en-GB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 or (</a:t>
            </a:r>
            <a:r>
              <a:rPr lang="en-GB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C,</a:t>
            </a:r>
            <a:r>
              <a:rPr lang="en-GB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Be)</a:t>
            </a:r>
          </a:p>
          <a:p>
            <a:pPr marL="285750" indent="-285750" algn="just">
              <a:lnSpc>
                <a:spcPct val="130000"/>
              </a:lnSpc>
              <a:spcBef>
                <a:spcPct val="5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need to have a factor 10-100 more beam current from the accelerator</a:t>
            </a:r>
          </a:p>
        </p:txBody>
      </p:sp>
    </p:spTree>
    <p:extLst>
      <p:ext uri="{BB962C8B-B14F-4D97-AF65-F5344CB8AC3E}">
        <p14:creationId xmlns:p14="http://schemas.microsoft.com/office/powerpoint/2010/main" val="1745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2" y="1250687"/>
            <a:ext cx="5209565" cy="504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 rot="16200000">
            <a:off x="238262" y="33505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counts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1370699" y="811922"/>
            <a:ext cx="4213612" cy="576000"/>
          </a:xfrm>
          <a:prstGeom prst="roundRect">
            <a:avLst/>
          </a:prstGeom>
          <a:gradFill>
            <a:gsLst>
              <a:gs pos="0">
                <a:srgbClr val="0000CC"/>
              </a:gs>
              <a:gs pos="100000">
                <a:srgbClr val="66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451995" y="849403"/>
            <a:ext cx="405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30000" dirty="0" smtClean="0">
                <a:solidFill>
                  <a:schemeClr val="bg1"/>
                </a:solidFill>
              </a:rPr>
              <a:t>40</a:t>
            </a:r>
            <a:r>
              <a:rPr lang="it-IT" sz="2400" dirty="0" smtClean="0">
                <a:solidFill>
                  <a:schemeClr val="bg1"/>
                </a:solidFill>
              </a:rPr>
              <a:t>Ca(</a:t>
            </a:r>
            <a:r>
              <a:rPr lang="it-IT" sz="2400" baseline="30000" dirty="0" smtClean="0">
                <a:solidFill>
                  <a:schemeClr val="bg1"/>
                </a:solidFill>
              </a:rPr>
              <a:t>18</a:t>
            </a:r>
            <a:r>
              <a:rPr lang="it-IT" sz="2400" dirty="0">
                <a:solidFill>
                  <a:schemeClr val="bg1"/>
                </a:solidFill>
              </a:rPr>
              <a:t>O</a:t>
            </a:r>
            <a:r>
              <a:rPr lang="it-IT" sz="2400" dirty="0" smtClean="0">
                <a:solidFill>
                  <a:schemeClr val="bg1"/>
                </a:solidFill>
              </a:rPr>
              <a:t>,</a:t>
            </a:r>
            <a:r>
              <a:rPr lang="it-IT" sz="2400" baseline="30000" dirty="0" smtClean="0">
                <a:solidFill>
                  <a:schemeClr val="bg1"/>
                </a:solidFill>
              </a:rPr>
              <a:t>20</a:t>
            </a:r>
            <a:r>
              <a:rPr lang="it-IT" sz="2400" dirty="0" smtClean="0">
                <a:solidFill>
                  <a:schemeClr val="bg1"/>
                </a:solidFill>
              </a:rPr>
              <a:t>Ne)</a:t>
            </a:r>
            <a:r>
              <a:rPr lang="it-IT" sz="2400" baseline="30000" dirty="0" smtClean="0">
                <a:solidFill>
                  <a:schemeClr val="bg1"/>
                </a:solidFill>
              </a:rPr>
              <a:t>38</a:t>
            </a:r>
            <a:r>
              <a:rPr lang="it-IT" sz="2400" dirty="0" smtClean="0">
                <a:solidFill>
                  <a:schemeClr val="bg1"/>
                </a:solidFill>
              </a:rPr>
              <a:t>Ar @ 270 </a:t>
            </a:r>
            <a:r>
              <a:rPr lang="it-IT" sz="2400" dirty="0" err="1" smtClean="0">
                <a:solidFill>
                  <a:schemeClr val="bg1"/>
                </a:solidFill>
              </a:rPr>
              <a:t>MeV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14978" y="1558711"/>
            <a:ext cx="167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0</a:t>
            </a:r>
            <a:r>
              <a:rPr lang="it-IT" dirty="0" smtClean="0"/>
              <a:t>°&lt; </a:t>
            </a:r>
            <a:r>
              <a:rPr lang="it-IT" dirty="0" err="1" smtClean="0"/>
              <a:t>θ</a:t>
            </a:r>
            <a:r>
              <a:rPr lang="it-IT" baseline="-25000" dirty="0" err="1" smtClean="0"/>
              <a:t>lab</a:t>
            </a:r>
            <a:r>
              <a:rPr lang="it-IT" dirty="0" smtClean="0"/>
              <a:t>&lt;10°</a:t>
            </a:r>
            <a:endParaRPr lang="it-IT" baseline="-25000" dirty="0"/>
          </a:p>
        </p:txBody>
      </p:sp>
      <p:cxnSp>
        <p:nvCxnSpPr>
          <p:cNvPr id="27" name="Connettore 2 26"/>
          <p:cNvCxnSpPr/>
          <p:nvPr/>
        </p:nvCxnSpPr>
        <p:spPr>
          <a:xfrm>
            <a:off x="1592419" y="5459342"/>
            <a:ext cx="1" cy="359997"/>
          </a:xfrm>
          <a:prstGeom prst="straightConnector1">
            <a:avLst/>
          </a:prstGeom>
          <a:ln w="19050">
            <a:solidFill>
              <a:srgbClr val="A5002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 rot="16200000">
            <a:off x="1032072" y="4876158"/>
            <a:ext cx="95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g.s</a:t>
            </a:r>
            <a:r>
              <a:rPr lang="it-IT" sz="1400" b="1" dirty="0" smtClean="0"/>
              <a:t>. l = 0</a:t>
            </a:r>
            <a:endParaRPr lang="it-IT" sz="1400" b="1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1825889" y="5337173"/>
            <a:ext cx="1" cy="359997"/>
          </a:xfrm>
          <a:prstGeom prst="straightConnector1">
            <a:avLst/>
          </a:prstGeom>
          <a:ln w="19050">
            <a:solidFill>
              <a:srgbClr val="A5002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 rot="16200000">
            <a:off x="933853" y="4399339"/>
            <a:ext cx="164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g.s.</a:t>
            </a:r>
            <a:r>
              <a:rPr lang="it-IT" sz="1400" b="1" baseline="30000" dirty="0" smtClean="0"/>
              <a:t>*</a:t>
            </a:r>
            <a:r>
              <a:rPr lang="it-IT" sz="1400" b="1" dirty="0" smtClean="0"/>
              <a:t> + 2.167 l = 2</a:t>
            </a:r>
            <a:endParaRPr lang="it-IT" sz="1400" b="1" baseline="30000" dirty="0"/>
          </a:p>
        </p:txBody>
      </p:sp>
      <p:sp>
        <p:nvSpPr>
          <p:cNvPr id="35" name="Rettangolo 34"/>
          <p:cNvSpPr/>
          <p:nvPr/>
        </p:nvSpPr>
        <p:spPr>
          <a:xfrm>
            <a:off x="3307350" y="1482492"/>
            <a:ext cx="2526676" cy="4500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6176353" y="34163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987145" y="611283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E* (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48" y="4728811"/>
            <a:ext cx="3841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44441" y="4383715"/>
            <a:ext cx="242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Suppression</a:t>
            </a:r>
            <a:r>
              <a:rPr lang="it-IT" b="1" dirty="0" smtClean="0">
                <a:solidFill>
                  <a:srgbClr val="FF0000"/>
                </a:solidFill>
              </a:rPr>
              <a:t> of L = 0 in the </a:t>
            </a:r>
            <a:r>
              <a:rPr lang="it-IT" b="1" dirty="0" err="1" smtClean="0">
                <a:solidFill>
                  <a:srgbClr val="FF0000"/>
                </a:solidFill>
              </a:rPr>
              <a:t>pair</a:t>
            </a:r>
            <a:r>
              <a:rPr lang="it-IT" b="1" dirty="0" smtClean="0">
                <a:solidFill>
                  <a:srgbClr val="FF0000"/>
                </a:solidFill>
              </a:rPr>
              <a:t> transfer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 rot="16200000">
            <a:off x="1288928" y="4544042"/>
            <a:ext cx="164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l = 4</a:t>
            </a:r>
            <a:endParaRPr lang="it-IT" sz="1400" b="1" baseline="30000" dirty="0"/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1645316" y="4077583"/>
            <a:ext cx="164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l = 6</a:t>
            </a:r>
            <a:endParaRPr lang="it-IT" sz="1400" b="1" baseline="30000" dirty="0"/>
          </a:p>
        </p:txBody>
      </p:sp>
      <p:sp>
        <p:nvSpPr>
          <p:cNvPr id="26" name="CasellaDiTesto 25"/>
          <p:cNvSpPr txBox="1"/>
          <p:nvPr/>
        </p:nvSpPr>
        <p:spPr>
          <a:xfrm rot="16200000">
            <a:off x="2018440" y="3552045"/>
            <a:ext cx="164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l = 8</a:t>
            </a:r>
            <a:endParaRPr lang="it-IT" sz="1400" b="1" baseline="30000" dirty="0"/>
          </a:p>
        </p:txBody>
      </p:sp>
      <p:sp>
        <p:nvSpPr>
          <p:cNvPr id="32" name="Rettangolo 31"/>
          <p:cNvSpPr/>
          <p:nvPr/>
        </p:nvSpPr>
        <p:spPr>
          <a:xfrm>
            <a:off x="548378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role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of the transfer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reactions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439197" y="3430544"/>
            <a:ext cx="213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d</a:t>
            </a:r>
            <a:r>
              <a:rPr lang="it-IT" sz="1200" b="1" dirty="0" smtClean="0">
                <a:solidFill>
                  <a:srgbClr val="FF0000"/>
                </a:solidFill>
                <a:sym typeface="Symbol"/>
              </a:rPr>
              <a:t>/d(L=0; =0)  10 b/</a:t>
            </a:r>
            <a:r>
              <a:rPr lang="it-IT" sz="1200" b="1" dirty="0" err="1" smtClean="0">
                <a:solidFill>
                  <a:srgbClr val="FF0000"/>
                </a:solidFill>
                <a:sym typeface="Symbol"/>
              </a:rPr>
              <a:t>sr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391406" y="5377703"/>
            <a:ext cx="251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Suppression</a:t>
            </a:r>
            <a:r>
              <a:rPr lang="it-IT" b="1" dirty="0" smtClean="0">
                <a:solidFill>
                  <a:srgbClr val="FF0000"/>
                </a:solidFill>
              </a:rPr>
              <a:t> of L </a:t>
            </a:r>
            <a:r>
              <a:rPr lang="it-IT" b="1" dirty="0">
                <a:solidFill>
                  <a:srgbClr val="FF0000"/>
                </a:solidFill>
              </a:rPr>
              <a:t>&gt;</a:t>
            </a:r>
            <a:r>
              <a:rPr lang="it-IT" b="1" dirty="0" smtClean="0">
                <a:solidFill>
                  <a:srgbClr val="FF0000"/>
                </a:solidFill>
              </a:rPr>
              <a:t> 0 in the double </a:t>
            </a:r>
            <a:r>
              <a:rPr lang="it-IT" b="1" dirty="0" err="1" smtClean="0">
                <a:solidFill>
                  <a:srgbClr val="FF0000"/>
                </a:solidFill>
              </a:rPr>
              <a:t>pair</a:t>
            </a:r>
            <a:r>
              <a:rPr lang="it-IT" b="1" dirty="0" smtClean="0">
                <a:solidFill>
                  <a:srgbClr val="FF0000"/>
                </a:solidFill>
              </a:rPr>
              <a:t> transfer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34" name="Gruppo 66"/>
          <p:cNvGrpSpPr/>
          <p:nvPr/>
        </p:nvGrpSpPr>
        <p:grpSpPr>
          <a:xfrm>
            <a:off x="6886155" y="2351299"/>
            <a:ext cx="1453269" cy="1343704"/>
            <a:chOff x="1977196" y="1196752"/>
            <a:chExt cx="4395004" cy="4392488"/>
          </a:xfrm>
        </p:grpSpPr>
        <p:sp>
          <p:nvSpPr>
            <p:cNvPr id="38" name="Rettangolo 37"/>
            <p:cNvSpPr/>
            <p:nvPr/>
          </p:nvSpPr>
          <p:spPr>
            <a:xfrm>
              <a:off x="4932040" y="4149080"/>
              <a:ext cx="1440160" cy="1440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2051720" y="1268760"/>
              <a:ext cx="1440160" cy="1440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5" name="Gruppo 10"/>
            <p:cNvGrpSpPr/>
            <p:nvPr/>
          </p:nvGrpSpPr>
          <p:grpSpPr>
            <a:xfrm>
              <a:off x="2049203" y="1268760"/>
              <a:ext cx="4320481" cy="4320480"/>
              <a:chOff x="251520" y="1268760"/>
              <a:chExt cx="4320480" cy="4320480"/>
            </a:xfrm>
          </p:grpSpPr>
          <p:sp>
            <p:nvSpPr>
              <p:cNvPr id="74" name="Rettangolo 73"/>
              <p:cNvSpPr/>
              <p:nvPr/>
            </p:nvSpPr>
            <p:spPr>
              <a:xfrm>
                <a:off x="251520" y="1268760"/>
                <a:ext cx="4320480" cy="432048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5" name="Connettore 1 74"/>
              <p:cNvCxnSpPr/>
              <p:nvPr/>
            </p:nvCxnSpPr>
            <p:spPr>
              <a:xfrm>
                <a:off x="1691680" y="1268760"/>
                <a:ext cx="0" cy="4320480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>
                <a:off x="3131840" y="1268760"/>
                <a:ext cx="0" cy="4320480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>
                <a:off x="251520" y="2708920"/>
                <a:ext cx="4320480" cy="0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77"/>
              <p:cNvCxnSpPr/>
              <p:nvPr/>
            </p:nvCxnSpPr>
            <p:spPr>
              <a:xfrm>
                <a:off x="251520" y="4149080"/>
                <a:ext cx="4320480" cy="0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Freccia in giù 48"/>
            <p:cNvSpPr>
              <a:spLocks/>
            </p:cNvSpPr>
            <p:nvPr/>
          </p:nvSpPr>
          <p:spPr>
            <a:xfrm>
              <a:off x="1977196" y="2492896"/>
              <a:ext cx="578581" cy="201622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Freccia in giù 50"/>
            <p:cNvSpPr>
              <a:spLocks/>
            </p:cNvSpPr>
            <p:nvPr/>
          </p:nvSpPr>
          <p:spPr>
            <a:xfrm rot="16200000">
              <a:off x="3958675" y="441927"/>
              <a:ext cx="578581" cy="208823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Parentesi graffa aperta 4"/>
          <p:cNvSpPr/>
          <p:nvPr/>
        </p:nvSpPr>
        <p:spPr>
          <a:xfrm>
            <a:off x="6588224" y="2439795"/>
            <a:ext cx="219687" cy="1188740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2267293" y="2924944"/>
            <a:ext cx="4320931" cy="14962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arentesi graffa aperta 78"/>
          <p:cNvSpPr/>
          <p:nvPr/>
        </p:nvSpPr>
        <p:spPr>
          <a:xfrm rot="5400000">
            <a:off x="7508149" y="1530529"/>
            <a:ext cx="210916" cy="1330685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948264" y="1732666"/>
            <a:ext cx="121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weak</a:t>
            </a:r>
            <a:endParaRPr lang="it-IT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6268687" y="1124744"/>
            <a:ext cx="250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Suppression</a:t>
            </a:r>
            <a:r>
              <a:rPr lang="it-IT" b="1" dirty="0" smtClean="0">
                <a:solidFill>
                  <a:srgbClr val="FF0000"/>
                </a:solidFill>
              </a:rPr>
              <a:t> of the </a:t>
            </a:r>
            <a:r>
              <a:rPr lang="it-IT" b="1" baseline="30000" dirty="0" smtClean="0">
                <a:solidFill>
                  <a:srgbClr val="FF0000"/>
                </a:solidFill>
              </a:rPr>
              <a:t>40</a:t>
            </a:r>
            <a:r>
              <a:rPr lang="it-IT" b="1" dirty="0" smtClean="0">
                <a:solidFill>
                  <a:srgbClr val="FF0000"/>
                </a:solidFill>
              </a:rPr>
              <a:t>Ca(</a:t>
            </a:r>
            <a:r>
              <a:rPr lang="it-IT" b="1" baseline="30000" dirty="0" smtClean="0">
                <a:solidFill>
                  <a:srgbClr val="FF0000"/>
                </a:solidFill>
              </a:rPr>
              <a:t>18</a:t>
            </a:r>
            <a:r>
              <a:rPr lang="it-IT" b="1" dirty="0" smtClean="0">
                <a:solidFill>
                  <a:srgbClr val="FF0000"/>
                </a:solidFill>
              </a:rPr>
              <a:t>O,</a:t>
            </a:r>
            <a:r>
              <a:rPr lang="it-IT" b="1" baseline="30000" dirty="0" smtClean="0">
                <a:solidFill>
                  <a:srgbClr val="FF0000"/>
                </a:solidFill>
              </a:rPr>
              <a:t>16</a:t>
            </a:r>
            <a:r>
              <a:rPr lang="it-IT" b="1" dirty="0" smtClean="0">
                <a:solidFill>
                  <a:srgbClr val="FF0000"/>
                </a:solidFill>
              </a:rPr>
              <a:t>O)</a:t>
            </a:r>
            <a:r>
              <a:rPr lang="it-IT" b="1" baseline="30000" dirty="0" smtClean="0">
                <a:solidFill>
                  <a:srgbClr val="FF0000"/>
                </a:solidFill>
              </a:rPr>
              <a:t>42</a:t>
            </a:r>
            <a:r>
              <a:rPr lang="it-IT" b="1" dirty="0" smtClean="0">
                <a:solidFill>
                  <a:srgbClr val="FF0000"/>
                </a:solidFill>
              </a:rPr>
              <a:t>C </a:t>
            </a:r>
            <a:r>
              <a:rPr lang="it-IT" b="1" dirty="0" err="1" smtClean="0">
                <a:solidFill>
                  <a:srgbClr val="FF0000"/>
                </a:solidFill>
              </a:rPr>
              <a:t>channel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920447" y="2439717"/>
            <a:ext cx="62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baseline="30000" dirty="0" smtClean="0"/>
              <a:t>40</a:t>
            </a:r>
            <a:r>
              <a:rPr lang="it-IT" sz="1400" b="1" dirty="0" smtClean="0"/>
              <a:t>Ca</a:t>
            </a:r>
            <a:endParaRPr lang="it-IT" sz="1400" b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6948264" y="3337247"/>
            <a:ext cx="62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baseline="30000" dirty="0" smtClean="0"/>
              <a:t>38</a:t>
            </a:r>
            <a:r>
              <a:rPr lang="it-IT" sz="1400" b="1" dirty="0" smtClean="0"/>
              <a:t>Ar</a:t>
            </a:r>
            <a:endParaRPr lang="it-IT" sz="1400" b="1" dirty="0"/>
          </a:p>
        </p:txBody>
      </p:sp>
      <p:sp>
        <p:nvSpPr>
          <p:cNvPr id="82" name="CasellaDiTesto 81"/>
          <p:cNvSpPr txBox="1"/>
          <p:nvPr/>
        </p:nvSpPr>
        <p:spPr>
          <a:xfrm>
            <a:off x="7840165" y="3337247"/>
            <a:ext cx="62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baseline="30000" dirty="0" smtClean="0"/>
              <a:t>40</a:t>
            </a:r>
            <a:r>
              <a:rPr lang="it-IT" sz="1400" b="1" dirty="0" smtClean="0"/>
              <a:t>Ar</a:t>
            </a:r>
            <a:endParaRPr lang="it-IT" sz="1400" b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7840165" y="2473151"/>
            <a:ext cx="62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baseline="30000" dirty="0" smtClean="0"/>
              <a:t>42</a:t>
            </a:r>
            <a:r>
              <a:rPr lang="it-IT" sz="1400" b="1" dirty="0" smtClean="0"/>
              <a:t>Ca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8865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342" y="83671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complicated</a:t>
            </a:r>
            <a:r>
              <a:rPr lang="it-IT" sz="2000" dirty="0" smtClean="0"/>
              <a:t> </a:t>
            </a:r>
            <a:r>
              <a:rPr lang="it-IT" sz="2000" dirty="0" err="1" smtClean="0"/>
              <a:t>many</a:t>
            </a:r>
            <a:r>
              <a:rPr lang="it-IT" sz="2000" dirty="0" smtClean="0"/>
              <a:t>-body </a:t>
            </a:r>
            <a:r>
              <a:rPr lang="it-IT" sz="2000" dirty="0" err="1" smtClean="0"/>
              <a:t>heavy-ion</a:t>
            </a:r>
            <a:r>
              <a:rPr lang="it-IT" sz="2000" dirty="0" smtClean="0"/>
              <a:t> </a:t>
            </a:r>
            <a:r>
              <a:rPr lang="it-IT" sz="2000" dirty="0" err="1" smtClean="0"/>
              <a:t>scattering</a:t>
            </a:r>
            <a:r>
              <a:rPr lang="it-IT" sz="2000" dirty="0" smtClean="0"/>
              <a:t> </a:t>
            </a:r>
            <a:r>
              <a:rPr lang="it-IT" sz="2000" dirty="0" err="1" smtClean="0"/>
              <a:t>problem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largely</a:t>
            </a:r>
            <a:r>
              <a:rPr lang="it-IT" sz="2000" dirty="0" smtClean="0"/>
              <a:t> </a:t>
            </a:r>
            <a:r>
              <a:rPr lang="it-IT" sz="2000" dirty="0" err="1" smtClean="0"/>
              <a:t>simplified</a:t>
            </a:r>
            <a:r>
              <a:rPr lang="it-IT" sz="2000" dirty="0" smtClean="0"/>
              <a:t> for </a:t>
            </a:r>
            <a:r>
              <a:rPr lang="it-IT" sz="2000" dirty="0" err="1" smtClean="0"/>
              <a:t>direct</a:t>
            </a:r>
            <a:r>
              <a:rPr lang="it-IT" sz="2000" dirty="0" smtClean="0"/>
              <a:t> </a:t>
            </a:r>
            <a:r>
              <a:rPr lang="it-IT" sz="2000" dirty="0" err="1" smtClean="0"/>
              <a:t>quasi-elastic</a:t>
            </a:r>
            <a:r>
              <a:rPr lang="it-IT" sz="2000" dirty="0" smtClean="0"/>
              <a:t> </a:t>
            </a:r>
            <a:r>
              <a:rPr lang="it-IT" sz="2000" dirty="0" err="1" smtClean="0"/>
              <a:t>reactions</a:t>
            </a:r>
            <a:endParaRPr lang="it-IT" sz="2000" dirty="0" smtClean="0"/>
          </a:p>
          <a:p>
            <a:pPr marL="0" indent="0" algn="ctr">
              <a:buNone/>
            </a:pPr>
            <a:r>
              <a:rPr lang="it-IT" sz="2400" dirty="0" smtClean="0"/>
              <a:t>V</a:t>
            </a:r>
            <a:r>
              <a:rPr lang="it-IT" sz="2400" baseline="-25000" dirty="0" smtClean="0">
                <a:sym typeface="Symbol"/>
              </a:rPr>
              <a:t></a:t>
            </a:r>
            <a:r>
              <a:rPr lang="it-IT" sz="2400" dirty="0">
                <a:sym typeface="Symbol"/>
              </a:rPr>
              <a:t> (</a:t>
            </a:r>
            <a:r>
              <a:rPr lang="it-IT" sz="2400" dirty="0"/>
              <a:t>r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/>
              <a:t> ,</a:t>
            </a:r>
            <a:r>
              <a:rPr lang="it-IT" sz="2400" dirty="0">
                <a:sym typeface="Symbol"/>
              </a:rPr>
              <a:t>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>
                <a:sym typeface="Symbol"/>
              </a:rPr>
              <a:t>)</a:t>
            </a:r>
            <a:r>
              <a:rPr lang="it-IT" sz="2400" dirty="0" smtClean="0"/>
              <a:t> = U</a:t>
            </a:r>
            <a:r>
              <a:rPr lang="it-IT" sz="2400" baseline="-25000" dirty="0" smtClean="0">
                <a:sym typeface="Symbol"/>
              </a:rPr>
              <a:t></a:t>
            </a:r>
            <a:r>
              <a:rPr lang="it-IT" sz="2400" dirty="0" smtClean="0"/>
              <a:t> (r</a:t>
            </a:r>
            <a:r>
              <a:rPr lang="it-IT" sz="2400" baseline="-25000" dirty="0" smtClean="0">
                <a:sym typeface="Symbol"/>
              </a:rPr>
              <a:t></a:t>
            </a:r>
            <a:r>
              <a:rPr lang="it-IT" sz="2400" dirty="0" smtClean="0"/>
              <a:t>) + W</a:t>
            </a:r>
            <a:r>
              <a:rPr lang="it-IT" sz="2400" baseline="-25000" dirty="0" smtClean="0">
                <a:sym typeface="Symbol"/>
              </a:rPr>
              <a:t></a:t>
            </a:r>
            <a:r>
              <a:rPr lang="it-IT" sz="2400" dirty="0" smtClean="0">
                <a:sym typeface="Symbol"/>
              </a:rPr>
              <a:t>(</a:t>
            </a:r>
            <a:r>
              <a:rPr lang="it-IT" sz="2400" dirty="0"/>
              <a:t>r</a:t>
            </a:r>
            <a:r>
              <a:rPr lang="it-IT" sz="2400" baseline="-25000" dirty="0" smtClean="0">
                <a:sym typeface="Symbol"/>
              </a:rPr>
              <a:t></a:t>
            </a:r>
            <a:r>
              <a:rPr lang="it-IT" sz="2400" dirty="0"/>
              <a:t> </a:t>
            </a:r>
            <a:r>
              <a:rPr lang="it-IT" sz="2400" dirty="0" smtClean="0"/>
              <a:t>,</a:t>
            </a:r>
            <a:r>
              <a:rPr lang="it-IT" sz="2400" dirty="0" smtClean="0">
                <a:sym typeface="Symbol"/>
              </a:rPr>
              <a:t></a:t>
            </a:r>
            <a:r>
              <a:rPr lang="it-IT" sz="2400" baseline="-25000" dirty="0" smtClean="0">
                <a:sym typeface="Symbol"/>
              </a:rPr>
              <a:t></a:t>
            </a:r>
            <a:r>
              <a:rPr lang="it-IT" sz="2400" dirty="0" smtClean="0">
                <a:sym typeface="Symbol"/>
              </a:rPr>
              <a:t>)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98022" y="236542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Optical </a:t>
            </a:r>
            <a:r>
              <a:rPr lang="it-IT" dirty="0" err="1" smtClean="0"/>
              <a:t>potential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334126" y="198884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702278" y="1988840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436096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Residual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299695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 </a:t>
            </a:r>
            <a:r>
              <a:rPr lang="it-IT" dirty="0" err="1" smtClean="0"/>
              <a:t>reactions</a:t>
            </a:r>
            <a:r>
              <a:rPr lang="it-IT" dirty="0" smtClean="0"/>
              <a:t> the </a:t>
            </a:r>
            <a:r>
              <a:rPr lang="it-IT" dirty="0"/>
              <a:t>W</a:t>
            </a:r>
            <a:r>
              <a:rPr lang="it-IT" baseline="-25000" dirty="0">
                <a:sym typeface="Symbol"/>
              </a:rPr>
              <a:t></a:t>
            </a:r>
            <a:r>
              <a:rPr lang="it-IT" dirty="0">
                <a:sym typeface="Symbol"/>
              </a:rPr>
              <a:t>(</a:t>
            </a:r>
            <a:r>
              <a:rPr lang="it-IT" dirty="0"/>
              <a:t>r</a:t>
            </a:r>
            <a:r>
              <a:rPr lang="it-IT" baseline="-25000" dirty="0">
                <a:sym typeface="Symbol"/>
              </a:rPr>
              <a:t></a:t>
            </a:r>
            <a:r>
              <a:rPr lang="it-IT" dirty="0"/>
              <a:t> ,</a:t>
            </a:r>
            <a:r>
              <a:rPr lang="it-IT" dirty="0">
                <a:sym typeface="Symbol"/>
              </a:rPr>
              <a:t></a:t>
            </a:r>
            <a:r>
              <a:rPr lang="it-IT" baseline="-25000" dirty="0">
                <a:sym typeface="Symbol"/>
              </a:rPr>
              <a:t></a:t>
            </a:r>
            <a:r>
              <a:rPr lang="it-IT" dirty="0" smtClean="0">
                <a:sym typeface="Symbol"/>
              </a:rPr>
              <a:t>) </a:t>
            </a:r>
            <a:r>
              <a:rPr lang="it-IT" dirty="0" err="1" smtClean="0">
                <a:sym typeface="Symbol"/>
              </a:rPr>
              <a:t>is</a:t>
            </a:r>
            <a:r>
              <a:rPr lang="it-IT" dirty="0" smtClean="0">
                <a:sym typeface="Symbol"/>
              </a:rPr>
              <a:t> ‘small’ and can be </a:t>
            </a:r>
            <a:r>
              <a:rPr lang="it-IT" dirty="0" err="1" smtClean="0">
                <a:sym typeface="Symbol"/>
              </a:rPr>
              <a:t>treated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perturbatively</a:t>
            </a:r>
            <a:endParaRPr lang="it-IT" dirty="0" smtClean="0">
              <a:solidFill>
                <a:srgbClr val="FF0000"/>
              </a:solidFill>
              <a:sym typeface="Symbol"/>
            </a:endParaRPr>
          </a:p>
          <a:p>
            <a:endParaRPr lang="it-IT" dirty="0">
              <a:solidFill>
                <a:srgbClr val="FF0000"/>
              </a:solidFill>
              <a:sym typeface="Symbol"/>
            </a:endParaRPr>
          </a:p>
          <a:p>
            <a:r>
              <a:rPr lang="it-IT" dirty="0" smtClean="0">
                <a:sym typeface="Symbol"/>
              </a:rPr>
              <a:t>In </a:t>
            </a:r>
            <a:r>
              <a:rPr lang="it-IT" dirty="0" err="1" smtClean="0">
                <a:sym typeface="Symbol"/>
              </a:rPr>
              <a:t>addition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reactions</a:t>
            </a:r>
            <a:r>
              <a:rPr lang="it-IT" dirty="0" smtClean="0">
                <a:sym typeface="Symbol"/>
              </a:rPr>
              <a:t> are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strongly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localized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at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the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surface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dirty="0" smtClean="0">
                <a:sym typeface="Symbol"/>
              </a:rPr>
              <a:t>of the </a:t>
            </a:r>
            <a:r>
              <a:rPr lang="it-IT" dirty="0" err="1" smtClean="0">
                <a:sym typeface="Symbol"/>
              </a:rPr>
              <a:t>colliding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systems</a:t>
            </a:r>
            <a:r>
              <a:rPr lang="it-IT" dirty="0" smtClean="0">
                <a:sym typeface="Symbol"/>
              </a:rPr>
              <a:t> and </a:t>
            </a:r>
            <a:r>
              <a:rPr lang="it-IT" dirty="0" err="1" smtClean="0">
                <a:sym typeface="Symbol"/>
              </a:rPr>
              <a:t>consequently</a:t>
            </a:r>
            <a:r>
              <a:rPr lang="it-IT" dirty="0" smtClean="0">
                <a:sym typeface="Symbol"/>
              </a:rPr>
              <a:t> large </a:t>
            </a:r>
            <a:r>
              <a:rPr lang="it-IT" dirty="0" err="1" smtClean="0">
                <a:sym typeface="Symbol"/>
              </a:rPr>
              <a:t>overlap</a:t>
            </a:r>
            <a:r>
              <a:rPr lang="it-IT" dirty="0" smtClean="0">
                <a:sym typeface="Symbol"/>
              </a:rPr>
              <a:t> of </a:t>
            </a:r>
            <a:r>
              <a:rPr lang="it-IT" dirty="0" err="1" smtClean="0">
                <a:sym typeface="Symbol"/>
              </a:rPr>
              <a:t>nuclear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densities</a:t>
            </a:r>
            <a:r>
              <a:rPr lang="it-IT" dirty="0" smtClean="0">
                <a:sym typeface="Symbol"/>
              </a:rPr>
              <a:t> are </a:t>
            </a:r>
            <a:r>
              <a:rPr lang="it-IT" dirty="0" err="1" smtClean="0">
                <a:sym typeface="Symbol"/>
              </a:rPr>
              <a:t>avoided</a:t>
            </a:r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87913" y="519203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Accurate </a:t>
            </a:r>
            <a:r>
              <a:rPr lang="it-IT" dirty="0" err="1" smtClean="0"/>
              <a:t>description</a:t>
            </a:r>
            <a:r>
              <a:rPr lang="it-IT" dirty="0" smtClean="0"/>
              <a:t> in </a:t>
            </a:r>
            <a:r>
              <a:rPr lang="it-IT" dirty="0" err="1" smtClean="0"/>
              <a:t>fully</a:t>
            </a:r>
            <a:r>
              <a:rPr lang="it-IT" dirty="0" smtClean="0"/>
              <a:t> quantum </a:t>
            </a:r>
            <a:r>
              <a:rPr lang="it-IT" dirty="0" err="1" smtClean="0"/>
              <a:t>approach</a:t>
            </a:r>
            <a:r>
              <a:rPr lang="it-IT" dirty="0" smtClean="0"/>
              <a:t>, </a:t>
            </a:r>
            <a:r>
              <a:rPr lang="it-IT" dirty="0" err="1" smtClean="0"/>
              <a:t>eg</a:t>
            </a:r>
            <a:r>
              <a:rPr lang="it-IT" dirty="0" smtClean="0"/>
              <a:t>. </a:t>
            </a:r>
            <a:r>
              <a:rPr lang="it-IT" dirty="0" err="1" smtClean="0"/>
              <a:t>Distorted</a:t>
            </a:r>
            <a:r>
              <a:rPr lang="it-IT" dirty="0" smtClean="0"/>
              <a:t> </a:t>
            </a:r>
            <a:r>
              <a:rPr lang="it-IT" dirty="0" err="1" smtClean="0"/>
              <a:t>Wave</a:t>
            </a:r>
            <a:r>
              <a:rPr lang="it-IT" dirty="0" smtClean="0"/>
              <a:t> </a:t>
            </a:r>
            <a:r>
              <a:rPr lang="it-IT" dirty="0" err="1" smtClean="0"/>
              <a:t>techniques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Microscopic</a:t>
            </a:r>
            <a:r>
              <a:rPr lang="it-IT" dirty="0" smtClean="0"/>
              <a:t> </a:t>
            </a:r>
            <a:r>
              <a:rPr lang="it-IT" dirty="0" err="1" smtClean="0"/>
              <a:t>derived</a:t>
            </a:r>
            <a:r>
              <a:rPr lang="it-IT" dirty="0" smtClean="0"/>
              <a:t> double </a:t>
            </a:r>
            <a:r>
              <a:rPr lang="it-IT" dirty="0" err="1" smtClean="0"/>
              <a:t>folding</a:t>
            </a:r>
            <a:r>
              <a:rPr lang="it-IT" dirty="0" smtClean="0"/>
              <a:t> </a:t>
            </a:r>
            <a:r>
              <a:rPr lang="it-IT" dirty="0" err="1" smtClean="0"/>
              <a:t>potentials</a:t>
            </a:r>
            <a:r>
              <a:rPr lang="it-IT" dirty="0" smtClean="0"/>
              <a:t> are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r>
              <a:rPr lang="it-IT" dirty="0" smtClean="0"/>
              <a:t> for </a:t>
            </a:r>
            <a:r>
              <a:rPr lang="it-IT" dirty="0"/>
              <a:t>U</a:t>
            </a:r>
            <a:r>
              <a:rPr lang="it-IT" baseline="-25000" dirty="0">
                <a:sym typeface="Symbol"/>
              </a:rPr>
              <a:t></a:t>
            </a:r>
            <a:r>
              <a:rPr lang="it-IT" dirty="0"/>
              <a:t> (r</a:t>
            </a:r>
            <a:r>
              <a:rPr lang="it-IT" baseline="-25000" dirty="0">
                <a:sym typeface="Symbol"/>
              </a:rPr>
              <a:t></a:t>
            </a:r>
            <a:r>
              <a:rPr lang="it-IT" dirty="0"/>
              <a:t>) 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Microscopic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work for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 </a:t>
            </a:r>
            <a:r>
              <a:rPr lang="it-IT" dirty="0" err="1" smtClean="0"/>
              <a:t>reactions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51520" y="2996952"/>
            <a:ext cx="8568952" cy="129614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787913" y="5186464"/>
            <a:ext cx="7632848" cy="1554904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4427984" y="4365104"/>
            <a:ext cx="242316" cy="6935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2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80" y="1354045"/>
            <a:ext cx="4743007" cy="34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" y="1758424"/>
            <a:ext cx="4190614" cy="240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ccia a destra 32"/>
          <p:cNvSpPr/>
          <p:nvPr/>
        </p:nvSpPr>
        <p:spPr>
          <a:xfrm rot="2700000">
            <a:off x="2060333" y="3259593"/>
            <a:ext cx="1252069" cy="10935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8960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Double </a:t>
            </a:r>
            <a:r>
              <a:rPr lang="el-GR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β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decay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2539" y="4942125"/>
            <a:ext cx="8538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err="1" smtClean="0"/>
              <a:t>Process</a:t>
            </a:r>
            <a:r>
              <a:rPr lang="it-IT" sz="2000" dirty="0" smtClean="0"/>
              <a:t> </a:t>
            </a:r>
            <a:r>
              <a:rPr lang="it-IT" sz="2000" dirty="0" err="1" smtClean="0"/>
              <a:t>mediated</a:t>
            </a:r>
            <a:r>
              <a:rPr lang="it-IT" sz="2000" dirty="0" smtClean="0"/>
              <a:t> by the </a:t>
            </a:r>
            <a:r>
              <a:rPr lang="it-IT" sz="2000" dirty="0" err="1" smtClean="0">
                <a:solidFill>
                  <a:srgbClr val="FF0000"/>
                </a:solidFill>
              </a:rPr>
              <a:t>weak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interaction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/>
              <a:t>occurring</a:t>
            </a:r>
            <a:r>
              <a:rPr lang="it-IT" sz="2000" dirty="0" smtClean="0"/>
              <a:t> in </a:t>
            </a:r>
            <a:r>
              <a:rPr lang="it-IT" sz="2000" dirty="0" err="1" smtClean="0"/>
              <a:t>even-even</a:t>
            </a:r>
            <a:r>
              <a:rPr lang="it-IT" sz="2000" dirty="0" smtClean="0"/>
              <a:t> nuclei </a:t>
            </a:r>
            <a:r>
              <a:rPr lang="it-IT" sz="2000" dirty="0" err="1" smtClean="0"/>
              <a:t>where</a:t>
            </a:r>
            <a:r>
              <a:rPr lang="it-IT" sz="2000" dirty="0" smtClean="0"/>
              <a:t> the </a:t>
            </a:r>
            <a:r>
              <a:rPr lang="it-IT" sz="2000" dirty="0" smtClean="0">
                <a:solidFill>
                  <a:srgbClr val="FF0000"/>
                </a:solidFill>
              </a:rPr>
              <a:t>single 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it-IT" sz="2000" dirty="0">
                <a:solidFill>
                  <a:srgbClr val="FF0000"/>
                </a:solidFill>
                <a:sym typeface="Symbol"/>
              </a:rPr>
              <a:t>-</a:t>
            </a:r>
            <a:r>
              <a:rPr lang="it-IT" sz="2000" dirty="0" err="1" smtClean="0">
                <a:solidFill>
                  <a:srgbClr val="FF0000"/>
                </a:solidFill>
              </a:rPr>
              <a:t>decay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/>
              <a:t>energetically</a:t>
            </a:r>
            <a:r>
              <a:rPr lang="it-IT" sz="2000" dirty="0" smtClean="0"/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forbidden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/>
              <a:t>The </a:t>
            </a:r>
            <a:r>
              <a:rPr lang="it-IT" sz="2000" dirty="0" err="1" smtClean="0"/>
              <a:t>role</a:t>
            </a:r>
            <a:r>
              <a:rPr lang="it-IT" sz="2000" dirty="0" smtClean="0"/>
              <a:t> of the </a:t>
            </a:r>
            <a:r>
              <a:rPr lang="it-IT" sz="2000" dirty="0" err="1" smtClean="0">
                <a:solidFill>
                  <a:srgbClr val="FF0000"/>
                </a:solidFill>
              </a:rPr>
              <a:t>pairing</a:t>
            </a:r>
            <a:r>
              <a:rPr lang="it-IT" sz="2000" dirty="0" smtClean="0">
                <a:solidFill>
                  <a:srgbClr val="FF0000"/>
                </a:solidFill>
              </a:rPr>
              <a:t> force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960157" y="959945"/>
                <a:ext cx="3320748" cy="374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it-IT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it-IT" i="1">
                                <a:latin typeface="Cambria Math"/>
                              </a:rPr>
                              <m:t>𝑍</m:t>
                            </m:r>
                          </m:sub>
                          <m:sup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it-IT" i="1">
                                <a:latin typeface="Cambria Math"/>
                              </a:rPr>
                              <m:t>𝑋</m:t>
                            </m:r>
                          </m:e>
                        </m:sPre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it-IT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it-IT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it-IT" i="1">
                                <a:latin typeface="Cambria Math"/>
                              </a:rPr>
                              <m:t>𝑍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−2</m:t>
                            </m:r>
                          </m:sub>
                          <m:sup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𝑌</m:t>
                            </m:r>
                          </m:e>
                        </m:sPre>
                      </m:e>
                      <m:sub>
                        <m:r>
                          <a:rPr lang="it-IT" i="1">
                            <a:latin typeface="Cambria Math"/>
                          </a:rPr>
                          <m:t>𝑁</m:t>
                        </m:r>
                        <m:r>
                          <a:rPr lang="it-IT" b="0" i="1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</a:rPr>
                          <m:t>2</m:t>
                        </m:r>
                        <m:r>
                          <a:rPr lang="it-IT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̅"/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acc>
                      </m:e>
                    </m: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57" y="959945"/>
                <a:ext cx="3320748" cy="3747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9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NPC EXO talk jalbert 060413 reduced jpeg.00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1940" r="5001" b="46269"/>
          <a:stretch/>
        </p:blipFill>
        <p:spPr>
          <a:xfrm>
            <a:off x="368490" y="1078178"/>
            <a:ext cx="8359254" cy="2866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990995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Double </a:t>
            </a:r>
            <a:r>
              <a:rPr lang="el-GR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β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decay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65517"/>
              </p:ext>
            </p:extLst>
          </p:nvPr>
        </p:nvGraphicFramePr>
        <p:xfrm>
          <a:off x="514350" y="4394200"/>
          <a:ext cx="47783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7" name="Equazione" r:id="rId4" imgW="2286000" imgH="520560" progId="Equation.3">
                  <p:embed/>
                </p:oleObj>
              </mc:Choice>
              <mc:Fallback>
                <p:oleObj name="Equazione" r:id="rId4" imgW="22860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394200"/>
                        <a:ext cx="47783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3305098" y="4553848"/>
            <a:ext cx="1050878" cy="8967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4863"/>
              </p:ext>
            </p:extLst>
          </p:nvPr>
        </p:nvGraphicFramePr>
        <p:xfrm>
          <a:off x="6250675" y="4694830"/>
          <a:ext cx="2679700" cy="62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8" name="Equazione" r:id="rId6" imgW="1282680" imgH="368280" progId="Equation.3">
                  <p:embed/>
                </p:oleObj>
              </mc:Choice>
              <mc:Fallback>
                <p:oleObj name="Equazione" r:id="rId6" imgW="12826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675" y="4694830"/>
                        <a:ext cx="2679700" cy="628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0" y="6011996"/>
            <a:ext cx="50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but</a:t>
            </a:r>
            <a:r>
              <a:rPr lang="it-IT" dirty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Nuclear</a:t>
            </a:r>
            <a:r>
              <a:rPr lang="it-IT" b="1" dirty="0" smtClean="0">
                <a:solidFill>
                  <a:srgbClr val="FF0000"/>
                </a:solidFill>
              </a:rPr>
              <a:t> Matrix </a:t>
            </a:r>
            <a:r>
              <a:rPr lang="it-IT" b="1" dirty="0" err="1" smtClean="0">
                <a:solidFill>
                  <a:srgbClr val="FF0000"/>
                </a:solidFill>
              </a:rPr>
              <a:t>Element</a:t>
            </a:r>
            <a:endParaRPr lang="it-IT" dirty="0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68398"/>
              </p:ext>
            </p:extLst>
          </p:nvPr>
        </p:nvGraphicFramePr>
        <p:xfrm>
          <a:off x="5372100" y="5786438"/>
          <a:ext cx="3476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9" name="Equazione" r:id="rId8" imgW="1663560" imgH="368280" progId="Equation.3">
                  <p:embed/>
                </p:oleObj>
              </mc:Choice>
              <mc:Fallback>
                <p:oleObj name="Equazione" r:id="rId8" imgW="1663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5786438"/>
                        <a:ext cx="34766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ccia a destra 17"/>
          <p:cNvSpPr/>
          <p:nvPr/>
        </p:nvSpPr>
        <p:spPr>
          <a:xfrm>
            <a:off x="4644008" y="6074383"/>
            <a:ext cx="655091" cy="21723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023199" y="4211654"/>
            <a:ext cx="2818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Great </a:t>
            </a:r>
            <a:r>
              <a:rPr lang="it-IT" b="1" dirty="0">
                <a:solidFill>
                  <a:srgbClr val="FF0000"/>
                </a:solidFill>
              </a:rPr>
              <a:t>new </a:t>
            </a:r>
            <a:r>
              <a:rPr lang="it-IT" b="1" dirty="0" err="1">
                <a:solidFill>
                  <a:srgbClr val="FF0000"/>
                </a:solidFill>
              </a:rPr>
              <a:t>physics</a:t>
            </a:r>
            <a:r>
              <a:rPr lang="it-IT" b="1" dirty="0">
                <a:solidFill>
                  <a:srgbClr val="FF0000"/>
                </a:solidFill>
              </a:rPr>
              <a:t> inside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368490" y="3944208"/>
            <a:ext cx="4211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4" idx="2"/>
          </p:cNvCxnSpPr>
          <p:nvPr/>
        </p:nvCxnSpPr>
        <p:spPr>
          <a:xfrm flipV="1">
            <a:off x="4548117" y="832514"/>
            <a:ext cx="0" cy="3111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18854" y="3213574"/>
            <a:ext cx="5606397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66FF"/>
                </a:solidFill>
              </a:rPr>
              <a:t>2) </a:t>
            </a:r>
            <a:r>
              <a:rPr lang="en-US" altLang="ja-JP" b="1" u="sng" dirty="0" smtClean="0">
                <a:solidFill>
                  <a:srgbClr val="0066FF"/>
                </a:solidFill>
              </a:rPr>
              <a:t>0</a:t>
            </a:r>
            <a:r>
              <a:rPr lang="en-US" altLang="ja-JP" b="1" u="sng" dirty="0" smtClean="0">
                <a:solidFill>
                  <a:srgbClr val="0066FF"/>
                </a:solidFill>
                <a:sym typeface="Symbol"/>
              </a:rPr>
              <a:t> </a:t>
            </a:r>
            <a:r>
              <a:rPr lang="en-US" altLang="ja-JP" b="1" u="sng" dirty="0" smtClean="0">
                <a:solidFill>
                  <a:srgbClr val="0066FF"/>
                </a:solidFill>
              </a:rPr>
              <a:t>double </a:t>
            </a:r>
            <a:r>
              <a:rPr lang="el-GR" altLang="ja-JP" b="1" u="sng" dirty="0">
                <a:solidFill>
                  <a:srgbClr val="0066FF"/>
                </a:solidFill>
              </a:rPr>
              <a:t>β</a:t>
            </a:r>
            <a:r>
              <a:rPr lang="it-IT" altLang="ja-JP" b="1" u="sng" dirty="0" smtClean="0">
                <a:solidFill>
                  <a:srgbClr val="0066FF"/>
                </a:solidFill>
              </a:rPr>
              <a:t>-</a:t>
            </a:r>
            <a:r>
              <a:rPr lang="en-US" altLang="ja-JP" b="1" u="sng" dirty="0" smtClean="0">
                <a:solidFill>
                  <a:srgbClr val="0066FF"/>
                </a:solidFill>
              </a:rPr>
              <a:t>decay</a:t>
            </a:r>
            <a:endParaRPr lang="en-US" altLang="ja-JP" b="1" u="sng" dirty="0">
              <a:solidFill>
                <a:srgbClr val="0066FF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Neutrino has mass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Neutrino is </a:t>
            </a:r>
            <a:r>
              <a:rPr lang="en-US" altLang="ja-JP" b="1" dirty="0" err="1"/>
              <a:t>Majorana</a:t>
            </a:r>
            <a:r>
              <a:rPr lang="en-US" altLang="ja-JP" b="1" dirty="0"/>
              <a:t> </a:t>
            </a:r>
            <a:r>
              <a:rPr lang="en-US" altLang="ja-JP" b="1" dirty="0" smtClean="0"/>
              <a:t>particle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 smtClean="0"/>
              <a:t>Violates the </a:t>
            </a:r>
            <a:r>
              <a:rPr lang="en-US" altLang="ja-JP" b="1" dirty="0" err="1" smtClean="0"/>
              <a:t>leptonic</a:t>
            </a:r>
            <a:r>
              <a:rPr lang="en-US" altLang="ja-JP" b="1" dirty="0" smtClean="0"/>
              <a:t> number conservation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 smtClean="0"/>
              <a:t>Experimentally not observed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 smtClean="0"/>
              <a:t>Beyond the standard model</a:t>
            </a:r>
            <a:endParaRPr lang="en-US" altLang="ja-JP" b="1" dirty="0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18854" y="1171248"/>
            <a:ext cx="3708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AutoNum type="arabicParenR"/>
            </a:pPr>
            <a:r>
              <a:rPr lang="en-US" altLang="ja-JP" b="1" u="sng" dirty="0" smtClean="0">
                <a:solidFill>
                  <a:srgbClr val="0066FF"/>
                </a:solidFill>
              </a:rPr>
              <a:t>2</a:t>
            </a:r>
            <a:r>
              <a:rPr lang="en-US" altLang="ja-JP" b="1" u="sng" dirty="0">
                <a:solidFill>
                  <a:srgbClr val="0066FF"/>
                </a:solidFill>
                <a:sym typeface="Symbol"/>
              </a:rPr>
              <a:t></a:t>
            </a:r>
            <a:r>
              <a:rPr lang="en-US" altLang="ja-JP" b="1" u="sng" dirty="0">
                <a:solidFill>
                  <a:srgbClr val="0066FF"/>
                </a:solidFill>
              </a:rPr>
              <a:t> double </a:t>
            </a:r>
            <a:r>
              <a:rPr lang="el-GR" altLang="ja-JP" b="1" u="sng" dirty="0" smtClean="0">
                <a:solidFill>
                  <a:srgbClr val="0066FF"/>
                </a:solidFill>
              </a:rPr>
              <a:t>β</a:t>
            </a:r>
            <a:r>
              <a:rPr lang="it-IT" altLang="ja-JP" b="1" u="sng" dirty="0" smtClean="0">
                <a:solidFill>
                  <a:srgbClr val="0066FF"/>
                </a:solidFill>
              </a:rPr>
              <a:t>-</a:t>
            </a:r>
            <a:r>
              <a:rPr lang="en-US" altLang="ja-JP" b="1" u="sng" dirty="0" smtClean="0">
                <a:solidFill>
                  <a:srgbClr val="0066FF"/>
                </a:solidFill>
              </a:rPr>
              <a:t>decay</a:t>
            </a:r>
            <a:endParaRPr lang="en-US" altLang="ja-JP" b="1" dirty="0" smtClean="0">
              <a:solidFill>
                <a:srgbClr val="0066FF"/>
              </a:solidFill>
            </a:endParaRPr>
          </a:p>
          <a:p>
            <a:pPr marL="342900" lvl="1">
              <a:spcBef>
                <a:spcPct val="50000"/>
              </a:spcBef>
              <a:buFontTx/>
              <a:buAutoNum type="arabicParenR"/>
            </a:pPr>
            <a:r>
              <a:rPr lang="en-US" altLang="ja-JP" b="1" dirty="0" smtClean="0"/>
              <a:t>Does not distinguish between Dirac and </a:t>
            </a:r>
            <a:r>
              <a:rPr lang="en-US" altLang="ja-JP" b="1" dirty="0" err="1" smtClean="0"/>
              <a:t>Majorana</a:t>
            </a:r>
            <a:endParaRPr lang="en-US" altLang="ja-JP" b="1" dirty="0" smtClean="0"/>
          </a:p>
          <a:p>
            <a:pPr marL="342900" lvl="1">
              <a:spcBef>
                <a:spcPct val="50000"/>
              </a:spcBef>
              <a:buFontTx/>
              <a:buAutoNum type="arabicParenR"/>
            </a:pPr>
            <a:r>
              <a:rPr lang="en-US" altLang="ja-JP" b="1" dirty="0" smtClean="0"/>
              <a:t>Experimentally observed in several nuclei since 1987</a:t>
            </a:r>
            <a:endParaRPr lang="en-US" altLang="ja-JP" b="1" dirty="0"/>
          </a:p>
          <a:p>
            <a:pPr>
              <a:spcBef>
                <a:spcPct val="50000"/>
              </a:spcBef>
              <a:buAutoNum type="arabicParenR"/>
            </a:pPr>
            <a:endParaRPr lang="en-US" altLang="ja-JP" b="1" dirty="0">
              <a:solidFill>
                <a:srgbClr val="0066FF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57" y="3619501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05" y="1176354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28" y="1171248"/>
            <a:ext cx="1035846" cy="15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91165" y="2811160"/>
            <a:ext cx="21457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>
              <a:spcBef>
                <a:spcPct val="50000"/>
              </a:spcBef>
            </a:pPr>
            <a:r>
              <a:rPr lang="en-US" altLang="ja-JP" b="1" dirty="0">
                <a:sym typeface="Symbol"/>
              </a:rPr>
              <a:t> </a:t>
            </a:r>
            <a:r>
              <a:rPr lang="en-US" altLang="ja-JP" b="1" dirty="0" smtClean="0">
                <a:sym typeface="Symbol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sym typeface="Symbol"/>
              </a:rPr>
              <a:t>and anti- </a:t>
            </a:r>
            <a:r>
              <a:rPr lang="en-US" altLang="ja-JP" b="1" dirty="0" smtClean="0">
                <a:solidFill>
                  <a:prstClr val="black"/>
                </a:solidFill>
              </a:rPr>
              <a:t>can</a:t>
            </a:r>
          </a:p>
          <a:p>
            <a:pPr marL="342900" lvl="1">
              <a:spcBef>
                <a:spcPct val="50000"/>
              </a:spcBef>
            </a:pPr>
            <a:r>
              <a:rPr lang="en-US" altLang="ja-JP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be distinguished</a:t>
            </a:r>
          </a:p>
        </p:txBody>
      </p:sp>
      <p:sp>
        <p:nvSpPr>
          <p:cNvPr id="4" name="Rettangolo 3"/>
          <p:cNvSpPr/>
          <p:nvPr/>
        </p:nvSpPr>
        <p:spPr>
          <a:xfrm>
            <a:off x="6657751" y="2710169"/>
            <a:ext cx="188769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altLang="ja-JP" b="1" dirty="0">
                <a:sym typeface="Symbol"/>
              </a:rPr>
              <a:t> </a:t>
            </a:r>
            <a:r>
              <a:rPr lang="en-US" altLang="ja-JP" b="1" dirty="0" smtClean="0">
                <a:sym typeface="Symbol"/>
              </a:rPr>
              <a:t> and anti- 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 smtClean="0"/>
              <a:t>are </a:t>
            </a:r>
            <a:r>
              <a:rPr lang="en-US" altLang="ja-JP" b="1" dirty="0"/>
              <a:t>the same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90995" y="360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l-GR" sz="2400" b="1" dirty="0" smtClean="0">
                <a:solidFill>
                  <a:srgbClr val="0070C0"/>
                </a:solidFill>
              </a:rPr>
              <a:t>β</a:t>
            </a:r>
            <a:r>
              <a:rPr lang="el-G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β</a:t>
            </a:r>
            <a:r>
              <a:rPr lang="it-IT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</a:t>
            </a:r>
            <a:r>
              <a:rPr lang="it-IT" sz="24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decay</a:t>
            </a:r>
            <a:endParaRPr lang="it-IT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66"/>
          <p:cNvGrpSpPr/>
          <p:nvPr/>
        </p:nvGrpSpPr>
        <p:grpSpPr>
          <a:xfrm>
            <a:off x="2121214" y="1196752"/>
            <a:ext cx="4467010" cy="4464498"/>
            <a:chOff x="1977196" y="1196752"/>
            <a:chExt cx="4467010" cy="4464498"/>
          </a:xfrm>
        </p:grpSpPr>
        <p:sp>
          <p:nvSpPr>
            <p:cNvPr id="23" name="Rettangolo 22"/>
            <p:cNvSpPr/>
            <p:nvPr/>
          </p:nvSpPr>
          <p:spPr>
            <a:xfrm>
              <a:off x="4932040" y="4149080"/>
              <a:ext cx="1440160" cy="1440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2051720" y="1268760"/>
              <a:ext cx="1440160" cy="1440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9" name="Gruppo 36"/>
            <p:cNvGrpSpPr/>
            <p:nvPr/>
          </p:nvGrpSpPr>
          <p:grpSpPr>
            <a:xfrm>
              <a:off x="2049204" y="1268760"/>
              <a:ext cx="4395002" cy="4392490"/>
              <a:chOff x="251520" y="1268760"/>
              <a:chExt cx="4395002" cy="4392490"/>
            </a:xfrm>
          </p:grpSpPr>
          <p:grpSp>
            <p:nvGrpSpPr>
              <p:cNvPr id="39" name="Gruppo 10"/>
              <p:cNvGrpSpPr/>
              <p:nvPr/>
            </p:nvGrpSpPr>
            <p:grpSpPr>
              <a:xfrm>
                <a:off x="251520" y="1268760"/>
                <a:ext cx="4320480" cy="4320480"/>
                <a:chOff x="251520" y="1268760"/>
                <a:chExt cx="4320480" cy="4320480"/>
              </a:xfrm>
            </p:grpSpPr>
            <p:sp>
              <p:nvSpPr>
                <p:cNvPr id="58" name="Rettangolo 57"/>
                <p:cNvSpPr/>
                <p:nvPr/>
              </p:nvSpPr>
              <p:spPr>
                <a:xfrm>
                  <a:off x="251520" y="1268760"/>
                  <a:ext cx="4320480" cy="432048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9" name="Connettore 1 58"/>
                <p:cNvCxnSpPr/>
                <p:nvPr/>
              </p:nvCxnSpPr>
              <p:spPr>
                <a:xfrm>
                  <a:off x="1691680" y="1268760"/>
                  <a:ext cx="0" cy="432048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ttore 1 59"/>
                <p:cNvCxnSpPr/>
                <p:nvPr/>
              </p:nvCxnSpPr>
              <p:spPr>
                <a:xfrm>
                  <a:off x="3131840" y="1268760"/>
                  <a:ext cx="0" cy="432048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ttore 1 60"/>
                <p:cNvCxnSpPr/>
                <p:nvPr/>
              </p:nvCxnSpPr>
              <p:spPr>
                <a:xfrm>
                  <a:off x="251520" y="2708920"/>
                  <a:ext cx="432048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ttore 1 61"/>
                <p:cNvCxnSpPr/>
                <p:nvPr/>
              </p:nvCxnSpPr>
              <p:spPr>
                <a:xfrm>
                  <a:off x="251520" y="4149080"/>
                  <a:ext cx="432048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o 20"/>
              <p:cNvGrpSpPr/>
              <p:nvPr/>
            </p:nvGrpSpPr>
            <p:grpSpPr>
              <a:xfrm>
                <a:off x="552233" y="3218998"/>
                <a:ext cx="3324259" cy="578581"/>
                <a:chOff x="552233" y="2940250"/>
                <a:chExt cx="3324259" cy="578581"/>
              </a:xfrm>
            </p:grpSpPr>
            <p:sp>
              <p:nvSpPr>
                <p:cNvPr id="56" name="Freccia in giù 55"/>
                <p:cNvSpPr>
                  <a:spLocks/>
                </p:cNvSpPr>
                <p:nvPr/>
              </p:nvSpPr>
              <p:spPr>
                <a:xfrm rot="8084366">
                  <a:off x="1925072" y="1567411"/>
                  <a:ext cx="578581" cy="3324259"/>
                </a:xfrm>
                <a:prstGeom prst="downArrow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CasellaDiTesto 56"/>
                <p:cNvSpPr txBox="1"/>
                <p:nvPr/>
              </p:nvSpPr>
              <p:spPr>
                <a:xfrm rot="2683576">
                  <a:off x="867418" y="3145592"/>
                  <a:ext cx="30038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(</a:t>
                  </a:r>
                  <a:r>
                    <a:rPr lang="it-IT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,</a:t>
                  </a:r>
                  <a:r>
                    <a:rPr lang="it-IT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-</a:t>
                  </a:r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), </a:t>
                  </a:r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it-IT" b="1" baseline="30000" dirty="0" smtClean="0"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</a:rPr>
                    <a:t>Ne,</a:t>
                  </a:r>
                  <a:r>
                    <a:rPr lang="it-IT" b="1" baseline="30000" dirty="0" smtClean="0"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</a:rPr>
                    <a:t>O), </a:t>
                  </a:r>
                  <a:r>
                    <a:rPr lang="el-GR" b="1" dirty="0" smtClean="0">
                      <a:latin typeface="Times New Roman" pitchFamily="18" charset="0"/>
                      <a:cs typeface="Times New Roman" pitchFamily="18" charset="0"/>
                    </a:rPr>
                    <a:t>ββ</a:t>
                  </a:r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it-IT" b="1" dirty="0" err="1" smtClean="0">
                      <a:latin typeface="Times New Roman" pitchFamily="18" charset="0"/>
                      <a:cs typeface="Times New Roman" pitchFamily="18" charset="0"/>
                    </a:rPr>
                    <a:t>decay</a:t>
                  </a:r>
                  <a:r>
                    <a:rPr lang="it-IT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it-IT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" name="Freccia in giù 40"/>
              <p:cNvSpPr>
                <a:spLocks/>
              </p:cNvSpPr>
              <p:nvPr/>
            </p:nvSpPr>
            <p:spPr>
              <a:xfrm rot="8084366">
                <a:off x="2837015" y="3189484"/>
                <a:ext cx="578581" cy="1476819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 rot="2683576">
                <a:off x="2588971" y="3791856"/>
                <a:ext cx="1183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Ne,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F)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ccia in giù 42"/>
              <p:cNvSpPr>
                <a:spLocks/>
              </p:cNvSpPr>
              <p:nvPr/>
            </p:nvSpPr>
            <p:spPr>
              <a:xfrm rot="10800000">
                <a:off x="4067941" y="2348880"/>
                <a:ext cx="578581" cy="2016224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 rot="5399210">
                <a:off x="3759693" y="3223703"/>
                <a:ext cx="1254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Ne,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O)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ccia in giù 44"/>
              <p:cNvSpPr>
                <a:spLocks/>
              </p:cNvSpPr>
              <p:nvPr/>
            </p:nvSpPr>
            <p:spPr>
              <a:xfrm rot="5400000">
                <a:off x="2088981" y="4327844"/>
                <a:ext cx="578581" cy="2088232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 rot="21599210">
                <a:off x="1834505" y="5170478"/>
                <a:ext cx="1371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Ne,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22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Ne)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441256" y="1611378"/>
                <a:ext cx="8675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76</a:t>
                </a:r>
                <a:r>
                  <a:rPr lang="it-IT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Se</a:t>
                </a:r>
                <a:endParaRPr lang="it-IT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3422388" y="1732746"/>
                <a:ext cx="611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78</a:t>
                </a: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Se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CasellaDiTesto 48"/>
              <p:cNvSpPr txBox="1"/>
              <p:nvPr/>
            </p:nvSpPr>
            <p:spPr>
              <a:xfrm>
                <a:off x="3294142" y="4581128"/>
                <a:ext cx="958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76</a:t>
                </a:r>
                <a:r>
                  <a:rPr lang="it-IT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Ge</a:t>
                </a:r>
                <a:endParaRPr lang="it-IT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575422" y="4653136"/>
                <a:ext cx="667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74</a:t>
                </a: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Ge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2534192" y="2780928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76</a:t>
                </a: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As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2056348" y="1724035"/>
                <a:ext cx="611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77</a:t>
                </a: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Se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611560" y="3212976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75</a:t>
                </a: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As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3419872" y="3212976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77</a:t>
                </a: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As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1982228" y="4653136"/>
                <a:ext cx="667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75</a:t>
                </a:r>
                <a:r>
                  <a:rPr lang="it-IT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Ge</a:t>
                </a:r>
                <a:endPara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Gruppo 20"/>
            <p:cNvGrpSpPr/>
            <p:nvPr/>
          </p:nvGrpSpPr>
          <p:grpSpPr>
            <a:xfrm>
              <a:off x="2389250" y="3635126"/>
              <a:ext cx="3090197" cy="578581"/>
              <a:chOff x="-4230454" y="3356378"/>
              <a:chExt cx="3090197" cy="578581"/>
            </a:xfrm>
          </p:grpSpPr>
          <p:sp>
            <p:nvSpPr>
              <p:cNvPr id="37" name="Freccia in giù 36"/>
              <p:cNvSpPr>
                <a:spLocks/>
              </p:cNvSpPr>
              <p:nvPr/>
            </p:nvSpPr>
            <p:spPr>
              <a:xfrm rot="18863106">
                <a:off x="-2974646" y="2100570"/>
                <a:ext cx="578581" cy="3090197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 rot="2683576">
                <a:off x="-3298147" y="3409165"/>
                <a:ext cx="11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O,</a:t>
                </a:r>
                <a:r>
                  <a:rPr lang="it-IT" b="1" baseline="30000" dirty="0" smtClean="0"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it-IT" b="1" dirty="0" smtClean="0">
                    <a:latin typeface="Times New Roman" pitchFamily="18" charset="0"/>
                    <a:cs typeface="Times New Roman" pitchFamily="18" charset="0"/>
                  </a:rPr>
                  <a:t>Ne)</a:t>
                </a:r>
                <a:endParaRPr lang="it-IT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Freccia in giù 30"/>
            <p:cNvSpPr>
              <a:spLocks/>
            </p:cNvSpPr>
            <p:nvPr/>
          </p:nvSpPr>
          <p:spPr>
            <a:xfrm rot="18917661">
              <a:off x="3555318" y="2127814"/>
              <a:ext cx="578581" cy="144189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 rot="2683576">
              <a:off x="3254361" y="2591517"/>
              <a:ext cx="104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O,</a:t>
              </a:r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F)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ccia in giù 32"/>
            <p:cNvSpPr>
              <a:spLocks/>
            </p:cNvSpPr>
            <p:nvPr/>
          </p:nvSpPr>
          <p:spPr>
            <a:xfrm>
              <a:off x="1977196" y="2492896"/>
              <a:ext cx="578581" cy="201622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 rot="5400000">
              <a:off x="1661210" y="3126389"/>
              <a:ext cx="124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O,</a:t>
              </a:r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Ne)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ccia in giù 34"/>
            <p:cNvSpPr>
              <a:spLocks/>
            </p:cNvSpPr>
            <p:nvPr/>
          </p:nvSpPr>
          <p:spPr>
            <a:xfrm rot="16200000">
              <a:off x="3958675" y="441927"/>
              <a:ext cx="578581" cy="208823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 rot="21599210">
              <a:off x="3623575" y="1300793"/>
              <a:ext cx="116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O,</a:t>
              </a:r>
              <a:r>
                <a:rPr lang="it-IT" b="1" baseline="30000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it-IT" b="1" dirty="0" smtClean="0">
                  <a:latin typeface="Times New Roman" pitchFamily="18" charset="0"/>
                  <a:cs typeface="Times New Roman" pitchFamily="18" charset="0"/>
                </a:rPr>
                <a:t>O)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Rettangolo 62"/>
          <p:cNvSpPr/>
          <p:nvPr/>
        </p:nvSpPr>
        <p:spPr>
          <a:xfrm>
            <a:off x="548378" y="2288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Double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charge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exchange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reactions</a:t>
            </a:r>
            <a:endParaRPr lang="it-IT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69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8879" y="116632"/>
            <a:ext cx="8062760" cy="71999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Matter</a:t>
            </a:r>
            <a:r>
              <a:rPr lang="it-IT" sz="2400" b="1" kern="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it-IT" sz="2400" b="1" i="1" kern="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vs</a:t>
            </a:r>
            <a:r>
              <a:rPr lang="it-IT" sz="2400" b="1" kern="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it-IT" sz="2400" b="1" kern="0" dirty="0" err="1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Antimatter</a:t>
            </a:r>
            <a:endParaRPr kumimoji="0" 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8879" y="1124744"/>
            <a:ext cx="84236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/>
              <a:t>Leptonic</a:t>
            </a:r>
            <a:r>
              <a:rPr lang="it-IT" sz="2400" dirty="0" smtClean="0"/>
              <a:t> </a:t>
            </a:r>
            <a:r>
              <a:rPr lang="it-IT" sz="2400" dirty="0" err="1" smtClean="0"/>
              <a:t>number</a:t>
            </a:r>
            <a:r>
              <a:rPr lang="it-IT" sz="2400" dirty="0" smtClean="0"/>
              <a:t> = 0 </a:t>
            </a:r>
            <a:r>
              <a:rPr lang="it-IT" sz="2400" dirty="0" err="1" smtClean="0"/>
              <a:t>at</a:t>
            </a:r>
            <a:r>
              <a:rPr lang="it-IT" sz="2400" dirty="0" smtClean="0"/>
              <a:t> Big Bang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err="1" smtClean="0"/>
              <a:t>All</a:t>
            </a:r>
            <a:r>
              <a:rPr lang="it-IT" sz="2400" dirty="0" smtClean="0"/>
              <a:t> the </a:t>
            </a:r>
            <a:r>
              <a:rPr lang="it-IT" sz="2400" dirty="0" err="1" smtClean="0"/>
              <a:t>physics</a:t>
            </a: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know</a:t>
            </a:r>
            <a:r>
              <a:rPr lang="it-IT" sz="2400" dirty="0" smtClean="0"/>
              <a:t> </a:t>
            </a:r>
            <a:r>
              <a:rPr lang="it-IT" sz="2400" dirty="0" err="1" smtClean="0"/>
              <a:t>does</a:t>
            </a:r>
            <a:r>
              <a:rPr lang="it-IT" sz="2400" dirty="0" smtClean="0"/>
              <a:t> conserve the </a:t>
            </a:r>
            <a:r>
              <a:rPr lang="it-IT" sz="2400" dirty="0" err="1" smtClean="0"/>
              <a:t>leptonic</a:t>
            </a:r>
            <a:r>
              <a:rPr lang="it-IT" sz="2400" dirty="0" smtClean="0"/>
              <a:t> </a:t>
            </a:r>
            <a:r>
              <a:rPr lang="it-IT" sz="2400" dirty="0" err="1" smtClean="0"/>
              <a:t>number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err="1" smtClean="0">
                <a:solidFill>
                  <a:srgbClr val="FF0000"/>
                </a:solidFill>
              </a:rPr>
              <a:t>Why</a:t>
            </a:r>
            <a:r>
              <a:rPr lang="it-IT" sz="2400" b="1" dirty="0" smtClean="0">
                <a:solidFill>
                  <a:srgbClr val="FF0000"/>
                </a:solidFill>
              </a:rPr>
              <a:t> the </a:t>
            </a:r>
            <a:r>
              <a:rPr lang="it-IT" sz="2400" b="1" dirty="0" err="1" smtClean="0">
                <a:solidFill>
                  <a:srgbClr val="FF0000"/>
                </a:solidFill>
              </a:rPr>
              <a:t>matter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dominates</a:t>
            </a:r>
            <a:r>
              <a:rPr lang="it-IT" sz="2400" b="1" dirty="0" smtClean="0">
                <a:solidFill>
                  <a:srgbClr val="FF0000"/>
                </a:solidFill>
              </a:rPr>
              <a:t> over </a:t>
            </a:r>
            <a:r>
              <a:rPr lang="it-IT" sz="2400" b="1" dirty="0" err="1" smtClean="0">
                <a:solidFill>
                  <a:srgbClr val="FF0000"/>
                </a:solidFill>
              </a:rPr>
              <a:t>antimatter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</a:p>
          <a:p>
            <a:endParaRPr lang="it-IT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/>
              <a:t>Majorana </a:t>
            </a:r>
            <a:r>
              <a:rPr lang="it-IT" sz="2400" dirty="0" err="1" smtClean="0"/>
              <a:t>neutrinos</a:t>
            </a:r>
            <a:r>
              <a:rPr lang="it-IT" sz="2400" dirty="0" smtClean="0"/>
              <a:t> can </a:t>
            </a:r>
            <a:r>
              <a:rPr lang="it-IT" sz="2400" dirty="0" err="1" smtClean="0"/>
              <a:t>explain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since</a:t>
            </a:r>
            <a:r>
              <a:rPr lang="it-IT" sz="2400" dirty="0" smtClean="0"/>
              <a:t> </a:t>
            </a:r>
            <a:r>
              <a:rPr lang="it-IT" sz="2400" dirty="0" err="1" smtClean="0"/>
              <a:t>they</a:t>
            </a:r>
            <a:r>
              <a:rPr lang="it-IT" sz="2400" dirty="0" smtClean="0"/>
              <a:t> do </a:t>
            </a:r>
            <a:r>
              <a:rPr lang="it-IT" sz="2400" dirty="0" err="1" smtClean="0"/>
              <a:t>not</a:t>
            </a:r>
            <a:r>
              <a:rPr lang="it-IT" sz="2400" dirty="0" smtClean="0"/>
              <a:t> conserve </a:t>
            </a:r>
            <a:r>
              <a:rPr lang="it-IT" sz="2400" dirty="0" err="1" smtClean="0"/>
              <a:t>leptonic</a:t>
            </a:r>
            <a:r>
              <a:rPr lang="it-IT" sz="2400" dirty="0" smtClean="0"/>
              <a:t> </a:t>
            </a:r>
            <a:r>
              <a:rPr lang="it-IT" sz="2400" dirty="0" err="1" smtClean="0"/>
              <a:t>number</a:t>
            </a:r>
            <a:r>
              <a:rPr lang="it-IT" sz="2400" dirty="0" smtClean="0"/>
              <a:t>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869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CasellaDiTesto 1"/>
          <p:cNvSpPr txBox="1">
            <a:spLocks noChangeArrowheads="1"/>
          </p:cNvSpPr>
          <p:nvPr/>
        </p:nvSpPr>
        <p:spPr bwMode="auto">
          <a:xfrm>
            <a:off x="5467350" y="6294438"/>
            <a:ext cx="367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From Jouni Suhonen, JYFL (Finland)</a:t>
            </a:r>
          </a:p>
        </p:txBody>
      </p:sp>
    </p:spTree>
    <p:extLst>
      <p:ext uri="{BB962C8B-B14F-4D97-AF65-F5344CB8AC3E}">
        <p14:creationId xmlns:p14="http://schemas.microsoft.com/office/powerpoint/2010/main" val="20907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CasellaDiTesto 2"/>
          <p:cNvSpPr txBox="1">
            <a:spLocks noChangeArrowheads="1"/>
          </p:cNvSpPr>
          <p:nvPr/>
        </p:nvSpPr>
        <p:spPr bwMode="auto">
          <a:xfrm>
            <a:off x="5467350" y="6294438"/>
            <a:ext cx="367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From Jouni Suhonen, JYFL (Finland)</a:t>
            </a:r>
          </a:p>
        </p:txBody>
      </p:sp>
    </p:spTree>
    <p:extLst>
      <p:ext uri="{BB962C8B-B14F-4D97-AF65-F5344CB8AC3E}">
        <p14:creationId xmlns:p14="http://schemas.microsoft.com/office/powerpoint/2010/main" val="36235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587387"/>
              </p:ext>
            </p:extLst>
          </p:nvPr>
        </p:nvGraphicFramePr>
        <p:xfrm>
          <a:off x="1069548" y="1257122"/>
          <a:ext cx="1455287" cy="97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8" name="数式" r:id="rId3" imgW="723600" imgH="482400" progId="Equation.3">
                  <p:embed/>
                </p:oleObj>
              </mc:Choice>
              <mc:Fallback>
                <p:oleObj name="数式" r:id="rId3" imgW="723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548" y="1257122"/>
                        <a:ext cx="1455287" cy="97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33927"/>
              </p:ext>
            </p:extLst>
          </p:nvPr>
        </p:nvGraphicFramePr>
        <p:xfrm>
          <a:off x="3059113" y="1229826"/>
          <a:ext cx="4788350" cy="91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9" name="Equazione" r:id="rId5" imgW="2514600" imgH="482400" progId="Equation.3">
                  <p:embed/>
                </p:oleObj>
              </mc:Choice>
              <mc:Fallback>
                <p:oleObj name="Equazione" r:id="rId5" imgW="2514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29826"/>
                        <a:ext cx="4788350" cy="919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76147"/>
              </p:ext>
            </p:extLst>
          </p:nvPr>
        </p:nvGraphicFramePr>
        <p:xfrm>
          <a:off x="855005" y="2364394"/>
          <a:ext cx="3959153" cy="94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" name="Equazione" r:id="rId7" imgW="2120760" imgH="507960" progId="Equation.3">
                  <p:embed/>
                </p:oleObj>
              </mc:Choice>
              <mc:Fallback>
                <p:oleObj name="Equazione" r:id="rId7" imgW="212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05" y="2364394"/>
                        <a:ext cx="3959153" cy="948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 rot="19692223">
            <a:off x="4530528" y="3616979"/>
            <a:ext cx="3180462" cy="62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ja-JP" sz="2000" kern="0" dirty="0" smtClean="0">
                <a:solidFill>
                  <a:srgbClr val="000000"/>
                </a:solidFill>
              </a:rPr>
              <a:t>Seesaw mechanism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65902"/>
              </p:ext>
            </p:extLst>
          </p:nvPr>
        </p:nvGraphicFramePr>
        <p:xfrm>
          <a:off x="8291878" y="2364394"/>
          <a:ext cx="643767" cy="95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1" name="数式" r:id="rId9" imgW="317362" imgH="469696" progId="Equation.3">
                  <p:embed/>
                </p:oleObj>
              </mc:Choice>
              <mc:Fallback>
                <p:oleObj name="数式" r:id="rId9" imgW="317362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878" y="2364394"/>
                        <a:ext cx="643767" cy="956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11" descr="30%"/>
          <p:cNvSpPr>
            <a:spLocks noChangeArrowheads="1"/>
          </p:cNvSpPr>
          <p:nvPr/>
        </p:nvSpPr>
        <p:spPr bwMode="auto">
          <a:xfrm>
            <a:off x="3803590" y="4707872"/>
            <a:ext cx="709279" cy="643999"/>
          </a:xfrm>
          <a:prstGeom prst="ellipse">
            <a:avLst/>
          </a:prstGeom>
          <a:pattFill prst="pct30">
            <a:fgClr>
              <a:srgbClr val="0066CC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7" descr="オーク"/>
          <p:cNvSpPr>
            <a:spLocks noChangeArrowheads="1"/>
          </p:cNvSpPr>
          <p:nvPr/>
        </p:nvSpPr>
        <p:spPr bwMode="auto">
          <a:xfrm rot="19670137">
            <a:off x="3822758" y="4174221"/>
            <a:ext cx="4800206" cy="140026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04014" y="4314247"/>
            <a:ext cx="600026" cy="587248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Oval 12" descr="30%"/>
          <p:cNvSpPr>
            <a:spLocks noChangeArrowheads="1"/>
          </p:cNvSpPr>
          <p:nvPr/>
        </p:nvSpPr>
        <p:spPr bwMode="auto">
          <a:xfrm>
            <a:off x="8030126" y="2794180"/>
            <a:ext cx="191191" cy="195544"/>
          </a:xfrm>
          <a:prstGeom prst="ellipse">
            <a:avLst/>
          </a:prstGeom>
          <a:pattFill prst="pct30">
            <a:fgClr>
              <a:srgbClr val="0066CC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44261"/>
              </p:ext>
            </p:extLst>
          </p:nvPr>
        </p:nvGraphicFramePr>
        <p:xfrm>
          <a:off x="3935563" y="4757400"/>
          <a:ext cx="436562" cy="46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" name="Equazione" r:id="rId12" imgW="215640" imgH="215640" progId="Equation.3">
                  <p:embed/>
                </p:oleObj>
              </mc:Choice>
              <mc:Fallback>
                <p:oleObj name="Equazione" r:id="rId12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563" y="4757400"/>
                        <a:ext cx="436562" cy="462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43745"/>
              </p:ext>
            </p:extLst>
          </p:nvPr>
        </p:nvGraphicFramePr>
        <p:xfrm>
          <a:off x="668338" y="5608638"/>
          <a:ext cx="5794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" name="Equazione" r:id="rId14" imgW="215640" imgH="457200" progId="Equation.3">
                  <p:embed/>
                </p:oleObj>
              </mc:Choice>
              <mc:Fallback>
                <p:oleObj name="Equazione" r:id="rId14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5608638"/>
                        <a:ext cx="5794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32363" y="5752467"/>
            <a:ext cx="6515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ja-JP" dirty="0">
                <a:solidFill>
                  <a:srgbClr val="000000"/>
                </a:solidFill>
              </a:rPr>
              <a:t>Dirac mass will be the same order as the others. (0.1~10 </a:t>
            </a:r>
            <a:r>
              <a:rPr lang="en-US" altLang="ja-JP" dirty="0" err="1">
                <a:solidFill>
                  <a:srgbClr val="000000"/>
                </a:solidFill>
              </a:rPr>
              <a:t>GeV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</a:p>
          <a:p>
            <a:pPr defTabSz="457200"/>
            <a:endParaRPr lang="en-US" altLang="ja-JP" dirty="0">
              <a:solidFill>
                <a:srgbClr val="000000"/>
              </a:solidFill>
            </a:endParaRPr>
          </a:p>
          <a:p>
            <a:pPr defTabSz="457200"/>
            <a:r>
              <a:rPr lang="en-US" altLang="ja-JP" dirty="0">
                <a:solidFill>
                  <a:srgbClr val="000000"/>
                </a:solidFill>
              </a:rPr>
              <a:t>Right handed </a:t>
            </a:r>
            <a:r>
              <a:rPr lang="en-US" altLang="ja-JP" dirty="0" err="1">
                <a:solidFill>
                  <a:srgbClr val="000000"/>
                </a:solidFill>
              </a:rPr>
              <a:t>Majorana</a:t>
            </a:r>
            <a:r>
              <a:rPr lang="en-US" altLang="ja-JP" dirty="0">
                <a:solidFill>
                  <a:srgbClr val="000000"/>
                </a:solidFill>
              </a:rPr>
              <a:t> mass will be at GUT scale 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r>
              <a:rPr lang="en-US" altLang="ja-JP" b="1" baseline="30000" dirty="0">
                <a:solidFill>
                  <a:srgbClr val="FF0000"/>
                </a:solidFill>
              </a:rPr>
              <a:t>15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</a:rPr>
              <a:t>GeV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68879" y="116632"/>
            <a:ext cx="8062760" cy="71999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Beyond the standard model</a:t>
            </a:r>
            <a:endParaRPr kumimoji="0" 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A826-D151-4417-84EE-D90028ECA5B5}" type="slidenum">
              <a:rPr lang="en-US" altLang="ja-JP" smtClean="0">
                <a:solidFill>
                  <a:srgbClr val="000000"/>
                </a:solidFill>
              </a:rPr>
              <a:pPr/>
              <a:t>43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hdwallpapers3d.com/wp-content/uploads/2013/05/world_pol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400"/>
            <a:ext cx="3816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755650" y="2108200"/>
          <a:ext cx="7704138" cy="453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726"/>
                <a:gridCol w="1379892"/>
                <a:gridCol w="1453813"/>
                <a:gridCol w="2833707"/>
              </a:tblGrid>
              <a:tr h="36580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Experiment</a:t>
                      </a:r>
                      <a:endParaRPr lang="it-IT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Isotope</a:t>
                      </a:r>
                      <a:endParaRPr lang="it-IT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Lab</a:t>
                      </a:r>
                      <a:endParaRPr lang="it-IT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Status</a:t>
                      </a:r>
                      <a:endParaRPr lang="it-IT" sz="1800" dirty="0"/>
                    </a:p>
                  </a:txBody>
                  <a:tcPr marL="91441" marR="91441" marT="45722" marB="45722"/>
                </a:tc>
              </a:tr>
              <a:tr h="5182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GERDA</a:t>
                      </a:r>
                      <a:endParaRPr lang="it-IT" sz="1400" dirty="0"/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76</a:t>
                      </a:r>
                      <a:r>
                        <a:rPr lang="it-IT" sz="1400" dirty="0" smtClean="0"/>
                        <a:t>Ge</a:t>
                      </a:r>
                      <a:endParaRPr lang="it-IT" sz="1400" dirty="0"/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LNGS</a:t>
                      </a:r>
                      <a:endParaRPr lang="it-IT" sz="1400" dirty="0"/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Phase</a:t>
                      </a:r>
                      <a:r>
                        <a:rPr lang="it-IT" sz="1400" dirty="0" smtClean="0"/>
                        <a:t> I </a:t>
                      </a:r>
                      <a:r>
                        <a:rPr lang="it-IT" sz="1400" dirty="0" err="1" smtClean="0"/>
                        <a:t>completed</a:t>
                      </a:r>
                      <a:r>
                        <a:rPr lang="it-IT" sz="1400" dirty="0" smtClean="0"/>
                        <a:t> Migration to </a:t>
                      </a:r>
                      <a:r>
                        <a:rPr lang="it-IT" sz="1400" dirty="0" err="1" smtClean="0"/>
                        <a:t>Phase</a:t>
                      </a:r>
                      <a:r>
                        <a:rPr lang="it-IT" sz="1400" dirty="0" smtClean="0"/>
                        <a:t> II</a:t>
                      </a:r>
                      <a:endParaRPr lang="it-IT" sz="1400" dirty="0"/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66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CUORE0</a:t>
                      </a:r>
                      <a:r>
                        <a:rPr lang="it-IT" sz="1400" baseline="0" dirty="0" smtClean="0"/>
                        <a:t> /CUORE</a:t>
                      </a:r>
                      <a:endParaRPr lang="it-IT" sz="1400" dirty="0"/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30000" dirty="0" smtClean="0"/>
                        <a:t>130</a:t>
                      </a:r>
                      <a:r>
                        <a:rPr lang="it-IT" sz="1400" baseline="0" dirty="0" smtClean="0"/>
                        <a:t>T</a:t>
                      </a:r>
                      <a:r>
                        <a:rPr lang="it-IT" sz="1400" dirty="0" smtClean="0"/>
                        <a:t>e</a:t>
                      </a:r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LNGS</a:t>
                      </a:r>
                      <a:endParaRPr lang="it-IT" sz="1400" dirty="0"/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Data </a:t>
                      </a:r>
                      <a:r>
                        <a:rPr lang="it-IT" sz="1400" baseline="0" dirty="0" err="1" smtClean="0"/>
                        <a:t>taking</a:t>
                      </a:r>
                      <a:r>
                        <a:rPr lang="it-IT" sz="1400" baseline="0" dirty="0" smtClean="0"/>
                        <a:t> / Construction</a:t>
                      </a:r>
                      <a:endParaRPr lang="it-IT" sz="1400" dirty="0"/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66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Majorana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Demonstrator</a:t>
                      </a:r>
                      <a:endParaRPr lang="it-IT" sz="1400" dirty="0"/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30000" dirty="0" smtClean="0"/>
                        <a:t>76</a:t>
                      </a:r>
                      <a:r>
                        <a:rPr lang="it-IT" sz="1400" dirty="0" smtClean="0"/>
                        <a:t>Ge</a:t>
                      </a:r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SURF</a:t>
                      </a:r>
                      <a:r>
                        <a:rPr lang="it-IT" sz="1400" baseline="0" dirty="0" smtClean="0"/>
                        <a:t> </a:t>
                      </a:r>
                      <a:endParaRPr lang="it-IT" sz="1400" dirty="0"/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Construction</a:t>
                      </a:r>
                      <a:endParaRPr lang="it-IT" sz="1400" dirty="0"/>
                    </a:p>
                  </a:txBody>
                  <a:tcPr marL="91441" marR="91441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SNO+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130</a:t>
                      </a:r>
                      <a:r>
                        <a:rPr lang="it-IT" sz="1400" baseline="0" dirty="0" smtClean="0"/>
                        <a:t>Te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SNOLAB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R&amp;D / Construction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3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SuperNEMO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demonstrator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82</a:t>
                      </a:r>
                      <a:r>
                        <a:rPr lang="it-IT" sz="1400" dirty="0" smtClean="0"/>
                        <a:t>Se (or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others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LSM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R&amp;D / Construction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37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Candles</a:t>
                      </a:r>
                      <a:endParaRPr lang="it-IT" sz="1400" dirty="0"/>
                    </a:p>
                  </a:txBody>
                  <a:tcPr marL="91441" marR="91441" marT="45722" marB="4572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30000" dirty="0" smtClean="0"/>
                        <a:t>48</a:t>
                      </a:r>
                      <a:r>
                        <a:rPr lang="it-IT" sz="1400" baseline="0" dirty="0" smtClean="0"/>
                        <a:t>Ca</a:t>
                      </a:r>
                      <a:endParaRPr lang="it-IT" sz="1400" dirty="0" smtClean="0"/>
                    </a:p>
                  </a:txBody>
                  <a:tcPr marL="91441" marR="91441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Kamioka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R&amp;D</a:t>
                      </a:r>
                      <a:r>
                        <a:rPr lang="it-IT" sz="1400" baseline="0" dirty="0" smtClean="0"/>
                        <a:t> / Construction</a:t>
                      </a:r>
                      <a:endParaRPr lang="it-IT" sz="1400" dirty="0"/>
                    </a:p>
                  </a:txBody>
                  <a:tcPr marL="91441" marR="91441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COBRA</a:t>
                      </a:r>
                      <a:endParaRPr lang="it-IT" sz="1400" dirty="0"/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116</a:t>
                      </a:r>
                      <a:r>
                        <a:rPr lang="it-IT" sz="1400" dirty="0" smtClean="0"/>
                        <a:t>Cd</a:t>
                      </a:r>
                      <a:endParaRPr lang="it-IT" sz="1400" dirty="0"/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LNGS</a:t>
                      </a:r>
                      <a:endParaRPr lang="it-IT" sz="1400" dirty="0"/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R&amp;D</a:t>
                      </a:r>
                      <a:endParaRPr lang="it-IT" sz="1400" dirty="0"/>
                    </a:p>
                  </a:txBody>
                  <a:tcPr marL="91441" marR="91441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837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Lucifer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30000" dirty="0" smtClean="0"/>
                        <a:t>82</a:t>
                      </a:r>
                      <a:r>
                        <a:rPr lang="it-IT" sz="1400" baseline="0" dirty="0" smtClean="0"/>
                        <a:t>Se</a:t>
                      </a:r>
                      <a:endParaRPr lang="it-IT" sz="1400" dirty="0" smtClean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LNGS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R&amp;D</a:t>
                      </a:r>
                    </a:p>
                  </a:txBody>
                  <a:tcPr marL="91441" marR="91441" marT="45722" marB="45722"/>
                </a:tc>
              </a:tr>
              <a:tr h="3048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DCBA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many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[Japan]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R&amp;D</a:t>
                      </a:r>
                    </a:p>
                  </a:txBody>
                  <a:tcPr marL="91441" marR="91441" marT="45722" marB="45722"/>
                </a:tc>
              </a:tr>
              <a:tr h="304837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AMoRe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100</a:t>
                      </a:r>
                      <a:r>
                        <a:rPr lang="it-IT" sz="1400" dirty="0" smtClean="0"/>
                        <a:t>Mo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[Korea]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R&amp;D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</a:tr>
              <a:tr h="3048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MOON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30000" dirty="0" smtClean="0"/>
                        <a:t>100</a:t>
                      </a:r>
                      <a:r>
                        <a:rPr lang="it-IT" sz="1400" dirty="0" smtClean="0"/>
                        <a:t>Mo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[Japan]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R&amp;D</a:t>
                      </a:r>
                      <a:endParaRPr lang="it-IT" sz="1400" dirty="0"/>
                    </a:p>
                  </a:txBody>
                  <a:tcPr marL="91441" marR="91441" marT="45722" marB="45722"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4716016" y="3608"/>
            <a:ext cx="4104456" cy="176920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Search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for 0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Symbol"/>
              </a:rPr>
              <a:t>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decay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A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worldwide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race</a:t>
            </a:r>
          </a:p>
        </p:txBody>
      </p:sp>
    </p:spTree>
    <p:extLst>
      <p:ext uri="{BB962C8B-B14F-4D97-AF65-F5344CB8AC3E}">
        <p14:creationId xmlns:p14="http://schemas.microsoft.com/office/powerpoint/2010/main" val="40438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0385" y="116632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More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NME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89486"/>
              </p:ext>
            </p:extLst>
          </p:nvPr>
        </p:nvGraphicFramePr>
        <p:xfrm>
          <a:off x="2549608" y="1052736"/>
          <a:ext cx="402431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2" name="Equazione" r:id="rId3" imgW="1663560" imgH="368280" progId="Equation.3">
                  <p:embed/>
                </p:oleObj>
              </mc:Choice>
              <mc:Fallback>
                <p:oleObj name="Equazione" r:id="rId3" imgW="1663560" imgH="368280" progId="Equation.3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608" y="1052736"/>
                        <a:ext cx="4024313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11592"/>
              </p:ext>
            </p:extLst>
          </p:nvPr>
        </p:nvGraphicFramePr>
        <p:xfrm>
          <a:off x="169863" y="2584450"/>
          <a:ext cx="3625850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" name="Equazione" r:id="rId5" imgW="1498320" imgH="761760" progId="Equation.3">
                  <p:embed/>
                </p:oleObj>
              </mc:Choice>
              <mc:Fallback>
                <p:oleObj name="Equazione" r:id="rId5" imgW="1498320" imgH="76176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2584450"/>
                        <a:ext cx="3625850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995936" y="27809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Gamow-Teller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36357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Fermi </a:t>
            </a:r>
            <a:r>
              <a:rPr lang="it-IT" dirty="0" err="1" smtClean="0"/>
              <a:t>like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0385" y="4582869"/>
            <a:ext cx="806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Warning</a:t>
            </a:r>
            <a:r>
              <a:rPr lang="it-IT" dirty="0" smtClean="0"/>
              <a:t>: </a:t>
            </a:r>
            <a:r>
              <a:rPr lang="it-IT" dirty="0" err="1" smtClean="0"/>
              <a:t>Normally</a:t>
            </a:r>
            <a:r>
              <a:rPr lang="it-IT" dirty="0" smtClean="0"/>
              <a:t> the </a:t>
            </a:r>
            <a:r>
              <a:rPr lang="it-IT" dirty="0" err="1" smtClean="0"/>
              <a:t>coupling</a:t>
            </a:r>
            <a:r>
              <a:rPr lang="it-IT" dirty="0" smtClean="0"/>
              <a:t> </a:t>
            </a:r>
            <a:r>
              <a:rPr lang="it-IT" dirty="0" err="1" smtClean="0"/>
              <a:t>constants</a:t>
            </a:r>
            <a:r>
              <a:rPr lang="it-IT" dirty="0" smtClean="0"/>
              <a:t> </a:t>
            </a:r>
            <a:r>
              <a:rPr lang="it-IT" i="1" dirty="0" err="1" smtClean="0"/>
              <a:t>g</a:t>
            </a:r>
            <a:r>
              <a:rPr lang="it-IT" i="1" baseline="-25000" dirty="0" err="1" smtClean="0"/>
              <a:t>A</a:t>
            </a:r>
            <a:r>
              <a:rPr lang="it-IT" baseline="-25000" dirty="0" smtClean="0"/>
              <a:t> </a:t>
            </a:r>
            <a:r>
              <a:rPr lang="it-IT" dirty="0" smtClean="0"/>
              <a:t>and </a:t>
            </a:r>
            <a:r>
              <a:rPr lang="it-IT" i="1" dirty="0" err="1" smtClean="0"/>
              <a:t>g</a:t>
            </a:r>
            <a:r>
              <a:rPr lang="it-IT" i="1" baseline="-25000" dirty="0" err="1" smtClean="0"/>
              <a:t>V</a:t>
            </a:r>
            <a:r>
              <a:rPr lang="it-IT" dirty="0" smtClean="0"/>
              <a:t> are </a:t>
            </a:r>
            <a:r>
              <a:rPr lang="it-IT" dirty="0" err="1" smtClean="0"/>
              <a:t>kept</a:t>
            </a:r>
            <a:r>
              <a:rPr lang="it-IT" dirty="0" smtClean="0"/>
              <a:t> out </a:t>
            </a:r>
            <a:r>
              <a:rPr lang="it-IT" dirty="0" err="1" smtClean="0"/>
              <a:t>form</a:t>
            </a:r>
            <a:r>
              <a:rPr lang="it-IT" dirty="0" smtClean="0"/>
              <a:t> the </a:t>
            </a:r>
            <a:r>
              <a:rPr lang="it-IT" dirty="0" err="1" smtClean="0"/>
              <a:t>matrix</a:t>
            </a:r>
            <a:r>
              <a:rPr lang="it-IT" dirty="0" smtClean="0"/>
              <a:t> </a:t>
            </a:r>
            <a:r>
              <a:rPr lang="it-IT" dirty="0" err="1" smtClean="0"/>
              <a:t>element</a:t>
            </a:r>
            <a:r>
              <a:rPr lang="it-IT" dirty="0" smtClean="0"/>
              <a:t>  and </a:t>
            </a:r>
            <a:r>
              <a:rPr lang="it-IT" dirty="0" err="1" smtClean="0"/>
              <a:t>we</a:t>
            </a:r>
            <a:r>
              <a:rPr lang="it-IT" dirty="0" smtClean="0"/>
              <a:t> talk of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63888" y="21955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L = 0 </a:t>
            </a:r>
            <a:r>
              <a:rPr lang="it-IT" dirty="0" err="1" smtClean="0"/>
              <a:t>decays</a:t>
            </a:r>
            <a:endParaRPr lang="it-IT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134561"/>
              </p:ext>
            </p:extLst>
          </p:nvPr>
        </p:nvGraphicFramePr>
        <p:xfrm>
          <a:off x="3086100" y="5551488"/>
          <a:ext cx="32559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" name="Equazione" r:id="rId7" imgW="1346040" imgH="317160" progId="Equation.3">
                  <p:embed/>
                </p:oleObj>
              </mc:Choice>
              <mc:Fallback>
                <p:oleObj name="Equazione" r:id="rId7" imgW="1346040" imgH="31716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551488"/>
                        <a:ext cx="32559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8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70" y="980728"/>
            <a:ext cx="5715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5690" y="5105053"/>
            <a:ext cx="7861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neutrinoless</a:t>
            </a:r>
            <a:r>
              <a:rPr lang="en-US" dirty="0"/>
              <a:t> double-beta decay; "state-of-the-art" NMEs: QRPA [30] (red bars) and [21, 22] (diamonds), ISM [31] (squares), IBM [25] (circles), and GCM [26] (triangles).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403647" y="6302756"/>
            <a:ext cx="747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A. Giuliani and A. </a:t>
            </a:r>
            <a:r>
              <a:rPr lang="en-US" dirty="0" err="1" smtClean="0"/>
              <a:t>Poves</a:t>
            </a:r>
            <a:r>
              <a:rPr lang="en-US" dirty="0" smtClean="0"/>
              <a:t> Adv. </a:t>
            </a:r>
            <a:r>
              <a:rPr lang="en-US" dirty="0"/>
              <a:t>in High </a:t>
            </a:r>
            <a:r>
              <a:rPr lang="en-US" dirty="0" smtClean="0"/>
              <a:t>En. Phys. 2012 </a:t>
            </a:r>
            <a:r>
              <a:rPr lang="en-US" dirty="0"/>
              <a:t>(2012</a:t>
            </a:r>
            <a:r>
              <a:rPr lang="en-US" dirty="0" smtClean="0"/>
              <a:t>) </a:t>
            </a:r>
            <a:r>
              <a:rPr lang="en-US" dirty="0"/>
              <a:t>857016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30385" y="116632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State of the art NME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calculations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taliano.sismondi.ch/manuale-1-2/secondo-anno/materiali-non-primo-anno/immagini/nasait/image"/>
          <p:cNvPicPr>
            <a:picLocks noChangeAspect="1" noChangeArrowheads="1"/>
          </p:cNvPicPr>
          <p:nvPr/>
        </p:nvPicPr>
        <p:blipFill>
          <a:blip r:embed="rId2" cstate="print"/>
          <a:srcRect l="14619"/>
          <a:stretch>
            <a:fillRect/>
          </a:stretch>
        </p:blipFill>
        <p:spPr bwMode="auto">
          <a:xfrm>
            <a:off x="0" y="-99392"/>
            <a:ext cx="9180512" cy="6984154"/>
          </a:xfrm>
          <a:prstGeom prst="rect">
            <a:avLst/>
          </a:prstGeom>
          <a:noFill/>
        </p:spPr>
      </p:pic>
      <p:pic>
        <p:nvPicPr>
          <p:cNvPr id="5" name="Picture 83" descr="http://www.infn.it/comunicazione/images/stories/argomenti/lns1_inf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6" b="14628"/>
          <a:stretch/>
        </p:blipFill>
        <p:spPr bwMode="auto">
          <a:xfrm>
            <a:off x="-1" y="4581128"/>
            <a:ext cx="400813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024270" y="4581128"/>
            <a:ext cx="3716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Catania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INFN 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Laboratori Nazionali del Sud 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5292080" y="5589240"/>
            <a:ext cx="936104" cy="72008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2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 descr="art_dcx_stat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545" y="605998"/>
            <a:ext cx="4740910" cy="613537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30385" y="116632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Energy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spectra</a:t>
            </a:r>
            <a:endParaRPr lang="it-IT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400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arrotondato 23"/>
          <p:cNvSpPr/>
          <p:nvPr/>
        </p:nvSpPr>
        <p:spPr>
          <a:xfrm>
            <a:off x="236934" y="1962736"/>
            <a:ext cx="1882588" cy="566134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b="1" dirty="0" err="1" smtClean="0">
                <a:solidFill>
                  <a:srgbClr val="800000"/>
                </a:solidFill>
              </a:rPr>
              <a:t>Pion</a:t>
            </a:r>
            <a:r>
              <a:rPr lang="it-IT" b="1" dirty="0" smtClean="0">
                <a:solidFill>
                  <a:srgbClr val="800000"/>
                </a:solidFill>
              </a:rPr>
              <a:t> DCE </a:t>
            </a:r>
          </a:p>
          <a:p>
            <a:pPr algn="ctr"/>
            <a:r>
              <a:rPr lang="it-IT" sz="1600" b="1" dirty="0" smtClean="0">
                <a:solidFill>
                  <a:srgbClr val="800000"/>
                </a:solidFill>
              </a:rPr>
              <a:t>(π</a:t>
            </a:r>
            <a:r>
              <a:rPr lang="it-IT" sz="1600" b="1" baseline="30000" dirty="0" smtClean="0">
                <a:solidFill>
                  <a:srgbClr val="800000"/>
                </a:solidFill>
              </a:rPr>
              <a:t>+</a:t>
            </a:r>
            <a:r>
              <a:rPr lang="it-IT" sz="1600" b="1" dirty="0" smtClean="0">
                <a:solidFill>
                  <a:srgbClr val="800000"/>
                </a:solidFill>
              </a:rPr>
              <a:t>, π</a:t>
            </a:r>
            <a:r>
              <a:rPr lang="it-IT" sz="1600" b="1" baseline="30000" dirty="0" smtClean="0">
                <a:solidFill>
                  <a:srgbClr val="800000"/>
                </a:solidFill>
              </a:rPr>
              <a:t>-</a:t>
            </a:r>
            <a:r>
              <a:rPr lang="it-IT" sz="1600" b="1" dirty="0" smtClean="0">
                <a:solidFill>
                  <a:srgbClr val="800000"/>
                </a:solidFill>
              </a:rPr>
              <a:t>) or (π</a:t>
            </a:r>
            <a:r>
              <a:rPr lang="it-IT" sz="1600" b="1" baseline="30000" dirty="0">
                <a:solidFill>
                  <a:srgbClr val="800000"/>
                </a:solidFill>
              </a:rPr>
              <a:t>-</a:t>
            </a:r>
            <a:r>
              <a:rPr lang="it-IT" sz="1600" b="1" dirty="0" smtClean="0">
                <a:solidFill>
                  <a:srgbClr val="800000"/>
                </a:solidFill>
              </a:rPr>
              <a:t>, π</a:t>
            </a:r>
            <a:r>
              <a:rPr lang="it-IT" sz="1600" b="1" baseline="30000" dirty="0">
                <a:solidFill>
                  <a:srgbClr val="800000"/>
                </a:solidFill>
              </a:rPr>
              <a:t>+</a:t>
            </a:r>
            <a:r>
              <a:rPr lang="it-IT" sz="1600" b="1" dirty="0" smtClean="0">
                <a:solidFill>
                  <a:srgbClr val="800000"/>
                </a:solidFill>
              </a:rPr>
              <a:t>) </a:t>
            </a:r>
            <a:endParaRPr lang="it-IT" sz="1600" b="1" dirty="0">
              <a:solidFill>
                <a:srgbClr val="800000"/>
              </a:solidFill>
              <a:effectLst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244475" y="4111669"/>
            <a:ext cx="1882588" cy="566134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800000"/>
                </a:solidFill>
              </a:rPr>
              <a:t>Heavy</a:t>
            </a:r>
            <a:r>
              <a:rPr lang="it-IT" b="1" dirty="0" smtClean="0">
                <a:solidFill>
                  <a:srgbClr val="800000"/>
                </a:solidFill>
              </a:rPr>
              <a:t> </a:t>
            </a:r>
            <a:r>
              <a:rPr lang="it-IT" b="1" dirty="0" err="1" smtClean="0">
                <a:solidFill>
                  <a:srgbClr val="800000"/>
                </a:solidFill>
              </a:rPr>
              <a:t>Ion</a:t>
            </a:r>
            <a:r>
              <a:rPr lang="it-IT" b="1" dirty="0" smtClean="0">
                <a:solidFill>
                  <a:srgbClr val="800000"/>
                </a:solidFill>
              </a:rPr>
              <a:t> DCE</a:t>
            </a:r>
            <a:endParaRPr lang="it-IT" sz="1600" b="1" dirty="0">
              <a:solidFill>
                <a:srgbClr val="800000"/>
              </a:solidFill>
              <a:effectLst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2272735" y="2272195"/>
            <a:ext cx="863999" cy="0"/>
          </a:xfrm>
          <a:prstGeom prst="straightConnector1">
            <a:avLst/>
          </a:prstGeom>
          <a:ln w="31750">
            <a:solidFill>
              <a:srgbClr val="95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 flipV="1">
            <a:off x="1911603" y="3718706"/>
            <a:ext cx="1799998" cy="392963"/>
          </a:xfrm>
          <a:prstGeom prst="bentConnector3">
            <a:avLst>
              <a:gd name="adj1" fmla="val -398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/>
          <p:nvPr/>
        </p:nvCxnSpPr>
        <p:spPr>
          <a:xfrm>
            <a:off x="1911603" y="4677803"/>
            <a:ext cx="1799998" cy="392963"/>
          </a:xfrm>
          <a:prstGeom prst="bentConnector3">
            <a:avLst>
              <a:gd name="adj1" fmla="val -398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ttangolo arrotondato 31"/>
          <p:cNvSpPr/>
          <p:nvPr/>
        </p:nvSpPr>
        <p:spPr>
          <a:xfrm>
            <a:off x="4002873" y="3492339"/>
            <a:ext cx="3647562" cy="566134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rgbClr val="000000"/>
                </a:solidFill>
              </a:rPr>
              <a:t>Direct </a:t>
            </a:r>
            <a:r>
              <a:rPr lang="it-IT" sz="1600" b="1" dirty="0" err="1" smtClean="0">
                <a:solidFill>
                  <a:srgbClr val="000000"/>
                </a:solidFill>
              </a:rPr>
              <a:t>mechanism</a:t>
            </a:r>
            <a:r>
              <a:rPr lang="it-IT" sz="1600" b="1" dirty="0" smtClean="0">
                <a:solidFill>
                  <a:srgbClr val="000000"/>
                </a:solidFill>
              </a:rPr>
              <a:t>: </a:t>
            </a:r>
            <a:r>
              <a:rPr lang="it-IT" sz="1600" dirty="0" err="1" smtClean="0">
                <a:solidFill>
                  <a:srgbClr val="000000"/>
                </a:solidFill>
              </a:rPr>
              <a:t>isospin-flip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</a:rPr>
              <a:t>processes</a:t>
            </a:r>
            <a:endParaRPr lang="it-IT" sz="1600" dirty="0">
              <a:solidFill>
                <a:srgbClr val="000000"/>
              </a:solidFill>
              <a:effectLst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4002873" y="4734503"/>
            <a:ext cx="3647562" cy="566134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err="1" smtClean="0">
                <a:solidFill>
                  <a:srgbClr val="000000"/>
                </a:solidFill>
              </a:rPr>
              <a:t>Sequential</a:t>
            </a:r>
            <a:r>
              <a:rPr lang="it-IT" sz="1600" b="1" dirty="0" smtClean="0">
                <a:solidFill>
                  <a:srgbClr val="000000"/>
                </a:solidFill>
              </a:rPr>
              <a:t> </a:t>
            </a:r>
            <a:r>
              <a:rPr lang="it-IT" sz="1600" b="1" dirty="0" err="1" smtClean="0">
                <a:solidFill>
                  <a:srgbClr val="000000"/>
                </a:solidFill>
              </a:rPr>
              <a:t>mechanism</a:t>
            </a:r>
            <a:r>
              <a:rPr lang="it-IT" sz="1600" b="1" dirty="0" smtClean="0">
                <a:solidFill>
                  <a:srgbClr val="000000"/>
                </a:solidFill>
              </a:rPr>
              <a:t>: </a:t>
            </a:r>
            <a:r>
              <a:rPr lang="it-IT" sz="1600" dirty="0" err="1" smtClean="0">
                <a:solidFill>
                  <a:srgbClr val="000000"/>
                </a:solidFill>
              </a:rPr>
              <a:t>two-proton</a:t>
            </a:r>
            <a:r>
              <a:rPr lang="it-IT" sz="1600" dirty="0" smtClean="0">
                <a:solidFill>
                  <a:srgbClr val="000000"/>
                </a:solidFill>
              </a:rPr>
              <a:t> plus </a:t>
            </a:r>
            <a:r>
              <a:rPr lang="it-IT" sz="1600" dirty="0" err="1" smtClean="0">
                <a:solidFill>
                  <a:srgbClr val="000000"/>
                </a:solidFill>
              </a:rPr>
              <a:t>two-neutron</a:t>
            </a:r>
            <a:r>
              <a:rPr lang="it-IT" sz="1600" dirty="0" smtClean="0">
                <a:solidFill>
                  <a:srgbClr val="000000"/>
                </a:solidFill>
              </a:rPr>
              <a:t> transfer or vice-versa</a:t>
            </a:r>
            <a:r>
              <a:rPr lang="it-IT" sz="1600" b="1" dirty="0" smtClean="0">
                <a:solidFill>
                  <a:srgbClr val="000000"/>
                </a:solidFill>
              </a:rPr>
              <a:t> </a:t>
            </a:r>
            <a:endParaRPr lang="it-IT" sz="1600" dirty="0">
              <a:solidFill>
                <a:srgbClr val="000000"/>
              </a:solidFill>
              <a:effectLst/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3322493" y="2039079"/>
            <a:ext cx="1349420" cy="460360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000000"/>
                </a:solidFill>
              </a:rPr>
              <a:t>Zero spin </a:t>
            </a:r>
            <a:endParaRPr lang="it-IT" sz="16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35" name="Connettore 2 34"/>
          <p:cNvCxnSpPr/>
          <p:nvPr/>
        </p:nvCxnSpPr>
        <p:spPr>
          <a:xfrm>
            <a:off x="4799140" y="2262792"/>
            <a:ext cx="863999" cy="0"/>
          </a:xfrm>
          <a:prstGeom prst="straightConnector1">
            <a:avLst/>
          </a:prstGeom>
          <a:ln w="31750">
            <a:solidFill>
              <a:srgbClr val="9537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5810431" y="2084439"/>
            <a:ext cx="3125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Very</a:t>
            </a:r>
            <a:r>
              <a:rPr lang="it-IT" sz="1600" dirty="0" smtClean="0"/>
              <a:t> </a:t>
            </a:r>
            <a:r>
              <a:rPr lang="it-IT" sz="1600" dirty="0" err="1" smtClean="0"/>
              <a:t>different</a:t>
            </a:r>
            <a:r>
              <a:rPr lang="it-IT" sz="1600" dirty="0" smtClean="0"/>
              <a:t> </a:t>
            </a:r>
            <a:r>
              <a:rPr lang="it-IT" sz="1600" dirty="0" err="1" smtClean="0"/>
              <a:t>mechanism</a:t>
            </a:r>
            <a:r>
              <a:rPr lang="it-IT" sz="1600" dirty="0" smtClean="0"/>
              <a:t> for  </a:t>
            </a:r>
            <a:r>
              <a:rPr lang="it-IT" sz="1600" dirty="0" err="1" smtClean="0"/>
              <a:t>Gamow-Teller</a:t>
            </a:r>
            <a:r>
              <a:rPr lang="it-IT" sz="1600" dirty="0" smtClean="0"/>
              <a:t> (GT)</a:t>
            </a:r>
            <a:endParaRPr lang="it-IT" sz="1600" dirty="0"/>
          </a:p>
        </p:txBody>
      </p:sp>
      <p:sp>
        <p:nvSpPr>
          <p:cNvPr id="38" name="Rettangolo arrotondato 37"/>
          <p:cNvSpPr/>
          <p:nvPr/>
        </p:nvSpPr>
        <p:spPr>
          <a:xfrm>
            <a:off x="5721824" y="1965823"/>
            <a:ext cx="3225135" cy="815105"/>
          </a:xfrm>
          <a:prstGeom prst="roundRect">
            <a:avLst/>
          </a:prstGeom>
          <a:noFill/>
          <a:ln w="28575" cmpd="sng"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>
              <a:solidFill>
                <a:srgbClr val="000000"/>
              </a:solidFill>
              <a:effectLst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44475" y="2654731"/>
            <a:ext cx="2559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/>
              <a:t>K.K. Seth et al., </a:t>
            </a:r>
            <a:r>
              <a:rPr lang="it-IT" sz="1000" i="1" dirty="0" err="1" smtClean="0"/>
              <a:t>Phys.Rev.Lett</a:t>
            </a:r>
            <a:r>
              <a:rPr lang="it-IT" sz="1000" i="1" dirty="0" smtClean="0"/>
              <a:t>. 41 (1978) 1589</a:t>
            </a:r>
            <a:endParaRPr lang="it-IT" sz="1000" i="1" dirty="0"/>
          </a:p>
        </p:txBody>
      </p:sp>
      <p:sp>
        <p:nvSpPr>
          <p:cNvPr id="2" name="Rettangolo 1"/>
          <p:cNvSpPr/>
          <p:nvPr/>
        </p:nvSpPr>
        <p:spPr>
          <a:xfrm>
            <a:off x="214998" y="51775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i="1" dirty="0" err="1"/>
              <a:t>D.R.Bes</a:t>
            </a:r>
            <a:r>
              <a:rPr lang="it-IT" sz="1000" i="1" dirty="0"/>
              <a:t>, O. </a:t>
            </a:r>
            <a:r>
              <a:rPr lang="it-IT" sz="1000" i="1" dirty="0" err="1"/>
              <a:t>Dragun</a:t>
            </a:r>
            <a:r>
              <a:rPr lang="it-IT" sz="1000" i="1" dirty="0"/>
              <a:t>, E.E. </a:t>
            </a:r>
            <a:r>
              <a:rPr lang="it-IT" sz="1000" i="1" dirty="0" err="1"/>
              <a:t>Maqueda</a:t>
            </a:r>
            <a:r>
              <a:rPr lang="it-IT" sz="1000" i="1" dirty="0"/>
              <a:t>, </a:t>
            </a:r>
            <a:r>
              <a:rPr lang="it-IT" sz="1000" i="1" dirty="0" err="1"/>
              <a:t>Nucl</a:t>
            </a:r>
            <a:r>
              <a:rPr lang="it-IT" sz="1000" i="1" dirty="0"/>
              <a:t>. </a:t>
            </a:r>
            <a:r>
              <a:rPr lang="it-IT" sz="1000" i="1" dirty="0" err="1"/>
              <a:t>Phys</a:t>
            </a:r>
            <a:r>
              <a:rPr lang="it-IT" sz="1000" i="1" dirty="0"/>
              <a:t>. A 405 (1983) 313.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48378" y="22889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Double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charge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exchange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reactions</a:t>
            </a:r>
            <a:endParaRPr lang="it-IT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244475" y="1772816"/>
            <a:ext cx="8691144" cy="11281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326742" y="1772816"/>
            <a:ext cx="8608877" cy="11129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959423" y="1670710"/>
            <a:ext cx="2271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FF0000"/>
                </a:solidFill>
              </a:rPr>
              <a:t>Abandoned</a:t>
            </a:r>
            <a:r>
              <a:rPr lang="it-IT" sz="1400" b="1" dirty="0" smtClean="0">
                <a:solidFill>
                  <a:srgbClr val="FF0000"/>
                </a:solidFill>
              </a:rPr>
              <a:t> for </a:t>
            </a:r>
            <a:r>
              <a:rPr lang="it-IT" sz="1400" b="1" dirty="0" smtClean="0">
                <a:solidFill>
                  <a:srgbClr val="FF0000"/>
                </a:solidFill>
                <a:sym typeface="Symbol"/>
              </a:rPr>
              <a:t> </a:t>
            </a:r>
            <a:r>
              <a:rPr lang="it-IT" sz="1400" b="1" dirty="0" err="1" smtClean="0">
                <a:solidFill>
                  <a:srgbClr val="FF0000"/>
                </a:solidFill>
                <a:sym typeface="Symbol"/>
              </a:rPr>
              <a:t>physics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/>
          <p:cNvSpPr/>
          <p:nvPr/>
        </p:nvSpPr>
        <p:spPr>
          <a:xfrm>
            <a:off x="626113" y="1023079"/>
            <a:ext cx="276229" cy="283505"/>
          </a:xfrm>
          <a:prstGeom prst="ellipse">
            <a:avLst/>
          </a:prstGeom>
          <a:gradFill flip="none" rotWithShape="1">
            <a:gsLst>
              <a:gs pos="0">
                <a:srgbClr val="0033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14773" y="973610"/>
            <a:ext cx="2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05274" y="908720"/>
            <a:ext cx="690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Sequential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nucleon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transfer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mechanism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4</a:t>
            </a:r>
            <a:r>
              <a:rPr lang="it-IT" sz="2400" b="1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order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it-IT" sz="1200" dirty="0" smtClean="0"/>
          </a:p>
          <a:p>
            <a:pPr marL="450850" indent="-166688" defTabSz="539750"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it-IT" sz="2000" dirty="0" smtClean="0"/>
              <a:t>  </a:t>
            </a:r>
            <a:r>
              <a:rPr lang="it-IT" sz="2000" dirty="0" err="1" smtClean="0"/>
              <a:t>Brink’s</a:t>
            </a:r>
            <a:r>
              <a:rPr lang="it-IT" sz="2000" dirty="0" smtClean="0"/>
              <a:t> </a:t>
            </a:r>
            <a:r>
              <a:rPr lang="it-IT" sz="2000" dirty="0" err="1" smtClean="0"/>
              <a:t>Kinematical</a:t>
            </a:r>
            <a:r>
              <a:rPr lang="it-IT" sz="2000" dirty="0" smtClean="0"/>
              <a:t> </a:t>
            </a:r>
            <a:r>
              <a:rPr lang="it-IT" sz="2000" dirty="0" err="1" smtClean="0"/>
              <a:t>matching</a:t>
            </a:r>
            <a:r>
              <a:rPr lang="it-IT" sz="2000" dirty="0" smtClean="0"/>
              <a:t> </a:t>
            </a:r>
            <a:r>
              <a:rPr lang="it-IT" sz="2000" dirty="0" err="1" smtClean="0"/>
              <a:t>conditions</a:t>
            </a:r>
            <a:endParaRPr lang="it-IT" sz="2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872895" y="1862827"/>
            <a:ext cx="2434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err="1" smtClean="0"/>
              <a:t>D.M.Brink</a:t>
            </a:r>
            <a:r>
              <a:rPr lang="it-IT" sz="1000" i="1" dirty="0" smtClean="0"/>
              <a:t>, </a:t>
            </a:r>
            <a:r>
              <a:rPr lang="it-IT" sz="1000" i="1" dirty="0" err="1" smtClean="0"/>
              <a:t>et</a:t>
            </a:r>
            <a:r>
              <a:rPr lang="it-IT" sz="1000" i="1" dirty="0" smtClean="0"/>
              <a:t> al., </a:t>
            </a:r>
            <a:r>
              <a:rPr lang="it-IT" sz="1000" i="1" dirty="0" err="1" smtClean="0"/>
              <a:t>Phys</a:t>
            </a:r>
            <a:r>
              <a:rPr lang="it-IT" sz="1000" i="1" dirty="0" smtClean="0"/>
              <a:t>. Lett. B 40 (1972) 37</a:t>
            </a:r>
            <a:endParaRPr lang="it-IT" sz="1000" i="1" dirty="0"/>
          </a:p>
        </p:txBody>
      </p:sp>
      <p:sp>
        <p:nvSpPr>
          <p:cNvPr id="29" name="Ovale 28"/>
          <p:cNvSpPr/>
          <p:nvPr/>
        </p:nvSpPr>
        <p:spPr>
          <a:xfrm>
            <a:off x="616418" y="2702093"/>
            <a:ext cx="276229" cy="283505"/>
          </a:xfrm>
          <a:prstGeom prst="ellipse">
            <a:avLst/>
          </a:prstGeom>
          <a:gradFill flip="none" rotWithShape="1">
            <a:gsLst>
              <a:gs pos="0">
                <a:srgbClr val="0033FF"/>
              </a:gs>
              <a:gs pos="100000">
                <a:srgbClr val="6699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05078" y="2645393"/>
            <a:ext cx="2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881307" y="2580503"/>
            <a:ext cx="716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Meson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exchange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mechanism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2</a:t>
            </a:r>
            <a:r>
              <a:rPr lang="it-IT" sz="2400" b="1" baseline="30000" dirty="0" smtClean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order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it-IT" sz="2000" dirty="0" smtClean="0"/>
              <a:t> </a:t>
            </a:r>
            <a:endParaRPr lang="it-IT" sz="2000" i="1" dirty="0"/>
          </a:p>
        </p:txBody>
      </p:sp>
      <p:sp>
        <p:nvSpPr>
          <p:cNvPr id="19" name="Rettangolo 18"/>
          <p:cNvSpPr/>
          <p:nvPr/>
        </p:nvSpPr>
        <p:spPr>
          <a:xfrm>
            <a:off x="519767" y="0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Heavy-ion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DCE</a:t>
            </a:r>
            <a:endParaRPr lang="it-IT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6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    vs   HI-DCE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900" b="1" u="sng" dirty="0"/>
              <a:t>Initial and final states</a:t>
            </a:r>
            <a:r>
              <a:rPr lang="en-US" sz="1900" b="1" dirty="0"/>
              <a:t>: </a:t>
            </a:r>
            <a:r>
              <a:rPr lang="en-US" sz="1900" dirty="0"/>
              <a:t>Parent/daughter states of the </a:t>
            </a:r>
            <a:r>
              <a:rPr lang="en-US" sz="1900" i="1" dirty="0"/>
              <a:t>0</a:t>
            </a:r>
            <a:r>
              <a:rPr lang="it-IT" sz="1900" i="1" dirty="0">
                <a:sym typeface="Symbol"/>
              </a:rPr>
              <a:t></a:t>
            </a:r>
            <a:r>
              <a:rPr lang="el-GR" sz="1900" i="1" dirty="0"/>
              <a:t>ββ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FF0000"/>
                </a:solidFill>
              </a:rPr>
              <a:t>are the same </a:t>
            </a:r>
            <a:r>
              <a:rPr lang="en-US" sz="1900" dirty="0"/>
              <a:t>as those of the target/residual nuclei in the DCE</a:t>
            </a:r>
            <a:r>
              <a:rPr lang="en-US" sz="1900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it-IT" sz="1900" dirty="0"/>
          </a:p>
          <a:p>
            <a:pPr marL="514350" lvl="0" indent="-514350">
              <a:buFont typeface="+mj-lt"/>
              <a:buAutoNum type="arabicPeriod"/>
            </a:pPr>
            <a:r>
              <a:rPr lang="en-US" sz="1900" b="1" u="sng" dirty="0"/>
              <a:t>Spin-Isospin mathematical structure </a:t>
            </a:r>
            <a:r>
              <a:rPr lang="en-US" sz="1900" dirty="0"/>
              <a:t>of the transition operator: </a:t>
            </a:r>
            <a:r>
              <a:rPr lang="en-US" sz="1900" dirty="0">
                <a:solidFill>
                  <a:srgbClr val="FF0000"/>
                </a:solidFill>
              </a:rPr>
              <a:t>Fermi, Gamow-Teller and rank-2 tensor </a:t>
            </a:r>
            <a:r>
              <a:rPr lang="en-US" sz="1900" dirty="0" smtClean="0">
                <a:solidFill>
                  <a:srgbClr val="FF0000"/>
                </a:solidFill>
              </a:rPr>
              <a:t>together with higher L</a:t>
            </a:r>
            <a:r>
              <a:rPr lang="en-US" sz="1900" dirty="0" smtClean="0"/>
              <a:t> components </a:t>
            </a:r>
            <a:r>
              <a:rPr lang="en-US" sz="1900" dirty="0"/>
              <a:t>are present in both cases</a:t>
            </a:r>
            <a:r>
              <a:rPr lang="en-US" sz="1900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it-IT" sz="1900" dirty="0"/>
          </a:p>
          <a:p>
            <a:pPr marL="514350" lvl="0" indent="-514350">
              <a:buFont typeface="+mj-lt"/>
              <a:buAutoNum type="arabicPeriod"/>
            </a:pPr>
            <a:r>
              <a:rPr lang="en-US" sz="1900" b="1" u="sng" dirty="0"/>
              <a:t>Large momentum transfer</a:t>
            </a:r>
            <a:r>
              <a:rPr lang="en-US" sz="1900" b="1" dirty="0"/>
              <a:t>: </a:t>
            </a:r>
            <a:r>
              <a:rPr lang="en-US" sz="1900" dirty="0"/>
              <a:t>A linear momentum transfer as high as </a:t>
            </a:r>
            <a:r>
              <a:rPr lang="en-US" sz="1900" dirty="0">
                <a:solidFill>
                  <a:srgbClr val="FF0000"/>
                </a:solidFill>
              </a:rPr>
              <a:t>100 MeV/c </a:t>
            </a:r>
            <a:r>
              <a:rPr lang="en-US" sz="1900" dirty="0"/>
              <a:t>or so is characteristic of both processes</a:t>
            </a:r>
            <a:r>
              <a:rPr lang="en-US" sz="1900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it-IT" sz="1900" dirty="0"/>
          </a:p>
          <a:p>
            <a:pPr marL="514350" lvl="0" indent="-514350">
              <a:buFont typeface="+mj-lt"/>
              <a:buAutoNum type="arabicPeriod"/>
            </a:pPr>
            <a:r>
              <a:rPr lang="en-US" sz="1900" b="1" u="sng" dirty="0" smtClean="0"/>
              <a:t>Non-locality</a:t>
            </a:r>
            <a:r>
              <a:rPr lang="en-US" sz="1900" dirty="0" smtClean="0"/>
              <a:t>: </a:t>
            </a:r>
            <a:r>
              <a:rPr lang="en-US" sz="1900" dirty="0"/>
              <a:t>both processes are characterized by </a:t>
            </a:r>
            <a:r>
              <a:rPr lang="en-US" sz="1900" dirty="0">
                <a:solidFill>
                  <a:srgbClr val="FF0000"/>
                </a:solidFill>
              </a:rPr>
              <a:t>two vertices </a:t>
            </a:r>
            <a:r>
              <a:rPr lang="en-US" sz="1900" dirty="0"/>
              <a:t>localized in two valence nucleons. In the ground to ground state transitions in particular a pair of protons/neutrons is converted in a pair of neutrons/protons so the non-locality is affected by </a:t>
            </a:r>
            <a:r>
              <a:rPr lang="en-US" sz="1900" dirty="0">
                <a:solidFill>
                  <a:srgbClr val="FF0000"/>
                </a:solidFill>
              </a:rPr>
              <a:t>basic pairing correlation length</a:t>
            </a:r>
            <a:r>
              <a:rPr lang="en-US" sz="1900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endParaRPr lang="it-IT" sz="1900" dirty="0"/>
          </a:p>
          <a:p>
            <a:pPr marL="514350" lvl="0" indent="-514350">
              <a:buFont typeface="+mj-lt"/>
              <a:buAutoNum type="arabicPeriod"/>
            </a:pPr>
            <a:r>
              <a:rPr lang="en-US" sz="1900" b="1" u="sng" dirty="0"/>
              <a:t>In-medium</a:t>
            </a:r>
            <a:r>
              <a:rPr lang="en-US" sz="1900" dirty="0"/>
              <a:t> processes: both processes happen in the </a:t>
            </a:r>
            <a:r>
              <a:rPr lang="en-US" sz="1900" dirty="0">
                <a:solidFill>
                  <a:srgbClr val="FF0000"/>
                </a:solidFill>
              </a:rPr>
              <a:t>same nuclear medium</a:t>
            </a:r>
            <a:r>
              <a:rPr lang="en-US" sz="1900" dirty="0"/>
              <a:t>, thus </a:t>
            </a:r>
            <a:r>
              <a:rPr lang="en-US" sz="1900" b="1" dirty="0"/>
              <a:t>quenching</a:t>
            </a:r>
            <a:r>
              <a:rPr lang="en-US" sz="1900" dirty="0"/>
              <a:t> phenomena are expected to be similar; </a:t>
            </a:r>
            <a:endParaRPr lang="en-US" sz="1900" dirty="0" smtClean="0"/>
          </a:p>
          <a:p>
            <a:pPr marL="514350" lvl="0" indent="-514350">
              <a:buFont typeface="+mj-lt"/>
              <a:buAutoNum type="arabicPeriod"/>
            </a:pPr>
            <a:endParaRPr lang="it-IT" sz="1900" dirty="0"/>
          </a:p>
          <a:p>
            <a:pPr marL="514350" lvl="0" indent="-514350">
              <a:buFont typeface="+mj-lt"/>
              <a:buAutoNum type="arabicPeriod"/>
            </a:pPr>
            <a:r>
              <a:rPr lang="en-US" sz="1900" dirty="0" smtClean="0"/>
              <a:t>Relevant</a:t>
            </a:r>
            <a:r>
              <a:rPr lang="en-US" sz="1900" b="1" dirty="0" smtClean="0"/>
              <a:t> </a:t>
            </a:r>
            <a:r>
              <a:rPr lang="en-US" sz="1900" b="1" u="sng" dirty="0"/>
              <a:t>off-shell propagation </a:t>
            </a:r>
            <a:r>
              <a:rPr lang="en-US" sz="1900" dirty="0"/>
              <a:t>in the intermediate channel: both processes proceed via the same intermediate nuclei off-energy-shell even </a:t>
            </a:r>
            <a:r>
              <a:rPr lang="en-US" sz="1900" dirty="0">
                <a:solidFill>
                  <a:srgbClr val="FF0000"/>
                </a:solidFill>
              </a:rPr>
              <a:t>up to 100 MeV</a:t>
            </a:r>
            <a:r>
              <a:rPr lang="en-US" sz="1900" dirty="0"/>
              <a:t>.</a:t>
            </a:r>
            <a:endParaRPr lang="it-IT" sz="19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0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4462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Factorization of the charge exchange cross-section 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" name="Equazione" r:id="rId3" imgW="114120" imgH="215640" progId="Equation.3">
                  <p:embed/>
                </p:oleObj>
              </mc:Choice>
              <mc:Fallback>
                <p:oleObj name="Equazione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37032" y="4005064"/>
            <a:ext cx="3010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generalization to DCE: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39" name="Connettore 2 38"/>
          <p:cNvCxnSpPr/>
          <p:nvPr/>
        </p:nvCxnSpPr>
        <p:spPr>
          <a:xfrm flipH="1">
            <a:off x="1907704" y="1988840"/>
            <a:ext cx="1800200" cy="561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932040" y="2029281"/>
            <a:ext cx="1116124" cy="8807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298197" y="2924944"/>
            <a:ext cx="183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cross-section</a:t>
            </a:r>
            <a:endParaRPr lang="it-IT" dirty="0"/>
          </a:p>
        </p:txBody>
      </p:sp>
      <p:sp>
        <p:nvSpPr>
          <p:cNvPr id="44" name="Rettangolo 43"/>
          <p:cNvSpPr/>
          <p:nvPr/>
        </p:nvSpPr>
        <p:spPr>
          <a:xfrm>
            <a:off x="5292080" y="764704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ym typeface="Symbol"/>
              </a:rPr>
              <a:t></a:t>
            </a:r>
            <a:r>
              <a:rPr lang="en-US" dirty="0" smtClean="0"/>
              <a:t>-decay transition strengths </a:t>
            </a:r>
          </a:p>
          <a:p>
            <a:pPr algn="ctr"/>
            <a:r>
              <a:rPr lang="en-US" dirty="0" smtClean="0"/>
              <a:t>(reduced matrix elements)</a:t>
            </a:r>
            <a:endParaRPr lang="it-IT" dirty="0"/>
          </a:p>
        </p:txBody>
      </p:sp>
      <p:cxnSp>
        <p:nvCxnSpPr>
          <p:cNvPr id="45" name="Connettore 2 44"/>
          <p:cNvCxnSpPr/>
          <p:nvPr/>
        </p:nvCxnSpPr>
        <p:spPr>
          <a:xfrm flipH="1">
            <a:off x="6516216" y="1340768"/>
            <a:ext cx="79208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251520" y="980728"/>
            <a:ext cx="200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for single CEX: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cxnSp>
        <p:nvCxnSpPr>
          <p:cNvPr id="48" name="Connettore 2 47"/>
          <p:cNvCxnSpPr/>
          <p:nvPr/>
        </p:nvCxnSpPr>
        <p:spPr>
          <a:xfrm flipH="1">
            <a:off x="1979712" y="5085184"/>
            <a:ext cx="1728192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2" name="Connettore 2 51"/>
          <p:cNvCxnSpPr/>
          <p:nvPr/>
        </p:nvCxnSpPr>
        <p:spPr>
          <a:xfrm>
            <a:off x="5076056" y="5013176"/>
            <a:ext cx="504056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/>
              <p:cNvSpPr/>
              <p:nvPr/>
            </p:nvSpPr>
            <p:spPr>
              <a:xfrm>
                <a:off x="2083272" y="1411035"/>
                <a:ext cx="4432944" cy="618246"/>
              </a:xfrm>
              <a:prstGeom prst="rect">
                <a:avLst/>
              </a:prstGeom>
              <a:solidFill>
                <a:srgbClr val="FFFF00">
                  <a:alpha val="15000"/>
                </a:srgb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  <m:r>
                            <a:rPr lang="en-GB" i="1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Ω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i="1">
                          <a:latin typeface="Cambria Math"/>
                        </a:rPr>
                        <m:t>𝛼</m:t>
                      </m:r>
                      <m:r>
                        <a:rPr lang="en-GB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i="1">
                          <a:latin typeface="Cambria Math"/>
                        </a:rPr>
                        <m:t>𝛼</m:t>
                      </m:r>
                      <m:r>
                        <a:rPr lang="en-GB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Rettango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272" y="1411035"/>
                <a:ext cx="4432944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586088" y="2549965"/>
                <a:ext cx="3193824" cy="475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,0)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𝑆𝑇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8" y="2549965"/>
                <a:ext cx="3193824" cy="475643"/>
              </a:xfrm>
              <a:prstGeom prst="rect">
                <a:avLst/>
              </a:prstGeom>
              <a:blipFill rotWithShape="1"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/>
              <p:cNvSpPr/>
              <p:nvPr/>
            </p:nvSpPr>
            <p:spPr>
              <a:xfrm>
                <a:off x="586088" y="5517232"/>
                <a:ext cx="3508012" cy="501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,0)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𝑆𝑇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Rettango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8" y="5517232"/>
                <a:ext cx="3508012" cy="5012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923928" y="6027005"/>
                <a:ext cx="5220072" cy="64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𝑞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𝐾</m:t>
                          </m:r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</a:rPr>
                            <m:t>𝜔</m:t>
                          </m:r>
                          <m:r>
                            <a:rPr lang="en-US" sz="1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𝐾</m:t>
                          </m:r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,0)</m:t>
                          </m:r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〈"/>
                              <m:endChr m:val="〉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sSup>
                        <m:sSupPr>
                          <m:ctrlPr>
                            <a:rPr lang="it-IT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〈"/>
                              <m:endChr m:val="〉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sSup>
                        <m:sSupPr>
                          <m:ctrlPr>
                            <a:rPr lang="it-IT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027005"/>
                <a:ext cx="5220072" cy="642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1907704" y="4429492"/>
                <a:ext cx="5760640" cy="655692"/>
              </a:xfrm>
              <a:prstGeom prst="rect">
                <a:avLst/>
              </a:prstGeom>
              <a:solidFill>
                <a:srgbClr val="FFFF00">
                  <a:alpha val="24000"/>
                </a:srgb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Ω</m:t>
                              </m:r>
                            </m:den>
                          </m:f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𝜔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𝐷𝐶𝐸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429492"/>
                <a:ext cx="5760640" cy="6556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583045" y="2938762"/>
                <a:ext cx="3901837" cy="711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,0)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〈"/>
                              <m:endChr m:val="〉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45" y="2938762"/>
                <a:ext cx="3901837" cy="7110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 rot="2286379">
            <a:off x="5324286" y="23311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For small q</a:t>
            </a:r>
            <a:endParaRPr lang="it-IT" sz="1200" dirty="0"/>
          </a:p>
        </p:txBody>
      </p:sp>
      <p:sp>
        <p:nvSpPr>
          <p:cNvPr id="46" name="CasellaDiTesto 45"/>
          <p:cNvSpPr txBox="1"/>
          <p:nvPr/>
        </p:nvSpPr>
        <p:spPr>
          <a:xfrm rot="3584535">
            <a:off x="5022048" y="528905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For small q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202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10267</TotalTime>
  <Words>3364</Words>
  <Application>Microsoft Office PowerPoint</Application>
  <PresentationFormat>Presentazione su schermo (4:3)</PresentationFormat>
  <Paragraphs>551</Paragraphs>
  <Slides>48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48</vt:i4>
      </vt:variant>
    </vt:vector>
  </HeadingPairs>
  <TitlesOfParts>
    <vt:vector size="55" baseType="lpstr">
      <vt:lpstr>Tema di Office</vt:lpstr>
      <vt:lpstr>1_Tema di Office</vt:lpstr>
      <vt:lpstr>4_Tema di Office</vt:lpstr>
      <vt:lpstr>標準デザイン</vt:lpstr>
      <vt:lpstr>Equazione</vt:lpstr>
      <vt:lpstr>Equation</vt:lpstr>
      <vt:lpstr>数式</vt:lpstr>
      <vt:lpstr>Presentazione standard di PowerPoint</vt:lpstr>
      <vt:lpstr>but requires  Nuclear Matrix Element (NME)!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0    vs   HI-DCE</vt:lpstr>
      <vt:lpstr>About the reaction mechanism</vt:lpstr>
      <vt:lpstr>Presentazione standard di PowerPoint</vt:lpstr>
      <vt:lpstr>Presentazione standard di PowerPoint</vt:lpstr>
      <vt:lpstr>DCE at LNS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Preliminary matrix elements</vt:lpstr>
      <vt:lpstr>Presentazione standard di PowerPoint</vt:lpstr>
      <vt:lpstr>The NUMEN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DCE cross sections and sensitivity of 0 experiments </vt:lpstr>
      <vt:lpstr>The Phases of NUMEN project</vt:lpstr>
      <vt:lpstr>Presentazione standard di PowerPoint</vt:lpstr>
      <vt:lpstr>Presentazione standard di PowerPoint</vt:lpstr>
      <vt:lpstr>Presentazione standard di PowerPoint</vt:lpstr>
      <vt:lpstr>A fundamental property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MAGNEX@LNS</dc:title>
  <dc:creator>Cappuzzello</dc:creator>
  <cp:lastModifiedBy>manuela</cp:lastModifiedBy>
  <cp:revision>387</cp:revision>
  <dcterms:created xsi:type="dcterms:W3CDTF">2013-12-05T11:09:02Z</dcterms:created>
  <dcterms:modified xsi:type="dcterms:W3CDTF">2014-10-15T05:56:45Z</dcterms:modified>
</cp:coreProperties>
</file>