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62" r:id="rId3"/>
    <p:sldId id="302" r:id="rId4"/>
    <p:sldId id="308" r:id="rId5"/>
    <p:sldId id="303" r:id="rId6"/>
    <p:sldId id="305" r:id="rId7"/>
    <p:sldId id="327" r:id="rId8"/>
    <p:sldId id="329" r:id="rId9"/>
    <p:sldId id="330" r:id="rId10"/>
    <p:sldId id="331" r:id="rId11"/>
    <p:sldId id="314" r:id="rId12"/>
    <p:sldId id="312" r:id="rId13"/>
    <p:sldId id="319" r:id="rId14"/>
    <p:sldId id="313" r:id="rId15"/>
    <p:sldId id="315" r:id="rId16"/>
    <p:sldId id="318" r:id="rId17"/>
    <p:sldId id="311" r:id="rId18"/>
    <p:sldId id="323" r:id="rId19"/>
    <p:sldId id="322" r:id="rId20"/>
    <p:sldId id="333" r:id="rId21"/>
    <p:sldId id="332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791EBE-1328-47B8-B189-8F4594C5144E}">
          <p14:sldIdLst>
            <p14:sldId id="262"/>
            <p14:sldId id="302"/>
            <p14:sldId id="308"/>
          </p14:sldIdLst>
        </p14:section>
        <p14:section name="Il Disegno Infrastrutturale" id="{05C64571-16DA-471E-8882-6A58D709FEDF}">
          <p14:sldIdLst>
            <p14:sldId id="303"/>
            <p14:sldId id="305"/>
          </p14:sldIdLst>
        </p14:section>
        <p14:section name="La Rete Trasmissiva" id="{1E1EC851-9D19-4100-9670-8C44B5D29FAC}">
          <p14:sldIdLst>
            <p14:sldId id="327"/>
            <p14:sldId id="329"/>
            <p14:sldId id="330"/>
            <p14:sldId id="331"/>
          </p14:sldIdLst>
        </p14:section>
        <p14:section name="La Rete IP/MPLS" id="{429BBC3F-76C2-4BFD-B885-49C1367DD2F2}">
          <p14:sldIdLst>
            <p14:sldId id="314"/>
            <p14:sldId id="312"/>
            <p14:sldId id="319"/>
            <p14:sldId id="313"/>
          </p14:sldIdLst>
        </p14:section>
        <p14:section name="ICT" id="{1DC02085-3FAF-9143-8301-CD11CFB26656}">
          <p14:sldIdLst>
            <p14:sldId id="315"/>
            <p14:sldId id="318"/>
            <p14:sldId id="311"/>
            <p14:sldId id="323"/>
            <p14:sldId id="322"/>
          </p14:sldIdLst>
        </p14:section>
        <p14:section name="Conclusioni" id="{39B9B309-4CE4-4D7B-BCF5-2F15A3E78AC2}">
          <p14:sldIdLst>
            <p14:sldId id="333"/>
            <p14:sldId id="332"/>
          </p14:sldIdLst>
        </p14:section>
        <p14:section name="Fibra x Scuole" id="{F615778C-179D-4788-AA3B-3FC2FFDB5143}">
          <p14:sldIdLst/>
        </p14:section>
        <p14:section name="I Data Center" id="{636AF598-66D3-4F89-B9C3-65B2A24F0B2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34" autoAdjust="0"/>
    <p:restoredTop sz="91871" autoAdjust="0"/>
  </p:normalViewPr>
  <p:slideViewPr>
    <p:cSldViewPr>
      <p:cViewPr varScale="1">
        <p:scale>
          <a:sx n="125" d="100"/>
          <a:sy n="125" d="100"/>
        </p:scale>
        <p:origin x="-392" y="-104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C18D0-5296-4075-8785-63B0AE33481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D6A32B10-7BA8-473F-8275-C9425B3ECAA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noProof="0" dirty="0" smtClean="0"/>
            <a:t>Continuità tecnologica</a:t>
          </a:r>
          <a:endParaRPr lang="it-IT" noProof="0" dirty="0"/>
        </a:p>
      </dgm:t>
    </dgm:pt>
    <dgm:pt modelId="{6462B01F-E188-414C-ACEA-4F387BC2A83C}" type="parTrans" cxnId="{6796606B-1AD4-4895-B7BE-6CDFC1D42499}">
      <dgm:prSet/>
      <dgm:spPr/>
      <dgm:t>
        <a:bodyPr/>
        <a:lstStyle/>
        <a:p>
          <a:endParaRPr lang="it-IT"/>
        </a:p>
      </dgm:t>
    </dgm:pt>
    <dgm:pt modelId="{2AF9CECC-D1AD-4DF5-9496-8A5EE65B387E}" type="sibTrans" cxnId="{6796606B-1AD4-4895-B7BE-6CDFC1D42499}">
      <dgm:prSet/>
      <dgm:spPr/>
      <dgm:t>
        <a:bodyPr/>
        <a:lstStyle/>
        <a:p>
          <a:endParaRPr lang="it-IT"/>
        </a:p>
      </dgm:t>
    </dgm:pt>
    <dgm:pt modelId="{445BA24B-54FE-41A5-80CD-BE1ADE080410}">
      <dgm:prSet phldrT="[Text]"/>
      <dgm:spPr/>
      <dgm:t>
        <a:bodyPr/>
        <a:lstStyle/>
        <a:p>
          <a:r>
            <a:rPr lang="it-IT" noProof="0" smtClean="0"/>
            <a:t>Soluzioni analoghe a GARR-X</a:t>
          </a:r>
          <a:endParaRPr lang="it-IT" noProof="0"/>
        </a:p>
      </dgm:t>
    </dgm:pt>
    <dgm:pt modelId="{32E417A6-764D-47B2-90CD-C471D3F1C591}" type="parTrans" cxnId="{74CF2439-E383-4D28-932F-B8308C05F65D}">
      <dgm:prSet/>
      <dgm:spPr/>
      <dgm:t>
        <a:bodyPr/>
        <a:lstStyle/>
        <a:p>
          <a:endParaRPr lang="it-IT"/>
        </a:p>
      </dgm:t>
    </dgm:pt>
    <dgm:pt modelId="{411D3961-B484-458A-A20A-96DEE62FE164}" type="sibTrans" cxnId="{74CF2439-E383-4D28-932F-B8308C05F65D}">
      <dgm:prSet/>
      <dgm:spPr/>
      <dgm:t>
        <a:bodyPr/>
        <a:lstStyle/>
        <a:p>
          <a:endParaRPr lang="it-IT"/>
        </a:p>
      </dgm:t>
    </dgm:pt>
    <dgm:pt modelId="{C61E23F0-CB3D-4159-AAD4-63A9FEF54694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noProof="0" dirty="0" err="1" smtClean="0"/>
            <a:t>Matrice</a:t>
          </a:r>
          <a:r>
            <a:rPr lang="en-US" noProof="0" dirty="0" smtClean="0"/>
            <a:t> di </a:t>
          </a:r>
          <a:r>
            <a:rPr lang="en-US" noProof="0" dirty="0" err="1" smtClean="0"/>
            <a:t>traffico</a:t>
          </a:r>
          <a:endParaRPr lang="it-IT" noProof="0" dirty="0"/>
        </a:p>
      </dgm:t>
    </dgm:pt>
    <dgm:pt modelId="{3C75EBB1-6D35-4A11-B91D-64690363FBD2}" type="parTrans" cxnId="{3AE112CC-F3FE-4C9E-BAD6-259B12A3CE61}">
      <dgm:prSet/>
      <dgm:spPr/>
      <dgm:t>
        <a:bodyPr/>
        <a:lstStyle/>
        <a:p>
          <a:endParaRPr lang="it-IT"/>
        </a:p>
      </dgm:t>
    </dgm:pt>
    <dgm:pt modelId="{27669D02-4C4D-4009-95DF-F31DDC50E622}" type="sibTrans" cxnId="{3AE112CC-F3FE-4C9E-BAD6-259B12A3CE61}">
      <dgm:prSet/>
      <dgm:spPr/>
      <dgm:t>
        <a:bodyPr/>
        <a:lstStyle/>
        <a:p>
          <a:endParaRPr lang="it-IT"/>
        </a:p>
      </dgm:t>
    </dgm:pt>
    <dgm:pt modelId="{035EAFC4-610D-40B0-9E3F-86B2DE32C020}">
      <dgm:prSet phldrT="[Text]"/>
      <dgm:spPr/>
      <dgm:t>
        <a:bodyPr/>
        <a:lstStyle/>
        <a:p>
          <a:r>
            <a:rPr lang="it-IT" noProof="0" smtClean="0"/>
            <a:t>A supporto delle nuove classi di utenti</a:t>
          </a:r>
          <a:endParaRPr lang="it-IT" noProof="0"/>
        </a:p>
      </dgm:t>
    </dgm:pt>
    <dgm:pt modelId="{DDABBDC6-2D43-4868-B630-25E0DF71F80F}" type="parTrans" cxnId="{F91C5573-0819-4654-A927-30B7FD3094C6}">
      <dgm:prSet/>
      <dgm:spPr/>
      <dgm:t>
        <a:bodyPr/>
        <a:lstStyle/>
        <a:p>
          <a:endParaRPr lang="it-IT"/>
        </a:p>
      </dgm:t>
    </dgm:pt>
    <dgm:pt modelId="{872EE371-BDD8-4509-A99E-172282DE231B}" type="sibTrans" cxnId="{F91C5573-0819-4654-A927-30B7FD3094C6}">
      <dgm:prSet/>
      <dgm:spPr/>
      <dgm:t>
        <a:bodyPr/>
        <a:lstStyle/>
        <a:p>
          <a:endParaRPr lang="it-IT"/>
        </a:p>
      </dgm:t>
    </dgm:pt>
    <dgm:pt modelId="{3B993335-B925-40E2-ADB5-B4B393105CE1}">
      <dgm:prSet phldrT="[Text]"/>
      <dgm:spPr/>
      <dgm:t>
        <a:bodyPr/>
        <a:lstStyle/>
        <a:p>
          <a:r>
            <a:rPr lang="it-IT" noProof="0" dirty="0" smtClean="0"/>
            <a:t>Copertura delle necessità fino al 2021</a:t>
          </a:r>
          <a:endParaRPr lang="it-IT" noProof="0" dirty="0"/>
        </a:p>
      </dgm:t>
    </dgm:pt>
    <dgm:pt modelId="{6C6A9D75-78E5-476C-88B8-62C9FBDDA72F}" type="parTrans" cxnId="{BE0BCB70-C470-4EF2-94B7-36B83AE736AE}">
      <dgm:prSet/>
      <dgm:spPr/>
      <dgm:t>
        <a:bodyPr/>
        <a:lstStyle/>
        <a:p>
          <a:endParaRPr lang="it-IT"/>
        </a:p>
      </dgm:t>
    </dgm:pt>
    <dgm:pt modelId="{B46C52E7-6663-4213-83AC-D272323F9E39}" type="sibTrans" cxnId="{BE0BCB70-C470-4EF2-94B7-36B83AE736AE}">
      <dgm:prSet/>
      <dgm:spPr/>
      <dgm:t>
        <a:bodyPr/>
        <a:lstStyle/>
        <a:p>
          <a:endParaRPr lang="it-IT"/>
        </a:p>
      </dgm:t>
    </dgm:pt>
    <dgm:pt modelId="{F39CDCCB-E1AC-3344-BC05-56ADF4B13E1F}">
      <dgm:prSet phldrT="[Text]"/>
      <dgm:spPr/>
      <dgm:t>
        <a:bodyPr/>
        <a:lstStyle/>
        <a:p>
          <a:r>
            <a:rPr lang="it-IT" noProof="0" dirty="0" smtClean="0"/>
            <a:t>100G e non solo, la richiesta e per offrire servizi a 40G nella transizione </a:t>
          </a:r>
          <a:endParaRPr lang="it-IT" noProof="0" dirty="0"/>
        </a:p>
      </dgm:t>
    </dgm:pt>
    <dgm:pt modelId="{9E49ECEE-5B12-3B42-BA12-6014B3F15527}" type="parTrans" cxnId="{6AD8F7C4-8D57-9F4F-9603-EECF197E3E93}">
      <dgm:prSet/>
      <dgm:spPr/>
    </dgm:pt>
    <dgm:pt modelId="{5D013509-0D56-1542-BAFF-337C6417F1F5}" type="sibTrans" cxnId="{6AD8F7C4-8D57-9F4F-9603-EECF197E3E93}">
      <dgm:prSet/>
      <dgm:spPr/>
    </dgm:pt>
    <dgm:pt modelId="{9BBA883C-A33A-402A-AD33-722A099A6965}" type="pres">
      <dgm:prSet presAssocID="{FB2C18D0-5296-4075-8785-63B0AE3348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6279CC5-342D-4110-BE0B-830DA584A7E9}" type="pres">
      <dgm:prSet presAssocID="{D6A32B10-7BA8-473F-8275-C9425B3ECAA1}" presName="parentLin" presStyleCnt="0"/>
      <dgm:spPr/>
      <dgm:t>
        <a:bodyPr/>
        <a:lstStyle/>
        <a:p>
          <a:endParaRPr lang="it-IT"/>
        </a:p>
      </dgm:t>
    </dgm:pt>
    <dgm:pt modelId="{4EE6D368-7DDD-40A0-8B33-8B5B76616356}" type="pres">
      <dgm:prSet presAssocID="{D6A32B10-7BA8-473F-8275-C9425B3ECAA1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FBE0F90A-75C4-4EBD-A619-682B50A0AECE}" type="pres">
      <dgm:prSet presAssocID="{D6A32B10-7BA8-473F-8275-C9425B3ECAA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C2DE63-9967-4F60-A94C-6BB30FF70324}" type="pres">
      <dgm:prSet presAssocID="{D6A32B10-7BA8-473F-8275-C9425B3ECAA1}" presName="negativeSpace" presStyleCnt="0"/>
      <dgm:spPr/>
      <dgm:t>
        <a:bodyPr/>
        <a:lstStyle/>
        <a:p>
          <a:endParaRPr lang="it-IT"/>
        </a:p>
      </dgm:t>
    </dgm:pt>
    <dgm:pt modelId="{21127CE6-4F93-4A28-BC72-F8314D36D94A}" type="pres">
      <dgm:prSet presAssocID="{D6A32B10-7BA8-473F-8275-C9425B3ECAA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5D35BF-3BFA-4D28-AE54-440FC0755CE7}" type="pres">
      <dgm:prSet presAssocID="{2AF9CECC-D1AD-4DF5-9496-8A5EE65B387E}" presName="spaceBetweenRectangles" presStyleCnt="0"/>
      <dgm:spPr/>
      <dgm:t>
        <a:bodyPr/>
        <a:lstStyle/>
        <a:p>
          <a:endParaRPr lang="it-IT"/>
        </a:p>
      </dgm:t>
    </dgm:pt>
    <dgm:pt modelId="{52DC6A63-7F6D-4F15-8634-A81D0DF50191}" type="pres">
      <dgm:prSet presAssocID="{C61E23F0-CB3D-4159-AAD4-63A9FEF54694}" presName="parentLin" presStyleCnt="0"/>
      <dgm:spPr/>
      <dgm:t>
        <a:bodyPr/>
        <a:lstStyle/>
        <a:p>
          <a:endParaRPr lang="it-IT"/>
        </a:p>
      </dgm:t>
    </dgm:pt>
    <dgm:pt modelId="{585EF24E-997A-4709-A98D-59A09245B40D}" type="pres">
      <dgm:prSet presAssocID="{C61E23F0-CB3D-4159-AAD4-63A9FEF54694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CC193321-6215-4C06-9D41-14A47EA79659}" type="pres">
      <dgm:prSet presAssocID="{C61E23F0-CB3D-4159-AAD4-63A9FEF5469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224D4A-E8E9-4BB8-ABBC-91A502638BF1}" type="pres">
      <dgm:prSet presAssocID="{C61E23F0-CB3D-4159-AAD4-63A9FEF54694}" presName="negativeSpace" presStyleCnt="0"/>
      <dgm:spPr/>
      <dgm:t>
        <a:bodyPr/>
        <a:lstStyle/>
        <a:p>
          <a:endParaRPr lang="it-IT"/>
        </a:p>
      </dgm:t>
    </dgm:pt>
    <dgm:pt modelId="{AB6C6A31-ABA0-4FBF-9AF0-4192B0D0E900}" type="pres">
      <dgm:prSet presAssocID="{C61E23F0-CB3D-4159-AAD4-63A9FEF5469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91C5573-0819-4654-A927-30B7FD3094C6}" srcId="{C61E23F0-CB3D-4159-AAD4-63A9FEF54694}" destId="{035EAFC4-610D-40B0-9E3F-86B2DE32C020}" srcOrd="0" destOrd="0" parTransId="{DDABBDC6-2D43-4868-B630-25E0DF71F80F}" sibTransId="{872EE371-BDD8-4509-A99E-172282DE231B}"/>
    <dgm:cxn modelId="{32757D0B-5C39-4136-A17B-50DD52EBDB99}" type="presOf" srcId="{445BA24B-54FE-41A5-80CD-BE1ADE080410}" destId="{21127CE6-4F93-4A28-BC72-F8314D36D94A}" srcOrd="0" destOrd="0" presId="urn:microsoft.com/office/officeart/2005/8/layout/list1"/>
    <dgm:cxn modelId="{8CA2972C-BDD1-4C95-AAAD-72C36EAE14D1}" type="presOf" srcId="{C61E23F0-CB3D-4159-AAD4-63A9FEF54694}" destId="{585EF24E-997A-4709-A98D-59A09245B40D}" srcOrd="0" destOrd="0" presId="urn:microsoft.com/office/officeart/2005/8/layout/list1"/>
    <dgm:cxn modelId="{3AE112CC-F3FE-4C9E-BAD6-259B12A3CE61}" srcId="{FB2C18D0-5296-4075-8785-63B0AE33481D}" destId="{C61E23F0-CB3D-4159-AAD4-63A9FEF54694}" srcOrd="1" destOrd="0" parTransId="{3C75EBB1-6D35-4A11-B91D-64690363FBD2}" sibTransId="{27669D02-4C4D-4009-95DF-F31DDC50E622}"/>
    <dgm:cxn modelId="{E076BE45-409B-4747-86C8-D02CB04168CC}" type="presOf" srcId="{D6A32B10-7BA8-473F-8275-C9425B3ECAA1}" destId="{4EE6D368-7DDD-40A0-8B33-8B5B76616356}" srcOrd="0" destOrd="0" presId="urn:microsoft.com/office/officeart/2005/8/layout/list1"/>
    <dgm:cxn modelId="{FD95D2DA-F8E1-4BEA-9B9A-BD4D2A54C0E8}" type="presOf" srcId="{C61E23F0-CB3D-4159-AAD4-63A9FEF54694}" destId="{CC193321-6215-4C06-9D41-14A47EA79659}" srcOrd="1" destOrd="0" presId="urn:microsoft.com/office/officeart/2005/8/layout/list1"/>
    <dgm:cxn modelId="{74CF2439-E383-4D28-932F-B8308C05F65D}" srcId="{D6A32B10-7BA8-473F-8275-C9425B3ECAA1}" destId="{445BA24B-54FE-41A5-80CD-BE1ADE080410}" srcOrd="0" destOrd="0" parTransId="{32E417A6-764D-47B2-90CD-C471D3F1C591}" sibTransId="{411D3961-B484-458A-A20A-96DEE62FE164}"/>
    <dgm:cxn modelId="{01E0B9E3-6E38-42A2-8FA7-2A6B5836734F}" type="presOf" srcId="{FB2C18D0-5296-4075-8785-63B0AE33481D}" destId="{9BBA883C-A33A-402A-AD33-722A099A6965}" srcOrd="0" destOrd="0" presId="urn:microsoft.com/office/officeart/2005/8/layout/list1"/>
    <dgm:cxn modelId="{39632BF7-CA40-42CC-A547-EC81474D54C2}" type="presOf" srcId="{D6A32B10-7BA8-473F-8275-C9425B3ECAA1}" destId="{FBE0F90A-75C4-4EBD-A619-682B50A0AECE}" srcOrd="1" destOrd="0" presId="urn:microsoft.com/office/officeart/2005/8/layout/list1"/>
    <dgm:cxn modelId="{2C578C81-6BCC-4A87-A61C-A559D72884E8}" type="presOf" srcId="{F39CDCCB-E1AC-3344-BC05-56ADF4B13E1F}" destId="{21127CE6-4F93-4A28-BC72-F8314D36D94A}" srcOrd="0" destOrd="1" presId="urn:microsoft.com/office/officeart/2005/8/layout/list1"/>
    <dgm:cxn modelId="{6AD8F7C4-8D57-9F4F-9603-EECF197E3E93}" srcId="{D6A32B10-7BA8-473F-8275-C9425B3ECAA1}" destId="{F39CDCCB-E1AC-3344-BC05-56ADF4B13E1F}" srcOrd="1" destOrd="0" parTransId="{9E49ECEE-5B12-3B42-BA12-6014B3F15527}" sibTransId="{5D013509-0D56-1542-BAFF-337C6417F1F5}"/>
    <dgm:cxn modelId="{855FBFEF-DCE0-4E1A-9FD8-F59C467433DC}" type="presOf" srcId="{3B993335-B925-40E2-ADB5-B4B393105CE1}" destId="{AB6C6A31-ABA0-4FBF-9AF0-4192B0D0E900}" srcOrd="0" destOrd="1" presId="urn:microsoft.com/office/officeart/2005/8/layout/list1"/>
    <dgm:cxn modelId="{6796606B-1AD4-4895-B7BE-6CDFC1D42499}" srcId="{FB2C18D0-5296-4075-8785-63B0AE33481D}" destId="{D6A32B10-7BA8-473F-8275-C9425B3ECAA1}" srcOrd="0" destOrd="0" parTransId="{6462B01F-E188-414C-ACEA-4F387BC2A83C}" sibTransId="{2AF9CECC-D1AD-4DF5-9496-8A5EE65B387E}"/>
    <dgm:cxn modelId="{BE0BCB70-C470-4EF2-94B7-36B83AE736AE}" srcId="{C61E23F0-CB3D-4159-AAD4-63A9FEF54694}" destId="{3B993335-B925-40E2-ADB5-B4B393105CE1}" srcOrd="1" destOrd="0" parTransId="{6C6A9D75-78E5-476C-88B8-62C9FBDDA72F}" sibTransId="{B46C52E7-6663-4213-83AC-D272323F9E39}"/>
    <dgm:cxn modelId="{B22CF05C-1BB8-4129-813C-3347458168DF}" type="presOf" srcId="{035EAFC4-610D-40B0-9E3F-86B2DE32C020}" destId="{AB6C6A31-ABA0-4FBF-9AF0-4192B0D0E900}" srcOrd="0" destOrd="0" presId="urn:microsoft.com/office/officeart/2005/8/layout/list1"/>
    <dgm:cxn modelId="{C2CC69C8-74EA-4CBF-8F08-ED5F9E9D5DDB}" type="presParOf" srcId="{9BBA883C-A33A-402A-AD33-722A099A6965}" destId="{06279CC5-342D-4110-BE0B-830DA584A7E9}" srcOrd="0" destOrd="0" presId="urn:microsoft.com/office/officeart/2005/8/layout/list1"/>
    <dgm:cxn modelId="{8237FA92-80EA-4390-A401-FFE9B5B26D36}" type="presParOf" srcId="{06279CC5-342D-4110-BE0B-830DA584A7E9}" destId="{4EE6D368-7DDD-40A0-8B33-8B5B76616356}" srcOrd="0" destOrd="0" presId="urn:microsoft.com/office/officeart/2005/8/layout/list1"/>
    <dgm:cxn modelId="{CD64476D-3576-4FC6-A0B2-F7466673658C}" type="presParOf" srcId="{06279CC5-342D-4110-BE0B-830DA584A7E9}" destId="{FBE0F90A-75C4-4EBD-A619-682B50A0AECE}" srcOrd="1" destOrd="0" presId="urn:microsoft.com/office/officeart/2005/8/layout/list1"/>
    <dgm:cxn modelId="{5C737806-3B10-4DF2-B867-96A1F3DF4C8D}" type="presParOf" srcId="{9BBA883C-A33A-402A-AD33-722A099A6965}" destId="{82C2DE63-9967-4F60-A94C-6BB30FF70324}" srcOrd="1" destOrd="0" presId="urn:microsoft.com/office/officeart/2005/8/layout/list1"/>
    <dgm:cxn modelId="{116603B3-214F-41B9-A6E8-E0E56BE173D2}" type="presParOf" srcId="{9BBA883C-A33A-402A-AD33-722A099A6965}" destId="{21127CE6-4F93-4A28-BC72-F8314D36D94A}" srcOrd="2" destOrd="0" presId="urn:microsoft.com/office/officeart/2005/8/layout/list1"/>
    <dgm:cxn modelId="{546A9CAC-439C-47C2-A40F-3D6DCD9F9BFE}" type="presParOf" srcId="{9BBA883C-A33A-402A-AD33-722A099A6965}" destId="{EC5D35BF-3BFA-4D28-AE54-440FC0755CE7}" srcOrd="3" destOrd="0" presId="urn:microsoft.com/office/officeart/2005/8/layout/list1"/>
    <dgm:cxn modelId="{F8BA2289-B63D-479E-BB3D-9F0C26596ABC}" type="presParOf" srcId="{9BBA883C-A33A-402A-AD33-722A099A6965}" destId="{52DC6A63-7F6D-4F15-8634-A81D0DF50191}" srcOrd="4" destOrd="0" presId="urn:microsoft.com/office/officeart/2005/8/layout/list1"/>
    <dgm:cxn modelId="{E18BD8C0-0251-4779-AF94-877A22568BFC}" type="presParOf" srcId="{52DC6A63-7F6D-4F15-8634-A81D0DF50191}" destId="{585EF24E-997A-4709-A98D-59A09245B40D}" srcOrd="0" destOrd="0" presId="urn:microsoft.com/office/officeart/2005/8/layout/list1"/>
    <dgm:cxn modelId="{348DCB6E-5320-43FF-9E9D-AA9AC3DD0EF0}" type="presParOf" srcId="{52DC6A63-7F6D-4F15-8634-A81D0DF50191}" destId="{CC193321-6215-4C06-9D41-14A47EA79659}" srcOrd="1" destOrd="0" presId="urn:microsoft.com/office/officeart/2005/8/layout/list1"/>
    <dgm:cxn modelId="{3AE907DA-3524-48B5-8F48-0EA04939C247}" type="presParOf" srcId="{9BBA883C-A33A-402A-AD33-722A099A6965}" destId="{29224D4A-E8E9-4BB8-ABBC-91A502638BF1}" srcOrd="5" destOrd="0" presId="urn:microsoft.com/office/officeart/2005/8/layout/list1"/>
    <dgm:cxn modelId="{8C353FA0-6782-414F-92B3-8CF71EFC43BD}" type="presParOf" srcId="{9BBA883C-A33A-402A-AD33-722A099A6965}" destId="{AB6C6A31-ABA0-4FBF-9AF0-4192B0D0E90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27CE6-4F93-4A28-BC72-F8314D36D94A}">
      <dsp:nvSpPr>
        <dsp:cNvPr id="0" name=""/>
        <dsp:cNvSpPr/>
      </dsp:nvSpPr>
      <dsp:spPr>
        <a:xfrm>
          <a:off x="0" y="425294"/>
          <a:ext cx="8362950" cy="195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058" tIns="562356" rIns="64905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700" kern="1200" noProof="0" smtClean="0"/>
            <a:t>Soluzioni analoghe a GARR-X</a:t>
          </a:r>
          <a:endParaRPr lang="it-IT" sz="2700" kern="1200" noProof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700" kern="1200" noProof="0" dirty="0" smtClean="0"/>
            <a:t>100G e non solo, la richiesta e per offrire servizi a 40G nella transizione </a:t>
          </a:r>
          <a:endParaRPr lang="it-IT" sz="2700" kern="1200" noProof="0" dirty="0"/>
        </a:p>
      </dsp:txBody>
      <dsp:txXfrm>
        <a:off x="0" y="425294"/>
        <a:ext cx="8362950" cy="1956150"/>
      </dsp:txXfrm>
    </dsp:sp>
    <dsp:sp modelId="{FBE0F90A-75C4-4EBD-A619-682B50A0AECE}">
      <dsp:nvSpPr>
        <dsp:cNvPr id="0" name=""/>
        <dsp:cNvSpPr/>
      </dsp:nvSpPr>
      <dsp:spPr>
        <a:xfrm>
          <a:off x="418147" y="26774"/>
          <a:ext cx="5854065" cy="79704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21270" tIns="0" rIns="22127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noProof="0" dirty="0" smtClean="0"/>
            <a:t>Continuità tecnologica</a:t>
          </a:r>
          <a:endParaRPr lang="it-IT" sz="2700" kern="1200" noProof="0" dirty="0"/>
        </a:p>
      </dsp:txBody>
      <dsp:txXfrm>
        <a:off x="457055" y="65682"/>
        <a:ext cx="5776249" cy="719224"/>
      </dsp:txXfrm>
    </dsp:sp>
    <dsp:sp modelId="{AB6C6A31-ABA0-4FBF-9AF0-4192B0D0E900}">
      <dsp:nvSpPr>
        <dsp:cNvPr id="0" name=""/>
        <dsp:cNvSpPr/>
      </dsp:nvSpPr>
      <dsp:spPr>
        <a:xfrm>
          <a:off x="0" y="2925764"/>
          <a:ext cx="8362950" cy="1573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058" tIns="562356" rIns="64905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700" kern="1200" noProof="0" smtClean="0"/>
            <a:t>A supporto delle nuove classi di utenti</a:t>
          </a:r>
          <a:endParaRPr lang="it-IT" sz="2700" kern="1200" noProof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700" kern="1200" noProof="0" dirty="0" smtClean="0"/>
            <a:t>Copertura delle necessità fino al 2021</a:t>
          </a:r>
          <a:endParaRPr lang="it-IT" sz="2700" kern="1200" noProof="0" dirty="0"/>
        </a:p>
      </dsp:txBody>
      <dsp:txXfrm>
        <a:off x="0" y="2925764"/>
        <a:ext cx="8362950" cy="1573424"/>
      </dsp:txXfrm>
    </dsp:sp>
    <dsp:sp modelId="{CC193321-6215-4C06-9D41-14A47EA79659}">
      <dsp:nvSpPr>
        <dsp:cNvPr id="0" name=""/>
        <dsp:cNvSpPr/>
      </dsp:nvSpPr>
      <dsp:spPr>
        <a:xfrm>
          <a:off x="418147" y="2527243"/>
          <a:ext cx="5854065" cy="79704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1270" tIns="0" rIns="22127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noProof="0" dirty="0" err="1" smtClean="0"/>
            <a:t>Matrice</a:t>
          </a:r>
          <a:r>
            <a:rPr lang="en-US" sz="2700" kern="1200" noProof="0" dirty="0" smtClean="0"/>
            <a:t> di </a:t>
          </a:r>
          <a:r>
            <a:rPr lang="en-US" sz="2700" kern="1200" noProof="0" dirty="0" err="1" smtClean="0"/>
            <a:t>traffico</a:t>
          </a:r>
          <a:endParaRPr lang="it-IT" sz="2700" kern="1200" noProof="0" dirty="0"/>
        </a:p>
      </dsp:txBody>
      <dsp:txXfrm>
        <a:off x="457055" y="2566151"/>
        <a:ext cx="5776249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347DA-B2F8-DD46-A239-6B433E88F26B}" type="datetimeFigureOut">
              <a:rPr lang="it-IT" smtClean="0"/>
              <a:t>9/8/14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07446-2FD3-BE47-9860-54392598FB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145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2293C-DAEB-43BC-A463-F23B5E673D59}" type="datetimeFigureOut">
              <a:rPr lang="it-IT" smtClean="0"/>
              <a:t>9/8/14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3000D-69B2-4ADA-B75B-70A6F2832B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43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Confronto Tecnico/Economico con GARR-X</a:t>
            </a:r>
          </a:p>
          <a:p>
            <a:pPr lvl="1"/>
            <a:r>
              <a:rPr lang="it-IT" dirty="0" smtClean="0"/>
              <a:t>GARR-X: Distanza 6500 km </a:t>
            </a:r>
          </a:p>
          <a:p>
            <a:pPr lvl="1"/>
            <a:r>
              <a:rPr lang="it-IT" dirty="0" smtClean="0"/>
              <a:t>GARR-X Progress: 4000 km</a:t>
            </a:r>
          </a:p>
          <a:p>
            <a:r>
              <a:rPr lang="it-IT" dirty="0" smtClean="0"/>
              <a:t>Numero di nodi </a:t>
            </a:r>
          </a:p>
          <a:p>
            <a:pPr lvl="1"/>
            <a:r>
              <a:rPr lang="it-IT" dirty="0" smtClean="0"/>
              <a:t>GARR-X: 32 molti solo terminali zero funzionalità nessun servizio</a:t>
            </a:r>
          </a:p>
          <a:p>
            <a:pPr lvl="1"/>
            <a:r>
              <a:rPr lang="it-IT" dirty="0" smtClean="0"/>
              <a:t>GARR-X Progress: 24 funzionalmente equivalenti matrice di traffico che vede almeno 40G per i nodi più piccoli fino a 1.5Tbps in quelli più grandi</a:t>
            </a:r>
          </a:p>
          <a:p>
            <a:r>
              <a:rPr lang="it-IT" dirty="0" err="1" smtClean="0"/>
              <a:t>Capacita'</a:t>
            </a:r>
            <a:r>
              <a:rPr lang="it-IT" dirty="0" smtClean="0"/>
              <a:t> di rete aggregata </a:t>
            </a:r>
          </a:p>
          <a:p>
            <a:pPr lvl="1"/>
            <a:r>
              <a:rPr lang="it-IT" dirty="0" smtClean="0"/>
              <a:t>GARR-X: 1Tbps </a:t>
            </a:r>
          </a:p>
          <a:p>
            <a:pPr lvl="1"/>
            <a:r>
              <a:rPr lang="it-IT" dirty="0" smtClean="0"/>
              <a:t>GARR-X Progress: 5 </a:t>
            </a:r>
            <a:r>
              <a:rPr lang="it-IT" dirty="0" err="1" smtClean="0"/>
              <a:t>Tbps</a:t>
            </a:r>
            <a:r>
              <a:rPr lang="it-IT" dirty="0" smtClean="0"/>
              <a:t> con espansione fino ad 11 </a:t>
            </a:r>
            <a:r>
              <a:rPr lang="it-IT" dirty="0" err="1" smtClean="0"/>
              <a:t>Tbps</a:t>
            </a:r>
            <a:r>
              <a:rPr lang="it-IT" dirty="0" smtClean="0"/>
              <a:t> senza occupare "altro" spazio</a:t>
            </a:r>
          </a:p>
          <a:p>
            <a:r>
              <a:rPr lang="it-IT" dirty="0" smtClean="0"/>
              <a:t>Numero di servizi iniziali:</a:t>
            </a:r>
          </a:p>
          <a:p>
            <a:pPr lvl="1"/>
            <a:r>
              <a:rPr lang="it-IT" dirty="0" smtClean="0"/>
              <a:t>GARR-X: 70@10G + 20@1G </a:t>
            </a:r>
          </a:p>
          <a:p>
            <a:pPr lvl="1"/>
            <a:r>
              <a:rPr lang="it-IT" dirty="0" smtClean="0"/>
              <a:t>GARR-X Progress: 11@100G + 8@40G + 36@10G </a:t>
            </a:r>
          </a:p>
          <a:p>
            <a:r>
              <a:rPr lang="it-IT" dirty="0" err="1" smtClean="0"/>
              <a:t>Capacita'</a:t>
            </a:r>
            <a:r>
              <a:rPr lang="it-IT" dirty="0" smtClean="0"/>
              <a:t> Extra:</a:t>
            </a:r>
          </a:p>
          <a:p>
            <a:pPr lvl="1"/>
            <a:r>
              <a:rPr lang="it-IT" dirty="0" smtClean="0"/>
              <a:t>GARR-X: </a:t>
            </a:r>
            <a:r>
              <a:rPr lang="it-IT" dirty="0" err="1" smtClean="0"/>
              <a:t>Max</a:t>
            </a:r>
            <a:r>
              <a:rPr lang="it-IT" dirty="0" smtClean="0"/>
              <a:t> 8@10G sui 4 nodi centrali</a:t>
            </a:r>
          </a:p>
          <a:p>
            <a:pPr lvl="1"/>
            <a:r>
              <a:rPr lang="it-IT" dirty="0" smtClean="0"/>
              <a:t>GARR-X Progress: 500G di </a:t>
            </a:r>
            <a:r>
              <a:rPr lang="it-IT" dirty="0" err="1" smtClean="0"/>
              <a:t>capacita'</a:t>
            </a:r>
            <a:r>
              <a:rPr lang="it-IT" dirty="0" smtClean="0"/>
              <a:t> per i nodi principali </a:t>
            </a:r>
            <a:r>
              <a:rPr lang="it-IT" dirty="0" err="1" smtClean="0"/>
              <a:t>any</a:t>
            </a:r>
            <a:r>
              <a:rPr lang="it-IT" dirty="0" smtClean="0"/>
              <a:t>-to-</a:t>
            </a:r>
            <a:r>
              <a:rPr lang="it-IT" dirty="0" err="1" smtClean="0"/>
              <a:t>any</a:t>
            </a:r>
            <a:endParaRPr lang="it-IT" dirty="0" smtClean="0"/>
          </a:p>
          <a:p>
            <a:r>
              <a:rPr lang="it-IT" dirty="0" smtClean="0"/>
              <a:t>Costo ipotetico 100G  ~ 10 volte 10G (siamo certi avere un sensibile miglioramento)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3000D-69B2-4ADA-B75B-70A6F2832BA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26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L'evoluzione della rete IP/MPLS Ampliamento di quanto presente oggi in rete 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dirty="0" smtClean="0"/>
              <a:t> continuità tecnologica  </a:t>
            </a:r>
          </a:p>
          <a:p>
            <a:r>
              <a:rPr lang="it-IT" dirty="0" smtClean="0"/>
              <a:t>Gli apparati attuali hanno già soluzioni analoghe a quelle che sono richieste nelle 4 regioni della convergenza</a:t>
            </a:r>
          </a:p>
          <a:p>
            <a:r>
              <a:rPr lang="it-IT" dirty="0" smtClean="0"/>
              <a:t>Adeguamento delle configurazioni dei nodi tale da supportare le nuove applicazioni e tipologie di utenti (</a:t>
            </a:r>
            <a:r>
              <a:rPr lang="it-IT" dirty="0" err="1" smtClean="0"/>
              <a:t>landing</a:t>
            </a:r>
            <a:r>
              <a:rPr lang="it-IT" dirty="0" smtClean="0"/>
              <a:t> station, data center)</a:t>
            </a:r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3000D-69B2-4ADA-B75B-70A6F2832BA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54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3528" y="4077072"/>
            <a:ext cx="6300000" cy="1231034"/>
          </a:xfrm>
        </p:spPr>
        <p:txBody>
          <a:bodyPr wrap="square" lIns="36000" tIns="72000" rIns="36000" bIns="72000" anchor="ctr" anchorCtr="0">
            <a:normAutofit/>
          </a:bodyPr>
          <a:lstStyle>
            <a:lvl1pPr algn="l">
              <a:defRPr sz="2400" b="1" baseline="0">
                <a:latin typeface="Rockwell" panose="02060603020205020403" pitchFamily="18" charset="0"/>
              </a:defRPr>
            </a:lvl1pPr>
          </a:lstStyle>
          <a:p>
            <a:r>
              <a:rPr lang="it-IT" dirty="0" smtClean="0"/>
              <a:t>Titolo presentazione</a:t>
            </a:r>
            <a:endParaRPr lang="it-IT" dirty="0"/>
          </a:p>
        </p:txBody>
      </p:sp>
      <p:sp>
        <p:nvSpPr>
          <p:cNvPr id="4" name="Segnaposto data 3"/>
          <p:cNvSpPr>
            <a:spLocks noGrp="1" noChangeAspect="1"/>
          </p:cNvSpPr>
          <p:nvPr>
            <p:ph type="dt" sz="half" idx="10"/>
          </p:nvPr>
        </p:nvSpPr>
        <p:spPr>
          <a:xfrm>
            <a:off x="323850" y="6309320"/>
            <a:ext cx="7632526" cy="432048"/>
          </a:xfrm>
        </p:spPr>
        <p:txBody>
          <a:bodyPr lIns="36000" tIns="36000" rIns="36000" bIns="36000">
            <a:normAutofit/>
          </a:bodyPr>
          <a:lstStyle>
            <a:lvl1pPr>
              <a:defRPr sz="1400" i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3528" y="3672000"/>
            <a:ext cx="6300000" cy="306000"/>
          </a:xfrm>
        </p:spPr>
        <p:txBody>
          <a:bodyPr lIns="36000" tIns="36000" rIns="36000" bIns="36000">
            <a:normAutofit/>
          </a:bodyPr>
          <a:lstStyle>
            <a:lvl1pPr algn="l">
              <a:defRPr sz="1800" b="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it-IT" smtClean="0"/>
              <a:t>Massimo Carboni &lt;Massimo.Carboni@garr.it&gt;</a:t>
            </a:r>
            <a:endParaRPr lang="it-I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9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3E5-3B9C-4C4E-A656-F4DD9920C1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51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3E5-3B9C-4C4E-A656-F4DD9920C1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411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AA1-2540-4BA7-861E-82C2B1778B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96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AA1-2540-4BA7-861E-82C2B1778B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66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AA1-2540-4BA7-861E-82C2B1778B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848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AA1-2540-4BA7-861E-82C2B1778B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962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AA1-2540-4BA7-861E-82C2B1778B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688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AA1-2540-4BA7-861E-82C2B1778B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374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AA1-2540-4BA7-861E-82C2B1778B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28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AA1-2540-4BA7-861E-82C2B1778B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0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151200"/>
            <a:ext cx="6336382" cy="756000"/>
          </a:xfrm>
        </p:spPr>
        <p:txBody>
          <a:bodyPr>
            <a:noAutofit/>
          </a:bodyPr>
          <a:lstStyle>
            <a:lvl1pPr algn="l">
              <a:defRPr sz="3200" b="0" i="0">
                <a:solidFill>
                  <a:schemeClr val="bg1"/>
                </a:solidFill>
                <a:effectLst/>
                <a:latin typeface="Rockwell"/>
                <a:cs typeface="Rockwell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3200"/>
            </a:lvl1pPr>
            <a:lvl2pPr marL="742950" indent="-285750">
              <a:buFont typeface="Wingdings" charset="2"/>
              <a:buChar char="§"/>
              <a:defRPr sz="2800"/>
            </a:lvl2pPr>
            <a:lvl3pPr marL="1143000" indent="-228600">
              <a:buFont typeface="Wingdings" charset="2"/>
              <a:buChar char="§"/>
              <a:defRPr sz="2400"/>
            </a:lvl3pPr>
            <a:lvl4pPr marL="1600200" indent="-228600">
              <a:buFont typeface="Wingdings" charset="2"/>
              <a:buChar char="§"/>
              <a:defRPr sz="2000"/>
            </a:lvl4pPr>
            <a:lvl5pPr marL="2057400" indent="-228600">
              <a:buFont typeface="Wingdings" charset="2"/>
              <a:buChar char="§"/>
              <a:defRPr sz="200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23850" y="6390000"/>
            <a:ext cx="5184254" cy="288000"/>
          </a:xfrm>
          <a:solidFill>
            <a:schemeClr val="bg1"/>
          </a:solidFill>
        </p:spPr>
        <p:txBody>
          <a:bodyPr lIns="36000" rIns="36000" anchor="ctr" anchorCtr="0">
            <a:noAutofit/>
          </a:bodyPr>
          <a:lstStyle>
            <a:lvl1pPr>
              <a:defRPr sz="1000" b="0" i="0">
                <a:solidFill>
                  <a:srgbClr val="558ED5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27984" y="6389999"/>
            <a:ext cx="4032448" cy="288000"/>
          </a:xfrm>
          <a:solidFill>
            <a:schemeClr val="bg1"/>
          </a:solidFill>
        </p:spPr>
        <p:txBody>
          <a:bodyPr lIns="36000" rIns="36000" anchor="ctr" anchorCtr="0">
            <a:noAutofit/>
          </a:bodyPr>
          <a:lstStyle>
            <a:lvl1pPr algn="r">
              <a:defRPr sz="1000" b="0" i="0">
                <a:solidFill>
                  <a:schemeClr val="accent1">
                    <a:lumMod val="50000"/>
                  </a:schemeClr>
                </a:solidFill>
                <a:latin typeface="Rockwell"/>
                <a:cs typeface="Rockwell"/>
              </a:defRPr>
            </a:lvl1pPr>
          </a:lstStyle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8532440" y="6390000"/>
            <a:ext cx="432048" cy="28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45720" rIns="36000" bIns="45720" rtlCol="0" anchor="ctr" anchorCtr="0">
            <a:spAutoFit/>
          </a:bodyPr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32048" cy="287999"/>
          </a:xfrm>
        </p:spPr>
        <p:txBody>
          <a:bodyPr lIns="36000" rIns="3600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Rockwell"/>
                <a:cs typeface="Rockwell"/>
              </a:defRPr>
            </a:lvl1pPr>
          </a:lstStyle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690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AA1-2540-4BA7-861E-82C2B1778B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745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AA1-2540-4BA7-861E-82C2B1778B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798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AA1-2540-4BA7-861E-82C2B1778B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219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AA1-2540-4BA7-861E-82C2B1778B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96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3E5-3B9C-4C4E-A656-F4DD9920C1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32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3E5-3B9C-4C4E-A656-F4DD9920C1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55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151200"/>
            <a:ext cx="6336382" cy="756000"/>
          </a:xfrm>
        </p:spPr>
        <p:txBody>
          <a:bodyPr>
            <a:noAutofit/>
          </a:bodyPr>
          <a:lstStyle>
            <a:lvl1pPr algn="l">
              <a:defRPr sz="3200" b="0" i="0">
                <a:solidFill>
                  <a:schemeClr val="tx1"/>
                </a:solidFill>
                <a:effectLst/>
                <a:latin typeface="Rockwell"/>
                <a:cs typeface="Rockwell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323850" y="6390000"/>
            <a:ext cx="5184254" cy="288000"/>
          </a:xfrm>
          <a:solidFill>
            <a:schemeClr val="bg1"/>
          </a:solidFill>
        </p:spPr>
        <p:txBody>
          <a:bodyPr lIns="36000" rIns="36000" anchor="ctr" anchorCtr="0">
            <a:noAutofit/>
          </a:bodyPr>
          <a:lstStyle>
            <a:lvl1pPr>
              <a:defRPr sz="1000" b="0" i="0">
                <a:solidFill>
                  <a:srgbClr val="558ED5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99992" y="6389999"/>
            <a:ext cx="3960440" cy="288000"/>
          </a:xfrm>
          <a:solidFill>
            <a:schemeClr val="bg1"/>
          </a:solidFill>
        </p:spPr>
        <p:txBody>
          <a:bodyPr lIns="36000" rIns="36000" anchor="ctr" anchorCtr="0">
            <a:noAutofit/>
          </a:bodyPr>
          <a:lstStyle>
            <a:lvl1pPr algn="r">
              <a:defRPr sz="1000" b="0" i="0">
                <a:solidFill>
                  <a:schemeClr val="accent1">
                    <a:lumMod val="50000"/>
                  </a:schemeClr>
                </a:solidFill>
                <a:latin typeface="Rockwell"/>
                <a:cs typeface="Rockwell"/>
              </a:defRPr>
            </a:lvl1pPr>
          </a:lstStyle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  <p:sp>
        <p:nvSpPr>
          <p:cNvPr id="10" name="Segnaposto piè di pagina 4"/>
          <p:cNvSpPr txBox="1">
            <a:spLocks/>
          </p:cNvSpPr>
          <p:nvPr userDrawn="1"/>
        </p:nvSpPr>
        <p:spPr>
          <a:xfrm>
            <a:off x="8532440" y="6390000"/>
            <a:ext cx="432048" cy="28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45720" rIns="36000" bIns="45720" rtlCol="0" anchor="ctr" anchorCtr="0">
            <a:spAutoFit/>
          </a:bodyPr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32048" cy="287999"/>
          </a:xfrm>
        </p:spPr>
        <p:txBody>
          <a:bodyPr lIns="36000" rIns="3600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Rockwell"/>
                <a:cs typeface="Rockwell"/>
              </a:defRPr>
            </a:lvl1pPr>
          </a:lstStyle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26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323850" y="6390000"/>
            <a:ext cx="5184254" cy="288000"/>
          </a:xfrm>
          <a:solidFill>
            <a:schemeClr val="bg1"/>
          </a:solidFill>
        </p:spPr>
        <p:txBody>
          <a:bodyPr lIns="36000" rIns="36000" anchor="ctr" anchorCtr="0">
            <a:noAutofit/>
          </a:bodyPr>
          <a:lstStyle>
            <a:lvl1pPr>
              <a:defRPr sz="1000" b="0" i="0">
                <a:solidFill>
                  <a:srgbClr val="558ED5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43438" y="6389999"/>
            <a:ext cx="3816994" cy="288000"/>
          </a:xfrm>
          <a:solidFill>
            <a:schemeClr val="bg1"/>
          </a:solidFill>
        </p:spPr>
        <p:txBody>
          <a:bodyPr lIns="36000" rIns="36000" anchor="ctr" anchorCtr="0">
            <a:noAutofit/>
          </a:bodyPr>
          <a:lstStyle>
            <a:lvl1pPr algn="r">
              <a:defRPr sz="1000" b="0" i="0">
                <a:solidFill>
                  <a:schemeClr val="accent1">
                    <a:lumMod val="50000"/>
                  </a:schemeClr>
                </a:solidFill>
                <a:latin typeface="Rockwell"/>
                <a:cs typeface="Rockwell"/>
              </a:defRPr>
            </a:lvl1pPr>
          </a:lstStyle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  <p:sp>
        <p:nvSpPr>
          <p:cNvPr id="8" name="Segnaposto piè di pagina 4"/>
          <p:cNvSpPr txBox="1">
            <a:spLocks/>
          </p:cNvSpPr>
          <p:nvPr userDrawn="1"/>
        </p:nvSpPr>
        <p:spPr>
          <a:xfrm>
            <a:off x="8532440" y="6390000"/>
            <a:ext cx="432048" cy="28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45720" rIns="36000" bIns="45720" rtlCol="0" anchor="ctr" anchorCtr="0">
            <a:spAutoFit/>
          </a:bodyPr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32048" cy="287999"/>
          </a:xfrm>
        </p:spPr>
        <p:txBody>
          <a:bodyPr lIns="36000" rIns="3600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Rockwell"/>
                <a:cs typeface="Rockwell"/>
              </a:defRPr>
            </a:lvl1pPr>
          </a:lstStyle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380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323850" y="6390000"/>
            <a:ext cx="5184254" cy="288000"/>
          </a:xfrm>
          <a:solidFill>
            <a:schemeClr val="bg1"/>
          </a:solidFill>
        </p:spPr>
        <p:txBody>
          <a:bodyPr lIns="36000" rIns="36000" anchor="ctr" anchorCtr="0">
            <a:noAutofit/>
          </a:bodyPr>
          <a:lstStyle>
            <a:lvl1pPr>
              <a:defRPr sz="1000" b="0" i="0">
                <a:solidFill>
                  <a:srgbClr val="558ED5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43438" y="6389999"/>
            <a:ext cx="3816994" cy="288000"/>
          </a:xfrm>
          <a:solidFill>
            <a:schemeClr val="bg1"/>
          </a:solidFill>
        </p:spPr>
        <p:txBody>
          <a:bodyPr lIns="36000" rIns="36000" anchor="ctr" anchorCtr="0">
            <a:noAutofit/>
          </a:bodyPr>
          <a:lstStyle>
            <a:lvl1pPr algn="r">
              <a:defRPr sz="1000" b="0" i="0">
                <a:solidFill>
                  <a:schemeClr val="accent1">
                    <a:lumMod val="50000"/>
                  </a:schemeClr>
                </a:solidFill>
                <a:latin typeface="Rockwell"/>
                <a:cs typeface="Rockwell"/>
              </a:defRPr>
            </a:lvl1pPr>
          </a:lstStyle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8532440" y="6390000"/>
            <a:ext cx="432048" cy="28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45720" rIns="36000" bIns="45720" rtlCol="0" anchor="ctr" anchorCtr="0">
            <a:spAutoFit/>
          </a:bodyPr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32048" cy="287999"/>
          </a:xfrm>
        </p:spPr>
        <p:txBody>
          <a:bodyPr lIns="36000" rIns="3600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Rockwell"/>
                <a:cs typeface="Rockwell"/>
              </a:defRPr>
            </a:lvl1pPr>
          </a:lstStyle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28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3E5-3B9C-4C4E-A656-F4DD9920C1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97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3E5-3B9C-4C4E-A656-F4DD9920C1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7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813E5-3B9C-4C4E-A656-F4DD9920C1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20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7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Riunione CCR - Roma, Presidenza INFN - Roma - 8/settembre/2014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Massimo Carboni &lt;Massimo.Carboni@garr.it&gt;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F9AA1-2540-4BA7-861E-82C2B1778B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0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6152" y="4077072"/>
            <a:ext cx="6012160" cy="86409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GARR-X Progress</a:t>
            </a:r>
            <a:br>
              <a:rPr lang="it-IT" dirty="0" smtClean="0"/>
            </a:br>
            <a:r>
              <a:rPr lang="it-IT" dirty="0" smtClean="0"/>
              <a:t>Modello dell’evoluzione di rete nazionale</a:t>
            </a:r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144016" y="3645024"/>
            <a:ext cx="65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Riunione </a:t>
            </a:r>
            <a:r>
              <a:rPr lang="it-IT" b="1" dirty="0">
                <a:solidFill>
                  <a:srgbClr val="FF0000"/>
                </a:solidFill>
              </a:rPr>
              <a:t>CCR - Roma, Presidenza </a:t>
            </a:r>
            <a:r>
              <a:rPr lang="it-IT" b="1" dirty="0" smtClean="0">
                <a:solidFill>
                  <a:srgbClr val="FF0000"/>
                </a:solidFill>
              </a:rPr>
              <a:t>INFN </a:t>
            </a:r>
            <a:r>
              <a:rPr lang="en-US" b="1" dirty="0" smtClean="0">
                <a:solidFill>
                  <a:srgbClr val="FF0000"/>
                </a:solidFill>
              </a:rPr>
              <a:t>- Roma - 8/</a:t>
            </a:r>
            <a:r>
              <a:rPr lang="en-US" b="1" dirty="0" err="1" smtClean="0">
                <a:solidFill>
                  <a:srgbClr val="FF0000"/>
                </a:solidFill>
              </a:rPr>
              <a:t>settembre</a:t>
            </a:r>
            <a:r>
              <a:rPr lang="en-US" b="1" dirty="0" smtClean="0">
                <a:solidFill>
                  <a:srgbClr val="FF0000"/>
                </a:solidFill>
              </a:rPr>
              <a:t>/2014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7408" y="4910668"/>
            <a:ext cx="2666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Massimo.Carboni@garr.it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37" y="4797152"/>
            <a:ext cx="41078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Piano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triennale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2015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-2017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859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rete IP/MPLS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906888" cy="365125"/>
          </a:xfrm>
        </p:spPr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036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L’evoluzione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Rete IP/MPLS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980728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Rockwell" panose="02060603020205020403" pitchFamily="18" charset="0"/>
              </a:rPr>
              <a:t>Ampliamento</a:t>
            </a:r>
            <a:r>
              <a:rPr lang="en-US" dirty="0" smtClean="0">
                <a:latin typeface="Rockwell" panose="02060603020205020403" pitchFamily="18" charset="0"/>
              </a:rPr>
              <a:t> </a:t>
            </a:r>
            <a:r>
              <a:rPr lang="en-US" dirty="0" err="1" smtClean="0">
                <a:latin typeface="Rockwell" panose="02060603020205020403" pitchFamily="18" charset="0"/>
              </a:rPr>
              <a:t>della</a:t>
            </a:r>
            <a:r>
              <a:rPr lang="en-US" dirty="0" smtClean="0">
                <a:latin typeface="Rockwell" panose="02060603020205020403" pitchFamily="18" charset="0"/>
              </a:rPr>
              <a:t> Rete IP/MPLS di GARR-X</a:t>
            </a:r>
            <a:endParaRPr lang="en-US" dirty="0">
              <a:latin typeface="Rockwell" panose="02060603020205020403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643379"/>
              </p:ext>
            </p:extLst>
          </p:nvPr>
        </p:nvGraphicFramePr>
        <p:xfrm>
          <a:off x="323850" y="1600200"/>
          <a:ext cx="83629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33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12</a:t>
            </a:fld>
            <a:endParaRPr lang="it-IT" dirty="0"/>
          </a:p>
        </p:txBody>
      </p:sp>
      <p:grpSp>
        <p:nvGrpSpPr>
          <p:cNvPr id="9" name="Group 8"/>
          <p:cNvGrpSpPr/>
          <p:nvPr/>
        </p:nvGrpSpPr>
        <p:grpSpPr>
          <a:xfrm>
            <a:off x="3172" y="0"/>
            <a:ext cx="6626325" cy="6433541"/>
            <a:chOff x="0" y="19051"/>
            <a:chExt cx="6626325" cy="643354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6631"/>
              <a:ext cx="5292080" cy="6335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5148065" y="19051"/>
              <a:ext cx="1478260" cy="908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88056"/>
            <a:ext cx="3851920" cy="1728193"/>
          </a:xfr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it-IT" sz="3600" b="1" dirty="0" smtClean="0"/>
              <a:t>Il disegno di Rete Complessivo</a:t>
            </a:r>
            <a:endParaRPr lang="it-IT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9002" y="3645024"/>
            <a:ext cx="3528392" cy="1008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2800" b="1" dirty="0" smtClean="0">
                <a:latin typeface="Rockwell" panose="02060603020205020403" pitchFamily="18" charset="0"/>
              </a:rPr>
              <a:t>Evoluzione 100G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80520" y="5157192"/>
            <a:ext cx="2113356" cy="720080"/>
            <a:chOff x="6419084" y="1164367"/>
            <a:chExt cx="2113356" cy="720080"/>
          </a:xfrm>
        </p:grpSpPr>
        <p:sp>
          <p:nvSpPr>
            <p:cNvPr id="13" name="Rectangle 12"/>
            <p:cNvSpPr/>
            <p:nvPr/>
          </p:nvSpPr>
          <p:spPr>
            <a:xfrm>
              <a:off x="6419084" y="1164367"/>
              <a:ext cx="2113356" cy="72008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ube 13"/>
            <p:cNvSpPr/>
            <p:nvPr/>
          </p:nvSpPr>
          <p:spPr>
            <a:xfrm>
              <a:off x="7247785" y="1407483"/>
              <a:ext cx="409024" cy="332123"/>
            </a:xfrm>
            <a:prstGeom prst="cub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b="1" dirty="0" smtClean="0"/>
                <a:t>T</a:t>
              </a:r>
              <a:endParaRPr lang="en-US" sz="1050" b="1" baseline="-250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439487" y="1327221"/>
              <a:ext cx="613536" cy="260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08859" y="1331542"/>
              <a:ext cx="613536" cy="26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880238" y="1322564"/>
              <a:ext cx="613536" cy="260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TextBox 9"/>
            <p:cNvSpPr txBox="1"/>
            <p:nvPr/>
          </p:nvSpPr>
          <p:spPr>
            <a:xfrm>
              <a:off x="6531858" y="1192942"/>
              <a:ext cx="421590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/>
                <a:t>x100GE</a:t>
              </a:r>
              <a:endParaRPr lang="en-US" sz="1050" b="1" dirty="0"/>
            </a:p>
          </p:txBody>
        </p:sp>
        <p:sp>
          <p:nvSpPr>
            <p:cNvPr id="19" name="TextBox 80"/>
            <p:cNvSpPr txBox="1"/>
            <p:nvPr/>
          </p:nvSpPr>
          <p:spPr>
            <a:xfrm>
              <a:off x="7247785" y="1212238"/>
              <a:ext cx="352661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/>
                <a:t>x40GE</a:t>
              </a:r>
              <a:endParaRPr lang="en-US" sz="1050" b="1" dirty="0"/>
            </a:p>
          </p:txBody>
        </p:sp>
        <p:sp>
          <p:nvSpPr>
            <p:cNvPr id="20" name="TextBox 81"/>
            <p:cNvSpPr txBox="1"/>
            <p:nvPr/>
          </p:nvSpPr>
          <p:spPr>
            <a:xfrm>
              <a:off x="8021749" y="1212238"/>
              <a:ext cx="352661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/>
                <a:t>x10GE</a:t>
              </a:r>
              <a:endParaRPr lang="en-US" sz="1050" b="1" dirty="0"/>
            </a:p>
          </p:txBody>
        </p:sp>
        <p:sp>
          <p:nvSpPr>
            <p:cNvPr id="21" name="Can 20"/>
            <p:cNvSpPr/>
            <p:nvPr/>
          </p:nvSpPr>
          <p:spPr>
            <a:xfrm>
              <a:off x="7959770" y="1466791"/>
              <a:ext cx="477195" cy="222326"/>
            </a:xfrm>
            <a:prstGeom prst="can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 smtClean="0"/>
                <a:t>Access</a:t>
              </a:r>
              <a:endParaRPr lang="en-US" sz="1050" b="1" dirty="0"/>
            </a:p>
          </p:txBody>
        </p:sp>
        <p:sp>
          <p:nvSpPr>
            <p:cNvPr id="22" name="Can 21"/>
            <p:cNvSpPr/>
            <p:nvPr/>
          </p:nvSpPr>
          <p:spPr>
            <a:xfrm>
              <a:off x="6490866" y="1487178"/>
              <a:ext cx="477195" cy="222326"/>
            </a:xfrm>
            <a:prstGeom prst="can">
              <a:avLst>
                <a:gd name="adj" fmla="val 5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 smtClean="0"/>
                <a:t>Core</a:t>
              </a:r>
              <a:endParaRPr lang="en-US" sz="1050" b="1" baseline="-25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55962" y="1752600"/>
            <a:ext cx="533400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algn="ctr"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120 GB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30923" y="1752599"/>
            <a:ext cx="457200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GB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2200" y="2614246"/>
            <a:ext cx="457200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GB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39926" y="908720"/>
            <a:ext cx="457200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GB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18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17085"/>
            <a:ext cx="5295709" cy="633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102571"/>
            <a:ext cx="5292080" cy="633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9002" y="3645024"/>
            <a:ext cx="3528392" cy="1008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2800" b="1" dirty="0" smtClean="0">
                <a:latin typeface="Rockwell" panose="02060603020205020403" pitchFamily="18" charset="0"/>
              </a:rPr>
              <a:t>Evoluzione 100G </a:t>
            </a:r>
          </a:p>
          <a:p>
            <a:r>
              <a:rPr lang="it-IT" sz="2800" dirty="0" smtClean="0">
                <a:latin typeface="Rockwell" panose="02060603020205020403" pitchFamily="18" charset="0"/>
              </a:rPr>
              <a:t>Estesa a tutta la rete</a:t>
            </a:r>
            <a:endParaRPr lang="it-IT" sz="2800" dirty="0">
              <a:latin typeface="Rockwell" panose="02060603020205020403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80520" y="5157192"/>
            <a:ext cx="2113356" cy="720080"/>
            <a:chOff x="6419084" y="1164367"/>
            <a:chExt cx="2113356" cy="720080"/>
          </a:xfrm>
        </p:grpSpPr>
        <p:sp>
          <p:nvSpPr>
            <p:cNvPr id="10" name="Rectangle 9"/>
            <p:cNvSpPr/>
            <p:nvPr/>
          </p:nvSpPr>
          <p:spPr>
            <a:xfrm>
              <a:off x="6419084" y="1164367"/>
              <a:ext cx="2113356" cy="72008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ube 10"/>
            <p:cNvSpPr/>
            <p:nvPr/>
          </p:nvSpPr>
          <p:spPr>
            <a:xfrm>
              <a:off x="7247785" y="1407483"/>
              <a:ext cx="409024" cy="332123"/>
            </a:xfrm>
            <a:prstGeom prst="cub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 smtClean="0"/>
                <a:t>T</a:t>
              </a:r>
              <a:endParaRPr lang="en-US" sz="1050" baseline="-250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439487" y="1327221"/>
              <a:ext cx="613536" cy="260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108859" y="1331542"/>
              <a:ext cx="613536" cy="26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880238" y="1322564"/>
              <a:ext cx="613536" cy="260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TextBox 9"/>
            <p:cNvSpPr txBox="1"/>
            <p:nvPr/>
          </p:nvSpPr>
          <p:spPr>
            <a:xfrm>
              <a:off x="6531858" y="1192942"/>
              <a:ext cx="421590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 smtClean="0"/>
                <a:t>x100GE</a:t>
              </a:r>
              <a:endParaRPr lang="en-US" sz="1050" dirty="0"/>
            </a:p>
          </p:txBody>
        </p:sp>
        <p:sp>
          <p:nvSpPr>
            <p:cNvPr id="16" name="TextBox 80"/>
            <p:cNvSpPr txBox="1"/>
            <p:nvPr/>
          </p:nvSpPr>
          <p:spPr>
            <a:xfrm>
              <a:off x="7247785" y="1212238"/>
              <a:ext cx="352661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 smtClean="0"/>
                <a:t>x40GE</a:t>
              </a:r>
              <a:endParaRPr lang="en-US" sz="1050" dirty="0"/>
            </a:p>
          </p:txBody>
        </p:sp>
        <p:sp>
          <p:nvSpPr>
            <p:cNvPr id="17" name="TextBox 81"/>
            <p:cNvSpPr txBox="1"/>
            <p:nvPr/>
          </p:nvSpPr>
          <p:spPr>
            <a:xfrm>
              <a:off x="8021749" y="1212238"/>
              <a:ext cx="352661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 smtClean="0"/>
                <a:t>x10GE</a:t>
              </a:r>
              <a:endParaRPr lang="en-US" sz="1050" dirty="0"/>
            </a:p>
          </p:txBody>
        </p:sp>
        <p:sp>
          <p:nvSpPr>
            <p:cNvPr id="18" name="Can 17"/>
            <p:cNvSpPr/>
            <p:nvPr/>
          </p:nvSpPr>
          <p:spPr>
            <a:xfrm>
              <a:off x="7959770" y="1466791"/>
              <a:ext cx="477195" cy="222326"/>
            </a:xfrm>
            <a:prstGeom prst="can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 smtClean="0"/>
                <a:t>Access</a:t>
              </a:r>
              <a:endParaRPr lang="en-US" sz="1050" dirty="0"/>
            </a:p>
          </p:txBody>
        </p:sp>
        <p:sp>
          <p:nvSpPr>
            <p:cNvPr id="19" name="Can 18"/>
            <p:cNvSpPr/>
            <p:nvPr/>
          </p:nvSpPr>
          <p:spPr>
            <a:xfrm>
              <a:off x="6490866" y="1487178"/>
              <a:ext cx="477195" cy="222326"/>
            </a:xfrm>
            <a:prstGeom prst="can">
              <a:avLst>
                <a:gd name="adj" fmla="val 5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 smtClean="0"/>
                <a:t>Core</a:t>
              </a:r>
              <a:endParaRPr lang="en-US" sz="1050" baseline="-25000" dirty="0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5292080" y="88056"/>
            <a:ext cx="3851920" cy="17281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effectLst/>
                <a:latin typeface="Rockwell"/>
                <a:ea typeface="+mj-ea"/>
                <a:cs typeface="Rockwell"/>
              </a:defRPr>
            </a:lvl1pPr>
          </a:lstStyle>
          <a:p>
            <a:pPr algn="ctr"/>
            <a:r>
              <a:rPr lang="it-IT" sz="3600" b="1" smtClean="0"/>
              <a:t>Il disegno di Rete Complessivo</a:t>
            </a:r>
            <a:endParaRPr lang="it-IT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842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5122912" cy="365125"/>
          </a:xfrm>
        </p:spPr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156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ICT: Infrastruttura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9001000" cy="5544616"/>
          </a:xfrm>
        </p:spPr>
        <p:txBody>
          <a:bodyPr wrap="square">
            <a:noAutofit/>
          </a:bodyPr>
          <a:lstStyle/>
          <a:p>
            <a:r>
              <a:rPr lang="it-IT" sz="2000" dirty="0" smtClean="0"/>
              <a:t>Infrastruttura di Calcolo e Storage con ~ 7PB e 7000 </a:t>
            </a:r>
            <a:r>
              <a:rPr lang="it-IT" sz="2000" dirty="0" err="1" smtClean="0"/>
              <a:t>vCore</a:t>
            </a:r>
            <a:endParaRPr lang="it-IT" sz="2000" dirty="0"/>
          </a:p>
          <a:p>
            <a:pPr lvl="1"/>
            <a:r>
              <a:rPr lang="it-IT" sz="2000" dirty="0" smtClean="0"/>
              <a:t>Installazione nelle Regioni </a:t>
            </a:r>
            <a:r>
              <a:rPr lang="it-IT" sz="2000" dirty="0"/>
              <a:t>della Convergenza (Puglia, Campania, Calabria e Sicilia</a:t>
            </a:r>
            <a:r>
              <a:rPr lang="it-IT" sz="2000" dirty="0" smtClean="0"/>
              <a:t>) all’interno dei POP GARR;</a:t>
            </a:r>
            <a:endParaRPr lang="it-IT" sz="2000" dirty="0"/>
          </a:p>
          <a:p>
            <a:r>
              <a:rPr lang="it-IT" sz="2000" dirty="0"/>
              <a:t>Farà parte della </a:t>
            </a:r>
            <a:r>
              <a:rPr lang="it-IT" sz="2000" dirty="0" err="1"/>
              <a:t>Cloud</a:t>
            </a:r>
            <a:r>
              <a:rPr lang="it-IT" sz="2000" dirty="0"/>
              <a:t> GARR </a:t>
            </a:r>
            <a:r>
              <a:rPr lang="it-IT" sz="2000" dirty="0" smtClean="0"/>
              <a:t>nazionale. Costituirà </a:t>
            </a:r>
            <a:r>
              <a:rPr lang="it-IT" sz="2000" dirty="0"/>
              <a:t>un esempio di «</a:t>
            </a:r>
            <a:r>
              <a:rPr lang="it-IT" sz="2000" dirty="0" err="1" smtClean="0"/>
              <a:t>eInfrastructure</a:t>
            </a:r>
            <a:r>
              <a:rPr lang="it-IT" sz="2000" dirty="0"/>
              <a:t>» avanzata da proporre nelle regioni del centro e del nord Italia e anche in </a:t>
            </a:r>
            <a:r>
              <a:rPr lang="it-IT" sz="2000" dirty="0" smtClean="0"/>
              <a:t>Europa;</a:t>
            </a:r>
          </a:p>
          <a:p>
            <a:r>
              <a:rPr lang="it-IT" sz="2000" dirty="0" smtClean="0"/>
              <a:t>Tecnologie </a:t>
            </a:r>
            <a:r>
              <a:rPr lang="it-IT" sz="2000" dirty="0"/>
              <a:t>consolidate ed affidabili</a:t>
            </a:r>
            <a:r>
              <a:rPr lang="it-IT" sz="2000" dirty="0" smtClean="0"/>
              <a:t>:</a:t>
            </a:r>
            <a:endParaRPr lang="it-IT" sz="2000" dirty="0"/>
          </a:p>
          <a:p>
            <a:pPr lvl="1"/>
            <a:r>
              <a:rPr lang="it-IT" sz="2000" dirty="0" err="1" smtClean="0"/>
              <a:t>Blade</a:t>
            </a:r>
            <a:r>
              <a:rPr lang="it-IT" sz="2000" dirty="0" smtClean="0"/>
              <a:t> </a:t>
            </a:r>
            <a:r>
              <a:rPr lang="it-IT" sz="2000" dirty="0"/>
              <a:t>Server per ottimizzare spazi, consumi ed </a:t>
            </a:r>
            <a:r>
              <a:rPr lang="it-IT" sz="2000" dirty="0" smtClean="0"/>
              <a:t>ottenere </a:t>
            </a:r>
            <a:r>
              <a:rPr lang="it-IT" sz="2000" dirty="0"/>
              <a:t>alta </a:t>
            </a:r>
            <a:r>
              <a:rPr lang="it-IT" sz="2000" dirty="0" smtClean="0"/>
              <a:t>affidabilità;</a:t>
            </a:r>
            <a:endParaRPr lang="it-IT" sz="2000" dirty="0"/>
          </a:p>
          <a:p>
            <a:pPr lvl="1"/>
            <a:r>
              <a:rPr lang="it-IT" sz="2000" dirty="0"/>
              <a:t>Storage su Fibre-Channel con sistemi RAID6 e dischi </a:t>
            </a:r>
            <a:r>
              <a:rPr lang="it-IT" sz="2000" dirty="0" smtClean="0"/>
              <a:t>ad </a:t>
            </a:r>
            <a:r>
              <a:rPr lang="it-IT" sz="2000" dirty="0"/>
              <a:t>altra </a:t>
            </a:r>
            <a:r>
              <a:rPr lang="it-IT" sz="2000" dirty="0" smtClean="0"/>
              <a:t>capacità;</a:t>
            </a:r>
          </a:p>
          <a:p>
            <a:pPr lvl="1"/>
            <a:r>
              <a:rPr lang="it-IT" sz="2000" dirty="0" smtClean="0"/>
              <a:t>Rete </a:t>
            </a:r>
            <a:r>
              <a:rPr lang="it-IT" sz="2000" dirty="0"/>
              <a:t>a 10 </a:t>
            </a:r>
            <a:r>
              <a:rPr lang="it-IT" sz="2000" dirty="0" err="1" smtClean="0"/>
              <a:t>Gb</a:t>
            </a:r>
            <a:r>
              <a:rPr lang="it-IT" sz="2000" dirty="0" smtClean="0"/>
              <a:t>/40Gb Ethernet;</a:t>
            </a:r>
            <a:endParaRPr lang="it-IT" sz="2000" dirty="0"/>
          </a:p>
          <a:p>
            <a:r>
              <a:rPr lang="it-IT" sz="2000" dirty="0"/>
              <a:t>Distribuzione geografica per </a:t>
            </a:r>
            <a:r>
              <a:rPr lang="it-IT" sz="2000" dirty="0" err="1"/>
              <a:t>disaster</a:t>
            </a:r>
            <a:r>
              <a:rPr lang="it-IT" sz="2000" dirty="0"/>
              <a:t> </a:t>
            </a:r>
            <a:r>
              <a:rPr lang="it-IT" sz="2000" dirty="0" err="1"/>
              <a:t>recovery</a:t>
            </a:r>
            <a:r>
              <a:rPr lang="it-IT" sz="2000" dirty="0" smtClean="0"/>
              <a:t>:</a:t>
            </a:r>
            <a:endParaRPr lang="it-IT" sz="2000" dirty="0"/>
          </a:p>
          <a:p>
            <a:pPr lvl="1"/>
            <a:r>
              <a:rPr lang="it-IT" sz="2000" dirty="0"/>
              <a:t>Almeno 3 sedi PoP a distanze di almeno 200 </a:t>
            </a:r>
            <a:r>
              <a:rPr lang="it-IT" sz="2000" dirty="0" smtClean="0"/>
              <a:t>km;</a:t>
            </a:r>
            <a:endParaRPr lang="it-IT" sz="2000" dirty="0"/>
          </a:p>
          <a:p>
            <a:pPr lvl="1"/>
            <a:r>
              <a:rPr lang="it-IT" sz="2000" dirty="0" smtClean="0"/>
              <a:t>Interconnessione </a:t>
            </a:r>
            <a:r>
              <a:rPr lang="it-IT" sz="2000" dirty="0"/>
              <a:t>ad alta banda </a:t>
            </a:r>
            <a:r>
              <a:rPr lang="it-IT" sz="2000" dirty="0" smtClean="0"/>
              <a:t>(&gt;10 </a:t>
            </a:r>
            <a:r>
              <a:rPr lang="it-IT" sz="2000" dirty="0"/>
              <a:t>Gbps) fra i </a:t>
            </a:r>
            <a:r>
              <a:rPr lang="it-IT" sz="2000" dirty="0" err="1" smtClean="0"/>
              <a:t>PoP</a:t>
            </a:r>
            <a:r>
              <a:rPr lang="it-IT" sz="2000" dirty="0" smtClean="0"/>
              <a:t>;</a:t>
            </a:r>
            <a:endParaRPr lang="it-IT" sz="2000" dirty="0"/>
          </a:p>
          <a:p>
            <a:pPr lvl="1"/>
            <a:r>
              <a:rPr lang="it-IT" sz="2000" dirty="0"/>
              <a:t>Replica geografica dei dati in almeno 2 </a:t>
            </a:r>
            <a:r>
              <a:rPr lang="it-IT" sz="2000" dirty="0" smtClean="0"/>
              <a:t>copie;</a:t>
            </a:r>
            <a:endParaRPr lang="it-IT" sz="2000" dirty="0"/>
          </a:p>
          <a:p>
            <a:pPr lvl="1"/>
            <a:r>
              <a:rPr lang="it-IT" sz="2000" dirty="0"/>
              <a:t>Ridondanza sia a livello di PoP che </a:t>
            </a:r>
            <a:r>
              <a:rPr lang="it-IT" sz="2000" dirty="0" smtClean="0"/>
              <a:t>geografica;</a:t>
            </a:r>
            <a:endParaRPr lang="it-IT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769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3851920" cy="11620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Il modulo di </a:t>
            </a:r>
            <a:r>
              <a:rPr lang="en-US" sz="2400" b="1" dirty="0" err="1" smtClean="0"/>
              <a:t>calcolo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11 </a:t>
            </a:r>
            <a:r>
              <a:rPr lang="en-US" sz="2400" b="1" dirty="0" err="1" smtClean="0"/>
              <a:t>sistemi</a:t>
            </a:r>
            <a:r>
              <a:rPr lang="en-US" sz="2400" b="1" dirty="0" smtClean="0"/>
              <a:t> “</a:t>
            </a:r>
            <a:r>
              <a:rPr lang="en-US" sz="2400" b="1" dirty="0" err="1" smtClean="0"/>
              <a:t>indipendenti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347864" cy="46910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N.1 </a:t>
            </a:r>
            <a:r>
              <a:rPr lang="it-IT" sz="1600" dirty="0"/>
              <a:t>Armadio Rack Dell </a:t>
            </a:r>
            <a:r>
              <a:rPr lang="it-IT" sz="1600" dirty="0" err="1"/>
              <a:t>Knurr</a:t>
            </a:r>
            <a:r>
              <a:rPr lang="it-IT" sz="1600" dirty="0"/>
              <a:t> DCM da 42U e profondità 1200mm comprensivo di o Una coppia di PDU Trifase da 32A </a:t>
            </a:r>
            <a:r>
              <a:rPr lang="it-IT" sz="1600" dirty="0" err="1"/>
              <a:t>Knurr</a:t>
            </a:r>
            <a:r>
              <a:rPr lang="it-IT" sz="1600" dirty="0"/>
              <a:t> MPH2-R, dotate di </a:t>
            </a:r>
            <a:r>
              <a:rPr lang="it-IT" sz="1600" dirty="0" err="1"/>
              <a:t>siistema</a:t>
            </a:r>
            <a:r>
              <a:rPr lang="it-IT" sz="1600" dirty="0"/>
              <a:t> di management, sensori di temperatura ed umidità, dry </a:t>
            </a:r>
            <a:r>
              <a:rPr lang="it-IT" sz="1600" dirty="0" err="1"/>
              <a:t>contact</a:t>
            </a:r>
            <a:r>
              <a:rPr lang="it-IT" sz="1600" dirty="0"/>
              <a:t> come meglio indicato nel seguito </a:t>
            </a:r>
            <a:endParaRPr lang="it-IT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Un </a:t>
            </a:r>
            <a:r>
              <a:rPr lang="it-IT" sz="1400" dirty="0"/>
              <a:t>modulo KMM (Keyboard, Monitor, Mouse) da 18.5” per la connessione diretta al sistema KVM integrato nello chassis </a:t>
            </a:r>
            <a:r>
              <a:rPr lang="it-IT" sz="1400" dirty="0" err="1"/>
              <a:t>blade</a:t>
            </a:r>
            <a:r>
              <a:rPr lang="it-IT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N.1 </a:t>
            </a:r>
            <a:r>
              <a:rPr lang="it-IT" sz="1600" dirty="0"/>
              <a:t>Box di permutazione 1RU AMP-</a:t>
            </a:r>
            <a:r>
              <a:rPr lang="it-IT" sz="1600" dirty="0" err="1"/>
              <a:t>Tyco</a:t>
            </a:r>
            <a:r>
              <a:rPr lang="it-IT" sz="1600" dirty="0"/>
              <a:t> dotato di 6 porte MPO (per le connessioni 40GbEth) e 6 porte LC (per le connessioni 10GbEth), con relativi cablaggi </a:t>
            </a:r>
          </a:p>
          <a:p>
            <a:endParaRPr lang="en-US" sz="1600" dirty="0"/>
          </a:p>
        </p:txBody>
      </p:sp>
      <p:pic>
        <p:nvPicPr>
          <p:cNvPr id="1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664"/>
            <a:ext cx="511175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422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Sistema Storage (22 </a:t>
            </a:r>
            <a:r>
              <a:rPr lang="en-US" dirty="0" err="1" smtClean="0"/>
              <a:t>sistemi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2950" cy="4525963"/>
          </a:xfrm>
        </p:spPr>
        <p:txBody>
          <a:bodyPr>
            <a:noAutofit/>
          </a:bodyPr>
          <a:lstStyle/>
          <a:p>
            <a:r>
              <a:rPr lang="it-IT" sz="2400" dirty="0"/>
              <a:t>N.2 Storage Array MD3860f ad alta densità (60HDDs in 4RU, per una capacità complessiva per Modulo-CSD di 940,8TB composti mediante 12,8TB SSD + 944TB 7.2krpm) cadauno dotato di o Doppia controller Active-Active con 16GB cache totale (8 per controller) </a:t>
            </a:r>
          </a:p>
          <a:p>
            <a:pPr lvl="1"/>
            <a:r>
              <a:rPr lang="it-IT" sz="1800" dirty="0"/>
              <a:t>8 porte FC16Gb (4 per controller) </a:t>
            </a:r>
          </a:p>
          <a:p>
            <a:pPr lvl="1"/>
            <a:r>
              <a:rPr lang="it-IT" sz="1800" dirty="0"/>
              <a:t>4x1.6TB SSD + 118x4TB 7.2krpm NL-SAS </a:t>
            </a:r>
            <a:r>
              <a:rPr lang="it-IT" sz="1800" dirty="0" err="1"/>
              <a:t>HDDs</a:t>
            </a:r>
            <a:r>
              <a:rPr lang="it-IT" sz="1800" dirty="0"/>
              <a:t> distribuiti su due cassetti da 4RU cadauna </a:t>
            </a:r>
          </a:p>
          <a:p>
            <a:pPr lvl="1"/>
            <a:r>
              <a:rPr lang="it-IT" sz="1800" dirty="0"/>
              <a:t>Licenze software per </a:t>
            </a:r>
            <a:r>
              <a:rPr lang="it-IT" sz="1800" dirty="0" err="1"/>
              <a:t>Snapshot+Volume</a:t>
            </a:r>
            <a:r>
              <a:rPr lang="it-IT" sz="1800" dirty="0"/>
              <a:t> Copy </a:t>
            </a:r>
          </a:p>
          <a:p>
            <a:endParaRPr lang="en-US" sz="2400" dirty="0"/>
          </a:p>
          <a:p>
            <a:r>
              <a:rPr lang="en-US" sz="2400" dirty="0"/>
              <a:t>Software di Management Dell </a:t>
            </a:r>
            <a:r>
              <a:rPr lang="en-US" sz="2400" dirty="0" err="1"/>
              <a:t>OpenManage</a:t>
            </a:r>
            <a:r>
              <a:rPr lang="en-US" sz="2400" dirty="0"/>
              <a:t> Essential, </a:t>
            </a:r>
            <a:r>
              <a:rPr lang="en-US" sz="2400" dirty="0" err="1"/>
              <a:t>OpenManage</a:t>
            </a:r>
            <a:r>
              <a:rPr lang="en-US" sz="2400" dirty="0"/>
              <a:t> System Administrator, Modular Storage Manager, </a:t>
            </a:r>
            <a:r>
              <a:rPr lang="en-US" sz="2400"/>
              <a:t>Open </a:t>
            </a:r>
            <a:r>
              <a:rPr lang="en-US" sz="2400" smtClean="0"/>
              <a:t>Manager </a:t>
            </a:r>
            <a:r>
              <a:rPr lang="en-US" sz="2400" dirty="0"/>
              <a:t>Network Manager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50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Sistema Blade (11 </a:t>
            </a:r>
            <a:r>
              <a:rPr lang="en-US" dirty="0" err="1" smtClean="0"/>
              <a:t>sistemi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362950" cy="5256584"/>
          </a:xfrm>
        </p:spPr>
        <p:txBody>
          <a:bodyPr>
            <a:noAutofit/>
          </a:bodyPr>
          <a:lstStyle/>
          <a:p>
            <a:r>
              <a:rPr lang="it-IT" sz="2000" dirty="0"/>
              <a:t>N.1 Chassis </a:t>
            </a:r>
            <a:r>
              <a:rPr lang="it-IT" sz="2000" dirty="0" err="1"/>
              <a:t>Blade</a:t>
            </a:r>
            <a:r>
              <a:rPr lang="it-IT" sz="2000" dirty="0"/>
              <a:t> Dell M1000e dotato di </a:t>
            </a:r>
          </a:p>
          <a:p>
            <a:pPr lvl="1"/>
            <a:r>
              <a:rPr lang="it-IT" sz="1600" dirty="0"/>
              <a:t>6 alimentatori da 2.700W di tipologia Platinum+, in configurazione full-</a:t>
            </a:r>
            <a:r>
              <a:rPr lang="it-IT" sz="1600" dirty="0" err="1"/>
              <a:t>redundant</a:t>
            </a:r>
            <a:r>
              <a:rPr lang="it-IT" sz="1600" dirty="0"/>
              <a:t> N+N </a:t>
            </a:r>
          </a:p>
          <a:p>
            <a:pPr lvl="1"/>
            <a:r>
              <a:rPr lang="it-IT" sz="1600" dirty="0"/>
              <a:t>9 ventole di raffreddamento </a:t>
            </a:r>
          </a:p>
          <a:p>
            <a:pPr lvl="1"/>
            <a:r>
              <a:rPr lang="it-IT" sz="1600" dirty="0"/>
              <a:t>Chassis Management Controller ridondato, per la gestione del sistema </a:t>
            </a:r>
          </a:p>
          <a:p>
            <a:pPr lvl="1"/>
            <a:r>
              <a:rPr lang="en-US" sz="1600" dirty="0"/>
              <a:t>Sistema KVM </a:t>
            </a:r>
            <a:r>
              <a:rPr lang="en-US" sz="1600" dirty="0" err="1"/>
              <a:t>analogico</a:t>
            </a:r>
            <a:r>
              <a:rPr lang="en-US" sz="1600" dirty="0"/>
              <a:t> </a:t>
            </a:r>
            <a:r>
              <a:rPr lang="en-US" sz="1600" dirty="0" err="1"/>
              <a:t>integrato</a:t>
            </a:r>
            <a:r>
              <a:rPr lang="en-US" sz="1600" dirty="0"/>
              <a:t> </a:t>
            </a:r>
          </a:p>
          <a:p>
            <a:pPr lvl="1"/>
            <a:r>
              <a:rPr lang="it-IT" sz="1600" dirty="0"/>
              <a:t>N.2 Switch 10/40GbEth Dell Force 10 MXL cadauno dotato di 32 porte 10Gb interne e 2x40Gb esterne, tutte dotate di ottiche 40GBASE-SR </a:t>
            </a:r>
          </a:p>
          <a:p>
            <a:pPr lvl="1"/>
            <a:r>
              <a:rPr lang="it-IT" sz="1600" dirty="0"/>
              <a:t>N.2 Switch Dell </a:t>
            </a:r>
            <a:r>
              <a:rPr lang="it-IT" sz="1600" dirty="0" err="1"/>
              <a:t>Brocade</a:t>
            </a:r>
            <a:r>
              <a:rPr lang="it-IT" sz="1600" dirty="0"/>
              <a:t> M6505 dotati di 24 porte abilitate delle quali 16 interne ed 8 esterne per la connessione alla SAN, inclusi SFP ottici a 16Gb di tipologia SR </a:t>
            </a:r>
          </a:p>
          <a:p>
            <a:pPr lvl="1"/>
            <a:r>
              <a:rPr lang="it-IT" sz="1600" dirty="0"/>
              <a:t>N.16 lame (a completo riempimento dello chassis, per un totale di 384 core) Dell </a:t>
            </a:r>
            <a:r>
              <a:rPr lang="it-IT" sz="1600" dirty="0" err="1"/>
              <a:t>Poweredge</a:t>
            </a:r>
            <a:r>
              <a:rPr lang="it-IT" sz="1600" dirty="0"/>
              <a:t> M620 cadauna dotata di: </a:t>
            </a:r>
          </a:p>
          <a:p>
            <a:pPr lvl="2"/>
            <a:r>
              <a:rPr lang="it-IT" sz="1400" dirty="0"/>
              <a:t>2 CPU Intel E5-2697v2 (2.7GHz, 12Core, cache 30MB, 8GT/s QPI) </a:t>
            </a:r>
          </a:p>
          <a:p>
            <a:pPr lvl="2"/>
            <a:r>
              <a:rPr lang="pt-BR" sz="1400" dirty="0"/>
              <a:t>384GB RAM (</a:t>
            </a:r>
            <a:r>
              <a:rPr lang="pt-BR" sz="1400" b="1" dirty="0"/>
              <a:t>composta mediante 12 moduli LRDIMM da 32GB</a:t>
            </a:r>
            <a:r>
              <a:rPr lang="pt-BR" sz="1400" dirty="0"/>
              <a:t>) a 1866MHz </a:t>
            </a:r>
          </a:p>
          <a:p>
            <a:pPr lvl="2"/>
            <a:r>
              <a:rPr lang="en-US" sz="1400" dirty="0"/>
              <a:t>2x300GB 10krpm SAS-2 HDDs </a:t>
            </a:r>
          </a:p>
          <a:p>
            <a:pPr lvl="2"/>
            <a:r>
              <a:rPr lang="it-IT" sz="1400" dirty="0"/>
              <a:t>Controller RAID in HW H710p </a:t>
            </a:r>
            <a:r>
              <a:rPr lang="it-IT" sz="1400" dirty="0" err="1"/>
              <a:t>onboard</a:t>
            </a:r>
            <a:r>
              <a:rPr lang="it-IT" sz="1400" dirty="0"/>
              <a:t>, dotato di 1Gb di cache non volatile </a:t>
            </a:r>
          </a:p>
          <a:p>
            <a:pPr lvl="2"/>
            <a:r>
              <a:rPr lang="it-IT" sz="1400" dirty="0"/>
              <a:t>4 porte Ethernet 10Gb </a:t>
            </a:r>
            <a:r>
              <a:rPr lang="it-IT" sz="1400" dirty="0" err="1"/>
              <a:t>Broadcom</a:t>
            </a:r>
            <a:r>
              <a:rPr lang="it-IT" sz="1400" dirty="0"/>
              <a:t> 57800S (partizionabili, TOE, di tipologia </a:t>
            </a:r>
            <a:r>
              <a:rPr lang="it-IT" sz="1400" dirty="0" err="1"/>
              <a:t>converged</a:t>
            </a:r>
            <a:r>
              <a:rPr lang="it-IT" sz="1400" dirty="0"/>
              <a:t>) per la connessione alla LAN </a:t>
            </a:r>
          </a:p>
          <a:p>
            <a:pPr lvl="2"/>
            <a:r>
              <a:rPr lang="it-IT" sz="1400" dirty="0"/>
              <a:t>2 porte FC 16Gb </a:t>
            </a:r>
            <a:r>
              <a:rPr lang="it-IT" sz="1400" dirty="0" err="1"/>
              <a:t>QLogic</a:t>
            </a:r>
            <a:r>
              <a:rPr lang="it-IT" sz="1400" dirty="0"/>
              <a:t> per la connessione alla SAN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589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si </a:t>
            </a:r>
            <a:r>
              <a:rPr lang="it-IT" dirty="0" err="1" smtClean="0"/>
              <a:t>puo’</a:t>
            </a:r>
            <a:r>
              <a:rPr lang="it-IT" dirty="0" smtClean="0"/>
              <a:t> fare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Nei siti dove c'è GARR-X/Progress, (on-fibre) è possibile avere banda passante a costi marginali</a:t>
            </a:r>
          </a:p>
          <a:p>
            <a:pPr lvl="1"/>
            <a:r>
              <a:rPr lang="it-IT" dirty="0" smtClean="0"/>
              <a:t>In tutti gli altri casi è possibile considerare l’evoluzione a 10G</a:t>
            </a:r>
            <a:r>
              <a:rPr lang="it-IT" dirty="0" smtClean="0">
                <a:sym typeface="Wingdings"/>
              </a:rPr>
              <a:t>40G</a:t>
            </a:r>
          </a:p>
          <a:p>
            <a:pPr lvl="1"/>
            <a:r>
              <a:rPr lang="it-IT" dirty="0" smtClean="0">
                <a:sym typeface="Wingdings"/>
              </a:rPr>
              <a:t>Upgrade dei 10G 2*10G vs 40G</a:t>
            </a:r>
            <a:endParaRPr lang="it-IT" dirty="0" smtClean="0"/>
          </a:p>
          <a:p>
            <a:r>
              <a:rPr lang="it-IT" dirty="0" smtClean="0"/>
              <a:t>Nei piani per i prossimi anni è possibile considerare anche quelle sedi che oggi non erano on-fibre </a:t>
            </a:r>
            <a:r>
              <a:rPr lang="it-IT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it-IT" b="1" dirty="0" smtClean="0">
                <a:solidFill>
                  <a:srgbClr val="FF0000"/>
                </a:solidFill>
                <a:sym typeface="Wingdings"/>
              </a:rPr>
              <a:t>Piano Triennale 2015-2017</a:t>
            </a:r>
            <a:endParaRPr lang="it-IT" dirty="0" smtClean="0">
              <a:solidFill>
                <a:srgbClr val="FF0000"/>
              </a:solidFill>
            </a:endParaRPr>
          </a:p>
          <a:p>
            <a:pPr lvl="1"/>
            <a:r>
              <a:rPr lang="it-IT" dirty="0" smtClean="0"/>
              <a:t>Es. Gran Sasso, ecc.</a:t>
            </a:r>
          </a:p>
          <a:p>
            <a:r>
              <a:rPr lang="it-IT" dirty="0" smtClean="0"/>
              <a:t>GARR segue le necessità degli utilizzatori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966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GARR-X Progress</a:t>
            </a:r>
            <a:r>
              <a:rPr lang="en-US" dirty="0" smtClean="0"/>
              <a:t>: lo </a:t>
            </a:r>
            <a:r>
              <a:rPr lang="en-US" dirty="0" err="1" smtClean="0"/>
              <a:t>stato</a:t>
            </a:r>
            <a:r>
              <a:rPr lang="en-US" dirty="0" smtClean="0"/>
              <a:t> di </a:t>
            </a:r>
            <a:r>
              <a:rPr lang="en-US" dirty="0" err="1" smtClean="0"/>
              <a:t>avanzamento</a:t>
            </a:r>
            <a:endParaRPr lang="en-US" dirty="0" smtClean="0"/>
          </a:p>
          <a:p>
            <a:pPr lvl="1"/>
            <a:r>
              <a:rPr lang="en-US" dirty="0" err="1" smtClean="0"/>
              <a:t>Gare</a:t>
            </a:r>
            <a:r>
              <a:rPr lang="en-US" dirty="0" smtClean="0"/>
              <a:t> </a:t>
            </a:r>
            <a:r>
              <a:rPr lang="en-US" dirty="0" err="1" smtClean="0"/>
              <a:t>concluse</a:t>
            </a:r>
            <a:r>
              <a:rPr lang="en-US" dirty="0" smtClean="0"/>
              <a:t>, </a:t>
            </a:r>
            <a:r>
              <a:rPr lang="en-US" dirty="0" err="1" smtClean="0"/>
              <a:t>tutte</a:t>
            </a:r>
            <a:r>
              <a:rPr lang="en-US" dirty="0" smtClean="0"/>
              <a:t> in </a:t>
            </a:r>
            <a:r>
              <a:rPr lang="en-US" dirty="0" err="1" smtClean="0"/>
              <a:t>esecuzione</a:t>
            </a:r>
            <a:endParaRPr lang="en-US" dirty="0" smtClean="0"/>
          </a:p>
          <a:p>
            <a:pPr lvl="2"/>
            <a:r>
              <a:rPr lang="en-US" dirty="0" err="1" smtClean="0"/>
              <a:t>Tempistica</a:t>
            </a:r>
            <a:r>
              <a:rPr lang="en-US" dirty="0" smtClean="0"/>
              <a:t> molto </a:t>
            </a:r>
            <a:r>
              <a:rPr lang="en-US" dirty="0" err="1" smtClean="0"/>
              <a:t>stretta</a:t>
            </a:r>
            <a:r>
              <a:rPr lang="en-US" dirty="0" smtClean="0"/>
              <a:t> (</a:t>
            </a:r>
            <a:r>
              <a:rPr lang="en-US" dirty="0" err="1" smtClean="0"/>
              <a:t>marzo</a:t>
            </a:r>
            <a:r>
              <a:rPr lang="en-US" dirty="0" smtClean="0"/>
              <a:t>/</a:t>
            </a:r>
            <a:r>
              <a:rPr lang="en-US" dirty="0" smtClean="0"/>
              <a:t>2015 </a:t>
            </a:r>
            <a:r>
              <a:rPr lang="en-US" dirty="0" err="1" smtClean="0"/>
              <a:t>fatture</a:t>
            </a:r>
            <a:r>
              <a:rPr lang="en-US" dirty="0" smtClean="0"/>
              <a:t> </a:t>
            </a:r>
            <a:r>
              <a:rPr lang="en-US" dirty="0" err="1" smtClean="0"/>
              <a:t>pagate</a:t>
            </a:r>
            <a:r>
              <a:rPr lang="en-US" dirty="0" smtClean="0"/>
              <a:t>) </a:t>
            </a:r>
            <a:endParaRPr lang="en-US" dirty="0" smtClean="0"/>
          </a:p>
          <a:p>
            <a:pPr lvl="2"/>
            <a:r>
              <a:rPr lang="en-US" dirty="0" smtClean="0"/>
              <a:t>PoP: 26 </a:t>
            </a:r>
            <a:r>
              <a:rPr lang="en-US" dirty="0" err="1" smtClean="0"/>
              <a:t>siti</a:t>
            </a:r>
            <a:r>
              <a:rPr lang="en-US" dirty="0" smtClean="0"/>
              <a:t> </a:t>
            </a:r>
            <a:r>
              <a:rPr lang="en-US" dirty="0" err="1" smtClean="0"/>
              <a:t>coinvolti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notevole</a:t>
            </a:r>
            <a:r>
              <a:rPr lang="en-US" dirty="0" smtClean="0">
                <a:sym typeface="Wingdings" panose="05000000000000000000" pitchFamily="2" charset="2"/>
              </a:rPr>
              <a:t> effort </a:t>
            </a:r>
            <a:r>
              <a:rPr lang="en-US" dirty="0" err="1" smtClean="0">
                <a:sym typeface="Wingdings" panose="05000000000000000000" pitchFamily="2" charset="2"/>
              </a:rPr>
              <a:t>nell’adeguamento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siti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ospitanti</a:t>
            </a:r>
            <a:endParaRPr lang="en-US" dirty="0" smtClean="0"/>
          </a:p>
          <a:p>
            <a:pPr lvl="1"/>
            <a:r>
              <a:rPr lang="en-US" b="1" dirty="0" smtClean="0"/>
              <a:t>[1301] </a:t>
            </a:r>
            <a:r>
              <a:rPr lang="en-US" dirty="0" err="1" smtClean="0"/>
              <a:t>Fibre</a:t>
            </a:r>
            <a:r>
              <a:rPr lang="en-US" dirty="0" smtClean="0"/>
              <a:t>: </a:t>
            </a:r>
            <a:r>
              <a:rPr lang="en-US" dirty="0" err="1" smtClean="0"/>
              <a:t>dorsale</a:t>
            </a:r>
            <a:r>
              <a:rPr lang="en-US" dirty="0" smtClean="0"/>
              <a:t>, </a:t>
            </a:r>
            <a:r>
              <a:rPr lang="en-US" dirty="0" err="1" smtClean="0"/>
              <a:t>accessi</a:t>
            </a:r>
            <a:r>
              <a:rPr lang="en-US" dirty="0" smtClean="0"/>
              <a:t>, </a:t>
            </a:r>
            <a:r>
              <a:rPr lang="en-US" dirty="0" err="1" smtClean="0"/>
              <a:t>scuole</a:t>
            </a:r>
            <a:endParaRPr lang="en-US" dirty="0" smtClean="0"/>
          </a:p>
          <a:p>
            <a:pPr lvl="1"/>
            <a:r>
              <a:rPr lang="en-US" b="1" dirty="0"/>
              <a:t>[</a:t>
            </a:r>
            <a:r>
              <a:rPr lang="en-US" b="1" dirty="0" smtClean="0"/>
              <a:t>1401</a:t>
            </a:r>
            <a:r>
              <a:rPr lang="en-US" b="1" dirty="0"/>
              <a:t>] </a:t>
            </a:r>
            <a:r>
              <a:rPr lang="en-US" dirty="0" err="1" smtClean="0"/>
              <a:t>Trasmissione</a:t>
            </a:r>
            <a:r>
              <a:rPr lang="en-US" dirty="0" smtClean="0"/>
              <a:t>: </a:t>
            </a:r>
            <a:r>
              <a:rPr lang="en-US" dirty="0" err="1" smtClean="0"/>
              <a:t>nuova</a:t>
            </a:r>
            <a:r>
              <a:rPr lang="en-US" dirty="0" smtClean="0"/>
              <a:t> </a:t>
            </a:r>
            <a:r>
              <a:rPr lang="en-US" dirty="0" err="1" smtClean="0"/>
              <a:t>soluzione</a:t>
            </a:r>
            <a:r>
              <a:rPr lang="en-US" dirty="0" smtClean="0"/>
              <a:t> </a:t>
            </a:r>
            <a:r>
              <a:rPr lang="en-US" dirty="0" err="1" smtClean="0"/>
              <a:t>tecnologica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b="1" dirty="0"/>
              <a:t>[</a:t>
            </a:r>
            <a:r>
              <a:rPr lang="en-US" b="1" dirty="0" smtClean="0"/>
              <a:t>1402] </a:t>
            </a:r>
            <a:r>
              <a:rPr lang="en-US" dirty="0" smtClean="0">
                <a:sym typeface="Wingdings" panose="05000000000000000000" pitchFamily="2" charset="2"/>
              </a:rPr>
              <a:t>Rete IP: </a:t>
            </a:r>
            <a:r>
              <a:rPr lang="en-US" dirty="0" err="1" smtClean="0">
                <a:sym typeface="Wingdings" panose="05000000000000000000" pitchFamily="2" charset="2"/>
              </a:rPr>
              <a:t>evoluzione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della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piattaforma</a:t>
            </a:r>
            <a:r>
              <a:rPr lang="en-US" dirty="0" smtClean="0">
                <a:sym typeface="Wingdings" panose="05000000000000000000" pitchFamily="2" charset="2"/>
              </a:rPr>
              <a:t> Juniper </a:t>
            </a:r>
          </a:p>
          <a:p>
            <a:pPr lvl="1"/>
            <a:r>
              <a:rPr lang="en-US" b="1" dirty="0"/>
              <a:t>[</a:t>
            </a:r>
            <a:r>
              <a:rPr lang="en-US" b="1" dirty="0" smtClean="0"/>
              <a:t>1403] </a:t>
            </a:r>
            <a:r>
              <a:rPr lang="en-US" dirty="0" smtClean="0">
                <a:sym typeface="Wingdings" panose="05000000000000000000" pitchFamily="2" charset="2"/>
              </a:rPr>
              <a:t>ICT: </a:t>
            </a:r>
            <a:r>
              <a:rPr lang="en-US" dirty="0" err="1" smtClean="0">
                <a:sym typeface="Wingdings" panose="05000000000000000000" pitchFamily="2" charset="2"/>
              </a:rPr>
              <a:t>individuati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 5 </a:t>
            </a:r>
            <a:r>
              <a:rPr lang="en-US" dirty="0" err="1" smtClean="0">
                <a:sym typeface="Wingdings" panose="05000000000000000000" pitchFamily="2" charset="2"/>
              </a:rPr>
              <a:t>siti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b="1" dirty="0" err="1" smtClean="0"/>
              <a:t>Evoluzione</a:t>
            </a:r>
            <a:r>
              <a:rPr lang="en-US" dirty="0" smtClean="0"/>
              <a:t>: del </a:t>
            </a:r>
            <a:r>
              <a:rPr lang="en-US" dirty="0" err="1" smtClean="0"/>
              <a:t>modello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sud</a:t>
            </a:r>
            <a:r>
              <a:rPr lang="en-US" dirty="0" smtClean="0"/>
              <a:t> </a:t>
            </a:r>
            <a:r>
              <a:rPr lang="en-US" dirty="0" err="1" smtClean="0"/>
              <a:t>riportato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tutto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territorio</a:t>
            </a:r>
            <a:r>
              <a:rPr lang="en-US" dirty="0" smtClean="0"/>
              <a:t> </a:t>
            </a:r>
            <a:r>
              <a:rPr lang="en-US" dirty="0" err="1" smtClean="0"/>
              <a:t>nazionale</a:t>
            </a:r>
            <a:endParaRPr lang="en-US" dirty="0" smtClean="0"/>
          </a:p>
          <a:p>
            <a:r>
              <a:rPr lang="en-US" b="1" dirty="0" err="1" smtClean="0"/>
              <a:t>Richiesta</a:t>
            </a:r>
            <a:r>
              <a:rPr lang="en-US" dirty="0" smtClean="0"/>
              <a:t>: </a:t>
            </a:r>
            <a:r>
              <a:rPr lang="en-US" dirty="0" err="1" smtClean="0"/>
              <a:t>quali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le </a:t>
            </a:r>
            <a:r>
              <a:rPr lang="en-US" dirty="0" err="1" smtClean="0"/>
              <a:t>necessita</a:t>
            </a:r>
            <a:r>
              <a:rPr lang="en-US" dirty="0" smtClean="0"/>
              <a:t>’ per I </a:t>
            </a:r>
            <a:r>
              <a:rPr lang="en-US" dirty="0" err="1" smtClean="0"/>
              <a:t>prossimi</a:t>
            </a:r>
            <a:r>
              <a:rPr lang="en-US" dirty="0" smtClean="0"/>
              <a:t> 3 </a:t>
            </a:r>
            <a:r>
              <a:rPr lang="en-US" dirty="0" err="1" smtClean="0"/>
              <a:t>anni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Piano di </a:t>
            </a:r>
            <a:r>
              <a:rPr lang="en-US" dirty="0" err="1" smtClean="0"/>
              <a:t>evoluzione</a:t>
            </a:r>
            <a:r>
              <a:rPr lang="en-US" dirty="0" smtClean="0"/>
              <a:t> 2015-2017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259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Quali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le </a:t>
            </a:r>
            <a:r>
              <a:rPr lang="en-US" dirty="0" err="1" smtClean="0"/>
              <a:t>necessita</a:t>
            </a:r>
            <a:r>
              <a:rPr lang="en-US" dirty="0" smtClean="0"/>
              <a:t>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Abbiamo bisogno di conoscere le necessità INFN per i prossimi 3 anni</a:t>
            </a:r>
          </a:p>
          <a:p>
            <a:pPr lvl="1"/>
            <a:r>
              <a:rPr lang="it-IT" dirty="0" smtClean="0"/>
              <a:t>Che modello di calcolo? </a:t>
            </a:r>
          </a:p>
          <a:p>
            <a:pPr lvl="1"/>
            <a:r>
              <a:rPr lang="it-IT" dirty="0" smtClean="0"/>
              <a:t>Quale Banda Passante? </a:t>
            </a:r>
          </a:p>
          <a:p>
            <a:pPr lvl="2"/>
            <a:r>
              <a:rPr lang="it-IT" dirty="0" smtClean="0"/>
              <a:t>Dove investire?</a:t>
            </a:r>
          </a:p>
          <a:p>
            <a:pPr lvl="1"/>
            <a:r>
              <a:rPr lang="it-IT" dirty="0" smtClean="0"/>
              <a:t>Quali servizi? </a:t>
            </a:r>
          </a:p>
          <a:p>
            <a:r>
              <a:rPr lang="it-IT" dirty="0" smtClean="0"/>
              <a:t>Data Center </a:t>
            </a:r>
            <a:r>
              <a:rPr lang="it-IT" dirty="0" err="1" smtClean="0"/>
              <a:t>Interconnection</a:t>
            </a:r>
            <a:endParaRPr lang="it-IT" dirty="0" smtClean="0"/>
          </a:p>
          <a:p>
            <a:pPr lvl="1"/>
            <a:r>
              <a:rPr lang="it-IT" dirty="0" err="1" smtClean="0"/>
              <a:t>Disaster</a:t>
            </a:r>
            <a:r>
              <a:rPr lang="it-IT" dirty="0" smtClean="0"/>
              <a:t> </a:t>
            </a:r>
            <a:r>
              <a:rPr lang="it-IT" dirty="0" err="1" smtClean="0"/>
              <a:t>Recovery</a:t>
            </a:r>
            <a:endParaRPr lang="it-IT" dirty="0" smtClean="0"/>
          </a:p>
          <a:p>
            <a:pPr lvl="1"/>
            <a:r>
              <a:rPr lang="it-IT" dirty="0" smtClean="0"/>
              <a:t>Alta Affidabilità delle Applicazioni</a:t>
            </a:r>
          </a:p>
          <a:p>
            <a:r>
              <a:rPr lang="it-IT" dirty="0" smtClean="0"/>
              <a:t>Attività sperimentale</a:t>
            </a:r>
          </a:p>
          <a:p>
            <a:pPr lvl="1"/>
            <a:r>
              <a:rPr lang="it-IT" dirty="0" smtClean="0"/>
              <a:t>Tier2 :: LAN estesa Roma-Napoli </a:t>
            </a:r>
          </a:p>
          <a:p>
            <a:pPr lvl="2"/>
            <a:r>
              <a:rPr lang="it-IT" dirty="0" smtClean="0"/>
              <a:t>da 5ms a 35ms</a:t>
            </a:r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381000" y="990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b="1" dirty="0" smtClean="0">
                <a:latin typeface="Rockwell"/>
                <a:cs typeface="Rockwell"/>
              </a:rPr>
              <a:t>Conclusioni ?</a:t>
            </a:r>
            <a:endParaRPr lang="it-IT" b="1" dirty="0">
              <a:latin typeface="Rockwell"/>
              <a:cs typeface="Rockwell"/>
            </a:endParaRPr>
          </a:p>
        </p:txBody>
      </p:sp>
      <p:sp>
        <p:nvSpPr>
          <p:cNvPr id="7" name="Rectangle 6"/>
          <p:cNvSpPr/>
          <p:nvPr/>
        </p:nvSpPr>
        <p:spPr>
          <a:xfrm rot="2734781">
            <a:off x="4153680" y="3558734"/>
            <a:ext cx="4985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Piano 2015-2017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569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GARR-X Progress </a:t>
            </a:r>
            <a:r>
              <a:rPr lang="en-US" dirty="0" smtClean="0">
                <a:sym typeface="Wingdings" panose="05000000000000000000" pitchFamily="2" charset="2"/>
              </a:rPr>
              <a:t>vs GARR-X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962278"/>
            <a:ext cx="267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Rockwell" panose="02060603020205020403" pitchFamily="18" charset="0"/>
              </a:rPr>
              <a:t>Confronto</a:t>
            </a:r>
            <a:r>
              <a:rPr lang="en-US" b="1" dirty="0" smtClean="0">
                <a:latin typeface="Rockwell" panose="02060603020205020403" pitchFamily="18" charset="0"/>
              </a:rPr>
              <a:t> sui </a:t>
            </a:r>
            <a:r>
              <a:rPr lang="en-US" b="1" dirty="0" err="1" smtClean="0">
                <a:latin typeface="Rockwell" panose="02060603020205020403" pitchFamily="18" charset="0"/>
              </a:rPr>
              <a:t>numeri</a:t>
            </a:r>
            <a:r>
              <a:rPr lang="en-US" b="1" dirty="0" smtClean="0">
                <a:latin typeface="Rockwell" panose="02060603020205020403" pitchFamily="18" charset="0"/>
              </a:rPr>
              <a:t> </a:t>
            </a:r>
            <a:endParaRPr lang="en-US" b="1" dirty="0">
              <a:latin typeface="Rockwell" panose="02060603020205020403" pitchFamily="18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-5428728" y="1146944"/>
            <a:ext cx="836295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831812"/>
              </p:ext>
            </p:extLst>
          </p:nvPr>
        </p:nvGraphicFramePr>
        <p:xfrm>
          <a:off x="360633" y="1340768"/>
          <a:ext cx="8355256" cy="466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655"/>
                <a:gridCol w="2268160"/>
                <a:gridCol w="3132441"/>
              </a:tblGrid>
              <a:tr h="476622">
                <a:tc>
                  <a:txBody>
                    <a:bodyPr/>
                    <a:lstStyle/>
                    <a:p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GARR-X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GARR-X Progress</a:t>
                      </a:r>
                    </a:p>
                  </a:txBody>
                  <a:tcPr/>
                </a:tc>
              </a:tr>
              <a:tr h="443508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Fibra Dorsale 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6500 km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+ 3000 km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</a:tr>
              <a:tr h="443508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Fibra</a:t>
                      </a:r>
                      <a:r>
                        <a:rPr lang="it-IT" sz="2800" b="0" baseline="0" dirty="0" smtClean="0">
                          <a:latin typeface="Rockwell" panose="02060603020205020403" pitchFamily="18" charset="0"/>
                        </a:rPr>
                        <a:t> Accesso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1500</a:t>
                      </a:r>
                      <a:r>
                        <a:rPr lang="it-IT" sz="2800" b="0" baseline="0" dirty="0" smtClean="0">
                          <a:latin typeface="Rockwell" panose="02060603020205020403" pitchFamily="18" charset="0"/>
                        </a:rPr>
                        <a:t> km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+ 2000 km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</a:tr>
              <a:tr h="443508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Fibra Scuole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0 km 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+</a:t>
                      </a:r>
                      <a:r>
                        <a:rPr lang="it-IT" sz="2800" b="0" baseline="0" dirty="0" smtClean="0">
                          <a:latin typeface="Rockwell" panose="02060603020205020403" pitchFamily="18" charset="0"/>
                        </a:rPr>
                        <a:t> 1000 km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</a:tr>
              <a:tr h="443508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Nodi Trasmissivi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32 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+ 21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</a:tr>
              <a:tr h="443508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Nodi IP/MPLS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38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+ 8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</a:tr>
              <a:tr h="443508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Capacità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1 </a:t>
                      </a:r>
                      <a:r>
                        <a:rPr lang="it-IT" sz="2800" b="0" dirty="0" err="1" smtClean="0">
                          <a:latin typeface="Rockwell" panose="02060603020205020403" pitchFamily="18" charset="0"/>
                        </a:rPr>
                        <a:t>Tbps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+ 5 </a:t>
                      </a:r>
                      <a:r>
                        <a:rPr lang="it-IT" sz="2800" b="0" dirty="0" err="1" smtClean="0">
                          <a:latin typeface="Rockwell" panose="02060603020205020403" pitchFamily="18" charset="0"/>
                        </a:rPr>
                        <a:t>Tbps</a:t>
                      </a:r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 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</a:tr>
              <a:tr h="443508">
                <a:tc>
                  <a:txBody>
                    <a:bodyPr/>
                    <a:lstStyle/>
                    <a:p>
                      <a:r>
                        <a:rPr lang="it-IT" sz="2800" b="0" dirty="0" err="1" smtClean="0">
                          <a:latin typeface="Rockwell" panose="02060603020205020403" pitchFamily="18" charset="0"/>
                        </a:rPr>
                        <a:t>vCPU</a:t>
                      </a:r>
                      <a:r>
                        <a:rPr lang="it-IT" sz="2800" b="0" baseline="0" dirty="0" smtClean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it-IT" sz="2000" b="0" baseline="0" dirty="0" smtClean="0">
                          <a:latin typeface="Rockwell" panose="02060603020205020403" pitchFamily="18" charset="0"/>
                        </a:rPr>
                        <a:t>(E5-2697v2)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0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+8800 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</a:tr>
              <a:tr h="443508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Storage </a:t>
                      </a:r>
                      <a:r>
                        <a:rPr lang="it-IT" sz="2000" b="0" dirty="0" smtClean="0">
                          <a:latin typeface="Rockwell" panose="02060603020205020403" pitchFamily="18" charset="0"/>
                        </a:rPr>
                        <a:t>(PB)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0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atin typeface="Rockwell" panose="02060603020205020403" pitchFamily="18" charset="0"/>
                        </a:rPr>
                        <a:t>+10.3</a:t>
                      </a:r>
                      <a:endParaRPr lang="it-IT" sz="28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208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rete </a:t>
            </a:r>
            <a:r>
              <a:rPr lang="en-US" dirty="0" err="1" smtClean="0"/>
              <a:t>Fisica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906888" cy="365125"/>
          </a:xfrm>
        </p:spPr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827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[1301] Il </a:t>
            </a:r>
            <a:r>
              <a:rPr lang="en-US" b="1" dirty="0" err="1" smtClean="0">
                <a:latin typeface="+mj-lt"/>
              </a:rPr>
              <a:t>disegno</a:t>
            </a:r>
            <a:r>
              <a:rPr lang="en-US" b="1" dirty="0" smtClean="0">
                <a:latin typeface="+mj-lt"/>
              </a:rPr>
              <a:t> di Rete </a:t>
            </a:r>
            <a:r>
              <a:rPr lang="en-US" b="1" dirty="0" err="1" smtClean="0">
                <a:latin typeface="+mj-lt"/>
              </a:rPr>
              <a:t>Fisico</a:t>
            </a:r>
            <a:endParaRPr lang="en-US" b="1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pic>
        <p:nvPicPr>
          <p:cNvPr id="3076" name="Picture 4" descr="http://www.garrxprogress.it/images/mappaGARR-X_2013_10_progress-Z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8280598" cy="54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4355976" y="5013176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5688124" y="5863647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/>
          <p:cNvSpPr/>
          <p:nvPr/>
        </p:nvSpPr>
        <p:spPr>
          <a:xfrm>
            <a:off x="6192180" y="5325706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/>
          <p:cNvSpPr/>
          <p:nvPr/>
        </p:nvSpPr>
        <p:spPr>
          <a:xfrm>
            <a:off x="7740352" y="2466208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Straight Arrow Connector 2"/>
          <p:cNvCxnSpPr>
            <a:stCxn id="7" idx="0"/>
            <a:endCxn id="9" idx="0"/>
          </p:cNvCxnSpPr>
          <p:nvPr/>
        </p:nvCxnSpPr>
        <p:spPr>
          <a:xfrm>
            <a:off x="4386899" y="1803678"/>
            <a:ext cx="221105" cy="32094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  <a:endCxn id="10" idx="0"/>
          </p:cNvCxnSpPr>
          <p:nvPr/>
        </p:nvCxnSpPr>
        <p:spPr>
          <a:xfrm>
            <a:off x="4386899" y="1803678"/>
            <a:ext cx="1553253" cy="40599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11" idx="0"/>
          </p:cNvCxnSpPr>
          <p:nvPr/>
        </p:nvCxnSpPr>
        <p:spPr>
          <a:xfrm>
            <a:off x="4386899" y="1803678"/>
            <a:ext cx="2057309" cy="3522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0"/>
            <a:endCxn id="12" idx="2"/>
          </p:cNvCxnSpPr>
          <p:nvPr/>
        </p:nvCxnSpPr>
        <p:spPr>
          <a:xfrm>
            <a:off x="4386899" y="1803678"/>
            <a:ext cx="3353453" cy="842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16556" y="1803678"/>
            <a:ext cx="234068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Landing Station: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Catania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Ragusa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Mazara del Vallo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Bari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898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rete </a:t>
            </a:r>
            <a:r>
              <a:rPr lang="en-US" dirty="0" err="1" smtClean="0"/>
              <a:t>Trasmissiva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906888" cy="365125"/>
          </a:xfrm>
        </p:spPr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323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+mj-lt"/>
              </a:rPr>
              <a:t>[1401] </a:t>
            </a:r>
            <a:r>
              <a:rPr lang="en-US" b="1" dirty="0" err="1">
                <a:latin typeface="+mj-lt"/>
              </a:rPr>
              <a:t>Gli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apparati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trasmissivi</a:t>
            </a:r>
            <a:endParaRPr lang="en-US" b="1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776864" cy="53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www.geant.net/MediaCentreEvents/news/PublishingImages/Infiner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45223"/>
            <a:ext cx="2631424" cy="74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630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648200" y="329566"/>
            <a:ext cx="4038600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pic>
        <p:nvPicPr>
          <p:cNvPr id="39" name="Picture 2" descr="mappaGARR-XProgress_2014_03_trasmissiva.png (1582×1502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68" y="1571671"/>
            <a:ext cx="4392166" cy="4605906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40" name="Group 6"/>
          <p:cNvGrpSpPr/>
          <p:nvPr/>
        </p:nvGrpSpPr>
        <p:grpSpPr>
          <a:xfrm>
            <a:off x="1259632" y="2279561"/>
            <a:ext cx="2386869" cy="3651992"/>
            <a:chOff x="282181" y="4874770"/>
            <a:chExt cx="4182726" cy="4116168"/>
          </a:xfrm>
        </p:grpSpPr>
        <p:cxnSp>
          <p:nvCxnSpPr>
            <p:cNvPr id="41" name="Straight Connector 7"/>
            <p:cNvCxnSpPr>
              <a:stCxn id="59" idx="1"/>
              <a:endCxn id="62" idx="3"/>
            </p:cNvCxnSpPr>
            <p:nvPr/>
          </p:nvCxnSpPr>
          <p:spPr>
            <a:xfrm flipH="1" flipV="1">
              <a:off x="1696962" y="7827376"/>
              <a:ext cx="1423911" cy="4998"/>
            </a:xfrm>
            <a:prstGeom prst="lin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Straight Connector 8"/>
            <p:cNvCxnSpPr>
              <a:stCxn id="61" idx="1"/>
              <a:endCxn id="64" idx="3"/>
            </p:cNvCxnSpPr>
            <p:nvPr/>
          </p:nvCxnSpPr>
          <p:spPr>
            <a:xfrm flipH="1">
              <a:off x="1696962" y="8784618"/>
              <a:ext cx="1438427" cy="36987"/>
            </a:xfrm>
            <a:prstGeom prst="lin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3" name="Rectangle 9"/>
            <p:cNvSpPr/>
            <p:nvPr/>
          </p:nvSpPr>
          <p:spPr>
            <a:xfrm>
              <a:off x="3356028" y="5044103"/>
              <a:ext cx="591708" cy="9704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cxnSp>
          <p:nvCxnSpPr>
            <p:cNvPr id="44" name="Straight Connector 10"/>
            <p:cNvCxnSpPr>
              <a:stCxn id="50" idx="2"/>
              <a:endCxn id="64" idx="0"/>
            </p:cNvCxnSpPr>
            <p:nvPr/>
          </p:nvCxnSpPr>
          <p:spPr>
            <a:xfrm flipH="1">
              <a:off x="1412724" y="5222606"/>
              <a:ext cx="27289" cy="3429666"/>
            </a:xfrm>
            <a:prstGeom prst="lin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Straight Connector 11"/>
            <p:cNvCxnSpPr>
              <a:stCxn id="61" idx="0"/>
              <a:endCxn id="53" idx="2"/>
            </p:cNvCxnSpPr>
            <p:nvPr/>
          </p:nvCxnSpPr>
          <p:spPr>
            <a:xfrm flipH="1" flipV="1">
              <a:off x="3393774" y="5230369"/>
              <a:ext cx="25853" cy="3384916"/>
            </a:xfrm>
            <a:prstGeom prst="lin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6" name="Rectangle 12"/>
            <p:cNvSpPr/>
            <p:nvPr/>
          </p:nvSpPr>
          <p:spPr>
            <a:xfrm>
              <a:off x="3419627" y="5490411"/>
              <a:ext cx="736148" cy="40639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47" name="Rectangle 13"/>
            <p:cNvSpPr/>
            <p:nvPr/>
          </p:nvSpPr>
          <p:spPr>
            <a:xfrm>
              <a:off x="513971" y="6340874"/>
              <a:ext cx="1046238" cy="17574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cxnSp>
          <p:nvCxnSpPr>
            <p:cNvPr id="48" name="Straight Connector 14"/>
            <p:cNvCxnSpPr/>
            <p:nvPr/>
          </p:nvCxnSpPr>
          <p:spPr>
            <a:xfrm>
              <a:off x="1554919" y="5113750"/>
              <a:ext cx="1270000" cy="12095"/>
            </a:xfrm>
            <a:prstGeom prst="lin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9" name="Rectangle 15"/>
            <p:cNvSpPr/>
            <p:nvPr/>
          </p:nvSpPr>
          <p:spPr>
            <a:xfrm>
              <a:off x="1554919" y="5051352"/>
              <a:ext cx="1046238" cy="4390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50" name="Rounded Rectangle 16"/>
            <p:cNvSpPr/>
            <p:nvPr/>
          </p:nvSpPr>
          <p:spPr>
            <a:xfrm>
              <a:off x="1155775" y="4883940"/>
              <a:ext cx="568476" cy="3386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u="sng" dirty="0" smtClean="0"/>
                <a:t>Na</a:t>
              </a:r>
              <a:r>
                <a:rPr lang="it-IT" sz="1200" u="sng" baseline="-25000" dirty="0" smtClean="0"/>
                <a:t>1</a:t>
              </a:r>
              <a:endParaRPr lang="it-IT" sz="1200" u="sng" baseline="-25000" dirty="0"/>
            </a:p>
          </p:txBody>
        </p:sp>
        <p:sp>
          <p:nvSpPr>
            <p:cNvPr id="51" name="Rounded Rectangle 17"/>
            <p:cNvSpPr/>
            <p:nvPr/>
          </p:nvSpPr>
          <p:spPr>
            <a:xfrm>
              <a:off x="2256443" y="4891703"/>
              <a:ext cx="568476" cy="3386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smtClean="0"/>
                <a:t>Na</a:t>
              </a:r>
              <a:r>
                <a:rPr lang="it-IT" sz="1200" baseline="-25000" dirty="0"/>
                <a:t>2</a:t>
              </a:r>
            </a:p>
          </p:txBody>
        </p:sp>
        <p:sp>
          <p:nvSpPr>
            <p:cNvPr id="52" name="Rounded Rectangle 18"/>
            <p:cNvSpPr/>
            <p:nvPr/>
          </p:nvSpPr>
          <p:spPr>
            <a:xfrm>
              <a:off x="1758498" y="5403025"/>
              <a:ext cx="568476" cy="338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smtClean="0"/>
                <a:t>Na</a:t>
              </a:r>
              <a:r>
                <a:rPr lang="it-IT" sz="1200" baseline="-25000" dirty="0" smtClean="0"/>
                <a:t>6</a:t>
              </a:r>
              <a:endParaRPr lang="it-IT" sz="1200" baseline="-25000" dirty="0"/>
            </a:p>
          </p:txBody>
        </p:sp>
        <p:sp>
          <p:nvSpPr>
            <p:cNvPr id="53" name="Rounded Rectangle 19"/>
            <p:cNvSpPr/>
            <p:nvPr/>
          </p:nvSpPr>
          <p:spPr>
            <a:xfrm>
              <a:off x="3109536" y="4891703"/>
              <a:ext cx="568476" cy="338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smtClean="0"/>
                <a:t>Fg</a:t>
              </a:r>
              <a:r>
                <a:rPr lang="it-IT" sz="1200" baseline="-25000" dirty="0" smtClean="0"/>
                <a:t>1</a:t>
              </a:r>
              <a:endParaRPr lang="it-IT" sz="1200" baseline="-25000" dirty="0"/>
            </a:p>
          </p:txBody>
        </p:sp>
        <p:sp>
          <p:nvSpPr>
            <p:cNvPr id="54" name="Rounded Rectangle 20"/>
            <p:cNvSpPr/>
            <p:nvPr/>
          </p:nvSpPr>
          <p:spPr>
            <a:xfrm>
              <a:off x="3109536" y="5338011"/>
              <a:ext cx="568476" cy="3386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smtClean="0"/>
                <a:t>Ba</a:t>
              </a:r>
              <a:r>
                <a:rPr lang="it-IT" sz="1200" baseline="-25000" dirty="0" smtClean="0"/>
                <a:t>1</a:t>
              </a:r>
              <a:endParaRPr lang="it-IT" sz="1200" baseline="-25000" dirty="0"/>
            </a:p>
          </p:txBody>
        </p:sp>
        <p:sp>
          <p:nvSpPr>
            <p:cNvPr id="55" name="Rounded Rectangle 21"/>
            <p:cNvSpPr/>
            <p:nvPr/>
          </p:nvSpPr>
          <p:spPr>
            <a:xfrm>
              <a:off x="3128890" y="5795211"/>
              <a:ext cx="568476" cy="338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/>
                <a:t>T</a:t>
              </a:r>
              <a:r>
                <a:rPr lang="it-IT" sz="1200" dirty="0" smtClean="0"/>
                <a:t>a</a:t>
              </a:r>
              <a:r>
                <a:rPr lang="it-IT" sz="1200" baseline="-25000" dirty="0" smtClean="0"/>
                <a:t>1</a:t>
              </a:r>
              <a:endParaRPr lang="it-IT" sz="1200" baseline="-25000" dirty="0"/>
            </a:p>
          </p:txBody>
        </p:sp>
        <p:sp>
          <p:nvSpPr>
            <p:cNvPr id="56" name="Rounded Rectangle 22"/>
            <p:cNvSpPr/>
            <p:nvPr/>
          </p:nvSpPr>
          <p:spPr>
            <a:xfrm>
              <a:off x="3109536" y="6250514"/>
              <a:ext cx="568476" cy="338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err="1" smtClean="0"/>
                <a:t>Cz</a:t>
              </a:r>
              <a:endParaRPr lang="it-IT" sz="1200" baseline="-25000" dirty="0"/>
            </a:p>
          </p:txBody>
        </p:sp>
        <p:sp>
          <p:nvSpPr>
            <p:cNvPr id="57" name="Rounded Rectangle 23"/>
            <p:cNvSpPr/>
            <p:nvPr/>
          </p:nvSpPr>
          <p:spPr>
            <a:xfrm>
              <a:off x="3128890" y="6709611"/>
              <a:ext cx="568476" cy="338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err="1" smtClean="0"/>
                <a:t>Rc</a:t>
              </a:r>
              <a:endParaRPr lang="it-IT" sz="1200" baseline="-25000" dirty="0"/>
            </a:p>
          </p:txBody>
        </p:sp>
        <p:sp>
          <p:nvSpPr>
            <p:cNvPr id="58" name="Rounded Rectangle 24"/>
            <p:cNvSpPr/>
            <p:nvPr/>
          </p:nvSpPr>
          <p:spPr>
            <a:xfrm>
              <a:off x="3128889" y="7158725"/>
              <a:ext cx="568476" cy="338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smtClean="0"/>
                <a:t>Me</a:t>
              </a:r>
              <a:endParaRPr lang="it-IT" sz="1200" baseline="-25000" dirty="0"/>
            </a:p>
          </p:txBody>
        </p:sp>
        <p:sp>
          <p:nvSpPr>
            <p:cNvPr id="59" name="Rounded Rectangle 25"/>
            <p:cNvSpPr/>
            <p:nvPr/>
          </p:nvSpPr>
          <p:spPr>
            <a:xfrm>
              <a:off x="3120873" y="7663041"/>
              <a:ext cx="568476" cy="3386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smtClean="0"/>
                <a:t>Pa</a:t>
              </a:r>
              <a:r>
                <a:rPr lang="it-IT" sz="1200" baseline="-25000" dirty="0" smtClean="0"/>
                <a:t>1</a:t>
              </a:r>
              <a:endParaRPr lang="it-IT" sz="1200" baseline="-25000" dirty="0"/>
            </a:p>
          </p:txBody>
        </p:sp>
        <p:sp>
          <p:nvSpPr>
            <p:cNvPr id="60" name="Rounded Rectangle 26"/>
            <p:cNvSpPr/>
            <p:nvPr/>
          </p:nvSpPr>
          <p:spPr>
            <a:xfrm>
              <a:off x="3128889" y="8153236"/>
              <a:ext cx="568476" cy="338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err="1" smtClean="0"/>
                <a:t>Tp</a:t>
              </a:r>
              <a:endParaRPr lang="it-IT" sz="1200" baseline="-25000" dirty="0"/>
            </a:p>
          </p:txBody>
        </p:sp>
        <p:sp>
          <p:nvSpPr>
            <p:cNvPr id="61" name="Rounded Rectangle 27"/>
            <p:cNvSpPr/>
            <p:nvPr/>
          </p:nvSpPr>
          <p:spPr>
            <a:xfrm>
              <a:off x="3135389" y="8615285"/>
              <a:ext cx="568476" cy="338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err="1" smtClean="0"/>
                <a:t>Maz</a:t>
              </a:r>
              <a:endParaRPr lang="it-IT" sz="1200" baseline="-25000" dirty="0"/>
            </a:p>
          </p:txBody>
        </p:sp>
        <p:sp>
          <p:nvSpPr>
            <p:cNvPr id="62" name="Rounded Rectangle 28"/>
            <p:cNvSpPr/>
            <p:nvPr/>
          </p:nvSpPr>
          <p:spPr>
            <a:xfrm>
              <a:off x="1128486" y="7658043"/>
              <a:ext cx="568476" cy="3386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smtClean="0"/>
                <a:t>Ct</a:t>
              </a:r>
              <a:r>
                <a:rPr lang="it-IT" sz="1200" baseline="-25000" dirty="0" smtClean="0"/>
                <a:t>1</a:t>
              </a:r>
              <a:endParaRPr lang="it-IT" sz="1200" baseline="-25000" dirty="0"/>
            </a:p>
          </p:txBody>
        </p:sp>
        <p:sp>
          <p:nvSpPr>
            <p:cNvPr id="63" name="Rounded Rectangle 29"/>
            <p:cNvSpPr/>
            <p:nvPr/>
          </p:nvSpPr>
          <p:spPr>
            <a:xfrm>
              <a:off x="1131115" y="8190223"/>
              <a:ext cx="568476" cy="338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err="1" smtClean="0"/>
                <a:t>Sr</a:t>
              </a:r>
              <a:endParaRPr lang="it-IT" sz="1200" baseline="-25000" dirty="0"/>
            </a:p>
          </p:txBody>
        </p:sp>
        <p:sp>
          <p:nvSpPr>
            <p:cNvPr id="64" name="Rounded Rectangle 30"/>
            <p:cNvSpPr/>
            <p:nvPr/>
          </p:nvSpPr>
          <p:spPr>
            <a:xfrm>
              <a:off x="1128486" y="8652272"/>
              <a:ext cx="568476" cy="338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err="1" smtClean="0"/>
                <a:t>Rg</a:t>
              </a:r>
              <a:endParaRPr lang="it-IT" sz="1200" baseline="-25000" dirty="0"/>
            </a:p>
          </p:txBody>
        </p:sp>
        <p:sp>
          <p:nvSpPr>
            <p:cNvPr id="65" name="Rounded Rectangle 31"/>
            <p:cNvSpPr/>
            <p:nvPr/>
          </p:nvSpPr>
          <p:spPr>
            <a:xfrm>
              <a:off x="2189919" y="8652272"/>
              <a:ext cx="568476" cy="338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smtClean="0"/>
                <a:t>Ag</a:t>
              </a:r>
              <a:endParaRPr lang="it-IT" sz="1200" baseline="-25000" dirty="0"/>
            </a:p>
          </p:txBody>
        </p:sp>
        <p:sp>
          <p:nvSpPr>
            <p:cNvPr id="66" name="Rounded Rectangle 32"/>
            <p:cNvSpPr/>
            <p:nvPr/>
          </p:nvSpPr>
          <p:spPr>
            <a:xfrm>
              <a:off x="1128486" y="6252411"/>
              <a:ext cx="568476" cy="3386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smtClean="0"/>
                <a:t>Cs</a:t>
              </a:r>
              <a:r>
                <a:rPr lang="it-IT" sz="1200" baseline="-25000" dirty="0" smtClean="0"/>
                <a:t>1</a:t>
              </a:r>
              <a:endParaRPr lang="it-IT" sz="1200" baseline="-25000" dirty="0"/>
            </a:p>
          </p:txBody>
        </p:sp>
        <p:sp>
          <p:nvSpPr>
            <p:cNvPr id="67" name="Rounded Rectangle 33"/>
            <p:cNvSpPr/>
            <p:nvPr/>
          </p:nvSpPr>
          <p:spPr>
            <a:xfrm>
              <a:off x="282181" y="6251923"/>
              <a:ext cx="568476" cy="338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smtClean="0"/>
                <a:t>Cs</a:t>
              </a:r>
              <a:endParaRPr lang="it-IT" sz="1200" baseline="-25000" dirty="0"/>
            </a:p>
          </p:txBody>
        </p:sp>
        <p:sp>
          <p:nvSpPr>
            <p:cNvPr id="68" name="Rounded Rectangle 34"/>
            <p:cNvSpPr/>
            <p:nvPr/>
          </p:nvSpPr>
          <p:spPr>
            <a:xfrm>
              <a:off x="3877077" y="5321078"/>
              <a:ext cx="568476" cy="338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smtClean="0"/>
                <a:t>Br</a:t>
              </a:r>
              <a:endParaRPr lang="it-IT" sz="1200" baseline="-25000" dirty="0"/>
            </a:p>
          </p:txBody>
        </p:sp>
        <p:sp>
          <p:nvSpPr>
            <p:cNvPr id="69" name="Rounded Rectangle 35"/>
            <p:cNvSpPr/>
            <p:nvPr/>
          </p:nvSpPr>
          <p:spPr>
            <a:xfrm>
              <a:off x="3896431" y="5778278"/>
              <a:ext cx="568476" cy="338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smtClean="0"/>
                <a:t>Le</a:t>
              </a:r>
              <a:endParaRPr lang="it-IT" sz="1200" baseline="-25000" dirty="0"/>
            </a:p>
          </p:txBody>
        </p:sp>
        <p:cxnSp>
          <p:nvCxnSpPr>
            <p:cNvPr id="70" name="Straight Connector 36"/>
            <p:cNvCxnSpPr>
              <a:stCxn id="51" idx="3"/>
              <a:endCxn id="53" idx="1"/>
            </p:cNvCxnSpPr>
            <p:nvPr/>
          </p:nvCxnSpPr>
          <p:spPr>
            <a:xfrm>
              <a:off x="2824919" y="5061036"/>
              <a:ext cx="284617" cy="0"/>
            </a:xfrm>
            <a:prstGeom prst="lin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71" name="Rounded Rectangle 37"/>
            <p:cNvSpPr/>
            <p:nvPr/>
          </p:nvSpPr>
          <p:spPr>
            <a:xfrm>
              <a:off x="3871536" y="4874770"/>
              <a:ext cx="568476" cy="338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dirty="0" err="1" smtClean="0"/>
                <a:t>Fg</a:t>
              </a:r>
              <a:endParaRPr lang="it-IT" sz="1200" baseline="-25000" dirty="0"/>
            </a:p>
          </p:txBody>
        </p:sp>
        <p:cxnSp>
          <p:nvCxnSpPr>
            <p:cNvPr id="72" name="Straight Connector 38"/>
            <p:cNvCxnSpPr>
              <a:stCxn id="56" idx="1"/>
              <a:endCxn id="66" idx="3"/>
            </p:cNvCxnSpPr>
            <p:nvPr/>
          </p:nvCxnSpPr>
          <p:spPr>
            <a:xfrm flipH="1">
              <a:off x="1696962" y="6419847"/>
              <a:ext cx="1412574" cy="1897"/>
            </a:xfrm>
            <a:prstGeom prst="lin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latin typeface="+mj-lt"/>
              </a:rPr>
              <a:t>Il </a:t>
            </a:r>
            <a:r>
              <a:rPr lang="en-US" b="1" dirty="0" err="1">
                <a:latin typeface="+mj-lt"/>
              </a:rPr>
              <a:t>disegno</a:t>
            </a:r>
            <a:r>
              <a:rPr lang="en-US" b="1" dirty="0">
                <a:latin typeface="+mj-lt"/>
              </a:rPr>
              <a:t> di rete </a:t>
            </a:r>
            <a:r>
              <a:rPr lang="en-US" b="1" dirty="0" err="1">
                <a:latin typeface="+mj-lt"/>
              </a:rPr>
              <a:t>Trasmissivo</a:t>
            </a:r>
            <a:endParaRPr lang="en-US" b="1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470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GARR-X + GARR-X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CCR - Roma, Presidenza INFN - Roma - 8/settembre/2014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fld id="{7F0813E5-3B9C-4C4E-A656-F4DD9920C17E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65821"/>
            <a:ext cx="2763839" cy="532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eform 11"/>
          <p:cNvSpPr/>
          <p:nvPr/>
        </p:nvSpPr>
        <p:spPr>
          <a:xfrm>
            <a:off x="1736592" y="1629015"/>
            <a:ext cx="1229445" cy="1598279"/>
          </a:xfrm>
          <a:custGeom>
            <a:avLst/>
            <a:gdLst>
              <a:gd name="connsiteX0" fmla="*/ 107576 w 1229445"/>
              <a:gd name="connsiteY0" fmla="*/ 0 h 1598279"/>
              <a:gd name="connsiteX1" fmla="*/ 0 w 1229445"/>
              <a:gd name="connsiteY1" fmla="*/ 1598279 h 1598279"/>
              <a:gd name="connsiteX2" fmla="*/ 1229445 w 1229445"/>
              <a:gd name="connsiteY2" fmla="*/ 729983 h 1598279"/>
              <a:gd name="connsiteX3" fmla="*/ 1221761 w 1229445"/>
              <a:gd name="connsiteY3" fmla="*/ 15368 h 1598279"/>
              <a:gd name="connsiteX4" fmla="*/ 107576 w 1229445"/>
              <a:gd name="connsiteY4" fmla="*/ 0 h 159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445" h="1598279">
                <a:moveTo>
                  <a:pt x="107576" y="0"/>
                </a:moveTo>
                <a:lnTo>
                  <a:pt x="0" y="1598279"/>
                </a:lnTo>
                <a:lnTo>
                  <a:pt x="1229445" y="729983"/>
                </a:lnTo>
                <a:cubicBezTo>
                  <a:pt x="1226884" y="491778"/>
                  <a:pt x="1224322" y="253573"/>
                  <a:pt x="1221761" y="15368"/>
                </a:cubicBezTo>
                <a:lnTo>
                  <a:pt x="107576" y="0"/>
                </a:ln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19672" y="1529501"/>
            <a:ext cx="360040" cy="19041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/>
              <a:t>Mi</a:t>
            </a:r>
            <a:r>
              <a:rPr lang="en-US" sz="900" b="1" baseline="-25000" dirty="0" smtClean="0"/>
              <a:t>2</a:t>
            </a:r>
            <a:endParaRPr lang="en-US" sz="900" b="1" baseline="-25000" dirty="0"/>
          </a:p>
        </p:txBody>
      </p:sp>
      <p:sp>
        <p:nvSpPr>
          <p:cNvPr id="13" name="Rounded Rectangle 12"/>
          <p:cNvSpPr/>
          <p:nvPr/>
        </p:nvSpPr>
        <p:spPr>
          <a:xfrm>
            <a:off x="2771800" y="1493169"/>
            <a:ext cx="360040" cy="2076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/>
              <a:t>Mi</a:t>
            </a:r>
            <a:r>
              <a:rPr lang="en-US" sz="900" b="1" baseline="-25000" dirty="0"/>
              <a:t>1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26199"/>
            <a:ext cx="36576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595944" y="1236768"/>
            <a:ext cx="881005" cy="600557"/>
            <a:chOff x="638306" y="1129769"/>
            <a:chExt cx="881005" cy="600557"/>
          </a:xfrm>
        </p:grpSpPr>
        <p:sp>
          <p:nvSpPr>
            <p:cNvPr id="15" name="Freeform 14"/>
            <p:cNvSpPr/>
            <p:nvPr/>
          </p:nvSpPr>
          <p:spPr>
            <a:xfrm>
              <a:off x="1167618" y="1406769"/>
              <a:ext cx="351693" cy="323557"/>
            </a:xfrm>
            <a:custGeom>
              <a:avLst/>
              <a:gdLst>
                <a:gd name="connsiteX0" fmla="*/ 351693 w 351693"/>
                <a:gd name="connsiteY0" fmla="*/ 393895 h 393895"/>
                <a:gd name="connsiteX1" fmla="*/ 225084 w 351693"/>
                <a:gd name="connsiteY1" fmla="*/ 302455 h 393895"/>
                <a:gd name="connsiteX2" fmla="*/ 154745 w 351693"/>
                <a:gd name="connsiteY2" fmla="*/ 126609 h 393895"/>
                <a:gd name="connsiteX3" fmla="*/ 0 w 351693"/>
                <a:gd name="connsiteY3" fmla="*/ 0 h 39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693" h="393895">
                  <a:moveTo>
                    <a:pt x="351693" y="393895"/>
                  </a:moveTo>
                  <a:cubicBezTo>
                    <a:pt x="304801" y="370449"/>
                    <a:pt x="257909" y="347003"/>
                    <a:pt x="225084" y="302455"/>
                  </a:cubicBezTo>
                  <a:cubicBezTo>
                    <a:pt x="192259" y="257907"/>
                    <a:pt x="192259" y="177018"/>
                    <a:pt x="154745" y="126609"/>
                  </a:cubicBezTo>
                  <a:cubicBezTo>
                    <a:pt x="117231" y="76200"/>
                    <a:pt x="58615" y="38100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8306" y="1129769"/>
              <a:ext cx="529312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CERN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04700" y="1630257"/>
            <a:ext cx="962588" cy="386145"/>
            <a:chOff x="47062" y="1523258"/>
            <a:chExt cx="962588" cy="386145"/>
          </a:xfrm>
        </p:grpSpPr>
        <p:sp>
          <p:nvSpPr>
            <p:cNvPr id="18" name="Freeform 17"/>
            <p:cNvSpPr/>
            <p:nvPr/>
          </p:nvSpPr>
          <p:spPr>
            <a:xfrm>
              <a:off x="814388" y="1804988"/>
              <a:ext cx="195262" cy="104415"/>
            </a:xfrm>
            <a:custGeom>
              <a:avLst/>
              <a:gdLst>
                <a:gd name="connsiteX0" fmla="*/ 195262 w 195262"/>
                <a:gd name="connsiteY0" fmla="*/ 95250 h 104415"/>
                <a:gd name="connsiteX1" fmla="*/ 71437 w 195262"/>
                <a:gd name="connsiteY1" fmla="*/ 95250 h 104415"/>
                <a:gd name="connsiteX2" fmla="*/ 0 w 195262"/>
                <a:gd name="connsiteY2" fmla="*/ 0 h 10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62" h="104415">
                  <a:moveTo>
                    <a:pt x="195262" y="95250"/>
                  </a:moveTo>
                  <a:cubicBezTo>
                    <a:pt x="149621" y="103187"/>
                    <a:pt x="103981" y="111125"/>
                    <a:pt x="71437" y="95250"/>
                  </a:cubicBezTo>
                  <a:cubicBezTo>
                    <a:pt x="38893" y="79375"/>
                    <a:pt x="19446" y="39687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062" y="1523258"/>
              <a:ext cx="767326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RENATER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60143" y="1144450"/>
            <a:ext cx="71391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ACONET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1338" y="2016402"/>
            <a:ext cx="61119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ARNES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248969" y="1236769"/>
            <a:ext cx="689869" cy="544285"/>
            <a:chOff x="1291331" y="1129770"/>
            <a:chExt cx="689869" cy="544285"/>
          </a:xfrm>
        </p:grpSpPr>
        <p:sp>
          <p:nvSpPr>
            <p:cNvPr id="23" name="Freeform 22"/>
            <p:cNvSpPr/>
            <p:nvPr/>
          </p:nvSpPr>
          <p:spPr>
            <a:xfrm>
              <a:off x="1659988" y="1406769"/>
              <a:ext cx="56270" cy="267286"/>
            </a:xfrm>
            <a:custGeom>
              <a:avLst/>
              <a:gdLst>
                <a:gd name="connsiteX0" fmla="*/ 56270 w 56270"/>
                <a:gd name="connsiteY0" fmla="*/ 267286 h 267286"/>
                <a:gd name="connsiteX1" fmla="*/ 0 w 56270"/>
                <a:gd name="connsiteY1" fmla="*/ 112542 h 267286"/>
                <a:gd name="connsiteX2" fmla="*/ 0 w 56270"/>
                <a:gd name="connsiteY2" fmla="*/ 112542 h 267286"/>
                <a:gd name="connsiteX3" fmla="*/ 7034 w 56270"/>
                <a:gd name="connsiteY3" fmla="*/ 0 h 26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70" h="267286">
                  <a:moveTo>
                    <a:pt x="56270" y="267286"/>
                  </a:moveTo>
                  <a:lnTo>
                    <a:pt x="0" y="112542"/>
                  </a:lnTo>
                  <a:lnTo>
                    <a:pt x="0" y="112542"/>
                  </a:lnTo>
                  <a:lnTo>
                    <a:pt x="7034" y="0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91331" y="1129770"/>
              <a:ext cx="689869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SWITCH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18887" y="5593399"/>
            <a:ext cx="811601" cy="713097"/>
            <a:chOff x="2961249" y="5486400"/>
            <a:chExt cx="811601" cy="713097"/>
          </a:xfrm>
        </p:grpSpPr>
        <p:sp>
          <p:nvSpPr>
            <p:cNvPr id="26" name="TextBox 25"/>
            <p:cNvSpPr txBox="1"/>
            <p:nvPr/>
          </p:nvSpPr>
          <p:spPr>
            <a:xfrm>
              <a:off x="3212953" y="5922498"/>
              <a:ext cx="559897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sz="1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dirty="0"/>
                <a:t>Malta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961249" y="5486400"/>
              <a:ext cx="253219" cy="436098"/>
            </a:xfrm>
            <a:custGeom>
              <a:avLst/>
              <a:gdLst>
                <a:gd name="connsiteX0" fmla="*/ 0 w 253219"/>
                <a:gd name="connsiteY0" fmla="*/ 0 h 436098"/>
                <a:gd name="connsiteX1" fmla="*/ 49237 w 253219"/>
                <a:gd name="connsiteY1" fmla="*/ 196948 h 436098"/>
                <a:gd name="connsiteX2" fmla="*/ 253219 w 253219"/>
                <a:gd name="connsiteY2" fmla="*/ 436098 h 43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219" h="436098">
                  <a:moveTo>
                    <a:pt x="0" y="0"/>
                  </a:moveTo>
                  <a:cubicBezTo>
                    <a:pt x="3517" y="62132"/>
                    <a:pt x="7034" y="124265"/>
                    <a:pt x="49237" y="196948"/>
                  </a:cubicBezTo>
                  <a:cubicBezTo>
                    <a:pt x="91440" y="269631"/>
                    <a:pt x="172329" y="352864"/>
                    <a:pt x="253219" y="436098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91108" y="1397690"/>
            <a:ext cx="900230" cy="642884"/>
            <a:chOff x="2033470" y="1290691"/>
            <a:chExt cx="900230" cy="642884"/>
          </a:xfrm>
        </p:grpSpPr>
        <p:grpSp>
          <p:nvGrpSpPr>
            <p:cNvPr id="29" name="Group 28"/>
            <p:cNvGrpSpPr/>
            <p:nvPr/>
          </p:nvGrpSpPr>
          <p:grpSpPr>
            <a:xfrm>
              <a:off x="2073933" y="1314450"/>
              <a:ext cx="859767" cy="619125"/>
              <a:chOff x="2073933" y="1314450"/>
              <a:chExt cx="859767" cy="619125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2073933" y="1553662"/>
                <a:ext cx="859767" cy="379913"/>
              </a:xfrm>
              <a:custGeom>
                <a:avLst/>
                <a:gdLst>
                  <a:gd name="connsiteX0" fmla="*/ 0 w 1200150"/>
                  <a:gd name="connsiteY0" fmla="*/ 119398 h 390860"/>
                  <a:gd name="connsiteX1" fmla="*/ 66675 w 1200150"/>
                  <a:gd name="connsiteY1" fmla="*/ 14623 h 390860"/>
                  <a:gd name="connsiteX2" fmla="*/ 376238 w 1200150"/>
                  <a:gd name="connsiteY2" fmla="*/ 14623 h 390860"/>
                  <a:gd name="connsiteX3" fmla="*/ 704850 w 1200150"/>
                  <a:gd name="connsiteY3" fmla="*/ 143210 h 390860"/>
                  <a:gd name="connsiteX4" fmla="*/ 1019175 w 1200150"/>
                  <a:gd name="connsiteY4" fmla="*/ 57485 h 390860"/>
                  <a:gd name="connsiteX5" fmla="*/ 1143000 w 1200150"/>
                  <a:gd name="connsiteY5" fmla="*/ 252748 h 390860"/>
                  <a:gd name="connsiteX6" fmla="*/ 1143000 w 1200150"/>
                  <a:gd name="connsiteY6" fmla="*/ 352760 h 390860"/>
                  <a:gd name="connsiteX7" fmla="*/ 1200150 w 1200150"/>
                  <a:gd name="connsiteY7" fmla="*/ 390860 h 390860"/>
                  <a:gd name="connsiteX0" fmla="*/ 278056 w 1133547"/>
                  <a:gd name="connsiteY0" fmla="*/ 359780 h 406159"/>
                  <a:gd name="connsiteX1" fmla="*/ 72 w 1133547"/>
                  <a:gd name="connsiteY1" fmla="*/ 29922 h 406159"/>
                  <a:gd name="connsiteX2" fmla="*/ 309635 w 1133547"/>
                  <a:gd name="connsiteY2" fmla="*/ 29922 h 406159"/>
                  <a:gd name="connsiteX3" fmla="*/ 638247 w 1133547"/>
                  <a:gd name="connsiteY3" fmla="*/ 158509 h 406159"/>
                  <a:gd name="connsiteX4" fmla="*/ 952572 w 1133547"/>
                  <a:gd name="connsiteY4" fmla="*/ 72784 h 406159"/>
                  <a:gd name="connsiteX5" fmla="*/ 1076397 w 1133547"/>
                  <a:gd name="connsiteY5" fmla="*/ 268047 h 406159"/>
                  <a:gd name="connsiteX6" fmla="*/ 1076397 w 1133547"/>
                  <a:gd name="connsiteY6" fmla="*/ 368059 h 406159"/>
                  <a:gd name="connsiteX7" fmla="*/ 1133547 w 1133547"/>
                  <a:gd name="connsiteY7" fmla="*/ 406159 h 406159"/>
                  <a:gd name="connsiteX0" fmla="*/ 4276 w 859767"/>
                  <a:gd name="connsiteY0" fmla="*/ 334605 h 380984"/>
                  <a:gd name="connsiteX1" fmla="*/ 35855 w 859767"/>
                  <a:gd name="connsiteY1" fmla="*/ 4747 h 380984"/>
                  <a:gd name="connsiteX2" fmla="*/ 364467 w 859767"/>
                  <a:gd name="connsiteY2" fmla="*/ 133334 h 380984"/>
                  <a:gd name="connsiteX3" fmla="*/ 678792 w 859767"/>
                  <a:gd name="connsiteY3" fmla="*/ 47609 h 380984"/>
                  <a:gd name="connsiteX4" fmla="*/ 802617 w 859767"/>
                  <a:gd name="connsiteY4" fmla="*/ 242872 h 380984"/>
                  <a:gd name="connsiteX5" fmla="*/ 802617 w 859767"/>
                  <a:gd name="connsiteY5" fmla="*/ 342884 h 380984"/>
                  <a:gd name="connsiteX6" fmla="*/ 859767 w 859767"/>
                  <a:gd name="connsiteY6" fmla="*/ 380984 h 380984"/>
                  <a:gd name="connsiteX0" fmla="*/ 4276 w 859767"/>
                  <a:gd name="connsiteY0" fmla="*/ 305398 h 379913"/>
                  <a:gd name="connsiteX1" fmla="*/ 35855 w 859767"/>
                  <a:gd name="connsiteY1" fmla="*/ 3676 h 379913"/>
                  <a:gd name="connsiteX2" fmla="*/ 364467 w 859767"/>
                  <a:gd name="connsiteY2" fmla="*/ 132263 h 379913"/>
                  <a:gd name="connsiteX3" fmla="*/ 678792 w 859767"/>
                  <a:gd name="connsiteY3" fmla="*/ 46538 h 379913"/>
                  <a:gd name="connsiteX4" fmla="*/ 802617 w 859767"/>
                  <a:gd name="connsiteY4" fmla="*/ 241801 h 379913"/>
                  <a:gd name="connsiteX5" fmla="*/ 802617 w 859767"/>
                  <a:gd name="connsiteY5" fmla="*/ 341813 h 379913"/>
                  <a:gd name="connsiteX6" fmla="*/ 859767 w 859767"/>
                  <a:gd name="connsiteY6" fmla="*/ 379913 h 37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9767" h="379913">
                    <a:moveTo>
                      <a:pt x="4276" y="305398"/>
                    </a:moveTo>
                    <a:cubicBezTo>
                      <a:pt x="10855" y="236678"/>
                      <a:pt x="-24177" y="32532"/>
                      <a:pt x="35855" y="3676"/>
                    </a:cubicBezTo>
                    <a:cubicBezTo>
                      <a:pt x="95887" y="-25180"/>
                      <a:pt x="257311" y="125119"/>
                      <a:pt x="364467" y="132263"/>
                    </a:cubicBezTo>
                    <a:cubicBezTo>
                      <a:pt x="471623" y="139407"/>
                      <a:pt x="605767" y="28282"/>
                      <a:pt x="678792" y="46538"/>
                    </a:cubicBezTo>
                    <a:cubicBezTo>
                      <a:pt x="751817" y="64794"/>
                      <a:pt x="781980" y="192589"/>
                      <a:pt x="802617" y="241801"/>
                    </a:cubicBezTo>
                    <a:cubicBezTo>
                      <a:pt x="823254" y="291013"/>
                      <a:pt x="793092" y="318794"/>
                      <a:pt x="802617" y="341813"/>
                    </a:cubicBezTo>
                    <a:cubicBezTo>
                      <a:pt x="812142" y="364832"/>
                      <a:pt x="835954" y="372372"/>
                      <a:pt x="859767" y="37991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2114550" y="1314450"/>
                <a:ext cx="24127" cy="242888"/>
              </a:xfrm>
              <a:custGeom>
                <a:avLst/>
                <a:gdLst>
                  <a:gd name="connsiteX0" fmla="*/ 0 w 24127"/>
                  <a:gd name="connsiteY0" fmla="*/ 242888 h 242888"/>
                  <a:gd name="connsiteX1" fmla="*/ 23813 w 24127"/>
                  <a:gd name="connsiteY1" fmla="*/ 147638 h 242888"/>
                  <a:gd name="connsiteX2" fmla="*/ 14288 w 24127"/>
                  <a:gd name="connsiteY2" fmla="*/ 0 h 242888"/>
                  <a:gd name="connsiteX3" fmla="*/ 14288 w 24127"/>
                  <a:gd name="connsiteY3" fmla="*/ 0 h 24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7" h="242888">
                    <a:moveTo>
                      <a:pt x="0" y="242888"/>
                    </a:moveTo>
                    <a:cubicBezTo>
                      <a:pt x="10716" y="215503"/>
                      <a:pt x="21432" y="188119"/>
                      <a:pt x="23813" y="147638"/>
                    </a:cubicBezTo>
                    <a:cubicBezTo>
                      <a:pt x="26194" y="107157"/>
                      <a:pt x="14288" y="0"/>
                      <a:pt x="14288" y="0"/>
                    </a:cubicBezTo>
                    <a:lnTo>
                      <a:pt x="14288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743200" y="1495864"/>
              <a:ext cx="176330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>
                      <a:lumMod val="50000"/>
                    </a:schemeClr>
                  </a:solidFill>
                </a:rPr>
                <a:t> UD </a:t>
              </a:r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33470" y="1477089"/>
              <a:ext cx="118622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>
                      <a:lumMod val="50000"/>
                    </a:schemeClr>
                  </a:solidFill>
                </a:rPr>
                <a:t>TN</a:t>
              </a:r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55189" y="1290691"/>
              <a:ext cx="107402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>
                      <a:lumMod val="50000"/>
                    </a:schemeClr>
                  </a:solidFill>
                </a:rPr>
                <a:t>BZ</a:t>
              </a:r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5" name="Freeform 34"/>
          <p:cNvSpPr/>
          <p:nvPr/>
        </p:nvSpPr>
        <p:spPr>
          <a:xfrm>
            <a:off x="4927966" y="3988370"/>
            <a:ext cx="1153894" cy="1563344"/>
          </a:xfrm>
          <a:custGeom>
            <a:avLst/>
            <a:gdLst>
              <a:gd name="connsiteX0" fmla="*/ 1153894 w 1153894"/>
              <a:gd name="connsiteY0" fmla="*/ 1457318 h 1563344"/>
              <a:gd name="connsiteX1" fmla="*/ 844404 w 1153894"/>
              <a:gd name="connsiteY1" fmla="*/ 1562826 h 1563344"/>
              <a:gd name="connsiteX2" fmla="*/ 506780 w 1153894"/>
              <a:gd name="connsiteY2" fmla="*/ 1478420 h 1563344"/>
              <a:gd name="connsiteX3" fmla="*/ 288730 w 1153894"/>
              <a:gd name="connsiteY3" fmla="*/ 1112660 h 1563344"/>
              <a:gd name="connsiteX4" fmla="*/ 204324 w 1153894"/>
              <a:gd name="connsiteY4" fmla="*/ 732832 h 1563344"/>
              <a:gd name="connsiteX5" fmla="*/ 204324 w 1153894"/>
              <a:gd name="connsiteY5" fmla="*/ 732832 h 1563344"/>
              <a:gd name="connsiteX6" fmla="*/ 7377 w 1153894"/>
              <a:gd name="connsiteY6" fmla="*/ 697663 h 1563344"/>
              <a:gd name="connsiteX7" fmla="*/ 42546 w 1153894"/>
              <a:gd name="connsiteY7" fmla="*/ 416309 h 1563344"/>
              <a:gd name="connsiteX8" fmla="*/ 49580 w 1153894"/>
              <a:gd name="connsiteY8" fmla="*/ 85718 h 1563344"/>
              <a:gd name="connsiteX9" fmla="*/ 155087 w 1153894"/>
              <a:gd name="connsiteY9" fmla="*/ 36481 h 1563344"/>
              <a:gd name="connsiteX10" fmla="*/ 330934 w 1153894"/>
              <a:gd name="connsiteY10" fmla="*/ 8346 h 1563344"/>
              <a:gd name="connsiteX11" fmla="*/ 422374 w 1153894"/>
              <a:gd name="connsiteY11" fmla="*/ 191226 h 1563344"/>
              <a:gd name="connsiteX12" fmla="*/ 337967 w 1153894"/>
              <a:gd name="connsiteY12" fmla="*/ 324869 h 1563344"/>
              <a:gd name="connsiteX13" fmla="*/ 316866 w 1153894"/>
              <a:gd name="connsiteY13" fmla="*/ 507749 h 1563344"/>
              <a:gd name="connsiteX14" fmla="*/ 239494 w 1153894"/>
              <a:gd name="connsiteY14" fmla="*/ 697663 h 1563344"/>
              <a:gd name="connsiteX15" fmla="*/ 197290 w 1153894"/>
              <a:gd name="connsiteY15" fmla="*/ 746900 h 1563344"/>
              <a:gd name="connsiteX16" fmla="*/ 190257 w 1153894"/>
              <a:gd name="connsiteY16" fmla="*/ 718764 h 156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3894" h="1563344">
                <a:moveTo>
                  <a:pt x="1153894" y="1457318"/>
                </a:moveTo>
                <a:cubicBezTo>
                  <a:pt x="1053075" y="1508313"/>
                  <a:pt x="952256" y="1559309"/>
                  <a:pt x="844404" y="1562826"/>
                </a:cubicBezTo>
                <a:cubicBezTo>
                  <a:pt x="736552" y="1566343"/>
                  <a:pt x="599392" y="1553448"/>
                  <a:pt x="506780" y="1478420"/>
                </a:cubicBezTo>
                <a:cubicBezTo>
                  <a:pt x="414168" y="1403392"/>
                  <a:pt x="339139" y="1236924"/>
                  <a:pt x="288730" y="1112660"/>
                </a:cubicBezTo>
                <a:cubicBezTo>
                  <a:pt x="238321" y="988396"/>
                  <a:pt x="204324" y="732832"/>
                  <a:pt x="204324" y="732832"/>
                </a:cubicBezTo>
                <a:lnTo>
                  <a:pt x="204324" y="732832"/>
                </a:lnTo>
                <a:cubicBezTo>
                  <a:pt x="171499" y="726970"/>
                  <a:pt x="34340" y="750417"/>
                  <a:pt x="7377" y="697663"/>
                </a:cubicBezTo>
                <a:cubicBezTo>
                  <a:pt x="-19586" y="644909"/>
                  <a:pt x="35512" y="518300"/>
                  <a:pt x="42546" y="416309"/>
                </a:cubicBezTo>
                <a:cubicBezTo>
                  <a:pt x="49580" y="314318"/>
                  <a:pt x="30823" y="149023"/>
                  <a:pt x="49580" y="85718"/>
                </a:cubicBezTo>
                <a:cubicBezTo>
                  <a:pt x="68337" y="22413"/>
                  <a:pt x="108195" y="49376"/>
                  <a:pt x="155087" y="36481"/>
                </a:cubicBezTo>
                <a:cubicBezTo>
                  <a:pt x="201979" y="23586"/>
                  <a:pt x="286386" y="-17445"/>
                  <a:pt x="330934" y="8346"/>
                </a:cubicBezTo>
                <a:cubicBezTo>
                  <a:pt x="375482" y="34137"/>
                  <a:pt x="421202" y="138472"/>
                  <a:pt x="422374" y="191226"/>
                </a:cubicBezTo>
                <a:cubicBezTo>
                  <a:pt x="423546" y="243980"/>
                  <a:pt x="355552" y="272115"/>
                  <a:pt x="337967" y="324869"/>
                </a:cubicBezTo>
                <a:cubicBezTo>
                  <a:pt x="320382" y="377623"/>
                  <a:pt x="333278" y="445617"/>
                  <a:pt x="316866" y="507749"/>
                </a:cubicBezTo>
                <a:cubicBezTo>
                  <a:pt x="300454" y="569881"/>
                  <a:pt x="259423" y="657805"/>
                  <a:pt x="239494" y="697663"/>
                </a:cubicBezTo>
                <a:cubicBezTo>
                  <a:pt x="219565" y="737521"/>
                  <a:pt x="205496" y="743383"/>
                  <a:pt x="197290" y="746900"/>
                </a:cubicBezTo>
                <a:cubicBezTo>
                  <a:pt x="189084" y="750417"/>
                  <a:pt x="189670" y="734590"/>
                  <a:pt x="190257" y="718764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322204" y="3398839"/>
            <a:ext cx="752622" cy="668215"/>
          </a:xfrm>
          <a:custGeom>
            <a:avLst/>
            <a:gdLst>
              <a:gd name="connsiteX0" fmla="*/ 0 w 752622"/>
              <a:gd name="connsiteY0" fmla="*/ 668215 h 668215"/>
              <a:gd name="connsiteX1" fmla="*/ 218049 w 752622"/>
              <a:gd name="connsiteY1" fmla="*/ 485335 h 668215"/>
              <a:gd name="connsiteX2" fmla="*/ 471268 w 752622"/>
              <a:gd name="connsiteY2" fmla="*/ 337625 h 668215"/>
              <a:gd name="connsiteX3" fmla="*/ 752622 w 752622"/>
              <a:gd name="connsiteY3" fmla="*/ 0 h 66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622" h="668215">
                <a:moveTo>
                  <a:pt x="0" y="668215"/>
                </a:moveTo>
                <a:cubicBezTo>
                  <a:pt x="69752" y="604324"/>
                  <a:pt x="139504" y="540433"/>
                  <a:pt x="218049" y="485335"/>
                </a:cubicBezTo>
                <a:cubicBezTo>
                  <a:pt x="296594" y="430237"/>
                  <a:pt x="382173" y="418514"/>
                  <a:pt x="471268" y="337625"/>
                </a:cubicBezTo>
                <a:cubicBezTo>
                  <a:pt x="560363" y="256736"/>
                  <a:pt x="656492" y="128368"/>
                  <a:pt x="752622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730488" y="3290652"/>
            <a:ext cx="75706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ALBANIA</a:t>
            </a:r>
          </a:p>
        </p:txBody>
      </p:sp>
      <p:sp>
        <p:nvSpPr>
          <p:cNvPr id="38" name="Freeform 37"/>
          <p:cNvSpPr/>
          <p:nvPr/>
        </p:nvSpPr>
        <p:spPr>
          <a:xfrm>
            <a:off x="7678543" y="3567651"/>
            <a:ext cx="541606" cy="596892"/>
          </a:xfrm>
          <a:custGeom>
            <a:avLst/>
            <a:gdLst>
              <a:gd name="connsiteX0" fmla="*/ 0 w 696350"/>
              <a:gd name="connsiteY0" fmla="*/ 203981 h 203981"/>
              <a:gd name="connsiteX1" fmla="*/ 239150 w 696350"/>
              <a:gd name="connsiteY1" fmla="*/ 70338 h 203981"/>
              <a:gd name="connsiteX2" fmla="*/ 696350 w 696350"/>
              <a:gd name="connsiteY2" fmla="*/ 0 h 203981"/>
              <a:gd name="connsiteX0" fmla="*/ 0 w 541606"/>
              <a:gd name="connsiteY0" fmla="*/ 469611 h 469611"/>
              <a:gd name="connsiteX1" fmla="*/ 239150 w 541606"/>
              <a:gd name="connsiteY1" fmla="*/ 335968 h 469611"/>
              <a:gd name="connsiteX2" fmla="*/ 541606 w 541606"/>
              <a:gd name="connsiteY2" fmla="*/ 0 h 469611"/>
              <a:gd name="connsiteX0" fmla="*/ 0 w 547352"/>
              <a:gd name="connsiteY0" fmla="*/ 469611 h 469611"/>
              <a:gd name="connsiteX1" fmla="*/ 239150 w 547352"/>
              <a:gd name="connsiteY1" fmla="*/ 335968 h 469611"/>
              <a:gd name="connsiteX2" fmla="*/ 541606 w 547352"/>
              <a:gd name="connsiteY2" fmla="*/ 0 h 469611"/>
              <a:gd name="connsiteX0" fmla="*/ 0 w 541606"/>
              <a:gd name="connsiteY0" fmla="*/ 469611 h 469611"/>
              <a:gd name="connsiteX1" fmla="*/ 239150 w 541606"/>
              <a:gd name="connsiteY1" fmla="*/ 335968 h 469611"/>
              <a:gd name="connsiteX2" fmla="*/ 541606 w 541606"/>
              <a:gd name="connsiteY2" fmla="*/ 0 h 469611"/>
              <a:gd name="connsiteX0" fmla="*/ 0 w 541606"/>
              <a:gd name="connsiteY0" fmla="*/ 469611 h 469611"/>
              <a:gd name="connsiteX1" fmla="*/ 239150 w 541606"/>
              <a:gd name="connsiteY1" fmla="*/ 335968 h 469611"/>
              <a:gd name="connsiteX2" fmla="*/ 541606 w 541606"/>
              <a:gd name="connsiteY2" fmla="*/ 0 h 46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606" h="469611">
                <a:moveTo>
                  <a:pt x="0" y="469611"/>
                </a:moveTo>
                <a:cubicBezTo>
                  <a:pt x="61546" y="419788"/>
                  <a:pt x="113713" y="414236"/>
                  <a:pt x="239150" y="335968"/>
                </a:cubicBezTo>
                <a:cubicBezTo>
                  <a:pt x="364587" y="257700"/>
                  <a:pt x="504678" y="178654"/>
                  <a:pt x="541606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593063" y="4893531"/>
            <a:ext cx="65851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GRECIA</a:t>
            </a:r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>
            <a:off x="7678543" y="4119300"/>
            <a:ext cx="947224" cy="768368"/>
          </a:xfrm>
          <a:custGeom>
            <a:avLst/>
            <a:gdLst>
              <a:gd name="connsiteX0" fmla="*/ 0 w 696350"/>
              <a:gd name="connsiteY0" fmla="*/ 203981 h 203981"/>
              <a:gd name="connsiteX1" fmla="*/ 239150 w 696350"/>
              <a:gd name="connsiteY1" fmla="*/ 70338 h 203981"/>
              <a:gd name="connsiteX2" fmla="*/ 696350 w 696350"/>
              <a:gd name="connsiteY2" fmla="*/ 0 h 203981"/>
              <a:gd name="connsiteX0" fmla="*/ 0 w 541606"/>
              <a:gd name="connsiteY0" fmla="*/ 469611 h 469611"/>
              <a:gd name="connsiteX1" fmla="*/ 239150 w 541606"/>
              <a:gd name="connsiteY1" fmla="*/ 335968 h 469611"/>
              <a:gd name="connsiteX2" fmla="*/ 541606 w 541606"/>
              <a:gd name="connsiteY2" fmla="*/ 0 h 469611"/>
              <a:gd name="connsiteX0" fmla="*/ 0 w 547352"/>
              <a:gd name="connsiteY0" fmla="*/ 469611 h 469611"/>
              <a:gd name="connsiteX1" fmla="*/ 239150 w 547352"/>
              <a:gd name="connsiteY1" fmla="*/ 335968 h 469611"/>
              <a:gd name="connsiteX2" fmla="*/ 541606 w 547352"/>
              <a:gd name="connsiteY2" fmla="*/ 0 h 469611"/>
              <a:gd name="connsiteX0" fmla="*/ 0 w 541606"/>
              <a:gd name="connsiteY0" fmla="*/ 469611 h 469611"/>
              <a:gd name="connsiteX1" fmla="*/ 239150 w 541606"/>
              <a:gd name="connsiteY1" fmla="*/ 335968 h 469611"/>
              <a:gd name="connsiteX2" fmla="*/ 541606 w 541606"/>
              <a:gd name="connsiteY2" fmla="*/ 0 h 469611"/>
              <a:gd name="connsiteX0" fmla="*/ 0 w 541606"/>
              <a:gd name="connsiteY0" fmla="*/ 469611 h 469611"/>
              <a:gd name="connsiteX1" fmla="*/ 239150 w 541606"/>
              <a:gd name="connsiteY1" fmla="*/ 335968 h 469611"/>
              <a:gd name="connsiteX2" fmla="*/ 541606 w 541606"/>
              <a:gd name="connsiteY2" fmla="*/ 0 h 469611"/>
              <a:gd name="connsiteX0" fmla="*/ 0 w 892918"/>
              <a:gd name="connsiteY0" fmla="*/ 167402 h 858912"/>
              <a:gd name="connsiteX1" fmla="*/ 239150 w 892918"/>
              <a:gd name="connsiteY1" fmla="*/ 33759 h 858912"/>
              <a:gd name="connsiteX2" fmla="*/ 892918 w 892918"/>
              <a:gd name="connsiteY2" fmla="*/ 834786 h 858912"/>
              <a:gd name="connsiteX0" fmla="*/ 0 w 892918"/>
              <a:gd name="connsiteY0" fmla="*/ 167402 h 834786"/>
              <a:gd name="connsiteX1" fmla="*/ 239150 w 892918"/>
              <a:gd name="connsiteY1" fmla="*/ 33759 h 834786"/>
              <a:gd name="connsiteX2" fmla="*/ 892918 w 892918"/>
              <a:gd name="connsiteY2" fmla="*/ 834786 h 834786"/>
              <a:gd name="connsiteX0" fmla="*/ 0 w 739219"/>
              <a:gd name="connsiteY0" fmla="*/ 173878 h 937870"/>
              <a:gd name="connsiteX1" fmla="*/ 239150 w 739219"/>
              <a:gd name="connsiteY1" fmla="*/ 40235 h 937870"/>
              <a:gd name="connsiteX2" fmla="*/ 739219 w 739219"/>
              <a:gd name="connsiteY2" fmla="*/ 937869 h 937870"/>
              <a:gd name="connsiteX0" fmla="*/ 0 w 739219"/>
              <a:gd name="connsiteY0" fmla="*/ 47799 h 811790"/>
              <a:gd name="connsiteX1" fmla="*/ 420295 w 739219"/>
              <a:gd name="connsiteY1" fmla="*/ 85077 h 811790"/>
              <a:gd name="connsiteX2" fmla="*/ 739219 w 739219"/>
              <a:gd name="connsiteY2" fmla="*/ 811790 h 81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9219" h="811790">
                <a:moveTo>
                  <a:pt x="0" y="47799"/>
                </a:moveTo>
                <a:cubicBezTo>
                  <a:pt x="61546" y="-2024"/>
                  <a:pt x="297092" y="-42255"/>
                  <a:pt x="420295" y="85077"/>
                </a:cubicBezTo>
                <a:cubicBezTo>
                  <a:pt x="543498" y="212409"/>
                  <a:pt x="641909" y="499976"/>
                  <a:pt x="739219" y="81179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 flipV="1">
            <a:off x="6947023" y="5180746"/>
            <a:ext cx="1844121" cy="715075"/>
          </a:xfrm>
          <a:custGeom>
            <a:avLst/>
            <a:gdLst>
              <a:gd name="connsiteX0" fmla="*/ 0 w 696350"/>
              <a:gd name="connsiteY0" fmla="*/ 203981 h 203981"/>
              <a:gd name="connsiteX1" fmla="*/ 239150 w 696350"/>
              <a:gd name="connsiteY1" fmla="*/ 70338 h 203981"/>
              <a:gd name="connsiteX2" fmla="*/ 696350 w 696350"/>
              <a:gd name="connsiteY2" fmla="*/ 0 h 203981"/>
              <a:gd name="connsiteX0" fmla="*/ 0 w 541606"/>
              <a:gd name="connsiteY0" fmla="*/ 469611 h 469611"/>
              <a:gd name="connsiteX1" fmla="*/ 239150 w 541606"/>
              <a:gd name="connsiteY1" fmla="*/ 335968 h 469611"/>
              <a:gd name="connsiteX2" fmla="*/ 541606 w 541606"/>
              <a:gd name="connsiteY2" fmla="*/ 0 h 469611"/>
              <a:gd name="connsiteX0" fmla="*/ 0 w 547352"/>
              <a:gd name="connsiteY0" fmla="*/ 469611 h 469611"/>
              <a:gd name="connsiteX1" fmla="*/ 239150 w 547352"/>
              <a:gd name="connsiteY1" fmla="*/ 335968 h 469611"/>
              <a:gd name="connsiteX2" fmla="*/ 541606 w 547352"/>
              <a:gd name="connsiteY2" fmla="*/ 0 h 469611"/>
              <a:gd name="connsiteX0" fmla="*/ 0 w 541606"/>
              <a:gd name="connsiteY0" fmla="*/ 469611 h 469611"/>
              <a:gd name="connsiteX1" fmla="*/ 239150 w 541606"/>
              <a:gd name="connsiteY1" fmla="*/ 335968 h 469611"/>
              <a:gd name="connsiteX2" fmla="*/ 541606 w 541606"/>
              <a:gd name="connsiteY2" fmla="*/ 0 h 469611"/>
              <a:gd name="connsiteX0" fmla="*/ 0 w 541606"/>
              <a:gd name="connsiteY0" fmla="*/ 469611 h 469611"/>
              <a:gd name="connsiteX1" fmla="*/ 239150 w 541606"/>
              <a:gd name="connsiteY1" fmla="*/ 335968 h 469611"/>
              <a:gd name="connsiteX2" fmla="*/ 541606 w 541606"/>
              <a:gd name="connsiteY2" fmla="*/ 0 h 469611"/>
              <a:gd name="connsiteX0" fmla="*/ 0 w 892918"/>
              <a:gd name="connsiteY0" fmla="*/ 167402 h 858912"/>
              <a:gd name="connsiteX1" fmla="*/ 239150 w 892918"/>
              <a:gd name="connsiteY1" fmla="*/ 33759 h 858912"/>
              <a:gd name="connsiteX2" fmla="*/ 892918 w 892918"/>
              <a:gd name="connsiteY2" fmla="*/ 834786 h 858912"/>
              <a:gd name="connsiteX0" fmla="*/ 0 w 892918"/>
              <a:gd name="connsiteY0" fmla="*/ 167402 h 834786"/>
              <a:gd name="connsiteX1" fmla="*/ 239150 w 892918"/>
              <a:gd name="connsiteY1" fmla="*/ 33759 h 834786"/>
              <a:gd name="connsiteX2" fmla="*/ 892918 w 892918"/>
              <a:gd name="connsiteY2" fmla="*/ 834786 h 834786"/>
              <a:gd name="connsiteX0" fmla="*/ 0 w 739219"/>
              <a:gd name="connsiteY0" fmla="*/ 173878 h 937870"/>
              <a:gd name="connsiteX1" fmla="*/ 239150 w 739219"/>
              <a:gd name="connsiteY1" fmla="*/ 40235 h 937870"/>
              <a:gd name="connsiteX2" fmla="*/ 739219 w 739219"/>
              <a:gd name="connsiteY2" fmla="*/ 937869 h 937870"/>
              <a:gd name="connsiteX0" fmla="*/ 0 w 739219"/>
              <a:gd name="connsiteY0" fmla="*/ 47799 h 811790"/>
              <a:gd name="connsiteX1" fmla="*/ 420295 w 739219"/>
              <a:gd name="connsiteY1" fmla="*/ 85077 h 811790"/>
              <a:gd name="connsiteX2" fmla="*/ 739219 w 739219"/>
              <a:gd name="connsiteY2" fmla="*/ 811790 h 811790"/>
              <a:gd name="connsiteX0" fmla="*/ 0 w 739219"/>
              <a:gd name="connsiteY0" fmla="*/ 350277 h 1114268"/>
              <a:gd name="connsiteX1" fmla="*/ 602070 w 739219"/>
              <a:gd name="connsiteY1" fmla="*/ 24745 h 1114268"/>
              <a:gd name="connsiteX2" fmla="*/ 739219 w 739219"/>
              <a:gd name="connsiteY2" fmla="*/ 1114268 h 1114268"/>
              <a:gd name="connsiteX0" fmla="*/ 0 w 742016"/>
              <a:gd name="connsiteY0" fmla="*/ 341593 h 924179"/>
              <a:gd name="connsiteX1" fmla="*/ 602070 w 742016"/>
              <a:gd name="connsiteY1" fmla="*/ 16061 h 924179"/>
              <a:gd name="connsiteX2" fmla="*/ 742016 w 742016"/>
              <a:gd name="connsiteY2" fmla="*/ 924179 h 924179"/>
              <a:gd name="connsiteX0" fmla="*/ 0 w 744464"/>
              <a:gd name="connsiteY0" fmla="*/ 341593 h 924179"/>
              <a:gd name="connsiteX1" fmla="*/ 602070 w 744464"/>
              <a:gd name="connsiteY1" fmla="*/ 16061 h 924179"/>
              <a:gd name="connsiteX2" fmla="*/ 742016 w 744464"/>
              <a:gd name="connsiteY2" fmla="*/ 924179 h 924179"/>
              <a:gd name="connsiteX0" fmla="*/ 0 w 733192"/>
              <a:gd name="connsiteY0" fmla="*/ 366724 h 922100"/>
              <a:gd name="connsiteX1" fmla="*/ 590884 w 733192"/>
              <a:gd name="connsiteY1" fmla="*/ 13982 h 922100"/>
              <a:gd name="connsiteX2" fmla="*/ 730830 w 733192"/>
              <a:gd name="connsiteY2" fmla="*/ 922100 h 92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192" h="922100">
                <a:moveTo>
                  <a:pt x="0" y="366724"/>
                </a:moveTo>
                <a:cubicBezTo>
                  <a:pt x="61546" y="316901"/>
                  <a:pt x="469079" y="-78581"/>
                  <a:pt x="590884" y="13982"/>
                </a:cubicBezTo>
                <a:cubicBezTo>
                  <a:pt x="712689" y="106545"/>
                  <a:pt x="742585" y="528655"/>
                  <a:pt x="730830" y="92210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Massimo Carboni &lt;Massimo.Carboni@garr.it&gt;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749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Template_GXP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Template_GXP_v2.potx</Template>
  <TotalTime>3236</TotalTime>
  <Words>1579</Words>
  <Application>Microsoft Macintosh PowerPoint</Application>
  <PresentationFormat>On-screen Show (4:3)</PresentationFormat>
  <Paragraphs>254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Template_GXP_v2</vt:lpstr>
      <vt:lpstr>Personalizza struttura</vt:lpstr>
      <vt:lpstr>GARR-X Progress Modello dell’evoluzione di rete nazionale</vt:lpstr>
      <vt:lpstr>Agenda</vt:lpstr>
      <vt:lpstr>GARR-X Progress vs GARR-X</vt:lpstr>
      <vt:lpstr>La rete Fisica</vt:lpstr>
      <vt:lpstr>[1301] Il disegno di Rete Fisico</vt:lpstr>
      <vt:lpstr>La rete Trasmissiva</vt:lpstr>
      <vt:lpstr>[1401] Gli apparati trasmissivi</vt:lpstr>
      <vt:lpstr>Il disegno di rete Trasmissivo</vt:lpstr>
      <vt:lpstr>GARR-X + GARR-X Progress</vt:lpstr>
      <vt:lpstr>La rete IP/MPLS</vt:lpstr>
      <vt:lpstr>L’evoluzione della Rete IP/MPLS</vt:lpstr>
      <vt:lpstr>Il disegno di Rete Complessivo</vt:lpstr>
      <vt:lpstr>PowerPoint Presentation</vt:lpstr>
      <vt:lpstr>ICT</vt:lpstr>
      <vt:lpstr>ICT: Infrastruttura </vt:lpstr>
      <vt:lpstr>Il modulo di calcolo  11 sistemi “indipendenti”</vt:lpstr>
      <vt:lpstr>Sistema Storage (22 sistemi)</vt:lpstr>
      <vt:lpstr>Sistema Blade (11 sistemi)</vt:lpstr>
      <vt:lpstr>Cosa si puo’ fare</vt:lpstr>
      <vt:lpstr>Quali sono le necessita’?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Volpe</dc:creator>
  <cp:lastModifiedBy>Massimo Carboni</cp:lastModifiedBy>
  <cp:revision>99</cp:revision>
  <dcterms:created xsi:type="dcterms:W3CDTF">2014-01-16T14:10:45Z</dcterms:created>
  <dcterms:modified xsi:type="dcterms:W3CDTF">2014-09-08T12:32:35Z</dcterms:modified>
</cp:coreProperties>
</file>