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289" r:id="rId3"/>
    <p:sldId id="257" r:id="rId4"/>
    <p:sldId id="258" r:id="rId5"/>
    <p:sldId id="259" r:id="rId6"/>
    <p:sldId id="260" r:id="rId7"/>
    <p:sldId id="262" r:id="rId8"/>
    <p:sldId id="261" r:id="rId9"/>
    <p:sldId id="263" r:id="rId10"/>
    <p:sldId id="264" r:id="rId11"/>
    <p:sldId id="265" r:id="rId12"/>
    <p:sldId id="266" r:id="rId13"/>
    <p:sldId id="267" r:id="rId14"/>
    <p:sldId id="268" r:id="rId15"/>
    <p:sldId id="275" r:id="rId16"/>
    <p:sldId id="276" r:id="rId17"/>
    <p:sldId id="284" r:id="rId18"/>
    <p:sldId id="285" r:id="rId19"/>
    <p:sldId id="286" r:id="rId20"/>
    <p:sldId id="287" r:id="rId21"/>
    <p:sldId id="288" r:id="rId22"/>
    <p:sldId id="269" r:id="rId23"/>
    <p:sldId id="270" r:id="rId24"/>
    <p:sldId id="271" r:id="rId25"/>
    <p:sldId id="272" r:id="rId26"/>
    <p:sldId id="273" r:id="rId27"/>
    <p:sldId id="274" r:id="rId28"/>
    <p:sldId id="277" r:id="rId29"/>
    <p:sldId id="278" r:id="rId30"/>
    <p:sldId id="279" r:id="rId31"/>
    <p:sldId id="280" r:id="rId32"/>
    <p:sldId id="281" r:id="rId33"/>
    <p:sldId id="282" r:id="rId34"/>
    <p:sldId id="28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24E"/>
    <a:srgbClr val="0318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67" d="100"/>
          <a:sy n="167" d="100"/>
        </p:scale>
        <p:origin x="-35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19648A-82FD-8D4D-850D-E944A24EC042}" type="datetimeFigureOut">
              <a:rPr lang="en-US" smtClean="0"/>
              <a:t>10/09/14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4BF7BC-03F5-AE4B-A0EE-E326F3942C49}" type="slidenum">
              <a:rPr lang="en-US" smtClean="0"/>
              <a:t>‹n.›</a:t>
            </a:fld>
            <a:endParaRPr lang="en-US"/>
          </a:p>
        </p:txBody>
      </p:sp>
    </p:spTree>
    <p:extLst>
      <p:ext uri="{BB962C8B-B14F-4D97-AF65-F5344CB8AC3E}">
        <p14:creationId xmlns:p14="http://schemas.microsoft.com/office/powerpoint/2010/main" val="1726141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32858-B958-8148-8307-B447B2F40F97}" type="datetimeFigureOut">
              <a:rPr lang="en-US" smtClean="0"/>
              <a:t>10/09/14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CCCA8-7823-0746-B28A-E3795C6CFF8A}" type="slidenum">
              <a:rPr lang="en-US" smtClean="0"/>
              <a:t>‹n.›</a:t>
            </a:fld>
            <a:endParaRPr lang="en-US"/>
          </a:p>
        </p:txBody>
      </p:sp>
    </p:spTree>
    <p:extLst>
      <p:ext uri="{BB962C8B-B14F-4D97-AF65-F5344CB8AC3E}">
        <p14:creationId xmlns:p14="http://schemas.microsoft.com/office/powerpoint/2010/main" val="16504991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252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937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39225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427251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6151" y="1135385"/>
            <a:ext cx="2057400" cy="45749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962" y="1135384"/>
            <a:ext cx="6681927" cy="457498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297022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160169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Progetti Esterni</a:t>
            </a:r>
            <a:endParaRPr lang="en-US"/>
          </a:p>
        </p:txBody>
      </p:sp>
      <p:sp>
        <p:nvSpPr>
          <p:cNvPr id="2" name="Title 1"/>
          <p:cNvSpPr>
            <a:spLocks noGrp="1"/>
          </p:cNvSpPr>
          <p:nvPr>
            <p:ph type="title"/>
          </p:nvPr>
        </p:nvSpPr>
        <p:spPr>
          <a:xfrm>
            <a:off x="722313" y="4175973"/>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7578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01/07/14</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238506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5079" y="1200151"/>
            <a:ext cx="4370721" cy="45729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346486" cy="45729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01/07/14</a:t>
            </a:r>
            <a:endParaRPr lang="en-US"/>
          </a:p>
        </p:txBody>
      </p:sp>
      <p:sp>
        <p:nvSpPr>
          <p:cNvPr id="6" name="Footer Placeholder 5"/>
          <p:cNvSpPr>
            <a:spLocks noGrp="1"/>
          </p:cNvSpPr>
          <p:nvPr>
            <p:ph type="ftr" sz="quarter" idx="11"/>
          </p:nvPr>
        </p:nvSpPr>
        <p:spPr/>
        <p:txBody>
          <a:bodyPr/>
          <a:lstStyle/>
          <a:p>
            <a:r>
              <a:rPr lang="en-US" smtClean="0"/>
              <a:t>Progetti Esterni</a:t>
            </a:r>
            <a:endParaRPr lang="en-US"/>
          </a:p>
        </p:txBody>
      </p:sp>
      <p:sp>
        <p:nvSpPr>
          <p:cNvPr id="7" name="Slide Number Placeholder 6"/>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71211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6028" y="111067"/>
            <a:ext cx="7389284" cy="96658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5458" y="1215231"/>
            <a:ext cx="43819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458" y="1972487"/>
            <a:ext cx="4381930" cy="38198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215231"/>
            <a:ext cx="437028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972487"/>
            <a:ext cx="4370285" cy="38198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01/07/14</a:t>
            </a:r>
            <a:endParaRPr lang="en-US"/>
          </a:p>
        </p:txBody>
      </p:sp>
      <p:sp>
        <p:nvSpPr>
          <p:cNvPr id="8" name="Footer Placeholder 7"/>
          <p:cNvSpPr>
            <a:spLocks noGrp="1"/>
          </p:cNvSpPr>
          <p:nvPr>
            <p:ph type="ftr" sz="quarter" idx="11"/>
          </p:nvPr>
        </p:nvSpPr>
        <p:spPr/>
        <p:txBody>
          <a:bodyPr/>
          <a:lstStyle/>
          <a:p>
            <a:r>
              <a:rPr lang="en-US" smtClean="0"/>
              <a:t>Progetti Esterni</a:t>
            </a:r>
            <a:endParaRPr lang="en-US"/>
          </a:p>
        </p:txBody>
      </p:sp>
      <p:sp>
        <p:nvSpPr>
          <p:cNvPr id="9" name="Slide Number Placeholder 8"/>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139180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01/07/14</a:t>
            </a:r>
            <a:endParaRPr lang="en-US"/>
          </a:p>
        </p:txBody>
      </p:sp>
      <p:sp>
        <p:nvSpPr>
          <p:cNvPr id="4" name="Footer Placeholder 3"/>
          <p:cNvSpPr>
            <a:spLocks noGrp="1"/>
          </p:cNvSpPr>
          <p:nvPr>
            <p:ph type="ftr" sz="quarter" idx="11"/>
          </p:nvPr>
        </p:nvSpPr>
        <p:spPr/>
        <p:txBody>
          <a:bodyPr/>
          <a:lstStyle/>
          <a:p>
            <a:r>
              <a:rPr lang="en-US" smtClean="0"/>
              <a:t>Progetti Esterni</a:t>
            </a:r>
            <a:endParaRPr lang="en-US"/>
          </a:p>
        </p:txBody>
      </p:sp>
      <p:sp>
        <p:nvSpPr>
          <p:cNvPr id="5" name="Slide Number Placeholder 4"/>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264441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01/07/14</a:t>
            </a:r>
            <a:endParaRPr lang="en-US"/>
          </a:p>
        </p:txBody>
      </p:sp>
      <p:sp>
        <p:nvSpPr>
          <p:cNvPr id="3" name="Footer Placeholder 2"/>
          <p:cNvSpPr>
            <a:spLocks noGrp="1"/>
          </p:cNvSpPr>
          <p:nvPr>
            <p:ph type="ftr" sz="quarter" idx="11"/>
          </p:nvPr>
        </p:nvSpPr>
        <p:spPr/>
        <p:txBody>
          <a:bodyPr/>
          <a:lstStyle/>
          <a:p>
            <a:r>
              <a:rPr lang="en-US" smtClean="0"/>
              <a:t>Progetti Esterni</a:t>
            </a:r>
            <a:endParaRPr lang="en-US"/>
          </a:p>
        </p:txBody>
      </p:sp>
      <p:sp>
        <p:nvSpPr>
          <p:cNvPr id="4" name="Slide Number Placeholder 3"/>
          <p:cNvSpPr>
            <a:spLocks noGrp="1"/>
          </p:cNvSpPr>
          <p:nvPr>
            <p:ph type="sldNum" sz="quarter" idx="12"/>
          </p:nvPr>
        </p:nvSpPr>
        <p:spPr/>
        <p:txBody>
          <a:bodyPr/>
          <a:lstStyle/>
          <a:p>
            <a:fld id="{C1050254-A9A4-6246-BE68-2343117E65E5}" type="slidenum">
              <a:rPr lang="en-US" smtClean="0"/>
              <a:t>‹n.›</a:t>
            </a:fld>
            <a:endParaRPr lang="en-US"/>
          </a:p>
        </p:txBody>
      </p:sp>
      <p:sp>
        <p:nvSpPr>
          <p:cNvPr id="6" name="CasellaDiTesto 5"/>
          <p:cNvSpPr txBox="1"/>
          <p:nvPr userDrawn="1"/>
        </p:nvSpPr>
        <p:spPr>
          <a:xfrm>
            <a:off x="745248" y="6596390"/>
            <a:ext cx="1058677" cy="261610"/>
          </a:xfrm>
          <a:prstGeom prst="rect">
            <a:avLst/>
          </a:prstGeom>
          <a:solidFill>
            <a:schemeClr val="tx1"/>
          </a:solidFill>
        </p:spPr>
        <p:txBody>
          <a:bodyPr wrap="square" rtlCol="0">
            <a:spAutoFit/>
          </a:bodyPr>
          <a:lstStyle/>
          <a:p>
            <a:r>
              <a:rPr lang="it-IT" sz="1100" dirty="0" smtClean="0">
                <a:solidFill>
                  <a:srgbClr val="FFFFFF"/>
                </a:solidFill>
              </a:rPr>
              <a:t>Dario Menasce</a:t>
            </a:r>
            <a:endParaRPr lang="it-IT" sz="1100" dirty="0">
              <a:solidFill>
                <a:srgbClr val="FFFFFF"/>
              </a:solidFill>
            </a:endParaRPr>
          </a:p>
        </p:txBody>
      </p:sp>
    </p:spTree>
    <p:extLst>
      <p:ext uri="{BB962C8B-B14F-4D97-AF65-F5344CB8AC3E}">
        <p14:creationId xmlns:p14="http://schemas.microsoft.com/office/powerpoint/2010/main" val="77256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4197" y="105841"/>
            <a:ext cx="2301318" cy="9525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5841"/>
            <a:ext cx="5449884" cy="5686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5080" y="1164248"/>
            <a:ext cx="3340436" cy="469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01/07/14</a:t>
            </a:r>
            <a:endParaRPr lang="en-US"/>
          </a:p>
        </p:txBody>
      </p:sp>
      <p:sp>
        <p:nvSpPr>
          <p:cNvPr id="6" name="Footer Placeholder 5"/>
          <p:cNvSpPr>
            <a:spLocks noGrp="1"/>
          </p:cNvSpPr>
          <p:nvPr>
            <p:ph type="ftr" sz="quarter" idx="11"/>
          </p:nvPr>
        </p:nvSpPr>
        <p:spPr/>
        <p:txBody>
          <a:bodyPr/>
          <a:lstStyle/>
          <a:p>
            <a:r>
              <a:rPr lang="en-US" smtClean="0"/>
              <a:t>Progetti Esterni</a:t>
            </a:r>
            <a:endParaRPr lang="en-US"/>
          </a:p>
        </p:txBody>
      </p:sp>
      <p:sp>
        <p:nvSpPr>
          <p:cNvPr id="7" name="Slide Number Placeholder 6"/>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373474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19506"/>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1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8624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01/07/14</a:t>
            </a:r>
            <a:endParaRPr lang="en-US"/>
          </a:p>
        </p:txBody>
      </p:sp>
      <p:sp>
        <p:nvSpPr>
          <p:cNvPr id="6" name="Footer Placeholder 5"/>
          <p:cNvSpPr>
            <a:spLocks noGrp="1"/>
          </p:cNvSpPr>
          <p:nvPr>
            <p:ph type="ftr" sz="quarter" idx="11"/>
          </p:nvPr>
        </p:nvSpPr>
        <p:spPr/>
        <p:txBody>
          <a:bodyPr/>
          <a:lstStyle/>
          <a:p>
            <a:r>
              <a:rPr lang="en-US" smtClean="0"/>
              <a:t>Progetti Esterni</a:t>
            </a:r>
            <a:endParaRPr lang="en-US"/>
          </a:p>
        </p:txBody>
      </p:sp>
      <p:sp>
        <p:nvSpPr>
          <p:cNvPr id="7" name="Slide Number Placeholder 6"/>
          <p:cNvSpPr>
            <a:spLocks noGrp="1"/>
          </p:cNvSpPr>
          <p:nvPr>
            <p:ph type="sldNum" sz="quarter" idx="12"/>
          </p:nvPr>
        </p:nvSpPr>
        <p:spPr/>
        <p:txBody>
          <a:bodyPr/>
          <a:lstStyle/>
          <a:p>
            <a:fld id="{C1050254-A9A4-6246-BE68-2343117E65E5}" type="slidenum">
              <a:rPr lang="en-US" smtClean="0"/>
              <a:t>‹n.›</a:t>
            </a:fld>
            <a:endParaRPr lang="en-US"/>
          </a:p>
        </p:txBody>
      </p:sp>
    </p:spTree>
    <p:extLst>
      <p:ext uri="{BB962C8B-B14F-4D97-AF65-F5344CB8AC3E}">
        <p14:creationId xmlns:p14="http://schemas.microsoft.com/office/powerpoint/2010/main" val="945036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g"/><Relationship Id="rId1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12" name="Picture 11" descr="slide-interne-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63318"/>
            <a:ext cx="9144000" cy="1097280"/>
          </a:xfrm>
          <a:prstGeom prst="rect">
            <a:avLst/>
          </a:prstGeom>
        </p:spPr>
      </p:pic>
      <p:sp>
        <p:nvSpPr>
          <p:cNvPr id="16" name="Rectangle 15"/>
          <p:cNvSpPr/>
          <p:nvPr userDrawn="1"/>
        </p:nvSpPr>
        <p:spPr>
          <a:xfrm>
            <a:off x="0" y="5726409"/>
            <a:ext cx="9144000" cy="235212"/>
          </a:xfrm>
          <a:prstGeom prst="rect">
            <a:avLst/>
          </a:prstGeom>
          <a:gradFill>
            <a:gsLst>
              <a:gs pos="0">
                <a:srgbClr val="01124E">
                  <a:alpha val="0"/>
                </a:srgbClr>
              </a:gs>
              <a:gs pos="100000">
                <a:schemeClr val="bg1">
                  <a:alpha val="0"/>
                </a:schemeClr>
              </a:gs>
              <a:gs pos="13000">
                <a:srgbClr val="01124E"/>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748713" y="6632351"/>
            <a:ext cx="5660440" cy="242285"/>
          </a:xfrm>
          <a:prstGeom prst="rect">
            <a:avLst/>
          </a:prstGeom>
          <a:gradFill flip="none" rotWithShape="1">
            <a:gsLst>
              <a:gs pos="0">
                <a:schemeClr val="tx1">
                  <a:alpha val="0"/>
                </a:schemeClr>
              </a:gs>
              <a:gs pos="100000">
                <a:schemeClr val="tx1">
                  <a:alpha val="47000"/>
                </a:schemeClr>
              </a:gs>
              <a:gs pos="32000">
                <a:schemeClr val="tx1">
                  <a:alpha val="47000"/>
                </a:schemeClr>
              </a:gs>
            </a:gsLst>
            <a:lin ang="0" scaled="1"/>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mn-lt"/>
            </a:endParaRPr>
          </a:p>
        </p:txBody>
      </p:sp>
      <p:pic>
        <p:nvPicPr>
          <p:cNvPr id="14" name="Picture 13" descr="page_b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54263"/>
            <a:ext cx="9144000" cy="5622880"/>
          </a:xfrm>
          <a:prstGeom prst="rect">
            <a:avLst/>
          </a:prstGeom>
        </p:spPr>
      </p:pic>
      <p:sp>
        <p:nvSpPr>
          <p:cNvPr id="2" name="Title Placeholder 1"/>
          <p:cNvSpPr>
            <a:spLocks noGrp="1"/>
          </p:cNvSpPr>
          <p:nvPr>
            <p:ph type="title"/>
          </p:nvPr>
        </p:nvSpPr>
        <p:spPr>
          <a:xfrm>
            <a:off x="1614982" y="130310"/>
            <a:ext cx="7379704" cy="94588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701" y="1231602"/>
            <a:ext cx="8859986" cy="4545541"/>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79296" y="6632351"/>
            <a:ext cx="829857" cy="228247"/>
          </a:xfrm>
          <a:prstGeom prst="rect">
            <a:avLst/>
          </a:prstGeom>
        </p:spPr>
        <p:txBody>
          <a:bodyPr vert="horz" lIns="91440" tIns="45720" rIns="91440" bIns="45720" rtlCol="0" anchor="ctr"/>
          <a:lstStyle>
            <a:lvl1pPr algn="l">
              <a:defRPr sz="1100">
                <a:solidFill>
                  <a:schemeClr val="bg2"/>
                </a:solidFill>
                <a:latin typeface="+mn-lt"/>
                <a:cs typeface="Arial"/>
              </a:defRPr>
            </a:lvl1pPr>
          </a:lstStyle>
          <a:p>
            <a:r>
              <a:rPr lang="en-US" smtClean="0"/>
              <a:t>01/07/14</a:t>
            </a:r>
            <a:endParaRPr lang="en-US" dirty="0"/>
          </a:p>
        </p:txBody>
      </p:sp>
      <p:sp>
        <p:nvSpPr>
          <p:cNvPr id="5" name="Footer Placeholder 4"/>
          <p:cNvSpPr>
            <a:spLocks noGrp="1"/>
          </p:cNvSpPr>
          <p:nvPr>
            <p:ph type="ftr" sz="quarter" idx="3"/>
          </p:nvPr>
        </p:nvSpPr>
        <p:spPr>
          <a:xfrm>
            <a:off x="1907831" y="6627873"/>
            <a:ext cx="3610459" cy="230128"/>
          </a:xfrm>
          <a:prstGeom prst="rect">
            <a:avLst/>
          </a:prstGeom>
        </p:spPr>
        <p:txBody>
          <a:bodyPr vert="horz" lIns="91440" tIns="45720" rIns="91440" bIns="45720" rtlCol="0" anchor="ctr"/>
          <a:lstStyle>
            <a:lvl1pPr algn="ctr">
              <a:defRPr sz="1100">
                <a:solidFill>
                  <a:schemeClr val="bg2"/>
                </a:solidFill>
                <a:latin typeface="+mn-lt"/>
                <a:cs typeface="Arial"/>
              </a:defRPr>
            </a:lvl1pPr>
          </a:lstStyle>
          <a:p>
            <a:r>
              <a:rPr lang="en-US" smtClean="0"/>
              <a:t>Progetti Esterni</a:t>
            </a:r>
            <a:endParaRPr lang="en-US" dirty="0"/>
          </a:p>
        </p:txBody>
      </p:sp>
      <p:sp>
        <p:nvSpPr>
          <p:cNvPr id="6" name="Slide Number Placeholder 5"/>
          <p:cNvSpPr>
            <a:spLocks noGrp="1"/>
          </p:cNvSpPr>
          <p:nvPr>
            <p:ph type="sldNum" sz="quarter" idx="4"/>
          </p:nvPr>
        </p:nvSpPr>
        <p:spPr>
          <a:xfrm>
            <a:off x="8555729" y="6267227"/>
            <a:ext cx="572101" cy="365125"/>
          </a:xfrm>
          <a:prstGeom prst="rect">
            <a:avLst/>
          </a:prstGeom>
        </p:spPr>
        <p:txBody>
          <a:bodyPr vert="horz" lIns="91440" tIns="45720" rIns="91440" bIns="45720" rtlCol="0" anchor="ctr"/>
          <a:lstStyle>
            <a:lvl1pPr algn="r">
              <a:defRPr sz="1400">
                <a:solidFill>
                  <a:schemeClr val="bg2"/>
                </a:solidFill>
                <a:latin typeface="+mn-lt"/>
                <a:cs typeface="Arial"/>
              </a:defRPr>
            </a:lvl1pPr>
          </a:lstStyle>
          <a:p>
            <a:fld id="{C1050254-A9A4-6246-BE68-2343117E65E5}" type="slidenum">
              <a:rPr lang="en-US" smtClean="0"/>
              <a:pPr/>
              <a:t>‹n.›</a:t>
            </a:fld>
            <a:endParaRPr lang="en-US" dirty="0"/>
          </a:p>
        </p:txBody>
      </p:sp>
      <p:sp>
        <p:nvSpPr>
          <p:cNvPr id="9" name="TextBox 8"/>
          <p:cNvSpPr txBox="1"/>
          <p:nvPr userDrawn="1"/>
        </p:nvSpPr>
        <p:spPr>
          <a:xfrm>
            <a:off x="699030" y="6600142"/>
            <a:ext cx="1033049" cy="261610"/>
          </a:xfrm>
          <a:prstGeom prst="rect">
            <a:avLst/>
          </a:prstGeom>
          <a:noFill/>
        </p:spPr>
        <p:txBody>
          <a:bodyPr wrap="none" rtlCol="0">
            <a:spAutoFit/>
          </a:bodyPr>
          <a:lstStyle/>
          <a:p>
            <a:r>
              <a:rPr lang="en-US" sz="1100" dirty="0" smtClean="0">
                <a:solidFill>
                  <a:srgbClr val="EEECE1"/>
                </a:solidFill>
                <a:latin typeface="+mn-lt"/>
              </a:rPr>
              <a:t>Claudio Grandi</a:t>
            </a:r>
            <a:endParaRPr lang="en-US" sz="1100" dirty="0">
              <a:solidFill>
                <a:srgbClr val="EEECE1"/>
              </a:solidFill>
              <a:latin typeface="+mn-lt"/>
            </a:endParaRPr>
          </a:p>
        </p:txBody>
      </p:sp>
      <p:pic>
        <p:nvPicPr>
          <p:cNvPr id="13" name="Picture 12" descr="Logo CCR.jpg"/>
          <p:cNvPicPr>
            <a:picLocks noChangeAspect="1"/>
          </p:cNvPicPr>
          <p:nvPr userDrawn="1"/>
        </p:nvPicPr>
        <p:blipFill>
          <a:blip r:embed="rId15">
            <a:alphaModFix amt="87000"/>
            <a:extLst>
              <a:ext uri="{28A0092B-C50C-407E-A947-70E740481C1C}">
                <a14:useLocalDpi xmlns:a14="http://schemas.microsoft.com/office/drawing/2010/main" val="0"/>
              </a:ext>
            </a:extLst>
          </a:blip>
          <a:stretch>
            <a:fillRect/>
          </a:stretch>
        </p:blipFill>
        <p:spPr>
          <a:xfrm>
            <a:off x="134693" y="115464"/>
            <a:ext cx="1480289" cy="96218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26293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bg2"/>
          </a:solidFill>
          <a:latin typeface="+mn-lt"/>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bg2"/>
          </a:solidFill>
          <a:latin typeface="+mn-lt"/>
          <a:ea typeface="+mn-ea"/>
          <a:cs typeface="Arial"/>
        </a:defRPr>
      </a:lvl2pPr>
      <a:lvl3pPr marL="1143000" indent="-228600" algn="l" defTabSz="457200" rtl="0" eaLnBrk="1" latinLnBrk="0" hangingPunct="1">
        <a:spcBef>
          <a:spcPct val="20000"/>
        </a:spcBef>
        <a:buFont typeface="Arial"/>
        <a:buChar char="•"/>
        <a:defRPr sz="2400" kern="1200">
          <a:solidFill>
            <a:schemeClr val="bg2"/>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bg2"/>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eusurvey/runner/NetInnovation201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Report dal </a:t>
            </a:r>
            <a:r>
              <a:rPr lang="en-US" sz="6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CdGA</a:t>
            </a: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4/9/2014</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31820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Coinvolgimento</a:t>
            </a:r>
            <a:r>
              <a:rPr lang="en-US" dirty="0" smtClean="0"/>
              <a:t> </a:t>
            </a:r>
            <a:r>
              <a:rPr lang="en-US" dirty="0" err="1" smtClean="0"/>
              <a:t>progetti</a:t>
            </a:r>
            <a:r>
              <a:rPr lang="en-US" dirty="0" smtClean="0"/>
              <a:t> - Zephyr</a:t>
            </a:r>
            <a:endParaRPr lang="en-US" dirty="0"/>
          </a:p>
        </p:txBody>
      </p:sp>
      <p:sp>
        <p:nvSpPr>
          <p:cNvPr id="3" name="Content Placeholder 2"/>
          <p:cNvSpPr>
            <a:spLocks noGrp="1"/>
          </p:cNvSpPr>
          <p:nvPr>
            <p:ph idx="1"/>
          </p:nvPr>
        </p:nvSpPr>
        <p:spPr/>
        <p:txBody>
          <a:bodyPr/>
          <a:lstStyle/>
          <a:p>
            <a:r>
              <a:rPr lang="en-US" dirty="0"/>
              <a:t>Photon science: E-XFEL, Diamond </a:t>
            </a:r>
            <a:r>
              <a:rPr lang="en-US" dirty="0" err="1"/>
              <a:t>PanDATA</a:t>
            </a:r>
            <a:r>
              <a:rPr lang="en-US" dirty="0"/>
              <a:t>/</a:t>
            </a:r>
            <a:r>
              <a:rPr lang="en-US" dirty="0" err="1"/>
              <a:t>PanDAAS</a:t>
            </a:r>
            <a:endParaRPr lang="en-US" dirty="0"/>
          </a:p>
          <a:p>
            <a:r>
              <a:rPr lang="en-US" dirty="0" smtClean="0"/>
              <a:t>Astrophysics</a:t>
            </a:r>
            <a:r>
              <a:rPr lang="en-US" dirty="0"/>
              <a:t>: CTA, KM3NET, </a:t>
            </a:r>
            <a:r>
              <a:rPr lang="en-US" dirty="0" err="1"/>
              <a:t>IceCube</a:t>
            </a:r>
            <a:r>
              <a:rPr lang="en-US" dirty="0"/>
              <a:t>, Antares</a:t>
            </a:r>
          </a:p>
          <a:p>
            <a:r>
              <a:rPr lang="en-US" dirty="0" smtClean="0"/>
              <a:t>Cosmology</a:t>
            </a:r>
            <a:r>
              <a:rPr lang="en-US" dirty="0"/>
              <a:t>: EUCLID, DES, PAU</a:t>
            </a:r>
          </a:p>
          <a:p>
            <a:r>
              <a:rPr lang="en-US" dirty="0" smtClean="0"/>
              <a:t>Astronomy</a:t>
            </a:r>
            <a:r>
              <a:rPr lang="en-US" dirty="0"/>
              <a:t>: SKA</a:t>
            </a:r>
          </a:p>
          <a:p>
            <a:r>
              <a:rPr lang="en-US" dirty="0" smtClean="0"/>
              <a:t>High </a:t>
            </a:r>
            <a:r>
              <a:rPr lang="en-US" dirty="0"/>
              <a:t>Energy Physics: HL-LHC</a:t>
            </a:r>
          </a:p>
          <a:p>
            <a:r>
              <a:rPr lang="en-US" dirty="0" smtClean="0"/>
              <a:t>Nuclear </a:t>
            </a:r>
            <a:r>
              <a:rPr lang="en-US" dirty="0"/>
              <a:t>Physics: ISIS, ILL</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10</a:t>
            </a:fld>
            <a:endParaRPr lang="en-US"/>
          </a:p>
        </p:txBody>
      </p:sp>
    </p:spTree>
    <p:extLst>
      <p:ext uri="{BB962C8B-B14F-4D97-AF65-F5344CB8AC3E}">
        <p14:creationId xmlns:p14="http://schemas.microsoft.com/office/powerpoint/2010/main" val="320262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 Zephyr</a:t>
            </a:r>
            <a:endParaRPr lang="en-US" dirty="0"/>
          </a:p>
        </p:txBody>
      </p:sp>
      <p:sp>
        <p:nvSpPr>
          <p:cNvPr id="3" name="Content Placeholder 2"/>
          <p:cNvSpPr>
            <a:spLocks noGrp="1"/>
          </p:cNvSpPr>
          <p:nvPr>
            <p:ph idx="1"/>
          </p:nvPr>
        </p:nvSpPr>
        <p:spPr/>
        <p:txBody>
          <a:bodyPr>
            <a:normAutofit fontScale="92500" lnSpcReduction="20000"/>
          </a:bodyPr>
          <a:lstStyle/>
          <a:p>
            <a:r>
              <a:rPr lang="en-US" dirty="0"/>
              <a:t>ZEPHYR will provide an openly available blueprint useable for</a:t>
            </a:r>
          </a:p>
          <a:p>
            <a:pPr lvl="1"/>
            <a:r>
              <a:rPr lang="en-US" dirty="0"/>
              <a:t>Facilitating successful data management for H2020+ large scale facilities and ESFRI projects in an efficient, effective, affordable and sustainable manner</a:t>
            </a:r>
          </a:p>
          <a:p>
            <a:pPr lvl="1"/>
            <a:r>
              <a:rPr lang="en-US" dirty="0"/>
              <a:t>Evolving existing e-infrastructures to the </a:t>
            </a:r>
            <a:r>
              <a:rPr lang="en-US" dirty="0" err="1"/>
              <a:t>Zettabyte</a:t>
            </a:r>
            <a:r>
              <a:rPr lang="en-US" dirty="0"/>
              <a:t>- </a:t>
            </a:r>
            <a:r>
              <a:rPr lang="en-US" dirty="0" err="1"/>
              <a:t>Exascale</a:t>
            </a:r>
            <a:endParaRPr lang="en-US" dirty="0"/>
          </a:p>
          <a:p>
            <a:pPr lvl="1"/>
            <a:r>
              <a:rPr lang="en-US" dirty="0"/>
              <a:t>Advancing data management capabilities of the partners as major e-infrastructure service </a:t>
            </a:r>
            <a:r>
              <a:rPr lang="en-US" dirty="0" smtClean="0"/>
              <a:t>providers</a:t>
            </a:r>
            <a:endParaRPr lang="en-US" dirty="0"/>
          </a:p>
          <a:p>
            <a:r>
              <a:rPr lang="en-US" dirty="0"/>
              <a:t>Other domains increasingly seeking support from consortium partners</a:t>
            </a:r>
          </a:p>
          <a:p>
            <a:pPr lvl="1"/>
            <a:r>
              <a:rPr lang="en-US" dirty="0"/>
              <a:t>Inter-agency service agreements</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11</a:t>
            </a:fld>
            <a:endParaRPr lang="en-US"/>
          </a:p>
        </p:txBody>
      </p:sp>
    </p:spTree>
    <p:extLst>
      <p:ext uri="{BB962C8B-B14F-4D97-AF65-F5344CB8AC3E}">
        <p14:creationId xmlns:p14="http://schemas.microsoft.com/office/powerpoint/2010/main" val="164076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design - Zephyr</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12</a:t>
            </a:fld>
            <a:endParaRPr lang="en-US"/>
          </a:p>
        </p:txBody>
      </p:sp>
      <p:pic>
        <p:nvPicPr>
          <p:cNvPr id="8" name="Picture 7"/>
          <p:cNvPicPr>
            <a:picLocks noChangeAspect="1"/>
          </p:cNvPicPr>
          <p:nvPr/>
        </p:nvPicPr>
        <p:blipFill>
          <a:blip r:embed="rId2"/>
          <a:stretch>
            <a:fillRect/>
          </a:stretch>
        </p:blipFill>
        <p:spPr>
          <a:xfrm>
            <a:off x="1321588" y="1076190"/>
            <a:ext cx="6924659" cy="4860355"/>
          </a:xfrm>
          <a:prstGeom prst="rect">
            <a:avLst/>
          </a:prstGeom>
        </p:spPr>
      </p:pic>
    </p:spTree>
    <p:extLst>
      <p:ext uri="{BB962C8B-B14F-4D97-AF65-F5344CB8AC3E}">
        <p14:creationId xmlns:p14="http://schemas.microsoft.com/office/powerpoint/2010/main" val="349442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Coinvolgimento</a:t>
            </a:r>
            <a:r>
              <a:rPr lang="en-US" dirty="0" smtClean="0"/>
              <a:t> INFN - Zephyr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WP1: Proof</a:t>
            </a:r>
            <a:r>
              <a:rPr lang="en-US" dirty="0"/>
              <a:t>-of-concept Integration and Test Coordination</a:t>
            </a:r>
          </a:p>
          <a:p>
            <a:pPr lvl="1"/>
            <a:r>
              <a:rPr lang="en-US" dirty="0" smtClean="0"/>
              <a:t>Data </a:t>
            </a:r>
            <a:r>
              <a:rPr lang="en-US" dirty="0"/>
              <a:t>challenge manager per </a:t>
            </a:r>
            <a:r>
              <a:rPr lang="en-US" dirty="0" err="1"/>
              <a:t>infrastruttura</a:t>
            </a:r>
            <a:r>
              <a:rPr lang="en-US" dirty="0"/>
              <a:t> di testing (</a:t>
            </a:r>
            <a:r>
              <a:rPr lang="en-US" dirty="0" err="1"/>
              <a:t>sia</a:t>
            </a:r>
            <a:r>
              <a:rPr lang="en-US" dirty="0"/>
              <a:t> per feedback, </a:t>
            </a:r>
            <a:r>
              <a:rPr lang="en-US" dirty="0" err="1"/>
              <a:t>sia</a:t>
            </a:r>
            <a:r>
              <a:rPr lang="en-US" dirty="0"/>
              <a:t> come demonstrator)</a:t>
            </a:r>
          </a:p>
          <a:p>
            <a:r>
              <a:rPr lang="en-US" dirty="0" smtClean="0"/>
              <a:t>WP2.3: </a:t>
            </a:r>
            <a:r>
              <a:rPr lang="en-US" dirty="0"/>
              <a:t>Definition and development of data handling APIs compliant with user/external needs and storage virtualization </a:t>
            </a:r>
            <a:r>
              <a:rPr lang="en-US" dirty="0" smtClean="0"/>
              <a:t>internals</a:t>
            </a:r>
          </a:p>
          <a:p>
            <a:pPr lvl="1"/>
            <a:r>
              <a:rPr lang="en-US" dirty="0" smtClean="0"/>
              <a:t>in </a:t>
            </a:r>
            <a:r>
              <a:rPr lang="en-US" dirty="0" err="1" smtClean="0"/>
              <a:t>particolare</a:t>
            </a:r>
            <a:r>
              <a:rPr lang="en-US" dirty="0" smtClean="0"/>
              <a:t> </a:t>
            </a:r>
            <a:r>
              <a:rPr lang="en-US" dirty="0" err="1" smtClean="0"/>
              <a:t>su</a:t>
            </a:r>
            <a:r>
              <a:rPr lang="en-US" dirty="0" smtClean="0"/>
              <a:t> </a:t>
            </a:r>
            <a:r>
              <a:rPr lang="en-US" dirty="0" err="1" smtClean="0"/>
              <a:t>protocolli</a:t>
            </a:r>
            <a:r>
              <a:rPr lang="en-US" dirty="0" smtClean="0"/>
              <a:t> </a:t>
            </a:r>
            <a:r>
              <a:rPr lang="en-US" dirty="0"/>
              <a:t>di </a:t>
            </a:r>
            <a:r>
              <a:rPr lang="en-US" dirty="0" err="1"/>
              <a:t>accesso</a:t>
            </a:r>
            <a:r>
              <a:rPr lang="en-US" dirty="0"/>
              <a:t> </a:t>
            </a:r>
            <a:endParaRPr lang="en-US" dirty="0" smtClean="0"/>
          </a:p>
          <a:p>
            <a:r>
              <a:rPr lang="en-US" dirty="0" smtClean="0"/>
              <a:t>WP4.3</a:t>
            </a:r>
            <a:r>
              <a:rPr lang="en-US" dirty="0"/>
              <a:t>: </a:t>
            </a:r>
            <a:r>
              <a:rPr lang="en-US" dirty="0" err="1"/>
              <a:t>Modelling</a:t>
            </a:r>
            <a:r>
              <a:rPr lang="en-US" dirty="0"/>
              <a:t> of Online Storage at the </a:t>
            </a:r>
            <a:r>
              <a:rPr lang="en-US" dirty="0" err="1"/>
              <a:t>Zettabyte</a:t>
            </a:r>
            <a:r>
              <a:rPr lang="en-US" dirty="0" err="1" smtClean="0"/>
              <a:t>-Exascale</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13</a:t>
            </a:fld>
            <a:endParaRPr lang="en-US"/>
          </a:p>
        </p:txBody>
      </p:sp>
    </p:spTree>
    <p:extLst>
      <p:ext uri="{BB962C8B-B14F-4D97-AF65-F5344CB8AC3E}">
        <p14:creationId xmlns:p14="http://schemas.microsoft.com/office/powerpoint/2010/main" val="107513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udget - Zephyr</a:t>
            </a:r>
            <a:endParaRPr lang="en-US" dirty="0"/>
          </a:p>
        </p:txBody>
      </p:sp>
      <p:sp>
        <p:nvSpPr>
          <p:cNvPr id="3" name="Content Placeholder 2"/>
          <p:cNvSpPr>
            <a:spLocks noGrp="1"/>
          </p:cNvSpPr>
          <p:nvPr>
            <p:ph idx="1"/>
          </p:nvPr>
        </p:nvSpPr>
        <p:spPr>
          <a:xfrm>
            <a:off x="134701" y="1231602"/>
            <a:ext cx="8859986" cy="1219107"/>
          </a:xfrm>
        </p:spPr>
        <p:txBody>
          <a:bodyPr/>
          <a:lstStyle/>
          <a:p>
            <a:r>
              <a:rPr lang="en-US" dirty="0" err="1" smtClean="0"/>
              <a:t>Richiesta</a:t>
            </a:r>
            <a:r>
              <a:rPr lang="en-US" dirty="0" smtClean="0"/>
              <a:t> </a:t>
            </a:r>
            <a:r>
              <a:rPr lang="en-US" dirty="0" err="1" smtClean="0"/>
              <a:t>totale</a:t>
            </a:r>
            <a:r>
              <a:rPr lang="en-US" dirty="0" smtClean="0"/>
              <a:t> 4 M€</a:t>
            </a:r>
          </a:p>
          <a:p>
            <a:r>
              <a:rPr lang="en-US" dirty="0" smtClean="0"/>
              <a:t>Quota INFN 469 k€</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14</a:t>
            </a:fld>
            <a:endParaRPr lang="en-US"/>
          </a:p>
        </p:txBody>
      </p:sp>
      <p:pic>
        <p:nvPicPr>
          <p:cNvPr id="9" name="Picture 8"/>
          <p:cNvPicPr>
            <a:picLocks noChangeAspect="1"/>
          </p:cNvPicPr>
          <p:nvPr/>
        </p:nvPicPr>
        <p:blipFill>
          <a:blip r:embed="rId2"/>
          <a:stretch>
            <a:fillRect/>
          </a:stretch>
        </p:blipFill>
        <p:spPr>
          <a:xfrm>
            <a:off x="557546" y="2450709"/>
            <a:ext cx="8162882" cy="3256066"/>
          </a:xfrm>
          <a:prstGeom prst="rect">
            <a:avLst/>
          </a:prstGeom>
        </p:spPr>
      </p:pic>
    </p:spTree>
    <p:extLst>
      <p:ext uri="{BB962C8B-B14F-4D97-AF65-F5344CB8AC3E}">
        <p14:creationId xmlns:p14="http://schemas.microsoft.com/office/powerpoint/2010/main" val="143349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EGI-Engage - </a:t>
            </a:r>
            <a:r>
              <a:rPr lang="en-US" dirty="0" err="1" smtClean="0"/>
              <a:t>Gaido</a:t>
            </a:r>
            <a:endParaRPr lang="en-US" dirty="0"/>
          </a:p>
        </p:txBody>
      </p:sp>
      <p:sp>
        <p:nvSpPr>
          <p:cNvPr id="3" name="Content Placeholder 2"/>
          <p:cNvSpPr>
            <a:spLocks noGrp="1"/>
          </p:cNvSpPr>
          <p:nvPr>
            <p:ph idx="1"/>
          </p:nvPr>
        </p:nvSpPr>
        <p:spPr/>
        <p:txBody>
          <a:bodyPr>
            <a:normAutofit fontScale="92500"/>
          </a:bodyPr>
          <a:lstStyle/>
          <a:p>
            <a:r>
              <a:rPr lang="en-US" dirty="0" err="1"/>
              <a:t>sottomesso</a:t>
            </a:r>
            <a:r>
              <a:rPr lang="en-US" dirty="0"/>
              <a:t> 2/9 a EINFRA-1 topic </a:t>
            </a:r>
            <a:r>
              <a:rPr lang="en-US" dirty="0" smtClean="0"/>
              <a:t>6</a:t>
            </a:r>
          </a:p>
          <a:p>
            <a:pPr lvl="1"/>
            <a:r>
              <a:rPr lang="en-US" sz="2400" i="1" dirty="0"/>
              <a:t>Support to the evolution of EGI (European Grid Infrastructure) towards a flexible compute/data infrastructure capable of federating and enabling the sharing of resources of any kind (public or private, grid or cloud, etc.) in order to offer computing and storage services to the whole European scientific community. The proposal will address operations for supplying services (</a:t>
            </a:r>
            <a:r>
              <a:rPr lang="en-US" sz="2400" i="1" dirty="0" err="1"/>
              <a:t>IaaS</a:t>
            </a:r>
            <a:r>
              <a:rPr lang="en-US" sz="2400" i="1" dirty="0"/>
              <a:t>, </a:t>
            </a:r>
            <a:r>
              <a:rPr lang="en-US" sz="2400" i="1" dirty="0" err="1"/>
              <a:t>PaaS</a:t>
            </a:r>
            <a:r>
              <a:rPr lang="en-US" sz="2400" i="1" dirty="0"/>
              <a:t>, </a:t>
            </a:r>
            <a:r>
              <a:rPr lang="en-US" sz="2400" i="1" dirty="0" err="1"/>
              <a:t>SaaS</a:t>
            </a:r>
            <a:r>
              <a:rPr lang="en-US" sz="2400" i="1" dirty="0"/>
              <a:t>) at European level, engagement of and tailoring of services to new user communities and dissemination activities.</a:t>
            </a:r>
          </a:p>
          <a:p>
            <a:r>
              <a:rPr lang="en-US" dirty="0" smtClean="0"/>
              <a:t>30 </a:t>
            </a:r>
            <a:r>
              <a:rPr lang="en-US" dirty="0" err="1" smtClean="0"/>
              <a:t>mesi</a:t>
            </a:r>
            <a:r>
              <a:rPr lang="en-US" dirty="0" smtClean="0"/>
              <a:t>, 1161 PM, 43 partner, 8 M€</a:t>
            </a:r>
          </a:p>
          <a:p>
            <a:pPr lvl="1"/>
            <a:r>
              <a:rPr lang="en-US" dirty="0" smtClean="0"/>
              <a:t>INFN: 89 PM, 568 k</a:t>
            </a:r>
            <a:r>
              <a:rPr lang="en-US" dirty="0"/>
              <a:t>€</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15</a:t>
            </a:fld>
            <a:endParaRPr lang="en-US"/>
          </a:p>
        </p:txBody>
      </p:sp>
    </p:spTree>
    <p:extLst>
      <p:ext uri="{BB962C8B-B14F-4D97-AF65-F5344CB8AC3E}">
        <p14:creationId xmlns:p14="http://schemas.microsoft.com/office/powerpoint/2010/main" val="376824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Attività</a:t>
            </a:r>
            <a:r>
              <a:rPr lang="en-US" dirty="0" smtClean="0"/>
              <a:t> INFN</a:t>
            </a:r>
            <a:endParaRPr lang="en-US" dirty="0"/>
          </a:p>
        </p:txBody>
      </p:sp>
      <p:sp>
        <p:nvSpPr>
          <p:cNvPr id="3" name="Content Placeholder 2"/>
          <p:cNvSpPr>
            <a:spLocks noGrp="1"/>
          </p:cNvSpPr>
          <p:nvPr>
            <p:ph idx="1"/>
          </p:nvPr>
        </p:nvSpPr>
        <p:spPr/>
        <p:txBody>
          <a:bodyPr>
            <a:normAutofit fontScale="92500" lnSpcReduction="20000"/>
          </a:bodyPr>
          <a:lstStyle/>
          <a:p>
            <a:r>
              <a:rPr lang="en-US" dirty="0"/>
              <a:t>Due </a:t>
            </a:r>
            <a:r>
              <a:rPr lang="en-US" dirty="0" err="1"/>
              <a:t>ruoli</a:t>
            </a:r>
            <a:r>
              <a:rPr lang="en-US" dirty="0"/>
              <a:t> di </a:t>
            </a:r>
            <a:r>
              <a:rPr lang="en-US" dirty="0" err="1"/>
              <a:t>coordinamento</a:t>
            </a:r>
            <a:r>
              <a:rPr lang="en-US" dirty="0"/>
              <a:t> </a:t>
            </a:r>
            <a:r>
              <a:rPr lang="en-US" dirty="0" err="1"/>
              <a:t>generale</a:t>
            </a:r>
            <a:r>
              <a:rPr lang="en-US" dirty="0"/>
              <a:t> (EGI), </a:t>
            </a:r>
            <a:r>
              <a:rPr lang="en-US" dirty="0" err="1"/>
              <a:t>assegnati</a:t>
            </a:r>
            <a:r>
              <a:rPr lang="en-US" dirty="0"/>
              <a:t> </a:t>
            </a:r>
            <a:r>
              <a:rPr lang="en-US" dirty="0" err="1"/>
              <a:t>all’INFN</a:t>
            </a:r>
            <a:r>
              <a:rPr lang="en-US" dirty="0"/>
              <a:t> </a:t>
            </a:r>
            <a:r>
              <a:rPr lang="en-US" dirty="0" err="1"/>
              <a:t>dopo</a:t>
            </a:r>
            <a:r>
              <a:rPr lang="en-US" dirty="0"/>
              <a:t> </a:t>
            </a:r>
            <a:r>
              <a:rPr lang="en-US" dirty="0" err="1"/>
              <a:t>una</a:t>
            </a:r>
            <a:r>
              <a:rPr lang="en-US" dirty="0"/>
              <a:t> call </a:t>
            </a:r>
            <a:r>
              <a:rPr lang="en-US" dirty="0" err="1"/>
              <a:t>pubblica</a:t>
            </a:r>
            <a:r>
              <a:rPr lang="en-US" dirty="0"/>
              <a:t> (</a:t>
            </a:r>
            <a:r>
              <a:rPr lang="en-US" dirty="0" err="1"/>
              <a:t>persone</a:t>
            </a:r>
            <a:r>
              <a:rPr lang="en-US" dirty="0"/>
              <a:t> senior </a:t>
            </a:r>
            <a:r>
              <a:rPr lang="en-US" dirty="0" err="1"/>
              <a:t>scelte</a:t>
            </a:r>
            <a:r>
              <a:rPr lang="en-US" dirty="0"/>
              <a:t> in base al CV):  </a:t>
            </a:r>
          </a:p>
          <a:p>
            <a:pPr lvl="1"/>
            <a:r>
              <a:rPr lang="en-US" dirty="0" err="1"/>
              <a:t>Profilo</a:t>
            </a:r>
            <a:r>
              <a:rPr lang="en-US" dirty="0"/>
              <a:t> “Senior Operations Officer”</a:t>
            </a:r>
            <a:r>
              <a:rPr lang="en-US" dirty="0" smtClean="0"/>
              <a:t>:</a:t>
            </a:r>
            <a:endParaRPr lang="en-US" dirty="0"/>
          </a:p>
          <a:p>
            <a:pPr lvl="2"/>
            <a:r>
              <a:rPr lang="en-US" dirty="0"/>
              <a:t>30 PM (1 FTE) per Cristina </a:t>
            </a:r>
            <a:r>
              <a:rPr lang="en-US" dirty="0" err="1" smtClean="0"/>
              <a:t>Aiftimiei</a:t>
            </a:r>
            <a:endParaRPr lang="en-US" dirty="0"/>
          </a:p>
          <a:p>
            <a:pPr lvl="1"/>
            <a:r>
              <a:rPr lang="en-US" dirty="0" err="1"/>
              <a:t>Profilo</a:t>
            </a:r>
            <a:r>
              <a:rPr lang="en-US" dirty="0"/>
              <a:t> “Technical Outreach Expert”</a:t>
            </a:r>
            <a:r>
              <a:rPr lang="en-US" dirty="0" smtClean="0"/>
              <a:t>:</a:t>
            </a:r>
            <a:endParaRPr lang="en-US" dirty="0"/>
          </a:p>
          <a:p>
            <a:pPr lvl="2"/>
            <a:r>
              <a:rPr lang="en-US" dirty="0"/>
              <a:t>30 PM (1 FTE) per Diego </a:t>
            </a:r>
            <a:r>
              <a:rPr lang="en-US" dirty="0" err="1" smtClean="0"/>
              <a:t>Scardaci</a:t>
            </a:r>
            <a:endParaRPr lang="en-US" dirty="0"/>
          </a:p>
          <a:p>
            <a:r>
              <a:rPr lang="en-US" dirty="0" err="1"/>
              <a:t>Attività</a:t>
            </a:r>
            <a:r>
              <a:rPr lang="en-US" dirty="0"/>
              <a:t> di </a:t>
            </a:r>
            <a:r>
              <a:rPr lang="en-US" dirty="0" err="1"/>
              <a:t>supporto</a:t>
            </a:r>
            <a:r>
              <a:rPr lang="en-US" dirty="0"/>
              <a:t> </a:t>
            </a:r>
            <a:r>
              <a:rPr lang="en-US" dirty="0" err="1"/>
              <a:t>all’interno</a:t>
            </a:r>
            <a:r>
              <a:rPr lang="en-US" dirty="0"/>
              <a:t> </a:t>
            </a:r>
            <a:r>
              <a:rPr lang="en-US" dirty="0" err="1"/>
              <a:t>dei</a:t>
            </a:r>
            <a:r>
              <a:rPr lang="en-US" dirty="0"/>
              <a:t> DCC</a:t>
            </a:r>
            <a:r>
              <a:rPr lang="en-US" dirty="0" smtClean="0"/>
              <a:t>:</a:t>
            </a:r>
            <a:endParaRPr lang="en-US" dirty="0"/>
          </a:p>
          <a:p>
            <a:pPr lvl="1"/>
            <a:r>
              <a:rPr lang="en-US" dirty="0" err="1"/>
              <a:t>Mobrain</a:t>
            </a:r>
            <a:r>
              <a:rPr lang="en-US" dirty="0"/>
              <a:t>:  2+1 (GPGPU) PM   </a:t>
            </a:r>
          </a:p>
          <a:p>
            <a:pPr lvl="1"/>
            <a:r>
              <a:rPr lang="en-US" dirty="0"/>
              <a:t>DARIAH    13 </a:t>
            </a:r>
            <a:r>
              <a:rPr lang="en-US" dirty="0" smtClean="0"/>
              <a:t>PM</a:t>
            </a:r>
            <a:endParaRPr lang="en-US" dirty="0"/>
          </a:p>
          <a:p>
            <a:pPr lvl="1"/>
            <a:r>
              <a:rPr lang="en-US" dirty="0" err="1"/>
              <a:t>Lifewatch</a:t>
            </a:r>
            <a:r>
              <a:rPr lang="en-US" dirty="0"/>
              <a:t>:  3 PM</a:t>
            </a:r>
          </a:p>
          <a:p>
            <a:endParaRPr lang="en-US" dirty="0"/>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16</a:t>
            </a:fld>
            <a:endParaRPr lang="en-US"/>
          </a:p>
        </p:txBody>
      </p:sp>
      <p:sp>
        <p:nvSpPr>
          <p:cNvPr id="7" name="CasellaDiTesto 6"/>
          <p:cNvSpPr txBox="1"/>
          <p:nvPr/>
        </p:nvSpPr>
        <p:spPr>
          <a:xfrm>
            <a:off x="5579296" y="3559239"/>
            <a:ext cx="3394454" cy="369332"/>
          </a:xfrm>
          <a:prstGeom prst="rect">
            <a:avLst/>
          </a:prstGeom>
          <a:noFill/>
        </p:spPr>
        <p:txBody>
          <a:bodyPr wrap="none" rtlCol="0">
            <a:spAutoFit/>
          </a:bodyPr>
          <a:lstStyle/>
          <a:p>
            <a:r>
              <a:rPr lang="it-IT" dirty="0" smtClean="0">
                <a:solidFill>
                  <a:srgbClr val="FFFFFF"/>
                </a:solidFill>
              </a:rPr>
              <a:t>(Distributed </a:t>
            </a:r>
            <a:r>
              <a:rPr lang="it-IT" dirty="0" err="1" smtClean="0">
                <a:solidFill>
                  <a:srgbClr val="FFFFFF"/>
                </a:solidFill>
              </a:rPr>
              <a:t>Competence</a:t>
            </a:r>
            <a:r>
              <a:rPr lang="it-IT" dirty="0" smtClean="0">
                <a:solidFill>
                  <a:srgbClr val="FFFFFF"/>
                </a:solidFill>
              </a:rPr>
              <a:t> Centres)</a:t>
            </a:r>
            <a:endParaRPr lang="it-IT" dirty="0">
              <a:solidFill>
                <a:srgbClr val="FFFFFF"/>
              </a:solidFill>
            </a:endParaRPr>
          </a:p>
        </p:txBody>
      </p:sp>
    </p:spTree>
    <p:extLst>
      <p:ext uri="{BB962C8B-B14F-4D97-AF65-F5344CB8AC3E}">
        <p14:creationId xmlns:p14="http://schemas.microsoft.com/office/powerpoint/2010/main" val="211415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INDIGO – </a:t>
            </a:r>
            <a:r>
              <a:rPr lang="en-US" dirty="0" err="1" smtClean="0"/>
              <a:t>DataCloud</a:t>
            </a:r>
            <a:r>
              <a:rPr lang="en-US" dirty="0" smtClean="0"/>
              <a:t> (</a:t>
            </a:r>
            <a:r>
              <a:rPr lang="en-US" dirty="0" err="1" smtClean="0"/>
              <a:t>Salomoni</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sottomesso</a:t>
            </a:r>
            <a:r>
              <a:rPr lang="en-US" dirty="0"/>
              <a:t> 2/9 in EINFRA-1 topic </a:t>
            </a:r>
            <a:r>
              <a:rPr lang="en-US" dirty="0" smtClean="0"/>
              <a:t>4,5</a:t>
            </a:r>
            <a:endParaRPr lang="en-US" dirty="0"/>
          </a:p>
          <a:p>
            <a:pPr lvl="1"/>
            <a:r>
              <a:rPr lang="en-US" sz="2600" i="1" dirty="0"/>
              <a:t>(4) Large scale </a:t>
            </a:r>
            <a:r>
              <a:rPr lang="en-US" sz="2600" i="1" dirty="0" err="1"/>
              <a:t>virtualisation</a:t>
            </a:r>
            <a:r>
              <a:rPr lang="en-US" sz="2600" i="1" dirty="0"/>
              <a:t> of data/compute </a:t>
            </a:r>
            <a:r>
              <a:rPr lang="en-US" sz="2600" i="1" dirty="0" err="1"/>
              <a:t>centre</a:t>
            </a:r>
            <a:r>
              <a:rPr lang="en-US" sz="2600" i="1" dirty="0"/>
              <a:t> resources to achieve on-demand compute capacities, improve flexibility for data analysis and avoid unnecessary costly large data transfers.</a:t>
            </a:r>
          </a:p>
          <a:p>
            <a:pPr lvl="1"/>
            <a:r>
              <a:rPr lang="en-US" sz="2600" i="1" dirty="0"/>
              <a:t>(5) Development and adoption of a standards-based computing platform (with open software stack) that can be deployed on different hardware and e-infrastructures (such as clouds providing infrastructure-as-a-service (</a:t>
            </a:r>
            <a:r>
              <a:rPr lang="en-US" sz="2600" i="1" dirty="0" err="1"/>
              <a:t>IaaS</a:t>
            </a:r>
            <a:r>
              <a:rPr lang="en-US" sz="2600" i="1" dirty="0"/>
              <a:t>), HPC, grid infrastructures…) to abstract application development and execution from available (possibly remote) computing systems. This platform should be capable of federating multiple commercial and/or public cloud resources or services and deliver Platform-as-a-Service (</a:t>
            </a:r>
            <a:r>
              <a:rPr lang="en-US" sz="2600" i="1" dirty="0" err="1"/>
              <a:t>PaaS</a:t>
            </a:r>
            <a:r>
              <a:rPr lang="en-US" sz="2600" i="1" dirty="0"/>
              <a:t>) adapted to the scientific community with a short learning curve. Adequate coordination and interoperability with existing e-infrastructures (including GÉANT, EGI, PRACE and others) is recommended </a:t>
            </a:r>
            <a:endParaRPr lang="en-US" sz="2600" i="1" dirty="0" smtClean="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17</a:t>
            </a:fld>
            <a:endParaRPr lang="en-US"/>
          </a:p>
        </p:txBody>
      </p:sp>
    </p:spTree>
    <p:extLst>
      <p:ext uri="{BB962C8B-B14F-4D97-AF65-F5344CB8AC3E}">
        <p14:creationId xmlns:p14="http://schemas.microsoft.com/office/powerpoint/2010/main" val="420104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Workpackages</a:t>
            </a:r>
            <a:r>
              <a:rPr lang="en-US" dirty="0" smtClean="0"/>
              <a:t> - INDIGO</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INtegrating</a:t>
            </a:r>
            <a:r>
              <a:rPr lang="en-US" dirty="0"/>
              <a:t> Distributed data Infrastructures for Global </a:t>
            </a:r>
            <a:r>
              <a:rPr lang="en-US" dirty="0" err="1" smtClean="0"/>
              <a:t>ExplOitation</a:t>
            </a:r>
            <a:endParaRPr lang="en-US" dirty="0"/>
          </a:p>
          <a:p>
            <a:r>
              <a:rPr lang="en-US" dirty="0" smtClean="0"/>
              <a:t>WP1 </a:t>
            </a:r>
            <a:r>
              <a:rPr lang="en-US" dirty="0"/>
              <a:t>(NA): administrative and financial management, project quality assurance and global oversight of activities.</a:t>
            </a:r>
          </a:p>
          <a:p>
            <a:r>
              <a:rPr lang="en-US" dirty="0"/>
              <a:t>WP2 (NA): Support to Research Communities.</a:t>
            </a:r>
          </a:p>
          <a:p>
            <a:r>
              <a:rPr lang="en-US" dirty="0"/>
              <a:t>WP3 (SA): Software Management and Pilot Services.</a:t>
            </a:r>
          </a:p>
          <a:p>
            <a:r>
              <a:rPr lang="en-US" dirty="0"/>
              <a:t>WP4 (JRA): Resource Virtualization.</a:t>
            </a:r>
          </a:p>
          <a:p>
            <a:r>
              <a:rPr lang="en-US" dirty="0"/>
              <a:t>WP5 (JRA): </a:t>
            </a:r>
            <a:r>
              <a:rPr lang="en-US" dirty="0" err="1"/>
              <a:t>PaaS</a:t>
            </a:r>
            <a:r>
              <a:rPr lang="en-US" dirty="0"/>
              <a:t> Platform DevelopmentWP6 (JRA): Science Gateways, Workflows and </a:t>
            </a:r>
            <a:r>
              <a:rPr lang="en-US" dirty="0" smtClean="0"/>
              <a:t>Toolkits</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18</a:t>
            </a:fld>
            <a:endParaRPr lang="en-US"/>
          </a:p>
        </p:txBody>
      </p:sp>
    </p:spTree>
    <p:extLst>
      <p:ext uri="{BB962C8B-B14F-4D97-AF65-F5344CB8AC3E}">
        <p14:creationId xmlns:p14="http://schemas.microsoft.com/office/powerpoint/2010/main" val="188069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governance - INDIGO</a:t>
            </a:r>
            <a:endParaRPr lang="en-US" dirty="0"/>
          </a:p>
        </p:txBody>
      </p:sp>
      <p:sp>
        <p:nvSpPr>
          <p:cNvPr id="3" name="Content Placeholder 2"/>
          <p:cNvSpPr>
            <a:spLocks noGrp="1"/>
          </p:cNvSpPr>
          <p:nvPr>
            <p:ph idx="1"/>
          </p:nvPr>
        </p:nvSpPr>
        <p:spPr>
          <a:xfrm>
            <a:off x="134701" y="1231602"/>
            <a:ext cx="3359610" cy="4545541"/>
          </a:xfrm>
        </p:spPr>
        <p:txBody>
          <a:bodyPr>
            <a:normAutofit/>
          </a:bodyPr>
          <a:lstStyle/>
          <a:p>
            <a:r>
              <a:rPr lang="en-US" dirty="0" smtClean="0"/>
              <a:t>11 M€ in 30 </a:t>
            </a:r>
            <a:r>
              <a:rPr lang="en-US" dirty="0" err="1" smtClean="0"/>
              <a:t>mesi</a:t>
            </a:r>
            <a:endParaRPr lang="en-US" dirty="0" smtClean="0"/>
          </a:p>
          <a:p>
            <a:pPr lvl="1"/>
            <a:r>
              <a:rPr lang="en-US" dirty="0" smtClean="0"/>
              <a:t>INFN partner </a:t>
            </a:r>
            <a:r>
              <a:rPr lang="en-US" dirty="0" err="1" smtClean="0"/>
              <a:t>principale</a:t>
            </a:r>
            <a:endParaRPr lang="en-US" dirty="0"/>
          </a:p>
          <a:p>
            <a:pPr lvl="1"/>
            <a:r>
              <a:rPr lang="en-US" dirty="0" smtClean="0"/>
              <a:t>PI: </a:t>
            </a:r>
            <a:r>
              <a:rPr lang="en-US" dirty="0" err="1" smtClean="0"/>
              <a:t>Salomoni</a:t>
            </a:r>
            <a:endParaRPr lang="en-US" dirty="0"/>
          </a:p>
          <a:p>
            <a:pPr lvl="1"/>
            <a:r>
              <a:rPr lang="en-US" dirty="0" smtClean="0"/>
              <a:t>19% del budget (2M€, 315 PM)</a:t>
            </a:r>
          </a:p>
          <a:p>
            <a:pPr lvl="1"/>
            <a:r>
              <a:rPr lang="en-US" dirty="0" smtClean="0"/>
              <a:t>CNAF, PD, TO, BA, CT</a:t>
            </a:r>
          </a:p>
          <a:p>
            <a:pPr lvl="1"/>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19</a:t>
            </a:fld>
            <a:endParaRPr lang="en-US"/>
          </a:p>
        </p:txBody>
      </p:sp>
      <p:pic>
        <p:nvPicPr>
          <p:cNvPr id="7" name="Picture 6"/>
          <p:cNvPicPr>
            <a:picLocks noChangeAspect="1"/>
          </p:cNvPicPr>
          <p:nvPr/>
        </p:nvPicPr>
        <p:blipFill>
          <a:blip r:embed="rId2"/>
          <a:stretch>
            <a:fillRect/>
          </a:stretch>
        </p:blipFill>
        <p:spPr>
          <a:xfrm>
            <a:off x="3494311" y="1231602"/>
            <a:ext cx="5633520" cy="4545541"/>
          </a:xfrm>
          <a:prstGeom prst="rect">
            <a:avLst/>
          </a:prstGeom>
        </p:spPr>
      </p:pic>
    </p:spTree>
    <p:extLst>
      <p:ext uri="{BB962C8B-B14F-4D97-AF65-F5344CB8AC3E}">
        <p14:creationId xmlns:p14="http://schemas.microsoft.com/office/powerpoint/2010/main" val="323707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01/07/14</a:t>
            </a:r>
            <a:endParaRPr lang="en-US"/>
          </a:p>
        </p:txBody>
      </p:sp>
      <p:sp>
        <p:nvSpPr>
          <p:cNvPr id="3" name="Segnaposto piè di pagina 2"/>
          <p:cNvSpPr>
            <a:spLocks noGrp="1"/>
          </p:cNvSpPr>
          <p:nvPr>
            <p:ph type="ftr" sz="quarter" idx="11"/>
          </p:nvPr>
        </p:nvSpPr>
        <p:spPr/>
        <p:txBody>
          <a:bodyPr/>
          <a:lstStyle/>
          <a:p>
            <a:r>
              <a:rPr lang="en-US" smtClean="0"/>
              <a:t>Progetti Esterni</a:t>
            </a:r>
            <a:endParaRPr lang="en-US"/>
          </a:p>
        </p:txBody>
      </p:sp>
      <p:sp>
        <p:nvSpPr>
          <p:cNvPr id="4" name="Segnaposto numero diapositiva 3"/>
          <p:cNvSpPr>
            <a:spLocks noGrp="1"/>
          </p:cNvSpPr>
          <p:nvPr>
            <p:ph type="sldNum" sz="quarter" idx="12"/>
          </p:nvPr>
        </p:nvSpPr>
        <p:spPr/>
        <p:txBody>
          <a:bodyPr/>
          <a:lstStyle/>
          <a:p>
            <a:fld id="{C1050254-A9A4-6246-BE68-2343117E65E5}" type="slidenum">
              <a:rPr lang="en-US" smtClean="0"/>
              <a:t>2</a:t>
            </a:fld>
            <a:endParaRPr lang="en-US"/>
          </a:p>
        </p:txBody>
      </p:sp>
      <p:sp>
        <p:nvSpPr>
          <p:cNvPr id="5" name="Rettangolo 4"/>
          <p:cNvSpPr/>
          <p:nvPr/>
        </p:nvSpPr>
        <p:spPr>
          <a:xfrm>
            <a:off x="1907831" y="144336"/>
            <a:ext cx="645602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EU-T0 e la calls H2020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ttangolo 5"/>
          <p:cNvSpPr/>
          <p:nvPr/>
        </p:nvSpPr>
        <p:spPr>
          <a:xfrm>
            <a:off x="0" y="1498013"/>
            <a:ext cx="9212778" cy="3170099"/>
          </a:xfrm>
          <a:prstGeom prst="rect">
            <a:avLst/>
          </a:prstGeom>
          <a:noFill/>
        </p:spPr>
        <p:txBody>
          <a:bodyPr wrap="none" lIns="91440" tIns="45720" rIns="91440" bIns="45720">
            <a:spAutoFit/>
          </a:bodyPr>
          <a:lstStyle/>
          <a:p>
            <a:pPr marL="571500" indent="-571500">
              <a:buFont typeface="Arial"/>
              <a:buChar char="•"/>
            </a:pP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Stato</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attuale</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di EU-T0</a:t>
            </a:r>
          </a:p>
          <a:p>
            <a:pPr marL="571500" indent="-571500">
              <a:buFont typeface="Arial"/>
              <a:buChar cha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Calls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sottomesse</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2/9 (quasi 4 M€)</a:t>
            </a:r>
          </a:p>
          <a:p>
            <a:pPr marL="571500" indent="-571500">
              <a:buFont typeface="Arial"/>
              <a:buChar cha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Calls da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sottomettere</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25/11/2014</a:t>
            </a:r>
          </a:p>
          <a:p>
            <a:pPr marL="571500" indent="-571500">
              <a:buFont typeface="Arial"/>
              <a:buChar cha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Call da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sottomettere</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14/01/</a:t>
            </a:r>
            <a:r>
              <a:rPr lang="en-US" sz="4000" b="1" u="sng"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2015</a:t>
            </a:r>
          </a:p>
          <a:p>
            <a:pPr marL="1028700" lvl="1" indent="-571500">
              <a:buFont typeface="Wingdings" charset="2"/>
              <a:buChar char="ü"/>
            </a:pPr>
            <a:r>
              <a:rPr lang="en-US" sz="40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Totale</a:t>
            </a:r>
            <a:r>
              <a:rPr lang="en-US"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stimato</a:t>
            </a:r>
            <a:r>
              <a:rPr lang="en-US"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di </a:t>
            </a:r>
            <a:r>
              <a:rPr lang="en-US" sz="40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queste</a:t>
            </a:r>
            <a:r>
              <a:rPr lang="en-US"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3, circa 2 M</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6281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architecture - INDIGO</a:t>
            </a:r>
            <a:endParaRPr lang="en-US" dirty="0"/>
          </a:p>
        </p:txBody>
      </p:sp>
      <p:sp>
        <p:nvSpPr>
          <p:cNvPr id="3" name="Content Placeholder 2"/>
          <p:cNvSpPr>
            <a:spLocks noGrp="1"/>
          </p:cNvSpPr>
          <p:nvPr>
            <p:ph idx="1"/>
          </p:nvPr>
        </p:nvSpPr>
        <p:spPr>
          <a:xfrm>
            <a:off x="5885200" y="1231602"/>
            <a:ext cx="3109486" cy="4545541"/>
          </a:xfrm>
        </p:spPr>
        <p:txBody>
          <a:bodyPr>
            <a:normAutofit fontScale="92500"/>
          </a:bodyPr>
          <a:lstStyle/>
          <a:p>
            <a:r>
              <a:rPr lang="en-US" dirty="0" err="1" smtClean="0"/>
              <a:t>Punti</a:t>
            </a:r>
            <a:r>
              <a:rPr lang="en-US" dirty="0" smtClean="0"/>
              <a:t> </a:t>
            </a:r>
            <a:r>
              <a:rPr lang="en-US" dirty="0" err="1" smtClean="0"/>
              <a:t>chiave</a:t>
            </a:r>
            <a:r>
              <a:rPr lang="en-US" dirty="0" smtClean="0"/>
              <a:t>:</a:t>
            </a:r>
          </a:p>
          <a:p>
            <a:pPr lvl="1"/>
            <a:r>
              <a:rPr lang="en-US" dirty="0" smtClean="0"/>
              <a:t>scheduling locale (QUACK)</a:t>
            </a:r>
            <a:endParaRPr lang="en-US" dirty="0"/>
          </a:p>
          <a:p>
            <a:pPr lvl="1"/>
            <a:r>
              <a:rPr lang="en-US" dirty="0" smtClean="0"/>
              <a:t>dynamic </a:t>
            </a:r>
            <a:r>
              <a:rPr lang="en-US" dirty="0"/>
              <a:t>virtual </a:t>
            </a:r>
            <a:r>
              <a:rPr lang="en-US" dirty="0" smtClean="0"/>
              <a:t>networks</a:t>
            </a:r>
            <a:endParaRPr lang="en-US" dirty="0"/>
          </a:p>
          <a:p>
            <a:pPr lvl="1"/>
            <a:r>
              <a:rPr lang="en-US" dirty="0" err="1" smtClean="0"/>
              <a:t>AuthZ</a:t>
            </a:r>
            <a:r>
              <a:rPr lang="en-US" dirty="0" smtClean="0"/>
              <a:t> </a:t>
            </a:r>
            <a:r>
              <a:rPr lang="en-US" dirty="0"/>
              <a:t>(ma non </a:t>
            </a:r>
            <a:r>
              <a:rPr lang="en-US" dirty="0" err="1"/>
              <a:t>AuthN</a:t>
            </a:r>
            <a:r>
              <a:rPr lang="en-US" dirty="0"/>
              <a:t> </a:t>
            </a:r>
            <a:r>
              <a:rPr lang="en-US" dirty="0" err="1"/>
              <a:t>fatta</a:t>
            </a:r>
            <a:r>
              <a:rPr lang="en-US" dirty="0"/>
              <a:t> da </a:t>
            </a:r>
            <a:r>
              <a:rPr lang="en-US" dirty="0" err="1"/>
              <a:t>altri</a:t>
            </a:r>
            <a:r>
              <a:rPr lang="en-US" dirty="0"/>
              <a:t> </a:t>
            </a:r>
            <a:r>
              <a:rPr lang="en-US" dirty="0" err="1"/>
              <a:t>progetti</a:t>
            </a:r>
            <a:r>
              <a:rPr lang="en-US" dirty="0" smtClean="0"/>
              <a:t>)</a:t>
            </a:r>
          </a:p>
          <a:p>
            <a:pPr lvl="1"/>
            <a:r>
              <a:rPr lang="en-US" dirty="0" smtClean="0"/>
              <a:t> </a:t>
            </a:r>
            <a:r>
              <a:rPr lang="en-US" dirty="0"/>
              <a:t>unified data </a:t>
            </a:r>
            <a:r>
              <a:rPr lang="en-US" dirty="0" smtClean="0"/>
              <a:t>access</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20</a:t>
            </a:fld>
            <a:endParaRPr lang="en-US"/>
          </a:p>
        </p:txBody>
      </p:sp>
      <p:pic>
        <p:nvPicPr>
          <p:cNvPr id="7" name="Picture 6"/>
          <p:cNvPicPr>
            <a:picLocks noChangeAspect="1"/>
          </p:cNvPicPr>
          <p:nvPr/>
        </p:nvPicPr>
        <p:blipFill>
          <a:blip r:embed="rId2"/>
          <a:stretch>
            <a:fillRect/>
          </a:stretch>
        </p:blipFill>
        <p:spPr>
          <a:xfrm>
            <a:off x="0" y="1076190"/>
            <a:ext cx="5750976" cy="4772086"/>
          </a:xfrm>
          <a:prstGeom prst="rect">
            <a:avLst/>
          </a:prstGeom>
        </p:spPr>
      </p:pic>
    </p:spTree>
    <p:extLst>
      <p:ext uri="{BB962C8B-B14F-4D97-AF65-F5344CB8AC3E}">
        <p14:creationId xmlns:p14="http://schemas.microsoft.com/office/powerpoint/2010/main" val="160106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09"/>
            <a:ext cx="7379704" cy="1253163"/>
          </a:xfrm>
        </p:spPr>
        <p:txBody>
          <a:bodyPr>
            <a:noAutofit/>
          </a:bodyPr>
          <a:lstStyle/>
          <a:p>
            <a:r>
              <a:rPr lang="en-US" sz="3600" dirty="0"/>
              <a:t>Public survey on Net Innovation for the Work </a:t>
            </a:r>
            <a:r>
              <a:rPr lang="en-US" sz="3600" dirty="0" err="1"/>
              <a:t>Programme</a:t>
            </a:r>
            <a:r>
              <a:rPr lang="en-US" sz="3600" dirty="0"/>
              <a:t> 2016-2017</a:t>
            </a:r>
          </a:p>
        </p:txBody>
      </p:sp>
      <p:sp>
        <p:nvSpPr>
          <p:cNvPr id="3" name="Content Placeholder 2"/>
          <p:cNvSpPr>
            <a:spLocks noGrp="1"/>
          </p:cNvSpPr>
          <p:nvPr>
            <p:ph idx="1"/>
          </p:nvPr>
        </p:nvSpPr>
        <p:spPr>
          <a:xfrm>
            <a:off x="134701" y="1497042"/>
            <a:ext cx="8859986" cy="4280101"/>
          </a:xfrm>
        </p:spPr>
        <p:txBody>
          <a:bodyPr/>
          <a:lstStyle/>
          <a:p>
            <a:r>
              <a:rPr lang="en-US" dirty="0" err="1" smtClean="0"/>
              <a:t>Entro</a:t>
            </a:r>
            <a:r>
              <a:rPr lang="en-US" dirty="0" smtClean="0"/>
              <a:t> </a:t>
            </a:r>
            <a:r>
              <a:rPr lang="en-US" dirty="0" err="1" smtClean="0"/>
              <a:t>il</a:t>
            </a:r>
            <a:r>
              <a:rPr lang="en-US" dirty="0" smtClean="0"/>
              <a:t> 30/9/2014 </a:t>
            </a:r>
            <a:r>
              <a:rPr lang="en-US" dirty="0" err="1" smtClean="0"/>
              <a:t>sarebbe</a:t>
            </a:r>
            <a:r>
              <a:rPr lang="en-US" dirty="0" smtClean="0"/>
              <a:t> </a:t>
            </a:r>
            <a:r>
              <a:rPr lang="en-US" dirty="0" err="1" smtClean="0"/>
              <a:t>opportuno</a:t>
            </a:r>
            <a:r>
              <a:rPr lang="en-US" dirty="0" smtClean="0"/>
              <a:t> </a:t>
            </a:r>
            <a:r>
              <a:rPr lang="en-US" dirty="0" err="1" smtClean="0"/>
              <a:t>rispondere</a:t>
            </a:r>
            <a:r>
              <a:rPr lang="en-US" dirty="0" smtClean="0"/>
              <a:t> </a:t>
            </a:r>
            <a:r>
              <a:rPr lang="en-US" dirty="0"/>
              <a:t>al </a:t>
            </a:r>
            <a:r>
              <a:rPr lang="en-US" dirty="0" smtClean="0"/>
              <a:t>survey:</a:t>
            </a:r>
          </a:p>
          <a:p>
            <a:pPr marL="457200" lvl="1" indent="0">
              <a:buNone/>
            </a:pPr>
            <a:r>
              <a:rPr lang="en-US" sz="2400" i="1" dirty="0" smtClean="0">
                <a:solidFill>
                  <a:srgbClr val="FF6600"/>
                </a:solidFill>
                <a:hlinkClick r:id="rId2"/>
              </a:rPr>
              <a:t>http</a:t>
            </a:r>
            <a:r>
              <a:rPr lang="en-US" sz="2400" i="1" dirty="0">
                <a:solidFill>
                  <a:srgbClr val="FF6600"/>
                </a:solidFill>
                <a:hlinkClick r:id="rId2"/>
              </a:rPr>
              <a:t>://ec.europa.eu/eusurvey/runner/</a:t>
            </a:r>
            <a:r>
              <a:rPr lang="en-US" sz="2400" i="1" dirty="0" smtClean="0">
                <a:solidFill>
                  <a:srgbClr val="FF6600"/>
                </a:solidFill>
                <a:hlinkClick r:id="rId2"/>
              </a:rPr>
              <a:t>NetInnovation2016</a:t>
            </a:r>
            <a:endParaRPr lang="en-US" sz="2400" i="1" dirty="0" smtClean="0">
              <a:solidFill>
                <a:srgbClr val="FF6600"/>
              </a:solidFill>
            </a:endParaRPr>
          </a:p>
          <a:p>
            <a:r>
              <a:rPr lang="en-US" dirty="0" err="1" smtClean="0"/>
              <a:t>Gruppo</a:t>
            </a:r>
            <a:r>
              <a:rPr lang="en-US" dirty="0" smtClean="0"/>
              <a:t> di </a:t>
            </a:r>
            <a:r>
              <a:rPr lang="en-US" dirty="0" err="1" smtClean="0"/>
              <a:t>lavoro</a:t>
            </a:r>
            <a:r>
              <a:rPr lang="en-US" dirty="0" smtClean="0"/>
              <a:t> </a:t>
            </a:r>
            <a:r>
              <a:rPr lang="en-US" dirty="0" err="1" smtClean="0"/>
              <a:t>coordinato</a:t>
            </a:r>
            <a:r>
              <a:rPr lang="en-US" dirty="0" smtClean="0"/>
              <a:t> da Cristina </a:t>
            </a:r>
            <a:r>
              <a:rPr lang="en-US" dirty="0" err="1" smtClean="0"/>
              <a:t>Vistoli</a:t>
            </a:r>
            <a:endParaRPr lang="en-US" dirty="0" smtClean="0"/>
          </a:p>
          <a:p>
            <a:pPr lvl="1"/>
            <a:r>
              <a:rPr lang="en-US" dirty="0" err="1" smtClean="0"/>
              <a:t>Contattatela</a:t>
            </a:r>
            <a:r>
              <a:rPr lang="en-US" dirty="0" smtClean="0"/>
              <a:t> in </a:t>
            </a:r>
            <a:r>
              <a:rPr lang="en-US" dirty="0" err="1" smtClean="0"/>
              <a:t>caso</a:t>
            </a:r>
            <a:r>
              <a:rPr lang="en-US" dirty="0" smtClean="0"/>
              <a:t> </a:t>
            </a:r>
            <a:r>
              <a:rPr lang="en-US" dirty="0" err="1" smtClean="0"/>
              <a:t>vogliate</a:t>
            </a:r>
            <a:r>
              <a:rPr lang="en-US" dirty="0" smtClean="0"/>
              <a:t> </a:t>
            </a:r>
            <a:r>
              <a:rPr lang="en-US" dirty="0" err="1" smtClean="0"/>
              <a:t>contribuire</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21</a:t>
            </a:fld>
            <a:endParaRPr lang="en-US"/>
          </a:p>
        </p:txBody>
      </p:sp>
    </p:spTree>
    <p:extLst>
      <p:ext uri="{BB962C8B-B14F-4D97-AF65-F5344CB8AC3E}">
        <p14:creationId xmlns:p14="http://schemas.microsoft.com/office/powerpoint/2010/main" val="34072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4794171" cy="945880"/>
          </a:xfrm>
        </p:spPr>
        <p:txBody>
          <a:bodyPr/>
          <a:lstStyle/>
          <a:p>
            <a:r>
              <a:rPr lang="en-US" dirty="0" err="1" smtClean="0"/>
              <a:t>EuroEXA</a:t>
            </a:r>
            <a:r>
              <a:rPr lang="en-US" dirty="0" smtClean="0"/>
              <a:t> (</a:t>
            </a:r>
            <a:r>
              <a:rPr lang="en-US" dirty="0" err="1" smtClean="0"/>
              <a:t>Vicini</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 </a:t>
            </a:r>
            <a:r>
              <a:rPr lang="en-US" dirty="0" err="1"/>
              <a:t>sottomettere</a:t>
            </a:r>
            <a:r>
              <a:rPr lang="en-US" dirty="0"/>
              <a:t> a </a:t>
            </a:r>
            <a:r>
              <a:rPr lang="en-US" dirty="0" smtClean="0"/>
              <a:t>FETHPC-1 </a:t>
            </a:r>
            <a:r>
              <a:rPr lang="en-US" dirty="0" err="1" smtClean="0"/>
              <a:t>il</a:t>
            </a:r>
            <a:r>
              <a:rPr lang="en-US" dirty="0" smtClean="0"/>
              <a:t> 25</a:t>
            </a:r>
            <a:r>
              <a:rPr lang="en-US" dirty="0"/>
              <a:t>/11/</a:t>
            </a:r>
            <a:r>
              <a:rPr lang="en-US" dirty="0" smtClean="0"/>
              <a:t>2014</a:t>
            </a:r>
          </a:p>
          <a:p>
            <a:pPr lvl="1"/>
            <a:r>
              <a:rPr lang="en-US" sz="2400" i="1" dirty="0"/>
              <a:t>HPC Core Technologies, Programming Environments and Algorithms for Extreme Parallelism and Extreme Data </a:t>
            </a:r>
            <a:r>
              <a:rPr lang="en-US" sz="2400" i="1" dirty="0" smtClean="0"/>
              <a:t>Applications</a:t>
            </a:r>
          </a:p>
          <a:p>
            <a:r>
              <a:rPr lang="en-US" dirty="0" err="1" smtClean="0"/>
              <a:t>Realizzazione</a:t>
            </a:r>
            <a:r>
              <a:rPr lang="en-US" dirty="0" smtClean="0"/>
              <a:t> di </a:t>
            </a:r>
            <a:r>
              <a:rPr lang="en-US" dirty="0" err="1" smtClean="0"/>
              <a:t>sistema</a:t>
            </a:r>
            <a:r>
              <a:rPr lang="en-US" dirty="0" smtClean="0"/>
              <a:t> HPC con </a:t>
            </a:r>
            <a:r>
              <a:rPr lang="en-US" dirty="0" err="1" smtClean="0"/>
              <a:t>tecnologia</a:t>
            </a:r>
            <a:r>
              <a:rPr lang="en-US" dirty="0" smtClean="0"/>
              <a:t> </a:t>
            </a:r>
            <a:r>
              <a:rPr lang="en-US" dirty="0" err="1" smtClean="0"/>
              <a:t>europea</a:t>
            </a:r>
            <a:endParaRPr lang="en-US" dirty="0" smtClean="0"/>
          </a:p>
          <a:p>
            <a:r>
              <a:rPr lang="en-US" dirty="0"/>
              <a:t>Grande </a:t>
            </a:r>
            <a:r>
              <a:rPr lang="en-US" dirty="0" err="1"/>
              <a:t>collaborazione</a:t>
            </a:r>
            <a:r>
              <a:rPr lang="en-US" dirty="0"/>
              <a:t> con </a:t>
            </a:r>
            <a:r>
              <a:rPr lang="en-US" dirty="0" err="1"/>
              <a:t>vocazione</a:t>
            </a:r>
            <a:r>
              <a:rPr lang="en-US" dirty="0"/>
              <a:t> </a:t>
            </a:r>
            <a:r>
              <a:rPr lang="en-US" dirty="0" err="1"/>
              <a:t>prettamente</a:t>
            </a:r>
            <a:r>
              <a:rPr lang="en-US" dirty="0"/>
              <a:t> </a:t>
            </a:r>
            <a:r>
              <a:rPr lang="en-US" dirty="0" err="1"/>
              <a:t>industriale</a:t>
            </a:r>
            <a:endParaRPr lang="en-US" dirty="0"/>
          </a:p>
          <a:p>
            <a:pPr lvl="1"/>
            <a:r>
              <a:rPr lang="en-US" dirty="0" smtClean="0"/>
              <a:t>Partner </a:t>
            </a:r>
            <a:r>
              <a:rPr lang="en-US" dirty="0" err="1"/>
              <a:t>originari</a:t>
            </a:r>
            <a:r>
              <a:rPr lang="en-US" dirty="0"/>
              <a:t>: </a:t>
            </a:r>
            <a:r>
              <a:rPr lang="en-US" dirty="0" err="1"/>
              <a:t>Eurotech</a:t>
            </a:r>
            <a:r>
              <a:rPr lang="en-US" dirty="0"/>
              <a:t> (</a:t>
            </a:r>
            <a:r>
              <a:rPr lang="en-US" dirty="0" err="1"/>
              <a:t>Coordinatore</a:t>
            </a:r>
            <a:r>
              <a:rPr lang="en-US" dirty="0"/>
              <a:t>), </a:t>
            </a:r>
            <a:r>
              <a:rPr lang="en-US" dirty="0" err="1"/>
              <a:t>Nvidia</a:t>
            </a:r>
            <a:r>
              <a:rPr lang="en-US" dirty="0"/>
              <a:t>, STM, INFN, </a:t>
            </a:r>
            <a:r>
              <a:rPr lang="en-US" dirty="0" err="1"/>
              <a:t>UniBo</a:t>
            </a:r>
            <a:r>
              <a:rPr lang="en-US" dirty="0"/>
              <a:t>, European top computing </a:t>
            </a:r>
            <a:r>
              <a:rPr lang="en-US" dirty="0" smtClean="0"/>
              <a:t>centers (</a:t>
            </a:r>
            <a:r>
              <a:rPr lang="en-US" dirty="0"/>
              <a:t>BSC</a:t>
            </a:r>
            <a:r>
              <a:rPr lang="en-US" dirty="0" smtClean="0"/>
              <a:t>, </a:t>
            </a:r>
            <a:r>
              <a:rPr lang="en-US" dirty="0" err="1" smtClean="0"/>
              <a:t>Julich</a:t>
            </a:r>
            <a:r>
              <a:rPr lang="en-US" dirty="0"/>
              <a:t>, </a:t>
            </a:r>
            <a:r>
              <a:rPr lang="en-US" dirty="0" err="1"/>
              <a:t>Cineca</a:t>
            </a:r>
            <a:r>
              <a:rPr lang="en-US" dirty="0"/>
              <a:t>,…), </a:t>
            </a:r>
            <a:r>
              <a:rPr lang="en-US" dirty="0" err="1"/>
              <a:t>Xyratech</a:t>
            </a:r>
            <a:r>
              <a:rPr lang="en-US" dirty="0"/>
              <a:t>….</a:t>
            </a:r>
          </a:p>
          <a:p>
            <a:pPr lvl="1"/>
            <a:r>
              <a:rPr lang="en-US" dirty="0" err="1" smtClean="0"/>
              <a:t>Aggiunti</a:t>
            </a:r>
            <a:r>
              <a:rPr lang="en-US" dirty="0" smtClean="0"/>
              <a:t> </a:t>
            </a:r>
            <a:r>
              <a:rPr lang="en-US" dirty="0"/>
              <a:t>in </a:t>
            </a:r>
            <a:r>
              <a:rPr lang="en-US" dirty="0" err="1"/>
              <a:t>corso</a:t>
            </a:r>
            <a:r>
              <a:rPr lang="en-US" dirty="0"/>
              <a:t> </a:t>
            </a:r>
            <a:r>
              <a:rPr lang="en-US" dirty="0" err="1"/>
              <a:t>d’opera</a:t>
            </a:r>
            <a:r>
              <a:rPr lang="en-US" dirty="0"/>
              <a:t>: ARM, Altera, </a:t>
            </a:r>
            <a:r>
              <a:rPr lang="en-US" dirty="0" err="1"/>
              <a:t>Fraunhofer</a:t>
            </a:r>
            <a:r>
              <a:rPr lang="en-US" dirty="0"/>
              <a:t>, Forth,…</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22</a:t>
            </a:fld>
            <a:endParaRPr lang="en-US"/>
          </a:p>
        </p:txBody>
      </p:sp>
      <p:pic>
        <p:nvPicPr>
          <p:cNvPr id="8" name="Picture 7"/>
          <p:cNvPicPr>
            <a:picLocks noChangeAspect="1"/>
          </p:cNvPicPr>
          <p:nvPr/>
        </p:nvPicPr>
        <p:blipFill>
          <a:blip r:embed="rId2"/>
          <a:stretch>
            <a:fillRect/>
          </a:stretch>
        </p:blipFill>
        <p:spPr>
          <a:xfrm>
            <a:off x="6409153" y="130310"/>
            <a:ext cx="2641600" cy="838200"/>
          </a:xfrm>
          <a:prstGeom prst="rect">
            <a:avLst/>
          </a:prstGeom>
        </p:spPr>
      </p:pic>
    </p:spTree>
    <p:extLst>
      <p:ext uri="{BB962C8B-B14F-4D97-AF65-F5344CB8AC3E}">
        <p14:creationId xmlns:p14="http://schemas.microsoft.com/office/powerpoint/2010/main" val="222357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4794171" cy="945880"/>
          </a:xfrm>
        </p:spPr>
        <p:txBody>
          <a:bodyPr/>
          <a:lstStyle/>
          <a:p>
            <a:r>
              <a:rPr lang="en-US" dirty="0" err="1" smtClean="0"/>
              <a:t>Contributi</a:t>
            </a:r>
            <a:r>
              <a:rPr lang="en-US" dirty="0" smtClean="0"/>
              <a:t> INFN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Contribute </a:t>
            </a:r>
            <a:r>
              <a:rPr lang="en-US" dirty="0"/>
              <a:t>to the definition of the overall structure of the </a:t>
            </a:r>
            <a:r>
              <a:rPr lang="en-US" dirty="0" err="1"/>
              <a:t>EuroEXA</a:t>
            </a:r>
            <a:r>
              <a:rPr lang="en-US" dirty="0"/>
              <a:t> HPC system, </a:t>
            </a:r>
            <a:r>
              <a:rPr lang="en-US" dirty="0" smtClean="0"/>
              <a:t>using its </a:t>
            </a:r>
            <a:r>
              <a:rPr lang="en-US" dirty="0"/>
              <a:t>background in the design of HPC system, and its ability to quickly </a:t>
            </a:r>
            <a:r>
              <a:rPr lang="en-US" dirty="0" smtClean="0"/>
              <a:t>develop simplified </a:t>
            </a:r>
            <a:r>
              <a:rPr lang="en-US" dirty="0"/>
              <a:t>– yet accurate – models of machine performance that allow an </a:t>
            </a:r>
            <a:r>
              <a:rPr lang="en-US" dirty="0" smtClean="0"/>
              <a:t>early performance </a:t>
            </a:r>
            <a:r>
              <a:rPr lang="en-US" dirty="0"/>
              <a:t>assessment and comparison among different architectural options.</a:t>
            </a:r>
          </a:p>
          <a:p>
            <a:r>
              <a:rPr lang="en-US" dirty="0" smtClean="0"/>
              <a:t>Adapt</a:t>
            </a:r>
            <a:r>
              <a:rPr lang="en-US" dirty="0"/>
              <a:t>, port, and optimize for performance computing-intensive kernels taken from </a:t>
            </a:r>
            <a:r>
              <a:rPr lang="en-US" dirty="0" smtClean="0"/>
              <a:t>its large </a:t>
            </a:r>
            <a:r>
              <a:rPr lang="en-US" dirty="0"/>
              <a:t>portfolio of HPC codes in areas such as Lattice Gauge Theory, </a:t>
            </a:r>
            <a:r>
              <a:rPr lang="en-US" dirty="0" smtClean="0"/>
              <a:t>computational fluid </a:t>
            </a:r>
            <a:r>
              <a:rPr lang="en-US" dirty="0"/>
              <a:t>dynamics and simulation of complex systems. This work is going to be </a:t>
            </a:r>
            <a:r>
              <a:rPr lang="en-US" dirty="0" smtClean="0"/>
              <a:t>an important </a:t>
            </a:r>
            <a:r>
              <a:rPr lang="en-US" dirty="0"/>
              <a:t>contribution to the validation of the </a:t>
            </a:r>
            <a:r>
              <a:rPr lang="en-US" dirty="0" err="1"/>
              <a:t>EuroEXA</a:t>
            </a:r>
            <a:r>
              <a:rPr lang="en-US" dirty="0"/>
              <a:t> architecture and a strong </a:t>
            </a:r>
            <a:r>
              <a:rPr lang="en-US" dirty="0" smtClean="0"/>
              <a:t>help in </a:t>
            </a:r>
            <a:r>
              <a:rPr lang="en-US" dirty="0"/>
              <a:t>the bring-up phases of development.</a:t>
            </a:r>
          </a:p>
          <a:p>
            <a:r>
              <a:rPr lang="en-US" dirty="0" smtClean="0"/>
              <a:t>Contribute </a:t>
            </a:r>
            <a:r>
              <a:rPr lang="en-US" dirty="0"/>
              <a:t>to the design, prototyping and validation of the innovative, </a:t>
            </a:r>
            <a:r>
              <a:rPr lang="en-US" dirty="0" smtClean="0"/>
              <a:t>hierarchical interconnection </a:t>
            </a:r>
            <a:r>
              <a:rPr lang="en-US" dirty="0"/>
              <a:t>structure of the </a:t>
            </a:r>
            <a:r>
              <a:rPr lang="en-US" dirty="0" err="1"/>
              <a:t>EuroExa</a:t>
            </a:r>
            <a:r>
              <a:rPr lang="en-US" dirty="0"/>
              <a:t> computing platform leveraging on </a:t>
            </a:r>
            <a:r>
              <a:rPr lang="en-US" dirty="0" smtClean="0"/>
              <a:t>INFN proven </a:t>
            </a:r>
            <a:r>
              <a:rPr lang="en-US" dirty="0"/>
              <a:t>expertize in design of low latency, high performances Torus network for </a:t>
            </a:r>
            <a:r>
              <a:rPr lang="en-US" dirty="0" smtClean="0"/>
              <a:t>hybrid clusters </a:t>
            </a:r>
            <a:r>
              <a:rPr lang="en-US" dirty="0"/>
              <a:t>optimized for scientific computing;</a:t>
            </a:r>
          </a:p>
          <a:p>
            <a:r>
              <a:rPr lang="en-US" dirty="0" smtClean="0"/>
              <a:t>Contribute </a:t>
            </a:r>
            <a:r>
              <a:rPr lang="en-US" dirty="0"/>
              <a:t>to the definition and the implementation of the overall system </a:t>
            </a:r>
            <a:r>
              <a:rPr lang="en-US" dirty="0" smtClean="0"/>
              <a:t>storage architecture </a:t>
            </a:r>
            <a:r>
              <a:rPr lang="en-US" dirty="0"/>
              <a:t>exploiting its experience in designing and handling hierarchical </a:t>
            </a:r>
            <a:r>
              <a:rPr lang="en-US" dirty="0" smtClean="0"/>
              <a:t>archive systems</a:t>
            </a:r>
            <a:r>
              <a:rPr lang="en-US" dirty="0"/>
              <a:t>.</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23</a:t>
            </a:fld>
            <a:endParaRPr lang="en-US"/>
          </a:p>
        </p:txBody>
      </p:sp>
      <p:pic>
        <p:nvPicPr>
          <p:cNvPr id="7" name="Picture 6"/>
          <p:cNvPicPr>
            <a:picLocks noChangeAspect="1"/>
          </p:cNvPicPr>
          <p:nvPr/>
        </p:nvPicPr>
        <p:blipFill>
          <a:blip r:embed="rId2"/>
          <a:stretch>
            <a:fillRect/>
          </a:stretch>
        </p:blipFill>
        <p:spPr>
          <a:xfrm>
            <a:off x="6409153" y="130310"/>
            <a:ext cx="2641600" cy="838200"/>
          </a:xfrm>
          <a:prstGeom prst="rect">
            <a:avLst/>
          </a:prstGeom>
        </p:spPr>
      </p:pic>
    </p:spTree>
    <p:extLst>
      <p:ext uri="{BB962C8B-B14F-4D97-AF65-F5344CB8AC3E}">
        <p14:creationId xmlns:p14="http://schemas.microsoft.com/office/powerpoint/2010/main" val="68559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4794171" cy="945880"/>
          </a:xfrm>
        </p:spPr>
        <p:txBody>
          <a:bodyPr/>
          <a:lstStyle/>
          <a:p>
            <a:r>
              <a:rPr lang="en-US" dirty="0" err="1" smtClean="0"/>
              <a:t>Dettagli</a:t>
            </a:r>
            <a:r>
              <a:rPr lang="en-US" dirty="0" smtClean="0"/>
              <a:t> </a:t>
            </a:r>
            <a:r>
              <a:rPr lang="en-US" dirty="0" err="1" smtClean="0"/>
              <a:t>tecnici</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24</a:t>
            </a:fld>
            <a:endParaRPr lang="en-US"/>
          </a:p>
        </p:txBody>
      </p:sp>
      <p:pic>
        <p:nvPicPr>
          <p:cNvPr id="7" name="Picture 6"/>
          <p:cNvPicPr>
            <a:picLocks noChangeAspect="1"/>
          </p:cNvPicPr>
          <p:nvPr/>
        </p:nvPicPr>
        <p:blipFill>
          <a:blip r:embed="rId2"/>
          <a:stretch>
            <a:fillRect/>
          </a:stretch>
        </p:blipFill>
        <p:spPr>
          <a:xfrm>
            <a:off x="1135740" y="1076190"/>
            <a:ext cx="6782739" cy="4761340"/>
          </a:xfrm>
          <a:prstGeom prst="rect">
            <a:avLst/>
          </a:prstGeom>
        </p:spPr>
      </p:pic>
      <p:pic>
        <p:nvPicPr>
          <p:cNvPr id="8" name="Picture 7"/>
          <p:cNvPicPr>
            <a:picLocks noChangeAspect="1"/>
          </p:cNvPicPr>
          <p:nvPr/>
        </p:nvPicPr>
        <p:blipFill>
          <a:blip r:embed="rId3"/>
          <a:stretch>
            <a:fillRect/>
          </a:stretch>
        </p:blipFill>
        <p:spPr>
          <a:xfrm>
            <a:off x="6409153" y="130310"/>
            <a:ext cx="2641600" cy="838200"/>
          </a:xfrm>
          <a:prstGeom prst="rect">
            <a:avLst/>
          </a:prstGeom>
        </p:spPr>
      </p:pic>
    </p:spTree>
    <p:extLst>
      <p:ext uri="{BB962C8B-B14F-4D97-AF65-F5344CB8AC3E}">
        <p14:creationId xmlns:p14="http://schemas.microsoft.com/office/powerpoint/2010/main" val="15346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4794171" cy="945880"/>
          </a:xfrm>
        </p:spPr>
        <p:txBody>
          <a:bodyPr/>
          <a:lstStyle/>
          <a:p>
            <a:r>
              <a:rPr lang="en-US" dirty="0" smtClean="0"/>
              <a:t>Design </a:t>
            </a:r>
            <a:r>
              <a:rPr lang="en-US" dirty="0" err="1" smtClean="0"/>
              <a:t>preliminare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Aspetti</a:t>
            </a:r>
            <a:r>
              <a:rPr lang="en-US" dirty="0"/>
              <a:t> </a:t>
            </a:r>
            <a:r>
              <a:rPr lang="en-US" dirty="0" err="1"/>
              <a:t>tecnologici</a:t>
            </a:r>
            <a:r>
              <a:rPr lang="en-US" dirty="0"/>
              <a:t> </a:t>
            </a:r>
            <a:r>
              <a:rPr lang="en-US" dirty="0" err="1"/>
              <a:t>presentano</a:t>
            </a:r>
            <a:r>
              <a:rPr lang="en-US" dirty="0"/>
              <a:t> </a:t>
            </a:r>
            <a:r>
              <a:rPr lang="en-US" dirty="0" err="1"/>
              <a:t>novita</a:t>
            </a:r>
            <a:r>
              <a:rPr lang="en-US" dirty="0"/>
              <a:t>’ </a:t>
            </a:r>
            <a:r>
              <a:rPr lang="en-US" dirty="0" err="1"/>
              <a:t>sostanziali</a:t>
            </a:r>
            <a:r>
              <a:rPr lang="en-US" dirty="0"/>
              <a:t> in </a:t>
            </a:r>
            <a:r>
              <a:rPr lang="en-US" dirty="0" err="1"/>
              <a:t>ambito</a:t>
            </a:r>
            <a:r>
              <a:rPr lang="en-US" dirty="0"/>
              <a:t> HPC</a:t>
            </a:r>
          </a:p>
          <a:p>
            <a:r>
              <a:rPr lang="en-US" dirty="0" err="1" smtClean="0"/>
              <a:t>Tecnologia</a:t>
            </a:r>
            <a:r>
              <a:rPr lang="en-US" dirty="0" smtClean="0"/>
              <a:t> </a:t>
            </a:r>
            <a:r>
              <a:rPr lang="en-US" dirty="0" err="1"/>
              <a:t>d’integrazione</a:t>
            </a:r>
            <a:r>
              <a:rPr lang="en-US" dirty="0"/>
              <a:t> </a:t>
            </a:r>
            <a:r>
              <a:rPr lang="en-US" dirty="0" err="1"/>
              <a:t>modulare</a:t>
            </a:r>
            <a:r>
              <a:rPr lang="en-US" dirty="0"/>
              <a:t>, low power e high </a:t>
            </a:r>
            <a:r>
              <a:rPr lang="en-US" dirty="0" smtClean="0"/>
              <a:t>performance </a:t>
            </a:r>
            <a:r>
              <a:rPr lang="en-US" dirty="0" err="1" smtClean="0"/>
              <a:t>basata</a:t>
            </a:r>
            <a:r>
              <a:rPr lang="en-US" dirty="0" smtClean="0"/>
              <a:t> </a:t>
            </a:r>
            <a:r>
              <a:rPr lang="en-US" dirty="0" err="1"/>
              <a:t>su</a:t>
            </a:r>
            <a:r>
              <a:rPr lang="en-US" dirty="0"/>
              <a:t> “</a:t>
            </a:r>
            <a:r>
              <a:rPr lang="en-US" dirty="0" err="1"/>
              <a:t>chiplet</a:t>
            </a:r>
            <a:r>
              <a:rPr lang="en-US" dirty="0"/>
              <a:t>”</a:t>
            </a:r>
          </a:p>
          <a:p>
            <a:r>
              <a:rPr lang="en-US" dirty="0" err="1" smtClean="0"/>
              <a:t>Microprocessori</a:t>
            </a:r>
            <a:r>
              <a:rPr lang="en-US" dirty="0" smtClean="0"/>
              <a:t> </a:t>
            </a:r>
            <a:r>
              <a:rPr lang="en-US" dirty="0"/>
              <a:t>ARM multi-core ad </a:t>
            </a:r>
            <a:r>
              <a:rPr lang="en-US" dirty="0" err="1"/>
              <a:t>alta</a:t>
            </a:r>
            <a:r>
              <a:rPr lang="en-US" dirty="0"/>
              <a:t> </a:t>
            </a:r>
            <a:r>
              <a:rPr lang="en-US" dirty="0" err="1" smtClean="0"/>
              <a:t>granularita</a:t>
            </a:r>
            <a:r>
              <a:rPr lang="en-US" dirty="0" smtClean="0"/>
              <a:t>’ Vector </a:t>
            </a:r>
            <a:r>
              <a:rPr lang="en-US" dirty="0"/>
              <a:t>computing </a:t>
            </a:r>
            <a:r>
              <a:rPr lang="en-US" dirty="0" err="1"/>
              <a:t>basato</a:t>
            </a:r>
            <a:r>
              <a:rPr lang="en-US" dirty="0"/>
              <a:t> </a:t>
            </a:r>
            <a:r>
              <a:rPr lang="en-US" dirty="0" err="1"/>
              <a:t>su</a:t>
            </a:r>
            <a:r>
              <a:rPr lang="en-US" dirty="0"/>
              <a:t> GPU ARM (e </a:t>
            </a:r>
            <a:r>
              <a:rPr lang="en-US" dirty="0" err="1"/>
              <a:t>Nvidia</a:t>
            </a:r>
            <a:r>
              <a:rPr lang="en-US" dirty="0"/>
              <a:t>??) e FPGA (</a:t>
            </a:r>
            <a:r>
              <a:rPr lang="en-US" dirty="0" smtClean="0"/>
              <a:t>via </a:t>
            </a:r>
            <a:r>
              <a:rPr lang="en-US" dirty="0" err="1" smtClean="0"/>
              <a:t>openCL</a:t>
            </a:r>
            <a:r>
              <a:rPr lang="en-US" dirty="0"/>
              <a:t>)</a:t>
            </a:r>
          </a:p>
          <a:p>
            <a:r>
              <a:rPr lang="en-US" dirty="0" smtClean="0"/>
              <a:t>High</a:t>
            </a:r>
            <a:r>
              <a:rPr lang="en-US" dirty="0"/>
              <a:t>-End FPGA </a:t>
            </a:r>
            <a:r>
              <a:rPr lang="en-US" dirty="0" err="1"/>
              <a:t>generano</a:t>
            </a:r>
            <a:r>
              <a:rPr lang="en-US" dirty="0"/>
              <a:t> </a:t>
            </a:r>
            <a:r>
              <a:rPr lang="en-US" dirty="0" err="1"/>
              <a:t>spazio</a:t>
            </a:r>
            <a:r>
              <a:rPr lang="en-US" dirty="0"/>
              <a:t> per test di micro-</a:t>
            </a:r>
            <a:r>
              <a:rPr lang="en-US" dirty="0" err="1"/>
              <a:t>architetture</a:t>
            </a:r>
            <a:r>
              <a:rPr lang="en-US" dirty="0"/>
              <a:t> di </a:t>
            </a:r>
            <a:r>
              <a:rPr lang="en-US" dirty="0" err="1" smtClean="0"/>
              <a:t>calcolo</a:t>
            </a:r>
            <a:r>
              <a:rPr lang="en-US" dirty="0" smtClean="0"/>
              <a:t> e </a:t>
            </a:r>
            <a:r>
              <a:rPr lang="en-US" dirty="0"/>
              <a:t>rete non “</a:t>
            </a:r>
            <a:r>
              <a:rPr lang="en-US" dirty="0" err="1"/>
              <a:t>tradizionali</a:t>
            </a:r>
            <a:r>
              <a:rPr lang="en-US" dirty="0"/>
              <a:t>”</a:t>
            </a:r>
          </a:p>
          <a:p>
            <a:r>
              <a:rPr lang="en-US" dirty="0" smtClean="0"/>
              <a:t>Programming </a:t>
            </a:r>
            <a:r>
              <a:rPr lang="en-US" dirty="0"/>
              <a:t>model </a:t>
            </a:r>
            <a:r>
              <a:rPr lang="en-US" dirty="0" err="1"/>
              <a:t>parallelo</a:t>
            </a:r>
            <a:r>
              <a:rPr lang="en-US" dirty="0"/>
              <a:t> </a:t>
            </a:r>
            <a:r>
              <a:rPr lang="en-US" dirty="0" err="1"/>
              <a:t>basato</a:t>
            </a:r>
            <a:r>
              <a:rPr lang="en-US" dirty="0"/>
              <a:t> </a:t>
            </a:r>
            <a:r>
              <a:rPr lang="en-US" dirty="0" err="1"/>
              <a:t>su</a:t>
            </a:r>
            <a:r>
              <a:rPr lang="en-US" dirty="0"/>
              <a:t> </a:t>
            </a:r>
            <a:r>
              <a:rPr lang="en-US" dirty="0" err="1"/>
              <a:t>paradigmi</a:t>
            </a:r>
            <a:r>
              <a:rPr lang="en-US" dirty="0"/>
              <a:t> GAS (PGAS) </a:t>
            </a:r>
            <a:r>
              <a:rPr lang="en-US" dirty="0" smtClean="0"/>
              <a:t>on RDMA</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25</a:t>
            </a:fld>
            <a:endParaRPr lang="en-US"/>
          </a:p>
        </p:txBody>
      </p:sp>
      <p:pic>
        <p:nvPicPr>
          <p:cNvPr id="7" name="Picture 6"/>
          <p:cNvPicPr>
            <a:picLocks noChangeAspect="1"/>
          </p:cNvPicPr>
          <p:nvPr/>
        </p:nvPicPr>
        <p:blipFill>
          <a:blip r:embed="rId2"/>
          <a:stretch>
            <a:fillRect/>
          </a:stretch>
        </p:blipFill>
        <p:spPr>
          <a:xfrm>
            <a:off x="6409153" y="130310"/>
            <a:ext cx="2641600" cy="838200"/>
          </a:xfrm>
          <a:prstGeom prst="rect">
            <a:avLst/>
          </a:prstGeom>
        </p:spPr>
      </p:pic>
    </p:spTree>
    <p:extLst>
      <p:ext uri="{BB962C8B-B14F-4D97-AF65-F5344CB8AC3E}">
        <p14:creationId xmlns:p14="http://schemas.microsoft.com/office/powerpoint/2010/main" val="3697760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4794171" cy="945880"/>
          </a:xfrm>
        </p:spPr>
        <p:txBody>
          <a:bodyPr/>
          <a:lstStyle/>
          <a:p>
            <a:r>
              <a:rPr lang="en-US" dirty="0" smtClean="0"/>
              <a:t>Budget e outlook</a:t>
            </a:r>
            <a:endParaRPr lang="en-US" dirty="0"/>
          </a:p>
        </p:txBody>
      </p:sp>
      <p:sp>
        <p:nvSpPr>
          <p:cNvPr id="3" name="Content Placeholder 2"/>
          <p:cNvSpPr>
            <a:spLocks noGrp="1"/>
          </p:cNvSpPr>
          <p:nvPr>
            <p:ph idx="1"/>
          </p:nvPr>
        </p:nvSpPr>
        <p:spPr/>
        <p:txBody>
          <a:bodyPr/>
          <a:lstStyle/>
          <a:p>
            <a:r>
              <a:rPr lang="en-US" dirty="0" smtClean="0"/>
              <a:t>Fra 8 M€ e 20 M€ (</a:t>
            </a:r>
            <a:r>
              <a:rPr lang="en-US" dirty="0" err="1" smtClean="0"/>
              <a:t>massimo</a:t>
            </a:r>
            <a:r>
              <a:rPr lang="en-US" dirty="0" smtClean="0"/>
              <a:t>)</a:t>
            </a:r>
          </a:p>
          <a:p>
            <a:pPr lvl="1"/>
            <a:r>
              <a:rPr lang="en-US" dirty="0" smtClean="0"/>
              <a:t>1 M€ </a:t>
            </a:r>
            <a:r>
              <a:rPr lang="en-US" dirty="0" err="1" smtClean="0"/>
              <a:t>stimato</a:t>
            </a:r>
            <a:r>
              <a:rPr lang="en-US" dirty="0" smtClean="0"/>
              <a:t> per INFN</a:t>
            </a:r>
          </a:p>
          <a:p>
            <a:r>
              <a:rPr lang="en-US" dirty="0" err="1" smtClean="0"/>
              <a:t>Entro</a:t>
            </a:r>
            <a:r>
              <a:rPr lang="en-US" dirty="0" smtClean="0"/>
              <a:t> fine </a:t>
            </a:r>
            <a:r>
              <a:rPr lang="en-US" dirty="0" err="1" smtClean="0"/>
              <a:t>settembre</a:t>
            </a:r>
            <a:r>
              <a:rPr lang="en-US" dirty="0" smtClean="0"/>
              <a:t> </a:t>
            </a:r>
            <a:r>
              <a:rPr lang="en-US" dirty="0" err="1" smtClean="0"/>
              <a:t>definiti</a:t>
            </a:r>
            <a:r>
              <a:rPr lang="en-US" dirty="0" smtClean="0"/>
              <a:t>:</a:t>
            </a:r>
          </a:p>
          <a:p>
            <a:pPr lvl="1"/>
            <a:r>
              <a:rPr lang="en-US" dirty="0" err="1"/>
              <a:t>il</a:t>
            </a:r>
            <a:r>
              <a:rPr lang="en-US" dirty="0"/>
              <a:t> target </a:t>
            </a:r>
            <a:r>
              <a:rPr lang="en-US" dirty="0" err="1"/>
              <a:t>tecnologico</a:t>
            </a:r>
            <a:r>
              <a:rPr lang="en-US" dirty="0"/>
              <a:t>, </a:t>
            </a:r>
            <a:r>
              <a:rPr lang="en-US" dirty="0" err="1"/>
              <a:t>applicativo</a:t>
            </a:r>
            <a:r>
              <a:rPr lang="en-US" dirty="0"/>
              <a:t> del </a:t>
            </a:r>
            <a:r>
              <a:rPr lang="en-US" dirty="0" err="1"/>
              <a:t>progetto</a:t>
            </a:r>
            <a:endParaRPr lang="en-US" dirty="0"/>
          </a:p>
          <a:p>
            <a:pPr lvl="1"/>
            <a:r>
              <a:rPr lang="en-US" dirty="0"/>
              <a:t>La </a:t>
            </a:r>
            <a:r>
              <a:rPr lang="en-US" dirty="0" err="1"/>
              <a:t>nuova</a:t>
            </a:r>
            <a:r>
              <a:rPr lang="en-US" dirty="0"/>
              <a:t> </a:t>
            </a:r>
            <a:r>
              <a:rPr lang="en-US" dirty="0" err="1"/>
              <a:t>struttura</a:t>
            </a:r>
            <a:r>
              <a:rPr lang="en-US" dirty="0"/>
              <a:t> di </a:t>
            </a:r>
            <a:r>
              <a:rPr lang="en-US" dirty="0" err="1"/>
              <a:t>coordinamento</a:t>
            </a:r>
            <a:endParaRPr lang="en-US" dirty="0"/>
          </a:p>
          <a:p>
            <a:pPr lvl="1"/>
            <a:r>
              <a:rPr lang="en-US" dirty="0"/>
              <a:t>La </a:t>
            </a:r>
            <a:r>
              <a:rPr lang="en-US" dirty="0" err="1"/>
              <a:t>composizione</a:t>
            </a:r>
            <a:r>
              <a:rPr lang="en-US" dirty="0"/>
              <a:t> </a:t>
            </a:r>
            <a:r>
              <a:rPr lang="en-US" dirty="0" err="1"/>
              <a:t>della</a:t>
            </a:r>
            <a:r>
              <a:rPr lang="en-US" dirty="0"/>
              <a:t> </a:t>
            </a:r>
            <a:r>
              <a:rPr lang="en-US" dirty="0" err="1"/>
              <a:t>collaborazione</a:t>
            </a:r>
            <a:endParaRPr lang="en-US" dirty="0"/>
          </a:p>
          <a:p>
            <a:pPr lvl="1"/>
            <a:r>
              <a:rPr lang="en-US" dirty="0"/>
              <a:t>I </a:t>
            </a:r>
            <a:r>
              <a:rPr lang="en-US" dirty="0" err="1"/>
              <a:t>responsabili</a:t>
            </a:r>
            <a:r>
              <a:rPr lang="en-US" dirty="0"/>
              <a:t> </a:t>
            </a:r>
            <a:r>
              <a:rPr lang="en-US" dirty="0" err="1"/>
              <a:t>della</a:t>
            </a:r>
            <a:r>
              <a:rPr lang="en-US" dirty="0"/>
              <a:t> </a:t>
            </a:r>
            <a:r>
              <a:rPr lang="en-US" dirty="0" err="1"/>
              <a:t>redazione</a:t>
            </a:r>
            <a:r>
              <a:rPr lang="en-US" dirty="0"/>
              <a:t> </a:t>
            </a:r>
            <a:r>
              <a:rPr lang="en-US" dirty="0" err="1"/>
              <a:t>della</a:t>
            </a:r>
            <a:r>
              <a:rPr lang="en-US" dirty="0"/>
              <a:t> </a:t>
            </a:r>
            <a:r>
              <a:rPr lang="en-US" dirty="0" err="1"/>
              <a:t>proposta</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26</a:t>
            </a:fld>
            <a:endParaRPr lang="en-US"/>
          </a:p>
        </p:txBody>
      </p:sp>
      <p:pic>
        <p:nvPicPr>
          <p:cNvPr id="7" name="Picture 6"/>
          <p:cNvPicPr>
            <a:picLocks noChangeAspect="1"/>
          </p:cNvPicPr>
          <p:nvPr/>
        </p:nvPicPr>
        <p:blipFill>
          <a:blip r:embed="rId2"/>
          <a:stretch>
            <a:fillRect/>
          </a:stretch>
        </p:blipFill>
        <p:spPr>
          <a:xfrm>
            <a:off x="6409153" y="130310"/>
            <a:ext cx="2641600" cy="838200"/>
          </a:xfrm>
          <a:prstGeom prst="rect">
            <a:avLst/>
          </a:prstGeom>
        </p:spPr>
      </p:pic>
    </p:spTree>
    <p:extLst>
      <p:ext uri="{BB962C8B-B14F-4D97-AF65-F5344CB8AC3E}">
        <p14:creationId xmlns:p14="http://schemas.microsoft.com/office/powerpoint/2010/main" val="203994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a:t>
            </a:r>
            <a:r>
              <a:rPr lang="en-US" dirty="0" err="1" smtClean="0"/>
              <a:t>Tripiccione</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da </a:t>
            </a:r>
            <a:r>
              <a:rPr lang="en-US" dirty="0" err="1"/>
              <a:t>sottomettere</a:t>
            </a:r>
            <a:r>
              <a:rPr lang="en-US" dirty="0"/>
              <a:t> a </a:t>
            </a:r>
            <a:r>
              <a:rPr lang="en-US" dirty="0" smtClean="0"/>
              <a:t>FETHPC-1 </a:t>
            </a:r>
            <a:r>
              <a:rPr lang="en-US" dirty="0" err="1"/>
              <a:t>il</a:t>
            </a:r>
            <a:r>
              <a:rPr lang="en-US" dirty="0"/>
              <a:t> 25/11/</a:t>
            </a:r>
            <a:r>
              <a:rPr lang="en-US" dirty="0" smtClean="0"/>
              <a:t>2014</a:t>
            </a:r>
          </a:p>
          <a:p>
            <a:pPr lvl="1"/>
            <a:r>
              <a:rPr lang="en-US" dirty="0" smtClean="0"/>
              <a:t>in </a:t>
            </a:r>
            <a:r>
              <a:rPr lang="en-US" dirty="0" err="1" smtClean="0"/>
              <a:t>competizione</a:t>
            </a:r>
            <a:r>
              <a:rPr lang="en-US" dirty="0" smtClean="0"/>
              <a:t> con </a:t>
            </a:r>
            <a:r>
              <a:rPr lang="en-US" dirty="0" err="1" smtClean="0"/>
              <a:t>EuroEXA</a:t>
            </a:r>
            <a:endParaRPr lang="en-US" dirty="0" smtClean="0"/>
          </a:p>
          <a:p>
            <a:pPr lvl="1"/>
            <a:r>
              <a:rPr lang="en-US" dirty="0"/>
              <a:t>7-8 M€ </a:t>
            </a:r>
            <a:r>
              <a:rPr lang="en-US" dirty="0" err="1"/>
              <a:t>su</a:t>
            </a:r>
            <a:r>
              <a:rPr lang="en-US" dirty="0"/>
              <a:t> 3 </a:t>
            </a:r>
            <a:r>
              <a:rPr lang="en-US" dirty="0" err="1"/>
              <a:t>anni</a:t>
            </a:r>
            <a:r>
              <a:rPr lang="en-US" dirty="0"/>
              <a:t> (INFN: 5%, circa 3 </a:t>
            </a:r>
            <a:r>
              <a:rPr lang="en-US" dirty="0" err="1"/>
              <a:t>posizioni</a:t>
            </a:r>
            <a:r>
              <a:rPr lang="en-US" dirty="0" smtClean="0"/>
              <a:t>)</a:t>
            </a:r>
          </a:p>
          <a:p>
            <a:r>
              <a:rPr lang="en-US" dirty="0"/>
              <a:t>Leadership </a:t>
            </a:r>
            <a:r>
              <a:rPr lang="en-US" dirty="0" err="1"/>
              <a:t>Juelich</a:t>
            </a:r>
            <a:r>
              <a:rPr lang="en-US" dirty="0"/>
              <a:t> + IBM/</a:t>
            </a:r>
            <a:r>
              <a:rPr lang="en-US" dirty="0" err="1"/>
              <a:t>Nvidia</a:t>
            </a:r>
            <a:endParaRPr lang="en-US" dirty="0"/>
          </a:p>
          <a:p>
            <a:r>
              <a:rPr lang="en-US" dirty="0" err="1"/>
              <a:t>Ruolo</a:t>
            </a:r>
            <a:r>
              <a:rPr lang="en-US" dirty="0"/>
              <a:t> </a:t>
            </a:r>
            <a:r>
              <a:rPr lang="en-US" dirty="0" err="1"/>
              <a:t>significativo</a:t>
            </a:r>
            <a:r>
              <a:rPr lang="en-US" dirty="0"/>
              <a:t> di Bull</a:t>
            </a:r>
          </a:p>
          <a:p>
            <a:r>
              <a:rPr lang="en-US" dirty="0" err="1"/>
              <a:t>Alcuni</a:t>
            </a:r>
            <a:r>
              <a:rPr lang="en-US" dirty="0"/>
              <a:t> </a:t>
            </a:r>
            <a:r>
              <a:rPr lang="en-US" dirty="0" err="1"/>
              <a:t>utilizzatori</a:t>
            </a:r>
            <a:r>
              <a:rPr lang="en-US" dirty="0"/>
              <a:t> </a:t>
            </a:r>
            <a:r>
              <a:rPr lang="en-US" dirty="0" err="1"/>
              <a:t>industriali</a:t>
            </a:r>
            <a:r>
              <a:rPr lang="en-US" dirty="0"/>
              <a:t> → </a:t>
            </a:r>
            <a:r>
              <a:rPr lang="en-US" dirty="0" err="1"/>
              <a:t>Dassault</a:t>
            </a:r>
            <a:r>
              <a:rPr lang="en-US" dirty="0"/>
              <a:t> aviation</a:t>
            </a:r>
          </a:p>
          <a:p>
            <a:r>
              <a:rPr lang="en-US" dirty="0" err="1"/>
              <a:t>Alcuni</a:t>
            </a:r>
            <a:r>
              <a:rPr lang="en-US" dirty="0"/>
              <a:t> </a:t>
            </a:r>
            <a:r>
              <a:rPr lang="en-US" dirty="0" err="1"/>
              <a:t>utilizzatori</a:t>
            </a:r>
            <a:r>
              <a:rPr lang="en-US" dirty="0"/>
              <a:t> </a:t>
            </a:r>
            <a:r>
              <a:rPr lang="en-US" dirty="0" err="1"/>
              <a:t>scientifici</a:t>
            </a:r>
            <a:r>
              <a:rPr lang="en-US" dirty="0"/>
              <a:t> → INFN / Cyprus Institute</a:t>
            </a:r>
          </a:p>
          <a:p>
            <a:pPr lvl="1"/>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27</a:t>
            </a:fld>
            <a:endParaRPr lang="en-US"/>
          </a:p>
        </p:txBody>
      </p:sp>
    </p:spTree>
    <p:extLst>
      <p:ext uri="{BB962C8B-B14F-4D97-AF65-F5344CB8AC3E}">
        <p14:creationId xmlns:p14="http://schemas.microsoft.com/office/powerpoint/2010/main" val="284426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Extremely Parallel Interconnected Cores</a:t>
            </a:r>
          </a:p>
          <a:p>
            <a:pPr lvl="1"/>
            <a:r>
              <a:rPr lang="en-US" dirty="0" err="1"/>
              <a:t>Realizzare</a:t>
            </a:r>
            <a:r>
              <a:rPr lang="en-US" dirty="0"/>
              <a:t>/</a:t>
            </a:r>
            <a:r>
              <a:rPr lang="en-US" dirty="0" err="1"/>
              <a:t>sperimentare</a:t>
            </a:r>
            <a:r>
              <a:rPr lang="en-US" dirty="0"/>
              <a:t> con </a:t>
            </a:r>
            <a:r>
              <a:rPr lang="en-US" dirty="0" err="1"/>
              <a:t>sistemi</a:t>
            </a:r>
            <a:r>
              <a:rPr lang="en-US" dirty="0"/>
              <a:t> di </a:t>
            </a:r>
            <a:r>
              <a:rPr lang="en-US" dirty="0" err="1"/>
              <a:t>calcolo</a:t>
            </a:r>
            <a:r>
              <a:rPr lang="en-US" dirty="0"/>
              <a:t> </a:t>
            </a:r>
            <a:r>
              <a:rPr lang="en-US" dirty="0" err="1"/>
              <a:t>caratterizzati</a:t>
            </a:r>
            <a:r>
              <a:rPr lang="en-US" dirty="0"/>
              <a:t> da:</a:t>
            </a:r>
          </a:p>
          <a:p>
            <a:pPr lvl="2"/>
            <a:r>
              <a:rPr lang="en-US" dirty="0"/>
              <a:t>Alta </a:t>
            </a:r>
            <a:r>
              <a:rPr lang="en-US" dirty="0" err="1"/>
              <a:t>capicata</a:t>
            </a:r>
            <a:r>
              <a:rPr lang="en-US" dirty="0"/>
              <a:t>' di </a:t>
            </a:r>
            <a:r>
              <a:rPr lang="en-US" dirty="0" err="1"/>
              <a:t>interconnessione</a:t>
            </a:r>
            <a:endParaRPr lang="en-US" dirty="0"/>
          </a:p>
          <a:p>
            <a:pPr lvl="2"/>
            <a:r>
              <a:rPr lang="en-US" dirty="0" err="1"/>
              <a:t>Connessioni</a:t>
            </a:r>
            <a:r>
              <a:rPr lang="en-US" dirty="0"/>
              <a:t> cache-coherent</a:t>
            </a:r>
          </a:p>
          <a:p>
            <a:pPr lvl="2"/>
            <a:r>
              <a:rPr lang="en-US" dirty="0" err="1"/>
              <a:t>Integrazione</a:t>
            </a:r>
            <a:r>
              <a:rPr lang="en-US" dirty="0"/>
              <a:t> di </a:t>
            </a:r>
            <a:r>
              <a:rPr lang="en-US" dirty="0" err="1"/>
              <a:t>nodi</a:t>
            </a:r>
            <a:r>
              <a:rPr lang="en-US" dirty="0"/>
              <a:t> di </a:t>
            </a:r>
            <a:r>
              <a:rPr lang="en-US" dirty="0" err="1"/>
              <a:t>calcolo</a:t>
            </a:r>
            <a:r>
              <a:rPr lang="en-US" dirty="0"/>
              <a:t> con </a:t>
            </a:r>
            <a:r>
              <a:rPr lang="en-US" dirty="0" err="1"/>
              <a:t>nodi</a:t>
            </a:r>
            <a:r>
              <a:rPr lang="en-US" dirty="0"/>
              <a:t> di storage </a:t>
            </a:r>
            <a:r>
              <a:rPr lang="en-US" dirty="0" err="1"/>
              <a:t>intelligenti</a:t>
            </a:r>
            <a:endParaRPr lang="en-US" dirty="0"/>
          </a:p>
          <a:p>
            <a:pPr lvl="1"/>
            <a:r>
              <a:rPr lang="en-US" dirty="0" smtClean="0"/>
              <a:t>In </a:t>
            </a:r>
            <a:r>
              <a:rPr lang="en-US" dirty="0" err="1" smtClean="0"/>
              <a:t>altre</a:t>
            </a:r>
            <a:r>
              <a:rPr lang="en-US" dirty="0" smtClean="0"/>
              <a:t> parole:</a:t>
            </a:r>
          </a:p>
          <a:p>
            <a:pPr lvl="2"/>
            <a:r>
              <a:rPr lang="en-US" dirty="0" err="1" smtClean="0"/>
              <a:t>Imparare</a:t>
            </a:r>
            <a:r>
              <a:rPr lang="en-US" dirty="0" smtClean="0"/>
              <a:t> </a:t>
            </a:r>
            <a:r>
              <a:rPr lang="en-US" dirty="0"/>
              <a:t>a </a:t>
            </a:r>
            <a:r>
              <a:rPr lang="en-US" dirty="0" err="1"/>
              <a:t>programmare</a:t>
            </a:r>
            <a:r>
              <a:rPr lang="en-US" dirty="0"/>
              <a:t> e </a:t>
            </a:r>
            <a:r>
              <a:rPr lang="en-US" dirty="0" err="1"/>
              <a:t>utilizzare</a:t>
            </a:r>
            <a:r>
              <a:rPr lang="en-US" dirty="0"/>
              <a:t> e </a:t>
            </a:r>
            <a:r>
              <a:rPr lang="en-US" dirty="0" err="1"/>
              <a:t>valutare</a:t>
            </a:r>
            <a:r>
              <a:rPr lang="en-US" dirty="0"/>
              <a:t> le performance </a:t>
            </a:r>
            <a:r>
              <a:rPr lang="en-US" dirty="0" err="1"/>
              <a:t>delle</a:t>
            </a:r>
            <a:r>
              <a:rPr lang="en-US" dirty="0"/>
              <a:t> </a:t>
            </a:r>
            <a:r>
              <a:rPr lang="en-US" dirty="0" err="1"/>
              <a:t>architetture</a:t>
            </a:r>
            <a:r>
              <a:rPr lang="en-US" dirty="0"/>
              <a:t> di </a:t>
            </a:r>
            <a:r>
              <a:rPr lang="en-US" dirty="0" err="1"/>
              <a:t>calcolo</a:t>
            </a:r>
            <a:r>
              <a:rPr lang="en-US" dirty="0"/>
              <a:t> HPC </a:t>
            </a:r>
            <a:r>
              <a:rPr lang="en-US" dirty="0" err="1"/>
              <a:t>che</a:t>
            </a:r>
            <a:r>
              <a:rPr lang="en-US" dirty="0"/>
              <a:t> IBM </a:t>
            </a:r>
            <a:r>
              <a:rPr lang="en-US" dirty="0" err="1"/>
              <a:t>sta</a:t>
            </a:r>
            <a:r>
              <a:rPr lang="en-US" dirty="0"/>
              <a:t> </a:t>
            </a:r>
            <a:r>
              <a:rPr lang="en-US" dirty="0" err="1"/>
              <a:t>comunque</a:t>
            </a:r>
            <a:r>
              <a:rPr lang="en-US" dirty="0"/>
              <a:t> </a:t>
            </a:r>
            <a:r>
              <a:rPr lang="en-US" dirty="0" err="1"/>
              <a:t>sviluppando</a:t>
            </a:r>
            <a:r>
              <a:rPr lang="en-US" dirty="0"/>
              <a:t> in </a:t>
            </a:r>
            <a:r>
              <a:rPr lang="en-US" dirty="0" err="1"/>
              <a:t>risposta</a:t>
            </a:r>
            <a:r>
              <a:rPr lang="en-US" dirty="0"/>
              <a:t> a </a:t>
            </a:r>
            <a:r>
              <a:rPr lang="en-US" dirty="0" err="1"/>
              <a:t>richieste</a:t>
            </a:r>
            <a:r>
              <a:rPr lang="en-US" dirty="0"/>
              <a:t> di “</a:t>
            </a:r>
            <a:r>
              <a:rPr lang="en-US" dirty="0" err="1"/>
              <a:t>grossi</a:t>
            </a:r>
            <a:r>
              <a:rPr lang="en-US" dirty="0"/>
              <a:t>” </a:t>
            </a:r>
            <a:r>
              <a:rPr lang="en-US" dirty="0" err="1"/>
              <a:t>clienti</a:t>
            </a:r>
            <a:r>
              <a:rPr lang="en-US" dirty="0"/>
              <a:t> </a:t>
            </a:r>
            <a:r>
              <a:rPr lang="en-US" dirty="0" err="1"/>
              <a:t>americani</a:t>
            </a:r>
            <a:r>
              <a:rPr lang="en-US" dirty="0"/>
              <a:t>....</a:t>
            </a:r>
          </a:p>
          <a:p>
            <a:pPr lvl="2"/>
            <a:r>
              <a:rPr lang="en-US" dirty="0" err="1"/>
              <a:t>Architettura</a:t>
            </a:r>
            <a:r>
              <a:rPr lang="en-US" dirty="0"/>
              <a:t> </a:t>
            </a:r>
            <a:r>
              <a:rPr lang="en-US" dirty="0" err="1"/>
              <a:t>basata</a:t>
            </a:r>
            <a:r>
              <a:rPr lang="en-US" dirty="0"/>
              <a:t> </a:t>
            </a:r>
            <a:r>
              <a:rPr lang="en-US" dirty="0" err="1"/>
              <a:t>su</a:t>
            </a:r>
            <a:r>
              <a:rPr lang="en-US" dirty="0"/>
              <a:t> Power9+ </a:t>
            </a:r>
            <a:r>
              <a:rPr lang="en-US" dirty="0" err="1"/>
              <a:t>Nvidia</a:t>
            </a:r>
            <a:r>
              <a:rPr lang="en-US" dirty="0"/>
              <a:t> GP100 + </a:t>
            </a:r>
            <a:r>
              <a:rPr lang="en-US" dirty="0" err="1"/>
              <a:t>Interconnessione</a:t>
            </a:r>
            <a:r>
              <a:rPr lang="en-US" dirty="0"/>
              <a:t> </a:t>
            </a:r>
            <a:r>
              <a:rPr lang="en-US" dirty="0" err="1"/>
              <a:t>stretta</a:t>
            </a:r>
            <a:r>
              <a:rPr lang="en-US" dirty="0"/>
              <a:t> con NVLINK + Rete </a:t>
            </a:r>
            <a:r>
              <a:rPr lang="en-US" dirty="0" err="1"/>
              <a:t>connessa</a:t>
            </a:r>
            <a:r>
              <a:rPr lang="en-US" dirty="0"/>
              <a:t> </a:t>
            </a:r>
            <a:r>
              <a:rPr lang="en-US" dirty="0" err="1"/>
              <a:t>direttamente</a:t>
            </a:r>
            <a:r>
              <a:rPr lang="en-US" dirty="0"/>
              <a:t> </a:t>
            </a:r>
            <a:r>
              <a:rPr lang="en-US" dirty="0" err="1"/>
              <a:t>agli</a:t>
            </a:r>
            <a:r>
              <a:rPr lang="en-US" dirty="0"/>
              <a:t> </a:t>
            </a:r>
            <a:r>
              <a:rPr lang="en-US" dirty="0" err="1"/>
              <a:t>acceleratori</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28</a:t>
            </a:fld>
            <a:endParaRPr lang="en-US"/>
          </a:p>
        </p:txBody>
      </p:sp>
    </p:spTree>
    <p:extLst>
      <p:ext uri="{BB962C8B-B14F-4D97-AF65-F5344CB8AC3E}">
        <p14:creationId xmlns:p14="http://schemas.microsoft.com/office/powerpoint/2010/main" val="20870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Workpackages</a:t>
            </a:r>
            <a:r>
              <a:rPr lang="en-US" dirty="0" smtClean="0"/>
              <a:t> - EPIC</a:t>
            </a:r>
            <a:endParaRPr lang="en-US" dirty="0"/>
          </a:p>
        </p:txBody>
      </p:sp>
      <p:sp>
        <p:nvSpPr>
          <p:cNvPr id="3" name="Content Placeholder 2"/>
          <p:cNvSpPr>
            <a:spLocks noGrp="1"/>
          </p:cNvSpPr>
          <p:nvPr>
            <p:ph idx="1"/>
          </p:nvPr>
        </p:nvSpPr>
        <p:spPr/>
        <p:txBody>
          <a:bodyPr/>
          <a:lstStyle/>
          <a:p>
            <a:r>
              <a:rPr lang="en-US" dirty="0"/>
              <a:t>Management and scientific coordination</a:t>
            </a:r>
          </a:p>
          <a:p>
            <a:r>
              <a:rPr lang="en-US" dirty="0"/>
              <a:t>Dissemination, training and exploitation</a:t>
            </a:r>
          </a:p>
          <a:p>
            <a:r>
              <a:rPr lang="en-US" dirty="0"/>
              <a:t>Applications</a:t>
            </a:r>
          </a:p>
          <a:p>
            <a:r>
              <a:rPr lang="en-US" dirty="0"/>
              <a:t>System architecture design</a:t>
            </a:r>
          </a:p>
          <a:p>
            <a:r>
              <a:rPr lang="en-US" dirty="0"/>
              <a:t>Network architecture and technologies</a:t>
            </a:r>
          </a:p>
          <a:p>
            <a:r>
              <a:rPr lang="en-US" dirty="0"/>
              <a:t>System software architecture</a:t>
            </a:r>
          </a:p>
          <a:p>
            <a:r>
              <a:rPr lang="en-US" dirty="0"/>
              <a:t>Integration and evaluation</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29</a:t>
            </a:fld>
            <a:endParaRPr lang="en-US"/>
          </a:p>
        </p:txBody>
      </p:sp>
    </p:spTree>
    <p:extLst>
      <p:ext uri="{BB962C8B-B14F-4D97-AF65-F5344CB8AC3E}">
        <p14:creationId xmlns:p14="http://schemas.microsoft.com/office/powerpoint/2010/main" val="296049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EU-T0 (</a:t>
            </a:r>
            <a:r>
              <a:rPr lang="en-US" dirty="0" err="1" smtClean="0"/>
              <a:t>Lucchesi</a:t>
            </a:r>
            <a:r>
              <a:rPr lang="en-US" dirty="0" smtClean="0"/>
              <a:t>)</a:t>
            </a:r>
            <a:endParaRPr lang="en-US" dirty="0"/>
          </a:p>
        </p:txBody>
      </p:sp>
      <p:sp>
        <p:nvSpPr>
          <p:cNvPr id="3" name="Content Placeholder 2"/>
          <p:cNvSpPr>
            <a:spLocks noGrp="1"/>
          </p:cNvSpPr>
          <p:nvPr>
            <p:ph idx="1"/>
          </p:nvPr>
        </p:nvSpPr>
        <p:spPr/>
        <p:txBody>
          <a:bodyPr/>
          <a:lstStyle/>
          <a:p>
            <a:r>
              <a:rPr lang="en-US" i="1" dirty="0"/>
              <a:t>Statement of Intent Declaration </a:t>
            </a:r>
            <a:r>
              <a:rPr lang="en-US" dirty="0" err="1" smtClean="0"/>
              <a:t>preparato</a:t>
            </a:r>
            <a:r>
              <a:rPr lang="en-US" dirty="0" smtClean="0"/>
              <a:t> la </a:t>
            </a:r>
            <a:r>
              <a:rPr lang="en-US" dirty="0" err="1" smtClean="0"/>
              <a:t>settimana</a:t>
            </a:r>
            <a:r>
              <a:rPr lang="en-US" dirty="0" smtClean="0"/>
              <a:t> </a:t>
            </a:r>
            <a:r>
              <a:rPr lang="en-US" dirty="0" err="1" smtClean="0"/>
              <a:t>scorsa</a:t>
            </a:r>
            <a:r>
              <a:rPr lang="en-US" dirty="0" smtClean="0"/>
              <a:t>.</a:t>
            </a:r>
          </a:p>
          <a:p>
            <a:r>
              <a:rPr lang="en-US" dirty="0" err="1" smtClean="0"/>
              <a:t>Riunione</a:t>
            </a:r>
            <a:r>
              <a:rPr lang="en-US" dirty="0" smtClean="0"/>
              <a:t> al CERN per </a:t>
            </a:r>
            <a:r>
              <a:rPr lang="en-US" dirty="0" err="1" smtClean="0"/>
              <a:t>preparare</a:t>
            </a:r>
            <a:r>
              <a:rPr lang="en-US" dirty="0" smtClean="0"/>
              <a:t> un </a:t>
            </a:r>
            <a:r>
              <a:rPr lang="en-US" i="1" dirty="0" smtClean="0"/>
              <a:t>Collaboration Agreement</a:t>
            </a:r>
            <a:r>
              <a:rPr lang="en-US" dirty="0" smtClean="0"/>
              <a:t> </a:t>
            </a:r>
            <a:r>
              <a:rPr lang="en-US" dirty="0" err="1" smtClean="0"/>
              <a:t>il</a:t>
            </a:r>
            <a:r>
              <a:rPr lang="en-US" dirty="0" smtClean="0"/>
              <a:t> 16/9</a:t>
            </a:r>
          </a:p>
          <a:p>
            <a:pPr lvl="1"/>
            <a:r>
              <a:rPr lang="en-US" dirty="0" err="1" smtClean="0"/>
              <a:t>Ingresso</a:t>
            </a:r>
            <a:r>
              <a:rPr lang="en-US" dirty="0" smtClean="0"/>
              <a:t> di </a:t>
            </a:r>
            <a:r>
              <a:rPr lang="en-US" dirty="0" err="1" smtClean="0"/>
              <a:t>altri</a:t>
            </a:r>
            <a:r>
              <a:rPr lang="en-US" dirty="0" smtClean="0"/>
              <a:t> partner: </a:t>
            </a:r>
            <a:r>
              <a:rPr lang="en-US" dirty="0" err="1" smtClean="0"/>
              <a:t>INAF,paesi</a:t>
            </a:r>
            <a:r>
              <a:rPr lang="en-US" dirty="0" smtClean="0"/>
              <a:t> </a:t>
            </a:r>
            <a:r>
              <a:rPr lang="en-US" dirty="0" err="1" smtClean="0"/>
              <a:t>nordici</a:t>
            </a:r>
            <a:r>
              <a:rPr lang="en-US" dirty="0" smtClean="0"/>
              <a:t>, CEA, NIKHEF</a:t>
            </a:r>
          </a:p>
          <a:p>
            <a:r>
              <a:rPr lang="en-US" dirty="0" err="1" smtClean="0"/>
              <a:t>Dopo</a:t>
            </a:r>
            <a:r>
              <a:rPr lang="en-US" dirty="0" smtClean="0"/>
              <a:t> </a:t>
            </a:r>
            <a:r>
              <a:rPr lang="en-US" dirty="0" err="1" smtClean="0"/>
              <a:t>il</a:t>
            </a:r>
            <a:r>
              <a:rPr lang="en-US" dirty="0" smtClean="0"/>
              <a:t> 19/9 </a:t>
            </a:r>
            <a:r>
              <a:rPr lang="en-US" dirty="0" err="1" smtClean="0"/>
              <a:t>si</a:t>
            </a:r>
            <a:r>
              <a:rPr lang="en-US" dirty="0" smtClean="0"/>
              <a:t> </a:t>
            </a:r>
            <a:r>
              <a:rPr lang="en-US" dirty="0" err="1" smtClean="0"/>
              <a:t>discuterà</a:t>
            </a:r>
            <a:r>
              <a:rPr lang="en-US" dirty="0" smtClean="0"/>
              <a:t> </a:t>
            </a:r>
            <a:r>
              <a:rPr lang="en-US" dirty="0" err="1" smtClean="0"/>
              <a:t>della</a:t>
            </a:r>
            <a:r>
              <a:rPr lang="en-US" dirty="0" smtClean="0"/>
              <a:t> </a:t>
            </a:r>
            <a:r>
              <a:rPr lang="en-US" dirty="0" err="1" smtClean="0"/>
              <a:t>partecipazione</a:t>
            </a:r>
            <a:r>
              <a:rPr lang="en-US" dirty="0" smtClean="0"/>
              <a:t> a </a:t>
            </a:r>
            <a:r>
              <a:rPr lang="en-US" dirty="0" err="1" smtClean="0"/>
              <a:t>nuove</a:t>
            </a:r>
            <a:r>
              <a:rPr lang="en-US" dirty="0" smtClean="0"/>
              <a:t> call H2020</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3</a:t>
            </a:fld>
            <a:endParaRPr lang="en-US"/>
          </a:p>
        </p:txBody>
      </p:sp>
    </p:spTree>
    <p:extLst>
      <p:ext uri="{BB962C8B-B14F-4D97-AF65-F5344CB8AC3E}">
        <p14:creationId xmlns:p14="http://schemas.microsoft.com/office/powerpoint/2010/main" val="424247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Ruolo</a:t>
            </a:r>
            <a:r>
              <a:rPr lang="en-US" dirty="0" smtClean="0"/>
              <a:t> INFN - EPIC</a:t>
            </a:r>
            <a:endParaRPr lang="en-US" dirty="0"/>
          </a:p>
        </p:txBody>
      </p:sp>
      <p:sp>
        <p:nvSpPr>
          <p:cNvPr id="3" name="Content Placeholder 2"/>
          <p:cNvSpPr>
            <a:spLocks noGrp="1"/>
          </p:cNvSpPr>
          <p:nvPr>
            <p:ph idx="1"/>
          </p:nvPr>
        </p:nvSpPr>
        <p:spPr/>
        <p:txBody>
          <a:bodyPr>
            <a:normAutofit lnSpcReduction="10000"/>
          </a:bodyPr>
          <a:lstStyle/>
          <a:p>
            <a:r>
              <a:rPr lang="en-US" dirty="0"/>
              <a:t>Dissemination, training and exploitation</a:t>
            </a:r>
          </a:p>
          <a:p>
            <a:r>
              <a:rPr lang="en-US" dirty="0"/>
              <a:t>Applications</a:t>
            </a:r>
          </a:p>
          <a:p>
            <a:r>
              <a:rPr lang="en-US" dirty="0"/>
              <a:t>(System architecture design)</a:t>
            </a:r>
          </a:p>
          <a:p>
            <a:r>
              <a:rPr lang="en-US" dirty="0"/>
              <a:t>(Network architecture and technologies)</a:t>
            </a:r>
          </a:p>
          <a:p>
            <a:r>
              <a:rPr lang="en-US" dirty="0"/>
              <a:t>System software </a:t>
            </a:r>
            <a:r>
              <a:rPr lang="en-US" dirty="0" smtClean="0"/>
              <a:t>architecture</a:t>
            </a:r>
          </a:p>
          <a:p>
            <a:endParaRPr lang="en-US" dirty="0"/>
          </a:p>
          <a:p>
            <a:r>
              <a:rPr lang="en-US" dirty="0"/>
              <a:t>Meeting a </a:t>
            </a:r>
            <a:r>
              <a:rPr lang="en-US" dirty="0" err="1"/>
              <a:t>Juelich</a:t>
            </a:r>
            <a:r>
              <a:rPr lang="en-US" dirty="0"/>
              <a:t> </a:t>
            </a:r>
            <a:r>
              <a:rPr lang="en-US" dirty="0" err="1" smtClean="0"/>
              <a:t>questa</a:t>
            </a:r>
            <a:r>
              <a:rPr lang="en-US" dirty="0" smtClean="0"/>
              <a:t> </a:t>
            </a:r>
            <a:r>
              <a:rPr lang="en-US" dirty="0" err="1" smtClean="0"/>
              <a:t>settimana</a:t>
            </a:r>
            <a:r>
              <a:rPr lang="en-US" dirty="0" smtClean="0"/>
              <a:t> per </a:t>
            </a:r>
            <a:r>
              <a:rPr lang="en-US" dirty="0" err="1"/>
              <a:t>capire</a:t>
            </a:r>
            <a:r>
              <a:rPr lang="en-US" dirty="0"/>
              <a:t> “terms &amp; conditions” ….</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30</a:t>
            </a:fld>
            <a:endParaRPr lang="en-US"/>
          </a:p>
        </p:txBody>
      </p:sp>
    </p:spTree>
    <p:extLst>
      <p:ext uri="{BB962C8B-B14F-4D97-AF65-F5344CB8AC3E}">
        <p14:creationId xmlns:p14="http://schemas.microsoft.com/office/powerpoint/2010/main" val="2281325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7379704" cy="1273812"/>
          </a:xfrm>
        </p:spPr>
        <p:txBody>
          <a:bodyPr>
            <a:normAutofit/>
          </a:bodyPr>
          <a:lstStyle/>
          <a:p>
            <a:r>
              <a:rPr lang="en-US" sz="3600" dirty="0" err="1" smtClean="0"/>
              <a:t>Centres</a:t>
            </a:r>
            <a:r>
              <a:rPr lang="en-US" sz="3600" dirty="0" smtClean="0"/>
              <a:t> of Excellence for computing applications (</a:t>
            </a:r>
            <a:r>
              <a:rPr lang="en-US" sz="3600" dirty="0" err="1" smtClean="0"/>
              <a:t>Tripiccione</a:t>
            </a:r>
            <a:r>
              <a:rPr lang="en-US" sz="3600" dirty="0" smtClean="0"/>
              <a:t>)</a:t>
            </a:r>
            <a:endParaRPr lang="en-US" sz="3600" dirty="0"/>
          </a:p>
        </p:txBody>
      </p:sp>
      <p:sp>
        <p:nvSpPr>
          <p:cNvPr id="3" name="Content Placeholder 2"/>
          <p:cNvSpPr>
            <a:spLocks noGrp="1"/>
          </p:cNvSpPr>
          <p:nvPr>
            <p:ph idx="1"/>
          </p:nvPr>
        </p:nvSpPr>
        <p:spPr>
          <a:xfrm>
            <a:off x="134701" y="1528015"/>
            <a:ext cx="8859986" cy="1020016"/>
          </a:xfrm>
        </p:spPr>
        <p:txBody>
          <a:bodyPr>
            <a:normAutofit lnSpcReduction="10000"/>
          </a:bodyPr>
          <a:lstStyle/>
          <a:p>
            <a:r>
              <a:rPr lang="en-US" dirty="0" smtClean="0"/>
              <a:t>da </a:t>
            </a:r>
            <a:r>
              <a:rPr lang="en-US" dirty="0" err="1" smtClean="0"/>
              <a:t>sottomettere</a:t>
            </a:r>
            <a:r>
              <a:rPr lang="en-US" dirty="0" smtClean="0"/>
              <a:t> a EINFRA-5 </a:t>
            </a:r>
            <a:r>
              <a:rPr lang="en-US" dirty="0" err="1" smtClean="0"/>
              <a:t>il</a:t>
            </a:r>
            <a:r>
              <a:rPr lang="en-US" dirty="0" smtClean="0"/>
              <a:t> 14/1/2015</a:t>
            </a:r>
          </a:p>
          <a:p>
            <a:pPr lvl="1"/>
            <a:r>
              <a:rPr lang="en-US" i="1" dirty="0" err="1"/>
              <a:t>Centres</a:t>
            </a:r>
            <a:r>
              <a:rPr lang="en-US" i="1" dirty="0"/>
              <a:t> of Excellence for computing </a:t>
            </a:r>
            <a:r>
              <a:rPr lang="en-US" i="1" dirty="0" smtClean="0"/>
              <a:t>applications</a:t>
            </a:r>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31</a:t>
            </a:fld>
            <a:endParaRPr lang="en-US"/>
          </a:p>
        </p:txBody>
      </p:sp>
      <p:pic>
        <p:nvPicPr>
          <p:cNvPr id="7" name="Picture 6"/>
          <p:cNvPicPr>
            <a:picLocks noChangeAspect="1"/>
          </p:cNvPicPr>
          <p:nvPr/>
        </p:nvPicPr>
        <p:blipFill>
          <a:blip r:embed="rId2"/>
          <a:stretch>
            <a:fillRect/>
          </a:stretch>
        </p:blipFill>
        <p:spPr>
          <a:xfrm>
            <a:off x="361372" y="2548031"/>
            <a:ext cx="8497402" cy="3277569"/>
          </a:xfrm>
          <a:prstGeom prst="rect">
            <a:avLst/>
          </a:prstGeom>
        </p:spPr>
      </p:pic>
    </p:spTree>
    <p:extLst>
      <p:ext uri="{BB962C8B-B14F-4D97-AF65-F5344CB8AC3E}">
        <p14:creationId xmlns:p14="http://schemas.microsoft.com/office/powerpoint/2010/main" val="3634141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Workpackages</a:t>
            </a:r>
            <a:r>
              <a:rPr lang="en-US" dirty="0" smtClean="0"/>
              <a:t> - </a:t>
            </a:r>
            <a:r>
              <a:rPr lang="en-US" dirty="0" err="1" smtClean="0"/>
              <a:t>CoE</a:t>
            </a:r>
            <a:endParaRPr lang="en-US" dirty="0"/>
          </a:p>
        </p:txBody>
      </p:sp>
      <p:sp>
        <p:nvSpPr>
          <p:cNvPr id="3" name="Content Placeholder 2"/>
          <p:cNvSpPr>
            <a:spLocks noGrp="1"/>
          </p:cNvSpPr>
          <p:nvPr>
            <p:ph idx="1"/>
          </p:nvPr>
        </p:nvSpPr>
        <p:spPr/>
        <p:txBody>
          <a:bodyPr>
            <a:normAutofit/>
          </a:bodyPr>
          <a:lstStyle/>
          <a:p>
            <a:pPr lvl="1"/>
            <a:r>
              <a:rPr lang="en-US" dirty="0"/>
              <a:t>WP1: community software develop. &amp; data mgmt.</a:t>
            </a:r>
          </a:p>
          <a:p>
            <a:pPr lvl="1"/>
            <a:r>
              <a:rPr lang="en-US" dirty="0"/>
              <a:t>WP2: New </a:t>
            </a:r>
            <a:r>
              <a:rPr lang="en-US" dirty="0" err="1"/>
              <a:t>algo</a:t>
            </a:r>
            <a:r>
              <a:rPr lang="en-US" dirty="0"/>
              <a:t> for large scale simulation &amp; data </a:t>
            </a:r>
            <a:r>
              <a:rPr lang="en-US" dirty="0" err="1"/>
              <a:t>analitics</a:t>
            </a:r>
            <a:endParaRPr lang="en-US" dirty="0"/>
          </a:p>
          <a:p>
            <a:pPr lvl="1"/>
            <a:r>
              <a:rPr lang="en-US" dirty="0"/>
              <a:t>WP3: languages/</a:t>
            </a:r>
            <a:r>
              <a:rPr lang="en-US" dirty="0" err="1"/>
              <a:t>prog</a:t>
            </a:r>
            <a:r>
              <a:rPr lang="en-US" dirty="0"/>
              <a:t>. Models/tools</a:t>
            </a:r>
          </a:p>
          <a:p>
            <a:pPr lvl="1"/>
            <a:r>
              <a:rPr lang="en-US" dirty="0"/>
              <a:t>WP4: Science </a:t>
            </a:r>
            <a:r>
              <a:rPr lang="en-US" dirty="0" err="1"/>
              <a:t>programmes</a:t>
            </a:r>
            <a:r>
              <a:rPr lang="en-US" dirty="0"/>
              <a:t> </a:t>
            </a:r>
            <a:r>
              <a:rPr lang="en-US" i="1" dirty="0"/>
              <a:t>OR</a:t>
            </a:r>
            <a:r>
              <a:rPr lang="en-US" dirty="0"/>
              <a:t> Benchmarking </a:t>
            </a:r>
            <a:r>
              <a:rPr lang="en-US" i="1" dirty="0"/>
              <a:t>OR “nil”</a:t>
            </a:r>
          </a:p>
          <a:p>
            <a:pPr lvl="1"/>
            <a:r>
              <a:rPr lang="en-US" dirty="0"/>
              <a:t>WP5: </a:t>
            </a:r>
            <a:r>
              <a:rPr lang="en-US" dirty="0" err="1" smtClean="0"/>
              <a:t>Hispeed</a:t>
            </a:r>
            <a:r>
              <a:rPr lang="en-US" dirty="0" smtClean="0"/>
              <a:t> real </a:t>
            </a:r>
            <a:r>
              <a:rPr lang="en-US" dirty="0"/>
              <a:t>time data processing</a:t>
            </a:r>
          </a:p>
          <a:p>
            <a:pPr lvl="1"/>
            <a:r>
              <a:rPr lang="en-US" dirty="0"/>
              <a:t>WP6: Dissemination &amp; </a:t>
            </a:r>
            <a:r>
              <a:rPr lang="en-US" dirty="0" smtClean="0"/>
              <a:t>training</a:t>
            </a:r>
          </a:p>
          <a:p>
            <a:pPr lvl="1"/>
            <a:endParaRPr lang="en-US" dirty="0" smtClean="0"/>
          </a:p>
          <a:p>
            <a:pPr marL="342900" lvl="1" indent="-342900">
              <a:buFont typeface="Arial"/>
              <a:buChar char="•"/>
            </a:pPr>
            <a:r>
              <a:rPr lang="en-US" dirty="0" smtClean="0"/>
              <a:t>7 </a:t>
            </a:r>
            <a:r>
              <a:rPr lang="en-US" dirty="0"/>
              <a:t>M€ </a:t>
            </a:r>
            <a:r>
              <a:rPr lang="en-US" dirty="0" err="1"/>
              <a:t>su</a:t>
            </a:r>
            <a:r>
              <a:rPr lang="en-US" dirty="0"/>
              <a:t> </a:t>
            </a:r>
            <a:r>
              <a:rPr lang="en-US" dirty="0" smtClean="0"/>
              <a:t>2 </a:t>
            </a:r>
            <a:r>
              <a:rPr lang="en-US" dirty="0" err="1" smtClean="0"/>
              <a:t>anni</a:t>
            </a:r>
            <a:r>
              <a:rPr lang="en-US" dirty="0" smtClean="0"/>
              <a:t>, 140 FTE*y </a:t>
            </a:r>
            <a:r>
              <a:rPr lang="en-US" dirty="0"/>
              <a:t>(INFN: </a:t>
            </a:r>
            <a:r>
              <a:rPr lang="en-US" dirty="0" smtClean="0"/>
              <a:t>15</a:t>
            </a:r>
            <a:r>
              <a:rPr lang="en-US" dirty="0"/>
              <a:t>%, circa </a:t>
            </a:r>
            <a:r>
              <a:rPr lang="en-US" dirty="0" smtClean="0"/>
              <a:t>10 </a:t>
            </a:r>
            <a:r>
              <a:rPr lang="en-US" dirty="0" err="1"/>
              <a:t>posizioni</a:t>
            </a:r>
            <a:r>
              <a:rPr lang="en-US" dirty="0"/>
              <a:t>)</a:t>
            </a:r>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32</a:t>
            </a:fld>
            <a:endParaRPr lang="en-US"/>
          </a:p>
        </p:txBody>
      </p:sp>
    </p:spTree>
    <p:extLst>
      <p:ext uri="{BB962C8B-B14F-4D97-AF65-F5344CB8AC3E}">
        <p14:creationId xmlns:p14="http://schemas.microsoft.com/office/powerpoint/2010/main" val="2628859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Ruolo</a:t>
            </a:r>
            <a:r>
              <a:rPr lang="en-US" dirty="0" smtClean="0"/>
              <a:t> INFN - </a:t>
            </a:r>
            <a:r>
              <a:rPr lang="en-US" dirty="0" err="1" smtClean="0"/>
              <a:t>CoE</a:t>
            </a:r>
            <a:endParaRPr lang="en-US" dirty="0"/>
          </a:p>
        </p:txBody>
      </p:sp>
      <p:sp>
        <p:nvSpPr>
          <p:cNvPr id="3" name="Content Placeholder 2"/>
          <p:cNvSpPr>
            <a:spLocks noGrp="1"/>
          </p:cNvSpPr>
          <p:nvPr>
            <p:ph idx="1"/>
          </p:nvPr>
        </p:nvSpPr>
        <p:spPr/>
        <p:txBody>
          <a:bodyPr>
            <a:normAutofit lnSpcReduction="10000"/>
          </a:bodyPr>
          <a:lstStyle/>
          <a:p>
            <a:r>
              <a:rPr lang="en-US" dirty="0"/>
              <a:t>In principio un area </a:t>
            </a:r>
            <a:r>
              <a:rPr lang="en-US" dirty="0" err="1"/>
              <a:t>adatta</a:t>
            </a:r>
            <a:r>
              <a:rPr lang="en-US" dirty="0"/>
              <a:t> per un </a:t>
            </a:r>
            <a:r>
              <a:rPr lang="en-US" dirty="0" err="1"/>
              <a:t>ruolo</a:t>
            </a:r>
            <a:r>
              <a:rPr lang="en-US" dirty="0"/>
              <a:t> di </a:t>
            </a:r>
            <a:r>
              <a:rPr lang="en-US" dirty="0" err="1"/>
              <a:t>significativa</a:t>
            </a:r>
            <a:r>
              <a:rPr lang="en-US" dirty="0"/>
              <a:t> Leadership INFN. </a:t>
            </a:r>
            <a:r>
              <a:rPr lang="en-US" dirty="0" err="1"/>
              <a:t>Punti</a:t>
            </a:r>
            <a:r>
              <a:rPr lang="en-US" dirty="0"/>
              <a:t> di </a:t>
            </a:r>
            <a:r>
              <a:rPr lang="en-US" dirty="0" err="1"/>
              <a:t>forza</a:t>
            </a:r>
            <a:r>
              <a:rPr lang="en-US" dirty="0"/>
              <a:t> </a:t>
            </a:r>
          </a:p>
          <a:p>
            <a:pPr lvl="1"/>
            <a:r>
              <a:rPr lang="en-US" dirty="0" err="1"/>
              <a:t>capacita</a:t>
            </a:r>
            <a:r>
              <a:rPr lang="en-US" dirty="0"/>
              <a:t>' di leadership </a:t>
            </a:r>
            <a:r>
              <a:rPr lang="en-US" dirty="0" err="1"/>
              <a:t>scientifica</a:t>
            </a:r>
            <a:endParaRPr lang="en-US" dirty="0"/>
          </a:p>
          <a:p>
            <a:pPr lvl="1"/>
            <a:r>
              <a:rPr lang="en-US" dirty="0" err="1"/>
              <a:t>riconosciuta</a:t>
            </a:r>
            <a:r>
              <a:rPr lang="en-US" dirty="0"/>
              <a:t> </a:t>
            </a:r>
            <a:r>
              <a:rPr lang="en-US" dirty="0" err="1"/>
              <a:t>esperienza</a:t>
            </a:r>
            <a:r>
              <a:rPr lang="en-US" dirty="0"/>
              <a:t> in area </a:t>
            </a:r>
            <a:r>
              <a:rPr lang="en-US" dirty="0" err="1"/>
              <a:t>scientifiche</a:t>
            </a:r>
            <a:r>
              <a:rPr lang="en-US" dirty="0"/>
              <a:t> </a:t>
            </a:r>
            <a:r>
              <a:rPr lang="en-US" dirty="0" err="1"/>
              <a:t>HPCintensive</a:t>
            </a:r>
            <a:endParaRPr lang="en-US" dirty="0"/>
          </a:p>
          <a:p>
            <a:pPr lvl="1"/>
            <a:r>
              <a:rPr lang="en-US" dirty="0" err="1"/>
              <a:t>competenza</a:t>
            </a:r>
            <a:r>
              <a:rPr lang="en-US" dirty="0"/>
              <a:t> </a:t>
            </a:r>
            <a:r>
              <a:rPr lang="en-US" dirty="0" err="1"/>
              <a:t>algoritmica</a:t>
            </a:r>
            <a:r>
              <a:rPr lang="en-US" dirty="0"/>
              <a:t> </a:t>
            </a:r>
            <a:r>
              <a:rPr lang="en-US" dirty="0" err="1"/>
              <a:t>architetturale</a:t>
            </a:r>
            <a:r>
              <a:rPr lang="en-US" dirty="0"/>
              <a:t> software</a:t>
            </a:r>
          </a:p>
          <a:p>
            <a:pPr lvl="1"/>
            <a:r>
              <a:rPr lang="en-US" dirty="0" err="1"/>
              <a:t>ruolo</a:t>
            </a:r>
            <a:r>
              <a:rPr lang="en-US" dirty="0"/>
              <a:t> </a:t>
            </a:r>
            <a:r>
              <a:rPr lang="en-US" dirty="0" err="1"/>
              <a:t>riconosciuto</a:t>
            </a:r>
            <a:r>
              <a:rPr lang="en-US" dirty="0"/>
              <a:t> in PRACE</a:t>
            </a:r>
          </a:p>
          <a:p>
            <a:pPr lvl="1"/>
            <a:r>
              <a:rPr lang="en-US" dirty="0"/>
              <a:t>network di </a:t>
            </a:r>
            <a:r>
              <a:rPr lang="en-US" dirty="0" err="1"/>
              <a:t>conoscenze</a:t>
            </a:r>
            <a:r>
              <a:rPr lang="en-US" dirty="0"/>
              <a:t> e di </a:t>
            </a:r>
            <a:r>
              <a:rPr lang="en-US" dirty="0" err="1"/>
              <a:t>contatti</a:t>
            </a:r>
            <a:r>
              <a:rPr lang="en-US" dirty="0"/>
              <a:t> a </a:t>
            </a:r>
            <a:r>
              <a:rPr lang="en-US" dirty="0" err="1"/>
              <a:t>livello</a:t>
            </a:r>
            <a:r>
              <a:rPr lang="en-US" dirty="0"/>
              <a:t> </a:t>
            </a:r>
            <a:r>
              <a:rPr lang="en-US" dirty="0" err="1"/>
              <a:t>europeo</a:t>
            </a:r>
            <a:endParaRPr lang="en-US" dirty="0"/>
          </a:p>
          <a:p>
            <a:pPr lvl="1"/>
            <a:r>
              <a:rPr lang="en-US" dirty="0" err="1"/>
              <a:t>sinergia</a:t>
            </a:r>
            <a:r>
              <a:rPr lang="en-US" dirty="0"/>
              <a:t> con </a:t>
            </a:r>
            <a:r>
              <a:rPr lang="en-US" dirty="0" err="1"/>
              <a:t>progetti</a:t>
            </a:r>
            <a:r>
              <a:rPr lang="en-US" dirty="0"/>
              <a:t> per HPC Core technologies</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33</a:t>
            </a:fld>
            <a:endParaRPr lang="en-US"/>
          </a:p>
        </p:txBody>
      </p:sp>
    </p:spTree>
    <p:extLst>
      <p:ext uri="{BB962C8B-B14F-4D97-AF65-F5344CB8AC3E}">
        <p14:creationId xmlns:p14="http://schemas.microsoft.com/office/powerpoint/2010/main" val="778383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Physics” - </a:t>
            </a:r>
            <a:r>
              <a:rPr lang="en-US" dirty="0" err="1" smtClean="0"/>
              <a:t>CoE</a:t>
            </a:r>
            <a:endParaRPr lang="en-US" dirty="0"/>
          </a:p>
        </p:txBody>
      </p:sp>
      <p:sp>
        <p:nvSpPr>
          <p:cNvPr id="3" name="Content Placeholder 2"/>
          <p:cNvSpPr>
            <a:spLocks noGrp="1"/>
          </p:cNvSpPr>
          <p:nvPr>
            <p:ph idx="1"/>
          </p:nvPr>
        </p:nvSpPr>
        <p:spPr/>
        <p:txBody>
          <a:bodyPr/>
          <a:lstStyle/>
          <a:p>
            <a:r>
              <a:rPr lang="en-US" dirty="0" err="1"/>
              <a:t>Sviluppo</a:t>
            </a:r>
            <a:r>
              <a:rPr lang="en-US" dirty="0"/>
              <a:t> di </a:t>
            </a:r>
            <a:r>
              <a:rPr lang="en-US" dirty="0" err="1"/>
              <a:t>competenze</a:t>
            </a:r>
            <a:r>
              <a:rPr lang="en-US" dirty="0"/>
              <a:t> in </a:t>
            </a:r>
            <a:r>
              <a:rPr lang="en-US" dirty="0" err="1"/>
              <a:t>aree</a:t>
            </a:r>
            <a:r>
              <a:rPr lang="en-US" dirty="0"/>
              <a:t> in cui “</a:t>
            </a:r>
            <a:r>
              <a:rPr lang="en-US" dirty="0" err="1"/>
              <a:t>fisica</a:t>
            </a:r>
            <a:r>
              <a:rPr lang="en-US" dirty="0"/>
              <a:t> </a:t>
            </a:r>
            <a:r>
              <a:rPr lang="en-US" dirty="0" err="1"/>
              <a:t>estrema</a:t>
            </a:r>
            <a:r>
              <a:rPr lang="en-US" dirty="0"/>
              <a:t> </a:t>
            </a:r>
            <a:r>
              <a:rPr lang="en-US" dirty="0" err="1"/>
              <a:t>richiede</a:t>
            </a:r>
            <a:r>
              <a:rPr lang="en-US" dirty="0"/>
              <a:t> computing </a:t>
            </a:r>
            <a:r>
              <a:rPr lang="en-US" dirty="0" err="1"/>
              <a:t>estremo</a:t>
            </a:r>
            <a:r>
              <a:rPr lang="en-US" dirty="0" smtClean="0"/>
              <a:t>”</a:t>
            </a:r>
          </a:p>
          <a:p>
            <a:r>
              <a:rPr lang="en-US" dirty="0" err="1" smtClean="0"/>
              <a:t>Teorici</a:t>
            </a:r>
            <a:r>
              <a:rPr lang="en-US" dirty="0" smtClean="0"/>
              <a:t>: LGT e </a:t>
            </a:r>
            <a:r>
              <a:rPr lang="en-US" dirty="0" err="1" smtClean="0"/>
              <a:t>cosmologia</a:t>
            </a:r>
            <a:r>
              <a:rPr lang="en-US" dirty="0" smtClean="0"/>
              <a:t> </a:t>
            </a:r>
            <a:r>
              <a:rPr lang="en-US" dirty="0" err="1" smtClean="0"/>
              <a:t>computazionale</a:t>
            </a:r>
            <a:endParaRPr lang="en-US" dirty="0" smtClean="0"/>
          </a:p>
          <a:p>
            <a:r>
              <a:rPr lang="en-US" dirty="0" err="1" smtClean="0"/>
              <a:t>Sperimentali</a:t>
            </a:r>
            <a:r>
              <a:rPr lang="en-US" dirty="0" smtClean="0"/>
              <a:t>: LHC e SKA</a:t>
            </a:r>
          </a:p>
          <a:p>
            <a:r>
              <a:rPr lang="en-US" dirty="0" smtClean="0"/>
              <a:t>Partners:</a:t>
            </a:r>
          </a:p>
          <a:p>
            <a:pPr lvl="1"/>
            <a:r>
              <a:rPr lang="en-US" dirty="0" smtClean="0"/>
              <a:t>INFN, EPCC, Dirac, DESY, CERN, (CINECA), …</a:t>
            </a:r>
          </a:p>
          <a:p>
            <a:pPr lvl="1"/>
            <a:r>
              <a:rPr lang="en-US" dirty="0" smtClean="0"/>
              <a:t>(NVIDIA), (SGI), (INTEL)</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34</a:t>
            </a:fld>
            <a:endParaRPr lang="en-US"/>
          </a:p>
        </p:txBody>
      </p:sp>
    </p:spTree>
    <p:extLst>
      <p:ext uri="{BB962C8B-B14F-4D97-AF65-F5344CB8AC3E}">
        <p14:creationId xmlns:p14="http://schemas.microsoft.com/office/powerpoint/2010/main" val="278547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5523702" cy="945880"/>
          </a:xfrm>
        </p:spPr>
        <p:txBody>
          <a:bodyPr/>
          <a:lstStyle/>
          <a:p>
            <a:r>
              <a:rPr lang="en-US" dirty="0" smtClean="0"/>
              <a:t>ASTERICS (</a:t>
            </a:r>
            <a:r>
              <a:rPr lang="en-US" dirty="0" err="1" smtClean="0"/>
              <a:t>Bozza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a:t>sottomesso</a:t>
            </a:r>
            <a:r>
              <a:rPr lang="en-US" dirty="0"/>
              <a:t> 2/9 in INFRADEV-</a:t>
            </a:r>
            <a:r>
              <a:rPr lang="en-US" dirty="0" smtClean="0"/>
              <a:t>4</a:t>
            </a:r>
          </a:p>
          <a:p>
            <a:pPr lvl="1"/>
            <a:r>
              <a:rPr lang="en-US" sz="2400" i="1" dirty="0" smtClean="0"/>
              <a:t>Implementation </a:t>
            </a:r>
            <a:r>
              <a:rPr lang="en-US" sz="2400" i="1" dirty="0"/>
              <a:t>and operation of cross-cutting services and solutions for clusters of ESFRI and other relevant research infrastructure </a:t>
            </a:r>
            <a:r>
              <a:rPr lang="en-US" sz="2400" i="1" dirty="0" smtClean="0"/>
              <a:t>initiatives</a:t>
            </a:r>
            <a:endParaRPr lang="en-US" sz="2400" dirty="0" smtClean="0"/>
          </a:p>
          <a:p>
            <a:r>
              <a:rPr lang="en-US" dirty="0" err="1" smtClean="0"/>
              <a:t>Progetto</a:t>
            </a:r>
            <a:r>
              <a:rPr lang="en-US" dirty="0"/>
              <a:t> per </a:t>
            </a:r>
            <a:r>
              <a:rPr lang="en-US" i="1" dirty="0"/>
              <a:t>Astronomy ESFRI &amp; Research Infrastructure Cluster</a:t>
            </a:r>
          </a:p>
          <a:p>
            <a:pPr lvl="1"/>
            <a:r>
              <a:rPr lang="en-US" dirty="0"/>
              <a:t>data challenge for the research </a:t>
            </a:r>
          </a:p>
          <a:p>
            <a:pPr lvl="1"/>
            <a:r>
              <a:rPr lang="en-US" dirty="0"/>
              <a:t>infrastructures and multi-messenger </a:t>
            </a:r>
            <a:r>
              <a:rPr lang="en-US" dirty="0" smtClean="0"/>
              <a:t>observations</a:t>
            </a:r>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4</a:t>
            </a:fld>
            <a:endParaRPr lang="en-US"/>
          </a:p>
        </p:txBody>
      </p:sp>
      <p:pic>
        <p:nvPicPr>
          <p:cNvPr id="7" name="Immagine 3"/>
          <p:cNvPicPr>
            <a:picLocks noChangeAspect="1"/>
          </p:cNvPicPr>
          <p:nvPr/>
        </p:nvPicPr>
        <p:blipFill>
          <a:blip r:embed="rId2"/>
          <a:stretch>
            <a:fillRect/>
          </a:stretch>
        </p:blipFill>
        <p:spPr>
          <a:xfrm>
            <a:off x="7138684" y="99446"/>
            <a:ext cx="1856003" cy="814036"/>
          </a:xfrm>
          <a:prstGeom prst="rect">
            <a:avLst/>
          </a:prstGeom>
        </p:spPr>
      </p:pic>
    </p:spTree>
    <p:extLst>
      <p:ext uri="{BB962C8B-B14F-4D97-AF65-F5344CB8AC3E}">
        <p14:creationId xmlns:p14="http://schemas.microsoft.com/office/powerpoint/2010/main" val="417698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5523702" cy="945880"/>
          </a:xfrm>
        </p:spPr>
        <p:txBody>
          <a:bodyPr/>
          <a:lstStyle/>
          <a:p>
            <a:r>
              <a:rPr lang="en-US" dirty="0" smtClean="0"/>
              <a:t>Packages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WP1 	Management, policy and dissemination </a:t>
            </a:r>
          </a:p>
          <a:p>
            <a:r>
              <a:rPr lang="en-US" dirty="0"/>
              <a:t>WP2 	Outreach </a:t>
            </a:r>
          </a:p>
          <a:p>
            <a:r>
              <a:rPr lang="en-US" dirty="0"/>
              <a:t>WP3 	OBELICS (</a:t>
            </a:r>
            <a:r>
              <a:rPr lang="en-US" dirty="0" err="1"/>
              <a:t>OBservatory</a:t>
            </a:r>
            <a:r>
              <a:rPr lang="en-US" dirty="0"/>
              <a:t> E-environments </a:t>
            </a:r>
            <a:r>
              <a:rPr lang="en-US" dirty="0" err="1"/>
              <a:t>LInked</a:t>
            </a:r>
            <a:r>
              <a:rPr lang="en-US" dirty="0"/>
              <a:t> by Common challenges </a:t>
            </a:r>
            <a:r>
              <a:rPr lang="en-US" dirty="0" smtClean="0"/>
              <a:t>)</a:t>
            </a:r>
            <a:endParaRPr lang="en-US" dirty="0"/>
          </a:p>
          <a:p>
            <a:r>
              <a:rPr lang="en-US" dirty="0"/>
              <a:t>WP4 	DADI (Data Access, Discovery and Interoperability) 	</a:t>
            </a:r>
          </a:p>
          <a:p>
            <a:r>
              <a:rPr lang="en-US" dirty="0"/>
              <a:t>WP5 	CLEOPATRA (Connecting Locations of ESFRI Observatories and Partners in Astronomy for Timing and Real-time Alerts)</a:t>
            </a:r>
          </a:p>
          <a:p>
            <a:endParaRPr lang="en-US" dirty="0"/>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5</a:t>
            </a:fld>
            <a:endParaRPr lang="en-US"/>
          </a:p>
        </p:txBody>
      </p:sp>
      <p:pic>
        <p:nvPicPr>
          <p:cNvPr id="7" name="Immagine 3"/>
          <p:cNvPicPr>
            <a:picLocks noChangeAspect="1"/>
          </p:cNvPicPr>
          <p:nvPr/>
        </p:nvPicPr>
        <p:blipFill>
          <a:blip r:embed="rId2"/>
          <a:stretch>
            <a:fillRect/>
          </a:stretch>
        </p:blipFill>
        <p:spPr>
          <a:xfrm>
            <a:off x="7138684" y="130310"/>
            <a:ext cx="1856003" cy="814036"/>
          </a:xfrm>
          <a:prstGeom prst="rect">
            <a:avLst/>
          </a:prstGeom>
        </p:spPr>
      </p:pic>
    </p:spTree>
    <p:extLst>
      <p:ext uri="{BB962C8B-B14F-4D97-AF65-F5344CB8AC3E}">
        <p14:creationId xmlns:p14="http://schemas.microsoft.com/office/powerpoint/2010/main" val="81795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5523702" cy="945880"/>
          </a:xfrm>
        </p:spPr>
        <p:txBody>
          <a:bodyPr/>
          <a:lstStyle/>
          <a:p>
            <a:r>
              <a:rPr lang="en-US" dirty="0" smtClean="0"/>
              <a:t>OBELICS</a:t>
            </a:r>
            <a:endParaRPr lang="en-US" dirty="0"/>
          </a:p>
        </p:txBody>
      </p:sp>
      <p:sp>
        <p:nvSpPr>
          <p:cNvPr id="3" name="Content Placeholder 2"/>
          <p:cNvSpPr>
            <a:spLocks noGrp="1"/>
          </p:cNvSpPr>
          <p:nvPr>
            <p:ph idx="1"/>
          </p:nvPr>
        </p:nvSpPr>
        <p:spPr>
          <a:xfrm>
            <a:off x="134701" y="1231602"/>
            <a:ext cx="2695880" cy="4622347"/>
          </a:xfrm>
        </p:spPr>
        <p:txBody>
          <a:bodyPr>
            <a:normAutofit/>
          </a:bodyPr>
          <a:lstStyle/>
          <a:p>
            <a:r>
              <a:rPr lang="en-US" dirty="0" smtClean="0"/>
              <a:t>INFN in </a:t>
            </a:r>
            <a:r>
              <a:rPr lang="en-US" dirty="0"/>
              <a:t>WP3 (OBELICS)</a:t>
            </a:r>
            <a:r>
              <a:rPr lang="en-US" dirty="0" smtClean="0"/>
              <a:t>:</a:t>
            </a:r>
          </a:p>
          <a:p>
            <a:pPr marL="457200" lvl="1" indent="0">
              <a:buNone/>
            </a:pPr>
            <a:endParaRPr lang="en-US" dirty="0" smtClean="0"/>
          </a:p>
          <a:p>
            <a:pPr marL="457200" lvl="1" indent="0">
              <a:buNone/>
            </a:pPr>
            <a:r>
              <a:rPr lang="en-US" dirty="0" err="1" smtClean="0"/>
              <a:t>UniSA</a:t>
            </a:r>
            <a:r>
              <a:rPr lang="en-US" dirty="0" smtClean="0"/>
              <a:t>/INFN Napoli, LNF, LNS, CNAF (KM3NeT)</a:t>
            </a:r>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6</a:t>
            </a:fld>
            <a:endParaRPr lang="en-US"/>
          </a:p>
        </p:txBody>
      </p:sp>
      <p:pic>
        <p:nvPicPr>
          <p:cNvPr id="8" name="Immagine 3"/>
          <p:cNvPicPr>
            <a:picLocks noChangeAspect="1"/>
          </p:cNvPicPr>
          <p:nvPr/>
        </p:nvPicPr>
        <p:blipFill>
          <a:blip r:embed="rId2"/>
          <a:stretch>
            <a:fillRect/>
          </a:stretch>
        </p:blipFill>
        <p:spPr>
          <a:xfrm>
            <a:off x="7138684" y="130310"/>
            <a:ext cx="1856003" cy="814036"/>
          </a:xfrm>
          <a:prstGeom prst="rect">
            <a:avLst/>
          </a:prstGeom>
        </p:spPr>
      </p:pic>
      <p:grpSp>
        <p:nvGrpSpPr>
          <p:cNvPr id="9" name="Gruppo 22"/>
          <p:cNvGrpSpPr/>
          <p:nvPr/>
        </p:nvGrpSpPr>
        <p:grpSpPr>
          <a:xfrm>
            <a:off x="2830581" y="1231603"/>
            <a:ext cx="6226055" cy="4885715"/>
            <a:chOff x="1445945" y="2843285"/>
            <a:chExt cx="6226055" cy="4885715"/>
          </a:xfrm>
        </p:grpSpPr>
        <p:pic>
          <p:nvPicPr>
            <p:cNvPr id="10" name="Immagine 20"/>
            <p:cNvPicPr>
              <a:picLocks noChangeAspect="1"/>
            </p:cNvPicPr>
            <p:nvPr/>
          </p:nvPicPr>
          <p:blipFill>
            <a:blip r:embed="rId3"/>
            <a:stretch>
              <a:fillRect/>
            </a:stretch>
          </p:blipFill>
          <p:spPr>
            <a:xfrm>
              <a:off x="1445945" y="2843285"/>
              <a:ext cx="6226055" cy="1171429"/>
            </a:xfrm>
            <a:prstGeom prst="rect">
              <a:avLst/>
            </a:prstGeom>
          </p:spPr>
        </p:pic>
        <p:pic>
          <p:nvPicPr>
            <p:cNvPr id="11" name="Immagine 21"/>
            <p:cNvPicPr>
              <a:picLocks noChangeAspect="1"/>
            </p:cNvPicPr>
            <p:nvPr/>
          </p:nvPicPr>
          <p:blipFill>
            <a:blip r:embed="rId4"/>
            <a:stretch>
              <a:fillRect/>
            </a:stretch>
          </p:blipFill>
          <p:spPr>
            <a:xfrm>
              <a:off x="1445945" y="4014714"/>
              <a:ext cx="6219048" cy="3714286"/>
            </a:xfrm>
            <a:prstGeom prst="rect">
              <a:avLst/>
            </a:prstGeom>
          </p:spPr>
        </p:pic>
      </p:grpSp>
      <p:sp>
        <p:nvSpPr>
          <p:cNvPr id="7" name="Rettangolo 6"/>
          <p:cNvSpPr/>
          <p:nvPr/>
        </p:nvSpPr>
        <p:spPr>
          <a:xfrm>
            <a:off x="3102819" y="2623798"/>
            <a:ext cx="2415471" cy="1901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3163825" y="3780086"/>
            <a:ext cx="4296630" cy="1901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3163825" y="3932486"/>
            <a:ext cx="5885804" cy="1901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3108883" y="4891038"/>
            <a:ext cx="5347820" cy="1901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954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5523702" cy="945880"/>
          </a:xfrm>
        </p:spPr>
        <p:txBody>
          <a:bodyPr>
            <a:normAutofit/>
          </a:bodyPr>
          <a:lstStyle/>
          <a:p>
            <a:r>
              <a:rPr lang="en-US" dirty="0" smtClean="0"/>
              <a:t>Tasks INFN in OBELICS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3.2</a:t>
            </a:r>
            <a:r>
              <a:rPr lang="en-US" sz="1800" dirty="0"/>
              <a:t>: Developing new and common data models and high performance formats for data streaming, compatible  with  interoperability  standards  beyond  the  existing  FITS,  ROOT  and  HDF5. (INTERESSE SPECIFICO GRUPPI KM3NET – 6 PM)</a:t>
            </a:r>
          </a:p>
          <a:p>
            <a:r>
              <a:rPr lang="en-US" sz="1800" dirty="0"/>
              <a:t>3.2 Benchmarking  low-power  computer  platforms  (including  Multicore,  MIC,  </a:t>
            </a:r>
            <a:r>
              <a:rPr lang="en-US" sz="1800" dirty="0" err="1"/>
              <a:t>Microservers</a:t>
            </a:r>
            <a:r>
              <a:rPr lang="en-US" sz="1800" dirty="0"/>
              <a:t>,  GPU, FPGA,  ARM)  and  software  technologies/methods  for  data-driven  scalable  parallel programming.  (INTERESSE SPECIFICO </a:t>
            </a:r>
            <a:r>
              <a:rPr lang="en-US" sz="1800" b="1" dirty="0">
                <a:solidFill>
                  <a:srgbClr val="FF0000"/>
                </a:solidFill>
              </a:rPr>
              <a:t>CNAF</a:t>
            </a:r>
            <a:r>
              <a:rPr lang="en-US" sz="1800" dirty="0"/>
              <a:t> – 6 PM)</a:t>
            </a:r>
          </a:p>
          <a:p>
            <a:r>
              <a:rPr lang="en-US" sz="1800" dirty="0"/>
              <a:t>3.3 Managing science data at the Petabyte to Exabyte scale that some of the major  ESFRI partners projects will produce. (INTERESSE SPECIFICO </a:t>
            </a:r>
            <a:r>
              <a:rPr lang="en-US" sz="1800" b="1" dirty="0">
                <a:solidFill>
                  <a:srgbClr val="FF0000"/>
                </a:solidFill>
              </a:rPr>
              <a:t>CNAF</a:t>
            </a:r>
            <a:r>
              <a:rPr lang="en-US" sz="1800" dirty="0"/>
              <a:t> – 6 PM)</a:t>
            </a:r>
          </a:p>
          <a:p>
            <a:r>
              <a:rPr lang="en-US" sz="1800" dirty="0"/>
              <a:t>3.4 Developing  a  collection  of  statistically  robust  and  domain  independent  open  source software libraries for data analysis and data mining on </a:t>
            </a:r>
            <a:r>
              <a:rPr lang="en-US" sz="1800" dirty="0" err="1"/>
              <a:t>Peta</a:t>
            </a:r>
            <a:r>
              <a:rPr lang="en-US" sz="1800" dirty="0"/>
              <a:t>-scale datasets.</a:t>
            </a:r>
            <a:br>
              <a:rPr lang="en-US" sz="1800" dirty="0"/>
            </a:br>
            <a:r>
              <a:rPr lang="en-US" sz="1800" dirty="0"/>
              <a:t>Statistically  robust  approaches  (Bayesian  and  likelihood  analyses). Effective  likelihood  reconstruction  methods  and  new  graphical  processing approaches.</a:t>
            </a:r>
            <a:br>
              <a:rPr lang="en-US" sz="1800" dirty="0"/>
            </a:br>
            <a:r>
              <a:rPr lang="en-US" sz="1800" dirty="0"/>
              <a:t>(INTERESSE SPECIFICO GRUPPI KM3NeT – 12 PM)</a:t>
            </a:r>
          </a:p>
          <a:p>
            <a:r>
              <a:rPr lang="en-US" sz="1800" dirty="0"/>
              <a:t>3.4 Establishing  a  common  set  of  workflow  architectures  for  the  orchestration  of  compute intensive  analysis  of  </a:t>
            </a:r>
            <a:r>
              <a:rPr lang="en-US" sz="1800" dirty="0" err="1"/>
              <a:t>Peta</a:t>
            </a:r>
            <a:r>
              <a:rPr lang="en-US" sz="1800" dirty="0"/>
              <a:t>-scale  datasets  on  distributed  computing  infrastructures. (INTERESSE SPECIFICO GRUPPI KM3NeT – 6 PM)</a:t>
            </a:r>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7</a:t>
            </a:fld>
            <a:endParaRPr lang="en-US"/>
          </a:p>
        </p:txBody>
      </p:sp>
      <p:pic>
        <p:nvPicPr>
          <p:cNvPr id="7" name="Immagine 3"/>
          <p:cNvPicPr>
            <a:picLocks noChangeAspect="1"/>
          </p:cNvPicPr>
          <p:nvPr/>
        </p:nvPicPr>
        <p:blipFill>
          <a:blip r:embed="rId2"/>
          <a:stretch>
            <a:fillRect/>
          </a:stretch>
        </p:blipFill>
        <p:spPr>
          <a:xfrm>
            <a:off x="7138684" y="130310"/>
            <a:ext cx="1856003" cy="814036"/>
          </a:xfrm>
          <a:prstGeom prst="rect">
            <a:avLst/>
          </a:prstGeom>
        </p:spPr>
      </p:pic>
    </p:spTree>
    <p:extLst>
      <p:ext uri="{BB962C8B-B14F-4D97-AF65-F5344CB8AC3E}">
        <p14:creationId xmlns:p14="http://schemas.microsoft.com/office/powerpoint/2010/main" val="199168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82" y="130310"/>
            <a:ext cx="5523702" cy="945880"/>
          </a:xfrm>
        </p:spPr>
        <p:txBody>
          <a:bodyPr/>
          <a:lstStyle/>
          <a:p>
            <a:r>
              <a:rPr lang="en-US" dirty="0" smtClean="0"/>
              <a:t>Budget</a:t>
            </a:r>
            <a:endParaRPr lang="en-US" dirty="0"/>
          </a:p>
        </p:txBody>
      </p:sp>
      <p:sp>
        <p:nvSpPr>
          <p:cNvPr id="3" name="Content Placeholder 2"/>
          <p:cNvSpPr>
            <a:spLocks noGrp="1"/>
          </p:cNvSpPr>
          <p:nvPr>
            <p:ph idx="1"/>
          </p:nvPr>
        </p:nvSpPr>
        <p:spPr>
          <a:xfrm>
            <a:off x="134701" y="1231603"/>
            <a:ext cx="8859986" cy="1287558"/>
          </a:xfrm>
        </p:spPr>
        <p:txBody>
          <a:bodyPr/>
          <a:lstStyle/>
          <a:p>
            <a:r>
              <a:rPr lang="en-US" dirty="0" smtClean="0"/>
              <a:t>15 M€ per </a:t>
            </a:r>
            <a:r>
              <a:rPr lang="en-US" dirty="0" err="1" smtClean="0"/>
              <a:t>il</a:t>
            </a:r>
            <a:r>
              <a:rPr lang="en-US" dirty="0" smtClean="0"/>
              <a:t> </a:t>
            </a:r>
            <a:r>
              <a:rPr lang="en-US" dirty="0" err="1" smtClean="0"/>
              <a:t>progetto</a:t>
            </a:r>
            <a:endParaRPr lang="en-US" dirty="0" smtClean="0"/>
          </a:p>
          <a:p>
            <a:r>
              <a:rPr lang="en-US" dirty="0" smtClean="0"/>
              <a:t>242.5 k€ per </a:t>
            </a:r>
            <a:r>
              <a:rPr lang="en-US" dirty="0" err="1" smtClean="0"/>
              <a:t>l’INFN</a:t>
            </a:r>
            <a:r>
              <a:rPr lang="en-US" dirty="0"/>
              <a:t> </a:t>
            </a:r>
            <a:r>
              <a:rPr lang="en-US" dirty="0" smtClean="0"/>
              <a:t>(36 PM) (1.6% del </a:t>
            </a:r>
            <a:r>
              <a:rPr lang="en-US" dirty="0" err="1" smtClean="0"/>
              <a:t>totale</a:t>
            </a:r>
            <a:r>
              <a:rPr lang="en-US" smtClean="0"/>
              <a: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8</a:t>
            </a:fld>
            <a:endParaRPr lang="en-US"/>
          </a:p>
        </p:txBody>
      </p:sp>
      <p:pic>
        <p:nvPicPr>
          <p:cNvPr id="7" name="Immagine 3"/>
          <p:cNvPicPr>
            <a:picLocks noChangeAspect="1"/>
          </p:cNvPicPr>
          <p:nvPr/>
        </p:nvPicPr>
        <p:blipFill>
          <a:blip r:embed="rId2"/>
          <a:stretch>
            <a:fillRect/>
          </a:stretch>
        </p:blipFill>
        <p:spPr>
          <a:xfrm>
            <a:off x="7138684" y="130310"/>
            <a:ext cx="1856003" cy="814036"/>
          </a:xfrm>
          <a:prstGeom prst="rect">
            <a:avLst/>
          </a:prstGeom>
        </p:spPr>
      </p:pic>
      <p:grpSp>
        <p:nvGrpSpPr>
          <p:cNvPr id="8" name="Gruppo 11"/>
          <p:cNvGrpSpPr/>
          <p:nvPr/>
        </p:nvGrpSpPr>
        <p:grpSpPr>
          <a:xfrm>
            <a:off x="396920" y="2590758"/>
            <a:ext cx="8454682" cy="3046512"/>
            <a:chOff x="533400" y="2590758"/>
            <a:chExt cx="8454682" cy="3046512"/>
          </a:xfrm>
        </p:grpSpPr>
        <p:pic>
          <p:nvPicPr>
            <p:cNvPr id="9" name="Immagine 7"/>
            <p:cNvPicPr>
              <a:picLocks noChangeAspect="1"/>
            </p:cNvPicPr>
            <p:nvPr/>
          </p:nvPicPr>
          <p:blipFill>
            <a:blip r:embed="rId3"/>
            <a:stretch>
              <a:fillRect/>
            </a:stretch>
          </p:blipFill>
          <p:spPr>
            <a:xfrm>
              <a:off x="533400" y="2609009"/>
              <a:ext cx="4120188" cy="3028261"/>
            </a:xfrm>
            <a:prstGeom prst="rect">
              <a:avLst/>
            </a:prstGeom>
          </p:spPr>
        </p:pic>
        <p:pic>
          <p:nvPicPr>
            <p:cNvPr id="10" name="Immagine 9"/>
            <p:cNvPicPr>
              <a:picLocks noChangeAspect="1"/>
            </p:cNvPicPr>
            <p:nvPr/>
          </p:nvPicPr>
          <p:blipFill>
            <a:blip r:embed="rId4"/>
            <a:stretch>
              <a:fillRect/>
            </a:stretch>
          </p:blipFill>
          <p:spPr>
            <a:xfrm>
              <a:off x="4653588" y="2590758"/>
              <a:ext cx="4334494" cy="3046512"/>
            </a:xfrm>
            <a:prstGeom prst="rect">
              <a:avLst/>
            </a:prstGeom>
          </p:spPr>
        </p:pic>
      </p:grpSp>
    </p:spTree>
    <p:extLst>
      <p:ext uri="{BB962C8B-B14F-4D97-AF65-F5344CB8AC3E}">
        <p14:creationId xmlns:p14="http://schemas.microsoft.com/office/powerpoint/2010/main" val="16524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Zephyr (</a:t>
            </a:r>
            <a:r>
              <a:rPr lang="en-US" dirty="0" err="1" smtClean="0"/>
              <a:t>Dell’Agnello</a:t>
            </a:r>
            <a:r>
              <a:rPr lang="en-US" dirty="0" smtClean="0"/>
              <a:t>, </a:t>
            </a:r>
            <a:r>
              <a:rPr lang="en-US" dirty="0" err="1" smtClean="0"/>
              <a:t>Boccali</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a:t>sottomesso</a:t>
            </a:r>
            <a:r>
              <a:rPr lang="en-US" dirty="0"/>
              <a:t> 2/9 in EINFRA-1 topic </a:t>
            </a:r>
            <a:r>
              <a:rPr lang="en-US" dirty="0" smtClean="0"/>
              <a:t>7</a:t>
            </a:r>
          </a:p>
          <a:p>
            <a:pPr lvl="1"/>
            <a:r>
              <a:rPr lang="en-US" sz="2600" i="1" dirty="0"/>
              <a:t>Proof of concept and prototypes of data infrastructure-enabling software (e.g. for databases and data mining) for extremely large or highly heterogeneous data sets scaling to </a:t>
            </a:r>
            <a:r>
              <a:rPr lang="en-US" sz="2600" i="1" dirty="0" err="1"/>
              <a:t>zetabytes</a:t>
            </a:r>
            <a:r>
              <a:rPr lang="en-US" sz="2600" i="1" dirty="0"/>
              <a:t> and trillion of objects. Clean slate approaches to data management targeting 2020+ 'data factory' requirements of research communities and large scale facilities (e.g. ESFRI projects) are encouraged</a:t>
            </a:r>
            <a:r>
              <a:rPr lang="en-US" sz="2600" i="1" dirty="0" smtClean="0"/>
              <a:t>.</a:t>
            </a:r>
          </a:p>
          <a:p>
            <a:pPr lvl="1"/>
            <a:r>
              <a:rPr lang="en-US" sz="2600" i="1" dirty="0" smtClean="0"/>
              <a:t>CERN</a:t>
            </a:r>
            <a:r>
              <a:rPr lang="en-US" sz="2600" i="1" dirty="0"/>
              <a:t>, CIEMAT, CNRS, DESY, IFAE, INFN, KIT and </a:t>
            </a:r>
            <a:r>
              <a:rPr lang="en-US" sz="2600" i="1" dirty="0" smtClean="0"/>
              <a:t>STFC</a:t>
            </a:r>
          </a:p>
          <a:p>
            <a:r>
              <a:rPr lang="en-US" dirty="0" smtClean="0"/>
              <a:t>Budget </a:t>
            </a:r>
            <a:r>
              <a:rPr lang="en-US" dirty="0" err="1" smtClean="0"/>
              <a:t>totale</a:t>
            </a:r>
            <a:r>
              <a:rPr lang="en-US" dirty="0" smtClean="0"/>
              <a:t> 4M </a:t>
            </a:r>
            <a:r>
              <a:rPr lang="en-US" dirty="0"/>
              <a:t>in 2 </a:t>
            </a:r>
            <a:r>
              <a:rPr lang="en-US" dirty="0" err="1" smtClean="0"/>
              <a:t>anni</a:t>
            </a:r>
            <a:endParaRPr lang="en-US" dirty="0"/>
          </a:p>
        </p:txBody>
      </p:sp>
      <p:sp>
        <p:nvSpPr>
          <p:cNvPr id="4" name="Date Placeholder 3"/>
          <p:cNvSpPr>
            <a:spLocks noGrp="1"/>
          </p:cNvSpPr>
          <p:nvPr>
            <p:ph type="dt" sz="half" idx="10"/>
          </p:nvPr>
        </p:nvSpPr>
        <p:spPr/>
        <p:txBody>
          <a:bodyPr/>
          <a:lstStyle/>
          <a:p>
            <a:r>
              <a:rPr lang="en-US" smtClean="0"/>
              <a:t>01/07/14</a:t>
            </a:r>
            <a:endParaRPr lang="en-US"/>
          </a:p>
        </p:txBody>
      </p:sp>
      <p:sp>
        <p:nvSpPr>
          <p:cNvPr id="5" name="Footer Placeholder 4"/>
          <p:cNvSpPr>
            <a:spLocks noGrp="1"/>
          </p:cNvSpPr>
          <p:nvPr>
            <p:ph type="ftr" sz="quarter" idx="11"/>
          </p:nvPr>
        </p:nvSpPr>
        <p:spPr/>
        <p:txBody>
          <a:bodyPr/>
          <a:lstStyle/>
          <a:p>
            <a:r>
              <a:rPr lang="en-US" smtClean="0"/>
              <a:t>Progetti Esterni</a:t>
            </a:r>
            <a:endParaRPr lang="en-US"/>
          </a:p>
        </p:txBody>
      </p:sp>
      <p:sp>
        <p:nvSpPr>
          <p:cNvPr id="6" name="Slide Number Placeholder 5"/>
          <p:cNvSpPr>
            <a:spLocks noGrp="1"/>
          </p:cNvSpPr>
          <p:nvPr>
            <p:ph type="sldNum" sz="quarter" idx="12"/>
          </p:nvPr>
        </p:nvSpPr>
        <p:spPr/>
        <p:txBody>
          <a:bodyPr/>
          <a:lstStyle/>
          <a:p>
            <a:fld id="{C1050254-A9A4-6246-BE68-2343117E65E5}" type="slidenum">
              <a:rPr lang="en-US" smtClean="0"/>
              <a:t>9</a:t>
            </a:fld>
            <a:endParaRPr lang="en-US"/>
          </a:p>
        </p:txBody>
      </p:sp>
    </p:spTree>
    <p:extLst>
      <p:ext uri="{BB962C8B-B14F-4D97-AF65-F5344CB8AC3E}">
        <p14:creationId xmlns:p14="http://schemas.microsoft.com/office/powerpoint/2010/main" val="190629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1973</TotalTime>
  <Words>2339</Words>
  <Application>Microsoft Macintosh PowerPoint</Application>
  <PresentationFormat>Presentazione su schermo (4:3)</PresentationFormat>
  <Paragraphs>297</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Office Theme</vt:lpstr>
      <vt:lpstr>Report dal CdGA 4/9/2014</vt:lpstr>
      <vt:lpstr>Presentazione di PowerPoint</vt:lpstr>
      <vt:lpstr>EU-T0 (Lucchesi)</vt:lpstr>
      <vt:lpstr>ASTERICS (Bozza)</vt:lpstr>
      <vt:lpstr>Packages</vt:lpstr>
      <vt:lpstr>OBELICS</vt:lpstr>
      <vt:lpstr>Tasks INFN in OBELICS</vt:lpstr>
      <vt:lpstr>Budget</vt:lpstr>
      <vt:lpstr>Zephyr (Dell’Agnello, Boccali)</vt:lpstr>
      <vt:lpstr>Coinvolgimento progetti - Zephyr</vt:lpstr>
      <vt:lpstr>Sustainability - Zephyr</vt:lpstr>
      <vt:lpstr>Proposal design - Zephyr</vt:lpstr>
      <vt:lpstr>Coinvolgimento INFN - Zephyr</vt:lpstr>
      <vt:lpstr>Budget - Zephyr</vt:lpstr>
      <vt:lpstr>EGI-Engage - Gaido</vt:lpstr>
      <vt:lpstr>Attività INFN</vt:lpstr>
      <vt:lpstr>INDIGO – DataCloud (Salomoni)</vt:lpstr>
      <vt:lpstr>Workpackages - INDIGO</vt:lpstr>
      <vt:lpstr>Budget, governance - INDIGO</vt:lpstr>
      <vt:lpstr>Global architecture - INDIGO</vt:lpstr>
      <vt:lpstr>Public survey on Net Innovation for the Work Programme 2016-2017</vt:lpstr>
      <vt:lpstr>EuroEXA (Vicini)</vt:lpstr>
      <vt:lpstr>Contributi INFN</vt:lpstr>
      <vt:lpstr>Dettagli tecnici</vt:lpstr>
      <vt:lpstr>Design preliminare</vt:lpstr>
      <vt:lpstr>Budget e outlook</vt:lpstr>
      <vt:lpstr>EPIC (Tripiccione)</vt:lpstr>
      <vt:lpstr>EPIC</vt:lpstr>
      <vt:lpstr>Workpackages - EPIC</vt:lpstr>
      <vt:lpstr>Ruolo INFN - EPIC</vt:lpstr>
      <vt:lpstr>Centres of Excellence for computing applications (Tripiccione)</vt:lpstr>
      <vt:lpstr>Workpackages - CoE</vt:lpstr>
      <vt:lpstr>Ruolo INFN - CoE</vt:lpstr>
      <vt:lpstr>“Extreme Physics” - CoE</vt:lpstr>
    </vt:vector>
  </TitlesOfParts>
  <Manager/>
  <Company>INFN Bologna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Claudio Grandi</dc:creator>
  <cp:keywords/>
  <dc:description/>
  <cp:lastModifiedBy>Dario Menasce</cp:lastModifiedBy>
  <cp:revision>42</cp:revision>
  <dcterms:created xsi:type="dcterms:W3CDTF">2014-07-01T12:30:54Z</dcterms:created>
  <dcterms:modified xsi:type="dcterms:W3CDTF">2014-09-10T07:01:29Z</dcterms:modified>
  <cp:category/>
</cp:coreProperties>
</file>