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2CB1-47D9-44D3-93A7-24220C0C0620}" type="datetimeFigureOut">
              <a:rPr lang="it-IT" smtClean="0"/>
              <a:pPr/>
              <a:t>29/07/2014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3C91-4F34-496D-BAC4-1208EF432C9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the planar batch ATLAS/CMS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4437112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July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2014</a:t>
            </a:r>
            <a:endParaRPr lang="it-IT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134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188640"/>
            <a:ext cx="185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Ts_sheet_p_spray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2675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P-stop added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Larger pass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Lithographic rules relaxed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7134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167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O2548_C_sheet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131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Larger pass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332656"/>
            <a:ext cx="276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O2548_C_CTDC_P_ind_DC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Larger pass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P-stop added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52675"/>
            <a:ext cx="7134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7134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MPIX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Larger pass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P-stop added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134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35896" y="260648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sc_psi46_gap_X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534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Replaced termination with the (very similar) 10-GR FBK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r>
              <a:rPr lang="it-IT" dirty="0" smtClean="0"/>
              <a:t>Wafer Layout</a:t>
            </a:r>
            <a:endParaRPr lang="it-IT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0306" y="1340768"/>
            <a:ext cx="4823782" cy="5067793"/>
            <a:chOff x="78188" y="1549567"/>
            <a:chExt cx="4823782" cy="506779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404" t="10336" r="16807" b="9843"/>
            <a:stretch/>
          </p:blipFill>
          <p:spPr bwMode="auto">
            <a:xfrm>
              <a:off x="451617" y="1733479"/>
              <a:ext cx="4110140" cy="410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4"/>
            <p:cNvSpPr/>
            <p:nvPr/>
          </p:nvSpPr>
          <p:spPr bwMode="auto">
            <a:xfrm>
              <a:off x="1595120" y="2428240"/>
              <a:ext cx="45719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022354" y="200691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>
                  <a:solidFill>
                    <a:srgbClr val="FF0000"/>
                  </a:solidFill>
                  <a:latin typeface="+mj-lt"/>
                </a:rPr>
                <a:t>CMS</a:t>
              </a:r>
              <a:endParaRPr lang="it-IT" sz="18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79334" y="2179933"/>
              <a:ext cx="96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>
                  <a:solidFill>
                    <a:srgbClr val="FF0000"/>
                  </a:solidFill>
                  <a:latin typeface="+mj-lt"/>
                </a:rPr>
                <a:t>ATLAS </a:t>
              </a:r>
              <a:endParaRPr lang="it-IT" sz="1800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9" name="Connettore 2 8"/>
            <p:cNvCxnSpPr/>
            <p:nvPr/>
          </p:nvCxnSpPr>
          <p:spPr bwMode="auto">
            <a:xfrm flipV="1">
              <a:off x="2506687" y="5540019"/>
              <a:ext cx="0" cy="6776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CasellaDiTesto 9"/>
            <p:cNvSpPr txBox="1"/>
            <p:nvPr/>
          </p:nvSpPr>
          <p:spPr>
            <a:xfrm>
              <a:off x="451617" y="6248028"/>
              <a:ext cx="3916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>
                  <a:solidFill>
                    <a:srgbClr val="FF0000"/>
                  </a:solidFill>
                  <a:latin typeface="+mj-lt"/>
                </a:rPr>
                <a:t>Test </a:t>
              </a:r>
              <a:r>
                <a:rPr lang="en-US" sz="1800" dirty="0" smtClean="0">
                  <a:solidFill>
                    <a:srgbClr val="FF0000"/>
                  </a:solidFill>
                  <a:latin typeface="+mj-lt"/>
                </a:rPr>
                <a:t>structures</a:t>
              </a:r>
              <a:r>
                <a:rPr lang="it-IT" sz="1800" dirty="0" smtClean="0">
                  <a:solidFill>
                    <a:srgbClr val="FF0000"/>
                  </a:solidFill>
                  <a:latin typeface="+mj-lt"/>
                </a:rPr>
                <a:t> for Si-Si  </a:t>
              </a:r>
              <a:r>
                <a:rPr lang="en-US" sz="1800" dirty="0" smtClean="0">
                  <a:solidFill>
                    <a:srgbClr val="FF0000"/>
                  </a:solidFill>
                  <a:latin typeface="+mj-lt"/>
                </a:rPr>
                <a:t>qualification</a:t>
              </a:r>
              <a:endParaRPr lang="en-US" sz="18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2584797" y="1549567"/>
              <a:ext cx="2317173" cy="431843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Rettangolo 15"/>
            <p:cNvSpPr/>
            <p:nvPr/>
          </p:nvSpPr>
          <p:spPr bwMode="auto">
            <a:xfrm>
              <a:off x="78188" y="1554878"/>
              <a:ext cx="2327564" cy="433300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5580112" y="5157192"/>
            <a:ext cx="2301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+mj-lt"/>
              </a:rPr>
              <a:t>.</a:t>
            </a:r>
            <a:r>
              <a:rPr lang="it-IT" sz="2000" dirty="0" err="1" smtClean="0">
                <a:latin typeface="+mj-lt"/>
              </a:rPr>
              <a:t>gds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ready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this</a:t>
            </a:r>
            <a:r>
              <a:rPr lang="it-IT" sz="2000" dirty="0" smtClean="0">
                <a:latin typeface="+mj-lt"/>
              </a:rPr>
              <a:t> week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80112" y="2348880"/>
            <a:ext cx="3286477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p-</a:t>
            </a:r>
            <a:r>
              <a:rPr lang="it-IT" sz="2000" dirty="0" err="1" smtClean="0">
                <a:latin typeface="+mj-lt"/>
              </a:rPr>
              <a:t>type</a:t>
            </a:r>
            <a:r>
              <a:rPr lang="it-IT" sz="2000" dirty="0" smtClean="0">
                <a:latin typeface="+mj-lt"/>
              </a:rPr>
              <a:t> Si-Si </a:t>
            </a:r>
            <a:r>
              <a:rPr lang="it-IT" sz="2000" dirty="0" err="1" smtClean="0">
                <a:latin typeface="+mj-lt"/>
              </a:rPr>
              <a:t>wafers</a:t>
            </a:r>
            <a:endParaRPr lang="it-IT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100-,130-</a:t>
            </a:r>
            <a:r>
              <a:rPr lang="it-IT" sz="2000" dirty="0" smtClean="0">
                <a:latin typeface="Symbol" pitchFamily="18" charset="2"/>
              </a:rPr>
              <a:t>m</a:t>
            </a:r>
            <a:r>
              <a:rPr lang="it-IT" sz="2000" dirty="0" smtClean="0">
                <a:latin typeface="+mj-lt"/>
              </a:rPr>
              <a:t>m HR </a:t>
            </a:r>
            <a:r>
              <a:rPr lang="it-IT" sz="2000" dirty="0" err="1" smtClean="0">
                <a:latin typeface="+mj-lt"/>
              </a:rPr>
              <a:t>silicon</a:t>
            </a:r>
            <a:endParaRPr lang="it-IT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p-spray &amp; p-stop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 </a:t>
            </a:r>
            <a:fld id="{E9238BC9-08E6-41C0-9BDE-FD183FDF231F}" type="slidenum">
              <a:rPr lang="it-IT" smtClean="0">
                <a:solidFill>
                  <a:srgbClr val="005CAB"/>
                </a:solidFill>
              </a:rPr>
              <a:pPr/>
              <a:t>2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08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314" t="19451" r="17647" b="19111"/>
          <a:stretch>
            <a:fillRect/>
          </a:stretch>
        </p:blipFill>
        <p:spPr bwMode="auto">
          <a:xfrm>
            <a:off x="611560" y="1556792"/>
            <a:ext cx="487969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260648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Other GR option</a:t>
            </a:r>
            <a:endParaRPr lang="it-IT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3284984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we implement these GRs on a pixel sensor or on a test diode?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44624"/>
            <a:ext cx="2537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Test Strip FBK</a:t>
            </a:r>
          </a:p>
          <a:p>
            <a:pPr algn="ctr"/>
            <a:r>
              <a:rPr lang="en-US" dirty="0" smtClean="0"/>
              <a:t>Same of “Paris EdgeLess”</a:t>
            </a:r>
            <a:endParaRPr lang="it-IT" dirty="0"/>
          </a:p>
        </p:txBody>
      </p:sp>
      <p:grpSp>
        <p:nvGrpSpPr>
          <p:cNvPr id="15" name="Group 14"/>
          <p:cNvGrpSpPr/>
          <p:nvPr/>
        </p:nvGrpSpPr>
        <p:grpSpPr>
          <a:xfrm>
            <a:off x="704262" y="764704"/>
            <a:ext cx="7612154" cy="6089501"/>
            <a:chOff x="539552" y="768499"/>
            <a:chExt cx="7612154" cy="6089501"/>
          </a:xfrm>
        </p:grpSpPr>
        <p:grpSp>
          <p:nvGrpSpPr>
            <p:cNvPr id="9" name="Group 8"/>
            <p:cNvGrpSpPr/>
            <p:nvPr/>
          </p:nvGrpSpPr>
          <p:grpSpPr>
            <a:xfrm>
              <a:off x="539552" y="768499"/>
              <a:ext cx="7612154" cy="6089501"/>
              <a:chOff x="2843807" y="404664"/>
              <a:chExt cx="7612154" cy="6089501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6243" r="27328"/>
              <a:stretch>
                <a:fillRect/>
              </a:stretch>
            </p:blipFill>
            <p:spPr bwMode="auto">
              <a:xfrm>
                <a:off x="2843807" y="404664"/>
                <a:ext cx="4477073" cy="6089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491880" y="1340768"/>
                <a:ext cx="167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MOS on p-spray</a:t>
                </a:r>
                <a:endParaRPr lang="it-IT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20072" y="1340768"/>
                <a:ext cx="1587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MOS on p-stop</a:t>
                </a:r>
                <a:endParaRPr lang="it-IT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995936" y="3356992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Diode</a:t>
                </a:r>
                <a:endParaRPr lang="it-IT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491880" y="5373216"/>
                <a:ext cx="135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Gated Diode</a:t>
                </a:r>
                <a:endParaRPr lang="it-IT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380311" y="2417093"/>
                <a:ext cx="30756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Capacitances</a:t>
                </a:r>
              </a:p>
              <a:p>
                <a:r>
                  <a:rPr lang="en-US" dirty="0" smtClean="0"/>
                  <a:t>(for oxide thickness extraction)</a:t>
                </a:r>
                <a:endParaRPr lang="it-IT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220072" y="5589240"/>
              <a:ext cx="2809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VanDerPauw</a:t>
              </a:r>
              <a:r>
                <a:rPr lang="en-US" dirty="0" smtClean="0"/>
                <a:t> &amp; Contact Res.</a:t>
              </a:r>
              <a:endParaRPr lang="it-IT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3347864" y="5013176"/>
              <a:ext cx="1872208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1"/>
            </p:cNvCxnSpPr>
            <p:nvPr/>
          </p:nvCxnSpPr>
          <p:spPr>
            <a:xfrm flipH="1">
              <a:off x="4355976" y="3104094"/>
              <a:ext cx="720080" cy="368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33265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O2548_C_MOS</a:t>
            </a:r>
            <a:endParaRPr lang="it-IT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3568" y="1268760"/>
            <a:ext cx="8070329" cy="5153397"/>
            <a:chOff x="683568" y="1268760"/>
            <a:chExt cx="8070329" cy="5153397"/>
          </a:xfrm>
        </p:grpSpPr>
        <p:grpSp>
          <p:nvGrpSpPr>
            <p:cNvPr id="9" name="Group 8"/>
            <p:cNvGrpSpPr/>
            <p:nvPr/>
          </p:nvGrpSpPr>
          <p:grpSpPr>
            <a:xfrm>
              <a:off x="1619672" y="1268760"/>
              <a:ext cx="7134225" cy="5153397"/>
              <a:chOff x="1619672" y="1268760"/>
              <a:chExt cx="7134225" cy="515339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9672" y="1916832"/>
                <a:ext cx="7134225" cy="450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2333468" y="1268760"/>
                <a:ext cx="4235647" cy="2808312"/>
                <a:chOff x="1547664" y="1268760"/>
                <a:chExt cx="4235647" cy="2808312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1547664" y="1268760"/>
                  <a:ext cx="42356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Added a p-stop in between the two metals</a:t>
                  </a:r>
                  <a:endParaRPr lang="it-IT" dirty="0"/>
                </a:p>
              </p:txBody>
            </p:sp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3779912" y="1628800"/>
                  <a:ext cx="1440160" cy="244827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xtBox 9"/>
            <p:cNvSpPr txBox="1"/>
            <p:nvPr/>
          </p:nvSpPr>
          <p:spPr>
            <a:xfrm>
              <a:off x="683568" y="3068960"/>
              <a:ext cx="2060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Larger </a:t>
              </a:r>
              <a:r>
                <a:rPr lang="en-US" dirty="0" err="1" smtClean="0">
                  <a:solidFill>
                    <a:srgbClr val="FF0000"/>
                  </a:solidFill>
                </a:rPr>
                <a:t>Passivations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>
              <a:off x="2744260" y="3253626"/>
              <a:ext cx="2763844" cy="8954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699792" y="3284984"/>
              <a:ext cx="1728192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134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344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O2548_C_MPD7 (large area diode)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4692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Added p-stop in between Diode and </a:t>
            </a:r>
            <a:r>
              <a:rPr lang="en-US" dirty="0" err="1" smtClean="0"/>
              <a:t>GuardRing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Larger </a:t>
            </a:r>
            <a:r>
              <a:rPr lang="en-US" dirty="0" err="1" smtClean="0"/>
              <a:t>passivations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134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287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O2548_C_GCD (gated diode)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7888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2 equal Gated Diodes (in the first version, one was with poly</a:t>
            </a:r>
            <a:r>
              <a:rPr lang="en-US" dirty="0" smtClean="0">
                <a:sym typeface="Wingdings" pitchFamily="2" charset="2"/>
              </a:rPr>
              <a:t> deleted)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added p-stops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Passivation larger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total width reduced by 460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(now it is 7120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m, like the diode and the MOS)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7134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24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O2548_C_TS (Test Strip)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P-stop added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Larger pass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7134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408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O2548_C_PTTS (</a:t>
            </a:r>
            <a:r>
              <a:rPr lang="en-US" dirty="0" err="1" smtClean="0"/>
              <a:t>PunchThrough</a:t>
            </a:r>
            <a:r>
              <a:rPr lang="en-US" dirty="0" smtClean="0"/>
              <a:t> Test Strip)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P-stop added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Larger pass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211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Status of the planar batch ATLAS/CMS</vt:lpstr>
      <vt:lpstr>Wafer Layout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Modifiche Strutture ATLAS/CMS</dc:title>
  <dc:creator>ggiacomini</dc:creator>
  <cp:lastModifiedBy>ggiacomini</cp:lastModifiedBy>
  <cp:revision>25</cp:revision>
  <dcterms:created xsi:type="dcterms:W3CDTF">2014-07-14T12:04:22Z</dcterms:created>
  <dcterms:modified xsi:type="dcterms:W3CDTF">2014-07-29T12:01:29Z</dcterms:modified>
</cp:coreProperties>
</file>