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5" r:id="rId5"/>
    <p:sldId id="264" r:id="rId6"/>
    <p:sldId id="260" r:id="rId7"/>
    <p:sldId id="258" r:id="rId8"/>
    <p:sldId id="259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25/07/14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25/07/14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25/07/14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25/07/14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25/07/14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25/07/14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25/07/14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25/07/14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25/07/14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25/07/14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25/07/14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25/07/14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25/07/14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KM3</a:t>
            </a:r>
            <a:br>
              <a:rPr lang="en-US" dirty="0" smtClean="0"/>
            </a:br>
            <a:r>
              <a:rPr lang="en-US" dirty="0" smtClean="0"/>
              <a:t>LNF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73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RICHIESTE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MISSIONI(2):</a:t>
            </a:r>
          </a:p>
          <a:p>
            <a:r>
              <a:rPr lang="en-US" dirty="0" err="1" smtClean="0"/>
              <a:t>Integrazione</a:t>
            </a:r>
            <a:r>
              <a:rPr lang="en-US" dirty="0" smtClean="0"/>
              <a:t> </a:t>
            </a:r>
            <a:r>
              <a:rPr lang="en-US" dirty="0"/>
              <a:t>e </a:t>
            </a:r>
            <a:r>
              <a:rPr lang="en-US" dirty="0" err="1"/>
              <a:t>montaggio</a:t>
            </a:r>
            <a:r>
              <a:rPr lang="en-US"/>
              <a:t> </a:t>
            </a:r>
            <a:r>
              <a:rPr lang="en-US" smtClean="0"/>
              <a:t>PORFIDO 2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4x1persx3gg                                               </a:t>
            </a:r>
            <a:r>
              <a:rPr lang="en-US" dirty="0" smtClean="0"/>
              <a:t>3.5K €</a:t>
            </a:r>
            <a:endParaRPr lang="en-US" dirty="0"/>
          </a:p>
          <a:p>
            <a:r>
              <a:rPr lang="en-US" dirty="0" err="1"/>
              <a:t>Contatti</a:t>
            </a:r>
            <a:r>
              <a:rPr lang="en-US" dirty="0"/>
              <a:t> CAEN per </a:t>
            </a:r>
            <a:r>
              <a:rPr lang="en-US" dirty="0" err="1"/>
              <a:t>sviluppo</a:t>
            </a:r>
            <a:r>
              <a:rPr lang="en-US" dirty="0"/>
              <a:t> reader </a:t>
            </a:r>
          </a:p>
          <a:p>
            <a:pPr marL="0" indent="0">
              <a:buNone/>
            </a:pPr>
            <a:r>
              <a:rPr lang="en-US" dirty="0"/>
              <a:t>    2x1persx2gg                                               </a:t>
            </a:r>
            <a:r>
              <a:rPr lang="en-US" dirty="0" smtClean="0"/>
              <a:t>2.0K €</a:t>
            </a:r>
          </a:p>
          <a:p>
            <a:r>
              <a:rPr lang="en-US" dirty="0"/>
              <a:t>4</a:t>
            </a:r>
            <a:r>
              <a:rPr lang="en-US" dirty="0" smtClean="0"/>
              <a:t> meetings </a:t>
            </a:r>
            <a:r>
              <a:rPr lang="en-US" dirty="0" err="1" smtClean="0"/>
              <a:t>collaborazione</a:t>
            </a:r>
            <a:r>
              <a:rPr lang="en-US" dirty="0" smtClean="0"/>
              <a:t> e </a:t>
            </a:r>
            <a:r>
              <a:rPr lang="en-US" dirty="0" err="1" smtClean="0"/>
              <a:t>istitution</a:t>
            </a:r>
            <a:r>
              <a:rPr lang="en-US" dirty="0" smtClean="0"/>
              <a:t> board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1persx3gg                                                   3.5K €</a:t>
            </a:r>
          </a:p>
          <a:p>
            <a:pPr marL="0" indent="0">
              <a:buNone/>
            </a:pPr>
            <a:r>
              <a:rPr lang="en-US" dirty="0" smtClean="0"/>
              <a:t>TOTALE:                                                         28.0K €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662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796" y="661874"/>
            <a:ext cx="795908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2014</a:t>
            </a:r>
            <a:endParaRPr lang="en-US" sz="4400" dirty="0"/>
          </a:p>
          <a:p>
            <a:endParaRPr lang="en-US" sz="3600" dirty="0" smtClean="0">
              <a:solidFill>
                <a:srgbClr val="000000"/>
              </a:solidFill>
            </a:endParaRPr>
          </a:p>
          <a:p>
            <a:r>
              <a:rPr lang="en-US" sz="3600" dirty="0" err="1" smtClean="0">
                <a:solidFill>
                  <a:srgbClr val="000000"/>
                </a:solidFill>
              </a:rPr>
              <a:t>Risultati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>
                <a:solidFill>
                  <a:srgbClr val="000000"/>
                </a:solidFill>
              </a:rPr>
              <a:t>ottenuti</a:t>
            </a:r>
            <a:r>
              <a:rPr lang="en-US" sz="3600" dirty="0">
                <a:solidFill>
                  <a:srgbClr val="000000"/>
                </a:solidFill>
              </a:rPr>
              <a:t>: </a:t>
            </a:r>
            <a:endParaRPr lang="en-US" sz="3600" dirty="0"/>
          </a:p>
        </p:txBody>
      </p:sp>
      <p:sp>
        <p:nvSpPr>
          <p:cNvPr id="6" name="Rectangle 5"/>
          <p:cNvSpPr/>
          <p:nvPr/>
        </p:nvSpPr>
        <p:spPr>
          <a:xfrm>
            <a:off x="500796" y="2767126"/>
            <a:ext cx="8334678" cy="3539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4 Probes </a:t>
            </a:r>
            <a:r>
              <a:rPr lang="en-US" sz="2800" dirty="0" err="1">
                <a:solidFill>
                  <a:srgbClr val="000000"/>
                </a:solidFill>
              </a:rPr>
              <a:t>funzionanti</a:t>
            </a:r>
            <a:r>
              <a:rPr lang="en-US" sz="2800" dirty="0">
                <a:solidFill>
                  <a:srgbClr val="000000"/>
                </a:solidFill>
              </a:rPr>
              <a:t> per un anno </a:t>
            </a:r>
            <a:r>
              <a:rPr lang="en-US" sz="2800" dirty="0" err="1">
                <a:solidFill>
                  <a:srgbClr val="000000"/>
                </a:solidFill>
              </a:rPr>
              <a:t>sulla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torre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fase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2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err="1" smtClean="0">
                <a:solidFill>
                  <a:srgbClr val="000000"/>
                </a:solidFill>
              </a:rPr>
              <a:t>Realizzazione</a:t>
            </a:r>
            <a:r>
              <a:rPr lang="en-US" sz="2800" dirty="0" smtClean="0">
                <a:solidFill>
                  <a:srgbClr val="000000"/>
                </a:solidFill>
              </a:rPr>
              <a:t> di </a:t>
            </a:r>
            <a:r>
              <a:rPr lang="en-US" sz="2800" dirty="0" err="1" smtClean="0">
                <a:solidFill>
                  <a:srgbClr val="000000"/>
                </a:solidFill>
              </a:rPr>
              <a:t>una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scheda</a:t>
            </a:r>
            <a:r>
              <a:rPr lang="en-US" sz="2800" dirty="0" smtClean="0">
                <a:solidFill>
                  <a:srgbClr val="000000"/>
                </a:solidFill>
              </a:rPr>
              <a:t> con 2 ADC 24bits 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err="1" smtClean="0">
                <a:solidFill>
                  <a:srgbClr val="000000"/>
                </a:solidFill>
              </a:rPr>
              <a:t>Realizzazione</a:t>
            </a:r>
            <a:r>
              <a:rPr lang="en-US" sz="2800" dirty="0" smtClean="0">
                <a:solidFill>
                  <a:srgbClr val="000000"/>
                </a:solidFill>
              </a:rPr>
              <a:t> di PORFIDO 2 con </a:t>
            </a:r>
            <a:r>
              <a:rPr lang="en-US" sz="2800" dirty="0" err="1" smtClean="0">
                <a:solidFill>
                  <a:srgbClr val="000000"/>
                </a:solidFill>
              </a:rPr>
              <a:t>termometro</a:t>
            </a:r>
            <a:r>
              <a:rPr lang="en-US" sz="2800" dirty="0" smtClean="0">
                <a:solidFill>
                  <a:srgbClr val="000000"/>
                </a:solidFill>
              </a:rPr>
              <a:t> di </a:t>
            </a:r>
            <a:r>
              <a:rPr lang="en-US" sz="2800" dirty="0" err="1" smtClean="0">
                <a:solidFill>
                  <a:srgbClr val="000000"/>
                </a:solidFill>
              </a:rPr>
              <a:t>alta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precisione</a:t>
            </a:r>
            <a:r>
              <a:rPr lang="en-US" sz="2800" dirty="0" smtClean="0">
                <a:solidFill>
                  <a:srgbClr val="000000"/>
                </a:solidFill>
              </a:rPr>
              <a:t> 10</a:t>
            </a:r>
            <a:r>
              <a:rPr lang="en-US" sz="2800" baseline="30000" dirty="0" smtClean="0">
                <a:solidFill>
                  <a:srgbClr val="000000"/>
                </a:solidFill>
              </a:rPr>
              <a:t>-3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baseline="30000" dirty="0" err="1" smtClean="0">
                <a:solidFill>
                  <a:srgbClr val="000000"/>
                </a:solidFill>
              </a:rPr>
              <a:t>o</a:t>
            </a:r>
            <a:r>
              <a:rPr lang="en-US" sz="2800" dirty="0" err="1" smtClean="0">
                <a:solidFill>
                  <a:srgbClr val="000000"/>
                </a:solidFill>
              </a:rPr>
              <a:t>C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sz="2800" dirty="0" err="1" smtClean="0">
                <a:solidFill>
                  <a:srgbClr val="000000"/>
                </a:solidFill>
              </a:rPr>
              <a:t>Prototipo</a:t>
            </a:r>
            <a:r>
              <a:rPr lang="en-US" sz="2800" dirty="0" smtClean="0">
                <a:solidFill>
                  <a:srgbClr val="000000"/>
                </a:solidFill>
              </a:rPr>
              <a:t> di un </a:t>
            </a:r>
            <a:r>
              <a:rPr lang="en-US" sz="2800" dirty="0" err="1" smtClean="0">
                <a:solidFill>
                  <a:srgbClr val="000000"/>
                </a:solidFill>
              </a:rPr>
              <a:t>misuratore</a:t>
            </a:r>
            <a:r>
              <a:rPr lang="en-US" sz="2800" dirty="0" smtClean="0">
                <a:solidFill>
                  <a:srgbClr val="000000"/>
                </a:solidFill>
              </a:rPr>
              <a:t> di </a:t>
            </a:r>
            <a:r>
              <a:rPr lang="en-US" sz="2800" dirty="0" err="1" smtClean="0">
                <a:solidFill>
                  <a:srgbClr val="000000"/>
                </a:solidFill>
              </a:rPr>
              <a:t>salinità</a:t>
            </a:r>
            <a:r>
              <a:rPr lang="en-US" sz="2800" dirty="0" smtClean="0">
                <a:solidFill>
                  <a:srgbClr val="000000"/>
                </a:solidFill>
              </a:rPr>
              <a:t> con </a:t>
            </a:r>
            <a:r>
              <a:rPr lang="en-US" sz="2800" dirty="0" err="1" smtClean="0">
                <a:solidFill>
                  <a:srgbClr val="000000"/>
                </a:solidFill>
              </a:rPr>
              <a:t>precisione</a:t>
            </a:r>
            <a:r>
              <a:rPr lang="en-US" sz="2800" dirty="0" smtClean="0">
                <a:solidFill>
                  <a:srgbClr val="000000"/>
                </a:solidFill>
              </a:rPr>
              <a:t> di 1 ppm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00920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92" y="645688"/>
            <a:ext cx="8042276" cy="785115"/>
          </a:xfrm>
        </p:spPr>
        <p:txBody>
          <a:bodyPr/>
          <a:lstStyle/>
          <a:p>
            <a:r>
              <a:rPr lang="en-US" sz="3200" dirty="0" smtClean="0"/>
              <a:t>PORFIDO 2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2078341"/>
            <a:ext cx="8042276" cy="4223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Nuova</a:t>
            </a:r>
            <a:r>
              <a:rPr lang="en-US" b="1" dirty="0" smtClean="0"/>
              <a:t> </a:t>
            </a:r>
            <a:r>
              <a:rPr lang="en-US" b="1" dirty="0" err="1" smtClean="0"/>
              <a:t>scheda</a:t>
            </a:r>
            <a:r>
              <a:rPr lang="en-US" b="1" dirty="0" smtClean="0"/>
              <a:t> </a:t>
            </a:r>
            <a:r>
              <a:rPr lang="en-US" b="1" dirty="0" err="1" smtClean="0"/>
              <a:t>collegata</a:t>
            </a:r>
            <a:r>
              <a:rPr lang="en-US" b="1" dirty="0" smtClean="0"/>
              <a:t> a WISP</a:t>
            </a:r>
            <a:r>
              <a:rPr lang="en-US" dirty="0" smtClean="0"/>
              <a:t>:</a:t>
            </a:r>
          </a:p>
          <a:p>
            <a:r>
              <a:rPr lang="en-US" dirty="0" smtClean="0"/>
              <a:t>2 ADC 24 bit</a:t>
            </a:r>
          </a:p>
          <a:p>
            <a:r>
              <a:rPr lang="en-US" dirty="0" smtClean="0"/>
              <a:t>2 </a:t>
            </a:r>
            <a:r>
              <a:rPr lang="en-US" dirty="0" err="1" smtClean="0"/>
              <a:t>termistori</a:t>
            </a:r>
            <a:r>
              <a:rPr lang="en-US" dirty="0" smtClean="0"/>
              <a:t> NTC in </a:t>
            </a:r>
            <a:r>
              <a:rPr lang="en-US" dirty="0" err="1" smtClean="0"/>
              <a:t>vetro</a:t>
            </a:r>
            <a:endParaRPr lang="en-US" dirty="0" smtClean="0"/>
          </a:p>
        </p:txBody>
      </p:sp>
      <p:pic>
        <p:nvPicPr>
          <p:cNvPr id="5" name="Picture 4" descr="2NT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069" y="3264827"/>
            <a:ext cx="3187599" cy="2968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28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Sensibilita</a:t>
            </a:r>
            <a:r>
              <a:rPr lang="en-US" dirty="0" smtClean="0"/>
              <a:t>’ 2.7 10</a:t>
            </a:r>
            <a:r>
              <a:rPr lang="en-US" baseline="30000" dirty="0" smtClean="0"/>
              <a:t>-4 </a:t>
            </a:r>
            <a:r>
              <a:rPr lang="en-US" baseline="30000" dirty="0" err="1" smtClean="0"/>
              <a:t>o</a:t>
            </a:r>
            <a:r>
              <a:rPr lang="en-US" dirty="0" err="1" smtClean="0"/>
              <a:t>C</a:t>
            </a:r>
            <a:r>
              <a:rPr lang="en-US" dirty="0" smtClean="0"/>
              <a:t> </a:t>
            </a:r>
            <a:r>
              <a:rPr lang="en-US" dirty="0" err="1" smtClean="0"/>
              <a:t>singola</a:t>
            </a:r>
            <a:r>
              <a:rPr lang="en-US" dirty="0" smtClean="0"/>
              <a:t> </a:t>
            </a:r>
            <a:r>
              <a:rPr lang="en-US" dirty="0" err="1" smtClean="0"/>
              <a:t>misura</a:t>
            </a:r>
            <a:endParaRPr lang="en-US" dirty="0"/>
          </a:p>
        </p:txBody>
      </p:sp>
      <p:pic>
        <p:nvPicPr>
          <p:cNvPr id="4" name="Content Placeholder 3" descr="tempWISP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64" b="7864"/>
          <a:stretch>
            <a:fillRect/>
          </a:stretch>
        </p:blipFill>
        <p:spPr>
          <a:xfrm>
            <a:off x="549275" y="1566958"/>
            <a:ext cx="8103829" cy="4376643"/>
          </a:xfrm>
        </p:spPr>
      </p:pic>
    </p:spTree>
    <p:extLst>
      <p:ext uri="{BB962C8B-B14F-4D97-AF65-F5344CB8AC3E}">
        <p14:creationId xmlns:p14="http://schemas.microsoft.com/office/powerpoint/2010/main" val="4123153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824391"/>
            <a:ext cx="8042276" cy="800518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PORFIDO 2 </a:t>
            </a:r>
            <a:r>
              <a:rPr lang="en-US" sz="3200" dirty="0" err="1" smtClean="0"/>
              <a:t>Sensori</a:t>
            </a:r>
            <a:r>
              <a:rPr lang="en-US" sz="3200" dirty="0" smtClean="0"/>
              <a:t> di </a:t>
            </a:r>
            <a:r>
              <a:rPr lang="en-US" sz="3200" dirty="0" err="1" smtClean="0"/>
              <a:t>Salinitá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2512489"/>
            <a:ext cx="8042276" cy="3855798"/>
          </a:xfrm>
        </p:spPr>
        <p:txBody>
          <a:bodyPr/>
          <a:lstStyle/>
          <a:p>
            <a:r>
              <a:rPr lang="en-US" dirty="0" err="1" smtClean="0"/>
              <a:t>Sensibilita</a:t>
            </a:r>
            <a:r>
              <a:rPr lang="en-US" dirty="0" smtClean="0"/>
              <a:t>’ : 1 ppm</a:t>
            </a:r>
          </a:p>
          <a:p>
            <a:r>
              <a:rPr lang="en-US" dirty="0" err="1" smtClean="0"/>
              <a:t>Usa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stessi</a:t>
            </a:r>
            <a:r>
              <a:rPr lang="en-US" dirty="0" smtClean="0"/>
              <a:t> ADC (</a:t>
            </a:r>
            <a:r>
              <a:rPr lang="en-US" dirty="0" err="1" smtClean="0"/>
              <a:t>stessa</a:t>
            </a:r>
            <a:r>
              <a:rPr lang="en-US" dirty="0" smtClean="0"/>
              <a:t> </a:t>
            </a:r>
            <a:r>
              <a:rPr lang="en-US" dirty="0" err="1" smtClean="0"/>
              <a:t>scheda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Usa</a:t>
            </a:r>
            <a:r>
              <a:rPr lang="en-US" dirty="0" smtClean="0"/>
              <a:t> campo </a:t>
            </a:r>
            <a:r>
              <a:rPr lang="en-US" dirty="0" err="1" smtClean="0"/>
              <a:t>elettromagnetico</a:t>
            </a:r>
            <a:endParaRPr lang="en-US" dirty="0" smtClean="0"/>
          </a:p>
          <a:p>
            <a:r>
              <a:rPr lang="en-US" dirty="0" err="1" smtClean="0"/>
              <a:t>Nessun</a:t>
            </a:r>
            <a:r>
              <a:rPr lang="en-US" dirty="0" smtClean="0"/>
              <a:t> </a:t>
            </a:r>
            <a:r>
              <a:rPr lang="en-US" dirty="0" err="1" smtClean="0"/>
              <a:t>elettrodo</a:t>
            </a:r>
            <a:r>
              <a:rPr lang="en-US" dirty="0" smtClean="0"/>
              <a:t> in </a:t>
            </a:r>
            <a:r>
              <a:rPr lang="en-US" dirty="0" err="1" smtClean="0"/>
              <a:t>acqua</a:t>
            </a:r>
            <a:endParaRPr lang="en-US" dirty="0" smtClean="0"/>
          </a:p>
          <a:p>
            <a:r>
              <a:rPr lang="en-US" dirty="0" err="1" smtClean="0"/>
              <a:t>Prototipo</a:t>
            </a:r>
            <a:r>
              <a:rPr lang="en-US" dirty="0" smtClean="0"/>
              <a:t> </a:t>
            </a:r>
            <a:r>
              <a:rPr lang="en-US" dirty="0" err="1" smtClean="0"/>
              <a:t>funzionante</a:t>
            </a:r>
            <a:endParaRPr lang="en-US" dirty="0" smtClean="0"/>
          </a:p>
          <a:p>
            <a:r>
              <a:rPr lang="en-US" dirty="0" err="1" smtClean="0"/>
              <a:t>Ingegnerizzazione</a:t>
            </a:r>
            <a:r>
              <a:rPr lang="en-US" dirty="0" smtClean="0"/>
              <a:t> in </a:t>
            </a:r>
            <a:r>
              <a:rPr lang="en-US" dirty="0" err="1" smtClean="0"/>
              <a:t>corso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078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Ingegnerizzazione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sonde</a:t>
            </a:r>
            <a:r>
              <a:rPr lang="en-US" dirty="0" smtClean="0"/>
              <a:t> di </a:t>
            </a:r>
            <a:r>
              <a:rPr lang="en-US" dirty="0" err="1" smtClean="0"/>
              <a:t>salinità</a:t>
            </a:r>
            <a:endParaRPr lang="en-US" dirty="0" smtClean="0"/>
          </a:p>
          <a:p>
            <a:r>
              <a:rPr lang="en-US" dirty="0" err="1"/>
              <a:t>Costruzione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smtClean="0"/>
              <a:t>PROFIDO 2 </a:t>
            </a:r>
            <a:r>
              <a:rPr lang="en-US" dirty="0" smtClean="0"/>
              <a:t>con </a:t>
            </a:r>
            <a:r>
              <a:rPr lang="en-US" dirty="0" err="1" smtClean="0"/>
              <a:t>termometri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 smtClean="0"/>
              <a:t>sonde</a:t>
            </a:r>
            <a:r>
              <a:rPr lang="en-US" dirty="0" smtClean="0"/>
              <a:t> </a:t>
            </a:r>
            <a:r>
              <a:rPr lang="en-US" dirty="0"/>
              <a:t>di </a:t>
            </a:r>
            <a:r>
              <a:rPr lang="en-US" dirty="0" err="1"/>
              <a:t>salinità</a:t>
            </a:r>
            <a:r>
              <a:rPr lang="en-US" dirty="0"/>
              <a:t> da </a:t>
            </a:r>
            <a:r>
              <a:rPr lang="en-US" dirty="0" err="1"/>
              <a:t>montare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Torri</a:t>
            </a:r>
            <a:r>
              <a:rPr lang="en-US" dirty="0"/>
              <a:t> </a:t>
            </a:r>
            <a:r>
              <a:rPr lang="en-US" dirty="0" smtClean="0"/>
              <a:t>KM3Net</a:t>
            </a:r>
          </a:p>
          <a:p>
            <a:r>
              <a:rPr lang="en-US" dirty="0" err="1" smtClean="0"/>
              <a:t>Partecipazione</a:t>
            </a:r>
            <a:r>
              <a:rPr lang="en-US" dirty="0" smtClean="0"/>
              <a:t> </a:t>
            </a:r>
            <a:r>
              <a:rPr lang="en-US" dirty="0" err="1" smtClean="0"/>
              <a:t>allo</a:t>
            </a:r>
            <a:r>
              <a:rPr lang="en-US" dirty="0" smtClean="0"/>
              <a:t> </a:t>
            </a:r>
            <a:r>
              <a:rPr lang="en-US" dirty="0" err="1" smtClean="0"/>
              <a:t>sviluppo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console per KM3Net in </a:t>
            </a:r>
            <a:r>
              <a:rPr lang="en-US" dirty="0" err="1" smtClean="0"/>
              <a:t>collaborazione</a:t>
            </a:r>
            <a:r>
              <a:rPr lang="en-US" dirty="0" smtClean="0"/>
              <a:t> con Catania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749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Richieste</a:t>
            </a:r>
            <a:r>
              <a:rPr lang="en-US" dirty="0" smtClean="0"/>
              <a:t>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CONSUMO:</a:t>
            </a:r>
          </a:p>
          <a:p>
            <a:r>
              <a:rPr lang="en-US" dirty="0" err="1" smtClean="0"/>
              <a:t>Acquisto</a:t>
            </a:r>
            <a:r>
              <a:rPr lang="en-US" dirty="0" smtClean="0"/>
              <a:t> WISP                                             2.0K €</a:t>
            </a:r>
          </a:p>
          <a:p>
            <a:r>
              <a:rPr lang="en-US" dirty="0" smtClean="0"/>
              <a:t>Epoxy </a:t>
            </a:r>
            <a:r>
              <a:rPr lang="en-US" dirty="0" err="1" smtClean="0"/>
              <a:t>bicomponente</a:t>
            </a:r>
            <a:r>
              <a:rPr lang="en-US" dirty="0" smtClean="0"/>
              <a:t> </a:t>
            </a:r>
            <a:r>
              <a:rPr lang="en-US" dirty="0" err="1" smtClean="0"/>
              <a:t>impermealizzante</a:t>
            </a:r>
            <a:r>
              <a:rPr lang="en-US" dirty="0" smtClean="0"/>
              <a:t>        2.0K €</a:t>
            </a:r>
          </a:p>
          <a:p>
            <a:r>
              <a:rPr lang="en-US" dirty="0" err="1"/>
              <a:t>C</a:t>
            </a:r>
            <a:r>
              <a:rPr lang="en-US" dirty="0" err="1" smtClean="0"/>
              <a:t>ircuiti</a:t>
            </a:r>
            <a:r>
              <a:rPr lang="en-US" dirty="0" smtClean="0"/>
              <a:t> </a:t>
            </a:r>
            <a:r>
              <a:rPr lang="en-US" dirty="0" err="1" smtClean="0"/>
              <a:t>stampanti</a:t>
            </a:r>
            <a:r>
              <a:rPr lang="en-US" dirty="0" smtClean="0"/>
              <a:t> per </a:t>
            </a:r>
            <a:r>
              <a:rPr lang="en-US" dirty="0" err="1" smtClean="0"/>
              <a:t>prototipi</a:t>
            </a:r>
            <a:r>
              <a:rPr lang="en-US" dirty="0" smtClean="0"/>
              <a:t>                     2.0K €</a:t>
            </a:r>
          </a:p>
          <a:p>
            <a:r>
              <a:rPr lang="en-US" dirty="0" err="1" smtClean="0"/>
              <a:t>Acquisto</a:t>
            </a:r>
            <a:r>
              <a:rPr lang="en-US" dirty="0" smtClean="0"/>
              <a:t> reader CAEN per </a:t>
            </a:r>
            <a:r>
              <a:rPr lang="en-US" dirty="0" err="1" smtClean="0"/>
              <a:t>prototipi</a:t>
            </a:r>
            <a:r>
              <a:rPr lang="en-US" dirty="0" smtClean="0"/>
              <a:t>               2.0K €</a:t>
            </a:r>
          </a:p>
          <a:p>
            <a:r>
              <a:rPr lang="en-US" dirty="0" err="1" smtClean="0"/>
              <a:t>Componenti</a:t>
            </a:r>
            <a:r>
              <a:rPr lang="en-US" dirty="0" smtClean="0"/>
              <a:t> </a:t>
            </a:r>
            <a:r>
              <a:rPr lang="en-US" dirty="0" err="1" smtClean="0"/>
              <a:t>elettronici</a:t>
            </a:r>
            <a:r>
              <a:rPr lang="en-US" dirty="0"/>
              <a:t> </a:t>
            </a:r>
            <a:r>
              <a:rPr lang="en-US" dirty="0" smtClean="0"/>
              <a:t>                                 3.0K €</a:t>
            </a:r>
          </a:p>
          <a:p>
            <a:r>
              <a:rPr lang="en-US" dirty="0" err="1" smtClean="0"/>
              <a:t>Onde</a:t>
            </a:r>
            <a:r>
              <a:rPr lang="en-US" dirty="0" smtClean="0"/>
              <a:t> di </a:t>
            </a:r>
            <a:r>
              <a:rPr lang="en-US" dirty="0" err="1" smtClean="0"/>
              <a:t>salinità</a:t>
            </a:r>
            <a:r>
              <a:rPr lang="en-US" dirty="0" smtClean="0"/>
              <a:t> per </a:t>
            </a:r>
            <a:r>
              <a:rPr lang="en-US" dirty="0" err="1" smtClean="0"/>
              <a:t>calibrazione</a:t>
            </a:r>
            <a:r>
              <a:rPr lang="en-US" dirty="0" smtClean="0"/>
              <a:t>                    2.0K €</a:t>
            </a:r>
          </a:p>
          <a:p>
            <a:pPr marL="0" indent="0">
              <a:buNone/>
            </a:pPr>
            <a:r>
              <a:rPr lang="en-US" dirty="0" smtClean="0"/>
              <a:t>TOTALE:                                                           13.0K </a:t>
            </a:r>
            <a:r>
              <a:rPr lang="en-US" dirty="0"/>
              <a:t>€</a:t>
            </a:r>
          </a:p>
        </p:txBody>
      </p:sp>
    </p:spTree>
    <p:extLst>
      <p:ext uri="{BB962C8B-B14F-4D97-AF65-F5344CB8AC3E}">
        <p14:creationId xmlns:p14="http://schemas.microsoft.com/office/powerpoint/2010/main" val="4255229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RICHIESTE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INVENTARIO:</a:t>
            </a:r>
          </a:p>
          <a:p>
            <a:r>
              <a:rPr lang="en-US" dirty="0" err="1" smtClean="0"/>
              <a:t>Lettore</a:t>
            </a:r>
            <a:r>
              <a:rPr lang="en-US" dirty="0" smtClean="0"/>
              <a:t> di </a:t>
            </a:r>
            <a:r>
              <a:rPr lang="en-US" dirty="0" err="1" smtClean="0"/>
              <a:t>sonde</a:t>
            </a:r>
            <a:r>
              <a:rPr lang="en-US" dirty="0" smtClean="0"/>
              <a:t> di </a:t>
            </a:r>
            <a:r>
              <a:rPr lang="en-US" dirty="0" err="1" smtClean="0"/>
              <a:t>salinità</a:t>
            </a:r>
            <a:r>
              <a:rPr lang="en-US" dirty="0" smtClean="0"/>
              <a:t> per </a:t>
            </a:r>
            <a:r>
              <a:rPr lang="en-US" dirty="0" err="1" smtClean="0"/>
              <a:t>calibrazione</a:t>
            </a:r>
            <a:r>
              <a:rPr lang="en-US" dirty="0" smtClean="0"/>
              <a:t> </a:t>
            </a:r>
            <a:r>
              <a:rPr lang="en-US" dirty="0" err="1" smtClean="0"/>
              <a:t>sonde</a:t>
            </a:r>
            <a:r>
              <a:rPr lang="en-US" dirty="0" smtClean="0"/>
              <a:t> </a:t>
            </a:r>
            <a:r>
              <a:rPr lang="en-US" dirty="0" err="1" smtClean="0"/>
              <a:t>sviluppate</a:t>
            </a:r>
            <a:r>
              <a:rPr lang="en-US" dirty="0" smtClean="0"/>
              <a:t>                                                    1.0K </a:t>
            </a:r>
            <a:r>
              <a:rPr lang="en-US" dirty="0"/>
              <a:t>€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85136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43108"/>
            <a:ext cx="8042276" cy="1015208"/>
          </a:xfrm>
        </p:spPr>
        <p:txBody>
          <a:bodyPr/>
          <a:lstStyle/>
          <a:p>
            <a:r>
              <a:rPr lang="en-US" dirty="0" smtClean="0"/>
              <a:t>RICHIESTE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84329"/>
            <a:ext cx="8042276" cy="55238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MISSIONI:</a:t>
            </a:r>
          </a:p>
          <a:p>
            <a:r>
              <a:rPr lang="en-US" dirty="0" smtClean="0"/>
              <a:t>2 meetings di </a:t>
            </a:r>
            <a:r>
              <a:rPr lang="en-US" dirty="0" err="1" smtClean="0"/>
              <a:t>collaborazione</a:t>
            </a:r>
            <a:r>
              <a:rPr lang="en-US" dirty="0" smtClean="0"/>
              <a:t> KM3 </a:t>
            </a:r>
          </a:p>
          <a:p>
            <a:pPr marL="0" indent="0">
              <a:buNone/>
            </a:pPr>
            <a:r>
              <a:rPr lang="en-US" dirty="0" smtClean="0"/>
              <a:t>    2pers x 4gg                                                4.0K €</a:t>
            </a:r>
          </a:p>
          <a:p>
            <a:r>
              <a:rPr lang="en-US" dirty="0" smtClean="0"/>
              <a:t>10 </a:t>
            </a:r>
            <a:r>
              <a:rPr lang="en-US" dirty="0" err="1" smtClean="0"/>
              <a:t>Istitution</a:t>
            </a:r>
            <a:r>
              <a:rPr lang="en-US" dirty="0" smtClean="0"/>
              <a:t> board e SC KM3 1persx1gg     5.0K €</a:t>
            </a:r>
          </a:p>
          <a:p>
            <a:r>
              <a:rPr lang="en-US" dirty="0" err="1" smtClean="0"/>
              <a:t>Turno</a:t>
            </a:r>
            <a:r>
              <a:rPr lang="en-US" dirty="0" smtClean="0"/>
              <a:t> </a:t>
            </a:r>
            <a:r>
              <a:rPr lang="en-US" dirty="0" err="1" smtClean="0"/>
              <a:t>Capopassero</a:t>
            </a:r>
            <a:r>
              <a:rPr lang="en-US" dirty="0" smtClean="0"/>
              <a:t> 1persx8gg                     1.5K €</a:t>
            </a:r>
          </a:p>
          <a:p>
            <a:r>
              <a:rPr lang="en-US" dirty="0" err="1" smtClean="0"/>
              <a:t>Sviluppo</a:t>
            </a:r>
            <a:r>
              <a:rPr lang="en-US" dirty="0" smtClean="0"/>
              <a:t> software </a:t>
            </a:r>
            <a:r>
              <a:rPr lang="en-US" dirty="0" err="1" smtClean="0"/>
              <a:t>slowcontrol</a:t>
            </a:r>
            <a:r>
              <a:rPr lang="en-US" dirty="0" smtClean="0"/>
              <a:t>/console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4x1persx3gg                                                3.5K €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0530033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132</TotalTime>
  <Words>263</Words>
  <Application>Microsoft Macintosh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Breeze</vt:lpstr>
      <vt:lpstr>KM3 LNF</vt:lpstr>
      <vt:lpstr>PowerPoint Presentation</vt:lpstr>
      <vt:lpstr>PORFIDO 2</vt:lpstr>
      <vt:lpstr>Sensibilita’ 2.7 10-4 oC singola misura</vt:lpstr>
      <vt:lpstr> PORFIDO 2 Sensori di Salinitá</vt:lpstr>
      <vt:lpstr>2015</vt:lpstr>
      <vt:lpstr>Richieste 2015</vt:lpstr>
      <vt:lpstr>RICHIESTE 2015</vt:lpstr>
      <vt:lpstr>RICHIESTE 2015</vt:lpstr>
      <vt:lpstr>RICHIESTE 2015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PORFIDO</dc:title>
  <dc:creator>Microsoft Office User</dc:creator>
  <cp:lastModifiedBy>Agnese Martini</cp:lastModifiedBy>
  <cp:revision>19</cp:revision>
  <dcterms:created xsi:type="dcterms:W3CDTF">2014-06-15T12:53:30Z</dcterms:created>
  <dcterms:modified xsi:type="dcterms:W3CDTF">2014-07-25T12:02:23Z</dcterms:modified>
</cp:coreProperties>
</file>