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4" r:id="rId16"/>
    <p:sldId id="270" r:id="rId17"/>
    <p:sldId id="278" r:id="rId18"/>
    <p:sldId id="279" r:id="rId19"/>
    <p:sldId id="281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2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3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1AEA-4636-0E40-BD65-AD307603DA80}" type="datetimeFigureOut">
              <a:rPr lang="en-US" smtClean="0"/>
              <a:t>25/07/14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7065-1631-D443-8C19-B25E8099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9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ttività</a:t>
            </a:r>
            <a:r>
              <a:rPr lang="en-US" dirty="0" smtClean="0"/>
              <a:t> e </a:t>
            </a:r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Bologna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Margiotta</a:t>
            </a:r>
            <a:endParaRPr lang="en-US" dirty="0" smtClean="0"/>
          </a:p>
          <a:p>
            <a:r>
              <a:rPr lang="en-US" dirty="0" smtClean="0"/>
              <a:t>25/</a:t>
            </a:r>
            <a:r>
              <a:rPr lang="en-US" dirty="0"/>
              <a:t>7</a:t>
            </a:r>
            <a:r>
              <a:rPr lang="en-US" dirty="0" smtClean="0"/>
              <a:t>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8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23 at 17.1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7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23 at 17.2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9"/>
            <a:ext cx="9144000" cy="1302839"/>
          </a:xfrm>
          <a:prstGeom prst="rect">
            <a:avLst/>
          </a:prstGeom>
        </p:spPr>
      </p:pic>
      <p:pic>
        <p:nvPicPr>
          <p:cNvPr id="5" name="Picture 4" descr="Screen Shot 2014-06-23 at 17.24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638"/>
            <a:ext cx="7570292" cy="571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6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23 at 17.2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" y="0"/>
            <a:ext cx="9092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5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81" y="1600200"/>
            <a:ext cx="8838985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/>
              <a:t>Elettronica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8000"/>
                </a:solidFill>
              </a:rPr>
              <a:t>S. </a:t>
            </a:r>
            <a:r>
              <a:rPr lang="en-US" sz="2800" dirty="0" err="1" smtClean="0">
                <a:solidFill>
                  <a:srgbClr val="008000"/>
                </a:solidFill>
              </a:rPr>
              <a:t>Biagi</a:t>
            </a:r>
            <a:r>
              <a:rPr lang="en-US" sz="2800" dirty="0" smtClean="0">
                <a:solidFill>
                  <a:srgbClr val="008000"/>
                </a:solidFill>
              </a:rPr>
              <a:t>, G. </a:t>
            </a:r>
            <a:r>
              <a:rPr lang="en-US" sz="2800" dirty="0" err="1" smtClean="0">
                <a:solidFill>
                  <a:srgbClr val="008000"/>
                </a:solidFill>
              </a:rPr>
              <a:t>Pellegrini</a:t>
            </a:r>
            <a:r>
              <a:rPr lang="en-US" sz="2800" dirty="0" smtClean="0">
                <a:solidFill>
                  <a:srgbClr val="008000"/>
                </a:solidFill>
              </a:rPr>
              <a:t>, R. </a:t>
            </a:r>
            <a:r>
              <a:rPr lang="en-US" sz="2800" dirty="0" err="1" smtClean="0">
                <a:solidFill>
                  <a:srgbClr val="008000"/>
                </a:solidFill>
              </a:rPr>
              <a:t>Travaglini</a:t>
            </a:r>
            <a:endParaRPr lang="en-US" sz="2800" dirty="0">
              <a:solidFill>
                <a:srgbClr val="008000"/>
              </a:solidFill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Schede</a:t>
            </a:r>
            <a:r>
              <a:rPr lang="en-US" dirty="0" smtClean="0"/>
              <a:t> pseudo-octopus </a:t>
            </a:r>
            <a:r>
              <a:rPr lang="en-US" dirty="0" err="1" smtClean="0"/>
              <a:t>progettate</a:t>
            </a:r>
            <a:r>
              <a:rPr lang="en-US" dirty="0" smtClean="0"/>
              <a:t>, </a:t>
            </a:r>
            <a:r>
              <a:rPr lang="en-US" dirty="0" err="1" smtClean="0"/>
              <a:t>realizzate</a:t>
            </a:r>
            <a:r>
              <a:rPr lang="en-US" dirty="0" smtClean="0"/>
              <a:t> e </a:t>
            </a:r>
            <a:r>
              <a:rPr lang="en-US" dirty="0" err="1" smtClean="0"/>
              <a:t>distribuite</a:t>
            </a:r>
            <a:endParaRPr lang="en-US" dirty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Power boards </a:t>
            </a:r>
            <a:r>
              <a:rPr lang="en-US" dirty="0" err="1" smtClean="0"/>
              <a:t>acquistate</a:t>
            </a:r>
            <a:r>
              <a:rPr lang="en-US" dirty="0" smtClean="0"/>
              <a:t> e </a:t>
            </a:r>
            <a:r>
              <a:rPr lang="en-US" dirty="0" err="1" smtClean="0"/>
              <a:t>distribuite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laboratori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Errore</a:t>
            </a:r>
            <a:r>
              <a:rPr lang="en-US" dirty="0" smtClean="0"/>
              <a:t> di </a:t>
            </a:r>
            <a:r>
              <a:rPr lang="en-US" dirty="0" err="1" smtClean="0"/>
              <a:t>progettazione</a:t>
            </a:r>
            <a:r>
              <a:rPr lang="en-US" dirty="0" smtClean="0"/>
              <a:t> – </a:t>
            </a:r>
            <a:r>
              <a:rPr lang="en-US" dirty="0" err="1" smtClean="0"/>
              <a:t>procedura</a:t>
            </a:r>
            <a:r>
              <a:rPr lang="en-US" dirty="0" smtClean="0"/>
              <a:t> di </a:t>
            </a:r>
            <a:r>
              <a:rPr lang="en-US" dirty="0" err="1" smtClean="0"/>
              <a:t>correzione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  </a:t>
            </a:r>
          </a:p>
          <a:p>
            <a:pPr marL="800100" lvl="2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distribuita</a:t>
            </a:r>
            <a:r>
              <a:rPr lang="en-US" dirty="0" smtClean="0"/>
              <a:t>.</a:t>
            </a:r>
            <a:endParaRPr lang="en-US" dirty="0"/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Installazione</a:t>
            </a:r>
            <a:r>
              <a:rPr lang="en-US" dirty="0" smtClean="0"/>
              <a:t>, </a:t>
            </a:r>
            <a:r>
              <a:rPr lang="en-US" dirty="0" err="1" smtClean="0"/>
              <a:t>controllo</a:t>
            </a:r>
            <a:r>
              <a:rPr lang="en-US" dirty="0" smtClean="0"/>
              <a:t> e </a:t>
            </a:r>
            <a:r>
              <a:rPr lang="en-US" dirty="0" err="1" smtClean="0"/>
              <a:t>operazioni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/>
              <a:t>PPM-DU – </a:t>
            </a:r>
            <a:r>
              <a:rPr lang="en-US" dirty="0">
                <a:solidFill>
                  <a:srgbClr val="008000"/>
                </a:solidFill>
              </a:rPr>
              <a:t>Simone </a:t>
            </a:r>
            <a:r>
              <a:rPr lang="en-US" dirty="0" err="1" smtClean="0">
                <a:solidFill>
                  <a:srgbClr val="008000"/>
                </a:solidFill>
              </a:rPr>
              <a:t>Biagi</a:t>
            </a:r>
            <a:r>
              <a:rPr lang="en-US" dirty="0" smtClean="0">
                <a:solidFill>
                  <a:srgbClr val="008000"/>
                </a:solidFill>
              </a:rPr>
              <a:t> (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ai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LNS da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agosto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2014,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purtroppo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…)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047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FF0000"/>
                </a:solidFill>
              </a:rPr>
              <a:t>KM3NeT - EU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7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5" y="890899"/>
            <a:ext cx="887754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arenR" startAt="4"/>
            </a:pPr>
            <a:r>
              <a:rPr lang="en-US" dirty="0" err="1" smtClean="0"/>
              <a:t>Mezzanino</a:t>
            </a:r>
            <a:r>
              <a:rPr lang="en-US" dirty="0" smtClean="0"/>
              <a:t> FMC: </a:t>
            </a:r>
            <a:r>
              <a:rPr lang="en-US" dirty="0" err="1" smtClean="0"/>
              <a:t>espansione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possibilità</a:t>
            </a:r>
            <a:r>
              <a:rPr lang="en-US" dirty="0" smtClean="0"/>
              <a:t> di </a:t>
            </a:r>
            <a:r>
              <a:rPr lang="en-US" dirty="0" err="1" smtClean="0"/>
              <a:t>utilizzo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CLB </a:t>
            </a:r>
            <a:r>
              <a:rPr lang="en-US" dirty="0" smtClean="0">
                <a:solidFill>
                  <a:srgbClr val="0000FF"/>
                </a:solidFill>
              </a:rPr>
              <a:t>a base </a:t>
            </a:r>
            <a:r>
              <a:rPr lang="en-US" dirty="0" err="1" smtClean="0">
                <a:solidFill>
                  <a:srgbClr val="0000FF"/>
                </a:solidFill>
              </a:rPr>
              <a:t>stringa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e per la </a:t>
            </a:r>
            <a:r>
              <a:rPr lang="en-US" dirty="0" smtClean="0">
                <a:solidFill>
                  <a:srgbClr val="0000FF"/>
                </a:solidFill>
              </a:rPr>
              <a:t>Calibration Unit</a:t>
            </a:r>
          </a:p>
          <a:p>
            <a:pPr marL="1200150" lvl="2" indent="-285750">
              <a:buFont typeface="Arial"/>
              <a:buChar char="–"/>
            </a:pPr>
            <a:r>
              <a:rPr lang="en-US" dirty="0" err="1">
                <a:solidFill>
                  <a:srgbClr val="FF0000"/>
                </a:solidFill>
              </a:rPr>
              <a:t>Progetto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completato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285750">
              <a:buFont typeface="Arial"/>
              <a:buChar char="–"/>
            </a:pPr>
            <a:r>
              <a:rPr lang="en-US" dirty="0" err="1">
                <a:solidFill>
                  <a:prstClr val="black"/>
                </a:solidFill>
              </a:rPr>
              <a:t>Ordine</a:t>
            </a:r>
            <a:r>
              <a:rPr lang="en-US" dirty="0">
                <a:solidFill>
                  <a:prstClr val="black"/>
                </a:solidFill>
              </a:rPr>
              <a:t> in </a:t>
            </a:r>
            <a:r>
              <a:rPr lang="en-US" dirty="0" err="1">
                <a:solidFill>
                  <a:prstClr val="black"/>
                </a:solidFill>
              </a:rPr>
              <a:t>corso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 smtClean="0">
                <a:solidFill>
                  <a:prstClr val="black"/>
                </a:solidFill>
              </a:rPr>
              <a:t>definizione</a:t>
            </a:r>
            <a:endParaRPr lang="en-US" dirty="0" smtClean="0">
              <a:solidFill>
                <a:prstClr val="black"/>
              </a:solidFill>
            </a:endParaRPr>
          </a:p>
          <a:p>
            <a:pPr marL="1200150" lvl="2" indent="-285750">
              <a:buFont typeface="Arial"/>
              <a:buChar char="–"/>
            </a:pPr>
            <a:r>
              <a:rPr lang="en-US" dirty="0" err="1" smtClean="0">
                <a:solidFill>
                  <a:prstClr val="black"/>
                </a:solidFill>
              </a:rPr>
              <a:t>Consegna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prevista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entro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poche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settimane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sz="3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1047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FF0000"/>
                </a:solidFill>
              </a:rPr>
              <a:t>KM3NeT - EU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3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84" y="1154835"/>
            <a:ext cx="8229600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arenR" startAt="5"/>
            </a:pPr>
            <a:r>
              <a:rPr lang="en-US" dirty="0" smtClean="0"/>
              <a:t>Test boards da </a:t>
            </a:r>
            <a:r>
              <a:rPr lang="en-US" dirty="0" err="1" smtClean="0"/>
              <a:t>utilizzare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test </a:t>
            </a:r>
            <a:r>
              <a:rPr lang="en-US" dirty="0" err="1" smtClean="0"/>
              <a:t>dei</a:t>
            </a:r>
            <a:r>
              <a:rPr lang="en-US" dirty="0" smtClean="0"/>
              <a:t> DOM 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Progetto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rioritario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Da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test bench di </a:t>
            </a:r>
            <a:r>
              <a:rPr lang="en-US" dirty="0" err="1" smtClean="0"/>
              <a:t>produzione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DOM a Catania e Napoli</a:t>
            </a:r>
          </a:p>
          <a:p>
            <a:pPr lvl="2"/>
            <a:r>
              <a:rPr lang="en-US" dirty="0" err="1"/>
              <a:t>Inizio</a:t>
            </a:r>
            <a:r>
              <a:rPr lang="en-US" dirty="0"/>
              <a:t> </a:t>
            </a:r>
            <a:r>
              <a:rPr lang="en-US" dirty="0" err="1"/>
              <a:t>progettazione</a:t>
            </a:r>
            <a:r>
              <a:rPr lang="en-US" dirty="0"/>
              <a:t> </a:t>
            </a:r>
            <a:r>
              <a:rPr lang="en-US" dirty="0" err="1"/>
              <a:t>prox</a:t>
            </a:r>
            <a:r>
              <a:rPr lang="en-US" dirty="0"/>
              <a:t> </a:t>
            </a:r>
            <a:r>
              <a:rPr lang="en-US" dirty="0" err="1"/>
              <a:t>settimana</a:t>
            </a:r>
            <a:endParaRPr lang="en-US" dirty="0"/>
          </a:p>
          <a:p>
            <a:pPr lvl="2"/>
            <a:r>
              <a:rPr lang="en-US" dirty="0" err="1"/>
              <a:t>Completato</a:t>
            </a:r>
            <a:r>
              <a:rPr lang="en-US" dirty="0"/>
              <a:t> </a:t>
            </a:r>
            <a:r>
              <a:rPr lang="en-US" dirty="0" err="1"/>
              <a:t>entro</a:t>
            </a:r>
            <a:r>
              <a:rPr lang="en-US" dirty="0"/>
              <a:t> fine </a:t>
            </a:r>
            <a:r>
              <a:rPr lang="en-US" dirty="0" err="1"/>
              <a:t>agosto</a:t>
            </a:r>
            <a:r>
              <a:rPr lang="en-US" dirty="0"/>
              <a:t> - </a:t>
            </a:r>
            <a:r>
              <a:rPr lang="en-US" dirty="0" err="1"/>
              <a:t>inizio</a:t>
            </a:r>
            <a:r>
              <a:rPr lang="en-US" dirty="0"/>
              <a:t> </a:t>
            </a:r>
            <a:r>
              <a:rPr lang="en-US" dirty="0" err="1"/>
              <a:t>settembre</a:t>
            </a:r>
            <a:r>
              <a:rPr lang="en-US" dirty="0"/>
              <a:t> (</a:t>
            </a:r>
            <a:r>
              <a:rPr lang="en-US" dirty="0" err="1"/>
              <a:t>compatibilmente</a:t>
            </a:r>
            <a:r>
              <a:rPr lang="en-US" dirty="0"/>
              <a:t> cone le </a:t>
            </a:r>
            <a:r>
              <a:rPr lang="en-US" dirty="0" err="1"/>
              <a:t>ferie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ditte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047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FF0000"/>
                </a:solidFill>
              </a:rPr>
              <a:t>KM3NeT - EU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7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20" y="791785"/>
            <a:ext cx="8609998" cy="62517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00FF"/>
                </a:solidFill>
              </a:rPr>
              <a:t>Attività</a:t>
            </a:r>
            <a:r>
              <a:rPr lang="en-US" sz="2800" b="1" dirty="0" smtClean="0">
                <a:solidFill>
                  <a:srgbClr val="0000FF"/>
                </a:solidFill>
              </a:rPr>
              <a:t> 2015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err="1" smtClean="0">
                <a:solidFill>
                  <a:srgbClr val="0000FF"/>
                </a:solidFill>
              </a:rPr>
              <a:t>Analisi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dati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err="1" smtClean="0">
                <a:solidFill>
                  <a:srgbClr val="0000FF"/>
                </a:solidFill>
              </a:rPr>
              <a:t>Partecipazione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ai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turni</a:t>
            </a:r>
            <a:r>
              <a:rPr lang="en-US" sz="2800" dirty="0" smtClean="0">
                <a:solidFill>
                  <a:srgbClr val="0000FF"/>
                </a:solidFill>
              </a:rPr>
              <a:t> di </a:t>
            </a:r>
            <a:r>
              <a:rPr lang="en-US" sz="2800" dirty="0" err="1" smtClean="0">
                <a:solidFill>
                  <a:srgbClr val="0000FF"/>
                </a:solidFill>
              </a:rPr>
              <a:t>presa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dati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DAQ: </a:t>
            </a:r>
          </a:p>
          <a:p>
            <a:pPr lvl="1"/>
            <a:r>
              <a:rPr lang="en-US" dirty="0" err="1">
                <a:solidFill>
                  <a:srgbClr val="0000FF"/>
                </a:solidFill>
              </a:rPr>
              <a:t>Sviluppo</a:t>
            </a:r>
            <a:r>
              <a:rPr lang="en-US" dirty="0">
                <a:solidFill>
                  <a:srgbClr val="0000FF"/>
                </a:solidFill>
              </a:rPr>
              <a:t> e </a:t>
            </a:r>
            <a:r>
              <a:rPr lang="en-US" dirty="0" err="1">
                <a:solidFill>
                  <a:srgbClr val="0000FF"/>
                </a:solidFill>
              </a:rPr>
              <a:t>ottimizzazione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protocollo</a:t>
            </a:r>
            <a:r>
              <a:rPr lang="en-US" dirty="0">
                <a:solidFill>
                  <a:srgbClr val="0000FF"/>
                </a:solidFill>
              </a:rPr>
              <a:t> White Rabbit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RICHIESTA: 15 </a:t>
            </a:r>
            <a:r>
              <a:rPr lang="en-US" dirty="0" err="1">
                <a:solidFill>
                  <a:srgbClr val="0000FF"/>
                </a:solidFill>
              </a:rPr>
              <a:t>kEuro</a:t>
            </a:r>
            <a:r>
              <a:rPr lang="en-US" dirty="0">
                <a:solidFill>
                  <a:srgbClr val="0000FF"/>
                </a:solidFill>
              </a:rPr>
              <a:t> per 2 switch WR</a:t>
            </a:r>
          </a:p>
          <a:p>
            <a:pPr lvl="2"/>
            <a:r>
              <a:rPr lang="en-US" dirty="0" err="1">
                <a:solidFill>
                  <a:srgbClr val="0000FF"/>
                </a:solidFill>
              </a:rPr>
              <a:t>Doppia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funzionalità</a:t>
            </a:r>
            <a:r>
              <a:rPr lang="en-US" dirty="0">
                <a:solidFill>
                  <a:srgbClr val="0000FF"/>
                </a:solidFill>
              </a:rPr>
              <a:t>: </a:t>
            </a:r>
          </a:p>
          <a:p>
            <a:pPr lvl="3"/>
            <a:r>
              <a:rPr lang="en-US" sz="2400" dirty="0">
                <a:solidFill>
                  <a:srgbClr val="0000FF"/>
                </a:solidFill>
              </a:rPr>
              <a:t>Standard – </a:t>
            </a:r>
            <a:r>
              <a:rPr lang="en-US" sz="2400" dirty="0" err="1">
                <a:solidFill>
                  <a:srgbClr val="0000FF"/>
                </a:solidFill>
              </a:rPr>
              <a:t>instradamento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pacchetti</a:t>
            </a:r>
            <a:r>
              <a:rPr lang="en-US" sz="2400" dirty="0">
                <a:solidFill>
                  <a:srgbClr val="0000FF"/>
                </a:solidFill>
              </a:rPr>
              <a:t> IP</a:t>
            </a:r>
          </a:p>
          <a:p>
            <a:pPr lvl="3"/>
            <a:r>
              <a:rPr lang="en-US" sz="2400" dirty="0" err="1">
                <a:solidFill>
                  <a:srgbClr val="0000FF"/>
                </a:solidFill>
              </a:rPr>
              <a:t>Protocollo</a:t>
            </a:r>
            <a:r>
              <a:rPr lang="en-US" sz="2400" dirty="0">
                <a:solidFill>
                  <a:srgbClr val="0000FF"/>
                </a:solidFill>
              </a:rPr>
              <a:t> WR – </a:t>
            </a:r>
            <a:r>
              <a:rPr lang="en-US" sz="2400" dirty="0" err="1">
                <a:solidFill>
                  <a:srgbClr val="0000FF"/>
                </a:solidFill>
              </a:rPr>
              <a:t>funzionalità</a:t>
            </a:r>
            <a:r>
              <a:rPr lang="en-US" sz="2400" dirty="0">
                <a:solidFill>
                  <a:srgbClr val="0000FF"/>
                </a:solidFill>
              </a:rPr>
              <a:t> custom per </a:t>
            </a:r>
            <a:r>
              <a:rPr lang="en-US" sz="2400" dirty="0" err="1">
                <a:solidFill>
                  <a:srgbClr val="0000FF"/>
                </a:solidFill>
              </a:rPr>
              <a:t>processare</a:t>
            </a:r>
            <a:r>
              <a:rPr lang="en-US" sz="2400" dirty="0">
                <a:solidFill>
                  <a:srgbClr val="0000FF"/>
                </a:solidFill>
              </a:rPr>
              <a:t> I </a:t>
            </a:r>
            <a:r>
              <a:rPr lang="en-US" sz="2400" dirty="0" err="1">
                <a:solidFill>
                  <a:srgbClr val="0000FF"/>
                </a:solidFill>
              </a:rPr>
              <a:t>pacchetti</a:t>
            </a:r>
            <a:r>
              <a:rPr lang="en-US" sz="2400" dirty="0">
                <a:solidFill>
                  <a:srgbClr val="0000FF"/>
                </a:solidFill>
              </a:rPr>
              <a:t> PTP </a:t>
            </a:r>
            <a:r>
              <a:rPr lang="en-US" sz="2400" dirty="0" err="1">
                <a:solidFill>
                  <a:srgbClr val="0000FF"/>
                </a:solidFill>
              </a:rPr>
              <a:t>tra</a:t>
            </a:r>
            <a:r>
              <a:rPr lang="en-US" sz="2400" dirty="0">
                <a:solidFill>
                  <a:srgbClr val="0000FF"/>
                </a:solidFill>
              </a:rPr>
              <a:t> CLB e </a:t>
            </a:r>
            <a:r>
              <a:rPr lang="en-US" sz="2400" dirty="0" err="1">
                <a:solidFill>
                  <a:srgbClr val="0000FF"/>
                </a:solidFill>
              </a:rPr>
              <a:t>infrastruttura</a:t>
            </a:r>
            <a:r>
              <a:rPr lang="en-US" sz="2400" dirty="0">
                <a:solidFill>
                  <a:srgbClr val="0000FF"/>
                </a:solidFill>
              </a:rPr>
              <a:t> WR a terra.</a:t>
            </a:r>
          </a:p>
          <a:p>
            <a:pPr lvl="1"/>
            <a:r>
              <a:rPr lang="en-US" dirty="0" err="1">
                <a:solidFill>
                  <a:srgbClr val="0000FF"/>
                </a:solidFill>
              </a:rPr>
              <a:t>Sviluppo</a:t>
            </a:r>
            <a:r>
              <a:rPr lang="en-US" dirty="0">
                <a:solidFill>
                  <a:srgbClr val="0000FF"/>
                </a:solidFill>
              </a:rPr>
              <a:t> e </a:t>
            </a:r>
            <a:r>
              <a:rPr lang="en-US" dirty="0" err="1">
                <a:solidFill>
                  <a:srgbClr val="0000FF"/>
                </a:solidFill>
              </a:rPr>
              <a:t>ottimizzazione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algoritmi</a:t>
            </a:r>
            <a:r>
              <a:rPr lang="en-US" dirty="0">
                <a:solidFill>
                  <a:srgbClr val="0000FF"/>
                </a:solidFill>
              </a:rPr>
              <a:t> di trigger </a:t>
            </a:r>
            <a:r>
              <a:rPr lang="en-US" dirty="0" err="1">
                <a:solidFill>
                  <a:srgbClr val="0000FF"/>
                </a:solidFill>
              </a:rPr>
              <a:t>su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piattaforme</a:t>
            </a:r>
            <a:r>
              <a:rPr lang="en-US" dirty="0">
                <a:solidFill>
                  <a:srgbClr val="0000FF"/>
                </a:solidFill>
              </a:rPr>
              <a:t> per </a:t>
            </a:r>
            <a:r>
              <a:rPr lang="en-US" dirty="0" err="1">
                <a:solidFill>
                  <a:srgbClr val="0000FF"/>
                </a:solidFill>
              </a:rPr>
              <a:t>calcolo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parallelo</a:t>
            </a:r>
            <a:r>
              <a:rPr lang="en-US" dirty="0">
                <a:solidFill>
                  <a:srgbClr val="0000FF"/>
                </a:solidFill>
              </a:rPr>
              <a:t> (multicore, GPU…)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RICHIESTA: 10 </a:t>
            </a:r>
            <a:r>
              <a:rPr lang="en-US" dirty="0" err="1">
                <a:solidFill>
                  <a:srgbClr val="0000FF"/>
                </a:solidFill>
              </a:rPr>
              <a:t>kEuro</a:t>
            </a:r>
            <a:r>
              <a:rPr lang="en-US" dirty="0">
                <a:solidFill>
                  <a:srgbClr val="0000FF"/>
                </a:solidFill>
              </a:rPr>
              <a:t> per server HPC con 2 cores per </a:t>
            </a:r>
            <a:r>
              <a:rPr lang="en-US" dirty="0" err="1">
                <a:solidFill>
                  <a:srgbClr val="0000FF"/>
                </a:solidFill>
              </a:rPr>
              <a:t>integrare</a:t>
            </a:r>
            <a:r>
              <a:rPr lang="en-US" dirty="0">
                <a:solidFill>
                  <a:srgbClr val="0000FF"/>
                </a:solidFill>
              </a:rPr>
              <a:t> cluster di test </a:t>
            </a:r>
            <a:r>
              <a:rPr lang="en-US" dirty="0" err="1">
                <a:solidFill>
                  <a:srgbClr val="0000FF"/>
                </a:solidFill>
              </a:rPr>
              <a:t>già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presente</a:t>
            </a:r>
            <a:r>
              <a:rPr lang="en-US" dirty="0">
                <a:solidFill>
                  <a:srgbClr val="0000FF"/>
                </a:solidFill>
              </a:rPr>
              <a:t> al CNAF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 </a:t>
            </a:r>
            <a:r>
              <a:rPr lang="en-US" dirty="0" err="1">
                <a:solidFill>
                  <a:srgbClr val="0000FF"/>
                </a:solidFill>
                <a:sym typeface="Wingdings"/>
              </a:rPr>
              <a:t>possibilità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err="1">
                <a:solidFill>
                  <a:srgbClr val="0000FF"/>
                </a:solidFill>
                <a:sym typeface="Wingdings"/>
              </a:rPr>
              <a:t>utilizzo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err="1">
                <a:solidFill>
                  <a:srgbClr val="0000FF"/>
                </a:solidFill>
                <a:sym typeface="Wingdings"/>
              </a:rPr>
              <a:t>dell’intero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cluster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39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1047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FF0000"/>
                </a:solidFill>
              </a:rPr>
              <a:t>KM3NeT - EU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5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84" y="1154835"/>
            <a:ext cx="8229600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Attività</a:t>
            </a:r>
            <a:r>
              <a:rPr lang="en-US" sz="2600" b="1" dirty="0" smtClean="0">
                <a:solidFill>
                  <a:srgbClr val="0000FF"/>
                </a:solidFill>
              </a:rPr>
              <a:t> 2015</a:t>
            </a:r>
          </a:p>
          <a:p>
            <a:r>
              <a:rPr lang="en-US" sz="2600" dirty="0" err="1">
                <a:solidFill>
                  <a:srgbClr val="0000FF"/>
                </a:solidFill>
              </a:rPr>
              <a:t>Elettronica</a:t>
            </a:r>
            <a:r>
              <a:rPr lang="en-US" sz="2600" dirty="0" smtClean="0">
                <a:solidFill>
                  <a:srgbClr val="0000FF"/>
                </a:solidFill>
              </a:rPr>
              <a:t>:</a:t>
            </a:r>
            <a:endParaRPr lang="en-US" sz="2600" dirty="0">
              <a:solidFill>
                <a:srgbClr val="0000FF"/>
              </a:solidFill>
            </a:endParaRPr>
          </a:p>
          <a:p>
            <a:pPr lvl="1"/>
            <a:r>
              <a:rPr lang="en-US" sz="2600" dirty="0" err="1">
                <a:solidFill>
                  <a:srgbClr val="0000FF"/>
                </a:solidFill>
              </a:rPr>
              <a:t>S</a:t>
            </a:r>
            <a:r>
              <a:rPr lang="en-US" sz="2600" dirty="0" err="1" smtClean="0">
                <a:solidFill>
                  <a:srgbClr val="0000FF"/>
                </a:solidFill>
              </a:rPr>
              <a:t>upporto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attività</a:t>
            </a:r>
            <a:r>
              <a:rPr lang="en-US" sz="2600" dirty="0">
                <a:solidFill>
                  <a:srgbClr val="0000FF"/>
                </a:solidFill>
              </a:rPr>
              <a:t> DAQ (</a:t>
            </a:r>
            <a:r>
              <a:rPr lang="en-US" sz="2600" dirty="0">
                <a:solidFill>
                  <a:srgbClr val="FF0000"/>
                </a:solidFill>
              </a:rPr>
              <a:t>se non ci </a:t>
            </a:r>
            <a:r>
              <a:rPr lang="en-US" sz="2600" dirty="0" err="1">
                <a:solidFill>
                  <a:srgbClr val="FF0000"/>
                </a:solidFill>
              </a:rPr>
              <a:t>saranno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ulteriori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richieste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dalla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collaborazione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RICHIESTA: 10 </a:t>
            </a:r>
            <a:r>
              <a:rPr lang="en-US" sz="2600" dirty="0" err="1" smtClean="0">
                <a:solidFill>
                  <a:srgbClr val="0000FF"/>
                </a:solidFill>
              </a:rPr>
              <a:t>kEuro</a:t>
            </a:r>
            <a:r>
              <a:rPr lang="en-US" sz="2600" dirty="0" smtClean="0">
                <a:solidFill>
                  <a:srgbClr val="0000FF"/>
                </a:solidFill>
              </a:rPr>
              <a:t> per </a:t>
            </a:r>
            <a:r>
              <a:rPr lang="en-US" sz="2600" dirty="0" err="1" smtClean="0">
                <a:solidFill>
                  <a:srgbClr val="0000FF"/>
                </a:solidFill>
              </a:rPr>
              <a:t>materiale</a:t>
            </a:r>
            <a:r>
              <a:rPr lang="en-US" sz="2600" dirty="0" smtClean="0">
                <a:solidFill>
                  <a:srgbClr val="0000FF"/>
                </a:solidFill>
              </a:rPr>
              <a:t> di </a:t>
            </a:r>
            <a:r>
              <a:rPr lang="en-US" sz="2600" dirty="0" err="1" smtClean="0">
                <a:solidFill>
                  <a:srgbClr val="0000FF"/>
                </a:solidFill>
              </a:rPr>
              <a:t>laboratorio</a:t>
            </a:r>
            <a:r>
              <a:rPr lang="en-US" sz="2600" dirty="0" smtClean="0">
                <a:solidFill>
                  <a:srgbClr val="0000FF"/>
                </a:solidFill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</a:rPr>
              <a:t>eventuale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realizzazione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schede</a:t>
            </a:r>
            <a:endParaRPr lang="en-US" sz="26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600" b="1" dirty="0" smtClean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047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FF0000"/>
                </a:solidFill>
              </a:rPr>
              <a:t>KM3NeT - EU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37196"/>
              </p:ext>
            </p:extLst>
          </p:nvPr>
        </p:nvGraphicFramePr>
        <p:xfrm>
          <a:off x="138103" y="250614"/>
          <a:ext cx="8906934" cy="5926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611"/>
                <a:gridCol w="2158586"/>
                <a:gridCol w="579459"/>
                <a:gridCol w="4047278"/>
              </a:tblGrid>
              <a:tr h="365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Qualifica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394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Stefano </a:t>
                      </a:r>
                      <a:r>
                        <a:rPr lang="en-US" sz="1600" dirty="0" err="1" smtClean="0"/>
                        <a:t>Cecchini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Primo </a:t>
                      </a:r>
                      <a:r>
                        <a:rPr lang="en-US" sz="1600" dirty="0" err="1" smtClean="0"/>
                        <a:t>ric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-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pensione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Local Quality Manager</a:t>
                      </a:r>
                      <a:endParaRPr lang="en-US" sz="1600" dirty="0"/>
                    </a:p>
                  </a:txBody>
                  <a:tcPr/>
                </a:tc>
              </a:tr>
              <a:tr h="33515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Tommaso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Chiarusi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Ricercatore</a:t>
                      </a:r>
                      <a:r>
                        <a:rPr lang="en-US" sz="1600" dirty="0" smtClean="0"/>
                        <a:t> INFN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DAQ KM3NeT-IT e EU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(Steer.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Comm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4013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Luigi</a:t>
                      </a:r>
                      <a:r>
                        <a:rPr lang="en-US" sz="1600" baseline="0" dirty="0" smtClean="0"/>
                        <a:t> Fusco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Dottorando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343731">
                <a:tc>
                  <a:txBody>
                    <a:bodyPr/>
                    <a:lstStyle/>
                    <a:p>
                      <a:r>
                        <a:rPr lang="en-US" sz="1600" b="1" i="1" dirty="0" err="1" smtClean="0"/>
                        <a:t>Matteo</a:t>
                      </a:r>
                      <a:r>
                        <a:rPr lang="en-US" sz="1600" b="1" i="1" dirty="0" smtClean="0"/>
                        <a:t> </a:t>
                      </a:r>
                      <a:r>
                        <a:rPr lang="en-US" sz="1600" b="1" i="1" dirty="0" err="1" smtClean="0"/>
                        <a:t>Manzali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err="1" smtClean="0"/>
                        <a:t>Assegnista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/>
                        <a:t>50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/>
                    </a:p>
                  </a:txBody>
                  <a:tcPr/>
                </a:tc>
              </a:tr>
              <a:tr h="40506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Annarita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Margiotta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Ric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UniBO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MC ANTARES (</a:t>
                      </a:r>
                      <a:r>
                        <a:rPr lang="en-US" sz="1600" dirty="0" err="1" smtClean="0"/>
                        <a:t>Steer.</a:t>
                      </a:r>
                      <a:r>
                        <a:rPr lang="en-US" sz="1600" baseline="0" dirty="0" err="1" smtClean="0"/>
                        <a:t>Comm</a:t>
                      </a:r>
                      <a:r>
                        <a:rPr lang="en-US" sz="1600" baseline="0" dirty="0" smtClean="0"/>
                        <a:t>) + COC KM3NeT</a:t>
                      </a:r>
                      <a:endParaRPr lang="en-US" sz="1600" dirty="0"/>
                    </a:p>
                  </a:txBody>
                  <a:tcPr/>
                </a:tc>
              </a:tr>
              <a:tr h="3351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Nadia </a:t>
                      </a:r>
                      <a:r>
                        <a:rPr lang="en-US" sz="1600" dirty="0" err="1" smtClean="0"/>
                        <a:t>Pinardi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Prof. ass. </a:t>
                      </a:r>
                      <a:r>
                        <a:rPr lang="en-US" sz="1600" dirty="0" err="1" smtClean="0"/>
                        <a:t>UniBO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40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Maurizio </a:t>
                      </a:r>
                      <a:r>
                        <a:rPr lang="en-US" sz="1600" dirty="0" err="1" smtClean="0"/>
                        <a:t>Spurio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Prof. ass.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UniBO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Deputy Spokesman ANTARES</a:t>
                      </a:r>
                      <a:endParaRPr lang="en-US" sz="1600" dirty="0"/>
                    </a:p>
                  </a:txBody>
                  <a:tcPr/>
                </a:tc>
              </a:tr>
              <a:tr h="40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Marco </a:t>
                      </a:r>
                      <a:r>
                        <a:rPr lang="en-US" sz="1600" dirty="0" err="1" smtClean="0"/>
                        <a:t>Zavatarelli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Ric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UniBO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405064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Ignazio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D’Antone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Dir.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tecnologo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1613">
                <a:tc>
                  <a:txBody>
                    <a:bodyPr/>
                    <a:lstStyle/>
                    <a:p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Matteo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Favaro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Assegnista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5064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Francesco </a:t>
                      </a: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Giacomini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Tecnologo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446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Carmelo Pellegrino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Assegnista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5064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Riccardo </a:t>
                      </a: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Travaglini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Tecnologo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866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Tot. FTE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6.9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139" y="6110287"/>
            <a:ext cx="5468226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+ 3 </a:t>
            </a:r>
            <a:r>
              <a:rPr lang="en-US" dirty="0" err="1" smtClean="0"/>
              <a:t>tecnici</a:t>
            </a:r>
            <a:r>
              <a:rPr lang="en-US" dirty="0" smtClean="0"/>
              <a:t> (0.8FTE) Centro di </a:t>
            </a:r>
            <a:r>
              <a:rPr lang="en-US" dirty="0" err="1" smtClean="0"/>
              <a:t>calcolo</a:t>
            </a:r>
            <a:r>
              <a:rPr lang="en-US" dirty="0" smtClean="0"/>
              <a:t> e Lab. </a:t>
            </a:r>
            <a:r>
              <a:rPr lang="en-US" dirty="0" err="1"/>
              <a:t>e</a:t>
            </a:r>
            <a:r>
              <a:rPr lang="en-US" dirty="0" err="1" smtClean="0"/>
              <a:t>lettronica</a:t>
            </a:r>
            <a:endParaRPr lang="en-US" dirty="0" smtClean="0"/>
          </a:p>
          <a:p>
            <a:r>
              <a:rPr lang="en-US" dirty="0" smtClean="0"/>
              <a:t>Roberto </a:t>
            </a:r>
            <a:r>
              <a:rPr lang="en-US" dirty="0" err="1" smtClean="0"/>
              <a:t>Giacomelli</a:t>
            </a:r>
            <a:r>
              <a:rPr lang="en-US" dirty="0" smtClean="0"/>
              <a:t> ,  Andrea </a:t>
            </a:r>
            <a:r>
              <a:rPr lang="en-US" dirty="0" err="1" smtClean="0"/>
              <a:t>Paolucci</a:t>
            </a:r>
            <a:r>
              <a:rPr lang="en-US" dirty="0" smtClean="0"/>
              <a:t>, </a:t>
            </a:r>
            <a:r>
              <a:rPr lang="en-US" dirty="0" err="1" smtClean="0"/>
              <a:t>Giuliano</a:t>
            </a:r>
            <a:r>
              <a:rPr lang="en-US" dirty="0" smtClean="0"/>
              <a:t> </a:t>
            </a:r>
            <a:r>
              <a:rPr lang="en-US" dirty="0" err="1" smtClean="0"/>
              <a:t>Pellegrini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5620" y="6109812"/>
            <a:ext cx="233926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+ 2.9 FTE </a:t>
            </a:r>
            <a:r>
              <a:rPr lang="en-US" dirty="0" err="1" smtClean="0"/>
              <a:t>nuovi</a:t>
            </a:r>
            <a:endParaRPr lang="en-US" dirty="0" smtClean="0"/>
          </a:p>
          <a:p>
            <a:r>
              <a:rPr lang="en-US" dirty="0" smtClean="0"/>
              <a:t>- 1.9 FTE </a:t>
            </a:r>
            <a:r>
              <a:rPr lang="en-US" dirty="0" err="1" smtClean="0"/>
              <a:t>perduti</a:t>
            </a:r>
            <a:r>
              <a:rPr lang="en-US" dirty="0" smtClean="0"/>
              <a:t>..… </a:t>
            </a:r>
          </a:p>
        </p:txBody>
      </p:sp>
    </p:spTree>
    <p:extLst>
      <p:ext uri="{BB962C8B-B14F-4D97-AF65-F5344CB8AC3E}">
        <p14:creationId xmlns:p14="http://schemas.microsoft.com/office/powerpoint/2010/main" val="209336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24008"/>
              </p:ext>
            </p:extLst>
          </p:nvPr>
        </p:nvGraphicFramePr>
        <p:xfrm>
          <a:off x="120443" y="1241303"/>
          <a:ext cx="8568237" cy="516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129"/>
                <a:gridCol w="4265409"/>
                <a:gridCol w="18546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MISSIONI: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v.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dettaglio</a:t>
                      </a:r>
                      <a:endParaRPr lang="en-US" b="1" dirty="0" smtClean="0">
                        <a:solidFill>
                          <a:prstClr val="black"/>
                        </a:solidFill>
                        <a:latin typeface="ArialM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prstClr val="black"/>
                        </a:solidFill>
                        <a:latin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CONSUMO: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materiale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lab.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elettronica</a:t>
                      </a:r>
                      <a:endParaRPr lang="en-US" b="1" dirty="0" smtClean="0">
                        <a:solidFill>
                          <a:prstClr val="black"/>
                        </a:solidFill>
                        <a:latin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TRASPORTI: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restituzione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test-bench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MANUTENZIONE: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contratto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manutenzione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UPS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INVENTARIO: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calcolo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parallelo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sviluppo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algoritmi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trigger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switches a 1 Gb e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apparati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rete per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sviluppi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protocollo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White Rabbit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espansione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 bench DAQ.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TOTALE RICHIESTE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129 </a:t>
                      </a:r>
                      <a:r>
                        <a:rPr lang="en-US" dirty="0" err="1" smtClean="0"/>
                        <a:t>kEuro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TOTALE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TOTALE RICERCATORI &amp; TECNOLOGI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TOTALE TECNICI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 (0.8 FTE)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21788" y="111158"/>
            <a:ext cx="548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RIEPILOGO RICHIESTE 2015 - BOLOGNA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ANTARES 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1762"/>
            <a:ext cx="8229600" cy="5713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Attività</a:t>
            </a:r>
            <a:r>
              <a:rPr lang="en-US" sz="2400" b="1" dirty="0" smtClean="0"/>
              <a:t> 2014</a:t>
            </a:r>
          </a:p>
          <a:p>
            <a:r>
              <a:rPr lang="en-US" sz="2400" dirty="0" smtClean="0"/>
              <a:t>Maurizio </a:t>
            </a:r>
            <a:r>
              <a:rPr lang="en-US" sz="2400" dirty="0" err="1" smtClean="0"/>
              <a:t>Spurio</a:t>
            </a:r>
            <a:r>
              <a:rPr lang="en-US" sz="2400" dirty="0" smtClean="0"/>
              <a:t> - </a:t>
            </a:r>
            <a:r>
              <a:rPr lang="en-US" sz="2400" dirty="0" smtClean="0">
                <a:solidFill>
                  <a:srgbClr val="FF0000"/>
                </a:solidFill>
              </a:rPr>
              <a:t>deputy spokesman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Monte Carlo RBR V3: </a:t>
            </a:r>
            <a:r>
              <a:rPr lang="en-US" sz="2400" dirty="0" smtClean="0">
                <a:solidFill>
                  <a:srgbClr val="FF0000"/>
                </a:solidFill>
              </a:rPr>
              <a:t>fine estate 2014 </a:t>
            </a:r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smtClean="0">
                <a:solidFill>
                  <a:srgbClr val="008000"/>
                </a:solidFill>
              </a:rPr>
              <a:t>AM, L. Fusco 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Studi</a:t>
            </a:r>
            <a:r>
              <a:rPr lang="en-US" sz="2400" dirty="0" smtClean="0">
                <a:solidFill>
                  <a:srgbClr val="000000"/>
                </a:solidFill>
              </a:rPr>
              <a:t> di </a:t>
            </a:r>
            <a:r>
              <a:rPr lang="en-US" sz="2400" dirty="0" err="1" smtClean="0">
                <a:solidFill>
                  <a:srgbClr val="000000"/>
                </a:solidFill>
              </a:rPr>
              <a:t>oceanografia</a:t>
            </a:r>
            <a:r>
              <a:rPr lang="en-US" sz="2400" dirty="0" smtClean="0">
                <a:solidFill>
                  <a:srgbClr val="000000"/>
                </a:solidFill>
              </a:rPr>
              <a:t>:  </a:t>
            </a:r>
            <a:r>
              <a:rPr lang="en-US" sz="2400" dirty="0" smtClean="0">
                <a:solidFill>
                  <a:srgbClr val="008000"/>
                </a:solidFill>
              </a:rPr>
              <a:t>S. </a:t>
            </a:r>
            <a:r>
              <a:rPr lang="en-US" sz="2400" dirty="0" err="1" smtClean="0">
                <a:solidFill>
                  <a:srgbClr val="008000"/>
                </a:solidFill>
              </a:rPr>
              <a:t>Cecchini</a:t>
            </a:r>
            <a:r>
              <a:rPr lang="en-US" sz="2400" dirty="0" smtClean="0">
                <a:solidFill>
                  <a:srgbClr val="008000"/>
                </a:solidFill>
              </a:rPr>
              <a:t>, AM, N. </a:t>
            </a:r>
            <a:r>
              <a:rPr lang="en-US" sz="2400" dirty="0" err="1" smtClean="0">
                <a:solidFill>
                  <a:srgbClr val="008000"/>
                </a:solidFill>
              </a:rPr>
              <a:t>Pinardi</a:t>
            </a:r>
            <a:r>
              <a:rPr lang="en-US" sz="2400" dirty="0" smtClean="0">
                <a:solidFill>
                  <a:srgbClr val="008000"/>
                </a:solidFill>
              </a:rPr>
              <a:t>, M. </a:t>
            </a:r>
            <a:r>
              <a:rPr lang="en-US" sz="2400" dirty="0" err="1" smtClean="0">
                <a:solidFill>
                  <a:srgbClr val="008000"/>
                </a:solidFill>
              </a:rPr>
              <a:t>Zavatarelli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– </a:t>
            </a:r>
            <a:r>
              <a:rPr lang="en-US" sz="2400" dirty="0" err="1" smtClean="0">
                <a:solidFill>
                  <a:srgbClr val="FF0000"/>
                </a:solidFill>
              </a:rPr>
              <a:t>prevista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pubblicazione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entro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l’anno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sz="2000" dirty="0"/>
              <a:t>S. Adrian-Martinez et al.,  </a:t>
            </a:r>
            <a:r>
              <a:rPr lang="en-US" sz="2000" b="1" dirty="0"/>
              <a:t>Measurement of the atmospheric </a:t>
            </a:r>
            <a:r>
              <a:rPr lang="en-US" sz="2000" b="1" dirty="0">
                <a:latin typeface="Symbol" charset="2"/>
                <a:cs typeface="Symbol" charset="2"/>
              </a:rPr>
              <a:t>n</a:t>
            </a:r>
            <a:r>
              <a:rPr lang="en-US" sz="2000" b="1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2000" b="1" dirty="0" smtClean="0"/>
              <a:t> </a:t>
            </a:r>
            <a:r>
              <a:rPr lang="en-US" sz="2000" b="1" dirty="0"/>
              <a:t>energy spectrum from 100 </a:t>
            </a:r>
            <a:r>
              <a:rPr lang="en-US" sz="2000" b="1" dirty="0" err="1"/>
              <a:t>GeV</a:t>
            </a:r>
            <a:r>
              <a:rPr lang="en-US" sz="2000" b="1" dirty="0"/>
              <a:t> to 200 </a:t>
            </a:r>
            <a:r>
              <a:rPr lang="en-US" sz="2000" b="1" dirty="0" err="1"/>
              <a:t>TeV</a:t>
            </a:r>
            <a:r>
              <a:rPr lang="en-US" sz="2000" b="1" dirty="0"/>
              <a:t> with the ANTARES telescope, </a:t>
            </a:r>
            <a:r>
              <a:rPr lang="en-US" sz="2000" dirty="0"/>
              <a:t>Eur. Phys. J. C (2013) 73:2606 </a:t>
            </a:r>
            <a:r>
              <a:rPr lang="en-US" sz="2000" dirty="0">
                <a:solidFill>
                  <a:srgbClr val="FF0000"/>
                </a:solidFill>
              </a:rPr>
              <a:t>(Luigi Fusco – corresponding author)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Attività</a:t>
            </a:r>
            <a:r>
              <a:rPr lang="en-US" sz="2400" b="1" dirty="0" smtClean="0">
                <a:solidFill>
                  <a:srgbClr val="0000FF"/>
                </a:solidFill>
              </a:rPr>
              <a:t> 2015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Analisi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dati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err="1" smtClean="0">
                <a:solidFill>
                  <a:srgbClr val="0000FF"/>
                </a:solidFill>
              </a:rPr>
              <a:t>nuovo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studio </a:t>
            </a:r>
            <a:r>
              <a:rPr lang="en-US" sz="1800" dirty="0" err="1">
                <a:solidFill>
                  <a:srgbClr val="0000FF"/>
                </a:solidFill>
              </a:rPr>
              <a:t>muoni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atmosferici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err="1">
                <a:solidFill>
                  <a:srgbClr val="0000FF"/>
                </a:solidFill>
              </a:rPr>
              <a:t>a</a:t>
            </a:r>
            <a:r>
              <a:rPr lang="en-US" sz="1800" dirty="0" err="1" smtClean="0">
                <a:solidFill>
                  <a:srgbClr val="0000FF"/>
                </a:solidFill>
              </a:rPr>
              <a:t>ltro</a:t>
            </a:r>
            <a:r>
              <a:rPr lang="en-US" sz="1800" dirty="0" smtClean="0">
                <a:solidFill>
                  <a:srgbClr val="0000FF"/>
                </a:solidFill>
              </a:rPr>
              <a:t> (charm,… - </a:t>
            </a:r>
            <a:r>
              <a:rPr lang="en-US" sz="1800" dirty="0" err="1" smtClean="0">
                <a:solidFill>
                  <a:srgbClr val="0000FF"/>
                </a:solidFill>
              </a:rPr>
              <a:t>contatti</a:t>
            </a:r>
            <a:r>
              <a:rPr lang="en-US" sz="1800" dirty="0" smtClean="0">
                <a:solidFill>
                  <a:srgbClr val="0000FF"/>
                </a:solidFill>
              </a:rPr>
              <a:t> con </a:t>
            </a:r>
            <a:r>
              <a:rPr lang="en-US" sz="1800" dirty="0" err="1" smtClean="0">
                <a:solidFill>
                  <a:srgbClr val="0000FF"/>
                </a:solidFill>
              </a:rPr>
              <a:t>IceCube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Partecipazione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turni</a:t>
            </a:r>
            <a:r>
              <a:rPr lang="en-US" sz="2400" dirty="0" smtClean="0">
                <a:solidFill>
                  <a:srgbClr val="0000FF"/>
                </a:solidFill>
              </a:rPr>
              <a:t> di </a:t>
            </a:r>
            <a:r>
              <a:rPr lang="en-US" sz="2400" dirty="0" err="1" smtClean="0">
                <a:solidFill>
                  <a:srgbClr val="0000FF"/>
                </a:solidFill>
              </a:rPr>
              <a:t>presa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dati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0000FF"/>
                </a:solidFill>
              </a:rPr>
              <a:t>Richieste</a:t>
            </a:r>
            <a:r>
              <a:rPr lang="en-US" sz="2800" b="1" dirty="0" smtClean="0">
                <a:solidFill>
                  <a:srgbClr val="0000FF"/>
                </a:solidFill>
              </a:rPr>
              <a:t> 2015: </a:t>
            </a:r>
            <a:r>
              <a:rPr lang="en-US" sz="2800" b="1" dirty="0" err="1" smtClean="0">
                <a:solidFill>
                  <a:srgbClr val="0000FF"/>
                </a:solidFill>
              </a:rPr>
              <a:t>Missioni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05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83167"/>
              </p:ext>
            </p:extLst>
          </p:nvPr>
        </p:nvGraphicFramePr>
        <p:xfrm>
          <a:off x="120443" y="606255"/>
          <a:ext cx="8852289" cy="614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258"/>
                <a:gridCol w="395603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Meeting di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collaborazione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Km3 - Italia (2 volte*4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fisici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prstClr val="black"/>
                          </a:solidFill>
                          <a:latin typeface="ArialMT"/>
                        </a:rPr>
                        <a:t>Meeting di collaborazione KM3NeT-Europa+ ANTARES: 4 meeting* (3 responsabili+ 2 membri gruppo)* 1 settimana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Steer. Comm. KM3NeT : 4  Italia +4 Europa, (T.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Chiarusi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viaggi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del Deputy Spokesman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Riunioni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IB KM3NeT-Europa +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incontri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referee : 4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riunioni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riunioni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per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attività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di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analisi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e MC in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collaborazione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Turni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di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presa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dati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a Capo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Passero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: 6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settimane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-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uomo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Turni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di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presa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dati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 a La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Seyne-sur-mer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: 4 </a:t>
                      </a:r>
                      <a:r>
                        <a:rPr lang="en-US" b="1" dirty="0" err="1" smtClean="0">
                          <a:solidFill>
                            <a:prstClr val="black"/>
                          </a:solidFill>
                          <a:latin typeface="ArialMT"/>
                        </a:rPr>
                        <a:t>settimane-uomo</a:t>
                      </a:r>
                      <a:r>
                        <a:rPr lang="en-US" b="1" dirty="0" smtClean="0">
                          <a:solidFill>
                            <a:prstClr val="black"/>
                          </a:solidFill>
                          <a:latin typeface="ArialMT"/>
                        </a:rPr>
                        <a:t>						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TOTALE MISSIONI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 </a:t>
                      </a:r>
                      <a:r>
                        <a:rPr lang="en-US" dirty="0" err="1" smtClean="0"/>
                        <a:t>kEuro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7481" y="27598"/>
            <a:ext cx="6549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DETTAGLIO RICHIESTE MISSIONI 2015 - BOLOGNA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8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74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KM3NeT - IT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" y="822307"/>
            <a:ext cx="9133231" cy="5009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Attività</a:t>
            </a:r>
            <a:r>
              <a:rPr lang="en-US" sz="2400" b="1" dirty="0" smtClean="0"/>
              <a:t> 2014</a:t>
            </a:r>
          </a:p>
          <a:p>
            <a:pPr marL="0" indent="0">
              <a:buNone/>
            </a:pPr>
            <a:r>
              <a:rPr lang="en-US" sz="2400" dirty="0" smtClean="0"/>
              <a:t>DAQ: </a:t>
            </a:r>
            <a:r>
              <a:rPr lang="en-US" sz="2400" b="1" u="sng" dirty="0" smtClean="0">
                <a:solidFill>
                  <a:srgbClr val="008000"/>
                </a:solidFill>
              </a:rPr>
              <a:t>T. </a:t>
            </a:r>
            <a:r>
              <a:rPr lang="en-US" sz="2400" b="1" u="sng" dirty="0" err="1" smtClean="0">
                <a:solidFill>
                  <a:srgbClr val="008000"/>
                </a:solidFill>
              </a:rPr>
              <a:t>Chiarusi</a:t>
            </a:r>
            <a:r>
              <a:rPr lang="en-US" sz="2400" dirty="0" smtClean="0">
                <a:solidFill>
                  <a:srgbClr val="008000"/>
                </a:solidFill>
              </a:rPr>
              <a:t>, C. Pellegrino, R. </a:t>
            </a:r>
            <a:r>
              <a:rPr lang="en-US" sz="2400" dirty="0" err="1" smtClean="0">
                <a:solidFill>
                  <a:srgbClr val="008000"/>
                </a:solidFill>
              </a:rPr>
              <a:t>Travaglini</a:t>
            </a:r>
            <a:r>
              <a:rPr lang="en-US" sz="2400" dirty="0" smtClean="0">
                <a:solidFill>
                  <a:srgbClr val="008000"/>
                </a:solidFill>
              </a:rPr>
              <a:t>;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F. </a:t>
            </a:r>
            <a:r>
              <a:rPr lang="en-US" sz="2400" dirty="0" err="1" smtClean="0">
                <a:solidFill>
                  <a:srgbClr val="008000"/>
                </a:solidFill>
              </a:rPr>
              <a:t>Giacomini</a:t>
            </a:r>
            <a:r>
              <a:rPr lang="en-US" sz="2400" dirty="0" smtClean="0">
                <a:solidFill>
                  <a:srgbClr val="008000"/>
                </a:solidFill>
              </a:rPr>
              <a:t> e M. </a:t>
            </a:r>
            <a:r>
              <a:rPr lang="en-US" sz="2400" dirty="0" err="1" smtClean="0">
                <a:solidFill>
                  <a:srgbClr val="008000"/>
                </a:solidFill>
              </a:rPr>
              <a:t>Manzali</a:t>
            </a:r>
            <a:r>
              <a:rPr lang="en-US" sz="2400" dirty="0" smtClean="0">
                <a:solidFill>
                  <a:srgbClr val="008000"/>
                </a:solidFill>
              </a:rPr>
              <a:t> - CNAF</a:t>
            </a:r>
          </a:p>
          <a:p>
            <a:pPr marL="57150" indent="0">
              <a:buNone/>
            </a:pPr>
            <a:r>
              <a:rPr lang="en-US" sz="2400" dirty="0" err="1" smtClean="0"/>
              <a:t>Allestimento</a:t>
            </a:r>
            <a:r>
              <a:rPr lang="en-US" sz="2400" dirty="0" smtClean="0"/>
              <a:t> test –bench in </a:t>
            </a:r>
            <a:r>
              <a:rPr lang="en-US" sz="2400" dirty="0" err="1" smtClean="0"/>
              <a:t>corso</a:t>
            </a:r>
            <a:endParaRPr lang="en-US" sz="2400" dirty="0" smtClean="0"/>
          </a:p>
          <a:p>
            <a:pPr marL="57150" indent="0">
              <a:buNone/>
            </a:pPr>
            <a:r>
              <a:rPr lang="en-US" sz="2400" dirty="0" err="1" smtClean="0"/>
              <a:t>Alcune</a:t>
            </a:r>
            <a:r>
              <a:rPr lang="en-US" sz="2400" dirty="0" smtClean="0"/>
              <a:t> </a:t>
            </a:r>
            <a:r>
              <a:rPr lang="en-US" sz="2400" dirty="0" err="1" smtClean="0"/>
              <a:t>macchine</a:t>
            </a:r>
            <a:r>
              <a:rPr lang="en-US" sz="2400" dirty="0" smtClean="0"/>
              <a:t> </a:t>
            </a:r>
            <a:r>
              <a:rPr lang="en-US" sz="2400" dirty="0" err="1" smtClean="0"/>
              <a:t>acquistate</a:t>
            </a:r>
            <a:endParaRPr lang="en-US" sz="2400" dirty="0" smtClean="0"/>
          </a:p>
          <a:p>
            <a:pPr marL="57150" indent="0">
              <a:buNone/>
            </a:pPr>
            <a:r>
              <a:rPr lang="en-US" sz="2400" dirty="0" smtClean="0"/>
              <a:t>a Bologna (</a:t>
            </a:r>
            <a:r>
              <a:rPr lang="en-US" sz="2400" dirty="0" err="1" smtClean="0"/>
              <a:t>integrazione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marL="57150" indent="0">
              <a:buNone/>
            </a:pPr>
            <a:r>
              <a:rPr lang="en-US" sz="2400" dirty="0" smtClean="0"/>
              <a:t>Comm2) </a:t>
            </a:r>
            <a:r>
              <a:rPr lang="en-US" sz="2400" dirty="0" err="1" smtClean="0"/>
              <a:t>già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disponibili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3" descr="Screen Shot 2014-06-23 at 15.3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56" y="2603984"/>
            <a:ext cx="5399997" cy="4098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19688" y="4644205"/>
            <a:ext cx="4039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Parte del </a:t>
            </a:r>
            <a:r>
              <a:rPr lang="en-US" sz="2400" dirty="0" err="1" smtClean="0">
                <a:solidFill>
                  <a:prstClr val="black"/>
                </a:solidFill>
              </a:rPr>
              <a:t>materiale</a:t>
            </a:r>
            <a:r>
              <a:rPr lang="en-US" sz="2400" dirty="0" smtClean="0">
                <a:solidFill>
                  <a:prstClr val="black"/>
                </a:solidFill>
              </a:rPr>
              <a:t> per </a:t>
            </a:r>
            <a:r>
              <a:rPr lang="en-US" sz="2400" dirty="0" err="1" smtClean="0">
                <a:solidFill>
                  <a:prstClr val="black"/>
                </a:solidFill>
              </a:rPr>
              <a:t>completamento</a:t>
            </a:r>
            <a:r>
              <a:rPr lang="en-US" sz="2400" dirty="0" smtClean="0">
                <a:solidFill>
                  <a:prstClr val="black"/>
                </a:solidFill>
              </a:rPr>
              <a:t> test bench </a:t>
            </a:r>
            <a:r>
              <a:rPr lang="en-US" sz="2400" dirty="0" err="1" smtClean="0">
                <a:solidFill>
                  <a:prstClr val="black"/>
                </a:solidFill>
              </a:rPr>
              <a:t>acquistato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LNS, in </a:t>
            </a:r>
            <a:r>
              <a:rPr lang="en-US" sz="2400" dirty="0" err="1" smtClean="0">
                <a:solidFill>
                  <a:prstClr val="black"/>
                </a:solidFill>
              </a:rPr>
              <a:t>arrivo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025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Attività</a:t>
            </a:r>
            <a:r>
              <a:rPr lang="en-US" sz="2400" b="1" dirty="0" smtClean="0">
                <a:solidFill>
                  <a:srgbClr val="0000FF"/>
                </a:solidFill>
              </a:rPr>
              <a:t> 2015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Monte Carlo : </a:t>
            </a:r>
            <a:r>
              <a:rPr lang="en-US" sz="2400" dirty="0" err="1" smtClean="0">
                <a:solidFill>
                  <a:srgbClr val="0000FF"/>
                </a:solidFill>
              </a:rPr>
              <a:t>simulazione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alta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statistica</a:t>
            </a:r>
            <a:r>
              <a:rPr lang="en-US" sz="2400" dirty="0" smtClean="0">
                <a:solidFill>
                  <a:srgbClr val="0000FF"/>
                </a:solidFill>
              </a:rPr>
              <a:t> per 8 </a:t>
            </a:r>
            <a:r>
              <a:rPr lang="en-US" sz="2400" dirty="0" err="1" smtClean="0">
                <a:solidFill>
                  <a:srgbClr val="0000FF"/>
                </a:solidFill>
              </a:rPr>
              <a:t>torri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err="1">
                <a:solidFill>
                  <a:srgbClr val="0000FF"/>
                </a:solidFill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</a:rPr>
              <a:t>nalisi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dati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err="1" smtClean="0">
                <a:solidFill>
                  <a:srgbClr val="0000FF"/>
                </a:solidFill>
              </a:rPr>
              <a:t>Partecipazione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turni</a:t>
            </a:r>
            <a:r>
              <a:rPr lang="en-US" sz="2400" dirty="0">
                <a:solidFill>
                  <a:srgbClr val="0000FF"/>
                </a:solidFill>
              </a:rPr>
              <a:t> di </a:t>
            </a:r>
            <a:r>
              <a:rPr lang="en-US" sz="2400" dirty="0" err="1">
                <a:solidFill>
                  <a:srgbClr val="0000FF"/>
                </a:solidFill>
              </a:rPr>
              <a:t>presa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dati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00FF"/>
                </a:solidFill>
              </a:rPr>
              <a:t>Richieste</a:t>
            </a:r>
            <a:r>
              <a:rPr lang="en-US" sz="2800" b="1" dirty="0">
                <a:solidFill>
                  <a:srgbClr val="0000FF"/>
                </a:solidFill>
              </a:rPr>
              <a:t> 2015: </a:t>
            </a:r>
            <a:r>
              <a:rPr lang="en-US" sz="2800" b="1" dirty="0" err="1">
                <a:solidFill>
                  <a:srgbClr val="0000FF"/>
                </a:solidFill>
              </a:rPr>
              <a:t>Missioni</a:t>
            </a:r>
            <a:endParaRPr lang="en-US" sz="2800" b="1" dirty="0">
              <a:solidFill>
                <a:srgbClr val="0000FF"/>
              </a:solidFill>
            </a:endParaRPr>
          </a:p>
          <a:p>
            <a:endParaRPr lang="en-US" sz="2800" dirty="0" smtClean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0474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KM3NeT - IT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5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/>
              <a:t>Attività</a:t>
            </a:r>
            <a:r>
              <a:rPr lang="en-US" sz="2800" b="1" dirty="0"/>
              <a:t> </a:t>
            </a:r>
            <a:r>
              <a:rPr lang="en-US" sz="2800" b="1" dirty="0" smtClean="0"/>
              <a:t>2014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Analisi</a:t>
            </a:r>
            <a:r>
              <a:rPr lang="en-US" sz="2800" dirty="0" smtClean="0"/>
              <a:t> e Monte Carlo:</a:t>
            </a:r>
          </a:p>
          <a:p>
            <a:pPr lvl="1"/>
            <a:r>
              <a:rPr lang="en-US" sz="2400" dirty="0" err="1" smtClean="0"/>
              <a:t>Completate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</a:t>
            </a:r>
            <a:r>
              <a:rPr lang="en-US" sz="2400" dirty="0" smtClean="0"/>
              <a:t> per ORCA e per KM3NeT Phase 1.5 – </a:t>
            </a:r>
            <a:r>
              <a:rPr lang="en-US" sz="2400" dirty="0" smtClean="0">
                <a:solidFill>
                  <a:srgbClr val="008000"/>
                </a:solidFill>
              </a:rPr>
              <a:t>Luigi Fusco</a:t>
            </a:r>
          </a:p>
          <a:p>
            <a:pPr lvl="2"/>
            <a:r>
              <a:rPr lang="en-US" dirty="0" err="1" smtClean="0"/>
              <a:t>Presentate</a:t>
            </a:r>
            <a:r>
              <a:rPr lang="en-US" dirty="0" smtClean="0"/>
              <a:t> a Neutrino 2014</a:t>
            </a:r>
          </a:p>
          <a:p>
            <a:pPr lvl="2"/>
            <a:r>
              <a:rPr lang="en-US" dirty="0" err="1" smtClean="0"/>
              <a:t>Inserite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LoI</a:t>
            </a:r>
            <a:r>
              <a:rPr lang="en-US" dirty="0" smtClean="0"/>
              <a:t> di ORCA e in </a:t>
            </a:r>
            <a:r>
              <a:rPr lang="en-US" dirty="0" err="1" smtClean="0"/>
              <a:t>quella</a:t>
            </a:r>
            <a:r>
              <a:rPr lang="en-US" dirty="0" smtClean="0"/>
              <a:t> di Phase 1.5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047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FF0000"/>
                </a:solidFill>
              </a:rPr>
              <a:t>KM3NeT - EU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6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DAQ: </a:t>
            </a:r>
            <a:r>
              <a:rPr lang="en-US" sz="2800" b="1" u="sng" dirty="0" smtClean="0">
                <a:solidFill>
                  <a:srgbClr val="008000"/>
                </a:solidFill>
              </a:rPr>
              <a:t>T. </a:t>
            </a:r>
            <a:r>
              <a:rPr lang="en-US" sz="2800" b="1" u="sng" dirty="0" err="1" smtClean="0">
                <a:solidFill>
                  <a:srgbClr val="008000"/>
                </a:solidFill>
              </a:rPr>
              <a:t>Chiarusi</a:t>
            </a:r>
            <a:r>
              <a:rPr lang="en-US" sz="2800" dirty="0" smtClean="0">
                <a:solidFill>
                  <a:srgbClr val="008000"/>
                </a:solidFill>
              </a:rPr>
              <a:t>, C. Pellegrino, R. </a:t>
            </a:r>
            <a:r>
              <a:rPr lang="en-US" sz="2800" dirty="0" err="1" smtClean="0">
                <a:solidFill>
                  <a:srgbClr val="008000"/>
                </a:solidFill>
              </a:rPr>
              <a:t>Travaglini</a:t>
            </a:r>
            <a:r>
              <a:rPr lang="en-US" sz="2800" dirty="0" smtClean="0">
                <a:solidFill>
                  <a:srgbClr val="008000"/>
                </a:solidFill>
              </a:rPr>
              <a:t>;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F. </a:t>
            </a:r>
            <a:r>
              <a:rPr lang="en-US" sz="2800" dirty="0" err="1" smtClean="0">
                <a:solidFill>
                  <a:srgbClr val="008000"/>
                </a:solidFill>
              </a:rPr>
              <a:t>Giacomini</a:t>
            </a:r>
            <a:r>
              <a:rPr lang="en-US" sz="2800" dirty="0" smtClean="0">
                <a:solidFill>
                  <a:srgbClr val="008000"/>
                </a:solidFill>
              </a:rPr>
              <a:t> e M. </a:t>
            </a:r>
            <a:r>
              <a:rPr lang="en-US" sz="2800" dirty="0" err="1" smtClean="0">
                <a:solidFill>
                  <a:srgbClr val="008000"/>
                </a:solidFill>
              </a:rPr>
              <a:t>Manzali</a:t>
            </a:r>
            <a:r>
              <a:rPr lang="en-US" sz="2800" dirty="0" smtClean="0">
                <a:solidFill>
                  <a:srgbClr val="008000"/>
                </a:solidFill>
              </a:rPr>
              <a:t> - CNAF</a:t>
            </a:r>
          </a:p>
          <a:p>
            <a:pPr lvl="2"/>
            <a:r>
              <a:rPr lang="en-US" dirty="0" err="1" smtClean="0"/>
              <a:t>Installato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test bench per la DAQ</a:t>
            </a:r>
          </a:p>
          <a:p>
            <a:pPr lvl="2"/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incoraggianti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primi</a:t>
            </a:r>
            <a:r>
              <a:rPr lang="en-US" dirty="0" smtClean="0"/>
              <a:t> test</a:t>
            </a:r>
          </a:p>
          <a:p>
            <a:pPr lvl="2"/>
            <a:r>
              <a:rPr lang="en-US" dirty="0" err="1" smtClean="0"/>
              <a:t>Qualche</a:t>
            </a:r>
            <a:r>
              <a:rPr lang="en-US" dirty="0" smtClean="0"/>
              <a:t> </a:t>
            </a:r>
            <a:r>
              <a:rPr lang="en-US" dirty="0" err="1" smtClean="0"/>
              <a:t>ritardo</a:t>
            </a:r>
            <a:r>
              <a:rPr lang="en-US" dirty="0" smtClean="0"/>
              <a:t> </a:t>
            </a:r>
            <a:r>
              <a:rPr lang="en-US" dirty="0" err="1" smtClean="0"/>
              <a:t>dovuto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sciagurata</a:t>
            </a:r>
            <a:r>
              <a:rPr lang="en-US" dirty="0" smtClean="0"/>
              <a:t> </a:t>
            </a:r>
            <a:r>
              <a:rPr lang="en-US" dirty="0" err="1" smtClean="0"/>
              <a:t>decisione</a:t>
            </a:r>
            <a:r>
              <a:rPr lang="en-US" dirty="0" smtClean="0"/>
              <a:t> di </a:t>
            </a:r>
            <a:r>
              <a:rPr lang="en-US" dirty="0" err="1" smtClean="0"/>
              <a:t>bocciare</a:t>
            </a:r>
            <a:r>
              <a:rPr lang="en-US" dirty="0" smtClean="0"/>
              <a:t> la </a:t>
            </a:r>
            <a:r>
              <a:rPr lang="en-US" dirty="0" err="1" smtClean="0"/>
              <a:t>convenzione</a:t>
            </a:r>
            <a:r>
              <a:rPr lang="en-US" dirty="0" smtClean="0"/>
              <a:t> con </a:t>
            </a:r>
            <a:r>
              <a:rPr lang="en-US" dirty="0" err="1" smtClean="0"/>
              <a:t>UniBO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 </a:t>
            </a:r>
            <a:r>
              <a:rPr lang="en-US" dirty="0" err="1" smtClean="0"/>
              <a:t>attesa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presa</a:t>
            </a:r>
            <a:r>
              <a:rPr lang="en-US" dirty="0" smtClean="0"/>
              <a:t> di </a:t>
            </a:r>
            <a:r>
              <a:rPr lang="en-US" dirty="0" err="1" smtClean="0"/>
              <a:t>servizio</a:t>
            </a:r>
            <a:r>
              <a:rPr lang="en-US" dirty="0" smtClean="0"/>
              <a:t> di un </a:t>
            </a:r>
            <a:r>
              <a:rPr lang="en-US" dirty="0" err="1" smtClean="0">
                <a:solidFill>
                  <a:srgbClr val="008000"/>
                </a:solidFill>
              </a:rPr>
              <a:t>nuovo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assegnista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(CNAF/LNS) – </a:t>
            </a:r>
            <a:r>
              <a:rPr lang="en-US" dirty="0" err="1" smtClean="0"/>
              <a:t>settembre</a:t>
            </a:r>
            <a:r>
              <a:rPr lang="en-US" dirty="0" smtClean="0"/>
              <a:t> 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02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FF0000"/>
                </a:solidFill>
              </a:rPr>
              <a:t>KM3NeT - EU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8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23 at 16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3" y="82475"/>
            <a:ext cx="8938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9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23 at 16.2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1" y="0"/>
            <a:ext cx="885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23 at 16.3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895</Words>
  <Application>Microsoft Macintosh PowerPoint</Application>
  <PresentationFormat>On-screen Show (4:3)</PresentationFormat>
  <Paragraphs>184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Attività e richieste gruppo Bologna</vt:lpstr>
      <vt:lpstr>ANTARES </vt:lpstr>
      <vt:lpstr>KM3NeT - IT</vt:lpstr>
      <vt:lpstr>KM3NeT -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</dc:creator>
  <cp:lastModifiedBy>AM</cp:lastModifiedBy>
  <cp:revision>94</cp:revision>
  <dcterms:created xsi:type="dcterms:W3CDTF">2014-06-23T13:18:56Z</dcterms:created>
  <dcterms:modified xsi:type="dcterms:W3CDTF">2014-07-25T10:03:17Z</dcterms:modified>
</cp:coreProperties>
</file>