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9" r:id="rId3"/>
    <p:sldMasterId id="2147483691" r:id="rId4"/>
    <p:sldMasterId id="2147483717" r:id="rId5"/>
    <p:sldMasterId id="2147483726" r:id="rId6"/>
    <p:sldMasterId id="2147483735" r:id="rId7"/>
    <p:sldMasterId id="2147483744" r:id="rId8"/>
    <p:sldMasterId id="2147483753" r:id="rId9"/>
    <p:sldMasterId id="2147483762" r:id="rId10"/>
    <p:sldMasterId id="2147483776" r:id="rId11"/>
  </p:sldMasterIdLst>
  <p:notesMasterIdLst>
    <p:notesMasterId r:id="rId47"/>
  </p:notesMasterIdLst>
  <p:handoutMasterIdLst>
    <p:handoutMasterId r:id="rId48"/>
  </p:handoutMasterIdLst>
  <p:sldIdLst>
    <p:sldId id="257" r:id="rId12"/>
    <p:sldId id="262" r:id="rId13"/>
    <p:sldId id="263" r:id="rId14"/>
    <p:sldId id="264" r:id="rId15"/>
    <p:sldId id="265" r:id="rId16"/>
    <p:sldId id="266" r:id="rId17"/>
    <p:sldId id="267" r:id="rId18"/>
    <p:sldId id="278" r:id="rId19"/>
    <p:sldId id="302" r:id="rId20"/>
    <p:sldId id="303" r:id="rId21"/>
    <p:sldId id="279" r:id="rId22"/>
    <p:sldId id="272" r:id="rId23"/>
    <p:sldId id="273" r:id="rId24"/>
    <p:sldId id="268" r:id="rId25"/>
    <p:sldId id="269" r:id="rId26"/>
    <p:sldId id="270" r:id="rId27"/>
    <p:sldId id="271" r:id="rId28"/>
    <p:sldId id="276" r:id="rId29"/>
    <p:sldId id="277" r:id="rId30"/>
    <p:sldId id="281" r:id="rId31"/>
    <p:sldId id="294" r:id="rId32"/>
    <p:sldId id="282" r:id="rId33"/>
    <p:sldId id="295" r:id="rId34"/>
    <p:sldId id="292" r:id="rId35"/>
    <p:sldId id="284" r:id="rId36"/>
    <p:sldId id="301" r:id="rId37"/>
    <p:sldId id="275" r:id="rId38"/>
    <p:sldId id="296" r:id="rId39"/>
    <p:sldId id="297" r:id="rId40"/>
    <p:sldId id="280" r:id="rId41"/>
    <p:sldId id="304" r:id="rId42"/>
    <p:sldId id="306" r:id="rId43"/>
    <p:sldId id="305" r:id="rId44"/>
    <p:sldId id="289" r:id="rId45"/>
    <p:sldId id="291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7FF91"/>
    <a:srgbClr val="FCF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448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8E19F5-A201-B240-9569-A36878D3F37E}" type="datetime1">
              <a:rPr lang="en-US"/>
              <a:pPr>
                <a:defRPr/>
              </a:pPr>
              <a:t>24/07/14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2465437-4FC4-C644-817F-724A98945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287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A2992EF-52C3-084B-84F1-B5C8E1784E3D}" type="datetime1">
              <a:rPr lang="en-US"/>
              <a:pPr>
                <a:defRPr/>
              </a:pPr>
              <a:t>24/07/14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A06BE5-3736-D34F-B665-E418B7083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265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4" charset="-128"/>
        <a:cs typeface="ＭＳ Ｐゴシック" pitchFamily="2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48DF4B-44C5-6440-B9D6-EC64577E50E8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14471-92CD-F144-BA82-8F656A6E5C2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93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FD056-20D2-E44C-9649-F5B7762E9FF1}" type="slidenum">
              <a:rPr lang="it-IT">
                <a:solidFill>
                  <a:prstClr val="black"/>
                </a:solidFill>
                <a:latin typeface="Calibri"/>
              </a:rPr>
              <a:pPr/>
              <a:t>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48DF4B-44C5-6440-B9D6-EC64577E50E8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light-blue markers show the upper limit for any point source located in the ANTARES visible sky in declination bands of 1◦. The solid blue (red) line indicates the ANTARES (</a:t>
            </a:r>
            <a:r>
              <a:rPr lang="en-US" dirty="0" err="1"/>
              <a:t>IceCube</a:t>
            </a:r>
            <a:r>
              <a:rPr lang="en-US" dirty="0"/>
              <a:t>) sensitivity for a point-source with an E−2 spectrum as a function of the declination. The blue (red) squares represent the upper limits for the ANTARES (</a:t>
            </a:r>
            <a:r>
              <a:rPr lang="en-US" dirty="0" err="1"/>
              <a:t>IceCube</a:t>
            </a:r>
            <a:r>
              <a:rPr lang="en-US" dirty="0"/>
              <a:t>) candidate sources. Finally, the dashed dark blue (red) line indicates the ANTARES (</a:t>
            </a:r>
            <a:r>
              <a:rPr lang="en-US" dirty="0" err="1"/>
              <a:t>IceCube</a:t>
            </a:r>
            <a:r>
              <a:rPr lang="en-US" dirty="0"/>
              <a:t>) sensitivity for a point-source and for neutrino energies lower than 100 </a:t>
            </a:r>
            <a:r>
              <a:rPr lang="en-US" dirty="0" err="1"/>
              <a:t>TeV</a:t>
            </a:r>
            <a:r>
              <a:rPr lang="en-US" dirty="0"/>
              <a:t>, which shows that the </a:t>
            </a:r>
            <a:r>
              <a:rPr lang="en-US" dirty="0" err="1"/>
              <a:t>IceCube</a:t>
            </a:r>
            <a:r>
              <a:rPr lang="en-US" dirty="0"/>
              <a:t> sensitivity for sources in the Southern hemisphere is mostly due to events of higher energy. The </a:t>
            </a:r>
            <a:r>
              <a:rPr lang="en-US" dirty="0" err="1"/>
              <a:t>IceCube</a:t>
            </a:r>
            <a:r>
              <a:rPr lang="en-US" dirty="0"/>
              <a:t> results were derived from </a:t>
            </a:r>
            <a:r>
              <a:rPr lang="en-US" dirty="0" err="1"/>
              <a:t>Aartsen</a:t>
            </a:r>
            <a:r>
              <a:rPr lang="en-US" dirty="0"/>
              <a:t> et al. (2013b).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14471-92CD-F144-BA82-8F656A6E5C2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70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6562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/>
          </a:p>
        </p:txBody>
      </p:sp>
      <p:sp>
        <p:nvSpPr>
          <p:cNvPr id="6656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76FCB0-5CA8-EB4C-B808-6D2CBD64022A}" type="slidenum">
              <a:rPr lang="en-GB" sz="1200" b="0">
                <a:solidFill>
                  <a:srgbClr val="000000"/>
                </a:solidFill>
                <a:latin typeface="Calibri" charset="0"/>
              </a:rPr>
              <a:pPr/>
              <a:t>17</a:t>
            </a:fld>
            <a:endParaRPr lang="en-GB" sz="1200" b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14471-92CD-F144-BA82-8F656A6E5C2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98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E349A-4556-2046-B7B9-418EDACE5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9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5C335-5DF1-9043-A197-6D77718CB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04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D93E8-B820-914D-B5E6-B645550F0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71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5" y="776290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5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58400" y="6535614"/>
            <a:ext cx="71280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4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5000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29600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2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745800" y="6534695"/>
            <a:ext cx="3888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7119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20D4-2275-4343-BF4B-B114AF73A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09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5" y="776290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5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58400" y="6535614"/>
            <a:ext cx="71280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4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5000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29600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2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745800" y="6534695"/>
            <a:ext cx="3888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7119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4001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3" y="3299012"/>
            <a:ext cx="6498159" cy="91664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1297-A20F-1147-B22C-6E6F88CCD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73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0" y="3352802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0" y="4771030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2403144"/>
            <a:ext cx="8056563" cy="1362076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7" y="3736006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47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7"/>
            <a:ext cx="8042276" cy="69899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101405"/>
            <a:ext cx="3840480" cy="75088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101405"/>
            <a:ext cx="3840480" cy="75088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1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7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787857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4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2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2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‹#›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E889-3A42-4A43-B888-54A0B687D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19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5" y="776290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5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58400" y="6535614"/>
            <a:ext cx="71280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4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5000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29600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2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745800" y="6534695"/>
            <a:ext cx="3888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7119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5" y="776290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5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58400" y="6535614"/>
            <a:ext cx="71280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4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5000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29600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2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745800" y="6534695"/>
            <a:ext cx="3888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A83CC-76AD-1C4B-9ABC-71D5A8C90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70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7119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5" y="776290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5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58400" y="6535614"/>
            <a:ext cx="71280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4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5000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29600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2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745800" y="6534695"/>
            <a:ext cx="3888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7119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D8854-F2D0-374B-86F1-B673B3903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931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5" y="776290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5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58400" y="6535614"/>
            <a:ext cx="71280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4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5000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29600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2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745800" y="6534695"/>
            <a:ext cx="3888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7119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849D9-1A14-D544-84D2-5537DA3D0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693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5" y="776290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5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58400" y="6535614"/>
            <a:ext cx="71280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4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5000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29600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2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745800" y="6534695"/>
            <a:ext cx="3888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7119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85FAF-D147-7C49-9553-CB1AB6F7F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01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C7B24F-20ED-4A75-968A-2A7A471ED285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075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0440AC-3458-4614-9FD1-8F352A089A47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088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1852CE-2600-4DDB-BFE4-F6B4C0DB9B11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394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C79949-A231-4B71-AA25-B6471FC782DC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452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620096-59CA-414A-9846-7FFC581110BA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120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4D9861-70FA-43D5-9E33-33AA1193FDE2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738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81435E-516E-4A0D-AEA8-80BEE319E0D9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365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140EA1-94E2-4402-A6FF-1C750BCFFD89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510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1B9AD7-206F-46EE-B5E7-723AEEE1082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069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EBB1EA-BA41-4792-98CE-1C01CD5CFF3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4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B4EA8-EDA2-6F47-9CED-EA623FB45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84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6663" y="539750"/>
            <a:ext cx="1744662" cy="5362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539750"/>
            <a:ext cx="5084763" cy="5362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F5AA4A-9710-4400-BA89-D07E228DB0BC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033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6981825" cy="693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79500" y="6548438"/>
            <a:ext cx="5811838" cy="306387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77050" y="6551613"/>
            <a:ext cx="306388" cy="306387"/>
          </a:xfrm>
        </p:spPr>
        <p:txBody>
          <a:bodyPr/>
          <a:lstStyle>
            <a:lvl1pPr>
              <a:defRPr/>
            </a:lvl1pPr>
          </a:lstStyle>
          <a:p>
            <a:fld id="{17433E02-16BB-4257-87D2-D13C333183DA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09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6981825" cy="693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377950"/>
            <a:ext cx="3414712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716338"/>
            <a:ext cx="3414712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079500" y="6548438"/>
            <a:ext cx="5811838" cy="306387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877050" y="6551613"/>
            <a:ext cx="306388" cy="306387"/>
          </a:xfrm>
        </p:spPr>
        <p:txBody>
          <a:bodyPr/>
          <a:lstStyle>
            <a:lvl1pPr>
              <a:defRPr/>
            </a:lvl1pPr>
          </a:lstStyle>
          <a:p>
            <a:fld id="{825D0A14-C7B0-42A2-AA90-3E08C8EA576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805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5" y="776290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5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58400" y="6535614"/>
            <a:ext cx="71280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4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5000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11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29600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12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745800" y="6534695"/>
            <a:ext cx="3888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9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7119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-13368" y="6534695"/>
            <a:ext cx="1112400" cy="300831"/>
          </a:xfrm>
        </p:spPr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073199" y="6535614"/>
            <a:ext cx="7138800" cy="299913"/>
          </a:xfrm>
        </p:spPr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699232" y="6534695"/>
            <a:ext cx="432000" cy="300831"/>
          </a:xfrm>
        </p:spPr>
        <p:txBody>
          <a:bodyPr/>
          <a:lstStyle/>
          <a:p>
            <a:fld id="{9C39E398-1074-3A49-8DE2-FBFC5B63131B}" type="slidenum">
              <a:rPr lang="it-IT">
                <a:latin typeface="Century Gothic"/>
              </a:rPr>
              <a:pPr/>
              <a:t>‹#›</a:t>
            </a:fld>
            <a:endParaRPr lang="it-IT"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Antonio Capone</a:t>
            </a:r>
            <a:endParaRPr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>
              <a:latin typeface="Century Gothic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27B36E-1789-44FF-B677-F03270DE854B}" type="slidenum">
              <a:rPr lang="es-CL" smtClean="0">
                <a:latin typeface="Century Gothic"/>
              </a:rPr>
              <a:pPr/>
              <a:t>‹#›</a:t>
            </a:fld>
            <a:endParaRPr lang="es-CL"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2.xml"/><Relationship Id="rId14" Type="http://schemas.openxmlformats.org/officeDocument/2006/relationships/theme" Target="../theme/theme10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theme" Target="../theme/theme11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theme" Target="../theme/theme7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theme" Target="../theme/theme8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theme" Target="../theme/theme9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0000FF">
                <a:alpha val="99000"/>
              </a:srgbClr>
            </a:gs>
            <a:gs pos="71000">
              <a:srgbClr val="0000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597352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597352"/>
            <a:ext cx="6019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FFFFFF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97352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430FBD5-6FE7-7745-8186-056BD89AE5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" charset="0"/>
          <a:ea typeface="ＭＳ Ｐゴシック" pitchFamily="3" charset="-128"/>
          <a:cs typeface="ＭＳ Ｐゴシック" pitchFamily="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" charset="0"/>
          <a:ea typeface="ＭＳ Ｐゴシック" pitchFamily="3" charset="-128"/>
          <a:cs typeface="ＭＳ Ｐゴシック" pitchFamily="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" charset="0"/>
          <a:ea typeface="ＭＳ Ｐゴシック" pitchFamily="3" charset="-128"/>
          <a:cs typeface="ＭＳ Ｐゴシック" pitchFamily="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" charset="0"/>
          <a:ea typeface="ＭＳ Ｐゴシック" pitchFamily="3" charset="-128"/>
          <a:cs typeface="ＭＳ Ｐゴシック" pitchFamily="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" charset="0"/>
          <a:ea typeface="ＭＳ Ｐゴシック" pitchFamily="3" charset="-128"/>
          <a:cs typeface="ＭＳ Ｐゴシック" pitchFamily="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" charset="0"/>
          <a:ea typeface="ＭＳ Ｐゴシック" pitchFamily="3" charset="-128"/>
          <a:cs typeface="ＭＳ Ｐゴシック" pitchFamily="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" charset="0"/>
          <a:ea typeface="ＭＳ Ｐゴシック" pitchFamily="3" charset="-128"/>
          <a:cs typeface="ＭＳ Ｐゴシック" pitchFamily="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" charset="0"/>
          <a:ea typeface="ＭＳ Ｐゴシック" pitchFamily="3" charset="-128"/>
          <a:cs typeface="ＭＳ Ｐゴシック" pitchFamily="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539750"/>
            <a:ext cx="6981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de-DE" noProof="0" smtClean="0"/>
          </a:p>
        </p:txBody>
      </p:sp>
      <p:sp>
        <p:nvSpPr>
          <p:cNvPr id="483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377950"/>
            <a:ext cx="6981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de-DE" noProof="0" smtClean="0"/>
              <a:t>Textbeispiel normal</a:t>
            </a:r>
          </a:p>
          <a:p>
            <a:pPr lvl="1"/>
            <a:r>
              <a:rPr lang="it-IT" altLang="de-DE" noProof="0" smtClean="0"/>
              <a:t>Textbeispiel klein</a:t>
            </a:r>
          </a:p>
          <a:p>
            <a:pPr lvl="2"/>
            <a:r>
              <a:rPr lang="it-IT" altLang="de-DE" noProof="0" smtClean="0"/>
              <a:t>Textbeispiel eingerückt</a:t>
            </a:r>
          </a:p>
          <a:p>
            <a:pPr lvl="3"/>
            <a:r>
              <a:rPr lang="it-IT" altLang="de-DE" noProof="0" smtClean="0"/>
              <a:t>Textbeispiel weiter eingerückt</a:t>
            </a:r>
          </a:p>
          <a:p>
            <a:pPr lvl="4"/>
            <a:r>
              <a:rPr lang="it-IT" altLang="de-DE" noProof="0" smtClean="0"/>
              <a:t>Textbeispiel noch weiter eingerückt</a:t>
            </a:r>
          </a:p>
          <a:p>
            <a:pPr lvl="1"/>
            <a:endParaRPr lang="it-IT" altLang="de-DE" noProof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0" y="6548438"/>
            <a:ext cx="581183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3366"/>
                </a:solidFill>
              </a:defRPr>
            </a:lvl1pPr>
          </a:lstStyle>
          <a:p>
            <a:pPr eaLnBrk="1" hangingPunct="1"/>
            <a:r>
              <a:rPr lang="de-DE" altLang="de-DE" smtClean="0">
                <a:latin typeface="Arial" panose="020B0604020202020204" pitchFamily="34" charset="0"/>
                <a:ea typeface="+mn-ea"/>
                <a:cs typeface="+mn-cs"/>
              </a:rPr>
              <a:t>Km3 - incontro con referees INFN presentazione richieste 2015</a:t>
            </a:r>
            <a:endParaRPr lang="de-DE" altLang="de-DE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51613"/>
            <a:ext cx="30638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1" hangingPunct="1"/>
            <a:fld id="{862DC800-5635-43B8-B2E2-F0FB97822192}" type="slidenum">
              <a:rPr lang="en-US" altLang="de-DE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pPr eaLnBrk="1" hangingPunct="1"/>
              <a:t>‹#›</a:t>
            </a:fld>
            <a:endParaRPr lang="en-US" altLang="de-DE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3335" name="Rectangle 7"/>
          <p:cNvSpPr>
            <a:spLocks noChangeArrowheads="1"/>
          </p:cNvSpPr>
          <p:nvPr userDrawn="1"/>
        </p:nvSpPr>
        <p:spPr bwMode="auto">
          <a:xfrm>
            <a:off x="7329488" y="5895975"/>
            <a:ext cx="1814512" cy="962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sz="180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hf hdr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5pPr>
      <a:lvl6pPr marL="4572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6pPr>
      <a:lvl7pPr marL="9144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7pPr>
      <a:lvl8pPr marL="13716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8pPr>
      <a:lvl9pPr marL="1828800"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358775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39863" indent="-228600" algn="l" rtl="0" eaLnBrk="0" fontAlgn="base" hangingPunct="0">
        <a:lnSpc>
          <a:spcPts val="22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7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>
              <a:defRPr kumimoji="0" lang="en-US" sz="900" b="1" smtClean="0">
                <a:solidFill>
                  <a:srgbClr val="FFFFFF"/>
                </a:solidFill>
                <a:latin typeface="Century Gothic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ea typeface="+mn-ea"/>
                <a:cs typeface="+mn-cs"/>
              </a:rPr>
              <a:t>Antonio Capone</a:t>
            </a:r>
            <a:endParaRPr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73199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smtClean="0">
                <a:latin typeface="Century Gothic"/>
                <a:ea typeface="+mn-ea"/>
                <a:cs typeface="+mn-cs"/>
              </a:rPr>
              <a:t>Km3 - incontro con referees INFN presentazione richieste 2015</a:t>
            </a:r>
            <a:endParaRPr lang="es-CL" dirty="0">
              <a:latin typeface="Century Gothic"/>
              <a:ea typeface="+mn-ea"/>
              <a:cs typeface="+mn-c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9232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27B36E-1789-44FF-B677-F03270DE854B}" type="slidenum">
              <a:rPr lang="es-CL" smtClean="0">
                <a:latin typeface="Century Gothic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CL">
              <a:latin typeface="Century Gothic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7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>
              <a:defRPr kumimoji="0" lang="en-US" sz="900" b="1" smtClean="0">
                <a:solidFill>
                  <a:srgbClr val="FFFFFF"/>
                </a:solidFill>
                <a:latin typeface="Century Gothic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ea typeface="+mn-ea"/>
                <a:cs typeface="+mn-cs"/>
              </a:rPr>
              <a:t>Antonio Capone</a:t>
            </a:r>
            <a:endParaRPr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73199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smtClean="0">
                <a:latin typeface="Century Gothic"/>
                <a:ea typeface="+mn-ea"/>
                <a:cs typeface="+mn-cs"/>
              </a:rPr>
              <a:t>Km3 - incontro con referees INFN presentazione richieste 2015</a:t>
            </a:r>
            <a:endParaRPr lang="es-CL" dirty="0">
              <a:latin typeface="Century Gothic"/>
              <a:ea typeface="+mn-ea"/>
              <a:cs typeface="+mn-c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9232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27B36E-1789-44FF-B677-F03270DE854B}" type="slidenum">
              <a:rPr lang="es-CL" smtClean="0">
                <a:latin typeface="Century Gothic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CL">
              <a:latin typeface="Century Gothic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7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>
              <a:defRPr kumimoji="0" lang="en-US" sz="900" b="1" smtClean="0">
                <a:solidFill>
                  <a:srgbClr val="FFFFFF"/>
                </a:solidFill>
                <a:latin typeface="Century Gothic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ea typeface="+mn-ea"/>
                <a:cs typeface="+mn-cs"/>
              </a:rPr>
              <a:t>Antonio Capone</a:t>
            </a:r>
            <a:endParaRPr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73199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smtClean="0">
                <a:latin typeface="Century Gothic"/>
                <a:ea typeface="+mn-ea"/>
                <a:cs typeface="+mn-cs"/>
              </a:rPr>
              <a:t>Km3 - incontro con referees INFN presentazione richieste 2015</a:t>
            </a:r>
            <a:endParaRPr lang="es-CL" dirty="0">
              <a:latin typeface="Century Gothic"/>
              <a:ea typeface="+mn-ea"/>
              <a:cs typeface="+mn-c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9232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27B36E-1789-44FF-B677-F03270DE854B}" type="slidenum">
              <a:rPr lang="es-CL" smtClean="0">
                <a:latin typeface="Century Gothic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CL">
              <a:latin typeface="Century Gothic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560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4816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  <a:ea typeface="+mn-ea"/>
                <a:cs typeface="+mn-cs"/>
              </a:rPr>
              <a:t>Antonio Capone</a:t>
            </a:r>
            <a:endParaRPr lang="en-US" dirty="0">
              <a:solidFill>
                <a:srgbClr val="D5EDF4">
                  <a:lumMod val="25000"/>
                </a:srgbClr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60" y="648161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  <a:ea typeface="+mn-ea"/>
                <a:cs typeface="+mn-cs"/>
              </a:rPr>
              <a:t>Km3 - incontro con referees INFN presentazione richieste 2015</a:t>
            </a:r>
            <a:endParaRPr lang="en-US" dirty="0">
              <a:solidFill>
                <a:srgbClr val="D5EDF4">
                  <a:lumMod val="25000"/>
                </a:srgbClr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6755" y="6464452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D5EDF4">
                  <a:lumMod val="25000"/>
                </a:srgbClr>
              </a:solidFill>
              <a:latin typeface="News Gothic M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7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>
              <a:defRPr kumimoji="0" lang="en-US" sz="900" b="1" smtClean="0">
                <a:solidFill>
                  <a:srgbClr val="FFFFFF"/>
                </a:solidFill>
                <a:latin typeface="Century Gothic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ea typeface="+mn-ea"/>
                <a:cs typeface="+mn-cs"/>
              </a:rPr>
              <a:t>Antonio Capone</a:t>
            </a:r>
            <a:endParaRPr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73199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smtClean="0">
                <a:latin typeface="Century Gothic"/>
                <a:ea typeface="+mn-ea"/>
                <a:cs typeface="+mn-cs"/>
              </a:rPr>
              <a:t>Km3 - incontro con referees INFN presentazione richieste 2015</a:t>
            </a:r>
            <a:endParaRPr lang="es-CL" dirty="0">
              <a:latin typeface="Century Gothic"/>
              <a:ea typeface="+mn-ea"/>
              <a:cs typeface="+mn-c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9232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27B36E-1789-44FF-B677-F03270DE854B}" type="slidenum">
              <a:rPr lang="es-CL" smtClean="0">
                <a:latin typeface="Century Gothic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CL">
              <a:latin typeface="Century Gothic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7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>
              <a:defRPr kumimoji="0" lang="en-US" sz="900" b="1" smtClean="0">
                <a:solidFill>
                  <a:srgbClr val="FFFFFF"/>
                </a:solidFill>
                <a:latin typeface="Century Gothic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ea typeface="+mn-ea"/>
                <a:cs typeface="+mn-cs"/>
              </a:rPr>
              <a:t>Antonio Capone</a:t>
            </a:r>
            <a:endParaRPr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73199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smtClean="0">
                <a:latin typeface="Century Gothic"/>
                <a:ea typeface="+mn-ea"/>
                <a:cs typeface="+mn-cs"/>
              </a:rPr>
              <a:t>Km3 - incontro con referees INFN presentazione richieste 2015</a:t>
            </a:r>
            <a:endParaRPr lang="es-CL" dirty="0">
              <a:latin typeface="Century Gothic"/>
              <a:ea typeface="+mn-ea"/>
              <a:cs typeface="+mn-c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9232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27B36E-1789-44FF-B677-F03270DE854B}" type="slidenum">
              <a:rPr lang="es-CL" smtClean="0">
                <a:latin typeface="Century Gothic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CL">
              <a:latin typeface="Century Gothic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7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>
              <a:defRPr kumimoji="0" lang="en-US" sz="900" b="1" smtClean="0">
                <a:solidFill>
                  <a:srgbClr val="FFFFFF"/>
                </a:solidFill>
                <a:latin typeface="Century Gothic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ea typeface="+mn-ea"/>
                <a:cs typeface="+mn-cs"/>
              </a:rPr>
              <a:t>Antonio Capone</a:t>
            </a:r>
            <a:endParaRPr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73199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smtClean="0">
                <a:latin typeface="Century Gothic"/>
                <a:ea typeface="+mn-ea"/>
                <a:cs typeface="+mn-cs"/>
              </a:rPr>
              <a:t>Km3 - incontro con referees INFN presentazione richieste 2015</a:t>
            </a:r>
            <a:endParaRPr lang="es-CL" dirty="0">
              <a:latin typeface="Century Gothic"/>
              <a:ea typeface="+mn-ea"/>
              <a:cs typeface="+mn-c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9232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27B36E-1789-44FF-B677-F03270DE854B}" type="slidenum">
              <a:rPr lang="es-CL" smtClean="0">
                <a:latin typeface="Century Gothic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CL">
              <a:latin typeface="Century Gothic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7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>
              <a:defRPr kumimoji="0" lang="en-US" sz="900" b="1" smtClean="0">
                <a:solidFill>
                  <a:srgbClr val="FFFFFF"/>
                </a:solidFill>
                <a:latin typeface="Century Gothic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ea typeface="+mn-ea"/>
                <a:cs typeface="+mn-cs"/>
              </a:rPr>
              <a:t>Antonio Capone</a:t>
            </a:r>
            <a:endParaRPr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73199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smtClean="0">
                <a:latin typeface="Century Gothic"/>
                <a:ea typeface="+mn-ea"/>
                <a:cs typeface="+mn-cs"/>
              </a:rPr>
              <a:t>Km3 - incontro con referees INFN presentazione richieste 2015</a:t>
            </a:r>
            <a:endParaRPr lang="es-CL" dirty="0">
              <a:latin typeface="Century Gothic"/>
              <a:ea typeface="+mn-ea"/>
              <a:cs typeface="+mn-c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9232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27B36E-1789-44FF-B677-F03270DE854B}" type="slidenum">
              <a:rPr lang="es-CL" smtClean="0">
                <a:latin typeface="Century Gothic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CL">
              <a:latin typeface="Century Gothic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7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-13368" y="6534695"/>
            <a:ext cx="1112400" cy="300831"/>
          </a:xfrm>
          <a:prstGeom prst="rect">
            <a:avLst/>
          </a:prstGeom>
        </p:spPr>
        <p:txBody>
          <a:bodyPr vert="horz" anchor="ctr"/>
          <a:lstStyle>
            <a:lvl1pPr>
              <a:defRPr kumimoji="0" lang="en-US" sz="900" b="1" smtClean="0">
                <a:solidFill>
                  <a:srgbClr val="FFFFFF"/>
                </a:solidFill>
                <a:latin typeface="Century Gothic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ea typeface="+mn-ea"/>
                <a:cs typeface="+mn-cs"/>
              </a:rPr>
              <a:t>Antonio Capone</a:t>
            </a:r>
            <a:endParaRPr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073199" y="6535614"/>
            <a:ext cx="7138800" cy="299913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L" smtClean="0">
                <a:latin typeface="Century Gothic"/>
                <a:ea typeface="+mn-ea"/>
                <a:cs typeface="+mn-cs"/>
              </a:rPr>
              <a:t>Km3 - incontro con referees INFN presentazione richieste 2015</a:t>
            </a:r>
            <a:endParaRPr lang="es-CL" dirty="0">
              <a:latin typeface="Century Gothic"/>
              <a:ea typeface="+mn-ea"/>
              <a:cs typeface="+mn-c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99232" y="6534695"/>
            <a:ext cx="432000" cy="300831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9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27B36E-1789-44FF-B677-F03270DE854B}" type="slidenum">
              <a:rPr lang="es-CL" smtClean="0">
                <a:latin typeface="Century Gothic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CL">
              <a:latin typeface="Century Gothic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</p:sldLayoutIdLst>
  <p:hf hdr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gif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it/citations?view_op=view_citation&amp;hl=it&amp;user=KS1VFqgAAAAJ&amp;sortby=pubdate&amp;citation_for_view=KS1VFqgAAAAJ:m92CDrhVnKEC" TargetMode="External"/><Relationship Id="rId4" Type="http://schemas.openxmlformats.org/officeDocument/2006/relationships/hyperlink" Target="http://scholar.google.it/citations?view_op=view_citation&amp;hl=it&amp;user=KS1VFqgAAAAJ&amp;sortby=pubdate&amp;citation_for_view=KS1VFqgAAAAJ:m4fbC6XIj1kC" TargetMode="External"/><Relationship Id="rId5" Type="http://schemas.openxmlformats.org/officeDocument/2006/relationships/hyperlink" Target="http://scholar.google.it/citations?view_op=view_citation&amp;hl=it&amp;user=KS1VFqgAAAAJ&amp;sortby=pubdate&amp;citation_for_view=KS1VFqgAAAAJ:4Yq6kJLCcecC" TargetMode="External"/><Relationship Id="rId6" Type="http://schemas.openxmlformats.org/officeDocument/2006/relationships/hyperlink" Target="http://scholar.google.it/citations?view_op=view_citation&amp;hl=it&amp;user=KS1VFqgAAAAJ&amp;sortby=pubdate&amp;citation_for_view=KS1VFqgAAAAJ:ji7lAbPyDbYC" TargetMode="External"/><Relationship Id="rId7" Type="http://schemas.openxmlformats.org/officeDocument/2006/relationships/hyperlink" Target="http://scholar.google.it/citations?view_op=view_citation&amp;hl=it&amp;user=KS1VFqgAAAAJ&amp;sortby=pubdate&amp;citation_for_view=KS1VFqgAAAAJ:eI34FqJmdUoC" TargetMode="External"/><Relationship Id="rId8" Type="http://schemas.openxmlformats.org/officeDocument/2006/relationships/hyperlink" Target="http://scholar.google.it/citations?view_op=view_citation&amp;hl=it&amp;user=KS1VFqgAAAAJ&amp;sortby=pubdate&amp;citation_for_view=KS1VFqgAAAAJ:TaaCk18tZOk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holar.google.it/citations?view_op=view_citation&amp;hl=it&amp;user=KS1VFqgAAAAJ&amp;sortby=pubdate&amp;citation_for_view=KS1VFqgAAAAJ:R-LXmdHK_14C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it/citations?view_op=view_citation&amp;hl=it&amp;user=KS1VFqgAAAAJ&amp;sortby=pubdate&amp;citation_for_view=KS1VFqgAAAAJ:zUl2_INMlC4C" TargetMode="External"/><Relationship Id="rId4" Type="http://schemas.openxmlformats.org/officeDocument/2006/relationships/hyperlink" Target="http://scholar.google.it/citations?view_op=view_citation&amp;hl=it&amp;user=KS1VFqgAAAAJ&amp;sortby=pubdate&amp;citation_for_view=KS1VFqgAAAAJ:YTuZlYwrTOUC" TargetMode="External"/><Relationship Id="rId5" Type="http://schemas.openxmlformats.org/officeDocument/2006/relationships/hyperlink" Target="http://scholar.google.it/citations?view_op=view_citation&amp;hl=it&amp;user=KS1VFqgAAAAJ&amp;sortby=pubdate&amp;citation_for_view=KS1VFqgAAAAJ:PyEswDtIyv0C" TargetMode="External"/><Relationship Id="rId6" Type="http://schemas.openxmlformats.org/officeDocument/2006/relationships/hyperlink" Target="http://scholar.google.it/citations?view_op=view_citation&amp;hl=it&amp;user=KS1VFqgAAAAJ&amp;sortby=pubdate&amp;citation_for_view=KS1VFqgAAAAJ:37UQlXuwjP4C" TargetMode="External"/><Relationship Id="rId7" Type="http://schemas.openxmlformats.org/officeDocument/2006/relationships/hyperlink" Target="http://scholar.google.it/citations?view_op=view_citation&amp;hl=it&amp;user=KS1VFqgAAAAJ&amp;cstart=20&amp;sortby=pubdate&amp;citation_for_view=KS1VFqgAAAAJ:Hck25ST_3aI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holar.google.it/citations?view_op=view_citation&amp;hl=it&amp;user=KS1VFqgAAAAJ&amp;sortby=pubdate&amp;citation_for_view=KS1VFqgAAAAJ:Ic1VZgkJnDsC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61.png"/><Relationship Id="rId3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66.wmf"/><Relationship Id="rId5" Type="http://schemas.openxmlformats.org/officeDocument/2006/relationships/image" Target="../media/image58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58.jpeg"/><Relationship Id="rId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1.emf"/><Relationship Id="rId8" Type="http://schemas.openxmlformats.org/officeDocument/2006/relationships/image" Target="../media/image15.jpe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2.emf"/><Relationship Id="rId11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m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smtClean="0">
                <a:solidFill>
                  <a:srgbClr val="FFFFFF"/>
                </a:solidFill>
              </a:rPr>
              <a:t>Antonio Capone</a:t>
            </a:r>
            <a:endParaRPr lang="it-IT" sz="1200">
              <a:solidFill>
                <a:srgbClr val="FFFFFF"/>
              </a:solidFill>
            </a:endParaRPr>
          </a:p>
        </p:txBody>
      </p:sp>
      <p:sp>
        <p:nvSpPr>
          <p:cNvPr id="1536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smtClean="0">
                <a:solidFill>
                  <a:srgbClr val="FFFFFF"/>
                </a:solidFill>
              </a:rPr>
              <a:t>Km3 - incontro con referees INFN presentazione richieste 2015</a:t>
            </a:r>
            <a:endParaRPr lang="it-IT" sz="1200">
              <a:solidFill>
                <a:srgbClr val="FFFFFF"/>
              </a:solidFill>
            </a:endParaRP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5CE4DE-A12D-6446-9396-50D8A53286E6}" type="slidenum">
              <a:rPr lang="en-US" sz="1200">
                <a:solidFill>
                  <a:srgbClr val="FFFFFF"/>
                </a:solidFill>
              </a:rPr>
              <a:pPr/>
              <a:t>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44624"/>
            <a:ext cx="875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Km3 : astronomia con neutrini astrofisici  E</a:t>
            </a:r>
            <a:r>
              <a:rPr lang="it-IT" sz="2800" b="1" baseline="-25000" smtClean="0">
                <a:solidFill>
                  <a:srgbClr val="FFFF00"/>
                </a:solidFill>
                <a:latin typeface="Symbol" charset="2"/>
                <a:cs typeface="Symbol" charset="2"/>
              </a:rPr>
              <a:t>n </a:t>
            </a:r>
            <a:r>
              <a:rPr lang="it-IT" sz="2800" b="1" smtClean="0">
                <a:solidFill>
                  <a:srgbClr val="FFFF00"/>
                </a:solidFill>
              </a:rPr>
              <a:t>&gt; TeV</a:t>
            </a:r>
            <a:endParaRPr lang="it-IT" sz="2800" b="1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02576" y="652626"/>
            <a:ext cx="1405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ANTARES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475656" y="3356992"/>
            <a:ext cx="235059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KM3NET-Stringhe</a:t>
            </a:r>
            <a:endParaRPr lang="en-US" dirty="0"/>
          </a:p>
        </p:txBody>
      </p:sp>
      <p:pic>
        <p:nvPicPr>
          <p:cNvPr id="16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r="18488"/>
          <a:stretch>
            <a:fillRect/>
          </a:stretch>
        </p:blipFill>
        <p:spPr bwMode="auto">
          <a:xfrm>
            <a:off x="7966896" y="620688"/>
            <a:ext cx="997592" cy="595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062889" y="4469050"/>
            <a:ext cx="2749471" cy="2207082"/>
            <a:chOff x="2675513" y="324966"/>
            <a:chExt cx="4590735" cy="3741827"/>
          </a:xfrm>
        </p:grpSpPr>
        <p:pic>
          <p:nvPicPr>
            <p:cNvPr id="18" name="6 Imagen" descr="20121004_08211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959" y="1003300"/>
              <a:ext cx="4084657" cy="306349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675513" y="324966"/>
              <a:ext cx="4590735" cy="67833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FFFF00"/>
                  </a:solidFill>
                </a:defRPr>
              </a:lvl1pPr>
            </a:lstStyle>
            <a:p>
              <a:r>
                <a:rPr lang="en-US" sz="2000" dirty="0"/>
                <a:t>NEMO-Phase2 Tower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1374719" cy="211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Pre-trial skyma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28" y="2060848"/>
            <a:ext cx="3762240" cy="2112229"/>
          </a:xfrm>
          <a:prstGeom prst="rect">
            <a:avLst/>
          </a:prstGeom>
        </p:spPr>
      </p:pic>
      <p:pic>
        <p:nvPicPr>
          <p:cNvPr id="8" name="Picture 2" descr="antares_pu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28815"/>
            <a:ext cx="2686587" cy="168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3828175"/>
            <a:ext cx="4436616" cy="2697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7736" y="4572002"/>
            <a:ext cx="6245171" cy="20489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43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196"/>
            <a:ext cx="9134600" cy="515673"/>
          </a:xfrm>
        </p:spPr>
        <p:txBody>
          <a:bodyPr>
            <a:normAutofit fontScale="90000"/>
          </a:bodyPr>
          <a:lstStyle/>
          <a:p>
            <a:pPr marL="1588" algn="ctr"/>
            <a:r>
              <a:rPr lang="en-US" sz="3200" dirty="0"/>
              <a:t>T</a:t>
            </a:r>
            <a:r>
              <a:rPr lang="en-US" sz="3200" dirty="0" smtClean="0"/>
              <a:t>he ANTARES search for </a:t>
            </a:r>
            <a:r>
              <a:rPr lang="en-US" sz="3200" dirty="0" smtClean="0">
                <a:latin typeface="Symbol" charset="2"/>
                <a:cs typeface="Symbol" charset="2"/>
              </a:rPr>
              <a:t>n </a:t>
            </a:r>
            <a:r>
              <a:rPr lang="en-US" sz="3200" dirty="0" smtClean="0"/>
              <a:t>from known </a:t>
            </a:r>
            <a:r>
              <a:rPr lang="en-US" sz="3200" dirty="0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/>
              <a:t> sources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latin typeface="Century Gothic"/>
              </a:rPr>
              <a:pPr/>
              <a:t>10</a:t>
            </a:fld>
            <a:endParaRPr lang="es-CL">
              <a:latin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1" y="553880"/>
            <a:ext cx="8924545" cy="6124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Using the </a:t>
            </a:r>
            <a:r>
              <a:rPr lang="en-US" sz="16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2007-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2012 </a:t>
            </a:r>
            <a:r>
              <a:rPr lang="en-US" sz="16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data 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(1340 </a:t>
            </a:r>
            <a:r>
              <a:rPr lang="en-US" sz="16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days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) we counted the number of events in a 20° cone around a list of pre-selected candidates, searching for an excess over the background.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A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ssuming a neutrino flux from the source like    </a:t>
            </a:r>
            <a:r>
              <a:rPr lang="en-GB" sz="1600" b="1" noProof="1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d</a:t>
            </a:r>
            <a:r>
              <a:rPr lang="en-GB" sz="1600" b="1" noProof="1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</a:rPr>
              <a:t>f</a:t>
            </a:r>
            <a:r>
              <a:rPr lang="en-GB" sz="1600" b="1" baseline="-25000" noProof="1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</a:rPr>
              <a:t>n</a:t>
            </a:r>
            <a:r>
              <a:rPr lang="en-GB" sz="1600" b="1" noProof="1" smtClean="0">
                <a:solidFill>
                  <a:srgbClr val="FFFF00"/>
                </a:solidFill>
                <a:latin typeface="Century Gothic"/>
                <a:ea typeface="+mn-ea"/>
                <a:cs typeface="Symbol" charset="2"/>
              </a:rPr>
              <a:t>/dE</a:t>
            </a:r>
            <a:r>
              <a:rPr lang="en-GB" sz="1600" b="1" baseline="-25000" noProof="1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</a:rPr>
              <a:t>n</a:t>
            </a:r>
            <a:r>
              <a:rPr lang="en-GB" sz="1600" b="1" noProof="1" smtClean="0">
                <a:solidFill>
                  <a:srgbClr val="FFFF00"/>
                </a:solidFill>
                <a:latin typeface="Century Gothic"/>
                <a:ea typeface="+mn-ea"/>
                <a:cs typeface="Symbol" charset="2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Symbol" charset="2"/>
              </a:rPr>
              <a:t>= </a:t>
            </a:r>
            <a:r>
              <a:rPr lang="en-US" sz="1600" b="1" dirty="0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</a:rPr>
              <a:t>F</a:t>
            </a:r>
            <a:r>
              <a:rPr lang="en-US" sz="1600" b="1" baseline="-25000" dirty="0" smtClean="0">
                <a:solidFill>
                  <a:srgbClr val="FFFF00"/>
                </a:solidFill>
                <a:latin typeface="Century Gothic"/>
                <a:ea typeface="+mn-ea"/>
                <a:cs typeface="Symbol" charset="2"/>
              </a:rPr>
              <a:t>0</a:t>
            </a: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Symbol" charset="2"/>
              </a:rPr>
              <a:t> E</a:t>
            </a:r>
            <a:r>
              <a:rPr lang="en-US" sz="1600" b="1" baseline="-25000" dirty="0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</a:rPr>
              <a:t>n</a:t>
            </a:r>
            <a:r>
              <a:rPr lang="en-US" sz="1600" b="1" baseline="30000" dirty="0" smtClean="0">
                <a:solidFill>
                  <a:srgbClr val="FFFF00"/>
                </a:solidFill>
                <a:latin typeface="Century Gothic"/>
                <a:ea typeface="+mn-ea"/>
                <a:cs typeface="Symbol" charset="2"/>
              </a:rPr>
              <a:t>-2</a:t>
            </a: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Symbol" charset="2"/>
              </a:rPr>
              <a:t>   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Symbol" charset="2"/>
              </a:rPr>
              <a:t>in absence of a statistically significant excess we can put a limit (at 90% C.L.) on </a:t>
            </a:r>
            <a:r>
              <a:rPr lang="en-US" sz="1600" b="1" dirty="0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</a:rPr>
              <a:t>F</a:t>
            </a:r>
            <a:r>
              <a:rPr lang="en-US" sz="1600" b="1" baseline="-25000" dirty="0" smtClean="0">
                <a:solidFill>
                  <a:srgbClr val="FFFF00"/>
                </a:solidFill>
                <a:latin typeface="Century Gothic"/>
                <a:ea typeface="+mn-ea"/>
                <a:cs typeface="Symbol" charset="2"/>
              </a:rPr>
              <a:t>0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  <a:ea typeface="+mn-ea"/>
                <a:cs typeface="Symbol" charset="2"/>
              </a:rPr>
              <a:t> . </a:t>
            </a:r>
            <a:r>
              <a:rPr lang="en-US" sz="1600" dirty="0" smtClean="0">
                <a:solidFill>
                  <a:srgbClr val="FFFFFF"/>
                </a:solidFill>
                <a:latin typeface="Century Gothic"/>
                <a:ea typeface="+mn-ea"/>
                <a:cs typeface="Symbol" charset="2"/>
              </a:rPr>
              <a:t>  Few examples</a:t>
            </a:r>
            <a:endParaRPr lang="en-US" sz="8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						              x10</a:t>
            </a:r>
            <a:r>
              <a:rPr lang="en-US" sz="1600" baseline="300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-8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GeV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cm</a:t>
            </a:r>
            <a:r>
              <a:rPr lang="en-US" sz="1600" baseline="300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-2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s</a:t>
            </a:r>
            <a:r>
              <a:rPr lang="en-US" sz="1600" baseline="300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-1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						              </a:t>
            </a:r>
            <a:r>
              <a:rPr lang="en-US" sz="1600" b="1" dirty="0" err="1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ApJ</a:t>
            </a: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-L. 786:L5 </a:t>
            </a:r>
            <a:r>
              <a:rPr lang="en-US" sz="1600" b="1" dirty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(</a:t>
            </a: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2014)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Is there a point-like </a:t>
            </a:r>
            <a:r>
              <a:rPr lang="en-US" sz="1600" b="1" dirty="0" smtClean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n</a:t>
            </a:r>
            <a:r>
              <a:rPr lang="en-US" sz="1600" b="1" dirty="0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 source close to the </a:t>
            </a:r>
            <a:r>
              <a:rPr lang="en-US" sz="1600" b="1" dirty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G</a:t>
            </a:r>
            <a:r>
              <a:rPr lang="en-US" sz="1600" b="1" dirty="0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alactic </a:t>
            </a:r>
            <a:r>
              <a:rPr lang="en-US" sz="1600" b="1" dirty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C</a:t>
            </a:r>
            <a:r>
              <a:rPr lang="en-US" sz="1600" b="1" dirty="0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enter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(</a:t>
            </a:r>
            <a:r>
              <a:rPr lang="en-US" sz="1600" b="1" dirty="0" smtClean="0">
                <a:solidFill>
                  <a:prstClr val="black"/>
                </a:solidFill>
                <a:latin typeface="Symbol" charset="2"/>
                <a:ea typeface="+mn-ea"/>
                <a:cs typeface="Symbol" charset="2"/>
              </a:rPr>
              <a:t>a</a:t>
            </a:r>
            <a:r>
              <a:rPr lang="en-US" sz="1600" b="1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 =-79°, </a:t>
            </a:r>
            <a:r>
              <a:rPr lang="en-US" sz="1600" b="1" dirty="0" smtClean="0">
                <a:solidFill>
                  <a:prstClr val="black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US" sz="1600" b="1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=</a:t>
            </a:r>
            <a:r>
              <a:rPr lang="en-US" sz="1600" b="1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-23°,  Gonzalez-Garcia et al. </a:t>
            </a:r>
            <a:r>
              <a:rPr lang="en-US" sz="1600" b="1" dirty="0" err="1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arXiv</a:t>
            </a:r>
            <a:r>
              <a:rPr lang="en-US" sz="1600" b="1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 1310.7194) </a:t>
            </a:r>
            <a:r>
              <a:rPr lang="en-US" sz="1600" b="1" dirty="0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such</a:t>
            </a: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that could explain the recent </a:t>
            </a:r>
            <a:r>
              <a:rPr lang="en-US" sz="1600" b="1" dirty="0" err="1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IceCube</a:t>
            </a:r>
            <a:r>
              <a:rPr lang="en-US" sz="1600" b="1" dirty="0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 evidence ???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The expected flux should have </a:t>
            </a:r>
            <a:r>
              <a:rPr lang="en-US" sz="1600" b="1" dirty="0">
                <a:solidFill>
                  <a:srgbClr val="0000FF"/>
                </a:solidFill>
                <a:latin typeface="Symbol" charset="2"/>
                <a:ea typeface="+mn-ea"/>
                <a:cs typeface="Symbol" charset="2"/>
              </a:rPr>
              <a:t>F</a:t>
            </a:r>
            <a:r>
              <a:rPr lang="en-US" sz="1600" b="1" baseline="-25000" dirty="0">
                <a:solidFill>
                  <a:srgbClr val="0000FF"/>
                </a:solidFill>
                <a:latin typeface="Century Gothic"/>
                <a:ea typeface="+mn-ea"/>
                <a:cs typeface="Symbol" charset="2"/>
              </a:rPr>
              <a:t>0</a:t>
            </a:r>
            <a:r>
              <a:rPr lang="en-US" sz="1600" b="1" dirty="0">
                <a:solidFill>
                  <a:srgbClr val="0000FF"/>
                </a:solidFill>
                <a:latin typeface="Century Gothic"/>
                <a:ea typeface="+mn-ea"/>
                <a:cs typeface="Symbol" charset="2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entury Gothic"/>
                <a:ea typeface="+mn-ea"/>
                <a:cs typeface="Symbol" charset="2"/>
              </a:rPr>
              <a:t>=</a:t>
            </a:r>
            <a:r>
              <a:rPr lang="en-US" sz="1600" b="1" dirty="0" smtClean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6</a:t>
            </a:r>
            <a:r>
              <a:rPr lang="en-US" sz="1600" b="1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600" b="1" dirty="0" smtClean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-8</a:t>
            </a:r>
            <a:r>
              <a:rPr lang="en-US" sz="1600" b="1" dirty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GeV</a:t>
            </a:r>
            <a:r>
              <a:rPr lang="en-US" sz="1600" b="1" dirty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 cm</a:t>
            </a:r>
            <a:r>
              <a:rPr lang="en-US" sz="1600" b="1" baseline="30000" dirty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-2</a:t>
            </a:r>
            <a:r>
              <a:rPr lang="en-US" sz="1600" b="1" dirty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 s</a:t>
            </a:r>
            <a:r>
              <a:rPr lang="en-US" sz="1600" b="1" baseline="30000" dirty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-</a:t>
            </a:r>
            <a:r>
              <a:rPr lang="en-US" sz="1600" b="1" baseline="30000" dirty="0" smtClean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The point like hypothesis as well as extended Gaussian like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extended (0.5°, 1° and 3°) sources have been  tested: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no excess found.  </a:t>
            </a:r>
            <a:r>
              <a:rPr lang="en-US" sz="1600" b="1" dirty="0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No evidence found for a point like-source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that could explain the </a:t>
            </a:r>
            <a:r>
              <a:rPr lang="en-US" sz="1600" b="1" dirty="0" err="1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IceCube</a:t>
            </a:r>
            <a:r>
              <a:rPr lang="en-US" sz="1600" b="1" dirty="0" smtClean="0">
                <a:solidFill>
                  <a:srgbClr val="FF0000"/>
                </a:solidFill>
                <a:latin typeface="Century Gothic"/>
                <a:ea typeface="+mn-ea"/>
                <a:cs typeface="+mn-cs"/>
              </a:rPr>
              <a:t> results</a:t>
            </a:r>
          </a:p>
        </p:txBody>
      </p:sp>
      <p:pic>
        <p:nvPicPr>
          <p:cNvPr id="5" name="Picture 4" descr="fluxlimi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3" y="1873250"/>
            <a:ext cx="5251925" cy="26416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5727753" y="1873250"/>
            <a:ext cx="621380" cy="2698750"/>
          </a:xfrm>
          <a:prstGeom prst="round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43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4" name="Picture 13" descr="limits_IceCube_reg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36" y="4089400"/>
            <a:ext cx="2679410" cy="246672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5524500" y="5378450"/>
            <a:ext cx="1225550" cy="101600"/>
          </a:xfrm>
          <a:prstGeom prst="straightConnector1">
            <a:avLst/>
          </a:prstGeom>
          <a:ln>
            <a:solidFill>
              <a:srgbClr val="FF446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22341" y="1580862"/>
            <a:ext cx="5256000" cy="30777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source             </a:t>
            </a:r>
            <a:r>
              <a:rPr lang="en-US" sz="1400" dirty="0" smtClean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        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ea typeface="+mn-ea"/>
                <a:cs typeface="Symbol" charset="2"/>
              </a:rPr>
              <a:t>a</a:t>
            </a:r>
            <a:r>
              <a:rPr lang="en-US" sz="1400" baseline="-25000" dirty="0" smtClean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en-US" sz="1400" dirty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[°]    </a:t>
            </a:r>
            <a:r>
              <a:rPr lang="en-US" sz="1400" dirty="0" smtClean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    </a:t>
            </a:r>
            <a:r>
              <a:rPr lang="en-US" sz="1400" dirty="0">
                <a:solidFill>
                  <a:srgbClr val="000090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US" sz="1400" baseline="-25000" dirty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s</a:t>
            </a:r>
            <a:r>
              <a:rPr lang="en-US" sz="1400" dirty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 [°]    </a:t>
            </a:r>
            <a:r>
              <a:rPr lang="en-US" sz="1400" dirty="0" smtClean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  n</a:t>
            </a:r>
            <a:r>
              <a:rPr lang="en-US" sz="1400" baseline="-25000" dirty="0" smtClean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    p</a:t>
            </a:r>
            <a:r>
              <a:rPr lang="en-US" sz="1400" dirty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-value    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ea typeface="+mn-ea"/>
                <a:cs typeface="Symbol" charset="2"/>
              </a:rPr>
              <a:t>F</a:t>
            </a:r>
            <a:r>
              <a:rPr lang="en-US" sz="1400" baseline="-25000" dirty="0" smtClean="0">
                <a:solidFill>
                  <a:srgbClr val="000090"/>
                </a:solidFill>
                <a:latin typeface="Symbol" charset="2"/>
                <a:ea typeface="+mn-ea"/>
                <a:cs typeface="Symbol" charset="2"/>
              </a:rPr>
              <a:t>n</a:t>
            </a:r>
            <a:r>
              <a:rPr lang="en-US" sz="1400" baseline="30000" dirty="0" smtClean="0">
                <a:solidFill>
                  <a:srgbClr val="000090"/>
                </a:solidFill>
                <a:latin typeface="Century Gothic"/>
                <a:ea typeface="+mn-ea"/>
                <a:cs typeface="Symbol" charset="2"/>
              </a:rPr>
              <a:t>90</a:t>
            </a:r>
            <a:r>
              <a:rPr lang="en-US" sz="1400" baseline="30000" dirty="0">
                <a:solidFill>
                  <a:srgbClr val="000090"/>
                </a:solidFill>
                <a:latin typeface="Century Gothic"/>
                <a:ea typeface="+mn-ea"/>
                <a:cs typeface="Symbol" charset="2"/>
              </a:rPr>
              <a:t>% C.L.</a:t>
            </a:r>
            <a:endParaRPr lang="en-US" sz="1400" dirty="0">
              <a:solidFill>
                <a:srgbClr val="000090"/>
              </a:solidFill>
              <a:latin typeface="Century Gothic"/>
              <a:ea typeface="+mn-ea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2876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196"/>
            <a:ext cx="9134600" cy="515673"/>
          </a:xfrm>
        </p:spPr>
        <p:txBody>
          <a:bodyPr>
            <a:normAutofit fontScale="90000"/>
          </a:bodyPr>
          <a:lstStyle/>
          <a:p>
            <a:pPr marL="1588" algn="ctr"/>
            <a:r>
              <a:rPr lang="en-US" sz="3200" dirty="0" smtClean="0">
                <a:solidFill>
                  <a:srgbClr val="FFFF00"/>
                </a:solidFill>
              </a:rPr>
              <a:t>ANTARES search for </a:t>
            </a:r>
            <a:r>
              <a:rPr lang="en-US" sz="32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 </a:t>
            </a:r>
            <a:r>
              <a:rPr lang="en-US" sz="3200" dirty="0">
                <a:solidFill>
                  <a:srgbClr val="FFFF00"/>
                </a:solidFill>
              </a:rPr>
              <a:t>point-like </a:t>
            </a:r>
            <a:r>
              <a:rPr lang="en-US" sz="3200" dirty="0" smtClean="0">
                <a:solidFill>
                  <a:srgbClr val="FFFF00"/>
                </a:solidFill>
              </a:rPr>
              <a:t>sources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-12" t="8922" r="8183" b="3668"/>
          <a:stretch/>
        </p:blipFill>
        <p:spPr>
          <a:xfrm>
            <a:off x="4249476" y="612003"/>
            <a:ext cx="4430384" cy="46783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73991" y="5290329"/>
            <a:ext cx="4705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90 % C.L. flux upper limits and sensitivities on the </a:t>
            </a:r>
            <a:r>
              <a:rPr lang="en-US" sz="1800" dirty="0" err="1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muon</a:t>
            </a:r>
            <a:r>
              <a:rPr lang="en-US" sz="18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neutrino flux for six years of ANTARES data. </a:t>
            </a:r>
            <a:r>
              <a:rPr lang="en-US" sz="1800" dirty="0" err="1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IceCube</a:t>
            </a:r>
            <a:r>
              <a:rPr lang="en-US" sz="18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results are also shown for comparison.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25463" y="2878723"/>
            <a:ext cx="1807005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 2014 </a:t>
            </a:r>
            <a:r>
              <a:rPr lang="en-US" sz="1600" dirty="0" err="1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ApJ</a:t>
            </a:r>
            <a:r>
              <a:rPr lang="en-US" sz="1600" dirty="0">
                <a:solidFill>
                  <a:srgbClr val="0000FF"/>
                </a:solidFill>
                <a:latin typeface="Century Gothic"/>
                <a:ea typeface="+mn-ea"/>
                <a:cs typeface="+mn-cs"/>
              </a:rPr>
              <a:t> 786 L5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468" y="1371601"/>
            <a:ext cx="3471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ANTARES data provide the most</a:t>
            </a:r>
          </a:p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stringent limits to flux of neutrinos from point-like sources for a large part of the Southern Sky in the </a:t>
            </a:r>
            <a:r>
              <a:rPr lang="en-US" sz="1600" dirty="0" err="1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TeV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region.</a:t>
            </a:r>
          </a:p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IceCube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sensitivity to point-like sources in the </a:t>
            </a:r>
            <a:r>
              <a:rPr lang="en-US" sz="16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Southern Sky 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improves for E</a:t>
            </a:r>
            <a:r>
              <a:rPr lang="en-US" sz="1600" baseline="-25000" dirty="0" smtClean="0">
                <a:solidFill>
                  <a:prstClr val="white"/>
                </a:solidFill>
                <a:latin typeface="Symbol" charset="2"/>
                <a:ea typeface="+mn-ea"/>
                <a:cs typeface="Symbol" charset="2"/>
              </a:rPr>
              <a:t>n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&gt; 100 </a:t>
            </a:r>
            <a:r>
              <a:rPr lang="en-US" sz="1600" dirty="0" err="1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TeV</a:t>
            </a:r>
            <a:endParaRPr lang="en-US" sz="1600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</p:txBody>
      </p: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751946" y="4395788"/>
            <a:ext cx="2641600" cy="1371600"/>
            <a:chOff x="624" y="960"/>
            <a:chExt cx="1536" cy="768"/>
          </a:xfrm>
        </p:grpSpPr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624" y="1200"/>
              <a:ext cx="1536" cy="264"/>
            </a:xfrm>
            <a:prstGeom prst="flowChartInputOutput">
              <a:avLst/>
            </a:prstGeom>
            <a:solidFill>
              <a:srgbClr val="5A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 i="1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1027" y="960"/>
              <a:ext cx="806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0" name="Oval 21"/>
            <p:cNvSpPr>
              <a:spLocks noChangeArrowheads="1"/>
            </p:cNvSpPr>
            <p:nvPr/>
          </p:nvSpPr>
          <p:spPr bwMode="auto">
            <a:xfrm>
              <a:off x="1329" y="960"/>
              <a:ext cx="201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1304" y="1420"/>
              <a:ext cx="45" cy="38"/>
            </a:xfrm>
            <a:prstGeom prst="rect">
              <a:avLst/>
            </a:prstGeom>
            <a:solidFill>
              <a:srgbClr val="5A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1680" y="1056"/>
              <a:ext cx="5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600" b="1" dirty="0" smtClean="0">
                  <a:solidFill>
                    <a:srgbClr val="DC9F0C"/>
                  </a:solidFill>
                  <a:latin typeface="Symbol" charset="2"/>
                  <a:ea typeface="+mn-ea"/>
                  <a:cs typeface="Symbol" charset="2"/>
                </a:rPr>
                <a:t>d</a:t>
              </a:r>
              <a:endParaRPr lang="el-GR" sz="1600" b="1" dirty="0">
                <a:solidFill>
                  <a:srgbClr val="DC9F0C"/>
                </a:solidFill>
                <a:latin typeface="Symbol" charset="2"/>
                <a:ea typeface="+mn-ea"/>
                <a:cs typeface="Symbol" charset="2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1002" y="1320"/>
              <a:ext cx="50" cy="144"/>
            </a:xfrm>
            <a:prstGeom prst="rect">
              <a:avLst/>
            </a:prstGeom>
            <a:solidFill>
              <a:srgbClr val="5A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1807" y="1320"/>
              <a:ext cx="51" cy="144"/>
            </a:xfrm>
            <a:prstGeom prst="rect">
              <a:avLst/>
            </a:prstGeom>
            <a:solidFill>
              <a:srgbClr val="5A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5" name="Oval 26"/>
            <p:cNvSpPr>
              <a:spLocks noChangeArrowheads="1"/>
            </p:cNvSpPr>
            <p:nvPr/>
          </p:nvSpPr>
          <p:spPr bwMode="auto">
            <a:xfrm rot="5400000">
              <a:off x="1334" y="917"/>
              <a:ext cx="192" cy="80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1430" y="1320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 flipV="1">
              <a:off x="1430" y="1104"/>
              <a:ext cx="151" cy="21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H="1" flipV="1">
              <a:off x="1430" y="1320"/>
              <a:ext cx="226" cy="7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9" name="Arc 30"/>
            <p:cNvSpPr>
              <a:spLocks/>
            </p:cNvSpPr>
            <p:nvPr/>
          </p:nvSpPr>
          <p:spPr bwMode="auto">
            <a:xfrm rot="10800000" flipH="1" flipV="1">
              <a:off x="1581" y="1104"/>
              <a:ext cx="75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accent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0" name="AutoShape 31"/>
            <p:cNvSpPr>
              <a:spLocks noChangeArrowheads="1"/>
            </p:cNvSpPr>
            <p:nvPr/>
          </p:nvSpPr>
          <p:spPr bwMode="auto">
            <a:xfrm>
              <a:off x="1556" y="1080"/>
              <a:ext cx="50" cy="48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672" y="1344"/>
              <a:ext cx="36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1">
                  <a:solidFill>
                    <a:prstClr val="white"/>
                  </a:solidFill>
                </a:rPr>
                <a:t>horizon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latin typeface="Century Gothic"/>
              </a:rPr>
              <a:pPr/>
              <a:t>11</a:t>
            </a:fld>
            <a:endParaRPr lang="es-CL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744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26196"/>
            <a:ext cx="9134600" cy="515673"/>
          </a:xfrm>
        </p:spPr>
        <p:txBody>
          <a:bodyPr>
            <a:normAutofit fontScale="90000"/>
          </a:bodyPr>
          <a:lstStyle/>
          <a:p>
            <a:pPr marL="1588" algn="ctr"/>
            <a:r>
              <a:rPr lang="en-US" sz="3200" dirty="0" smtClean="0">
                <a:solidFill>
                  <a:srgbClr val="FFFF00"/>
                </a:solidFill>
              </a:rPr>
              <a:t>ANTARES: </a:t>
            </a:r>
            <a:r>
              <a:rPr lang="en-US" sz="3200" dirty="0" smtClean="0">
                <a:solidFill>
                  <a:schemeClr val="bg1"/>
                </a:solidFill>
              </a:rPr>
              <a:t>study of the atmospheric          </a:t>
            </a:r>
            <a:r>
              <a:rPr lang="en-US" sz="32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  </a:t>
            </a:r>
            <a:r>
              <a:rPr lang="en-US" sz="3200" dirty="0" smtClean="0">
                <a:solidFill>
                  <a:schemeClr val="bg1"/>
                </a:solidFill>
              </a:rPr>
              <a:t>spectrum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2453" y="584257"/>
            <a:ext cx="8528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Atmospheric  neutrinos  are  the  irreducible  background for the search of the astrophysical neutrino flux: big uncertainty in present spectra parameterizations.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The unfolded spectrum, for   100 </a:t>
            </a:r>
            <a:r>
              <a:rPr lang="en-US" sz="1800" dirty="0" err="1" smtClean="0">
                <a:solidFill>
                  <a:schemeClr val="bg1"/>
                </a:solidFill>
              </a:rPr>
              <a:t>GeV</a:t>
            </a:r>
            <a:r>
              <a:rPr lang="en-US" sz="1800" dirty="0" smtClean="0">
                <a:solidFill>
                  <a:schemeClr val="bg1"/>
                </a:solidFill>
              </a:rPr>
              <a:t> &lt; E</a:t>
            </a:r>
            <a:r>
              <a:rPr lang="en-US" sz="1800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chemeClr val="bg1"/>
                </a:solidFill>
              </a:rPr>
              <a:t> &lt; 200 </a:t>
            </a:r>
            <a:r>
              <a:rPr lang="en-US" sz="1800" dirty="0" err="1" smtClean="0">
                <a:solidFill>
                  <a:schemeClr val="bg1"/>
                </a:solidFill>
              </a:rPr>
              <a:t>TeV</a:t>
            </a:r>
            <a:r>
              <a:rPr lang="en-US" sz="1800" dirty="0" smtClean="0">
                <a:solidFill>
                  <a:schemeClr val="bg1"/>
                </a:solidFill>
              </a:rPr>
              <a:t> well described by  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13" y="1947995"/>
            <a:ext cx="7946355" cy="46248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46970" y="5692381"/>
            <a:ext cx="2967880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tr-TR" dirty="0" err="1">
                <a:solidFill>
                  <a:srgbClr val="021B2B"/>
                </a:solidFill>
              </a:rPr>
              <a:t>Eur</a:t>
            </a:r>
            <a:r>
              <a:rPr lang="tr-TR" dirty="0">
                <a:solidFill>
                  <a:srgbClr val="021B2B"/>
                </a:solidFill>
              </a:rPr>
              <a:t>. </a:t>
            </a:r>
            <a:r>
              <a:rPr lang="tr-TR" dirty="0" err="1">
                <a:solidFill>
                  <a:srgbClr val="021B2B"/>
                </a:solidFill>
              </a:rPr>
              <a:t>Phys</a:t>
            </a:r>
            <a:r>
              <a:rPr lang="tr-TR" dirty="0">
                <a:solidFill>
                  <a:srgbClr val="021B2B"/>
                </a:solidFill>
              </a:rPr>
              <a:t>. J. C (2013) 73:2606 </a:t>
            </a:r>
            <a:endParaRPr lang="en-US" dirty="0">
              <a:solidFill>
                <a:srgbClr val="021B2B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223273"/>
              </p:ext>
            </p:extLst>
          </p:nvPr>
        </p:nvGraphicFramePr>
        <p:xfrm>
          <a:off x="6372200" y="116632"/>
          <a:ext cx="829342" cy="403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0" name="Equation" r:id="rId4" imgW="469900" imgH="228600" progId="Equation.3">
                  <p:embed/>
                </p:oleObj>
              </mc:Choice>
              <mc:Fallback>
                <p:oleObj name="Equation" r:id="rId4" imgW="469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72200" y="116632"/>
                        <a:ext cx="829342" cy="40346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840612"/>
              </p:ext>
            </p:extLst>
          </p:nvPr>
        </p:nvGraphicFramePr>
        <p:xfrm>
          <a:off x="2491317" y="1499922"/>
          <a:ext cx="4031401" cy="819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1" name="Equation" r:id="rId6" imgW="2247900" imgH="457200" progId="Equation.3">
                  <p:embed/>
                </p:oleObj>
              </mc:Choice>
              <mc:Fallback>
                <p:oleObj name="Equation" r:id="rId6" imgW="2247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91317" y="1499922"/>
                        <a:ext cx="4031401" cy="819946"/>
                      </a:xfrm>
                      <a:prstGeom prst="rect">
                        <a:avLst/>
                      </a:prstGeom>
                      <a:solidFill>
                        <a:srgbClr val="FCF2D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3342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" y="-11917"/>
            <a:ext cx="91346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ANTARES: </a:t>
            </a:r>
            <a:r>
              <a:rPr lang="en-US" sz="4000" dirty="0" smtClean="0">
                <a:solidFill>
                  <a:schemeClr val="bg1"/>
                </a:solidFill>
              </a:rPr>
              <a:t>Search for a flux of </a:t>
            </a:r>
            <a:r>
              <a:rPr lang="en-US" sz="4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4000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4000" dirty="0" smtClean="0">
                <a:solidFill>
                  <a:schemeClr val="bg1"/>
                </a:solidFill>
              </a:rPr>
              <a:t> astrophysical neutrinos from diffuse sources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522" y="1282412"/>
            <a:ext cx="8949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Search for an excess in the energy spectrum of up-going tracks with respect to the expected distribution due to atmospheric neutrino.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A good energy estimator is needed.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615" y="2348880"/>
            <a:ext cx="668181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entury Gothic"/>
              </a:rPr>
              <a:t>First search with 2008-2009 data (334 days) </a:t>
            </a:r>
            <a:r>
              <a:rPr lang="hu-HU" sz="2000" b="1" dirty="0">
                <a:solidFill>
                  <a:srgbClr val="FFFF00"/>
                </a:solidFill>
              </a:rPr>
              <a:t>Phys. Lett. B 696 (2011) 16-</a:t>
            </a:r>
            <a:r>
              <a:rPr lang="hu-HU" sz="2000" b="1" dirty="0" smtClean="0">
                <a:solidFill>
                  <a:srgbClr val="FFFF00"/>
                </a:solidFill>
              </a:rPr>
              <a:t>22</a:t>
            </a:r>
            <a:endParaRPr lang="en-US" sz="2000" b="1" dirty="0">
              <a:solidFill>
                <a:srgbClr val="FFFF00"/>
              </a:solidFill>
            </a:endParaRPr>
          </a:p>
          <a:p>
            <a:pPr marL="538163" lvl="1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Energy estimator "R": the mean number of hits collected by fired PMTs</a:t>
            </a:r>
          </a:p>
          <a:p>
            <a:pPr marL="538163" lvl="1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n</a:t>
            </a:r>
            <a:r>
              <a:rPr lang="en-US" sz="1400" baseline="-25000" dirty="0" smtClean="0">
                <a:solidFill>
                  <a:srgbClr val="FFFFFF"/>
                </a:solidFill>
              </a:rPr>
              <a:t>obs</a:t>
            </a:r>
            <a:r>
              <a:rPr lang="en-US" sz="1400" dirty="0" smtClean="0">
                <a:solidFill>
                  <a:srgbClr val="FFFFFF"/>
                </a:solidFill>
              </a:rPr>
              <a:t> = 9 "candidate" events observed with </a:t>
            </a:r>
            <a:r>
              <a:rPr lang="en-US" sz="1400" dirty="0" err="1" smtClean="0">
                <a:solidFill>
                  <a:srgbClr val="FFFFFF"/>
                </a:solidFill>
              </a:rPr>
              <a:t>n</a:t>
            </a:r>
            <a:r>
              <a:rPr lang="en-US" sz="1400" baseline="-25000" dirty="0" err="1" smtClean="0">
                <a:solidFill>
                  <a:srgbClr val="FFFFFF"/>
                </a:solidFill>
              </a:rPr>
              <a:t>bkg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=</a:t>
            </a:r>
            <a:r>
              <a:rPr lang="en-US" sz="1400" dirty="0" smtClean="0">
                <a:solidFill>
                  <a:srgbClr val="FFFFFF"/>
                </a:solidFill>
              </a:rPr>
              <a:t>10.7 background for  </a:t>
            </a:r>
            <a:r>
              <a:rPr lang="en-US" sz="1400" dirty="0">
                <a:solidFill>
                  <a:srgbClr val="FFFFFF"/>
                </a:solidFill>
              </a:rPr>
              <a:t>20 </a:t>
            </a:r>
            <a:r>
              <a:rPr lang="en-US" sz="1400" dirty="0" err="1">
                <a:solidFill>
                  <a:srgbClr val="FFFFFF"/>
                </a:solidFill>
              </a:rPr>
              <a:t>TeV</a:t>
            </a:r>
            <a:r>
              <a:rPr lang="en-US" sz="1400" dirty="0">
                <a:solidFill>
                  <a:srgbClr val="FFFFFF"/>
                </a:solidFill>
              </a:rPr>
              <a:t> &lt; E</a:t>
            </a:r>
            <a:r>
              <a:rPr lang="en-US" sz="1400" baseline="-25000" dirty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sz="1400" dirty="0">
                <a:solidFill>
                  <a:srgbClr val="FFFFFF"/>
                </a:solidFill>
              </a:rPr>
              <a:t> &lt; 2.5 </a:t>
            </a:r>
            <a:r>
              <a:rPr lang="en-US" sz="1400" dirty="0" err="1" smtClean="0">
                <a:solidFill>
                  <a:srgbClr val="FFFFFF"/>
                </a:solidFill>
              </a:rPr>
              <a:t>PeV</a:t>
            </a:r>
            <a:endParaRPr lang="en-US" sz="1400" dirty="0" smtClean="0">
              <a:solidFill>
                <a:srgbClr val="FFFFFF"/>
              </a:solidFill>
            </a:endParaRPr>
          </a:p>
          <a:p>
            <a:pPr lvl="1"/>
            <a:endParaRPr lang="en-US" sz="2000" dirty="0" smtClean="0"/>
          </a:p>
          <a:p>
            <a:pPr lvl="1"/>
            <a:r>
              <a:rPr lang="en-US" sz="1800" dirty="0"/>
              <a:t> </a:t>
            </a:r>
            <a:r>
              <a:rPr lang="en-US" sz="2000" b="1" dirty="0" smtClean="0">
                <a:solidFill>
                  <a:srgbClr val="FFFF00"/>
                </a:solidFill>
                <a:sym typeface="Wingdings"/>
              </a:rPr>
              <a:t>   </a:t>
            </a:r>
            <a:r>
              <a:rPr lang="en-US" sz="2000" b="1" dirty="0">
                <a:solidFill>
                  <a:srgbClr val="FFFF00"/>
                </a:solidFill>
              </a:rPr>
              <a:t>E</a:t>
            </a:r>
            <a:r>
              <a:rPr lang="en-US" sz="2000" b="1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2000" b="1" baseline="30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  <a:latin typeface="Symbol" charset="0"/>
              </a:rPr>
              <a:t>F</a:t>
            </a:r>
            <a:r>
              <a:rPr lang="en-US" sz="2000" b="1" dirty="0">
                <a:solidFill>
                  <a:srgbClr val="FFFF00"/>
                </a:solidFill>
              </a:rPr>
              <a:t>(E)</a:t>
            </a:r>
            <a:r>
              <a:rPr lang="en-US" sz="2000" b="1" baseline="-25000" dirty="0">
                <a:solidFill>
                  <a:srgbClr val="FFFF00"/>
                </a:solidFill>
              </a:rPr>
              <a:t>90%C.L.</a:t>
            </a:r>
            <a:r>
              <a:rPr lang="en-US" sz="2000" b="1" dirty="0">
                <a:solidFill>
                  <a:srgbClr val="FFFF00"/>
                </a:solidFill>
              </a:rPr>
              <a:t>= 5.3</a:t>
            </a:r>
            <a:r>
              <a:rPr lang="en-US" sz="2000" b="1" dirty="0">
                <a:solidFill>
                  <a:srgbClr val="FFFF00"/>
                </a:solidFill>
                <a:cs typeface="Wingdings" charset="0"/>
              </a:rPr>
              <a:t></a:t>
            </a:r>
            <a:r>
              <a:rPr lang="en-US" sz="2000" b="1" dirty="0">
                <a:solidFill>
                  <a:srgbClr val="FFFF00"/>
                </a:solidFill>
              </a:rPr>
              <a:t>10</a:t>
            </a:r>
            <a:r>
              <a:rPr lang="en-US" sz="2000" b="1" baseline="30000" dirty="0">
                <a:solidFill>
                  <a:srgbClr val="FFFF00"/>
                </a:solidFill>
              </a:rPr>
              <a:t>-8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GeV</a:t>
            </a:r>
            <a:r>
              <a:rPr lang="en-US" sz="2000" b="1" dirty="0">
                <a:solidFill>
                  <a:srgbClr val="FFFF00"/>
                </a:solidFill>
              </a:rPr>
              <a:t> cm</a:t>
            </a:r>
            <a:r>
              <a:rPr lang="en-US" sz="2000" b="1" baseline="30000" dirty="0">
                <a:solidFill>
                  <a:srgbClr val="FFFF00"/>
                </a:solidFill>
              </a:rPr>
              <a:t>-2</a:t>
            </a:r>
            <a:r>
              <a:rPr lang="en-US" sz="2000" b="1" dirty="0">
                <a:solidFill>
                  <a:srgbClr val="FFFF00"/>
                </a:solidFill>
              </a:rPr>
              <a:t> s</a:t>
            </a:r>
            <a:r>
              <a:rPr lang="en-US" sz="2000" b="1" baseline="30000" dirty="0">
                <a:solidFill>
                  <a:srgbClr val="FFFF00"/>
                </a:solidFill>
              </a:rPr>
              <a:t>-1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sr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baseline="30000" dirty="0">
                <a:solidFill>
                  <a:srgbClr val="FFFF00"/>
                </a:solidFill>
              </a:rPr>
              <a:t>-1   </a:t>
            </a:r>
          </a:p>
          <a:p>
            <a:pPr lvl="1"/>
            <a:endParaRPr lang="en-US" sz="2000" dirty="0" smtClean="0">
              <a:solidFill>
                <a:srgbClr val="FFFF00"/>
              </a:solidFill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entury Gothic"/>
              </a:rPr>
              <a:t>New search with 2008-2011 data </a:t>
            </a:r>
            <a:r>
              <a:rPr lang="en-US" sz="2000" dirty="0" smtClean="0">
                <a:solidFill>
                  <a:srgbClr val="FFFFFF"/>
                </a:solidFill>
              </a:rPr>
              <a:t>(885 </a:t>
            </a:r>
            <a:r>
              <a:rPr lang="en-US" sz="2000" dirty="0">
                <a:solidFill>
                  <a:srgbClr val="FFFFFF"/>
                </a:solidFill>
              </a:rPr>
              <a:t>days)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690966" lvl="1" indent="-285750" defTabSz="914400">
              <a:buFont typeface="Arial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entury Gothic"/>
              </a:rPr>
              <a:t>Energy estimator: </a:t>
            </a:r>
            <a:r>
              <a:rPr lang="en-US" sz="1400" dirty="0" err="1" smtClean="0">
                <a:solidFill>
                  <a:srgbClr val="FFFF00"/>
                </a:solidFill>
                <a:latin typeface="Century Gothic"/>
              </a:rPr>
              <a:t>dE</a:t>
            </a:r>
            <a:r>
              <a:rPr lang="en-US" sz="1400" dirty="0" smtClean="0">
                <a:solidFill>
                  <a:srgbClr val="FFFF00"/>
                </a:solidFill>
                <a:latin typeface="Century Gothic"/>
              </a:rPr>
              <a:t>/dx</a:t>
            </a:r>
          </a:p>
          <a:p>
            <a:pPr marL="690966" lvl="1" indent="-285750" defTabSz="914400">
              <a:buFont typeface="Arial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entury Gothic"/>
              </a:rPr>
              <a:t>Reduced atmospheric </a:t>
            </a:r>
            <a:r>
              <a:rPr lang="en-US" sz="1400" dirty="0" err="1" smtClean="0">
                <a:solidFill>
                  <a:srgbClr val="FFFF00"/>
                </a:solidFill>
                <a:latin typeface="Century Gothic"/>
              </a:rPr>
              <a:t>muon</a:t>
            </a:r>
            <a:r>
              <a:rPr lang="en-US" sz="1400" dirty="0" smtClean="0">
                <a:solidFill>
                  <a:srgbClr val="FFFF00"/>
                </a:solidFill>
                <a:latin typeface="Century Gothic"/>
              </a:rPr>
              <a:t> contamination (&lt;0.4%)</a:t>
            </a:r>
          </a:p>
          <a:p>
            <a:pPr marL="690966" lvl="1" indent="-285750" defTabSz="914400">
              <a:buFont typeface="Arial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n</a:t>
            </a:r>
            <a:r>
              <a:rPr lang="en-US" sz="1400" baseline="-25000" dirty="0">
                <a:solidFill>
                  <a:srgbClr val="FFFF00"/>
                </a:solidFill>
              </a:rPr>
              <a:t>obs</a:t>
            </a:r>
            <a:r>
              <a:rPr lang="en-US" sz="1400" dirty="0">
                <a:solidFill>
                  <a:srgbClr val="FFFF00"/>
                </a:solidFill>
              </a:rPr>
              <a:t> = </a:t>
            </a:r>
            <a:r>
              <a:rPr lang="en-US" sz="1400" dirty="0" smtClean="0">
                <a:solidFill>
                  <a:srgbClr val="FFFF00"/>
                </a:solidFill>
              </a:rPr>
              <a:t>8 </a:t>
            </a:r>
            <a:r>
              <a:rPr lang="en-US" sz="1400" dirty="0">
                <a:solidFill>
                  <a:srgbClr val="FFFF00"/>
                </a:solidFill>
              </a:rPr>
              <a:t>"candidate" events </a:t>
            </a:r>
            <a:r>
              <a:rPr lang="en-US" sz="1400" dirty="0" smtClean="0">
                <a:solidFill>
                  <a:srgbClr val="FFFF00"/>
                </a:solidFill>
              </a:rPr>
              <a:t>with </a:t>
            </a:r>
            <a:r>
              <a:rPr lang="en-US" sz="1400" dirty="0" err="1">
                <a:solidFill>
                  <a:srgbClr val="FFFF00"/>
                </a:solidFill>
              </a:rPr>
              <a:t>n</a:t>
            </a:r>
            <a:r>
              <a:rPr lang="en-US" sz="1400" baseline="-25000" dirty="0" err="1">
                <a:solidFill>
                  <a:srgbClr val="FFFF00"/>
                </a:solidFill>
              </a:rPr>
              <a:t>bkg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rgbClr val="FFFF00"/>
                </a:solidFill>
              </a:rPr>
              <a:t>=8.4</a:t>
            </a:r>
          </a:p>
          <a:p>
            <a:pPr marL="690966" lvl="1" indent="-285750" defTabSz="914400">
              <a:buFont typeface="Arial"/>
              <a:buChar char="•"/>
            </a:pPr>
            <a:r>
              <a:rPr lang="en-US" sz="1400" dirty="0" err="1" smtClean="0">
                <a:solidFill>
                  <a:srgbClr val="FFFF00"/>
                </a:solidFill>
              </a:rPr>
              <a:t>n</a:t>
            </a:r>
            <a:r>
              <a:rPr lang="en-US" sz="1400" baseline="-25000" dirty="0" err="1" smtClean="0">
                <a:solidFill>
                  <a:srgbClr val="FFFF00"/>
                </a:solidFill>
              </a:rPr>
              <a:t>sig</a:t>
            </a:r>
            <a:r>
              <a:rPr lang="en-US" sz="1400" dirty="0" smtClean="0">
                <a:solidFill>
                  <a:srgbClr val="FFFF00"/>
                </a:solidFill>
              </a:rPr>
              <a:t> =2.3     for    45 </a:t>
            </a:r>
            <a:r>
              <a:rPr lang="en-US" sz="1400" dirty="0" err="1">
                <a:solidFill>
                  <a:srgbClr val="FFFF00"/>
                </a:solidFill>
              </a:rPr>
              <a:t>TeV</a:t>
            </a:r>
            <a:r>
              <a:rPr lang="en-US" sz="1400" dirty="0">
                <a:solidFill>
                  <a:srgbClr val="FFFF00"/>
                </a:solidFill>
              </a:rPr>
              <a:t> &lt; E</a:t>
            </a:r>
            <a:r>
              <a:rPr lang="en-US" sz="1400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1400" dirty="0">
                <a:solidFill>
                  <a:srgbClr val="FFFF00"/>
                </a:solidFill>
              </a:rPr>
              <a:t> &lt; </a:t>
            </a:r>
            <a:r>
              <a:rPr lang="en-US" sz="1400" dirty="0" smtClean="0">
                <a:solidFill>
                  <a:srgbClr val="FFFF00"/>
                </a:solidFill>
              </a:rPr>
              <a:t>10 </a:t>
            </a:r>
            <a:r>
              <a:rPr lang="en-US" sz="1400" dirty="0" err="1" smtClean="0">
                <a:solidFill>
                  <a:srgbClr val="FFFF00"/>
                </a:solidFill>
              </a:rPr>
              <a:t>PeV</a:t>
            </a:r>
            <a:endParaRPr lang="en-US" sz="1400" dirty="0" smtClean="0">
              <a:solidFill>
                <a:srgbClr val="FFFF00"/>
              </a:solidFill>
            </a:endParaRPr>
          </a:p>
          <a:p>
            <a:pPr lvl="1" defTabSz="914400"/>
            <a:endParaRPr lang="en-US" sz="2000" dirty="0" smtClean="0">
              <a:solidFill>
                <a:srgbClr val="FFFF00"/>
              </a:solidFill>
            </a:endParaRPr>
          </a:p>
          <a:p>
            <a:pPr lvl="1" defTabSz="914400"/>
            <a:r>
              <a:rPr lang="en-US" sz="2000" b="1" dirty="0" smtClean="0">
                <a:solidFill>
                  <a:srgbClr val="FFFF00"/>
                </a:solidFill>
                <a:sym typeface="Wingdings"/>
              </a:rPr>
              <a:t>    </a:t>
            </a:r>
            <a:r>
              <a:rPr lang="en-US" sz="2000" b="1" dirty="0">
                <a:solidFill>
                  <a:srgbClr val="FFFF00"/>
                </a:solidFill>
              </a:rPr>
              <a:t>E</a:t>
            </a:r>
            <a:r>
              <a:rPr lang="en-US" sz="2000" b="1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2000" b="1" baseline="30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  <a:latin typeface="Symbol" charset="0"/>
              </a:rPr>
              <a:t>F</a:t>
            </a:r>
            <a:r>
              <a:rPr lang="en-US" sz="2000" b="1" dirty="0">
                <a:solidFill>
                  <a:srgbClr val="FFFF00"/>
                </a:solidFill>
              </a:rPr>
              <a:t>(E)</a:t>
            </a:r>
            <a:r>
              <a:rPr lang="en-US" sz="2000" b="1" baseline="-25000" dirty="0">
                <a:solidFill>
                  <a:srgbClr val="FFFF00"/>
                </a:solidFill>
              </a:rPr>
              <a:t>90%C.L.</a:t>
            </a:r>
            <a:r>
              <a:rPr lang="en-US" sz="2000" b="1" dirty="0">
                <a:solidFill>
                  <a:srgbClr val="FFFF00"/>
                </a:solidFill>
              </a:rPr>
              <a:t>= </a:t>
            </a:r>
            <a:r>
              <a:rPr lang="en-US" sz="2000" b="1" dirty="0" smtClean="0">
                <a:solidFill>
                  <a:srgbClr val="FFFF00"/>
                </a:solidFill>
              </a:rPr>
              <a:t>4.8</a:t>
            </a:r>
            <a:r>
              <a:rPr lang="en-US" sz="2000" b="1" dirty="0" smtClean="0">
                <a:solidFill>
                  <a:srgbClr val="FFFF00"/>
                </a:solidFill>
                <a:cs typeface="Wingdings" charset="0"/>
              </a:rPr>
              <a:t></a:t>
            </a:r>
            <a:r>
              <a:rPr lang="en-US" sz="2000" b="1" dirty="0">
                <a:solidFill>
                  <a:srgbClr val="FFFF00"/>
                </a:solidFill>
              </a:rPr>
              <a:t>10</a:t>
            </a:r>
            <a:r>
              <a:rPr lang="en-US" sz="2000" b="1" baseline="30000" dirty="0">
                <a:solidFill>
                  <a:srgbClr val="FFFF00"/>
                </a:solidFill>
              </a:rPr>
              <a:t>-8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GeV</a:t>
            </a:r>
            <a:r>
              <a:rPr lang="en-US" sz="2000" b="1" dirty="0">
                <a:solidFill>
                  <a:srgbClr val="FFFF00"/>
                </a:solidFill>
              </a:rPr>
              <a:t> cm</a:t>
            </a:r>
            <a:r>
              <a:rPr lang="en-US" sz="2000" b="1" baseline="30000" dirty="0">
                <a:solidFill>
                  <a:srgbClr val="FFFF00"/>
                </a:solidFill>
              </a:rPr>
              <a:t>-2</a:t>
            </a:r>
            <a:r>
              <a:rPr lang="en-US" sz="2000" b="1" dirty="0">
                <a:solidFill>
                  <a:srgbClr val="FFFF00"/>
                </a:solidFill>
              </a:rPr>
              <a:t> s</a:t>
            </a:r>
            <a:r>
              <a:rPr lang="en-US" sz="2000" b="1" baseline="30000" dirty="0">
                <a:solidFill>
                  <a:srgbClr val="FFFF00"/>
                </a:solidFill>
              </a:rPr>
              <a:t>-1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sr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baseline="30000" dirty="0">
                <a:solidFill>
                  <a:srgbClr val="FFFF00"/>
                </a:solidFill>
              </a:rPr>
              <a:t>-1 </a:t>
            </a:r>
            <a:endParaRPr lang="en-US" sz="2000" dirty="0">
              <a:solidFill>
                <a:srgbClr val="FFFF00"/>
              </a:solidFill>
            </a:endParaRPr>
          </a:p>
          <a:p>
            <a:pPr lvl="1" defTabSz="914400"/>
            <a:endParaRPr lang="en-US" sz="2000" dirty="0">
              <a:solidFill>
                <a:srgbClr val="FFFF00"/>
              </a:solidFill>
              <a:latin typeface="Century Gothic"/>
            </a:endParaRPr>
          </a:p>
        </p:txBody>
      </p:sp>
      <p:pic>
        <p:nvPicPr>
          <p:cNvPr id="16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05" y="1667917"/>
            <a:ext cx="24638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375" y="4318000"/>
            <a:ext cx="3114093" cy="2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8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57" y="1250350"/>
            <a:ext cx="9144000" cy="5085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1917"/>
            <a:ext cx="9134600" cy="139903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ANTARES: </a:t>
            </a:r>
            <a:r>
              <a:rPr lang="en-US" sz="3200" dirty="0" smtClean="0">
                <a:solidFill>
                  <a:schemeClr val="bg1"/>
                </a:solidFill>
              </a:rPr>
              <a:t>Search for a flux of </a:t>
            </a:r>
            <a:r>
              <a:rPr lang="en-US" sz="32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3200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3200" dirty="0" smtClean="0">
                <a:solidFill>
                  <a:schemeClr val="bg1"/>
                </a:solidFill>
              </a:rPr>
              <a:t> astrophysical neutrinos from diffuse sources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CasellaDiTesto 5"/>
          <p:cNvSpPr txBox="1">
            <a:spLocks noChangeArrowheads="1"/>
          </p:cNvSpPr>
          <p:nvPr/>
        </p:nvSpPr>
        <p:spPr bwMode="auto">
          <a:xfrm>
            <a:off x="5579542" y="2809346"/>
            <a:ext cx="3462867" cy="523220"/>
          </a:xfrm>
          <a:prstGeom prst="rect">
            <a:avLst/>
          </a:prstGeom>
          <a:solidFill>
            <a:srgbClr val="FCFA18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/>
              <a:t>E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30000" dirty="0" smtClean="0"/>
              <a:t>2</a:t>
            </a:r>
            <a:r>
              <a:rPr lang="en-US" sz="1400" dirty="0" smtClean="0">
                <a:latin typeface="Symbol" charset="0"/>
              </a:rPr>
              <a:t>F</a:t>
            </a:r>
            <a:r>
              <a:rPr lang="en-US" sz="1400" dirty="0"/>
              <a:t>(E)</a:t>
            </a:r>
            <a:r>
              <a:rPr lang="en-US" sz="1400" baseline="-25000" dirty="0"/>
              <a:t>90</a:t>
            </a:r>
            <a:r>
              <a:rPr lang="en-US" sz="1400" baseline="-25000" dirty="0" smtClean="0"/>
              <a:t>%C.L.</a:t>
            </a:r>
            <a:r>
              <a:rPr lang="en-US" sz="1400" dirty="0" smtClean="0"/>
              <a:t>= 4.8</a:t>
            </a:r>
            <a:r>
              <a:rPr lang="en-US" sz="1400" dirty="0" smtClean="0">
                <a:cs typeface="Wingdings" charset="0"/>
              </a:rPr>
              <a:t></a:t>
            </a:r>
            <a:r>
              <a:rPr lang="en-US" sz="1400" dirty="0"/>
              <a:t>10</a:t>
            </a:r>
            <a:r>
              <a:rPr lang="en-US" sz="1400" baseline="30000" dirty="0"/>
              <a:t>-8</a:t>
            </a:r>
            <a:r>
              <a:rPr lang="en-US" sz="1400" dirty="0"/>
              <a:t> </a:t>
            </a:r>
            <a:r>
              <a:rPr lang="en-US" sz="1400" dirty="0" err="1"/>
              <a:t>GeV</a:t>
            </a:r>
            <a:r>
              <a:rPr lang="en-US" sz="1400" dirty="0"/>
              <a:t> cm</a:t>
            </a:r>
            <a:r>
              <a:rPr lang="en-US" sz="1400" baseline="30000" dirty="0"/>
              <a:t>-2</a:t>
            </a:r>
            <a:r>
              <a:rPr lang="en-US" sz="1400" dirty="0"/>
              <a:t> s</a:t>
            </a:r>
            <a:r>
              <a:rPr lang="en-US" sz="1400" baseline="30000" dirty="0"/>
              <a:t>-1</a:t>
            </a:r>
            <a:r>
              <a:rPr lang="en-US" sz="1400" dirty="0"/>
              <a:t> </a:t>
            </a:r>
            <a:r>
              <a:rPr lang="en-US" sz="1400" dirty="0" err="1" smtClean="0"/>
              <a:t>sr</a:t>
            </a:r>
            <a:r>
              <a:rPr lang="en-US" sz="1400" dirty="0" smtClean="0"/>
              <a:t> </a:t>
            </a:r>
            <a:r>
              <a:rPr lang="en-US" sz="1400" baseline="30000" dirty="0" smtClean="0"/>
              <a:t>-</a:t>
            </a:r>
            <a:r>
              <a:rPr lang="en-US" sz="1400" baseline="30000" dirty="0"/>
              <a:t>1   </a:t>
            </a:r>
          </a:p>
          <a:p>
            <a:pPr algn="ctr"/>
            <a:r>
              <a:rPr lang="en-US" sz="1400" dirty="0" smtClean="0"/>
              <a:t>45 </a:t>
            </a:r>
            <a:r>
              <a:rPr lang="en-US" sz="1400" dirty="0" err="1" smtClean="0"/>
              <a:t>TeV</a:t>
            </a:r>
            <a:r>
              <a:rPr lang="en-US" sz="1400" dirty="0" smtClean="0"/>
              <a:t> &lt; E</a:t>
            </a:r>
            <a:r>
              <a:rPr lang="en-US" sz="1400" baseline="-25000" dirty="0">
                <a:latin typeface="Symbol" charset="2"/>
                <a:cs typeface="Symbol" charset="2"/>
              </a:rPr>
              <a:t>n</a:t>
            </a:r>
            <a:r>
              <a:rPr lang="en-US" sz="1400" dirty="0" smtClean="0"/>
              <a:t> &lt; 1</a:t>
            </a:r>
            <a:r>
              <a:rPr lang="en-US" sz="1400" dirty="0"/>
              <a:t>0</a:t>
            </a:r>
            <a:r>
              <a:rPr lang="en-US" sz="1400" dirty="0" smtClean="0"/>
              <a:t> </a:t>
            </a:r>
            <a:r>
              <a:rPr lang="en-US" sz="1400" dirty="0" err="1"/>
              <a:t>PeV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647267" y="3332566"/>
            <a:ext cx="609600" cy="9515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1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018"/>
            <a:ext cx="9134600" cy="943250"/>
          </a:xfrm>
        </p:spPr>
        <p:txBody>
          <a:bodyPr>
            <a:noAutofit/>
          </a:bodyPr>
          <a:lstStyle/>
          <a:p>
            <a:pPr marL="1588" algn="ctr"/>
            <a:r>
              <a:rPr lang="en-US" sz="3200" dirty="0" smtClean="0">
                <a:solidFill>
                  <a:srgbClr val="FFFF00"/>
                </a:solidFill>
              </a:rPr>
              <a:t>Neutrinos </a:t>
            </a:r>
            <a:r>
              <a:rPr lang="en-US" sz="3200" dirty="0">
                <a:solidFill>
                  <a:srgbClr val="FFFF00"/>
                </a:solidFill>
              </a:rPr>
              <a:t>from “FERMI Bubbles” ??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Search possible for a Mediterranean Cherenkov </a:t>
            </a:r>
            <a:r>
              <a:rPr lang="en-US" sz="2400" b="1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2400" b="1" dirty="0">
                <a:solidFill>
                  <a:srgbClr val="FFFF00"/>
                </a:solidFill>
              </a:rPr>
              <a:t> Telescope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03201" y="952263"/>
            <a:ext cx="8737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400" dirty="0" smtClean="0">
                <a:solidFill>
                  <a:srgbClr val="FFFFFF"/>
                </a:solidFill>
              </a:rPr>
              <a:t>FERMI </a:t>
            </a:r>
            <a:r>
              <a:rPr lang="en-GB" sz="1400" dirty="0">
                <a:solidFill>
                  <a:srgbClr val="FFFFFF"/>
                </a:solidFill>
              </a:rPr>
              <a:t>detected hard </a:t>
            </a:r>
            <a:r>
              <a:rPr lang="en-GB" sz="1400" dirty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en-GB" sz="1400" dirty="0">
                <a:solidFill>
                  <a:srgbClr val="FFFFFF"/>
                </a:solidFill>
              </a:rPr>
              <a:t> emission (E</a:t>
            </a:r>
            <a:r>
              <a:rPr lang="en-GB" sz="1400" baseline="30000" dirty="0">
                <a:solidFill>
                  <a:srgbClr val="FFFFFF"/>
                </a:solidFill>
              </a:rPr>
              <a:t>-2</a:t>
            </a:r>
            <a:r>
              <a:rPr lang="en-GB" sz="1400" dirty="0">
                <a:solidFill>
                  <a:srgbClr val="FFFFFF"/>
                </a:solidFill>
              </a:rPr>
              <a:t>) up to </a:t>
            </a:r>
            <a:r>
              <a:rPr lang="en-GB" sz="1400" dirty="0" smtClean="0">
                <a:solidFill>
                  <a:srgbClr val="FFFFFF"/>
                </a:solidFill>
              </a:rPr>
              <a:t>100 </a:t>
            </a:r>
            <a:r>
              <a:rPr lang="en-GB" sz="1400" dirty="0" err="1" smtClean="0">
                <a:solidFill>
                  <a:srgbClr val="FFFFFF"/>
                </a:solidFill>
              </a:rPr>
              <a:t>GeV</a:t>
            </a:r>
            <a:r>
              <a:rPr lang="en-GB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in </a:t>
            </a:r>
            <a:r>
              <a:rPr lang="en-US" sz="1400" dirty="0">
                <a:solidFill>
                  <a:srgbClr val="FFFFFF"/>
                </a:solidFill>
              </a:rPr>
              <a:t>extended </a:t>
            </a:r>
            <a:r>
              <a:rPr lang="en-US" sz="1400" dirty="0" smtClean="0">
                <a:solidFill>
                  <a:srgbClr val="FFFFFF"/>
                </a:solidFill>
              </a:rPr>
              <a:t>“bubbles” around </a:t>
            </a:r>
            <a:r>
              <a:rPr lang="en-US" sz="1400" dirty="0">
                <a:solidFill>
                  <a:srgbClr val="FFFFFF"/>
                </a:solidFill>
              </a:rPr>
              <a:t>Galactic </a:t>
            </a:r>
            <a:r>
              <a:rPr lang="en-US" sz="1400" dirty="0" smtClean="0">
                <a:solidFill>
                  <a:srgbClr val="FFFFFF"/>
                </a:solidFill>
              </a:rPr>
              <a:t>Center, hard spectrum not compatible with Inverse Compton mechanism, </a:t>
            </a:r>
            <a:r>
              <a:rPr lang="en-US" sz="1400" dirty="0" err="1">
                <a:solidFill>
                  <a:srgbClr val="FFFFFF"/>
                </a:solidFill>
              </a:rPr>
              <a:t>M.Su</a:t>
            </a:r>
            <a:r>
              <a:rPr lang="en-US" sz="1400" dirty="0">
                <a:solidFill>
                  <a:srgbClr val="FFFFFF"/>
                </a:solidFill>
              </a:rPr>
              <a:t> et al.</a:t>
            </a:r>
            <a:r>
              <a:rPr lang="en-US" sz="1400" dirty="0" smtClean="0">
                <a:solidFill>
                  <a:srgbClr val="FFFFFF"/>
                </a:solidFill>
              </a:rPr>
              <a:t>, Ap.J</a:t>
            </a:r>
            <a:r>
              <a:rPr lang="en-US" sz="1400" dirty="0">
                <a:solidFill>
                  <a:srgbClr val="FFFFFF"/>
                </a:solidFill>
              </a:rPr>
              <a:t>.724 (2010)</a:t>
            </a:r>
            <a:r>
              <a:rPr lang="en-US" sz="1400" dirty="0" smtClean="0">
                <a:solidFill>
                  <a:srgbClr val="FFFFFF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7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Models involving hadronic processes (e.g. </a:t>
            </a:r>
            <a:r>
              <a:rPr lang="en-US" sz="1400" dirty="0" smtClean="0">
                <a:solidFill>
                  <a:srgbClr val="FFFFFF"/>
                </a:solidFill>
              </a:rPr>
              <a:t>Crocker </a:t>
            </a:r>
            <a:r>
              <a:rPr lang="en-US" sz="1400" dirty="0">
                <a:solidFill>
                  <a:srgbClr val="FFFFFF"/>
                </a:solidFill>
              </a:rPr>
              <a:t>&amp; </a:t>
            </a:r>
            <a:r>
              <a:rPr lang="en-US" sz="1400" dirty="0" err="1">
                <a:solidFill>
                  <a:srgbClr val="FFFFFF"/>
                </a:solidFill>
              </a:rPr>
              <a:t>Aharonian</a:t>
            </a:r>
            <a:r>
              <a:rPr lang="en-US" sz="1400" dirty="0">
                <a:solidFill>
                  <a:srgbClr val="FFFFFF"/>
                </a:solidFill>
              </a:rPr>
              <a:t>, PRL 2011) predict significant neutrino </a:t>
            </a:r>
            <a:r>
              <a:rPr lang="en-US" sz="1400" dirty="0" smtClean="0">
                <a:solidFill>
                  <a:srgbClr val="FFFFFF"/>
                </a:solidFill>
              </a:rPr>
              <a:t>fluxes. </a:t>
            </a:r>
          </a:p>
          <a:p>
            <a:pPr marL="285750" indent="-285750">
              <a:buFont typeface="Arial"/>
              <a:buChar char="•"/>
            </a:pPr>
            <a:endParaRPr lang="en-US" sz="7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Estimates for the neutrino flux: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An exponential energy cut-off could affect the flux </a:t>
            </a:r>
          </a:p>
          <a:p>
            <a:pPr marL="285750" indent="-285750">
              <a:buFont typeface="Arial"/>
              <a:buChar char="•"/>
            </a:pPr>
            <a:endParaRPr lang="en-US" sz="7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7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ANTARES, the present Mediterranean </a:t>
            </a:r>
            <a:r>
              <a:rPr lang="en-US" sz="14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sz="1400" dirty="0" smtClean="0">
                <a:solidFill>
                  <a:srgbClr val="FFFFFF"/>
                </a:solidFill>
              </a:rPr>
              <a:t> Telescope, searched for these neutrinos.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546" y="3793069"/>
            <a:ext cx="4869736" cy="2761191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076672"/>
              </p:ext>
            </p:extLst>
          </p:nvPr>
        </p:nvGraphicFramePr>
        <p:xfrm>
          <a:off x="3291958" y="1916832"/>
          <a:ext cx="545623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8" name="Equation" r:id="rId4" imgW="4267200" imgH="457200" progId="Equation.3">
                  <p:embed/>
                </p:oleObj>
              </mc:Choice>
              <mc:Fallback>
                <p:oleObj name="Equation" r:id="rId4" imgW="4267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91958" y="1916832"/>
                        <a:ext cx="5456237" cy="5175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310631"/>
              </p:ext>
            </p:extLst>
          </p:nvPr>
        </p:nvGraphicFramePr>
        <p:xfrm>
          <a:off x="5724128" y="2492896"/>
          <a:ext cx="1869281" cy="591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9" name="Equation" r:id="rId6" imgW="1524000" imgH="482600" progId="Equation.3">
                  <p:embed/>
                </p:oleObj>
              </mc:Choice>
              <mc:Fallback>
                <p:oleObj name="Equation" r:id="rId6" imgW="15240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24128" y="2492896"/>
                        <a:ext cx="1869281" cy="59193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9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018"/>
            <a:ext cx="9134600" cy="502982"/>
          </a:xfrm>
        </p:spPr>
        <p:txBody>
          <a:bodyPr>
            <a:noAutofit/>
          </a:bodyPr>
          <a:lstStyle/>
          <a:p>
            <a:pPr marL="1588" algn="ctr"/>
            <a:r>
              <a:rPr lang="en-US" sz="2800" dirty="0" smtClean="0">
                <a:solidFill>
                  <a:srgbClr val="FFFF00"/>
                </a:solidFill>
              </a:rPr>
              <a:t>ANTARES: </a:t>
            </a:r>
            <a:r>
              <a:rPr lang="en-US" sz="2800" dirty="0" smtClean="0">
                <a:solidFill>
                  <a:srgbClr val="FFFFFF"/>
                </a:solidFill>
              </a:rPr>
              <a:t>search for diffuse </a:t>
            </a:r>
            <a:r>
              <a:rPr lang="en-US" sz="28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from </a:t>
            </a:r>
            <a:r>
              <a:rPr lang="en-US" sz="2800" dirty="0" smtClean="0">
                <a:solidFill>
                  <a:srgbClr val="FFFFFF"/>
                </a:solidFill>
              </a:rPr>
              <a:t>"FERMI Bubbles"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067" y="694268"/>
            <a:ext cx="5223933" cy="2611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261" y="3395134"/>
            <a:ext cx="4510740" cy="3054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01" y="728247"/>
            <a:ext cx="35729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Compare the neutrino-like events coming from 3 "off-zones" (with the same size and shape as the Fermi Bubbles "on-zone") with the events coming from the Fermi Bubbles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Events selected as up-going and well reconstructed tracks.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Data sample, in the period 2008-2011, includes 806 days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In the 3 off-zones  observed:</a:t>
            </a:r>
          </a:p>
          <a:p>
            <a:r>
              <a:rPr lang="en-US" sz="1400" dirty="0" smtClean="0"/>
              <a:t>       </a:t>
            </a:r>
            <a:r>
              <a:rPr lang="en-US" sz="1400" b="1" dirty="0" err="1" smtClean="0">
                <a:solidFill>
                  <a:srgbClr val="FFFF00"/>
                </a:solidFill>
              </a:rPr>
              <a:t>n</a:t>
            </a:r>
            <a:r>
              <a:rPr lang="en-US" sz="1400" b="1" baseline="-25000" dirty="0" err="1" smtClean="0">
                <a:solidFill>
                  <a:srgbClr val="FFFF00"/>
                </a:solidFill>
              </a:rPr>
              <a:t>bkg</a:t>
            </a:r>
            <a:r>
              <a:rPr lang="en-US" sz="1400" b="1" dirty="0" smtClean="0">
                <a:solidFill>
                  <a:srgbClr val="FFFF00"/>
                </a:solidFill>
              </a:rPr>
              <a:t>   =  9, 12 and 12 events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In the Fermi-Bubble </a:t>
            </a:r>
            <a:r>
              <a:rPr lang="en-US" sz="1400" b="1" dirty="0" smtClean="0">
                <a:solidFill>
                  <a:srgbClr val="FFFFFF"/>
                </a:solidFill>
              </a:rPr>
              <a:t>region  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    </a:t>
            </a:r>
            <a:r>
              <a:rPr lang="en-US" sz="1400" b="1" dirty="0" smtClean="0">
                <a:solidFill>
                  <a:srgbClr val="FFFF00"/>
                </a:solidFill>
              </a:rPr>
              <a:t>n</a:t>
            </a:r>
            <a:r>
              <a:rPr lang="en-US" sz="1400" b="1" baseline="-25000" dirty="0" smtClean="0">
                <a:solidFill>
                  <a:srgbClr val="FFFF00"/>
                </a:solidFill>
              </a:rPr>
              <a:t>obs</a:t>
            </a:r>
            <a:r>
              <a:rPr lang="en-US" sz="1400" b="1" dirty="0" smtClean="0">
                <a:solidFill>
                  <a:srgbClr val="FFFF00"/>
                </a:solidFill>
              </a:rPr>
              <a:t>   =  16 events      </a:t>
            </a:r>
            <a:r>
              <a:rPr lang="en-US" sz="1400" dirty="0" smtClean="0">
                <a:solidFill>
                  <a:srgbClr val="FFFF00"/>
                </a:solidFill>
              </a:rPr>
              <a:t>(1.2</a:t>
            </a:r>
            <a:r>
              <a:rPr lang="en-US" sz="14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s</a:t>
            </a:r>
            <a:r>
              <a:rPr lang="en-US" sz="1400" dirty="0" smtClean="0">
                <a:solidFill>
                  <a:srgbClr val="FFFF00"/>
                </a:solidFill>
              </a:rPr>
              <a:t> excess)</a:t>
            </a:r>
          </a:p>
          <a:p>
            <a:endParaRPr lang="en-US" sz="14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No statistically consistent signal observed</a:t>
            </a:r>
          </a:p>
        </p:txBody>
      </p:sp>
      <p:sp>
        <p:nvSpPr>
          <p:cNvPr id="9" name="Rectangle 8"/>
          <p:cNvSpPr/>
          <p:nvPr/>
        </p:nvSpPr>
        <p:spPr>
          <a:xfrm>
            <a:off x="3793066" y="694326"/>
            <a:ext cx="1624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Fermi </a:t>
            </a:r>
            <a:r>
              <a:rPr lang="en-US" sz="1400" dirty="0">
                <a:solidFill>
                  <a:srgbClr val="FF0000"/>
                </a:solidFill>
              </a:rPr>
              <a:t>Bubbles "on-zone"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147733" y="1007533"/>
            <a:ext cx="1032934" cy="6011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47733" y="1007533"/>
            <a:ext cx="1032934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319181" y="2998458"/>
            <a:ext cx="10757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"off-zones"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713137" y="2642858"/>
            <a:ext cx="270931" cy="35560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493001" y="1498600"/>
            <a:ext cx="491067" cy="149985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620935" y="2998458"/>
            <a:ext cx="1363133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7504" y="4869160"/>
            <a:ext cx="441183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Assuming no cut-off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E</a:t>
            </a:r>
            <a:r>
              <a:rPr lang="en-US" sz="18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1800" b="1" dirty="0" smtClean="0">
                <a:solidFill>
                  <a:srgbClr val="FFFF00"/>
                </a:solidFill>
                <a:latin typeface="Symbol" charset="0"/>
              </a:rPr>
              <a:t>F</a:t>
            </a:r>
            <a:r>
              <a:rPr lang="en-US" sz="1800" b="1" dirty="0">
                <a:solidFill>
                  <a:srgbClr val="FFFF00"/>
                </a:solidFill>
              </a:rPr>
              <a:t>(E)</a:t>
            </a:r>
            <a:r>
              <a:rPr lang="en-US" sz="1800" b="1" baseline="-25000" dirty="0">
                <a:solidFill>
                  <a:srgbClr val="FFFF00"/>
                </a:solidFill>
              </a:rPr>
              <a:t>90%C.L.</a:t>
            </a:r>
            <a:r>
              <a:rPr lang="en-US" sz="1800" b="1" dirty="0">
                <a:solidFill>
                  <a:srgbClr val="FFFF00"/>
                </a:solidFill>
              </a:rPr>
              <a:t>= </a:t>
            </a:r>
            <a:r>
              <a:rPr lang="en-US" sz="1800" b="1" dirty="0" smtClean="0">
                <a:solidFill>
                  <a:srgbClr val="FFFF00"/>
                </a:solidFill>
              </a:rPr>
              <a:t>5.7</a:t>
            </a:r>
            <a:r>
              <a:rPr lang="en-US" sz="1800" b="1" dirty="0" smtClean="0">
                <a:solidFill>
                  <a:srgbClr val="FFFF00"/>
                </a:solidFill>
                <a:cs typeface="Wingdings" charset="0"/>
              </a:rPr>
              <a:t></a:t>
            </a:r>
            <a:r>
              <a:rPr lang="en-US" sz="1800" b="1" dirty="0">
                <a:solidFill>
                  <a:srgbClr val="FFFF00"/>
                </a:solidFill>
              </a:rPr>
              <a:t>10</a:t>
            </a:r>
            <a:r>
              <a:rPr lang="en-US" sz="1800" b="1" baseline="30000" dirty="0" smtClean="0">
                <a:solidFill>
                  <a:srgbClr val="FFFF00"/>
                </a:solidFill>
              </a:rPr>
              <a:t>-7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GeV</a:t>
            </a:r>
            <a:r>
              <a:rPr lang="en-US" sz="1800" b="1" dirty="0">
                <a:solidFill>
                  <a:srgbClr val="FFFF00"/>
                </a:solidFill>
              </a:rPr>
              <a:t> cm</a:t>
            </a:r>
            <a:r>
              <a:rPr lang="en-US" sz="1800" b="1" baseline="30000" dirty="0">
                <a:solidFill>
                  <a:srgbClr val="FFFF00"/>
                </a:solidFill>
              </a:rPr>
              <a:t>-2</a:t>
            </a:r>
            <a:r>
              <a:rPr lang="en-US" sz="1800" b="1" dirty="0">
                <a:solidFill>
                  <a:srgbClr val="FFFF00"/>
                </a:solidFill>
              </a:rPr>
              <a:t> s</a:t>
            </a:r>
            <a:r>
              <a:rPr lang="en-US" sz="1800" b="1" baseline="30000" dirty="0">
                <a:solidFill>
                  <a:srgbClr val="FFFF00"/>
                </a:solidFill>
              </a:rPr>
              <a:t>-1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sr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baseline="30000" dirty="0">
                <a:solidFill>
                  <a:srgbClr val="FFFF00"/>
                </a:solidFill>
              </a:rPr>
              <a:t>-1   </a:t>
            </a:r>
          </a:p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Assuming 500 </a:t>
            </a:r>
            <a:r>
              <a:rPr lang="en-US" sz="1800" dirty="0" err="1" smtClean="0">
                <a:solidFill>
                  <a:srgbClr val="FFFFFF"/>
                </a:solidFill>
              </a:rPr>
              <a:t>TeV</a:t>
            </a:r>
            <a:r>
              <a:rPr lang="en-US" sz="1800" dirty="0" smtClean="0">
                <a:solidFill>
                  <a:srgbClr val="FFFFFF"/>
                </a:solidFill>
              </a:rPr>
              <a:t>  </a:t>
            </a:r>
            <a:r>
              <a:rPr lang="en-US" sz="1800" dirty="0">
                <a:solidFill>
                  <a:srgbClr val="FFFFFF"/>
                </a:solidFill>
              </a:rPr>
              <a:t>cut-off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E</a:t>
            </a:r>
            <a:r>
              <a:rPr lang="en-US" sz="1800" b="1" baseline="30000" dirty="0">
                <a:solidFill>
                  <a:srgbClr val="FFFF00"/>
                </a:solidFill>
              </a:rPr>
              <a:t>2</a:t>
            </a:r>
            <a:r>
              <a:rPr lang="en-US" sz="1800" b="1" dirty="0">
                <a:solidFill>
                  <a:srgbClr val="FFFF00"/>
                </a:solidFill>
                <a:latin typeface="Symbol" charset="0"/>
              </a:rPr>
              <a:t>F</a:t>
            </a:r>
            <a:r>
              <a:rPr lang="en-US" sz="1800" b="1" dirty="0">
                <a:solidFill>
                  <a:srgbClr val="FFFF00"/>
                </a:solidFill>
              </a:rPr>
              <a:t>(E)</a:t>
            </a:r>
            <a:r>
              <a:rPr lang="en-US" sz="1800" b="1" baseline="-25000" dirty="0">
                <a:solidFill>
                  <a:srgbClr val="FFFF00"/>
                </a:solidFill>
              </a:rPr>
              <a:t>90%C.L.</a:t>
            </a:r>
            <a:r>
              <a:rPr lang="en-US" sz="1800" b="1" dirty="0">
                <a:solidFill>
                  <a:srgbClr val="FFFF00"/>
                </a:solidFill>
              </a:rPr>
              <a:t>= </a:t>
            </a:r>
            <a:r>
              <a:rPr lang="en-US" sz="1800" b="1" dirty="0" smtClean="0">
                <a:solidFill>
                  <a:srgbClr val="FFFF00"/>
                </a:solidFill>
              </a:rPr>
              <a:t>8.7</a:t>
            </a:r>
            <a:r>
              <a:rPr lang="en-US" sz="1800" b="1" dirty="0">
                <a:solidFill>
                  <a:srgbClr val="FFFF00"/>
                </a:solidFill>
                <a:cs typeface="Wingdings" charset="0"/>
              </a:rPr>
              <a:t></a:t>
            </a:r>
            <a:r>
              <a:rPr lang="en-US" sz="1800" b="1" dirty="0">
                <a:solidFill>
                  <a:srgbClr val="FFFF00"/>
                </a:solidFill>
              </a:rPr>
              <a:t>10</a:t>
            </a:r>
            <a:r>
              <a:rPr lang="en-US" sz="1800" b="1" baseline="30000" dirty="0">
                <a:solidFill>
                  <a:srgbClr val="FFFF00"/>
                </a:solidFill>
              </a:rPr>
              <a:t>-7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GeV</a:t>
            </a:r>
            <a:r>
              <a:rPr lang="en-US" sz="1800" b="1" dirty="0">
                <a:solidFill>
                  <a:srgbClr val="FFFF00"/>
                </a:solidFill>
              </a:rPr>
              <a:t> cm</a:t>
            </a:r>
            <a:r>
              <a:rPr lang="en-US" sz="1800" b="1" baseline="30000" dirty="0">
                <a:solidFill>
                  <a:srgbClr val="FFFF00"/>
                </a:solidFill>
              </a:rPr>
              <a:t>-2</a:t>
            </a:r>
            <a:r>
              <a:rPr lang="en-US" sz="1800" b="1" dirty="0">
                <a:solidFill>
                  <a:srgbClr val="FFFF00"/>
                </a:solidFill>
              </a:rPr>
              <a:t> s</a:t>
            </a:r>
            <a:r>
              <a:rPr lang="en-US" sz="1800" b="1" baseline="30000" dirty="0">
                <a:solidFill>
                  <a:srgbClr val="FFFF00"/>
                </a:solidFill>
              </a:rPr>
              <a:t>-1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sr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baseline="30000" dirty="0">
                <a:solidFill>
                  <a:srgbClr val="FFFF00"/>
                </a:solidFill>
              </a:rPr>
              <a:t>-1   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7191662" y="3818469"/>
            <a:ext cx="55806" cy="220133"/>
            <a:chOff x="7191661" y="3818467"/>
            <a:chExt cx="111600" cy="220133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7247467" y="3818467"/>
              <a:ext cx="0" cy="220133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6200000" flipH="1">
              <a:off x="7247461" y="3869263"/>
              <a:ext cx="0" cy="11160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191655" y="4097874"/>
            <a:ext cx="55806" cy="220133"/>
            <a:chOff x="7191661" y="3818467"/>
            <a:chExt cx="111600" cy="220133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7247467" y="3818467"/>
              <a:ext cx="0" cy="220133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7247461" y="3869263"/>
              <a:ext cx="0" cy="1116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7281325" y="3801618"/>
            <a:ext cx="11649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Data "</a:t>
            </a:r>
            <a:r>
              <a:rPr lang="en-US" sz="1050" dirty="0">
                <a:solidFill>
                  <a:srgbClr val="FF0000"/>
                </a:solidFill>
              </a:rPr>
              <a:t>on-zone"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281326" y="3987839"/>
            <a:ext cx="12321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Data "off-</a:t>
            </a:r>
            <a:r>
              <a:rPr lang="en-US" sz="1050" dirty="0">
                <a:solidFill>
                  <a:schemeClr val="bg1"/>
                </a:solidFill>
              </a:rPr>
              <a:t>zone</a:t>
            </a:r>
            <a:r>
              <a:rPr lang="en-US" sz="1050" dirty="0" smtClean="0">
                <a:solidFill>
                  <a:schemeClr val="bg1"/>
                </a:solidFill>
              </a:rPr>
              <a:t>" average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1" name="Snip Diagonal Corner Rectangle 40"/>
          <p:cNvSpPr/>
          <p:nvPr/>
        </p:nvSpPr>
        <p:spPr>
          <a:xfrm>
            <a:off x="7143364" y="4436530"/>
            <a:ext cx="180300" cy="143933"/>
          </a:xfrm>
          <a:prstGeom prst="snip2Diag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81326" y="4377368"/>
            <a:ext cx="112118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tx1">
                    <a:lumMod val="50000"/>
                  </a:schemeClr>
                </a:solidFill>
              </a:rPr>
              <a:t>b</a:t>
            </a:r>
            <a:r>
              <a:rPr lang="en-US" sz="1050" dirty="0" err="1" smtClean="0">
                <a:solidFill>
                  <a:schemeClr val="tx1">
                    <a:lumMod val="50000"/>
                  </a:schemeClr>
                </a:solidFill>
              </a:rPr>
              <a:t>kg</a:t>
            </a:r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</a:rPr>
              <a:t> simulation</a:t>
            </a:r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58347" y="4744288"/>
            <a:ext cx="1476254" cy="90024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chemeClr val="accent3">
                    <a:lumMod val="75000"/>
                  </a:schemeClr>
                </a:solidFill>
              </a:rPr>
              <a:t>Expected signal from Fermi Bubbles:</a:t>
            </a:r>
          </a:p>
          <a:p>
            <a:pPr algn="r"/>
            <a:r>
              <a:rPr lang="en-US" sz="1050" dirty="0">
                <a:solidFill>
                  <a:schemeClr val="accent3">
                    <a:lumMod val="75000"/>
                  </a:schemeClr>
                </a:solidFill>
              </a:rPr>
              <a:t>n</a:t>
            </a:r>
            <a:r>
              <a:rPr lang="en-US" sz="1050" dirty="0" smtClean="0">
                <a:solidFill>
                  <a:schemeClr val="accent3">
                    <a:lumMod val="75000"/>
                  </a:schemeClr>
                </a:solidFill>
              </a:rPr>
              <a:t>o cut-off</a:t>
            </a:r>
          </a:p>
          <a:p>
            <a:pPr algn="r"/>
            <a:r>
              <a:rPr lang="en-US" sz="1050" dirty="0" smtClean="0">
                <a:solidFill>
                  <a:schemeClr val="accent3">
                    <a:lumMod val="75000"/>
                  </a:schemeClr>
                </a:solidFill>
              </a:rPr>
              <a:t>500 </a:t>
            </a:r>
            <a:r>
              <a:rPr lang="en-US" sz="1050" dirty="0" err="1" smtClean="0">
                <a:solidFill>
                  <a:schemeClr val="accent3">
                    <a:lumMod val="75000"/>
                  </a:schemeClr>
                </a:solidFill>
              </a:rPr>
              <a:t>TeV</a:t>
            </a:r>
            <a:endParaRPr lang="en-US" sz="105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n-US" sz="105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7679269" y="5223935"/>
            <a:ext cx="681816" cy="56726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7658347" y="5376335"/>
            <a:ext cx="855139" cy="64346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29593" y="3413270"/>
            <a:ext cx="2272076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tr-TR" sz="1200" dirty="0" err="1">
                <a:solidFill>
                  <a:srgbClr val="FF0000"/>
                </a:solidFill>
              </a:rPr>
              <a:t>Eur</a:t>
            </a:r>
            <a:r>
              <a:rPr lang="tr-TR" sz="1200" dirty="0">
                <a:solidFill>
                  <a:srgbClr val="FF0000"/>
                </a:solidFill>
              </a:rPr>
              <a:t>. </a:t>
            </a:r>
            <a:r>
              <a:rPr lang="tr-TR" sz="1200" dirty="0" err="1">
                <a:solidFill>
                  <a:srgbClr val="FF0000"/>
                </a:solidFill>
              </a:rPr>
              <a:t>Phys</a:t>
            </a:r>
            <a:r>
              <a:rPr lang="tr-TR" sz="1200" dirty="0">
                <a:solidFill>
                  <a:srgbClr val="FF0000"/>
                </a:solidFill>
              </a:rPr>
              <a:t>. J. C (2014) 74:2701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9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Line 6"/>
          <p:cNvSpPr>
            <a:spLocks noChangeShapeType="1"/>
          </p:cNvSpPr>
          <p:nvPr/>
        </p:nvSpPr>
        <p:spPr bwMode="auto">
          <a:xfrm flipV="1">
            <a:off x="3314700" y="2533650"/>
            <a:ext cx="642938" cy="714375"/>
          </a:xfrm>
          <a:prstGeom prst="line">
            <a:avLst/>
          </a:prstGeom>
          <a:noFill/>
          <a:ln w="72000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" name="Rectangle 35"/>
          <p:cNvSpPr>
            <a:spLocks noChangeArrowheads="1"/>
          </p:cNvSpPr>
          <p:nvPr/>
        </p:nvSpPr>
        <p:spPr bwMode="auto">
          <a:xfrm>
            <a:off x="171450" y="3155950"/>
            <a:ext cx="3532188" cy="2592388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Rectangle 35"/>
          <p:cNvSpPr>
            <a:spLocks noChangeArrowheads="1"/>
          </p:cNvSpPr>
          <p:nvPr/>
        </p:nvSpPr>
        <p:spPr bwMode="auto">
          <a:xfrm>
            <a:off x="6750050" y="3241675"/>
            <a:ext cx="2316163" cy="313213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" name="Rectangle 35"/>
          <p:cNvSpPr>
            <a:spLocks noChangeArrowheads="1"/>
          </p:cNvSpPr>
          <p:nvPr/>
        </p:nvSpPr>
        <p:spPr bwMode="auto">
          <a:xfrm>
            <a:off x="6584950" y="1540934"/>
            <a:ext cx="2501900" cy="161501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3" name="Rectangle 35"/>
          <p:cNvSpPr>
            <a:spLocks noChangeArrowheads="1"/>
          </p:cNvSpPr>
          <p:nvPr/>
        </p:nvSpPr>
        <p:spPr bwMode="auto">
          <a:xfrm>
            <a:off x="2906713" y="3471863"/>
            <a:ext cx="3744912" cy="299561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1948"/>
            <a:ext cx="9144000" cy="628452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1588" eaLnBrk="1" hangingPunct="1">
              <a:defRPr/>
            </a:pPr>
            <a:r>
              <a:rPr lang="en-GB" sz="3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ANTARES - Multi</a:t>
            </a:r>
            <a:r>
              <a:rPr lang="en-GB" sz="3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-Messenger Searches</a:t>
            </a:r>
          </a:p>
        </p:txBody>
      </p:sp>
      <p:sp>
        <p:nvSpPr>
          <p:cNvPr id="58375" name="CasellaDiTesto 5"/>
          <p:cNvSpPr txBox="1">
            <a:spLocks noChangeArrowheads="1"/>
          </p:cNvSpPr>
          <p:nvPr/>
        </p:nvSpPr>
        <p:spPr bwMode="auto">
          <a:xfrm>
            <a:off x="312738" y="769938"/>
            <a:ext cx="8518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0" dirty="0">
                <a:solidFill>
                  <a:schemeClr val="bg1"/>
                </a:solidFill>
              </a:rPr>
              <a:t>Potential astrophysical sources are predicted to emit very faint neutrino signal. The Multi-Messenger Approach increases the </a:t>
            </a:r>
            <a:r>
              <a:rPr lang="en-GB" sz="1600" dirty="0">
                <a:solidFill>
                  <a:schemeClr val="bg1"/>
                </a:solidFill>
              </a:rPr>
              <a:t>discovery potential</a:t>
            </a:r>
            <a:r>
              <a:rPr lang="en-GB" sz="1600" b="0" dirty="0">
                <a:solidFill>
                  <a:schemeClr val="bg1"/>
                </a:solidFill>
              </a:rPr>
              <a:t>, by observing with different probes; the </a:t>
            </a:r>
            <a:r>
              <a:rPr lang="en-GB" sz="1600" dirty="0">
                <a:solidFill>
                  <a:schemeClr val="bg1"/>
                </a:solidFill>
              </a:rPr>
              <a:t>significance</a:t>
            </a:r>
            <a:r>
              <a:rPr lang="en-GB" sz="1600" b="0" dirty="0">
                <a:solidFill>
                  <a:schemeClr val="bg1"/>
                </a:solidFill>
              </a:rPr>
              <a:t>, by coincident detection; the </a:t>
            </a:r>
            <a:r>
              <a:rPr lang="en-GB" sz="1600" dirty="0">
                <a:solidFill>
                  <a:schemeClr val="bg1"/>
                </a:solidFill>
              </a:rPr>
              <a:t>efficiency</a:t>
            </a:r>
            <a:r>
              <a:rPr lang="en-GB" sz="1600" b="0" dirty="0">
                <a:solidFill>
                  <a:schemeClr val="bg1"/>
                </a:solidFill>
              </a:rPr>
              <a:t>, by relaxed cuts.</a:t>
            </a:r>
          </a:p>
        </p:txBody>
      </p:sp>
      <p:sp>
        <p:nvSpPr>
          <p:cNvPr id="58376" name="Text Box 5"/>
          <p:cNvSpPr txBox="1">
            <a:spLocks noChangeArrowheads="1"/>
          </p:cNvSpPr>
          <p:nvPr/>
        </p:nvSpPr>
        <p:spPr bwMode="auto">
          <a:xfrm>
            <a:off x="6735763" y="4660900"/>
            <a:ext cx="23510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224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sz="2000">
                <a:solidFill>
                  <a:srgbClr val="000066"/>
                </a:solidFill>
                <a:latin typeface="Calibri" charset="0"/>
                <a:cs typeface="Arial" charset="0"/>
              </a:rPr>
              <a:t>GCN</a:t>
            </a:r>
          </a:p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sz="1600" b="0">
                <a:solidFill>
                  <a:srgbClr val="000066"/>
                </a:solidFill>
                <a:latin typeface="Calibri" charset="0"/>
                <a:cs typeface="Arial" charset="0"/>
              </a:rPr>
              <a:t>(</a:t>
            </a:r>
            <a:r>
              <a:rPr lang="fr-FR" sz="1600">
                <a:solidFill>
                  <a:srgbClr val="000066"/>
                </a:solidFill>
                <a:latin typeface="Calibri" charset="0"/>
                <a:cs typeface="Arial" charset="0"/>
              </a:rPr>
              <a:t>GRB</a:t>
            </a:r>
            <a:r>
              <a:rPr lang="fr-FR" sz="1600" b="0">
                <a:solidFill>
                  <a:srgbClr val="000066"/>
                </a:solidFill>
                <a:latin typeface="Calibri" charset="0"/>
                <a:cs typeface="Arial" charset="0"/>
              </a:rPr>
              <a:t> Coordinat. Network)</a:t>
            </a:r>
          </a:p>
        </p:txBody>
      </p:sp>
      <p:sp>
        <p:nvSpPr>
          <p:cNvPr id="58377" name="Line 6"/>
          <p:cNvSpPr>
            <a:spLocks noChangeShapeType="1"/>
          </p:cNvSpPr>
          <p:nvPr/>
        </p:nvSpPr>
        <p:spPr bwMode="auto">
          <a:xfrm flipV="1">
            <a:off x="2803525" y="2287588"/>
            <a:ext cx="1082675" cy="0"/>
          </a:xfrm>
          <a:prstGeom prst="line">
            <a:avLst/>
          </a:prstGeom>
          <a:noFill/>
          <a:ln w="72000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8" name="Line 7"/>
          <p:cNvSpPr>
            <a:spLocks noChangeShapeType="1"/>
          </p:cNvSpPr>
          <p:nvPr/>
        </p:nvSpPr>
        <p:spPr bwMode="auto">
          <a:xfrm flipH="1" flipV="1">
            <a:off x="5195888" y="2505075"/>
            <a:ext cx="1554162" cy="736600"/>
          </a:xfrm>
          <a:prstGeom prst="line">
            <a:avLst/>
          </a:prstGeom>
          <a:noFill/>
          <a:ln w="72000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3909" b="23462"/>
          <a:stretch>
            <a:fillRect/>
          </a:stretch>
        </p:blipFill>
        <p:spPr bwMode="auto">
          <a:xfrm>
            <a:off x="6905625" y="3292477"/>
            <a:ext cx="195421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8380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1"/>
          <a:stretch>
            <a:fillRect/>
          </a:stretch>
        </p:blipFill>
        <p:spPr bwMode="auto">
          <a:xfrm>
            <a:off x="2978150" y="3538538"/>
            <a:ext cx="16557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8381" name="Picture 8" descr="logo_huge_tran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44650"/>
            <a:ext cx="138271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2" name="Line 18"/>
          <p:cNvSpPr>
            <a:spLocks noChangeShapeType="1"/>
          </p:cNvSpPr>
          <p:nvPr/>
        </p:nvSpPr>
        <p:spPr bwMode="auto">
          <a:xfrm flipH="1">
            <a:off x="3886200" y="2841625"/>
            <a:ext cx="352425" cy="579438"/>
          </a:xfrm>
          <a:prstGeom prst="line">
            <a:avLst/>
          </a:prstGeom>
          <a:noFill/>
          <a:ln w="720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83" name="Line 24"/>
          <p:cNvSpPr>
            <a:spLocks noChangeShapeType="1"/>
          </p:cNvSpPr>
          <p:nvPr/>
        </p:nvSpPr>
        <p:spPr bwMode="auto">
          <a:xfrm>
            <a:off x="5257800" y="2273300"/>
            <a:ext cx="1327150" cy="28575"/>
          </a:xfrm>
          <a:prstGeom prst="line">
            <a:avLst/>
          </a:prstGeom>
          <a:noFill/>
          <a:ln w="72000">
            <a:solidFill>
              <a:srgbClr val="DC2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4575175" y="3467100"/>
            <a:ext cx="210343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224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800">
                <a:solidFill>
                  <a:srgbClr val="000066"/>
                </a:solidFill>
                <a:latin typeface="Calibri" charset="0"/>
                <a:cs typeface="Arial" charset="0"/>
              </a:rPr>
              <a:t>TAToO </a:t>
            </a:r>
          </a:p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400" b="0">
                <a:solidFill>
                  <a:srgbClr val="000066"/>
                </a:solidFill>
                <a:latin typeface="Calibri" charset="0"/>
                <a:cs typeface="Arial" charset="0"/>
              </a:rPr>
              <a:t>(Telescopes – ANTARES Target of Opportunity)</a:t>
            </a:r>
          </a:p>
        </p:txBody>
      </p:sp>
      <p:sp>
        <p:nvSpPr>
          <p:cNvPr id="58385" name="Text Box 16"/>
          <p:cNvSpPr txBox="1">
            <a:spLocks noChangeArrowheads="1"/>
          </p:cNvSpPr>
          <p:nvPr/>
        </p:nvSpPr>
        <p:spPr bwMode="auto">
          <a:xfrm>
            <a:off x="4676775" y="4154488"/>
            <a:ext cx="19732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224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600">
                <a:solidFill>
                  <a:srgbClr val="000066"/>
                </a:solidFill>
                <a:latin typeface="Calibri" charset="0"/>
                <a:cs typeface="Arial" charset="0"/>
              </a:rPr>
              <a:t>Optical follow-up </a:t>
            </a:r>
            <a:r>
              <a:rPr lang="en-GB" sz="1600" b="0">
                <a:solidFill>
                  <a:srgbClr val="000066"/>
                </a:solidFill>
                <a:latin typeface="Calibri" charset="0"/>
                <a:cs typeface="Arial" charset="0"/>
              </a:rPr>
              <a:t>of </a:t>
            </a:r>
            <a:r>
              <a:rPr lang="en-GB" sz="1600">
                <a:solidFill>
                  <a:srgbClr val="000066"/>
                </a:solidFill>
                <a:latin typeface="Calibri" charset="0"/>
                <a:cs typeface="Arial" charset="0"/>
              </a:rPr>
              <a:t>neutrino alerts </a:t>
            </a:r>
            <a:r>
              <a:rPr lang="en-GB" sz="1600" b="0">
                <a:solidFill>
                  <a:srgbClr val="000066"/>
                </a:solidFill>
                <a:latin typeface="Calibri" charset="0"/>
                <a:cs typeface="Arial" charset="0"/>
              </a:rPr>
              <a:t>for transient source search (GRBs, SNae).</a:t>
            </a:r>
          </a:p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600">
                <a:solidFill>
                  <a:srgbClr val="000066"/>
                </a:solidFill>
                <a:latin typeface="Calibri" charset="0"/>
                <a:cs typeface="Arial" charset="0"/>
              </a:rPr>
              <a:t>Analysis in progress!</a:t>
            </a:r>
          </a:p>
        </p:txBody>
      </p:sp>
      <p:sp>
        <p:nvSpPr>
          <p:cNvPr id="58386" name="CasellaDiTesto 34"/>
          <p:cNvSpPr txBox="1">
            <a:spLocks noChangeArrowheads="1"/>
          </p:cNvSpPr>
          <p:nvPr/>
        </p:nvSpPr>
        <p:spPr bwMode="auto">
          <a:xfrm>
            <a:off x="2906713" y="5356225"/>
            <a:ext cx="1390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0">
                <a:solidFill>
                  <a:srgbClr val="FF0000"/>
                </a:solidFill>
              </a:rPr>
              <a:t>ANTARES</a:t>
            </a:r>
          </a:p>
        </p:txBody>
      </p:sp>
      <p:sp>
        <p:nvSpPr>
          <p:cNvPr id="36" name="Doppia parentesi quadra 35"/>
          <p:cNvSpPr/>
          <p:nvPr/>
        </p:nvSpPr>
        <p:spPr>
          <a:xfrm>
            <a:off x="2963863" y="5351463"/>
            <a:ext cx="3621087" cy="600075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ccia bidirezionale orizzontale 36"/>
          <p:cNvSpPr>
            <a:spLocks/>
          </p:cNvSpPr>
          <p:nvPr/>
        </p:nvSpPr>
        <p:spPr>
          <a:xfrm>
            <a:off x="4208463" y="5459413"/>
            <a:ext cx="358775" cy="193675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389" name="CasellaDiTesto 37"/>
          <p:cNvSpPr txBox="1">
            <a:spLocks noChangeArrowheads="1"/>
          </p:cNvSpPr>
          <p:nvPr/>
        </p:nvSpPr>
        <p:spPr bwMode="auto">
          <a:xfrm>
            <a:off x="4552950" y="5372100"/>
            <a:ext cx="2117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0">
                <a:solidFill>
                  <a:srgbClr val="FF0000"/>
                </a:solidFill>
              </a:rPr>
              <a:t>Optical Telescopes</a:t>
            </a:r>
          </a:p>
        </p:txBody>
      </p:sp>
      <p:sp>
        <p:nvSpPr>
          <p:cNvPr id="58390" name="Rettangolo 38"/>
          <p:cNvSpPr>
            <a:spLocks noChangeArrowheads="1"/>
          </p:cNvSpPr>
          <p:nvPr/>
        </p:nvSpPr>
        <p:spPr bwMode="auto">
          <a:xfrm>
            <a:off x="4419600" y="5621338"/>
            <a:ext cx="22272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TAROT &amp; ROSTE + more </a:t>
            </a:r>
          </a:p>
        </p:txBody>
      </p:sp>
      <p:sp>
        <p:nvSpPr>
          <p:cNvPr id="58391" name="Rectangle 35"/>
          <p:cNvSpPr>
            <a:spLocks noChangeArrowheads="1"/>
          </p:cNvSpPr>
          <p:nvPr/>
        </p:nvSpPr>
        <p:spPr bwMode="auto">
          <a:xfrm>
            <a:off x="61913" y="1598613"/>
            <a:ext cx="2982912" cy="277336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8392" name="Group 10"/>
          <p:cNvGrpSpPr>
            <a:grpSpLocks/>
          </p:cNvGrpSpPr>
          <p:nvPr/>
        </p:nvGrpSpPr>
        <p:grpSpPr bwMode="auto">
          <a:xfrm>
            <a:off x="573088" y="1622425"/>
            <a:ext cx="1958975" cy="1339850"/>
            <a:chOff x="120" y="2025"/>
            <a:chExt cx="1030" cy="675"/>
          </a:xfrm>
        </p:grpSpPr>
        <p:pic>
          <p:nvPicPr>
            <p:cNvPr id="58415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2025"/>
              <a:ext cx="1031" cy="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8416" name="Text Box 12"/>
            <p:cNvSpPr txBox="1">
              <a:spLocks noChangeArrowheads="1"/>
            </p:cNvSpPr>
            <p:nvPr/>
          </p:nvSpPr>
          <p:spPr bwMode="auto">
            <a:xfrm>
              <a:off x="408" y="2193"/>
              <a:ext cx="553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b="0">
                <a:solidFill>
                  <a:srgbClr val="000000"/>
                </a:solidFill>
              </a:endParaRPr>
            </a:p>
          </p:txBody>
        </p:sp>
        <p:pic>
          <p:nvPicPr>
            <p:cNvPr id="58417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" y="2077"/>
              <a:ext cx="595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58393" name="Gruppo 49"/>
          <p:cNvGrpSpPr>
            <a:grpSpLocks/>
          </p:cNvGrpSpPr>
          <p:nvPr/>
        </p:nvGrpSpPr>
        <p:grpSpPr bwMode="auto">
          <a:xfrm>
            <a:off x="355600" y="2870200"/>
            <a:ext cx="2395538" cy="585788"/>
            <a:chOff x="256499" y="3365831"/>
            <a:chExt cx="2395985" cy="584776"/>
          </a:xfrm>
        </p:grpSpPr>
        <p:sp>
          <p:nvSpPr>
            <p:cNvPr id="58411" name="CasellaDiTesto 24"/>
            <p:cNvSpPr txBox="1">
              <a:spLocks noChangeArrowheads="1"/>
            </p:cNvSpPr>
            <p:nvPr/>
          </p:nvSpPr>
          <p:spPr bwMode="auto">
            <a:xfrm>
              <a:off x="256499" y="3483476"/>
              <a:ext cx="1270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800" b="0">
                  <a:solidFill>
                    <a:srgbClr val="FF0000"/>
                  </a:solidFill>
                </a:rPr>
                <a:t>ANTARES</a:t>
              </a:r>
            </a:p>
          </p:txBody>
        </p:sp>
        <p:sp>
          <p:nvSpPr>
            <p:cNvPr id="26" name="Doppia parentesi quadra 25"/>
            <p:cNvSpPr/>
            <p:nvPr/>
          </p:nvSpPr>
          <p:spPr>
            <a:xfrm>
              <a:off x="289843" y="3410204"/>
              <a:ext cx="2362641" cy="540403"/>
            </a:xfrm>
            <a:prstGeom prst="bracketPair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ccia bidirezionale orizzontale 26"/>
            <p:cNvSpPr>
              <a:spLocks/>
            </p:cNvSpPr>
            <p:nvPr/>
          </p:nvSpPr>
          <p:spPr>
            <a:xfrm>
              <a:off x="1442583" y="3565510"/>
              <a:ext cx="360429" cy="194926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414" name="CasellaDiTesto 27"/>
            <p:cNvSpPr txBox="1">
              <a:spLocks noChangeArrowheads="1"/>
            </p:cNvSpPr>
            <p:nvPr/>
          </p:nvSpPr>
          <p:spPr bwMode="auto">
            <a:xfrm>
              <a:off x="1773838" y="3365831"/>
              <a:ext cx="84590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0">
                  <a:solidFill>
                    <a:srgbClr val="FF0000"/>
                  </a:solidFill>
                </a:rPr>
                <a:t>VIRGO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0">
                  <a:solidFill>
                    <a:srgbClr val="FF0000"/>
                  </a:solidFill>
                </a:rPr>
                <a:t>LIGO</a:t>
              </a:r>
            </a:p>
          </p:txBody>
        </p:sp>
      </p:grp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-14288" y="3338513"/>
            <a:ext cx="3135313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>
            <a:spAutoFit/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dirty="0">
                <a:solidFill>
                  <a:srgbClr val="000066"/>
                </a:solidFill>
                <a:latin typeface="Calibri"/>
                <a:ea typeface="Arial" pitchFamily="-112" charset="0"/>
                <a:cs typeface="Arial" pitchFamily="-112" charset="0"/>
              </a:rPr>
              <a:t>common working group (GWHEN)</a:t>
            </a:r>
          </a:p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dirty="0">
                <a:solidFill>
                  <a:srgbClr val="000066"/>
                </a:solidFill>
                <a:latin typeface="Calibri"/>
                <a:ea typeface="Arial" pitchFamily="-112" charset="0"/>
                <a:cs typeface="Arial" pitchFamily="-112" charset="0"/>
              </a:rPr>
              <a:t>5 Line data</a:t>
            </a:r>
          </a:p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S.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Adrián-Martínez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et al.,</a:t>
            </a:r>
          </a:p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JCAP 06 (2013) 008</a:t>
            </a:r>
          </a:p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2" charset="0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endParaRPr lang="en-GB" b="1" dirty="0">
              <a:solidFill>
                <a:srgbClr val="000066"/>
              </a:solidFill>
              <a:latin typeface="Calibri"/>
              <a:ea typeface="Arial" pitchFamily="-112" charset="0"/>
              <a:cs typeface="Arial" pitchFamily="-112" charset="0"/>
            </a:endParaRPr>
          </a:p>
        </p:txBody>
      </p:sp>
      <p:sp>
        <p:nvSpPr>
          <p:cNvPr id="58395" name="Text Box 16"/>
          <p:cNvSpPr txBox="1">
            <a:spLocks noChangeArrowheads="1"/>
          </p:cNvSpPr>
          <p:nvPr/>
        </p:nvSpPr>
        <p:spPr bwMode="auto">
          <a:xfrm>
            <a:off x="6584950" y="1438565"/>
            <a:ext cx="2481263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73224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000" dirty="0" smtClean="0">
                <a:solidFill>
                  <a:srgbClr val="000066"/>
                </a:solidFill>
                <a:latin typeface="Calibri" charset="0"/>
                <a:cs typeface="Arial" charset="0"/>
              </a:rPr>
              <a:t>Flaring sources </a:t>
            </a:r>
            <a:endParaRPr lang="en-GB" sz="2000" dirty="0">
              <a:solidFill>
                <a:srgbClr val="000066"/>
              </a:solidFill>
              <a:latin typeface="Calibri" charset="0"/>
              <a:cs typeface="Arial" charset="0"/>
            </a:endParaRPr>
          </a:p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1600" b="0" dirty="0">
                <a:solidFill>
                  <a:srgbClr val="000066"/>
                </a:solidFill>
                <a:latin typeface="Calibri" charset="0"/>
                <a:cs typeface="Arial" charset="0"/>
              </a:rPr>
              <a:t>(</a:t>
            </a:r>
            <a:r>
              <a:rPr lang="en-GB" sz="1600" b="0" dirty="0">
                <a:solidFill>
                  <a:srgbClr val="000066"/>
                </a:solidFill>
                <a:latin typeface="Symbol" charset="0"/>
                <a:cs typeface="Symbol" charset="0"/>
              </a:rPr>
              <a:t>n</a:t>
            </a:r>
            <a:r>
              <a:rPr lang="en-GB" sz="1600" b="0" dirty="0">
                <a:solidFill>
                  <a:srgbClr val="000066"/>
                </a:solidFill>
              </a:rPr>
              <a:t> emission from </a:t>
            </a:r>
            <a:r>
              <a:rPr lang="en-GB" sz="1600" b="0" dirty="0">
                <a:solidFill>
                  <a:srgbClr val="000066"/>
                </a:solidFill>
                <a:latin typeface="Symbol" charset="0"/>
                <a:cs typeface="Symbol" charset="0"/>
              </a:rPr>
              <a:t>g</a:t>
            </a:r>
            <a:r>
              <a:rPr lang="en-GB" sz="1600" b="0" dirty="0">
                <a:solidFill>
                  <a:srgbClr val="000066"/>
                </a:solidFill>
              </a:rPr>
              <a:t>-flaring </a:t>
            </a:r>
            <a:r>
              <a:rPr lang="en-GB" sz="1600" b="0" dirty="0" err="1" smtClean="0">
                <a:solidFill>
                  <a:srgbClr val="000066"/>
                </a:solidFill>
              </a:rPr>
              <a:t>blazars</a:t>
            </a:r>
            <a:r>
              <a:rPr lang="en-GB" sz="1600" b="0" dirty="0" smtClean="0">
                <a:solidFill>
                  <a:srgbClr val="000066"/>
                </a:solidFill>
              </a:rPr>
              <a:t>/</a:t>
            </a:r>
            <a:r>
              <a:rPr lang="en-GB" sz="1600" b="0" dirty="0" err="1" smtClean="0">
                <a:solidFill>
                  <a:srgbClr val="000066"/>
                </a:solidFill>
              </a:rPr>
              <a:t>microquasars</a:t>
            </a:r>
            <a:r>
              <a:rPr lang="en-GB" sz="1600" b="0" dirty="0" smtClean="0">
                <a:solidFill>
                  <a:srgbClr val="000066"/>
                </a:solidFill>
                <a:latin typeface="Calibri" charset="0"/>
                <a:cs typeface="Arial" charset="0"/>
              </a:rPr>
              <a:t>)</a:t>
            </a:r>
            <a:endParaRPr lang="en-GB" sz="1600" b="0" dirty="0">
              <a:solidFill>
                <a:srgbClr val="000066"/>
              </a:solidFill>
              <a:latin typeface="Calibri" charset="0"/>
              <a:cs typeface="Arial" charset="0"/>
            </a:endParaRPr>
          </a:p>
        </p:txBody>
      </p:sp>
      <p:sp>
        <p:nvSpPr>
          <p:cNvPr id="58399" name="CasellaDiTesto 46"/>
          <p:cNvSpPr txBox="1">
            <a:spLocks noChangeArrowheads="1"/>
          </p:cNvSpPr>
          <p:nvPr/>
        </p:nvSpPr>
        <p:spPr bwMode="auto">
          <a:xfrm>
            <a:off x="6796088" y="5324475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0">
                <a:solidFill>
                  <a:srgbClr val="FF0000"/>
                </a:solidFill>
              </a:rPr>
              <a:t>ANTARES       GCN</a:t>
            </a:r>
          </a:p>
        </p:txBody>
      </p:sp>
      <p:sp>
        <p:nvSpPr>
          <p:cNvPr id="48" name="Doppia parentesi quadra 47"/>
          <p:cNvSpPr/>
          <p:nvPr/>
        </p:nvSpPr>
        <p:spPr>
          <a:xfrm>
            <a:off x="6826250" y="5286375"/>
            <a:ext cx="2133600" cy="461963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Freccia bidirezionale orizzontale 48"/>
          <p:cNvSpPr>
            <a:spLocks/>
          </p:cNvSpPr>
          <p:nvPr/>
        </p:nvSpPr>
        <p:spPr>
          <a:xfrm>
            <a:off x="7993063" y="5437188"/>
            <a:ext cx="360362" cy="193675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402" name="Rectangle 14"/>
          <p:cNvSpPr>
            <a:spLocks noChangeArrowheads="1"/>
          </p:cNvSpPr>
          <p:nvPr/>
        </p:nvSpPr>
        <p:spPr bwMode="auto">
          <a:xfrm>
            <a:off x="3146425" y="5991225"/>
            <a:ext cx="38592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Ageron </a:t>
            </a:r>
            <a:r>
              <a:rPr lang="en-GB" sz="1200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et al.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200" i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Astrop.Phys </a:t>
            </a:r>
            <a:r>
              <a:rPr lang="en-GB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35 (2012) 530-536</a:t>
            </a:r>
          </a:p>
        </p:txBody>
      </p:sp>
      <p:pic>
        <p:nvPicPr>
          <p:cNvPr id="58403" name="Immagin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0" t="14919" r="5762" b="17406"/>
          <a:stretch>
            <a:fillRect/>
          </a:stretch>
        </p:blipFill>
        <p:spPr bwMode="auto">
          <a:xfrm>
            <a:off x="171450" y="4768850"/>
            <a:ext cx="7477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04" name="CasellaDiTesto 55"/>
          <p:cNvSpPr txBox="1">
            <a:spLocks noChangeArrowheads="1"/>
          </p:cNvSpPr>
          <p:nvPr/>
        </p:nvSpPr>
        <p:spPr bwMode="auto">
          <a:xfrm>
            <a:off x="312738" y="4371975"/>
            <a:ext cx="253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b="0">
                <a:solidFill>
                  <a:srgbClr val="FF0000"/>
                </a:solidFill>
              </a:rPr>
              <a:t>ANTARES       AUGER</a:t>
            </a:r>
          </a:p>
        </p:txBody>
      </p:sp>
      <p:sp>
        <p:nvSpPr>
          <p:cNvPr id="57" name="Doppia parentesi quadra 56"/>
          <p:cNvSpPr/>
          <p:nvPr/>
        </p:nvSpPr>
        <p:spPr>
          <a:xfrm>
            <a:off x="355600" y="4371975"/>
            <a:ext cx="2395538" cy="461963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ccia bidirezionale orizzontale 57"/>
          <p:cNvSpPr>
            <a:spLocks/>
          </p:cNvSpPr>
          <p:nvPr/>
        </p:nvSpPr>
        <p:spPr>
          <a:xfrm>
            <a:off x="1492250" y="4486275"/>
            <a:ext cx="360363" cy="195263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407" name="Rettangolo 59"/>
          <p:cNvSpPr>
            <a:spLocks noChangeArrowheads="1"/>
          </p:cNvSpPr>
          <p:nvPr/>
        </p:nvSpPr>
        <p:spPr bwMode="auto">
          <a:xfrm>
            <a:off x="744538" y="4910138"/>
            <a:ext cx="211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Adrian-Martinez et al.,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ApJ 774 (2013) 008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826250" y="5736164"/>
            <a:ext cx="22669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buFont typeface="+mj-lt"/>
              <a:buAutoNum type="arabicPeriod"/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S.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Adrián-Martínez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et al., JCAP 1303 (2013) 006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2948" y="2572998"/>
            <a:ext cx="1332366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APP 36 (2012) 204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84433" y="2168285"/>
            <a:ext cx="2410506" cy="577081"/>
            <a:chOff x="6684433" y="2346092"/>
            <a:chExt cx="2410506" cy="577081"/>
          </a:xfrm>
        </p:grpSpPr>
        <p:sp>
          <p:nvSpPr>
            <p:cNvPr id="58396" name="CasellaDiTesto 41"/>
            <p:cNvSpPr txBox="1">
              <a:spLocks noChangeArrowheads="1"/>
            </p:cNvSpPr>
            <p:nvPr/>
          </p:nvSpPr>
          <p:spPr bwMode="auto">
            <a:xfrm>
              <a:off x="6737069" y="2415130"/>
              <a:ext cx="1270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800" b="0" dirty="0" smtClean="0">
                  <a:solidFill>
                    <a:srgbClr val="FF0000"/>
                  </a:solidFill>
                </a:rPr>
                <a:t>ANTARES</a:t>
              </a:r>
              <a:endParaRPr lang="en-GB" sz="1050" b="0" dirty="0">
                <a:solidFill>
                  <a:srgbClr val="FF0000"/>
                </a:solidFill>
              </a:endParaRPr>
            </a:p>
          </p:txBody>
        </p:sp>
        <p:sp>
          <p:nvSpPr>
            <p:cNvPr id="43" name="Doppia parentesi quadra 42"/>
            <p:cNvSpPr/>
            <p:nvPr/>
          </p:nvSpPr>
          <p:spPr>
            <a:xfrm>
              <a:off x="6684433" y="2405063"/>
              <a:ext cx="2309813" cy="436562"/>
            </a:xfrm>
            <a:prstGeom prst="bracketPair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ccia bidirezionale orizzontale 43"/>
            <p:cNvSpPr>
              <a:spLocks/>
            </p:cNvSpPr>
            <p:nvPr/>
          </p:nvSpPr>
          <p:spPr>
            <a:xfrm>
              <a:off x="7914220" y="2519363"/>
              <a:ext cx="360363" cy="193675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325913" y="2346092"/>
              <a:ext cx="769026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 smtClean="0">
                  <a:solidFill>
                    <a:srgbClr val="FF0000"/>
                  </a:solidFill>
                </a:rPr>
                <a:t>FERMI SWIFT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 smtClean="0">
                  <a:solidFill>
                    <a:srgbClr val="FF0000"/>
                  </a:solidFill>
                </a:rPr>
                <a:t>RXTE</a:t>
              </a:r>
              <a:endParaRPr lang="en-GB" sz="1050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683955" y="2834804"/>
            <a:ext cx="1351652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arXiv:1402.1600v1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51520" y="692696"/>
            <a:ext cx="8496944" cy="57606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" charset="0"/>
              <a:ea typeface="ＭＳ Ｐゴシック" pitchFamily="3" charset="-128"/>
              <a:cs typeface="ＭＳ Ｐゴシック" pitchFamily="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568952" cy="5616624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Deep sea tests of a prototype of the KM3NeT digital optical module</a:t>
            </a:r>
            <a:r>
              <a:rPr lang="en-US" sz="2000" dirty="0"/>
              <a:t>, </a:t>
            </a:r>
            <a:r>
              <a:rPr lang="en-US" sz="2000" dirty="0" err="1"/>
              <a:t>arXiv</a:t>
            </a:r>
            <a:r>
              <a:rPr lang="en-US" sz="2000" dirty="0"/>
              <a:t> preprint arXiv:1405.0839, 2014</a:t>
            </a:r>
          </a:p>
          <a:p>
            <a:r>
              <a:rPr lang="en-US" sz="2000" dirty="0">
                <a:hlinkClick r:id="rId3"/>
              </a:rPr>
              <a:t>Searches for Point-like and Extended Neutrino Sources Close to the Galactic Center Using the ANTARES Neutrino Telescope</a:t>
            </a:r>
            <a:r>
              <a:rPr lang="en-US" sz="2000" dirty="0"/>
              <a:t>, The Astrophysical Journal Letters 786 (1), L5, 2014</a:t>
            </a:r>
          </a:p>
          <a:p>
            <a:r>
              <a:rPr lang="en-US" sz="2000" dirty="0">
                <a:hlinkClick r:id="rId4"/>
              </a:rPr>
              <a:t>Searches for clustering in the time integrated skymap of the ANTARES neutrino telescope</a:t>
            </a:r>
            <a:r>
              <a:rPr lang="en-US" sz="2000" dirty="0"/>
              <a:t>, Journal of Cosmology and </a:t>
            </a:r>
            <a:r>
              <a:rPr lang="en-US" sz="2000" dirty="0" err="1"/>
              <a:t>Astroparticle</a:t>
            </a:r>
            <a:r>
              <a:rPr lang="en-US" sz="2000" dirty="0"/>
              <a:t> Physics 2014 (05), 001</a:t>
            </a:r>
          </a:p>
          <a:p>
            <a:r>
              <a:rPr lang="en-US" sz="2000" dirty="0">
                <a:hlinkClick r:id="rId5"/>
              </a:rPr>
              <a:t>High-frequency internal wave motions at the ANTARES site in the deep Western Mediterranean</a:t>
            </a:r>
            <a:r>
              <a:rPr lang="en-US" sz="2000" dirty="0"/>
              <a:t>, Ocean Dynamics 64 (4), 507-517, </a:t>
            </a:r>
            <a:r>
              <a:rPr lang="en-US" sz="2000" dirty="0" smtClean="0"/>
              <a:t>2014</a:t>
            </a:r>
          </a:p>
          <a:p>
            <a:r>
              <a:rPr lang="en-US" sz="2000" dirty="0">
                <a:hlinkClick r:id="rId6"/>
              </a:rPr>
              <a:t>Status and first results of the NEMO Phase-2 tower</a:t>
            </a:r>
            <a:r>
              <a:rPr lang="en-US" sz="2000" dirty="0"/>
              <a:t>, Journal of Instrumentation 9 (03), C03045, </a:t>
            </a:r>
            <a:r>
              <a:rPr lang="en-US" sz="2000" dirty="0" smtClean="0"/>
              <a:t>2014</a:t>
            </a:r>
            <a:endParaRPr lang="en-US" sz="2000" dirty="0"/>
          </a:p>
          <a:p>
            <a:r>
              <a:rPr lang="en-US" sz="2000" dirty="0">
                <a:hlinkClick r:id="rId7"/>
              </a:rPr>
              <a:t>A Search for Time Dependent Neutrino Emission from Microquasars with the ANTARES Telescope</a:t>
            </a:r>
            <a:r>
              <a:rPr lang="en-US" sz="2000" dirty="0"/>
              <a:t>, </a:t>
            </a:r>
            <a:r>
              <a:rPr lang="en-US" sz="2000" dirty="0" err="1"/>
              <a:t>arXiv</a:t>
            </a:r>
            <a:r>
              <a:rPr lang="en-US" sz="2000" dirty="0"/>
              <a:t> preprint arXiv:1402.1600, 2014</a:t>
            </a:r>
          </a:p>
          <a:p>
            <a:r>
              <a:rPr lang="en-US" sz="2000" dirty="0">
                <a:hlinkClick r:id="rId8"/>
              </a:rPr>
              <a:t>A Search for Neutrino Emission from the Fermi Bubbles with the ANTARES Telescope</a:t>
            </a:r>
            <a:r>
              <a:rPr lang="en-US" sz="2000" dirty="0"/>
              <a:t>, EUROPEAN PHYSICAL JOURNAL C 74, </a:t>
            </a:r>
            <a:r>
              <a:rPr lang="en-US" sz="2000" dirty="0" smtClean="0"/>
              <a:t>2014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496" y="116632"/>
            <a:ext cx="9063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Pubblicazioni</a:t>
            </a:r>
            <a:r>
              <a:rPr lang="en-US" sz="2800" b="1" dirty="0" smtClean="0">
                <a:solidFill>
                  <a:srgbClr val="FFFF00"/>
                </a:solidFill>
              </a:rPr>
              <a:t> ANTARES-NEMO-KM3NeT 2013 - 2014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17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51520" y="548680"/>
            <a:ext cx="8496944" cy="59046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" charset="0"/>
              <a:ea typeface="ＭＳ Ｐゴシック" pitchFamily="3" charset="-128"/>
              <a:cs typeface="ＭＳ Ｐゴシック" pitchFamily="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8568952" cy="5976664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First results on dark matter annihilation in the Sun using the ANTARES neutrino telescope</a:t>
            </a:r>
            <a:r>
              <a:rPr lang="en-US" sz="2000" dirty="0"/>
              <a:t>, Journal of Cosmology and </a:t>
            </a:r>
            <a:r>
              <a:rPr lang="en-US" sz="2000" dirty="0" err="1"/>
              <a:t>Astroparticle</a:t>
            </a:r>
            <a:r>
              <a:rPr lang="en-US" sz="2000" dirty="0"/>
              <a:t> Physics 2013 (November 2013), 23</a:t>
            </a:r>
          </a:p>
          <a:p>
            <a:r>
              <a:rPr lang="en-US" sz="2000" dirty="0" smtClean="0">
                <a:hlinkClick r:id="rId3"/>
              </a:rPr>
              <a:t>Measurement </a:t>
            </a:r>
            <a:r>
              <a:rPr lang="en-US" sz="2000" dirty="0">
                <a:hlinkClick r:id="rId3"/>
              </a:rPr>
              <a:t>of the atmospheric ν</a:t>
            </a:r>
            <a:r>
              <a:rPr lang="en-US" sz="2000" baseline="-25000" dirty="0">
                <a:hlinkClick r:id="rId3"/>
              </a:rPr>
              <a:t>μ</a:t>
            </a:r>
            <a:r>
              <a:rPr lang="en-US" sz="2000" dirty="0">
                <a:hlinkClick r:id="rId3"/>
              </a:rPr>
              <a:t> energy spectrum from 100 GeV to 200 TeV with the ANTARES telescope</a:t>
            </a:r>
            <a:r>
              <a:rPr lang="en-US" sz="2000" dirty="0"/>
              <a:t>, The European Physical Journal C 73 (10), 1-12, 2013</a:t>
            </a:r>
          </a:p>
          <a:p>
            <a:r>
              <a:rPr lang="en-US" sz="2000" dirty="0" smtClean="0">
                <a:hlinkClick r:id="rId4"/>
              </a:rPr>
              <a:t>Search </a:t>
            </a:r>
            <a:r>
              <a:rPr lang="en-US" sz="2000" dirty="0">
                <a:hlinkClick r:id="rId4"/>
              </a:rPr>
              <a:t>for muon neutrinos from gamma-ray bursts with the ANTARES neutrino telescope using 2008 to 2011 data</a:t>
            </a:r>
            <a:r>
              <a:rPr lang="en-US" sz="2000" dirty="0"/>
              <a:t>, Astronomy &amp; Astrophysics 559 (A9), 11, 2013</a:t>
            </a:r>
          </a:p>
          <a:p>
            <a:r>
              <a:rPr lang="en-US" sz="2000" dirty="0">
                <a:hlinkClick r:id="rId5"/>
              </a:rPr>
              <a:t>A first search for coincident gravitational waves and high energy neutrinos using LIGO, Virgo and ANTARES data from 2007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Journal of cosmology and </a:t>
            </a:r>
            <a:r>
              <a:rPr lang="en-US" sz="2000" dirty="0" err="1"/>
              <a:t>astroparticle</a:t>
            </a:r>
            <a:r>
              <a:rPr lang="en-US" sz="2000" dirty="0"/>
              <a:t> physics 2013 (06), 008</a:t>
            </a:r>
          </a:p>
          <a:p>
            <a:r>
              <a:rPr lang="en-US" sz="2000" dirty="0">
                <a:hlinkClick r:id="rId6"/>
              </a:rPr>
              <a:t>Search for a correlation between ANTARES neutrinos and Pierre Auger Observatory UHECRs arrival directions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THE </a:t>
            </a:r>
            <a:r>
              <a:rPr lang="en-US" sz="2000" dirty="0"/>
              <a:t>ASTROPHYSICAL JOURNAL 774, 2013</a:t>
            </a:r>
          </a:p>
          <a:p>
            <a:r>
              <a:rPr lang="en-US" sz="2000" dirty="0">
                <a:hlinkClick r:id="rId7"/>
              </a:rPr>
              <a:t>Detection Potential of the KM3NeT Detector for High-Energy Neutrinos from the Fermi </a:t>
            </a:r>
            <a:r>
              <a:rPr lang="en-US" sz="2000" dirty="0" smtClean="0">
                <a:hlinkClick r:id="rId7"/>
              </a:rPr>
              <a:t>Bubbles.</a:t>
            </a:r>
            <a:r>
              <a:rPr lang="en-US" sz="2000" dirty="0" smtClean="0"/>
              <a:t> ASTROPARTICLE </a:t>
            </a:r>
            <a:r>
              <a:rPr lang="en-US" sz="2000" dirty="0"/>
              <a:t>PHYSICS 42, 7 – 14, </a:t>
            </a:r>
            <a:r>
              <a:rPr lang="en-US" sz="2000" dirty="0" smtClean="0"/>
              <a:t>2013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496" y="-27384"/>
            <a:ext cx="9063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Pubblicazioni</a:t>
            </a:r>
            <a:r>
              <a:rPr lang="en-US" sz="2800" b="1" dirty="0" smtClean="0">
                <a:solidFill>
                  <a:srgbClr val="FFFF00"/>
                </a:solidFill>
              </a:rPr>
              <a:t> ANTARES-NEMO-KM3NeT 2013 - 2014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09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-50052" y="502308"/>
            <a:ext cx="8990852" cy="5784192"/>
          </a:xfrm>
          <a:prstGeom prst="rect">
            <a:avLst/>
          </a:prstGeom>
        </p:spPr>
        <p:txBody>
          <a:bodyPr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 defTabSz="914400">
              <a:buClr>
                <a:srgbClr val="31B6FD"/>
              </a:buClr>
              <a:buFont typeface="Wingdings 2"/>
              <a:buNone/>
            </a:pPr>
            <a:endParaRPr lang="en-GB" sz="900" b="1" dirty="0" smtClean="0">
              <a:solidFill>
                <a:srgbClr val="FFFF00"/>
              </a:solidFill>
              <a:latin typeface="Century Gothic"/>
            </a:endParaRPr>
          </a:p>
          <a:p>
            <a:pPr marL="531114" lvl="2" indent="-285750" defTabSz="914400">
              <a:buClr>
                <a:srgbClr val="31B6FD"/>
              </a:buClr>
            </a:pP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No 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doubt </a:t>
            </a:r>
            <a:r>
              <a:rPr lang="en-GB" sz="1800" b="1" dirty="0">
                <a:solidFill>
                  <a:srgbClr val="FFFF00"/>
                </a:solidFill>
                <a:latin typeface="Century Gothic"/>
              </a:rPr>
              <a:t>HE </a:t>
            </a:r>
            <a:r>
              <a:rPr lang="en-GB" sz="1800" b="1" dirty="0" err="1">
                <a:solidFill>
                  <a:srgbClr val="FFFF00"/>
                </a:solidFill>
                <a:latin typeface="Century Gothic"/>
              </a:rPr>
              <a:t>ν’s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 are </a:t>
            </a:r>
            <a:r>
              <a:rPr lang="en-GB" sz="1800" b="1" dirty="0" smtClean="0">
                <a:solidFill>
                  <a:srgbClr val="FFFF00"/>
                </a:solidFill>
                <a:latin typeface="Century Gothic"/>
              </a:rPr>
              <a:t>very important messengers </a:t>
            </a: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(</a:t>
            </a:r>
            <a:r>
              <a:rPr lang="en-GB" sz="1800" dirty="0" err="1" smtClean="0">
                <a:solidFill>
                  <a:prstClr val="white"/>
                </a:solidFill>
                <a:latin typeface="Century Gothic"/>
              </a:rPr>
              <a:t>hadronic</a:t>
            </a: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 HECR origin ?, parent's acceleration 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mechanisms</a:t>
            </a: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, wider horizon, 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unexplored territory,…)</a:t>
            </a: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.</a:t>
            </a:r>
          </a:p>
          <a:p>
            <a:pPr marL="531114" lvl="2" indent="-285750" defTabSz="914400">
              <a:buClr>
                <a:srgbClr val="31B6FD"/>
              </a:buClr>
            </a:pPr>
            <a:r>
              <a:rPr lang="en-GB" sz="1800" b="1" dirty="0">
                <a:solidFill>
                  <a:srgbClr val="FFFF00"/>
                </a:solidFill>
                <a:latin typeface="Century Gothic"/>
              </a:rPr>
              <a:t>Technical feasibility 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of HE </a:t>
            </a:r>
            <a:r>
              <a:rPr lang="en-GB" sz="1800" dirty="0" err="1">
                <a:solidFill>
                  <a:prstClr val="white"/>
                </a:solidFill>
                <a:latin typeface="Century Gothic"/>
              </a:rPr>
              <a:t>ν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 telescopes is </a:t>
            </a:r>
            <a:r>
              <a:rPr lang="en-GB" sz="1800" b="1" dirty="0">
                <a:solidFill>
                  <a:srgbClr val="FFFF00"/>
                </a:solidFill>
                <a:latin typeface="Century Gothic"/>
              </a:rPr>
              <a:t>proven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 (under ice, under </a:t>
            </a: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water)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.                                                          </a:t>
            </a:r>
            <a:endParaRPr lang="en-GB" sz="1800" dirty="0" smtClean="0">
              <a:solidFill>
                <a:prstClr val="white"/>
              </a:solidFill>
              <a:latin typeface="Century Gothic"/>
            </a:endParaRPr>
          </a:p>
          <a:p>
            <a:pPr marL="531114" lvl="2" indent="-285750" defTabSz="914400">
              <a:buClr>
                <a:srgbClr val="31B6FD"/>
              </a:buClr>
            </a:pPr>
            <a:r>
              <a:rPr lang="en-GB" sz="1800" b="1" dirty="0" smtClean="0">
                <a:solidFill>
                  <a:srgbClr val="FFFF00"/>
                </a:solidFill>
                <a:latin typeface="Century Gothic"/>
              </a:rPr>
              <a:t>Complementarity</a:t>
            </a: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to the South Pole </a:t>
            </a:r>
            <a:r>
              <a:rPr lang="en-GB" sz="1800" b="1" dirty="0" err="1">
                <a:solidFill>
                  <a:srgbClr val="FFFF00"/>
                </a:solidFill>
                <a:latin typeface="Century Gothic"/>
              </a:rPr>
              <a:t>IceCube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 detector</a:t>
            </a:r>
          </a:p>
          <a:p>
            <a:pPr marL="531114" lvl="2" indent="-285750" defTabSz="914400">
              <a:buClr>
                <a:srgbClr val="31B6FD"/>
              </a:buClr>
            </a:pPr>
            <a:r>
              <a:rPr lang="en-GB" sz="1800" b="1" dirty="0">
                <a:solidFill>
                  <a:srgbClr val="FFFF00"/>
                </a:solidFill>
                <a:latin typeface="Century Gothic"/>
              </a:rPr>
              <a:t>HE </a:t>
            </a:r>
            <a:r>
              <a:rPr lang="en-GB" sz="1800" b="1" dirty="0" err="1" smtClean="0">
                <a:solidFill>
                  <a:srgbClr val="FFFF00"/>
                </a:solidFill>
                <a:latin typeface="Century Gothic"/>
              </a:rPr>
              <a:t>ν’s</a:t>
            </a:r>
            <a:r>
              <a:rPr lang="en-GB" sz="1800" b="1" dirty="0" smtClean="0">
                <a:solidFill>
                  <a:srgbClr val="FFFF00"/>
                </a:solidFill>
                <a:latin typeface="Century Gothic"/>
              </a:rPr>
              <a:t> signal observed by </a:t>
            </a:r>
            <a:r>
              <a:rPr lang="en-GB" sz="1800" b="1" dirty="0" err="1">
                <a:solidFill>
                  <a:srgbClr val="FFFF00"/>
                </a:solidFill>
                <a:latin typeface="Century Gothic"/>
              </a:rPr>
              <a:t>IceCube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 (</a:t>
            </a: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many 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events in a region where the visibility is exceedingly good for Med Telescopes)</a:t>
            </a: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.</a:t>
            </a:r>
          </a:p>
          <a:p>
            <a:pPr marL="531114" lvl="2" indent="-285750" defTabSz="914400">
              <a:buClr>
                <a:srgbClr val="31B6FD"/>
              </a:buClr>
            </a:pPr>
            <a:endParaRPr lang="en-GB" sz="1800" dirty="0">
              <a:solidFill>
                <a:prstClr val="white"/>
              </a:solidFill>
              <a:latin typeface="Century Gothic"/>
            </a:endParaRPr>
          </a:p>
          <a:p>
            <a:pPr marL="64008" lvl="1" indent="0" defTabSz="914400">
              <a:buClr>
                <a:srgbClr val="31B6FD"/>
              </a:buClr>
              <a:buSzPct val="80000"/>
              <a:buFont typeface="Verdana"/>
              <a:buNone/>
            </a:pPr>
            <a:r>
              <a:rPr lang="en-GB" sz="2000" b="1" dirty="0">
                <a:solidFill>
                  <a:srgbClr val="FFFF00"/>
                </a:solidFill>
                <a:latin typeface="Century Gothic"/>
              </a:rPr>
              <a:t>Central </a:t>
            </a:r>
            <a:r>
              <a:rPr lang="en-GB" sz="2000" b="1" dirty="0" smtClean="0">
                <a:solidFill>
                  <a:srgbClr val="FFFF00"/>
                </a:solidFill>
                <a:latin typeface="Century Gothic"/>
              </a:rPr>
              <a:t>scientific </a:t>
            </a:r>
            <a:r>
              <a:rPr lang="en-GB" sz="2000" b="1" dirty="0">
                <a:solidFill>
                  <a:srgbClr val="FFFF00"/>
                </a:solidFill>
                <a:latin typeface="Century Gothic"/>
              </a:rPr>
              <a:t>goals:</a:t>
            </a:r>
          </a:p>
          <a:p>
            <a:pPr marL="814578" lvl="3" indent="-285750" defTabSz="914400">
              <a:buClr>
                <a:srgbClr val="31B6FD"/>
              </a:buClr>
              <a:buSzPct val="80000"/>
            </a:pPr>
            <a:r>
              <a:rPr lang="en-GB" sz="1700" dirty="0">
                <a:solidFill>
                  <a:prstClr val="white"/>
                </a:solidFill>
                <a:latin typeface="Century Gothic"/>
              </a:rPr>
              <a:t>galactic neutrino sources (1&lt; </a:t>
            </a:r>
            <a:r>
              <a:rPr lang="en-GB" sz="1700" dirty="0" err="1" smtClean="0">
                <a:solidFill>
                  <a:prstClr val="white"/>
                </a:solidFill>
                <a:latin typeface="Century Gothic"/>
              </a:rPr>
              <a:t>E</a:t>
            </a:r>
            <a:r>
              <a:rPr lang="en-GB" sz="1600" b="1" baseline="-25000" dirty="0" err="1">
                <a:solidFill>
                  <a:prstClr val="white"/>
                </a:solidFill>
                <a:latin typeface="Century Gothic"/>
              </a:rPr>
              <a:t>ν</a:t>
            </a:r>
            <a:r>
              <a:rPr lang="en-GB" sz="1700" dirty="0" smtClean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GB" sz="1700" dirty="0">
                <a:solidFill>
                  <a:prstClr val="white"/>
                </a:solidFill>
                <a:latin typeface="Century Gothic"/>
              </a:rPr>
              <a:t>&lt; 100 </a:t>
            </a:r>
            <a:r>
              <a:rPr lang="en-GB" sz="1700" dirty="0" err="1">
                <a:solidFill>
                  <a:prstClr val="white"/>
                </a:solidFill>
                <a:latin typeface="Century Gothic"/>
              </a:rPr>
              <a:t>TeV</a:t>
            </a:r>
            <a:r>
              <a:rPr lang="en-GB" sz="1700" dirty="0">
                <a:solidFill>
                  <a:prstClr val="white"/>
                </a:solidFill>
                <a:latin typeface="Century Gothic"/>
              </a:rPr>
              <a:t>, point-like)</a:t>
            </a:r>
          </a:p>
          <a:p>
            <a:pPr marL="814578" lvl="3" indent="-285750" defTabSz="914400">
              <a:buClr>
                <a:srgbClr val="31B6FD"/>
              </a:buClr>
              <a:buSzPct val="80000"/>
            </a:pPr>
            <a:r>
              <a:rPr lang="en-GB" sz="1700" dirty="0">
                <a:solidFill>
                  <a:prstClr val="white"/>
                </a:solidFill>
                <a:latin typeface="Century Gothic"/>
              </a:rPr>
              <a:t>high-energy diffuse neutrino flux</a:t>
            </a:r>
          </a:p>
          <a:p>
            <a:pPr marL="814578" lvl="3" indent="-285750" defTabSz="914400">
              <a:buClr>
                <a:srgbClr val="31B6FD"/>
              </a:buClr>
              <a:buSzPct val="80000"/>
            </a:pPr>
            <a:r>
              <a:rPr lang="en-GB" sz="1700" dirty="0">
                <a:solidFill>
                  <a:prstClr val="white"/>
                </a:solidFill>
                <a:latin typeface="Century Gothic"/>
              </a:rPr>
              <a:t>extragalactic sources</a:t>
            </a:r>
          </a:p>
          <a:p>
            <a:pPr marL="814578" lvl="3" indent="-285750" defTabSz="914400">
              <a:buClr>
                <a:srgbClr val="31B6FD"/>
              </a:buClr>
              <a:buSzPct val="80000"/>
            </a:pPr>
            <a:r>
              <a:rPr lang="en-GB" sz="1700" dirty="0">
                <a:solidFill>
                  <a:prstClr val="white"/>
                </a:solidFill>
                <a:latin typeface="Century Gothic"/>
              </a:rPr>
              <a:t>Dark Matter (indirect detection)</a:t>
            </a:r>
          </a:p>
          <a:p>
            <a:pPr marL="814578" lvl="3" indent="-285750" defTabSz="914400">
              <a:buClr>
                <a:srgbClr val="31B6FD"/>
              </a:buClr>
              <a:buSzPct val="80000"/>
            </a:pPr>
            <a:r>
              <a:rPr lang="en-GB" sz="1700" dirty="0">
                <a:solidFill>
                  <a:prstClr val="white"/>
                </a:solidFill>
                <a:latin typeface="Century Gothic"/>
              </a:rPr>
              <a:t>Neutrino properties </a:t>
            </a:r>
          </a:p>
          <a:p>
            <a:pPr marL="814578" lvl="3" indent="-285750" defTabSz="914400">
              <a:buClr>
                <a:srgbClr val="31B6FD"/>
              </a:buClr>
              <a:buSzPct val="80000"/>
            </a:pPr>
            <a:r>
              <a:rPr lang="en-GB" sz="1700" dirty="0">
                <a:solidFill>
                  <a:prstClr val="white"/>
                </a:solidFill>
                <a:latin typeface="Century Gothic"/>
              </a:rPr>
              <a:t>Exotics (monopoles, </a:t>
            </a:r>
            <a:r>
              <a:rPr lang="en-GB" sz="1700" dirty="0" err="1">
                <a:solidFill>
                  <a:prstClr val="white"/>
                </a:solidFill>
                <a:latin typeface="Century Gothic"/>
              </a:rPr>
              <a:t>nuclearites</a:t>
            </a:r>
            <a:r>
              <a:rPr lang="en-GB" sz="1700" dirty="0">
                <a:solidFill>
                  <a:prstClr val="white"/>
                </a:solidFill>
                <a:latin typeface="Century Gothic"/>
              </a:rPr>
              <a:t>, sterile neutrinos... </a:t>
            </a:r>
            <a:r>
              <a:rPr lang="en-GB" sz="1700" dirty="0" smtClean="0">
                <a:solidFill>
                  <a:prstClr val="white"/>
                </a:solidFill>
                <a:latin typeface="Century Gothic"/>
              </a:rPr>
              <a:t>)</a:t>
            </a:r>
          </a:p>
          <a:p>
            <a:pPr marL="814578" lvl="3" indent="-285750" defTabSz="914400">
              <a:buClr>
                <a:srgbClr val="31B6FD"/>
              </a:buClr>
              <a:buSzPct val="80000"/>
            </a:pPr>
            <a:endParaRPr lang="en-GB" sz="1700" dirty="0">
              <a:solidFill>
                <a:prstClr val="white"/>
              </a:solidFill>
              <a:latin typeface="Century Gothic"/>
            </a:endParaRPr>
          </a:p>
          <a:p>
            <a:pPr marL="0" lvl="1" indent="0" defTabSz="914400">
              <a:buClr>
                <a:srgbClr val="31B6FD"/>
              </a:buClr>
              <a:buFont typeface="Verdana"/>
              <a:buNone/>
            </a:pPr>
            <a:r>
              <a:rPr lang="en-GB" sz="2000" b="1" dirty="0" smtClean="0">
                <a:solidFill>
                  <a:srgbClr val="FFFF00"/>
                </a:solidFill>
                <a:latin typeface="Century Gothic"/>
              </a:rPr>
              <a:t>… </a:t>
            </a:r>
            <a:r>
              <a:rPr lang="en-GB" sz="2000" b="1" dirty="0">
                <a:solidFill>
                  <a:srgbClr val="FFFF00"/>
                </a:solidFill>
                <a:latin typeface="Century Gothic"/>
              </a:rPr>
              <a:t>a</a:t>
            </a:r>
            <a:r>
              <a:rPr lang="en-GB" sz="2000" b="1" dirty="0" smtClean="0">
                <a:solidFill>
                  <a:srgbClr val="FFFF00"/>
                </a:solidFill>
                <a:latin typeface="Century Gothic"/>
              </a:rPr>
              <a:t>nd </a:t>
            </a:r>
            <a:r>
              <a:rPr lang="en-GB" sz="2000" b="1" dirty="0">
                <a:solidFill>
                  <a:srgbClr val="FFFF00"/>
                </a:solidFill>
                <a:latin typeface="Century Gothic"/>
              </a:rPr>
              <a:t>in a </a:t>
            </a:r>
            <a:r>
              <a:rPr lang="en-GB" sz="2000" b="1" dirty="0" smtClean="0">
                <a:solidFill>
                  <a:srgbClr val="FFFF00"/>
                </a:solidFill>
                <a:latin typeface="Century Gothic"/>
              </a:rPr>
              <a:t>multi-messenger approach:</a:t>
            </a:r>
          </a:p>
          <a:p>
            <a:pPr marL="814578" lvl="3" indent="-285750" defTabSz="914400">
              <a:buClr>
                <a:srgbClr val="31B6FD"/>
              </a:buClr>
              <a:buSzPct val="80000"/>
            </a:pPr>
            <a:r>
              <a:rPr lang="en-GB" sz="1700" dirty="0">
                <a:solidFill>
                  <a:prstClr val="white"/>
                </a:solidFill>
                <a:latin typeface="Century Gothic"/>
              </a:rPr>
              <a:t>origin of cosmic </a:t>
            </a:r>
            <a:r>
              <a:rPr lang="en-GB" sz="1700" dirty="0" smtClean="0">
                <a:solidFill>
                  <a:prstClr val="white"/>
                </a:solidFill>
                <a:latin typeface="Century Gothic"/>
              </a:rPr>
              <a:t>rays, internal dynamics of sources </a:t>
            </a:r>
            <a:r>
              <a:rPr lang="en-GB" sz="1700" dirty="0">
                <a:solidFill>
                  <a:prstClr val="white"/>
                </a:solidFill>
                <a:latin typeface="Century Gothic"/>
              </a:rPr>
              <a:t>and </a:t>
            </a:r>
            <a:r>
              <a:rPr lang="en-GB" sz="1700" dirty="0" smtClean="0">
                <a:solidFill>
                  <a:prstClr val="white"/>
                </a:solidFill>
                <a:latin typeface="Century Gothic"/>
              </a:rPr>
              <a:t>acceleration </a:t>
            </a:r>
            <a:r>
              <a:rPr lang="en-GB" sz="1700" dirty="0">
                <a:solidFill>
                  <a:prstClr val="white"/>
                </a:solidFill>
                <a:latin typeface="Century Gothic"/>
              </a:rPr>
              <a:t>processes </a:t>
            </a:r>
            <a:endParaRPr lang="en-GB" sz="2100" b="1" dirty="0">
              <a:solidFill>
                <a:srgbClr val="FFFF00"/>
              </a:solidFill>
              <a:latin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2340577"/>
            <a:ext cx="2196210" cy="34486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3368" y="38894"/>
            <a:ext cx="9157368" cy="456406"/>
          </a:xfrm>
        </p:spPr>
        <p:txBody>
          <a:bodyPr>
            <a:normAutofit fontScale="90000"/>
          </a:bodyPr>
          <a:lstStyle/>
          <a:p>
            <a:pPr algn="ctr" rtl="0" eaLnBrk="1" latinLnBrk="0" hangingPunct="1"/>
            <a:r>
              <a:rPr lang="en-GB" sz="2800" b="1" kern="1200" dirty="0" smtClean="0">
                <a:solidFill>
                  <a:srgbClr val="FFFF00"/>
                </a:solidFill>
                <a:effectLst/>
                <a:latin typeface="Century Gothic"/>
                <a:ea typeface="+mn-ea"/>
                <a:cs typeface="+mn-cs"/>
              </a:rPr>
              <a:t>Physics with a Mediterranean Neutrino Telescope</a:t>
            </a:r>
            <a:endParaRPr lang="en-GB" sz="2800" dirty="0" smtClean="0">
              <a:effectLst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849D9-1A14-D544-84D2-5537DA3D0DD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5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93" descr="poster_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0831" y="1432519"/>
            <a:ext cx="5088566" cy="503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95" descr="KM3NeT_logo_we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8999" y="1446618"/>
            <a:ext cx="1307574" cy="13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olo 6"/>
          <p:cNvSpPr txBox="1">
            <a:spLocks/>
          </p:cNvSpPr>
          <p:nvPr/>
        </p:nvSpPr>
        <p:spPr>
          <a:xfrm>
            <a:off x="6064280" y="44624"/>
            <a:ext cx="3116232" cy="9144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 b="1" dirty="0" smtClean="0">
                <a:ln w="6350">
                  <a:solidFill>
                    <a:srgbClr val="31B6FD">
                      <a:shade val="43000"/>
                    </a:srgbClr>
                  </a:solidFill>
                </a:ln>
                <a:solidFill>
                  <a:srgbClr val="FF0000"/>
                </a:solidFill>
                <a:latin typeface="Century Gothic"/>
              </a:rPr>
              <a:t>KM3NeT</a:t>
            </a:r>
            <a:endParaRPr lang="it-IT" b="1" dirty="0">
              <a:ln w="6350">
                <a:solidFill>
                  <a:srgbClr val="31B6FD">
                    <a:shade val="43000"/>
                  </a:srgbClr>
                </a:solidFill>
              </a:ln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000" y="1292592"/>
            <a:ext cx="362333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GB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bjective</a:t>
            </a:r>
            <a:r>
              <a:rPr lang="en-GB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 to build the </a:t>
            </a:r>
            <a:r>
              <a:rPr lang="en-GB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most sensitive high energy neutrino telescope in the  Northern </a:t>
            </a:r>
            <a:r>
              <a:rPr lang="en-GB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Hemisphere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KM3NeT </a:t>
            </a:r>
            <a:r>
              <a:rPr lang="en-GB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is on the ESFRI</a:t>
            </a:r>
            <a:br>
              <a:rPr lang="en-GB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GB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roadmap since 2006</a:t>
            </a:r>
          </a:p>
        </p:txBody>
      </p:sp>
      <p:sp>
        <p:nvSpPr>
          <p:cNvPr id="11" name="CasellaDiTesto 94"/>
          <p:cNvSpPr txBox="1">
            <a:spLocks noChangeArrowheads="1"/>
          </p:cNvSpPr>
          <p:nvPr/>
        </p:nvSpPr>
        <p:spPr bwMode="auto">
          <a:xfrm>
            <a:off x="127000" y="68488"/>
            <a:ext cx="60325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International Collaboration involving 241 scientists from 38 Institutes and 10 EU countries (CY, DE, ES, FR, GR, IE, IT, NL, RO, UK)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255950"/>
            <a:ext cx="3940831" cy="22094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Antonio Capone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39E398-1074-3A49-8DE2-FBFC5B63131B}" type="slidenum">
              <a:rPr lang="it-IT" smtClean="0">
                <a:latin typeface="Century Gothic"/>
              </a:rPr>
              <a:pPr/>
              <a:t>20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8981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700"/>
            <a:ext cx="8839200" cy="6731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The KM3NeT Detector 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573293"/>
            <a:ext cx="3722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TDR : ISBN  978-90-6488-033-9  (2010)</a:t>
            </a:r>
            <a:endParaRPr lang="en-US" sz="1600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9400" y="903324"/>
            <a:ext cx="8610532" cy="5150837"/>
            <a:chOff x="279400" y="1157322"/>
            <a:chExt cx="8610532" cy="51508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400" y="1157322"/>
              <a:ext cx="8610532" cy="515083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070600" y="6073521"/>
              <a:ext cx="2819331" cy="230832"/>
            </a:xfrm>
            <a:prstGeom prst="rect">
              <a:avLst/>
            </a:prstGeom>
            <a:solidFill>
              <a:srgbClr val="F9D98C"/>
            </a:solidFill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srgbClr val="000090"/>
                  </a:solidFill>
                  <a:latin typeface="Century Gothic"/>
                  <a:ea typeface="+mn-ea"/>
                  <a:cs typeface="+mn-cs"/>
                </a:rPr>
                <a:t>Propriety KM3NeT </a:t>
              </a:r>
              <a:r>
                <a:rPr lang="en-US" sz="900" b="1" dirty="0" smtClean="0">
                  <a:solidFill>
                    <a:srgbClr val="000090"/>
                  </a:solidFill>
                  <a:latin typeface="Century Gothic"/>
                  <a:ea typeface="+mn-ea"/>
                  <a:cs typeface="+mn-cs"/>
                </a:rPr>
                <a:t>Collaboration         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9400" y="1257300"/>
              <a:ext cx="1080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KM3NeT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9400" y="6073521"/>
              <a:ext cx="6692900" cy="230832"/>
            </a:xfrm>
            <a:prstGeom prst="rect">
              <a:avLst/>
            </a:prstGeom>
            <a:solidFill>
              <a:srgbClr val="F9D98C"/>
            </a:solidFill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srgbClr val="FF0000"/>
                  </a:solidFill>
                  <a:latin typeface="Century Gothic"/>
                  <a:ea typeface="+mn-ea"/>
                  <a:cs typeface="+mn-cs"/>
                </a:rPr>
                <a:t>About </a:t>
              </a:r>
              <a:r>
                <a:rPr lang="en-US" sz="900" b="1" dirty="0" smtClean="0">
                  <a:solidFill>
                    <a:srgbClr val="FF0000"/>
                  </a:solidFill>
                  <a:latin typeface="Century Gothic"/>
                  <a:ea typeface="+mn-ea"/>
                  <a:cs typeface="+mn-cs"/>
                </a:rPr>
                <a:t>11000 </a:t>
              </a:r>
              <a:r>
                <a:rPr lang="en-US" sz="900" b="1" dirty="0">
                  <a:solidFill>
                    <a:srgbClr val="FF0000"/>
                  </a:solidFill>
                  <a:latin typeface="Century Gothic"/>
                  <a:ea typeface="+mn-ea"/>
                  <a:cs typeface="+mn-cs"/>
                </a:rPr>
                <a:t>KM3NeT-DOMs (Digital Optical Modules) </a:t>
              </a:r>
              <a:r>
                <a:rPr lang="en-US" sz="900" b="1" dirty="0" smtClean="0">
                  <a:solidFill>
                    <a:srgbClr val="FF0000"/>
                  </a:solidFill>
                  <a:latin typeface="Century Gothic"/>
                  <a:ea typeface="+mn-ea"/>
                  <a:cs typeface="+mn-cs"/>
                </a:rPr>
                <a:t>attached </a:t>
              </a:r>
              <a:r>
                <a:rPr lang="en-US" sz="900" b="1" dirty="0">
                  <a:solidFill>
                    <a:srgbClr val="FF0000"/>
                  </a:solidFill>
                  <a:latin typeface="Century Gothic"/>
                  <a:ea typeface="+mn-ea"/>
                  <a:cs typeface="+mn-cs"/>
                </a:rPr>
                <a:t>to about 600 </a:t>
              </a:r>
              <a:r>
                <a:rPr lang="en-US" sz="900" b="1" dirty="0" smtClean="0">
                  <a:solidFill>
                    <a:srgbClr val="FF0000"/>
                  </a:solidFill>
                  <a:latin typeface="Century Gothic"/>
                  <a:ea typeface="+mn-ea"/>
                  <a:cs typeface="+mn-cs"/>
                </a:rPr>
                <a:t>KM3NeT</a:t>
              </a:r>
              <a:r>
                <a:rPr lang="en-US" sz="900" b="1" dirty="0">
                  <a:solidFill>
                    <a:srgbClr val="FF0000"/>
                  </a:solidFill>
                  <a:latin typeface="Century Gothic"/>
                  <a:ea typeface="+mn-ea"/>
                  <a:cs typeface="+mn-cs"/>
                </a:rPr>
                <a:t> </a:t>
              </a:r>
              <a:r>
                <a:rPr lang="en-US" sz="900" b="1" dirty="0" smtClean="0">
                  <a:solidFill>
                    <a:srgbClr val="FF0000"/>
                  </a:solidFill>
                  <a:latin typeface="Century Gothic"/>
                  <a:ea typeface="+mn-ea"/>
                  <a:cs typeface="+mn-cs"/>
                </a:rPr>
                <a:t>Detection Units          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8562100" y="1308100"/>
            <a:ext cx="0" cy="429260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15"/>
          <p:cNvSpPr txBox="1">
            <a:spLocks noChangeArrowheads="1"/>
          </p:cNvSpPr>
          <p:nvPr/>
        </p:nvSpPr>
        <p:spPr bwMode="auto">
          <a:xfrm rot="16200000">
            <a:off x="7870208" y="2952754"/>
            <a:ext cx="10197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prstClr val="white"/>
                </a:solidFill>
              </a:rPr>
              <a:t>~ 700 </a:t>
            </a:r>
            <a:r>
              <a:rPr lang="de-DE" sz="1600" b="1" dirty="0">
                <a:solidFill>
                  <a:prstClr val="white"/>
                </a:solidFill>
              </a:rPr>
              <a:t>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022600" y="1227554"/>
            <a:ext cx="4318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2866408" y="836202"/>
            <a:ext cx="10197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prstClr val="white"/>
                </a:solidFill>
              </a:rPr>
              <a:t>~ 90 </a:t>
            </a:r>
            <a:r>
              <a:rPr lang="de-DE" sz="16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98499" y="6050355"/>
            <a:ext cx="8051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18 optical modules per detection </a:t>
            </a:r>
            <a:r>
              <a:rPr lang="en-GB" sz="14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unit</a:t>
            </a:r>
            <a:r>
              <a:rPr lang="en-US" sz="1400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en-US" sz="14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	</a:t>
            </a:r>
            <a:r>
              <a:rPr lang="en-GB" sz="14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Distance </a:t>
            </a:r>
            <a:r>
              <a:rPr lang="en-GB" sz="1400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between optical modules </a:t>
            </a:r>
            <a:r>
              <a:rPr lang="en-GB" sz="14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~ 36 </a:t>
            </a:r>
            <a:r>
              <a:rPr lang="en-GB" sz="1400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m</a:t>
            </a:r>
            <a:endParaRPr lang="en-US" sz="1400" b="1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First optical module above seabed </a:t>
            </a:r>
            <a:r>
              <a:rPr lang="en-GB" sz="1400" b="1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~ 100m</a:t>
            </a:r>
            <a:endParaRPr lang="en-US" sz="1400" b="1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Antonio Capone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latin typeface="Century Gothic"/>
              </a:rPr>
              <a:pPr/>
              <a:t>21</a:t>
            </a:fld>
            <a:endParaRPr lang="es-CL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2837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62430" y="102870"/>
            <a:ext cx="8785917" cy="733842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3600" b="1" dirty="0" smtClean="0">
                <a:ln w="6350">
                  <a:solidFill>
                    <a:srgbClr val="31B6FD">
                      <a:shade val="43000"/>
                    </a:srgbClr>
                  </a:solidFill>
                </a:ln>
                <a:solidFill>
                  <a:srgbClr val="FFFF00"/>
                </a:solidFill>
                <a:latin typeface="Century Gothic"/>
              </a:rPr>
              <a:t>KM3NeT multisite construction</a:t>
            </a:r>
            <a:endParaRPr lang="en-GB" sz="3600" b="1" dirty="0">
              <a:ln w="6350">
                <a:solidFill>
                  <a:srgbClr val="31B6FD">
                    <a:shade val="43000"/>
                  </a:srgbClr>
                </a:solidFill>
              </a:ln>
              <a:solidFill>
                <a:srgbClr val="FFFF00"/>
              </a:solidFill>
              <a:latin typeface="Century Gothic"/>
            </a:endParaRPr>
          </a:p>
        </p:txBody>
      </p:sp>
      <p:pic>
        <p:nvPicPr>
          <p:cNvPr id="10" name="Picture 4" descr="S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1539" y="793752"/>
            <a:ext cx="5656262" cy="53879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1113" y="740695"/>
            <a:ext cx="3388253" cy="5784649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5" indent="-365125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3 detectors, each ~2km</a:t>
            </a:r>
            <a:r>
              <a:rPr lang="en-GB" sz="1800" baseline="300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3</a:t>
            </a: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 in 3 sites</a:t>
            </a:r>
          </a:p>
          <a:p>
            <a:pPr marL="365125" indent="-365125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endParaRPr lang="en-GB" sz="1800" dirty="0" smtClean="0">
              <a:solidFill>
                <a:prstClr val="white"/>
              </a:solidFill>
              <a:latin typeface="Arial" charset="0"/>
              <a:ea typeface="ＭＳ Ｐゴシック" charset="0"/>
            </a:endParaRPr>
          </a:p>
          <a:p>
            <a:pPr marL="365125" indent="-365125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KM3NeT-France: </a:t>
            </a:r>
            <a:b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</a:b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Toulon</a:t>
            </a:r>
            <a:r>
              <a:rPr lang="en-GB" sz="1800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 </a:t>
            </a: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 (depth </a:t>
            </a: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~ </a:t>
            </a: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2500m)</a:t>
            </a:r>
            <a:b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</a:br>
            <a:endParaRPr lang="en-GB" sz="1800" dirty="0" smtClean="0">
              <a:solidFill>
                <a:prstClr val="white"/>
              </a:solidFill>
              <a:latin typeface="Arial" charset="0"/>
              <a:ea typeface="ＭＳ Ｐゴシック" charset="0"/>
            </a:endParaRPr>
          </a:p>
          <a:p>
            <a:pPr marL="365125" indent="-365125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KM3NeT-Italy: </a:t>
            </a:r>
            <a:b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</a:b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Capo </a:t>
            </a:r>
            <a:r>
              <a:rPr lang="en-GB" sz="1800" dirty="0" err="1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Passero</a:t>
            </a:r>
            <a:r>
              <a:rPr lang="en-GB" sz="1800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 </a:t>
            </a: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(</a:t>
            </a:r>
            <a:r>
              <a:rPr lang="en-GB" sz="1800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depth </a:t>
            </a:r>
            <a:r>
              <a:rPr lang="en-GB" sz="1800" dirty="0">
                <a:solidFill>
                  <a:prstClr val="white"/>
                </a:solidFill>
                <a:latin typeface="Century Gothic"/>
              </a:rPr>
              <a:t>~ </a:t>
            </a: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3500m)</a:t>
            </a:r>
          </a:p>
          <a:p>
            <a:pPr marL="365125" indent="-365125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endParaRPr lang="en-GB" sz="1800" dirty="0" smtClean="0">
              <a:solidFill>
                <a:prstClr val="white"/>
              </a:solidFill>
              <a:latin typeface="Arial" charset="0"/>
              <a:ea typeface="ＭＳ Ｐゴシック" charset="0"/>
            </a:endParaRPr>
          </a:p>
          <a:p>
            <a:pPr marL="365125" indent="-365125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KM3NeT-Greece: </a:t>
            </a:r>
            <a:b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</a:br>
            <a:r>
              <a:rPr lang="en-GB" sz="1800" dirty="0" err="1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Pylos</a:t>
            </a:r>
            <a:r>
              <a:rPr lang="en-GB" sz="1800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 </a:t>
            </a:r>
            <a:r>
              <a:rPr lang="en-GB" sz="18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(depth </a:t>
            </a:r>
            <a:r>
              <a:rPr lang="en-GB" sz="1800" dirty="0" smtClean="0">
                <a:solidFill>
                  <a:prstClr val="white"/>
                </a:solidFill>
                <a:latin typeface="Century Gothic"/>
              </a:rPr>
              <a:t>~ 4500m) </a:t>
            </a:r>
            <a:endParaRPr lang="en-GB" sz="1800" dirty="0" smtClean="0">
              <a:solidFill>
                <a:prstClr val="white"/>
              </a:solidFill>
              <a:latin typeface="Arial" charset="0"/>
              <a:ea typeface="ＭＳ Ｐゴシック" charset="0"/>
            </a:endParaRPr>
          </a:p>
          <a:p>
            <a:pPr marL="365125" indent="-365125" fontAlgn="auto">
              <a:lnSpc>
                <a:spcPct val="95000"/>
              </a:lnSpc>
              <a:spcBef>
                <a:spcPct val="35000"/>
              </a:spcBef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endParaRPr lang="en-GB" sz="1800" dirty="0" smtClean="0">
              <a:solidFill>
                <a:prstClr val="white"/>
              </a:solidFill>
              <a:latin typeface="Arial" charset="0"/>
              <a:ea typeface="ＭＳ Ｐゴシック" charset="0"/>
            </a:endParaRPr>
          </a:p>
          <a:p>
            <a:pPr marL="365125" indent="-365125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r>
              <a:rPr lang="en-GB" sz="1800" dirty="0">
                <a:solidFill>
                  <a:prstClr val="white"/>
                </a:solidFill>
                <a:latin typeface="Century Gothic"/>
              </a:rPr>
              <a:t>Common hardware, data handling and operation control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 2"/>
              <a:buNone/>
            </a:pPr>
            <a:endParaRPr lang="en-US" sz="700" dirty="0">
              <a:solidFill>
                <a:prstClr val="white"/>
              </a:solidFill>
              <a:latin typeface="Century Gothic"/>
            </a:endParaRPr>
          </a:p>
          <a:p>
            <a:pPr marL="365125" indent="-365125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r>
              <a:rPr lang="en-GB" sz="1800" dirty="0">
                <a:solidFill>
                  <a:prstClr val="white"/>
                </a:solidFill>
                <a:latin typeface="Century Gothic"/>
              </a:rPr>
              <a:t>Centrally managed</a:t>
            </a:r>
          </a:p>
          <a:p>
            <a:pPr marL="365125" indent="-365125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endParaRPr lang="en-US" sz="700" dirty="0">
              <a:solidFill>
                <a:prstClr val="white"/>
              </a:solidFill>
              <a:latin typeface="Century Gothic"/>
            </a:endParaRPr>
          </a:p>
          <a:p>
            <a:pPr marL="365125" indent="-365125" fontAlgn="auto">
              <a:lnSpc>
                <a:spcPct val="90000"/>
              </a:lnSpc>
              <a:spcAft>
                <a:spcPts val="0"/>
              </a:spcAft>
              <a:buClr>
                <a:srgbClr val="31B6FD"/>
              </a:buClr>
              <a:buFont typeface="Wingdings" charset="2"/>
              <a:buChar char="§"/>
            </a:pPr>
            <a:r>
              <a:rPr lang="en-GB" sz="1800" dirty="0">
                <a:solidFill>
                  <a:prstClr val="white"/>
                </a:solidFill>
                <a:latin typeface="Century Gothic"/>
              </a:rPr>
              <a:t>Node for marine science at each installation site</a:t>
            </a:r>
            <a:r>
              <a:rPr lang="en-US" sz="1800" dirty="0">
                <a:solidFill>
                  <a:prstClr val="white"/>
                </a:solidFill>
                <a:latin typeface="Century Gothic"/>
              </a:rPr>
              <a:t> </a:t>
            </a:r>
            <a:endParaRPr lang="en-GB" sz="1800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Antonio Capone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39E398-1074-3A49-8DE2-FBFC5B63131B}" type="slidenum">
              <a:rPr lang="it-IT" smtClean="0">
                <a:latin typeface="Century Gothic"/>
              </a:rPr>
              <a:pPr/>
              <a:t>22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520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17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34319"/>
            <a:ext cx="4724400" cy="452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30738" y="1454151"/>
            <a:ext cx="3780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H.E.S.S.: RXJ1713 in gamma-</a:t>
            </a:r>
            <a:r>
              <a:rPr lang="de-DE" sz="1800" b="1" dirty="0" err="1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rays</a:t>
            </a:r>
            <a:endParaRPr lang="de-DE" sz="1800" b="1" dirty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title"/>
          </p:nvPr>
        </p:nvSpPr>
        <p:spPr>
          <a:xfrm>
            <a:off x="-165100" y="102394"/>
            <a:ext cx="9283700" cy="877094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Sensitivity to galactic source for a </a:t>
            </a:r>
            <a:br>
              <a:rPr lang="en-US" sz="2800" dirty="0" smtClean="0"/>
            </a:br>
            <a:r>
              <a:rPr lang="en-US" sz="2800" dirty="0" smtClean="0"/>
              <a:t>Mediterranean ≈5km</a:t>
            </a:r>
            <a:r>
              <a:rPr lang="en-US" sz="2800" baseline="30000" dirty="0"/>
              <a:t>3</a:t>
            </a:r>
            <a:r>
              <a:rPr lang="en-US" sz="2800" dirty="0" smtClean="0"/>
              <a:t> Cherenkov </a:t>
            </a:r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r>
              <a:rPr lang="en-US" sz="2800" dirty="0" smtClean="0"/>
              <a:t> Telescope </a:t>
            </a:r>
            <a:endParaRPr lang="it-IT" sz="2800" dirty="0"/>
          </a:p>
        </p:txBody>
      </p:sp>
      <p:sp>
        <p:nvSpPr>
          <p:cNvPr id="10" name="Rectangle 9"/>
          <p:cNvSpPr/>
          <p:nvPr/>
        </p:nvSpPr>
        <p:spPr>
          <a:xfrm>
            <a:off x="17598" y="2341326"/>
            <a:ext cx="4402002" cy="13549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69900" indent="-469900" eaLnBrk="1" fontAlgn="auto" hangingPunct="1">
              <a:lnSpc>
                <a:spcPct val="95000"/>
              </a:lnSpc>
              <a:spcBef>
                <a:spcPts val="0"/>
              </a:spcBef>
              <a:spcAft>
                <a:spcPct val="25000"/>
              </a:spcAft>
            </a:pPr>
            <a:r>
              <a:rPr lang="en-GB" sz="1800" dirty="0" smtClean="0">
                <a:solidFill>
                  <a:srgbClr val="000000"/>
                </a:solidFill>
                <a:cs typeface="+mn-cs"/>
              </a:rPr>
              <a:t>For the galactic Supernova Remnant:</a:t>
            </a:r>
            <a:endParaRPr lang="en-GB" sz="1800" dirty="0">
              <a:solidFill>
                <a:srgbClr val="000000"/>
              </a:solidFill>
              <a:cs typeface="+mn-cs"/>
            </a:endParaRPr>
          </a:p>
          <a:p>
            <a:pPr marL="14287" eaLnBrk="1" fontAlgn="auto" hangingPunct="1">
              <a:lnSpc>
                <a:spcPct val="95000"/>
              </a:lnSpc>
              <a:spcBef>
                <a:spcPts val="0"/>
              </a:spcBef>
              <a:spcAft>
                <a:spcPct val="25000"/>
              </a:spcAft>
            </a:pPr>
            <a:r>
              <a:rPr lang="en-GB" sz="1800" dirty="0">
                <a:solidFill>
                  <a:srgbClr val="000000"/>
                </a:solidFill>
                <a:cs typeface="+mn-cs"/>
              </a:rPr>
              <a:t>RXJ1713.7-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3946</a:t>
            </a:r>
          </a:p>
          <a:p>
            <a:pPr marL="300037" indent="-285750" eaLnBrk="1" fontAlgn="auto" hangingPunct="1">
              <a:lnSpc>
                <a:spcPct val="95000"/>
              </a:lnSpc>
              <a:spcBef>
                <a:spcPts val="0"/>
              </a:spcBef>
              <a:spcAft>
                <a:spcPct val="25000"/>
              </a:spcAft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cs typeface="+mn-cs"/>
              </a:rPr>
              <a:t>5</a:t>
            </a:r>
            <a:r>
              <a:rPr lang="en-GB" sz="1800" dirty="0" smtClean="0">
                <a:solidFill>
                  <a:srgbClr val="000000"/>
                </a:solidFill>
                <a:latin typeface="Symbol" charset="0"/>
                <a:cs typeface="+mn-cs"/>
              </a:rPr>
              <a:t>s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GB" sz="1800" dirty="0">
                <a:solidFill>
                  <a:srgbClr val="000000"/>
                </a:solidFill>
                <a:cs typeface="+mn-cs"/>
              </a:rPr>
              <a:t>discovery in </a:t>
            </a:r>
            <a:r>
              <a:rPr lang="en-GB" sz="1800" dirty="0">
                <a:solidFill>
                  <a:srgbClr val="000000"/>
                </a:solidFill>
                <a:latin typeface="Century Gothic"/>
                <a:ea typeface="+mn-ea"/>
                <a:cs typeface="+mn-cs"/>
              </a:rPr>
              <a:t>~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5 years (50% prob.) </a:t>
            </a:r>
          </a:p>
          <a:p>
            <a:pPr marL="300037" indent="-285750" eaLnBrk="1" fontAlgn="auto" hangingPunct="1">
              <a:lnSpc>
                <a:spcPct val="95000"/>
              </a:lnSpc>
              <a:spcBef>
                <a:spcPts val="0"/>
              </a:spcBef>
              <a:spcAft>
                <a:spcPct val="25000"/>
              </a:spcAft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cs typeface="+mn-cs"/>
              </a:rPr>
              <a:t>e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vidence (3</a:t>
            </a:r>
            <a:r>
              <a:rPr lang="en-GB" sz="1800" dirty="0" smtClean="0">
                <a:solidFill>
                  <a:srgbClr val="000000"/>
                </a:solidFill>
                <a:latin typeface="Symbol" charset="0"/>
                <a:cs typeface="+mn-cs"/>
              </a:rPr>
              <a:t>s </a:t>
            </a:r>
            <a:r>
              <a:rPr lang="en-GB" sz="1800" dirty="0">
                <a:solidFill>
                  <a:srgbClr val="000000"/>
                </a:solidFill>
                <a:cs typeface="+mn-cs"/>
              </a:rPr>
              <a:t>50% 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prob.) in 2 years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998" y="1194479"/>
            <a:ext cx="4376602" cy="10225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69900" indent="-469900" eaLnBrk="1" fontAlgn="auto" hangingPunct="1">
              <a:lnSpc>
                <a:spcPct val="95000"/>
              </a:lnSpc>
              <a:spcBef>
                <a:spcPts val="0"/>
              </a:spcBef>
              <a:spcAft>
                <a:spcPct val="25000"/>
              </a:spcAft>
            </a:pPr>
            <a:r>
              <a:rPr lang="en-GB" sz="1800" dirty="0" smtClean="0">
                <a:solidFill>
                  <a:srgbClr val="000000"/>
                </a:solidFill>
                <a:cs typeface="+mn-cs"/>
              </a:rPr>
              <a:t>For the galactic PWN  </a:t>
            </a:r>
            <a:r>
              <a:rPr lang="en-GB" sz="1800" dirty="0" err="1" smtClean="0">
                <a:solidFill>
                  <a:srgbClr val="000000"/>
                </a:solidFill>
                <a:cs typeface="+mn-cs"/>
              </a:rPr>
              <a:t>VelaX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:</a:t>
            </a:r>
          </a:p>
          <a:p>
            <a:pPr marL="300037" indent="-285750" eaLnBrk="1" fontAlgn="auto" hangingPunct="1">
              <a:lnSpc>
                <a:spcPct val="95000"/>
              </a:lnSpc>
              <a:spcBef>
                <a:spcPts val="0"/>
              </a:spcBef>
              <a:spcAft>
                <a:spcPct val="25000"/>
              </a:spcAft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cs typeface="+mn-cs"/>
              </a:rPr>
              <a:t>5</a:t>
            </a:r>
            <a:r>
              <a:rPr lang="en-GB" sz="1800" dirty="0" smtClean="0">
                <a:solidFill>
                  <a:srgbClr val="000000"/>
                </a:solidFill>
                <a:latin typeface="Symbol" charset="0"/>
                <a:cs typeface="+mn-cs"/>
              </a:rPr>
              <a:t>s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GB" sz="1800" dirty="0">
                <a:solidFill>
                  <a:srgbClr val="000000"/>
                </a:solidFill>
                <a:cs typeface="+mn-cs"/>
              </a:rPr>
              <a:t>discovery 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in </a:t>
            </a:r>
            <a:r>
              <a:rPr lang="en-GB" sz="1800" dirty="0" smtClean="0">
                <a:solidFill>
                  <a:srgbClr val="000000"/>
                </a:solidFill>
                <a:latin typeface="Century Gothic"/>
                <a:ea typeface="+mn-ea"/>
                <a:cs typeface="+mn-cs"/>
              </a:rPr>
              <a:t>~ 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3 years (50% prob.) </a:t>
            </a:r>
          </a:p>
          <a:p>
            <a:pPr marL="300037" indent="-285750" eaLnBrk="1" fontAlgn="auto" hangingPunct="1">
              <a:lnSpc>
                <a:spcPct val="95000"/>
              </a:lnSpc>
              <a:spcBef>
                <a:spcPts val="0"/>
              </a:spcBef>
              <a:spcAft>
                <a:spcPct val="25000"/>
              </a:spcAft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cs typeface="+mn-cs"/>
              </a:rPr>
              <a:t>e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vidence (3</a:t>
            </a:r>
            <a:r>
              <a:rPr lang="en-GB" sz="1800" dirty="0" smtClean="0">
                <a:solidFill>
                  <a:srgbClr val="000000"/>
                </a:solidFill>
                <a:latin typeface="Symbol" charset="0"/>
                <a:cs typeface="+mn-cs"/>
              </a:rPr>
              <a:t>s </a:t>
            </a:r>
            <a:r>
              <a:rPr lang="en-GB" sz="1800" dirty="0">
                <a:solidFill>
                  <a:srgbClr val="000000"/>
                </a:solidFill>
                <a:cs typeface="+mn-cs"/>
              </a:rPr>
              <a:t>50% 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prob.) in </a:t>
            </a:r>
            <a:r>
              <a:rPr lang="en-GB" sz="1800" dirty="0" smtClean="0">
                <a:solidFill>
                  <a:srgbClr val="000000"/>
                </a:solidFill>
                <a:latin typeface="Century Gothic"/>
                <a:ea typeface="+mn-ea"/>
                <a:cs typeface="+mn-cs"/>
              </a:rPr>
              <a:t>~1.</a:t>
            </a:r>
            <a:r>
              <a:rPr lang="en-GB" sz="1800" dirty="0" smtClean="0">
                <a:solidFill>
                  <a:srgbClr val="000000"/>
                </a:solidFill>
                <a:cs typeface="+mn-cs"/>
              </a:rPr>
              <a:t>2 years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73" y="3822451"/>
            <a:ext cx="4064000" cy="269558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Antonio Capone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CL" smtClean="0">
                <a:latin typeface="Century Gothic"/>
              </a:rPr>
              <a:t>Km3 - incontro con referees INFN presentazione richieste 2015</a:t>
            </a:r>
            <a:endParaRPr lang="es-CL" dirty="0"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latin typeface="Century Gothic"/>
              </a:rPr>
              <a:pPr/>
              <a:t>23</a:t>
            </a:fld>
            <a:endParaRPr lang="es-CL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844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0" y="-11907"/>
            <a:ext cx="9144000" cy="59610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1588" algn="ctr" defTabSz="810433" fontAlgn="auto">
              <a:spcAft>
                <a:spcPts val="0"/>
              </a:spcAft>
            </a:pPr>
            <a:r>
              <a:rPr lang="en-US" sz="2600" b="1" dirty="0" smtClean="0">
                <a:ln w="6350">
                  <a:solidFill>
                    <a:srgbClr val="31B6FD">
                      <a:shade val="43000"/>
                    </a:srgbClr>
                  </a:solidFill>
                </a:ln>
                <a:solidFill>
                  <a:srgbClr val="31B6FD">
                    <a:tint val="83000"/>
                    <a:satMod val="150000"/>
                  </a:srgbClr>
                </a:solidFill>
                <a:latin typeface="Arial"/>
                <a:cs typeface="Arial"/>
              </a:rPr>
              <a:t>Detectors operational at KM3NeT-It site, May 2014</a:t>
            </a:r>
            <a:endParaRPr lang="en-US" sz="2600" b="1" dirty="0">
              <a:ln w="6350">
                <a:solidFill>
                  <a:srgbClr val="31B6FD">
                    <a:shade val="43000"/>
                  </a:srgbClr>
                </a:solidFill>
              </a:ln>
              <a:solidFill>
                <a:srgbClr val="31B6FD">
                  <a:tint val="83000"/>
                  <a:satMod val="1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534" y="1740819"/>
            <a:ext cx="1890465" cy="290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398" y="525102"/>
            <a:ext cx="442050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Since March 2013 the NEMO-Phase2 Tower </a:t>
            </a:r>
            <a:endParaRPr lang="en-US" sz="1600" dirty="0">
              <a:solidFill>
                <a:srgbClr val="000090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6900" y="774355"/>
            <a:ext cx="3149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Since May 8th 2014:  Prototype KM3NeT detection unit with 3  DOM</a:t>
            </a:r>
            <a:r>
              <a:rPr lang="en-US" sz="1600" dirty="0">
                <a:solidFill>
                  <a:srgbClr val="000090"/>
                </a:solidFill>
                <a:latin typeface="Century Gothic"/>
                <a:ea typeface="+mn-ea"/>
                <a:cs typeface="+mn-cs"/>
              </a:rPr>
              <a:t>s</a:t>
            </a:r>
          </a:p>
        </p:txBody>
      </p:sp>
      <p:pic>
        <p:nvPicPr>
          <p:cNvPr id="10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r="18488"/>
          <a:stretch>
            <a:fillRect/>
          </a:stretch>
        </p:blipFill>
        <p:spPr bwMode="auto">
          <a:xfrm>
            <a:off x="463980" y="863656"/>
            <a:ext cx="997592" cy="595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0483" y="4784263"/>
            <a:ext cx="3371850" cy="175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505" y="2766933"/>
            <a:ext cx="2754842" cy="4081958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711" y="863656"/>
            <a:ext cx="2795635" cy="221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899" y="3615407"/>
            <a:ext cx="1554400" cy="116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Antonio Capone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39E398-1074-3A49-8DE2-FBFC5B63131B}" type="slidenum">
              <a:rPr lang="it-IT" smtClean="0">
                <a:latin typeface="Century Gothic"/>
              </a:rPr>
              <a:pPr/>
              <a:t>24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4008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9655"/>
            <a:ext cx="8042276" cy="576268"/>
          </a:xfrm>
        </p:spPr>
        <p:txBody>
          <a:bodyPr/>
          <a:lstStyle/>
          <a:p>
            <a:r>
              <a:rPr lang="en-US" dirty="0" smtClean="0"/>
              <a:t>Yearly rates for down-looking PMTs</a:t>
            </a:r>
            <a:endParaRPr lang="en-US" dirty="0"/>
          </a:p>
        </p:txBody>
      </p:sp>
      <p:pic>
        <p:nvPicPr>
          <p:cNvPr id="30" name="Picture 29" descr="floors-all-pmtdl_year_may_medi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" y="1306895"/>
            <a:ext cx="4525131" cy="4568642"/>
          </a:xfrm>
          <a:prstGeom prst="rect">
            <a:avLst/>
          </a:prstGeom>
        </p:spPr>
      </p:pic>
      <p:pic>
        <p:nvPicPr>
          <p:cNvPr id="31" name="Picture 30" descr="floors-all-pmtdl_year_may_b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32" y="1286634"/>
            <a:ext cx="4575723" cy="4602121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3480471" y="1176467"/>
            <a:ext cx="3711415" cy="4018034"/>
            <a:chOff x="3480471" y="1176467"/>
            <a:chExt cx="3711415" cy="4018034"/>
          </a:xfrm>
        </p:grpSpPr>
        <p:sp>
          <p:nvSpPr>
            <p:cNvPr id="69" name="TextBox 68"/>
            <p:cNvSpPr txBox="1"/>
            <p:nvPr/>
          </p:nvSpPr>
          <p:spPr>
            <a:xfrm>
              <a:off x="4282891" y="1176467"/>
              <a:ext cx="201850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9213B">
                      <a:lumMod val="75000"/>
                      <a:lumOff val="25000"/>
                    </a:srgbClr>
                  </a:solidFill>
                  <a:latin typeface="News Gothic MT"/>
                  <a:ea typeface="+mn-ea"/>
                  <a:cs typeface="+mn-cs"/>
                </a:rPr>
                <a:t>Yearly behavior</a:t>
              </a:r>
              <a:endParaRPr lang="en-US" sz="2000" dirty="0">
                <a:solidFill>
                  <a:srgbClr val="09213B">
                    <a:lumMod val="75000"/>
                    <a:lumOff val="25000"/>
                  </a:srgbClr>
                </a:solidFill>
                <a:latin typeface="News Gothic MT"/>
                <a:ea typeface="+mn-ea"/>
                <a:cs typeface="+mn-cs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3480471" y="1591096"/>
              <a:ext cx="3711415" cy="3603405"/>
              <a:chOff x="4007997" y="1581327"/>
              <a:chExt cx="3711415" cy="3603405"/>
            </a:xfrm>
          </p:grpSpPr>
          <p:pic>
            <p:nvPicPr>
              <p:cNvPr id="8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7997" y="1617619"/>
                <a:ext cx="3603625" cy="3567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4" name="Gruppo 9"/>
              <p:cNvGrpSpPr/>
              <p:nvPr/>
            </p:nvGrpSpPr>
            <p:grpSpPr>
              <a:xfrm>
                <a:off x="4095620" y="1581327"/>
                <a:ext cx="3623792" cy="3438936"/>
                <a:chOff x="4095620" y="1581327"/>
                <a:chExt cx="3623792" cy="3438936"/>
              </a:xfrm>
            </p:grpSpPr>
            <p:sp>
              <p:nvSpPr>
                <p:cNvPr id="85" name="Freccia ad arco 17"/>
                <p:cNvSpPr/>
                <p:nvPr/>
              </p:nvSpPr>
              <p:spPr>
                <a:xfrm rot="16572835">
                  <a:off x="4370717" y="1962331"/>
                  <a:ext cx="3073435" cy="2898848"/>
                </a:xfrm>
                <a:prstGeom prst="circularArrow">
                  <a:avLst>
                    <a:gd name="adj1" fmla="val 2309"/>
                    <a:gd name="adj2" fmla="val 139285"/>
                    <a:gd name="adj3" fmla="val 1998097"/>
                    <a:gd name="adj4" fmla="val 1352950"/>
                    <a:gd name="adj5" fmla="val 2694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grpSp>
              <p:nvGrpSpPr>
                <p:cNvPr id="86" name="Gruppo 6"/>
                <p:cNvGrpSpPr/>
                <p:nvPr/>
              </p:nvGrpSpPr>
              <p:grpSpPr>
                <a:xfrm>
                  <a:off x="4182685" y="1743443"/>
                  <a:ext cx="3306332" cy="3276820"/>
                  <a:chOff x="3194489" y="1257261"/>
                  <a:chExt cx="3069425" cy="3224037"/>
                </a:xfrm>
              </p:grpSpPr>
              <p:sp>
                <p:nvSpPr>
                  <p:cNvPr id="98" name="Figura a mano libera 10"/>
                  <p:cNvSpPr/>
                  <p:nvPr/>
                </p:nvSpPr>
                <p:spPr>
                  <a:xfrm rot="16968566">
                    <a:off x="3265946" y="2178069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Jan14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99" name="Freccia ad arco 11"/>
                  <p:cNvSpPr/>
                  <p:nvPr/>
                </p:nvSpPr>
                <p:spPr>
                  <a:xfrm rot="16572835">
                    <a:off x="3192483" y="1419857"/>
                    <a:ext cx="3073435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18198097"/>
                      <a:gd name="adj4" fmla="val 17552950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00" name="Figura a mano libera 12"/>
                  <p:cNvSpPr/>
                  <p:nvPr/>
                </p:nvSpPr>
                <p:spPr>
                  <a:xfrm rot="18933489">
                    <a:off x="3691057" y="1566062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Feb14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01" name="Freccia ad arco 13"/>
                  <p:cNvSpPr/>
                  <p:nvPr/>
                </p:nvSpPr>
                <p:spPr>
                  <a:xfrm rot="16572835">
                    <a:off x="3192483" y="1419857"/>
                    <a:ext cx="3073435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20107765"/>
                      <a:gd name="adj4" fmla="val 19462618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02" name="Figura a mano libera 14"/>
                  <p:cNvSpPr/>
                  <p:nvPr/>
                </p:nvSpPr>
                <p:spPr>
                  <a:xfrm rot="20837397">
                    <a:off x="4319049" y="1257261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Mar14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03" name="Freccia ad arco 15"/>
                  <p:cNvSpPr/>
                  <p:nvPr/>
                </p:nvSpPr>
                <p:spPr>
                  <a:xfrm rot="16572835">
                    <a:off x="3168628" y="1411907"/>
                    <a:ext cx="3073434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323325"/>
                      <a:gd name="adj4" fmla="val 21137390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04" name="Figura a mano libera 16"/>
                  <p:cNvSpPr/>
                  <p:nvPr/>
                </p:nvSpPr>
                <p:spPr>
                  <a:xfrm rot="1587849">
                    <a:off x="5054128" y="1334408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Apr1</a:t>
                    </a:r>
                    <a:r>
                      <a:rPr lang="it-IT" sz="10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3</a:t>
                    </a:r>
                    <a:endParaRPr lang="it-IT" sz="10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05" name="Figura a mano libera 18"/>
                  <p:cNvSpPr/>
                  <p:nvPr/>
                </p:nvSpPr>
                <p:spPr>
                  <a:xfrm rot="2638744">
                    <a:off x="5626854" y="1776832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May13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06" name="Freccia ad arco 19"/>
                  <p:cNvSpPr/>
                  <p:nvPr/>
                </p:nvSpPr>
                <p:spPr>
                  <a:xfrm rot="16572835">
                    <a:off x="3192483" y="1419857"/>
                    <a:ext cx="3073435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3907765"/>
                      <a:gd name="adj4" fmla="val 3262618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07" name="Figura a mano libera 20"/>
                  <p:cNvSpPr/>
                  <p:nvPr/>
                </p:nvSpPr>
                <p:spPr>
                  <a:xfrm rot="4855924">
                    <a:off x="5910296" y="2465987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Jun13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08" name="Freccia ad arco 21"/>
                  <p:cNvSpPr/>
                  <p:nvPr/>
                </p:nvSpPr>
                <p:spPr>
                  <a:xfrm rot="16572835">
                    <a:off x="3192483" y="1419857"/>
                    <a:ext cx="3073435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5723325"/>
                      <a:gd name="adj4" fmla="val 4937390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09" name="Figura a mano libera 22"/>
                  <p:cNvSpPr/>
                  <p:nvPr/>
                </p:nvSpPr>
                <p:spPr>
                  <a:xfrm rot="18038437">
                    <a:off x="5828502" y="3217211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Jul13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10" name="Freccia ad arco 23"/>
                  <p:cNvSpPr/>
                  <p:nvPr/>
                </p:nvSpPr>
                <p:spPr>
                  <a:xfrm rot="16572835">
                    <a:off x="3192483" y="1419857"/>
                    <a:ext cx="3073435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7398097"/>
                      <a:gd name="adj4" fmla="val 6752950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11" name="Figura a mano libera 24"/>
                  <p:cNvSpPr/>
                  <p:nvPr/>
                </p:nvSpPr>
                <p:spPr>
                  <a:xfrm rot="19156667">
                    <a:off x="5403390" y="3829218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Aug13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12" name="Freccia ad arco 25"/>
                  <p:cNvSpPr/>
                  <p:nvPr/>
                </p:nvSpPr>
                <p:spPr>
                  <a:xfrm rot="16572835">
                    <a:off x="3192483" y="1419857"/>
                    <a:ext cx="3073435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9307765"/>
                      <a:gd name="adj4" fmla="val 8662618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13" name="Figura a mano libera 26"/>
                  <p:cNvSpPr/>
                  <p:nvPr/>
                </p:nvSpPr>
                <p:spPr>
                  <a:xfrm rot="21150965">
                    <a:off x="4766555" y="4138017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Sep13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14" name="Freccia ad arco 27"/>
                  <p:cNvSpPr/>
                  <p:nvPr/>
                </p:nvSpPr>
                <p:spPr>
                  <a:xfrm rot="16572835">
                    <a:off x="3192483" y="1419857"/>
                    <a:ext cx="3073435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11123325"/>
                      <a:gd name="adj4" fmla="val 10337390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15" name="Figura a mano libera 28"/>
                  <p:cNvSpPr/>
                  <p:nvPr/>
                </p:nvSpPr>
                <p:spPr>
                  <a:xfrm rot="1469964">
                    <a:off x="4040319" y="4060871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Oct13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16" name="Freccia ad arco 29"/>
                  <p:cNvSpPr/>
                  <p:nvPr/>
                </p:nvSpPr>
                <p:spPr>
                  <a:xfrm rot="16572835">
                    <a:off x="3192483" y="1419857"/>
                    <a:ext cx="3073435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12798097"/>
                      <a:gd name="adj4" fmla="val 12152950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17" name="Figura a mano libera 30"/>
                  <p:cNvSpPr/>
                  <p:nvPr/>
                </p:nvSpPr>
                <p:spPr>
                  <a:xfrm rot="3287904">
                    <a:off x="3467591" y="3618447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Nov13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18" name="Freccia ad arco 31"/>
                  <p:cNvSpPr/>
                  <p:nvPr/>
                </p:nvSpPr>
                <p:spPr>
                  <a:xfrm rot="16572835">
                    <a:off x="3192483" y="1419857"/>
                    <a:ext cx="3073435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14707765"/>
                      <a:gd name="adj4" fmla="val 14062618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19" name="Figura a mano libera 32"/>
                  <p:cNvSpPr/>
                  <p:nvPr/>
                </p:nvSpPr>
                <p:spPr>
                  <a:xfrm rot="16200000">
                    <a:off x="3184152" y="2929293"/>
                    <a:ext cx="363956" cy="343281"/>
                  </a:xfrm>
                  <a:custGeom>
                    <a:avLst/>
                    <a:gdLst>
                      <a:gd name="connsiteX0" fmla="*/ 0 w 464343"/>
                      <a:gd name="connsiteY0" fmla="*/ 0 h 464343"/>
                      <a:gd name="connsiteX1" fmla="*/ 464343 w 464343"/>
                      <a:gd name="connsiteY1" fmla="*/ 0 h 464343"/>
                      <a:gd name="connsiteX2" fmla="*/ 464343 w 464343"/>
                      <a:gd name="connsiteY2" fmla="*/ 464343 h 464343"/>
                      <a:gd name="connsiteX3" fmla="*/ 0 w 464343"/>
                      <a:gd name="connsiteY3" fmla="*/ 464343 h 464343"/>
                      <a:gd name="connsiteX4" fmla="*/ 0 w 464343"/>
                      <a:gd name="connsiteY4" fmla="*/ 0 h 4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343" h="464343">
                        <a:moveTo>
                          <a:pt x="0" y="0"/>
                        </a:moveTo>
                        <a:lnTo>
                          <a:pt x="464343" y="0"/>
                        </a:lnTo>
                        <a:lnTo>
                          <a:pt x="464343" y="464343"/>
                        </a:lnTo>
                        <a:lnTo>
                          <a:pt x="0" y="4643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0320" tIns="20320" rIns="20320" bIns="20320" numCol="1" spcCol="1270" anchor="ctr" anchorCtr="0">
                    <a:noAutofit/>
                  </a:bodyPr>
                  <a:lstStyle/>
                  <a:p>
                    <a:pPr algn="ctr" defTabSz="711200" eaLnBrk="1" fontAlgn="auto" hangingPunct="1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it-IT" sz="800" dirty="0" smtClean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News Gothic MT"/>
                      </a:rPr>
                      <a:t>Dec13</a:t>
                    </a:r>
                    <a:endParaRPr lang="it-IT" sz="800" dirty="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120" name="Freccia ad arco 33"/>
                  <p:cNvSpPr/>
                  <p:nvPr/>
                </p:nvSpPr>
                <p:spPr>
                  <a:xfrm rot="16572835">
                    <a:off x="3192483" y="1419857"/>
                    <a:ext cx="3073435" cy="2898847"/>
                  </a:xfrm>
                  <a:prstGeom prst="circularArrow">
                    <a:avLst>
                      <a:gd name="adj1" fmla="val 2309"/>
                      <a:gd name="adj2" fmla="val 139285"/>
                      <a:gd name="adj3" fmla="val 16523325"/>
                      <a:gd name="adj4" fmla="val 15737390"/>
                      <a:gd name="adj5" fmla="val 2694"/>
                    </a:avLst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</p:grpSp>
            <p:sp>
              <p:nvSpPr>
                <p:cNvPr id="87" name="CasellaDiTesto 2"/>
                <p:cNvSpPr txBox="1"/>
                <p:nvPr/>
              </p:nvSpPr>
              <p:spPr>
                <a:xfrm>
                  <a:off x="5448300" y="1581327"/>
                  <a:ext cx="80983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900" dirty="0" smtClean="0">
                      <a:solidFill>
                        <a:prstClr val="black"/>
                      </a:solidFill>
                      <a:latin typeface="News Gothic MT"/>
                      <a:ea typeface="+mn-ea"/>
                      <a:cs typeface="+mn-cs"/>
                    </a:rPr>
                    <a:t>Rate (kHz)</a:t>
                  </a:r>
                  <a:endParaRPr lang="it-IT" sz="900" dirty="0">
                    <a:solidFill>
                      <a:prstClr val="black"/>
                    </a:solidFill>
                    <a:latin typeface="News Gothic MT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CasellaDiTesto 35"/>
                <p:cNvSpPr txBox="1"/>
                <p:nvPr/>
              </p:nvSpPr>
              <p:spPr>
                <a:xfrm>
                  <a:off x="6829425" y="3524427"/>
                  <a:ext cx="88998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900" dirty="0" smtClean="0">
                      <a:solidFill>
                        <a:prstClr val="black"/>
                      </a:solidFill>
                      <a:latin typeface="News Gothic MT"/>
                      <a:ea typeface="+mn-ea"/>
                      <a:cs typeface="+mn-cs"/>
                    </a:rPr>
                    <a:t> Rate  (kHz)</a:t>
                  </a:r>
                  <a:endParaRPr lang="it-IT" sz="900" dirty="0">
                    <a:solidFill>
                      <a:prstClr val="black"/>
                    </a:solidFill>
                    <a:latin typeface="News Gothic MT"/>
                    <a:ea typeface="+mn-ea"/>
                    <a:cs typeface="+mn-cs"/>
                  </a:endParaRPr>
                </a:p>
              </p:txBody>
            </p:sp>
            <p:grpSp>
              <p:nvGrpSpPr>
                <p:cNvPr id="89" name="Gruppo 5"/>
                <p:cNvGrpSpPr/>
                <p:nvPr/>
              </p:nvGrpSpPr>
              <p:grpSpPr>
                <a:xfrm>
                  <a:off x="4095620" y="3505377"/>
                  <a:ext cx="1468190" cy="1483522"/>
                  <a:chOff x="4095620" y="3505377"/>
                  <a:chExt cx="1468190" cy="1483522"/>
                </a:xfrm>
              </p:grpSpPr>
              <p:sp>
                <p:nvSpPr>
                  <p:cNvPr id="90" name="Rettangolo 3"/>
                  <p:cNvSpPr/>
                  <p:nvPr/>
                </p:nvSpPr>
                <p:spPr>
                  <a:xfrm>
                    <a:off x="4095620" y="3505377"/>
                    <a:ext cx="68015" cy="928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 sz="1800">
                      <a:solidFill>
                        <a:prstClr val="white"/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91" name="Rettangolo 36"/>
                  <p:cNvSpPr/>
                  <p:nvPr/>
                </p:nvSpPr>
                <p:spPr>
                  <a:xfrm>
                    <a:off x="4495670" y="3514902"/>
                    <a:ext cx="68015" cy="928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 sz="1800">
                      <a:solidFill>
                        <a:prstClr val="white"/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92" name="Rettangolo 37"/>
                  <p:cNvSpPr/>
                  <p:nvPr/>
                </p:nvSpPr>
                <p:spPr>
                  <a:xfrm>
                    <a:off x="4895720" y="3505377"/>
                    <a:ext cx="68015" cy="928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 sz="1800">
                      <a:solidFill>
                        <a:prstClr val="white"/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93" name="Rettangolo 38"/>
                  <p:cNvSpPr/>
                  <p:nvPr/>
                </p:nvSpPr>
                <p:spPr>
                  <a:xfrm>
                    <a:off x="5295770" y="3505377"/>
                    <a:ext cx="68015" cy="928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 sz="1800">
                      <a:solidFill>
                        <a:prstClr val="white"/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94" name="Rettangolo 39"/>
                  <p:cNvSpPr/>
                  <p:nvPr/>
                </p:nvSpPr>
                <p:spPr>
                  <a:xfrm>
                    <a:off x="5486270" y="3743502"/>
                    <a:ext cx="68015" cy="928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 sz="1800">
                      <a:solidFill>
                        <a:prstClr val="white"/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95" name="Rettangolo 40"/>
                  <p:cNvSpPr/>
                  <p:nvPr/>
                </p:nvSpPr>
                <p:spPr>
                  <a:xfrm>
                    <a:off x="5495795" y="4114977"/>
                    <a:ext cx="68015" cy="928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 sz="1800">
                      <a:solidFill>
                        <a:prstClr val="white"/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96" name="Rettangolo 41"/>
                  <p:cNvSpPr/>
                  <p:nvPr/>
                </p:nvSpPr>
                <p:spPr>
                  <a:xfrm>
                    <a:off x="5495795" y="4495977"/>
                    <a:ext cx="68015" cy="928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 sz="1800">
                      <a:solidFill>
                        <a:prstClr val="white"/>
                      </a:solidFill>
                      <a:latin typeface="News Gothic MT"/>
                    </a:endParaRPr>
                  </a:p>
                </p:txBody>
              </p:sp>
              <p:sp>
                <p:nvSpPr>
                  <p:cNvPr id="97" name="Rettangolo 42"/>
                  <p:cNvSpPr/>
                  <p:nvPr/>
                </p:nvSpPr>
                <p:spPr>
                  <a:xfrm>
                    <a:off x="5486270" y="4896027"/>
                    <a:ext cx="68015" cy="928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 sz="1800">
                      <a:solidFill>
                        <a:prstClr val="white"/>
                      </a:solidFill>
                      <a:latin typeface="News Gothic MT"/>
                    </a:endParaRPr>
                  </a:p>
                </p:txBody>
              </p:sp>
            </p:grpSp>
          </p:grp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25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92911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8504"/>
            <a:ext cx="8042276" cy="18082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b="1" dirty="0">
                <a:solidFill>
                  <a:srgbClr val="000090"/>
                </a:solidFill>
                <a:latin typeface="Arial"/>
                <a:cs typeface="Arial"/>
              </a:rPr>
              <a:t>Adjacent PMTs coincidences, due to  photons originated by a </a:t>
            </a:r>
            <a:r>
              <a:rPr lang="en-GB" b="1" baseline="30000" dirty="0">
                <a:solidFill>
                  <a:srgbClr val="000090"/>
                </a:solidFill>
                <a:latin typeface="Arial"/>
                <a:cs typeface="Arial"/>
              </a:rPr>
              <a:t>40</a:t>
            </a:r>
            <a:r>
              <a:rPr lang="en-GB" b="1" dirty="0">
                <a:solidFill>
                  <a:srgbClr val="000090"/>
                </a:solidFill>
                <a:latin typeface="Arial"/>
                <a:cs typeface="Arial"/>
              </a:rPr>
              <a:t>K decay, </a:t>
            </a:r>
            <a:br>
              <a:rPr lang="en-GB" b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GB" b="1" dirty="0" smtClean="0">
                <a:solidFill>
                  <a:srgbClr val="000090"/>
                </a:solidFill>
                <a:latin typeface="Arial"/>
                <a:cs typeface="Arial"/>
              </a:rPr>
              <a:t>acquired in </a:t>
            </a:r>
            <a:r>
              <a:rPr lang="en-GB" b="1" dirty="0">
                <a:solidFill>
                  <a:srgbClr val="000090"/>
                </a:solidFill>
                <a:latin typeface="Arial"/>
                <a:cs typeface="Arial"/>
              </a:rPr>
              <a:t>"minimum bias trigger" 1 </a:t>
            </a:r>
            <a:r>
              <a:rPr lang="en-GB" b="1" dirty="0" err="1">
                <a:solidFill>
                  <a:srgbClr val="000090"/>
                </a:solidFill>
                <a:latin typeface="Arial"/>
                <a:cs typeface="Arial"/>
              </a:rPr>
              <a:t>ms</a:t>
            </a:r>
            <a:r>
              <a:rPr lang="en-GB" b="1" dirty="0">
                <a:solidFill>
                  <a:srgbClr val="000090"/>
                </a:solidFill>
                <a:latin typeface="Arial"/>
                <a:cs typeface="Arial"/>
              </a:rPr>
              <a:t> wide </a:t>
            </a:r>
            <a:br>
              <a:rPr lang="en-GB" b="1" dirty="0">
                <a:solidFill>
                  <a:srgbClr val="000090"/>
                </a:solidFill>
                <a:latin typeface="Arial"/>
                <a:cs typeface="Arial"/>
              </a:rPr>
            </a:b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403498" y="1474913"/>
            <a:ext cx="5219700" cy="3826295"/>
            <a:chOff x="18486945" y="18051802"/>
            <a:chExt cx="5219700" cy="3429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86945" y="18051802"/>
              <a:ext cx="5219700" cy="3429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22696" y="19289242"/>
              <a:ext cx="2548198" cy="170775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9" name="Oval 8"/>
            <p:cNvSpPr/>
            <p:nvPr/>
          </p:nvSpPr>
          <p:spPr bwMode="auto">
            <a:xfrm>
              <a:off x="20994053" y="18330064"/>
              <a:ext cx="259675" cy="58178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3211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</a:endParaRPr>
            </a:p>
          </p:txBody>
        </p:sp>
        <p:cxnSp>
          <p:nvCxnSpPr>
            <p:cNvPr id="10" name="Straight Connector 9"/>
            <p:cNvCxnSpPr>
              <a:stCxn id="9" idx="2"/>
            </p:cNvCxnSpPr>
            <p:nvPr/>
          </p:nvCxnSpPr>
          <p:spPr bwMode="auto">
            <a:xfrm flipH="1">
              <a:off x="19828521" y="18620954"/>
              <a:ext cx="1165532" cy="65736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>
              <a:stCxn id="9" idx="6"/>
            </p:cNvCxnSpPr>
            <p:nvPr/>
          </p:nvCxnSpPr>
          <p:spPr bwMode="auto">
            <a:xfrm>
              <a:off x="21253728" y="18620954"/>
              <a:ext cx="1123208" cy="66582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82" y="1412776"/>
            <a:ext cx="2784436" cy="382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536" y="548640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10" PMT single rate ~ 50kHz, two PMTs coincidence ~ 20 Hz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 Check of PMTs relative timing and efficiencies.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Antonio Capone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t>Km3 - incontro con referees INFN presentazione richieste 2015</a:t>
            </a:r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AE25-B698-1248-A5F4-BF9C6A593B5F}" type="slidenum">
              <a:rPr lang="en-US" smtClean="0">
                <a:solidFill>
                  <a:srgbClr val="D5EDF4">
                    <a:lumMod val="25000"/>
                  </a:srgbClr>
                </a:solidFill>
                <a:latin typeface="News Gothic MT"/>
              </a:rPr>
              <a:pPr/>
              <a:t>26</a:t>
            </a:fld>
            <a:endParaRPr lang="en-US">
              <a:solidFill>
                <a:srgbClr val="D5EDF4">
                  <a:lumMod val="25000"/>
                </a:srgbClr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105902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60" y="947427"/>
            <a:ext cx="5158955" cy="521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-36096"/>
            <a:ext cx="91312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KM3NeT-It </a:t>
            </a:r>
            <a:r>
              <a:rPr lang="en-US" sz="3200" dirty="0">
                <a:solidFill>
                  <a:srgbClr val="FFFF00"/>
                </a:solidFill>
              </a:rPr>
              <a:t>F</a:t>
            </a:r>
            <a:r>
              <a:rPr lang="en-US" sz="3200" dirty="0" smtClean="0">
                <a:solidFill>
                  <a:srgbClr val="FFFF00"/>
                </a:solidFill>
              </a:rPr>
              <a:t>ase-1 @ Capo-</a:t>
            </a:r>
            <a:r>
              <a:rPr lang="en-US" sz="3200" dirty="0" err="1" smtClean="0">
                <a:solidFill>
                  <a:srgbClr val="FFFF00"/>
                </a:solidFill>
              </a:rPr>
              <a:t>Passero</a:t>
            </a:r>
            <a:r>
              <a:rPr lang="en-US" sz="3200" dirty="0" smtClean="0">
                <a:solidFill>
                  <a:srgbClr val="FFFF00"/>
                </a:solidFill>
              </a:rPr>
              <a:t>: 2014-16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7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r="18488"/>
          <a:stretch>
            <a:fillRect/>
          </a:stretch>
        </p:blipFill>
        <p:spPr bwMode="auto">
          <a:xfrm>
            <a:off x="179512" y="620688"/>
            <a:ext cx="997592" cy="595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onut 17"/>
          <p:cNvSpPr/>
          <p:nvPr/>
        </p:nvSpPr>
        <p:spPr bwMode="auto">
          <a:xfrm>
            <a:off x="1259632" y="4149080"/>
            <a:ext cx="2808312" cy="2016224"/>
          </a:xfrm>
          <a:prstGeom prst="donut">
            <a:avLst>
              <a:gd name="adj" fmla="val 2580"/>
            </a:avLst>
          </a:prstGeom>
          <a:solidFill>
            <a:srgbClr val="27FF91"/>
          </a:solidFill>
          <a:ln w="9525" cap="flat" cmpd="sng" algn="ctr">
            <a:solidFill>
              <a:srgbClr val="27FF9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" charset="0"/>
              <a:ea typeface="ＭＳ Ｐゴシック" pitchFamily="3" charset="-128"/>
              <a:cs typeface="ＭＳ Ｐゴシック" pitchFamily="3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5113" y="6207695"/>
            <a:ext cx="5019323" cy="461665"/>
          </a:xfrm>
          <a:prstGeom prst="rect">
            <a:avLst/>
          </a:prstGeom>
          <a:solidFill>
            <a:srgbClr val="27FF9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 Towers like NEMO-Phase2 Tower</a:t>
            </a:r>
            <a:endParaRPr lang="en-US" dirty="0"/>
          </a:p>
        </p:txBody>
      </p:sp>
      <p:sp>
        <p:nvSpPr>
          <p:cNvPr id="20" name="Right Brace 19"/>
          <p:cNvSpPr>
            <a:spLocks noChangeAspect="1"/>
          </p:cNvSpPr>
          <p:nvPr/>
        </p:nvSpPr>
        <p:spPr bwMode="auto">
          <a:xfrm rot="2456239">
            <a:off x="5051921" y="2422100"/>
            <a:ext cx="700772" cy="3045219"/>
          </a:xfrm>
          <a:prstGeom prst="rightBrace">
            <a:avLst>
              <a:gd name="adj1" fmla="val 0"/>
              <a:gd name="adj2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" charset="0"/>
              <a:ea typeface="ＭＳ Ｐゴシック" pitchFamily="3" charset="-128"/>
              <a:cs typeface="ＭＳ Ｐゴシック" pitchFamily="3" charset="-128"/>
            </a:endParaRPr>
          </a:p>
        </p:txBody>
      </p:sp>
      <p:pic>
        <p:nvPicPr>
          <p:cNvPr id="23" name="Picture 1" descr="IMG_42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549" y="4869160"/>
            <a:ext cx="1643928" cy="16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620688"/>
            <a:ext cx="2304256" cy="3711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64088" y="4221088"/>
            <a:ext cx="2232248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24 Strings with KM3NeT technology: DOMs with 31 3" PMTs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5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195388"/>
            <a:ext cx="5178552" cy="4948237"/>
          </a:xfrm>
        </p:spPr>
        <p:txBody>
          <a:bodyPr lIns="73929" tIns="36965" rIns="73929" bIns="36965"/>
          <a:lstStyle/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de-DE" sz="2000" dirty="0" smtClean="0">
                <a:cs typeface="Arial" panose="020B0604020202020204" pitchFamily="34" charset="0"/>
              </a:rPr>
              <a:t>Intermediate phase in staged implementation of KM3NeT</a:t>
            </a:r>
          </a:p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de-DE" sz="2000" dirty="0" smtClean="0">
                <a:cs typeface="Arial" panose="020B0604020202020204" pitchFamily="34" charset="0"/>
              </a:rPr>
              <a:t>Motivated by, but not restricted to investigation of “IceCube signal”</a:t>
            </a:r>
          </a:p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de-DE" sz="2000" dirty="0" smtClean="0">
                <a:cs typeface="Arial" panose="020B0604020202020204" pitchFamily="34" charset="0"/>
              </a:rPr>
              <a:t>2 building blocks, 115 strings each;</a:t>
            </a:r>
            <a:br>
              <a:rPr lang="en-US" altLang="de-DE" sz="2000" dirty="0" smtClean="0">
                <a:cs typeface="Arial" panose="020B0604020202020204" pitchFamily="34" charset="0"/>
              </a:rPr>
            </a:br>
            <a:r>
              <a:rPr lang="en-US" altLang="de-DE" sz="2000" dirty="0" smtClean="0">
                <a:cs typeface="Arial" panose="020B0604020202020204" pitchFamily="34" charset="0"/>
              </a:rPr>
              <a:t>18 DOMs per string, 31 PMTs per DOM</a:t>
            </a:r>
            <a:endParaRPr lang="en-US" altLang="de-DE" sz="2000" dirty="0"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de-DE" sz="2000" dirty="0" smtClean="0">
                <a:cs typeface="Arial" panose="020B0604020202020204" pitchFamily="34" charset="0"/>
              </a:rPr>
              <a:t>Standard KM3NeT technology;</a:t>
            </a:r>
            <a:br>
              <a:rPr lang="en-US" altLang="de-DE" sz="2000" dirty="0" smtClean="0">
                <a:cs typeface="Arial" panose="020B0604020202020204" pitchFamily="34" charset="0"/>
              </a:rPr>
            </a:br>
            <a:r>
              <a:rPr lang="en-US" altLang="de-DE" sz="2000" dirty="0" smtClean="0">
                <a:cs typeface="Arial" panose="020B0604020202020204" pitchFamily="34" charset="0"/>
              </a:rPr>
              <a:t>no engineering studies</a:t>
            </a:r>
          </a:p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de-DE" sz="2000" dirty="0" smtClean="0">
                <a:cs typeface="Arial" panose="020B0604020202020204" pitchFamily="34" charset="0"/>
              </a:rPr>
              <a:t>Standard geometry: 90 m string distance,</a:t>
            </a:r>
            <a:br>
              <a:rPr lang="en-US" altLang="de-DE" sz="2000" dirty="0" smtClean="0">
                <a:cs typeface="Arial" panose="020B0604020202020204" pitchFamily="34" charset="0"/>
              </a:rPr>
            </a:br>
            <a:r>
              <a:rPr lang="en-US" altLang="de-DE" sz="2000" dirty="0" smtClean="0">
                <a:cs typeface="Arial" panose="020B0604020202020204" pitchFamily="34" charset="0"/>
              </a:rPr>
              <a:t>36m vertical spacing between DOMs</a:t>
            </a:r>
          </a:p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de-DE" sz="2000" dirty="0" smtClean="0">
                <a:cs typeface="Arial" panose="020B0604020202020204" pitchFamily="34" charset="0"/>
              </a:rPr>
              <a:t>Moderately increased string distance possible (e.g. 120 m)</a:t>
            </a:r>
          </a:p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de-DE" sz="2000" dirty="0" smtClean="0">
                <a:cs typeface="Arial" panose="020B0604020202020204" pitchFamily="34" charset="0"/>
              </a:rPr>
              <a:t>Cost: 80-90 M€ (including Phase-1)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552" y="2285502"/>
            <a:ext cx="3502153" cy="3254696"/>
          </a:xfrm>
          <a:prstGeom prst="rect">
            <a:avLst/>
          </a:prstGeom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0" y="44624"/>
            <a:ext cx="9144000" cy="89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de-DE" sz="3200" dirty="0" smtClean="0">
                <a:ea typeface="+mn-ea"/>
                <a:cs typeface="+mn-cs"/>
              </a:rPr>
              <a:t>Prossimo obiettivo: fra Fase1 ed il telescopio completo: KM3NeT Phase-1.5 (&gt;2016)</a:t>
            </a:r>
            <a:endParaRPr lang="it-IT" altLang="de-DE" sz="3200" dirty="0"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5892" y="1788912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de-DE" dirty="0" smtClean="0">
                <a:solidFill>
                  <a:srgbClr val="006600"/>
                </a:solidFill>
                <a:latin typeface="Arial" panose="020B0604020202020204" pitchFamily="34" charset="0"/>
                <a:ea typeface="+mn-ea"/>
                <a:cs typeface="+mn-cs"/>
              </a:rPr>
              <a:t>Building block:</a:t>
            </a:r>
            <a:endParaRPr lang="en-GB" dirty="0">
              <a:solidFill>
                <a:srgbClr val="0066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683568" y="5940012"/>
            <a:ext cx="8190865" cy="89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de-DE" sz="3200" dirty="0" smtClean="0">
                <a:ea typeface="+mn-ea"/>
                <a:cs typeface="+mn-cs"/>
              </a:rPr>
              <a:t>… ancora non finanziato …</a:t>
            </a:r>
            <a:endParaRPr lang="it-IT" altLang="de-DE" sz="3200" dirty="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81435E-516E-4A0D-AEA8-80BEE319E0D9}" type="slidenum">
              <a:rPr lang="en-US" altLang="de-DE" smtClean="0">
                <a:solidFill>
                  <a:srgbClr val="000000"/>
                </a:solidFill>
              </a:rPr>
              <a:pPr/>
              <a:t>28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7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76436" y="620688"/>
            <a:ext cx="4792452" cy="4752528"/>
          </a:xfrm>
          <a:ln>
            <a:noFill/>
          </a:ln>
        </p:spPr>
        <p:txBody>
          <a:bodyPr lIns="73929" tIns="36965" rIns="73929" bIns="36965"/>
          <a:lstStyle/>
          <a:p>
            <a:pPr marL="357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de-DE" sz="2000" smtClean="0">
                <a:cs typeface="Arial" panose="020B0604020202020204" pitchFamily="34" charset="0"/>
              </a:rPr>
              <a:t>Muon track reconstruction:</a:t>
            </a:r>
          </a:p>
          <a:p>
            <a:pPr marL="374650" lvl="3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de-DE" smtClean="0">
                <a:cs typeface="Arial" panose="020B0604020202020204" pitchFamily="34" charset="0"/>
              </a:rPr>
              <a:t>Angular resolution &lt; 0.2° for E</a:t>
            </a:r>
            <a:r>
              <a:rPr lang="en-GB" altLang="de-DE" baseline="-25000" smtClean="0">
                <a:cs typeface="Arial" panose="020B0604020202020204" pitchFamily="34" charset="0"/>
              </a:rPr>
              <a:t>ν</a:t>
            </a:r>
            <a:r>
              <a:rPr lang="en-GB" altLang="de-DE" smtClean="0">
                <a:cs typeface="Arial" panose="020B0604020202020204" pitchFamily="34" charset="0"/>
              </a:rPr>
              <a:t> &gt; 10 TeV</a:t>
            </a:r>
          </a:p>
          <a:p>
            <a:pPr marL="374650" lvl="3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de-DE" smtClean="0">
                <a:cs typeface="Arial" panose="020B0604020202020204" pitchFamily="34" charset="0"/>
              </a:rPr>
              <a:t>Energy estimator (RMS ~0.3 in log</a:t>
            </a:r>
            <a:r>
              <a:rPr lang="en-GB" altLang="de-DE" baseline="-25000" smtClean="0">
                <a:cs typeface="Arial" panose="020B0604020202020204" pitchFamily="34" charset="0"/>
              </a:rPr>
              <a:t>10</a:t>
            </a:r>
            <a:r>
              <a:rPr lang="en-GB" altLang="de-DE" smtClean="0">
                <a:cs typeface="Arial" panose="020B0604020202020204" pitchFamily="34" charset="0"/>
              </a:rPr>
              <a:t>(E</a:t>
            </a:r>
            <a:r>
              <a:rPr lang="en-GB" altLang="de-DE" baseline="-25000" smtClean="0">
                <a:cs typeface="Arial" panose="020B0604020202020204" pitchFamily="34" charset="0"/>
              </a:rPr>
              <a:t>µ</a:t>
            </a:r>
            <a:r>
              <a:rPr lang="en-GB" altLang="de-DE" smtClean="0">
                <a:cs typeface="Arial" panose="020B0604020202020204" pitchFamily="34" charset="0"/>
              </a:rPr>
              <a:t>))</a:t>
            </a:r>
          </a:p>
          <a:p>
            <a:pPr marL="374650" lvl="3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de-DE" smtClean="0">
                <a:cs typeface="Arial" panose="020B0604020202020204" pitchFamily="34" charset="0"/>
              </a:rPr>
              <a:t>Quality parameter Λ</a:t>
            </a:r>
          </a:p>
          <a:p>
            <a:pPr marL="357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de-DE" sz="2000" smtClean="0">
                <a:cs typeface="Arial" panose="020B0604020202020204" pitchFamily="34" charset="0"/>
              </a:rPr>
              <a:t>Generic assumption: E</a:t>
            </a:r>
            <a:r>
              <a:rPr lang="en-GB" altLang="de-DE" sz="2000" baseline="50000" smtClean="0">
                <a:cs typeface="Arial" panose="020B0604020202020204" pitchFamily="34" charset="0"/>
              </a:rPr>
              <a:t>-2</a:t>
            </a:r>
            <a:r>
              <a:rPr lang="en-GB" altLang="de-DE" sz="2000" smtClean="0">
                <a:cs typeface="Arial" panose="020B0604020202020204" pitchFamily="34" charset="0"/>
              </a:rPr>
              <a:t> spectrum</a:t>
            </a:r>
          </a:p>
          <a:p>
            <a:pPr marL="733426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de-DE" smtClean="0">
                <a:cs typeface="Arial" panose="020B0604020202020204" pitchFamily="34" charset="0"/>
              </a:rPr>
              <a:t>Sensitivity as a function of zenith</a:t>
            </a:r>
          </a:p>
          <a:p>
            <a:pPr marL="733426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de-DE" smtClean="0">
                <a:cs typeface="Arial" panose="020B0604020202020204" pitchFamily="34" charset="0"/>
              </a:rPr>
              <a:t>Almost full angular coverage</a:t>
            </a:r>
          </a:p>
          <a:p>
            <a:pPr marL="355601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de-DE" sz="2000" smtClean="0">
                <a:cs typeface="Arial" panose="020B0604020202020204" pitchFamily="34" charset="0"/>
              </a:rPr>
              <a:t>Specific flux assumption for</a:t>
            </a:r>
            <a:br>
              <a:rPr lang="en-GB" altLang="de-DE" sz="2000" smtClean="0">
                <a:cs typeface="Arial" panose="020B0604020202020204" pitchFamily="34" charset="0"/>
              </a:rPr>
            </a:br>
            <a:r>
              <a:rPr lang="en-GB" altLang="de-DE" sz="2000" smtClean="0">
                <a:cs typeface="Arial" panose="020B0604020202020204" pitchFamily="34" charset="0"/>
              </a:rPr>
              <a:t>Supernova Remnants (SNR),</a:t>
            </a:r>
            <a:br>
              <a:rPr lang="en-GB" altLang="de-DE" sz="2000" smtClean="0">
                <a:cs typeface="Arial" panose="020B0604020202020204" pitchFamily="34" charset="0"/>
              </a:rPr>
            </a:br>
            <a:r>
              <a:rPr lang="en-GB" altLang="de-DE" sz="2000" smtClean="0">
                <a:cs typeface="Arial" panose="020B0604020202020204" pitchFamily="34" charset="0"/>
              </a:rPr>
              <a:t>modeled using γ-ray results</a:t>
            </a:r>
            <a:br>
              <a:rPr lang="en-GB" altLang="de-DE" sz="2000" smtClean="0">
                <a:cs typeface="Arial" panose="020B0604020202020204" pitchFamily="34" charset="0"/>
              </a:rPr>
            </a:br>
            <a:r>
              <a:rPr lang="en-GB" altLang="de-DE" sz="1400" smtClean="0">
                <a:cs typeface="Arial" panose="020B0604020202020204" pitchFamily="34" charset="0"/>
              </a:rPr>
              <a:t>(Kelner et al., </a:t>
            </a:r>
            <a:r>
              <a:rPr lang="en-GB" altLang="en-US" sz="1400" smtClean="0">
                <a:latin typeface="Arial" panose="020B0604020202020204" pitchFamily="34" charset="0"/>
              </a:rPr>
              <a:t>Phys.Rev. D74 (2006) 034018 </a:t>
            </a:r>
            <a:r>
              <a:rPr lang="en-GB" altLang="de-DE" sz="1400" smtClean="0">
                <a:cs typeface="Arial" panose="020B0604020202020204" pitchFamily="34" charset="0"/>
              </a:rPr>
              <a:t>)</a:t>
            </a:r>
          </a:p>
          <a:p>
            <a:pPr marL="733426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de-DE" smtClean="0">
                <a:cs typeface="Arial" panose="020B0604020202020204" pitchFamily="34" charset="0"/>
              </a:rPr>
              <a:t>3σ detection in roughly 5 years</a:t>
            </a: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162313" y="-27384"/>
            <a:ext cx="89816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3200" dirty="0" smtClean="0"/>
              <a:t>KM3NeT Phase 1.5 point source sensitivity</a:t>
            </a:r>
            <a:endParaRPr lang="en-GB" altLang="de-D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1"/>
          <a:stretch/>
        </p:blipFill>
        <p:spPr>
          <a:xfrm>
            <a:off x="4598112" y="961706"/>
            <a:ext cx="4572000" cy="44516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024" y="5577354"/>
            <a:ext cx="882047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Note: KM3NeT Phase-1.5 is a precursor to KM3NeT Phase-2</a:t>
            </a:r>
            <a:br>
              <a:rPr lang="de-DE" dirty="0" smtClean="0"/>
            </a:br>
            <a:r>
              <a:rPr lang="de-DE" dirty="0" smtClean="0"/>
              <a:t>→ Sensitivity to Phase-2 priority signals is important!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60722"/>
            <a:ext cx="4648849" cy="3152668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de-DE" smtClean="0"/>
              <a:t>Km3 - incontro con referees INFN presentazione richieste 2015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81435E-516E-4A0D-AEA8-80BEE319E0D9}" type="slidenum">
              <a:rPr lang="en-US" altLang="de-DE" smtClean="0">
                <a:solidFill>
                  <a:srgbClr val="000000"/>
                </a:solidFill>
              </a:rPr>
              <a:pPr/>
              <a:t>29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7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" b="391"/>
          <a:stretch>
            <a:fillRect/>
          </a:stretch>
        </p:blipFill>
        <p:spPr bwMode="auto">
          <a:xfrm>
            <a:off x="889001" y="644525"/>
            <a:ext cx="7345363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3181" y="-14506"/>
            <a:ext cx="881763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3200" dirty="0" smtClean="0">
                <a:solidFill>
                  <a:prstClr val="white"/>
                </a:solidFill>
                <a:latin typeface="Century Gothic"/>
              </a:rPr>
              <a:t>Neutrino fluxes: what do we know/expect ?</a:t>
            </a:r>
            <a:endParaRPr lang="en-US" sz="3200" dirty="0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59499" y="4203702"/>
            <a:ext cx="2019233" cy="2031325"/>
            <a:chOff x="6375401" y="4292600"/>
            <a:chExt cx="2133532" cy="2031325"/>
          </a:xfrm>
        </p:grpSpPr>
        <p:sp>
          <p:nvSpPr>
            <p:cNvPr id="3" name="TextBox 2"/>
            <p:cNvSpPr txBox="1"/>
            <p:nvPr/>
          </p:nvSpPr>
          <p:spPr>
            <a:xfrm>
              <a:off x="6375401" y="4292600"/>
              <a:ext cx="2133532" cy="2031325"/>
            </a:xfrm>
            <a:prstGeom prst="rect">
              <a:avLst/>
            </a:prstGeom>
            <a:solidFill>
              <a:srgbClr val="FFFF00">
                <a:alpha val="29000"/>
              </a:srgbClr>
            </a:solidFill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en-US" sz="1800" b="1" dirty="0" smtClean="0">
                  <a:solidFill>
                    <a:srgbClr val="FF0000"/>
                  </a:solidFill>
                  <a:latin typeface="Century Gothic"/>
                </a:rPr>
                <a:t>This is our region of interest</a:t>
              </a:r>
            </a:p>
            <a:p>
              <a:pPr defTabSz="914400"/>
              <a:endParaRPr lang="en-US" sz="1800" b="1" dirty="0">
                <a:solidFill>
                  <a:srgbClr val="FF0000"/>
                </a:solidFill>
                <a:latin typeface="Century Gothic"/>
              </a:endParaRPr>
            </a:p>
            <a:p>
              <a:pPr defTabSz="914400"/>
              <a:endParaRPr lang="en-US" sz="1800" b="1" dirty="0" smtClean="0">
                <a:solidFill>
                  <a:srgbClr val="FF0000"/>
                </a:solidFill>
                <a:latin typeface="Century Gothic"/>
              </a:endParaRPr>
            </a:p>
            <a:p>
              <a:pPr defTabSz="914400"/>
              <a:endParaRPr lang="en-US" sz="1800" b="1" dirty="0">
                <a:solidFill>
                  <a:srgbClr val="FF0000"/>
                </a:solidFill>
                <a:latin typeface="Century Gothic"/>
              </a:endParaRPr>
            </a:p>
            <a:p>
              <a:pPr defTabSz="914400"/>
              <a:endParaRPr lang="en-US" sz="1800" b="1" dirty="0" smtClean="0">
                <a:solidFill>
                  <a:srgbClr val="FF0000"/>
                </a:solidFill>
                <a:latin typeface="Century Gothic"/>
              </a:endParaRPr>
            </a:p>
            <a:p>
              <a:pPr defTabSz="914400"/>
              <a:endParaRPr lang="en-US" sz="1800" b="1" dirty="0">
                <a:solidFill>
                  <a:srgbClr val="FF0000"/>
                </a:solidFill>
                <a:latin typeface="Century Gothic"/>
              </a:endParaRP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7061200" y="4902200"/>
              <a:ext cx="876032" cy="317500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849D9-1A14-D544-84D2-5537DA3D0DD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620688"/>
            <a:ext cx="8964488" cy="5976664"/>
          </a:xfrm>
        </p:spPr>
        <p:txBody>
          <a:bodyPr/>
          <a:lstStyle/>
          <a:p>
            <a:r>
              <a:rPr lang="it-IT" sz="2000" b="1" dirty="0">
                <a:solidFill>
                  <a:srgbClr val="FFFF00"/>
                </a:solidFill>
              </a:rPr>
              <a:t>Torre di NEMO, prototipo delle Torri per KM3NeT-IT</a:t>
            </a:r>
          </a:p>
          <a:p>
            <a:pPr lvl="1"/>
            <a:r>
              <a:rPr lang="it-IT" sz="1800" dirty="0" smtClean="0">
                <a:solidFill>
                  <a:schemeClr val="bg1"/>
                </a:solidFill>
              </a:rPr>
              <a:t>Data </a:t>
            </a:r>
            <a:r>
              <a:rPr lang="it-IT" sz="1800" dirty="0" err="1" smtClean="0">
                <a:solidFill>
                  <a:schemeClr val="bg1"/>
                </a:solidFill>
              </a:rPr>
              <a:t>taking</a:t>
            </a:r>
            <a:r>
              <a:rPr lang="it-IT" sz="1800" dirty="0" smtClean="0">
                <a:solidFill>
                  <a:schemeClr val="bg1"/>
                </a:solidFill>
              </a:rPr>
              <a:t> da marzo 2013, importante fonte di dati e di verifiche tecnologiche</a:t>
            </a:r>
          </a:p>
          <a:p>
            <a:pPr lvl="1"/>
            <a:r>
              <a:rPr lang="it-IT" sz="1800" dirty="0" smtClean="0">
                <a:solidFill>
                  <a:schemeClr val="bg1"/>
                </a:solidFill>
              </a:rPr>
              <a:t>Dalla analisi </a:t>
            </a:r>
            <a:r>
              <a:rPr lang="it-IT" sz="1800" dirty="0">
                <a:solidFill>
                  <a:schemeClr val="bg1"/>
                </a:solidFill>
              </a:rPr>
              <a:t>dei dati NEMO-</a:t>
            </a:r>
            <a:r>
              <a:rPr lang="it-IT" sz="1800" dirty="0" smtClean="0">
                <a:solidFill>
                  <a:schemeClr val="bg1"/>
                </a:solidFill>
              </a:rPr>
              <a:t>Fase2: atm. </a:t>
            </a:r>
            <a:r>
              <a:rPr lang="it-IT" sz="18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>
                <a:solidFill>
                  <a:schemeClr val="bg1"/>
                </a:solidFill>
              </a:rPr>
              <a:t>Depth-</a:t>
            </a:r>
            <a:r>
              <a:rPr lang="it-IT" sz="1800" dirty="0" err="1">
                <a:solidFill>
                  <a:schemeClr val="bg1"/>
                </a:solidFill>
              </a:rPr>
              <a:t>Intensity</a:t>
            </a:r>
            <a:r>
              <a:rPr lang="it-IT" sz="1800" dirty="0">
                <a:solidFill>
                  <a:schemeClr val="bg1"/>
                </a:solidFill>
              </a:rPr>
              <a:t> relation, caratteristiche ottiche ed ambientali sito Capo </a:t>
            </a:r>
            <a:r>
              <a:rPr lang="it-IT" sz="1800" dirty="0" smtClean="0">
                <a:solidFill>
                  <a:schemeClr val="bg1"/>
                </a:solidFill>
              </a:rPr>
              <a:t>Passero, coincidenze da </a:t>
            </a:r>
            <a:r>
              <a:rPr lang="it-IT" sz="1800" baseline="30000" dirty="0" smtClean="0">
                <a:solidFill>
                  <a:schemeClr val="bg1"/>
                </a:solidFill>
              </a:rPr>
              <a:t>40</a:t>
            </a:r>
            <a:r>
              <a:rPr lang="it-IT" sz="1800" dirty="0" smtClean="0">
                <a:solidFill>
                  <a:schemeClr val="bg1"/>
                </a:solidFill>
              </a:rPr>
              <a:t>K, …</a:t>
            </a:r>
          </a:p>
          <a:p>
            <a:r>
              <a:rPr lang="it-IT" sz="2000" b="1" dirty="0">
                <a:solidFill>
                  <a:srgbClr val="FFFF00"/>
                </a:solidFill>
              </a:rPr>
              <a:t>KM3NeT–Torri, programma di lavoro 2014-15</a:t>
            </a:r>
          </a:p>
          <a:p>
            <a:pPr lvl="1"/>
            <a:r>
              <a:rPr lang="it-IT" sz="1800" dirty="0" smtClean="0">
                <a:solidFill>
                  <a:schemeClr val="bg1"/>
                </a:solidFill>
              </a:rPr>
              <a:t>Produzione e test dei componenti, integrazione e </a:t>
            </a:r>
            <a:r>
              <a:rPr lang="it-IT" sz="1800" dirty="0" err="1" smtClean="0">
                <a:solidFill>
                  <a:schemeClr val="bg1"/>
                </a:solidFill>
              </a:rPr>
              <a:t>deployment</a:t>
            </a:r>
            <a:r>
              <a:rPr lang="it-IT" sz="1800" dirty="0" smtClean="0">
                <a:solidFill>
                  <a:schemeClr val="bg1"/>
                </a:solidFill>
              </a:rPr>
              <a:t> delle Torri, messa in acquisizione dati a KM3NeT-It (Capo Passero): 2 Torri &lt; dicembre 2014, 6 Torri &lt; giugno 2015</a:t>
            </a:r>
          </a:p>
          <a:p>
            <a:r>
              <a:rPr lang="it-IT" sz="2000" b="1" dirty="0">
                <a:solidFill>
                  <a:srgbClr val="FFFF00"/>
                </a:solidFill>
              </a:rPr>
              <a:t>KM3NeT-</a:t>
            </a:r>
            <a:r>
              <a:rPr lang="it-IT" sz="2000" b="1" dirty="0" smtClean="0">
                <a:solidFill>
                  <a:srgbClr val="FFFF00"/>
                </a:solidFill>
              </a:rPr>
              <a:t>Stringhe</a:t>
            </a:r>
          </a:p>
          <a:p>
            <a:pPr lvl="1"/>
            <a:r>
              <a:rPr lang="it-IT" sz="1800" dirty="0" err="1" smtClean="0">
                <a:solidFill>
                  <a:schemeClr val="bg1"/>
                </a:solidFill>
              </a:rPr>
              <a:t>PMTs</a:t>
            </a:r>
            <a:r>
              <a:rPr lang="it-IT" sz="1800" dirty="0" smtClean="0">
                <a:solidFill>
                  <a:schemeClr val="bg1"/>
                </a:solidFill>
              </a:rPr>
              <a:t> ordinati per 24 Stringhe, integrazione dei </a:t>
            </a:r>
            <a:r>
              <a:rPr lang="it-IT" sz="1800" dirty="0" err="1" smtClean="0">
                <a:solidFill>
                  <a:schemeClr val="bg1"/>
                </a:solidFill>
              </a:rPr>
              <a:t>DOMs</a:t>
            </a:r>
            <a:r>
              <a:rPr lang="it-IT" sz="1800" dirty="0" smtClean="0">
                <a:solidFill>
                  <a:schemeClr val="bg1"/>
                </a:solidFill>
              </a:rPr>
              <a:t> in fase di avvio</a:t>
            </a:r>
          </a:p>
          <a:p>
            <a:pPr lvl="1"/>
            <a:r>
              <a:rPr lang="it-IT" sz="1800" dirty="0" smtClean="0">
                <a:solidFill>
                  <a:schemeClr val="bg1"/>
                </a:solidFill>
              </a:rPr>
              <a:t>Prima Stringa con 18 </a:t>
            </a:r>
            <a:r>
              <a:rPr lang="it-IT" sz="1800" dirty="0" err="1" smtClean="0">
                <a:solidFill>
                  <a:schemeClr val="bg1"/>
                </a:solidFill>
              </a:rPr>
              <a:t>DOMs</a:t>
            </a:r>
            <a:r>
              <a:rPr lang="it-IT" sz="1800" dirty="0" smtClean="0">
                <a:solidFill>
                  <a:schemeClr val="bg1"/>
                </a:solidFill>
              </a:rPr>
              <a:t> pronta &lt; novembre 2014 da installare &lt; giugno 2015</a:t>
            </a:r>
          </a:p>
          <a:p>
            <a:pPr lvl="1"/>
            <a:r>
              <a:rPr lang="it-IT" sz="1800" dirty="0" smtClean="0">
                <a:solidFill>
                  <a:schemeClr val="bg1"/>
                </a:solidFill>
              </a:rPr>
              <a:t>4 Stringhe installate a </a:t>
            </a:r>
            <a:r>
              <a:rPr lang="it-IT" sz="1800" dirty="0">
                <a:solidFill>
                  <a:schemeClr val="bg1"/>
                </a:solidFill>
              </a:rPr>
              <a:t>KM3NeT-It </a:t>
            </a:r>
            <a:r>
              <a:rPr lang="it-IT" sz="1800" dirty="0" smtClean="0">
                <a:solidFill>
                  <a:schemeClr val="bg1"/>
                </a:solidFill>
              </a:rPr>
              <a:t> &lt; ottobre 2015</a:t>
            </a:r>
          </a:p>
          <a:p>
            <a:pPr lvl="1"/>
            <a:r>
              <a:rPr lang="it-IT" sz="1800" dirty="0" smtClean="0">
                <a:solidFill>
                  <a:schemeClr val="bg1"/>
                </a:solidFill>
              </a:rPr>
              <a:t>Completamento costruzione </a:t>
            </a:r>
            <a:r>
              <a:rPr lang="it-IT" sz="1800" dirty="0" err="1" smtClean="0">
                <a:solidFill>
                  <a:schemeClr val="bg1"/>
                </a:solidFill>
              </a:rPr>
              <a:t>DOMs</a:t>
            </a:r>
            <a:r>
              <a:rPr lang="it-IT" sz="1800" dirty="0" smtClean="0">
                <a:solidFill>
                  <a:schemeClr val="bg1"/>
                </a:solidFill>
              </a:rPr>
              <a:t> per 24 Stringhe </a:t>
            </a:r>
            <a:r>
              <a:rPr lang="it-IT" sz="1800" dirty="0">
                <a:solidFill>
                  <a:schemeClr val="bg1"/>
                </a:solidFill>
              </a:rPr>
              <a:t>&lt; </a:t>
            </a:r>
            <a:r>
              <a:rPr lang="it-IT" sz="1800" dirty="0" smtClean="0">
                <a:solidFill>
                  <a:schemeClr val="bg1"/>
                </a:solidFill>
              </a:rPr>
              <a:t>dicembre 2015</a:t>
            </a:r>
            <a:endParaRPr lang="it-IT" sz="1800" dirty="0">
              <a:solidFill>
                <a:schemeClr val="bg1"/>
              </a:solidFill>
            </a:endParaRPr>
          </a:p>
          <a:p>
            <a:r>
              <a:rPr lang="it-IT" sz="2000" b="1" dirty="0" smtClean="0">
                <a:solidFill>
                  <a:srgbClr val="FFFF00"/>
                </a:solidFill>
              </a:rPr>
              <a:t>Adeguamento della infrastruttura di fondo per KM3NeT-It (8 Torri + 24 Stringhe)</a:t>
            </a:r>
          </a:p>
          <a:p>
            <a:pPr lvl="1"/>
            <a:r>
              <a:rPr lang="it-IT" sz="1800" dirty="0" smtClean="0">
                <a:solidFill>
                  <a:schemeClr val="bg1"/>
                </a:solidFill>
              </a:rPr>
              <a:t>Adeguata ad accogliere due Torri  </a:t>
            </a:r>
            <a:r>
              <a:rPr lang="it-IT" sz="1800" dirty="0">
                <a:solidFill>
                  <a:schemeClr val="bg1"/>
                </a:solidFill>
              </a:rPr>
              <a:t>&lt; dicembre </a:t>
            </a:r>
            <a:r>
              <a:rPr lang="it-IT" sz="1800" dirty="0" smtClean="0">
                <a:solidFill>
                  <a:schemeClr val="bg1"/>
                </a:solidFill>
              </a:rPr>
              <a:t>2014, adeguata per 8 Torri + 24 Stringhe </a:t>
            </a:r>
            <a:r>
              <a:rPr lang="it-IT" sz="1800" dirty="0">
                <a:solidFill>
                  <a:schemeClr val="bg1"/>
                </a:solidFill>
              </a:rPr>
              <a:t>&lt; dicembre </a:t>
            </a:r>
            <a:r>
              <a:rPr lang="it-IT" sz="1800" dirty="0" smtClean="0">
                <a:solidFill>
                  <a:schemeClr val="bg1"/>
                </a:solidFill>
              </a:rPr>
              <a:t>2015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7704" y="-6011"/>
            <a:ext cx="5328592" cy="482683"/>
          </a:xfrm>
          <a:solidFill>
            <a:schemeClr val="accent1">
              <a:lumMod val="9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Ieri</a:t>
            </a:r>
            <a:r>
              <a:rPr lang="en-US" sz="2800" dirty="0" smtClean="0">
                <a:solidFill>
                  <a:srgbClr val="FF0000"/>
                </a:solidFill>
              </a:rPr>
              <a:t> … </a:t>
            </a:r>
            <a:r>
              <a:rPr lang="en-US" sz="2800" dirty="0" err="1" smtClean="0">
                <a:solidFill>
                  <a:srgbClr val="FF0000"/>
                </a:solidFill>
              </a:rPr>
              <a:t>oggi</a:t>
            </a:r>
            <a:r>
              <a:rPr lang="en-US" sz="2800" dirty="0" smtClean="0">
                <a:solidFill>
                  <a:srgbClr val="FF0000"/>
                </a:solidFill>
              </a:rPr>
              <a:t> e … </a:t>
            </a:r>
            <a:r>
              <a:rPr lang="en-US" sz="2800" dirty="0" err="1" smtClean="0">
                <a:solidFill>
                  <a:srgbClr val="FF0000"/>
                </a:solidFill>
              </a:rPr>
              <a:t>domani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24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73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30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35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238079"/>
            <a:ext cx="8674100" cy="634404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auto">
          <a:xfrm>
            <a:off x="5652120" y="3364341"/>
            <a:ext cx="3090502" cy="3205315"/>
            <a:chOff x="815" y="546"/>
            <a:chExt cx="2544" cy="2640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815" y="546"/>
              <a:ext cx="2544" cy="2640"/>
              <a:chOff x="1247" y="594"/>
              <a:chExt cx="2544" cy="2640"/>
            </a:xfrm>
          </p:grpSpPr>
          <p:graphicFrame>
            <p:nvGraphicFramePr>
              <p:cNvPr id="16" name="Object 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8611729"/>
                  </p:ext>
                </p:extLst>
              </p:nvPr>
            </p:nvGraphicFramePr>
            <p:xfrm>
              <a:off x="1247" y="594"/>
              <a:ext cx="2544" cy="2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105" name="CorelDRAW" r:id="rId3" imgW="5675376" imgH="5477256" progId="CorelDRAW.Graphic.11">
                      <p:embed/>
                    </p:oleObj>
                  </mc:Choice>
                  <mc:Fallback>
                    <p:oleObj name="CorelDRAW" r:id="rId3" imgW="5675376" imgH="5477256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624" t="3368" r="12343" b="403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47" y="594"/>
                            <a:ext cx="2544" cy="26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2187" y="980"/>
                <a:ext cx="720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000">
                  <a:solidFill>
                    <a:prstClr val="white"/>
                  </a:solidFill>
                  <a:latin typeface="Calibri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 6"/>
              <p:cNvSpPr>
                <a:spLocks noChangeArrowheads="1"/>
              </p:cNvSpPr>
              <p:nvPr/>
            </p:nvSpPr>
            <p:spPr bwMode="auto">
              <a:xfrm>
                <a:off x="2018" y="1122"/>
                <a:ext cx="1083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000">
                  <a:solidFill>
                    <a:prstClr val="white"/>
                  </a:solidFill>
                  <a:latin typeface="Calibri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7"/>
              <p:cNvSpPr>
                <a:spLocks noChangeArrowheads="1"/>
              </p:cNvSpPr>
              <p:nvPr/>
            </p:nvSpPr>
            <p:spPr bwMode="auto">
              <a:xfrm rot="5400000">
                <a:off x="2080" y="1664"/>
                <a:ext cx="1083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000">
                  <a:solidFill>
                    <a:prstClr val="white"/>
                  </a:solidFill>
                  <a:latin typeface="Calibri" charset="0"/>
                  <a:ea typeface="+mn-ea"/>
                  <a:cs typeface="+mn-cs"/>
                </a:endParaRPr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 rot="16200000">
                <a:off x="2025" y="1530"/>
                <a:ext cx="720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000">
                  <a:solidFill>
                    <a:prstClr val="white"/>
                  </a:solidFill>
                  <a:latin typeface="Calibri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41" y="836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prstClr val="white"/>
                  </a:solidFill>
                  <a:latin typeface="Calibri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823" y="1014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prstClr val="white"/>
                  </a:solidFill>
                  <a:latin typeface="Calibri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178" y="1311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prstClr val="white"/>
                  </a:solidFill>
                  <a:latin typeface="Calibri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823" y="1311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prstClr val="white"/>
                  </a:solidFill>
                  <a:latin typeface="Calibri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645" y="1991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prstClr val="white"/>
                  </a:solidFill>
                  <a:latin typeface="Calibri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165" y="2260"/>
              <a:ext cx="480" cy="19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prstClr val="white"/>
                  </a:solidFill>
                  <a:latin typeface="Calibri" charset="0"/>
                  <a:ea typeface="+mn-ea"/>
                  <a:cs typeface="+mn-cs"/>
                </a:rPr>
                <a:t>PMT</a:t>
              </a:r>
            </a:p>
          </p:txBody>
        </p:sp>
      </p:grpSp>
      <p:pic>
        <p:nvPicPr>
          <p:cNvPr id="21" name="Picture 1" descr="IMG_42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238078"/>
            <a:ext cx="3024336" cy="3046381"/>
          </a:xfrm>
          <a:prstGeom prst="rect">
            <a:avLst/>
          </a:prstGeom>
        </p:spPr>
      </p:pic>
      <p:sp>
        <p:nvSpPr>
          <p:cNvPr id="22" name="Título 1"/>
          <p:cNvSpPr txBox="1">
            <a:spLocks/>
          </p:cNvSpPr>
          <p:nvPr/>
        </p:nvSpPr>
        <p:spPr>
          <a:xfrm>
            <a:off x="215900" y="142156"/>
            <a:ext cx="5423520" cy="864096"/>
          </a:xfrm>
          <a:prstGeom prst="rect">
            <a:avLst/>
          </a:prstGeom>
        </p:spPr>
        <p:txBody>
          <a:bodyPr/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90488" algn="ctr" fontAlgn="auto">
              <a:spcAft>
                <a:spcPts val="0"/>
              </a:spcAft>
            </a:pPr>
            <a:r>
              <a:rPr lang="en-GB" sz="3600" dirty="0" smtClean="0">
                <a:ln w="6350">
                  <a:solidFill>
                    <a:srgbClr val="31B6FD">
                      <a:shade val="43000"/>
                    </a:srgbClr>
                  </a:solidFill>
                </a:ln>
                <a:solidFill>
                  <a:srgbClr val="31B6FD">
                    <a:tint val="83000"/>
                    <a:satMod val="150000"/>
                  </a:srgbClr>
                </a:solidFill>
                <a:latin typeface="Century Gothic"/>
              </a:rPr>
              <a:t>KM3NeT technology</a:t>
            </a:r>
          </a:p>
          <a:p>
            <a:pPr marL="90488" algn="ctr" fontAlgn="auto">
              <a:spcAft>
                <a:spcPts val="0"/>
              </a:spcAft>
            </a:pPr>
            <a:r>
              <a:rPr lang="en-GB" sz="2000" dirty="0" smtClean="0">
                <a:ln w="6350">
                  <a:solidFill>
                    <a:srgbClr val="31B6FD">
                      <a:shade val="43000"/>
                    </a:srgbClr>
                  </a:solidFill>
                </a:ln>
                <a:solidFill>
                  <a:srgbClr val="31B6FD">
                    <a:tint val="83000"/>
                    <a:satMod val="150000"/>
                  </a:srgbClr>
                </a:solidFill>
                <a:latin typeface="Century Gothic"/>
              </a:rPr>
              <a:t>Multi-PMT Digital Optical Module (DOM)</a:t>
            </a:r>
            <a:endParaRPr lang="en-GB" sz="2000" dirty="0">
              <a:ln w="6350">
                <a:solidFill>
                  <a:srgbClr val="31B6FD">
                    <a:shade val="43000"/>
                  </a:srgbClr>
                </a:solidFill>
              </a:ln>
              <a:solidFill>
                <a:srgbClr val="31B6FD">
                  <a:tint val="83000"/>
                  <a:satMod val="150000"/>
                </a:srgbClr>
              </a:solidFill>
              <a:latin typeface="Century Gothic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67544" y="1306861"/>
            <a:ext cx="4896544" cy="5043140"/>
          </a:xfrm>
          <a:prstGeom prst="rect">
            <a:avLst/>
          </a:prstGeom>
        </p:spPr>
        <p:txBody>
          <a:bodyPr vert="horz" lIns="91440" tIns="45720" rIns="91440" bIns="45720" anchor="t">
            <a:normAutofit fontScale="92500" lnSpcReduction="2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31B6FD"/>
              </a:buClr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31 3” PMTs  </a:t>
            </a:r>
            <a:r>
              <a:rPr lang="en-US" sz="2000" dirty="0" smtClean="0">
                <a:solidFill>
                  <a:srgbClr val="0000CC"/>
                </a:solidFill>
                <a:latin typeface="Arial" charset="0"/>
              </a:rPr>
              <a:t>in 17-inch glass sphere (cathode area~ 3x10” PMTs)</a:t>
            </a:r>
          </a:p>
          <a:p>
            <a:pPr marL="698500" lvl="1" indent="-241300" fontAlgn="auto">
              <a:spcAft>
                <a:spcPts val="0"/>
              </a:spcAft>
              <a:buClr>
                <a:srgbClr val="31B6FD"/>
              </a:buClr>
            </a:pPr>
            <a:r>
              <a:rPr lang="en-US" sz="2000" dirty="0" smtClean="0">
                <a:solidFill>
                  <a:srgbClr val="0000CC"/>
                </a:solidFill>
                <a:latin typeface="Arial" charset="0"/>
              </a:rPr>
              <a:t>19 in lower, 12 in upper hemisphere</a:t>
            </a:r>
          </a:p>
          <a:p>
            <a:pPr marL="698500" lvl="1" indent="-241300" fontAlgn="auto">
              <a:spcAft>
                <a:spcPts val="0"/>
              </a:spcAft>
              <a:buClr>
                <a:srgbClr val="31B6FD"/>
              </a:buClr>
            </a:pPr>
            <a:r>
              <a:rPr lang="en-US" sz="2000" dirty="0" smtClean="0">
                <a:solidFill>
                  <a:srgbClr val="0000CC"/>
                </a:solidFill>
                <a:latin typeface="Arial" charset="0"/>
              </a:rPr>
              <a:t>Light collection rings (20-40% gain)</a:t>
            </a:r>
          </a:p>
          <a:p>
            <a:pPr fontAlgn="auto">
              <a:spcAft>
                <a:spcPts val="0"/>
              </a:spcAft>
              <a:buClr>
                <a:srgbClr val="31B6FD"/>
              </a:buClr>
            </a:pPr>
            <a:r>
              <a:rPr lang="en-US" sz="2000" dirty="0" smtClean="0">
                <a:solidFill>
                  <a:srgbClr val="0000CC"/>
                </a:solidFill>
                <a:latin typeface="Arial" charset="0"/>
              </a:rPr>
              <a:t>31 PMT bases (total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~140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</a:rPr>
              <a:t>mW</a:t>
            </a:r>
            <a:r>
              <a:rPr lang="en-US" sz="2000" dirty="0" smtClean="0">
                <a:solidFill>
                  <a:srgbClr val="0000CC"/>
                </a:solidFill>
                <a:latin typeface="Arial" charset="0"/>
              </a:rPr>
              <a:t>)</a:t>
            </a:r>
            <a:r>
              <a:rPr lang="en-US" sz="2000" dirty="0" smtClean="0">
                <a:solidFill>
                  <a:srgbClr val="993300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(D)</a:t>
            </a:r>
          </a:p>
          <a:p>
            <a:pPr fontAlgn="auto">
              <a:spcAft>
                <a:spcPts val="0"/>
              </a:spcAft>
              <a:buClr>
                <a:srgbClr val="31B6FD"/>
              </a:buClr>
            </a:pPr>
            <a:r>
              <a:rPr lang="en-US" sz="2000" dirty="0" smtClean="0">
                <a:solidFill>
                  <a:srgbClr val="0000CC"/>
                </a:solidFill>
                <a:latin typeface="Arial" charset="0"/>
              </a:rPr>
              <a:t>Front-end electronics 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(B,C)</a:t>
            </a:r>
          </a:p>
          <a:p>
            <a:pPr lvl="1" fontAlgn="auto">
              <a:spcAft>
                <a:spcPts val="0"/>
              </a:spcAft>
              <a:buClr>
                <a:srgbClr val="31B6FD"/>
              </a:buClr>
            </a:pP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FPGA readout</a:t>
            </a:r>
          </a:p>
          <a:p>
            <a:pPr lvl="1" fontAlgn="auto">
              <a:spcAft>
                <a:spcPts val="0"/>
              </a:spcAft>
              <a:buClr>
                <a:srgbClr val="31B6FD"/>
              </a:buClr>
            </a:pP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Sub-ns time stamping</a:t>
            </a:r>
          </a:p>
          <a:p>
            <a:pPr lvl="1" fontAlgn="auto">
              <a:spcAft>
                <a:spcPts val="0"/>
              </a:spcAft>
              <a:buClr>
                <a:srgbClr val="31B6FD"/>
              </a:buClr>
            </a:pP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Gb/s speed</a:t>
            </a:r>
            <a:endParaRPr lang="en-US" sz="1600" dirty="0" smtClean="0">
              <a:solidFill>
                <a:srgbClr val="FF0000"/>
              </a:solidFill>
              <a:latin typeface="Arial" charset="0"/>
            </a:endParaRPr>
          </a:p>
          <a:p>
            <a:pPr fontAlgn="auto">
              <a:spcAft>
                <a:spcPts val="0"/>
              </a:spcAft>
              <a:buClr>
                <a:srgbClr val="31B6FD"/>
              </a:buClr>
            </a:pPr>
            <a:r>
              <a:rPr lang="en-US" sz="2000" dirty="0" smtClean="0">
                <a:solidFill>
                  <a:srgbClr val="0000CC"/>
                </a:solidFill>
                <a:latin typeface="Arial" charset="0"/>
              </a:rPr>
              <a:t>Al cooling shield and stem</a:t>
            </a:r>
            <a:r>
              <a:rPr lang="en-US" sz="2000" dirty="0" smtClean="0">
                <a:solidFill>
                  <a:srgbClr val="993300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(A)</a:t>
            </a:r>
            <a:endParaRPr lang="en-US" sz="2000" b="1" dirty="0" smtClean="0">
              <a:solidFill>
                <a:srgbClr val="008000"/>
              </a:solidFill>
              <a:latin typeface="Arial" charset="0"/>
            </a:endParaRPr>
          </a:p>
          <a:p>
            <a:pPr fontAlgn="auto">
              <a:spcAft>
                <a:spcPts val="0"/>
              </a:spcAft>
              <a:buClr>
                <a:srgbClr val="31B6FD"/>
              </a:buClr>
            </a:pPr>
            <a:r>
              <a:rPr lang="en-US" sz="2000" dirty="0" smtClean="0">
                <a:solidFill>
                  <a:srgbClr val="0000CC"/>
                </a:solidFill>
                <a:latin typeface="Arial" charset="0"/>
              </a:rPr>
              <a:t>Single penetrator</a:t>
            </a:r>
          </a:p>
          <a:p>
            <a:pPr fontAlgn="auto">
              <a:spcAft>
                <a:spcPts val="0"/>
              </a:spcAft>
              <a:buClr>
                <a:srgbClr val="31B6FD"/>
              </a:buClr>
            </a:pPr>
            <a:r>
              <a:rPr lang="en-US" sz="2000" dirty="0" smtClean="0">
                <a:solidFill>
                  <a:srgbClr val="0000CC"/>
                </a:solidFill>
                <a:latin typeface="Arial" charset="0"/>
              </a:rPr>
              <a:t>Calibration:</a:t>
            </a:r>
          </a:p>
          <a:p>
            <a:pPr lvl="1" fontAlgn="auto">
              <a:spcAft>
                <a:spcPts val="0"/>
              </a:spcAft>
              <a:buClr>
                <a:srgbClr val="31B6FD"/>
              </a:buClr>
            </a:pPr>
            <a:r>
              <a:rPr lang="en-US" sz="1600" dirty="0" smtClean="0">
                <a:solidFill>
                  <a:srgbClr val="0000CC"/>
                </a:solidFill>
                <a:latin typeface="Arial" charset="0"/>
              </a:rPr>
              <a:t>LED and </a:t>
            </a:r>
            <a:r>
              <a:rPr lang="en-US" sz="1600" dirty="0" err="1" smtClean="0">
                <a:solidFill>
                  <a:srgbClr val="0000CC"/>
                </a:solidFill>
                <a:latin typeface="Arial" charset="0"/>
              </a:rPr>
              <a:t>piezo</a:t>
            </a:r>
            <a:r>
              <a:rPr lang="en-US" sz="1600" dirty="0" smtClean="0">
                <a:solidFill>
                  <a:srgbClr val="0000CC"/>
                </a:solidFill>
                <a:latin typeface="Arial" charset="0"/>
              </a:rPr>
              <a:t> inside sphere</a:t>
            </a:r>
            <a:endParaRPr lang="en-US" sz="2000" dirty="0" smtClean="0">
              <a:solidFill>
                <a:srgbClr val="0000CC"/>
              </a:solidFill>
              <a:latin typeface="Arial" charset="0"/>
            </a:endParaRPr>
          </a:p>
          <a:p>
            <a:pPr fontAlgn="auto">
              <a:spcAft>
                <a:spcPts val="0"/>
              </a:spcAft>
              <a:buClr>
                <a:srgbClr val="31B6FD"/>
              </a:buClr>
            </a:pPr>
            <a:r>
              <a:rPr lang="en-GB" sz="2000" dirty="0" smtClean="0">
                <a:solidFill>
                  <a:srgbClr val="0000CC"/>
                </a:solidFill>
                <a:latin typeface="Arial" charset="0"/>
              </a:rPr>
              <a:t>Advantage:</a:t>
            </a:r>
            <a:r>
              <a:rPr lang="en-GB" dirty="0" smtClean="0">
                <a:solidFill>
                  <a:srgbClr val="0000CC"/>
                </a:solidFill>
                <a:latin typeface="Arial" charset="0"/>
              </a:rPr>
              <a:t> </a:t>
            </a:r>
          </a:p>
          <a:p>
            <a:pPr marL="698500" lvl="1" indent="-241300" fontAlgn="auto">
              <a:spcAft>
                <a:spcPts val="0"/>
              </a:spcAft>
              <a:buClr>
                <a:srgbClr val="31B6FD"/>
              </a:buClr>
            </a:pPr>
            <a:r>
              <a:rPr lang="en-GB" sz="2000" dirty="0">
                <a:solidFill>
                  <a:srgbClr val="FF0000"/>
                </a:solidFill>
                <a:latin typeface="Arial" charset="0"/>
              </a:rPr>
              <a:t>l</a:t>
            </a:r>
            <a:r>
              <a:rPr lang="en-GB" sz="2000" dirty="0" smtClean="0">
                <a:solidFill>
                  <a:srgbClr val="FF0000"/>
                </a:solidFill>
                <a:latin typeface="Arial" charset="0"/>
              </a:rPr>
              <a:t>arge segmented photocathode area</a:t>
            </a:r>
          </a:p>
          <a:p>
            <a:pPr marL="698500" lvl="1" indent="-241300" fontAlgn="auto">
              <a:spcAft>
                <a:spcPts val="0"/>
              </a:spcAft>
              <a:buClr>
                <a:srgbClr val="31B6FD"/>
              </a:buClr>
            </a:pPr>
            <a:r>
              <a:rPr lang="en-GB" sz="2000" dirty="0" smtClean="0">
                <a:solidFill>
                  <a:srgbClr val="0000CC"/>
                </a:solidFill>
                <a:latin typeface="Arial" charset="0"/>
              </a:rPr>
              <a:t>1-vs-2 photo-electron separation:</a:t>
            </a:r>
            <a:br>
              <a:rPr lang="en-GB" sz="2000" dirty="0" smtClean="0">
                <a:solidFill>
                  <a:srgbClr val="0000CC"/>
                </a:solidFill>
                <a:latin typeface="Arial" charset="0"/>
              </a:rPr>
            </a:br>
            <a:r>
              <a:rPr lang="en-GB" sz="2000" dirty="0" smtClean="0">
                <a:solidFill>
                  <a:srgbClr val="FF0000"/>
                </a:solidFill>
                <a:latin typeface="Arial" charset="0"/>
                <a:sym typeface="Wingdings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" charset="0"/>
              </a:rPr>
              <a:t>sensitivity to coincidences </a:t>
            </a:r>
          </a:p>
          <a:p>
            <a:pPr marL="698500" lvl="1" indent="-241300" fontAlgn="auto">
              <a:spcAft>
                <a:spcPts val="0"/>
              </a:spcAft>
              <a:buClr>
                <a:srgbClr val="31B6FD"/>
              </a:buClr>
            </a:pPr>
            <a:r>
              <a:rPr lang="en-GB" sz="2000" dirty="0" smtClean="0">
                <a:solidFill>
                  <a:srgbClr val="FF0000"/>
                </a:solidFill>
                <a:latin typeface="Arial" charset="0"/>
              </a:rPr>
              <a:t>directionality</a:t>
            </a:r>
            <a:endParaRPr lang="en-US" sz="1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Antonio Capone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39E398-1074-3A49-8DE2-FBFC5B63131B}" type="slidenum">
              <a:rPr lang="it-IT" smtClean="0">
                <a:latin typeface="Century Gothic"/>
              </a:rPr>
              <a:pPr/>
              <a:t>34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1253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4"/>
          <p:cNvSpPr txBox="1">
            <a:spLocks/>
          </p:cNvSpPr>
          <p:nvPr/>
        </p:nvSpPr>
        <p:spPr>
          <a:xfrm>
            <a:off x="2953138" y="2547802"/>
            <a:ext cx="6113814" cy="3962400"/>
          </a:xfrm>
          <a:prstGeom prst="rect">
            <a:avLst/>
          </a:prstGeom>
        </p:spPr>
        <p:txBody>
          <a:bodyPr vert="horz" lIns="91440" tIns="45720" rIns="91440" bIns="45720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31B6FD"/>
              </a:buClr>
              <a:buFont typeface="Arial"/>
              <a:buChar char="•"/>
            </a:pPr>
            <a:r>
              <a:rPr lang="en-GB" sz="20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Mooring line:</a:t>
            </a:r>
          </a:p>
          <a:p>
            <a:pPr marL="800100" lvl="1" indent="-342900" fontAlgn="auto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31B6FD"/>
              </a:buClr>
              <a:buFont typeface="Arial"/>
              <a:buChar char="•"/>
            </a:pPr>
            <a:r>
              <a:rPr lang="en-GB" sz="14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Buoys for string tensioning </a:t>
            </a:r>
          </a:p>
          <a:p>
            <a:pPr marL="800100" lvl="1" indent="-342900" fontAlgn="auto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31B6FD"/>
              </a:buClr>
              <a:buFont typeface="Arial"/>
              <a:buChar char="•"/>
            </a:pPr>
            <a:r>
              <a:rPr lang="en-GB" sz="14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2 </a:t>
            </a:r>
            <a:r>
              <a:rPr lang="en-GB" sz="1400" dirty="0" err="1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Dyneema</a:t>
            </a:r>
            <a:r>
              <a:rPr lang="en-US" sz="1400" baseline="300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©</a:t>
            </a:r>
            <a:r>
              <a:rPr lang="en-GB" sz="14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 ropes</a:t>
            </a:r>
          </a:p>
          <a:p>
            <a:pPr marL="800100" lvl="1" indent="-342900" fontAlgn="auto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31B6FD"/>
              </a:buClr>
              <a:buFont typeface="Arial"/>
              <a:buChar char="•"/>
            </a:pPr>
            <a:r>
              <a:rPr lang="en-GB" sz="14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18 storeys (one OM each),</a:t>
            </a:r>
            <a:br>
              <a:rPr lang="en-GB" sz="14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</a:br>
            <a:r>
              <a:rPr lang="en-GB" sz="14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36m distance, first DOM 100 m above the Seabed</a:t>
            </a:r>
          </a:p>
          <a:p>
            <a:pPr marL="800100" lvl="1" indent="-342900" fontAlgn="auto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31B6FD"/>
              </a:buClr>
              <a:buFont typeface="Arial"/>
              <a:buChar char="•"/>
            </a:pPr>
            <a:r>
              <a:rPr lang="en-GB" sz="14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DOMs connected via electro</a:t>
            </a:r>
            <a:r>
              <a:rPr lang="en-GB" sz="1400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-optical </a:t>
            </a:r>
            <a:r>
              <a:rPr lang="en-GB" sz="14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cable:	                          1 fibre+2 copper wires</a:t>
            </a:r>
            <a:endParaRPr lang="en-GB" sz="1400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  <a:p>
            <a:pPr marL="800100" lvl="1" indent="-342900" fontAlgn="auto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31B6FD"/>
              </a:buClr>
              <a:buFont typeface="Arial"/>
              <a:buChar char="•"/>
            </a:pPr>
            <a:r>
              <a:rPr lang="en-GB" sz="14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Break out box with fuses at each storey</a:t>
            </a:r>
            <a:endParaRPr lang="en-GB" sz="1400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  <a:p>
            <a:pPr marL="800100" lvl="1" indent="-342900" fontAlgn="auto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31B6FD"/>
              </a:buClr>
              <a:buFont typeface="Arial"/>
              <a:buChar char="•"/>
            </a:pPr>
            <a:r>
              <a:rPr lang="en-GB" sz="14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DWDM with 80 wavelengths </a:t>
            </a:r>
          </a:p>
          <a:p>
            <a:pPr marL="1083564" lvl="2" indent="-342900" fontAlgn="auto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31B6FD"/>
              </a:buClr>
              <a:buFont typeface="Arial"/>
              <a:buChar char="•"/>
            </a:pPr>
            <a:r>
              <a:rPr lang="en-GB" sz="12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GB/s readout</a:t>
            </a:r>
          </a:p>
          <a:p>
            <a:pPr marL="1083564" lvl="2" indent="-342900" fontAlgn="auto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Clr>
                <a:srgbClr val="31B6FD"/>
              </a:buClr>
              <a:buFont typeface="Arial"/>
              <a:buChar char="•"/>
            </a:pPr>
            <a:r>
              <a:rPr lang="en-GB" sz="1200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a</a:t>
            </a:r>
            <a:r>
              <a:rPr lang="en-GB" sz="1200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ll data to shore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5399" y="-93133"/>
            <a:ext cx="9041553" cy="9313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/>
          <a:p>
            <a:pPr marL="484632" eaLnBrk="1" fontAlgn="auto" hangingPunct="1">
              <a:spcAft>
                <a:spcPts val="0"/>
              </a:spcAft>
            </a:pPr>
            <a:r>
              <a:rPr lang="en-GB" sz="3200" b="1" dirty="0" smtClean="0">
                <a:ln w="6350">
                  <a:solidFill>
                    <a:srgbClr val="31B6FD">
                      <a:shade val="43000"/>
                    </a:srgbClr>
                  </a:solidFill>
                </a:ln>
                <a:solidFill>
                  <a:srgbClr val="31B6FD">
                    <a:tint val="83000"/>
                    <a:satMod val="150000"/>
                  </a:srgb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n-ea"/>
                <a:cs typeface="Arial"/>
              </a:rPr>
              <a:t>KM3NeT </a:t>
            </a:r>
            <a:r>
              <a:rPr lang="en-GB" sz="3200" b="1" dirty="0">
                <a:ln w="6350">
                  <a:solidFill>
                    <a:srgbClr val="31B6FD">
                      <a:shade val="43000"/>
                    </a:srgbClr>
                  </a:solidFill>
                </a:ln>
                <a:solidFill>
                  <a:srgbClr val="31B6FD">
                    <a:tint val="83000"/>
                    <a:satMod val="150000"/>
                  </a:srgb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n-ea"/>
                <a:cs typeface="Arial"/>
              </a:rPr>
              <a:t>Detection </a:t>
            </a:r>
            <a:r>
              <a:rPr lang="en-GB" sz="3200" b="1" dirty="0" smtClean="0">
                <a:ln w="6350">
                  <a:solidFill>
                    <a:srgbClr val="31B6FD">
                      <a:shade val="43000"/>
                    </a:srgbClr>
                  </a:solidFill>
                </a:ln>
                <a:solidFill>
                  <a:srgbClr val="31B6FD">
                    <a:tint val="83000"/>
                    <a:satMod val="150000"/>
                  </a:srgb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n-ea"/>
                <a:cs typeface="Arial"/>
              </a:rPr>
              <a:t>Unit </a:t>
            </a:r>
          </a:p>
          <a:p>
            <a:pPr marL="484632" eaLnBrk="1" fontAlgn="auto" hangingPunct="1">
              <a:spcAft>
                <a:spcPts val="0"/>
              </a:spcAft>
            </a:pPr>
            <a:r>
              <a:rPr lang="en-GB" sz="2000" b="1" dirty="0" smtClean="0">
                <a:ln w="6350">
                  <a:solidFill>
                    <a:srgbClr val="31B6FD">
                      <a:shade val="43000"/>
                    </a:srgbClr>
                  </a:solidFill>
                </a:ln>
                <a:solidFill>
                  <a:srgbClr val="FFFF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n-ea"/>
                <a:cs typeface="Arial"/>
              </a:rPr>
              <a:t>String-like vertical structure with 18 KM3NeT-DOMs</a:t>
            </a:r>
            <a:endParaRPr lang="en-GB" sz="2000" b="1" dirty="0">
              <a:ln w="6350">
                <a:solidFill>
                  <a:srgbClr val="31B6FD">
                    <a:shade val="43000"/>
                  </a:srgbClr>
                </a:solidFill>
              </a:ln>
              <a:solidFill>
                <a:srgbClr val="FFFF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20" name="Picture 1" descr="IMG_42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745" y="888999"/>
            <a:ext cx="2664208" cy="268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6" y="929767"/>
            <a:ext cx="3358900" cy="54102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Antonio Capone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it-IT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39E398-1074-3A49-8DE2-FBFC5B63131B}" type="slidenum">
              <a:rPr lang="it-IT" smtClean="0">
                <a:latin typeface="Century Gothic"/>
              </a:rPr>
              <a:pPr/>
              <a:t>35</a:t>
            </a:fld>
            <a:endParaRPr lang="it-IT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5523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5"/>
            <a:ext cx="8229600" cy="65484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Detection principle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0221" name="Rectangle 45"/>
          <p:cNvSpPr>
            <a:spLocks noChangeArrowheads="1"/>
          </p:cNvSpPr>
          <p:nvPr/>
        </p:nvSpPr>
        <p:spPr bwMode="auto">
          <a:xfrm>
            <a:off x="4270376" y="795339"/>
            <a:ext cx="4864101" cy="5757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50223" name="Group 47"/>
          <p:cNvGrpSpPr>
            <a:grpSpLocks/>
          </p:cNvGrpSpPr>
          <p:nvPr/>
        </p:nvGrpSpPr>
        <p:grpSpPr bwMode="auto">
          <a:xfrm>
            <a:off x="-34924" y="1568450"/>
            <a:ext cx="4381499" cy="5056188"/>
            <a:chOff x="-30" y="388"/>
            <a:chExt cx="2760" cy="3185"/>
          </a:xfrm>
        </p:grpSpPr>
        <p:sp>
          <p:nvSpPr>
            <p:cNvPr id="50208" name="Text Box 32"/>
            <p:cNvSpPr txBox="1">
              <a:spLocks noChangeArrowheads="1"/>
            </p:cNvSpPr>
            <p:nvPr/>
          </p:nvSpPr>
          <p:spPr bwMode="auto">
            <a:xfrm>
              <a:off x="1432" y="1754"/>
              <a:ext cx="129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400"/>
              <a:r>
                <a:rPr lang="en-GB" sz="1000" dirty="0">
                  <a:solidFill>
                    <a:prstClr val="white"/>
                  </a:solidFill>
                  <a:latin typeface="Century Gothic"/>
                </a:rPr>
                <a:t>Neutrinos from cosmic sources</a:t>
              </a:r>
            </a:p>
            <a:p>
              <a:pPr algn="ctr" defTabSz="914400"/>
              <a:r>
                <a:rPr lang="en-GB" sz="1000" dirty="0">
                  <a:solidFill>
                    <a:prstClr val="white"/>
                  </a:solidFill>
                  <a:latin typeface="Century Gothic"/>
                </a:rPr>
                <a:t>induce 1-100 </a:t>
              </a:r>
              <a:r>
                <a:rPr lang="en-GB" sz="1000" dirty="0" err="1">
                  <a:solidFill>
                    <a:prstClr val="white"/>
                  </a:solidFill>
                  <a:latin typeface="Century Gothic"/>
                </a:rPr>
                <a:t>muon</a:t>
              </a:r>
              <a:r>
                <a:rPr lang="en-GB" sz="1000" dirty="0">
                  <a:solidFill>
                    <a:prstClr val="white"/>
                  </a:solidFill>
                  <a:latin typeface="Century Gothic"/>
                </a:rPr>
                <a:t> </a:t>
              </a:r>
              <a:r>
                <a:rPr lang="en-GB" sz="1000" dirty="0" err="1">
                  <a:solidFill>
                    <a:prstClr val="white"/>
                  </a:solidFill>
                  <a:latin typeface="Century Gothic"/>
                </a:rPr>
                <a:t>evts</a:t>
              </a:r>
              <a:r>
                <a:rPr lang="en-GB" sz="1000" dirty="0">
                  <a:solidFill>
                    <a:prstClr val="white"/>
                  </a:solidFill>
                  <a:latin typeface="Century Gothic"/>
                </a:rPr>
                <a:t>/y</a:t>
              </a:r>
            </a:p>
            <a:p>
              <a:pPr algn="ctr" defTabSz="914400"/>
              <a:r>
                <a:rPr lang="en-GB" sz="1000" dirty="0">
                  <a:solidFill>
                    <a:prstClr val="white"/>
                  </a:solidFill>
                  <a:latin typeface="Century Gothic"/>
                </a:rPr>
                <a:t> in a km</a:t>
              </a:r>
              <a:r>
                <a:rPr lang="en-GB" sz="1000" baseline="30000" dirty="0">
                  <a:solidFill>
                    <a:prstClr val="white"/>
                  </a:solidFill>
                  <a:latin typeface="Century Gothic"/>
                </a:rPr>
                <a:t>3</a:t>
              </a:r>
              <a:r>
                <a:rPr lang="en-GB" sz="1000" dirty="0">
                  <a:solidFill>
                    <a:prstClr val="white"/>
                  </a:solidFill>
                  <a:latin typeface="Century Gothic"/>
                </a:rPr>
                <a:t> Neutrino Telescope</a:t>
              </a:r>
            </a:p>
          </p:txBody>
        </p:sp>
        <p:sp>
          <p:nvSpPr>
            <p:cNvPr id="50209" name="Text Box 33"/>
            <p:cNvSpPr txBox="1">
              <a:spLocks noChangeArrowheads="1"/>
            </p:cNvSpPr>
            <p:nvPr/>
          </p:nvSpPr>
          <p:spPr bwMode="auto">
            <a:xfrm>
              <a:off x="-30" y="2240"/>
              <a:ext cx="1155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400"/>
              <a:r>
                <a:rPr lang="en-GB" sz="1000" b="1" dirty="0">
                  <a:solidFill>
                    <a:srgbClr val="FFFF00"/>
                  </a:solidFill>
                  <a:latin typeface="Century Gothic"/>
                </a:rPr>
                <a:t>Up-going µ from neutrinos </a:t>
              </a:r>
            </a:p>
            <a:p>
              <a:pPr algn="ctr" defTabSz="914400"/>
              <a:r>
                <a:rPr lang="en-GB" sz="1000" b="1" dirty="0">
                  <a:solidFill>
                    <a:srgbClr val="FFFF00"/>
                  </a:solidFill>
                  <a:latin typeface="Century Gothic"/>
                </a:rPr>
                <a:t>generated in atm. showers</a:t>
              </a:r>
            </a:p>
            <a:p>
              <a:pPr algn="ctr" defTabSz="914400"/>
              <a:r>
                <a:rPr lang="en-GB" sz="1000" b="1" dirty="0">
                  <a:solidFill>
                    <a:srgbClr val="FFFF00"/>
                  </a:solidFill>
                  <a:latin typeface="Century Gothic"/>
                </a:rPr>
                <a:t>S/N ~ 10</a:t>
              </a:r>
              <a:r>
                <a:rPr lang="en-GB" sz="1000" b="1" baseline="30000" dirty="0">
                  <a:solidFill>
                    <a:srgbClr val="FFFF00"/>
                  </a:solidFill>
                  <a:latin typeface="Century Gothic"/>
                </a:rPr>
                <a:t>-4</a:t>
              </a:r>
              <a:endParaRPr lang="en-GB" sz="1000" b="1" dirty="0">
                <a:solidFill>
                  <a:srgbClr val="FFFF00"/>
                </a:solidFill>
                <a:latin typeface="Century Gothic"/>
              </a:endParaRPr>
            </a:p>
          </p:txBody>
        </p:sp>
        <p:grpSp>
          <p:nvGrpSpPr>
            <p:cNvPr id="50222" name="Group 46"/>
            <p:cNvGrpSpPr>
              <a:grpSpLocks/>
            </p:cNvGrpSpPr>
            <p:nvPr/>
          </p:nvGrpSpPr>
          <p:grpSpPr bwMode="auto">
            <a:xfrm>
              <a:off x="136" y="388"/>
              <a:ext cx="2310" cy="3185"/>
              <a:chOff x="136" y="364"/>
              <a:chExt cx="2310" cy="3185"/>
            </a:xfrm>
          </p:grpSpPr>
          <p:pic>
            <p:nvPicPr>
              <p:cNvPr id="50180" name="Picture 4" descr="earthtrasp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8" t="3024" r="3008" b="3024"/>
              <a:stretch>
                <a:fillRect/>
              </a:stretch>
            </p:blipFill>
            <p:spPr bwMode="auto">
              <a:xfrm>
                <a:off x="352" y="608"/>
                <a:ext cx="1360" cy="1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81" name="Picture 5" descr="AGN_NGC426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3" t="1691" r="4253"/>
              <a:stretch>
                <a:fillRect/>
              </a:stretch>
            </p:blipFill>
            <p:spPr bwMode="auto">
              <a:xfrm>
                <a:off x="1156" y="2153"/>
                <a:ext cx="821" cy="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182" name="Line 6"/>
              <p:cNvSpPr>
                <a:spLocks noChangeShapeType="1"/>
              </p:cNvSpPr>
              <p:nvPr/>
            </p:nvSpPr>
            <p:spPr bwMode="auto">
              <a:xfrm flipH="1" flipV="1">
                <a:off x="1220" y="1016"/>
                <a:ext cx="356" cy="1141"/>
              </a:xfrm>
              <a:prstGeom prst="line">
                <a:avLst/>
              </a:prstGeom>
              <a:noFill/>
              <a:ln w="19050">
                <a:solidFill>
                  <a:srgbClr val="7E070A"/>
                </a:solidFill>
                <a:round/>
                <a:headEnd/>
                <a:tailEnd type="non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grpSp>
            <p:nvGrpSpPr>
              <p:cNvPr id="50193" name="Group 17"/>
              <p:cNvGrpSpPr>
                <a:grpSpLocks/>
              </p:cNvGrpSpPr>
              <p:nvPr/>
            </p:nvGrpSpPr>
            <p:grpSpPr bwMode="auto">
              <a:xfrm>
                <a:off x="1484" y="684"/>
                <a:ext cx="208" cy="120"/>
                <a:chOff x="1484" y="684"/>
                <a:chExt cx="208" cy="120"/>
              </a:xfrm>
            </p:grpSpPr>
            <p:sp>
              <p:nvSpPr>
                <p:cNvPr id="50184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68" y="688"/>
                  <a:ext cx="108" cy="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5018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548" y="684"/>
                  <a:ext cx="144" cy="1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50186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624" y="688"/>
                  <a:ext cx="68" cy="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50187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548" y="684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5018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484" y="684"/>
                  <a:ext cx="208" cy="5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sp>
            <p:nvSpPr>
              <p:cNvPr id="50189" name="Line 13"/>
              <p:cNvSpPr>
                <a:spLocks noChangeShapeType="1"/>
              </p:cNvSpPr>
              <p:nvPr/>
            </p:nvSpPr>
            <p:spPr bwMode="auto">
              <a:xfrm flipH="1" flipV="1">
                <a:off x="1188" y="880"/>
                <a:ext cx="40" cy="148"/>
              </a:xfrm>
              <a:prstGeom prst="line">
                <a:avLst/>
              </a:prstGeom>
              <a:noFill/>
              <a:ln w="28575">
                <a:solidFill>
                  <a:srgbClr val="060A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50190" name="Line 14"/>
              <p:cNvSpPr>
                <a:spLocks noChangeShapeType="1"/>
              </p:cNvSpPr>
              <p:nvPr/>
            </p:nvSpPr>
            <p:spPr bwMode="auto">
              <a:xfrm flipV="1">
                <a:off x="1232" y="760"/>
                <a:ext cx="328" cy="76"/>
              </a:xfrm>
              <a:prstGeom prst="line">
                <a:avLst/>
              </a:prstGeom>
              <a:noFill/>
              <a:ln w="28575">
                <a:solidFill>
                  <a:srgbClr val="060A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50191" name="Text Box 15"/>
              <p:cNvSpPr txBox="1">
                <a:spLocks noChangeArrowheads="1"/>
              </p:cNvSpPr>
              <p:nvPr/>
            </p:nvSpPr>
            <p:spPr bwMode="auto">
              <a:xfrm>
                <a:off x="1036" y="364"/>
                <a:ext cx="140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GB" sz="1000" b="1" dirty="0">
                    <a:solidFill>
                      <a:srgbClr val="FFFF00"/>
                    </a:solidFill>
                    <a:latin typeface="Century Gothic"/>
                  </a:rPr>
                  <a:t>Down-going µ from atm. showers</a:t>
                </a:r>
              </a:p>
              <a:p>
                <a:pPr defTabSz="914400"/>
                <a:r>
                  <a:rPr lang="en-GB" sz="1000" b="1" dirty="0">
                    <a:solidFill>
                      <a:srgbClr val="FFFF00"/>
                    </a:solidFill>
                    <a:latin typeface="Century Gothic"/>
                  </a:rPr>
                  <a:t>S/N ~ 10</a:t>
                </a:r>
                <a:r>
                  <a:rPr lang="en-GB" sz="1000" b="1" baseline="30000" dirty="0">
                    <a:solidFill>
                      <a:srgbClr val="FFFF00"/>
                    </a:solidFill>
                    <a:latin typeface="Century Gothic"/>
                  </a:rPr>
                  <a:t>-6</a:t>
                </a:r>
                <a:r>
                  <a:rPr lang="en-GB" sz="1000" b="1" dirty="0">
                    <a:solidFill>
                      <a:srgbClr val="FFFF00"/>
                    </a:solidFill>
                    <a:latin typeface="Century Gothic"/>
                  </a:rPr>
                  <a:t> at 3500m  </a:t>
                </a:r>
                <a:r>
                  <a:rPr lang="en-GB" sz="1000" b="1" dirty="0" err="1">
                    <a:solidFill>
                      <a:srgbClr val="FFFF00"/>
                    </a:solidFill>
                    <a:latin typeface="Century Gothic"/>
                  </a:rPr>
                  <a:t>w.e</a:t>
                </a:r>
                <a:r>
                  <a:rPr lang="en-GB" sz="1000" b="1" dirty="0">
                    <a:solidFill>
                      <a:srgbClr val="FFFF00"/>
                    </a:solidFill>
                    <a:latin typeface="Century Gothic"/>
                  </a:rPr>
                  <a:t>. depth</a:t>
                </a:r>
              </a:p>
            </p:txBody>
          </p:sp>
          <p:sp>
            <p:nvSpPr>
              <p:cNvPr id="50192" name="Freeform 16"/>
              <p:cNvSpPr>
                <a:spLocks/>
              </p:cNvSpPr>
              <p:nvPr/>
            </p:nvSpPr>
            <p:spPr bwMode="auto">
              <a:xfrm rot="717354">
                <a:off x="1692" y="628"/>
                <a:ext cx="400" cy="100"/>
              </a:xfrm>
              <a:custGeom>
                <a:avLst/>
                <a:gdLst>
                  <a:gd name="T0" fmla="*/ 0 w 404"/>
                  <a:gd name="T1" fmla="*/ 60 h 60"/>
                  <a:gd name="T2" fmla="*/ 124 w 404"/>
                  <a:gd name="T3" fmla="*/ 0 h 60"/>
                  <a:gd name="T4" fmla="*/ 404 w 404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4" h="60">
                    <a:moveTo>
                      <a:pt x="0" y="60"/>
                    </a:moveTo>
                    <a:cubicBezTo>
                      <a:pt x="28" y="30"/>
                      <a:pt x="57" y="0"/>
                      <a:pt x="124" y="0"/>
                    </a:cubicBezTo>
                    <a:cubicBezTo>
                      <a:pt x="191" y="0"/>
                      <a:pt x="357" y="50"/>
                      <a:pt x="404" y="6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50194" name="Line 18"/>
              <p:cNvSpPr>
                <a:spLocks noChangeShapeType="1"/>
              </p:cNvSpPr>
              <p:nvPr/>
            </p:nvSpPr>
            <p:spPr bwMode="auto">
              <a:xfrm flipH="1">
                <a:off x="1568" y="688"/>
                <a:ext cx="108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50195" name="Line 19"/>
              <p:cNvSpPr>
                <a:spLocks noChangeShapeType="1"/>
              </p:cNvSpPr>
              <p:nvPr/>
            </p:nvSpPr>
            <p:spPr bwMode="auto">
              <a:xfrm flipH="1">
                <a:off x="1548" y="684"/>
                <a:ext cx="144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50196" name="Line 20"/>
              <p:cNvSpPr>
                <a:spLocks noChangeShapeType="1"/>
              </p:cNvSpPr>
              <p:nvPr/>
            </p:nvSpPr>
            <p:spPr bwMode="auto">
              <a:xfrm flipH="1">
                <a:off x="1624" y="688"/>
                <a:ext cx="68" cy="1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50197" name="Line 21"/>
              <p:cNvSpPr>
                <a:spLocks noChangeShapeType="1"/>
              </p:cNvSpPr>
              <p:nvPr/>
            </p:nvSpPr>
            <p:spPr bwMode="auto">
              <a:xfrm flipH="1">
                <a:off x="1548" y="68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50198" name="Line 22"/>
              <p:cNvSpPr>
                <a:spLocks noChangeShapeType="1"/>
              </p:cNvSpPr>
              <p:nvPr/>
            </p:nvSpPr>
            <p:spPr bwMode="auto">
              <a:xfrm flipH="1">
                <a:off x="1484" y="684"/>
                <a:ext cx="208" cy="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grpSp>
            <p:nvGrpSpPr>
              <p:cNvPr id="50204" name="Group 28"/>
              <p:cNvGrpSpPr>
                <a:grpSpLocks/>
              </p:cNvGrpSpPr>
              <p:nvPr/>
            </p:nvGrpSpPr>
            <p:grpSpPr bwMode="auto">
              <a:xfrm rot="9229190">
                <a:off x="288" y="1836"/>
                <a:ext cx="208" cy="120"/>
                <a:chOff x="460" y="580"/>
                <a:chExt cx="208" cy="120"/>
              </a:xfrm>
            </p:grpSpPr>
            <p:sp>
              <p:nvSpPr>
                <p:cNvPr id="50199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544" y="584"/>
                  <a:ext cx="108" cy="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5020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524" y="580"/>
                  <a:ext cx="144" cy="1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50201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600" y="584"/>
                  <a:ext cx="68" cy="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5020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524" y="580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  <p:sp>
              <p:nvSpPr>
                <p:cNvPr id="50203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460" y="580"/>
                  <a:ext cx="208" cy="5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800">
                    <a:solidFill>
                      <a:prstClr val="white"/>
                    </a:solidFill>
                    <a:latin typeface="Century Gothic"/>
                  </a:endParaRPr>
                </a:p>
              </p:txBody>
            </p:sp>
          </p:grpSp>
          <p:sp>
            <p:nvSpPr>
              <p:cNvPr id="50205" name="Line 29"/>
              <p:cNvSpPr>
                <a:spLocks noChangeShapeType="1"/>
              </p:cNvSpPr>
              <p:nvPr/>
            </p:nvSpPr>
            <p:spPr bwMode="auto">
              <a:xfrm flipV="1">
                <a:off x="136" y="1988"/>
                <a:ext cx="192" cy="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50206" name="Line 30"/>
              <p:cNvSpPr>
                <a:spLocks noChangeShapeType="1"/>
              </p:cNvSpPr>
              <p:nvPr/>
            </p:nvSpPr>
            <p:spPr bwMode="auto">
              <a:xfrm flipV="1">
                <a:off x="400" y="976"/>
                <a:ext cx="676" cy="844"/>
              </a:xfrm>
              <a:prstGeom prst="line">
                <a:avLst/>
              </a:prstGeom>
              <a:noFill/>
              <a:ln w="19050">
                <a:solidFill>
                  <a:srgbClr val="74080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50207" name="Line 31"/>
              <p:cNvSpPr>
                <a:spLocks noChangeShapeType="1"/>
              </p:cNvSpPr>
              <p:nvPr/>
            </p:nvSpPr>
            <p:spPr bwMode="auto">
              <a:xfrm flipV="1">
                <a:off x="1085" y="865"/>
                <a:ext cx="80" cy="112"/>
              </a:xfrm>
              <a:prstGeom prst="line">
                <a:avLst/>
              </a:prstGeom>
              <a:noFill/>
              <a:ln w="28575">
                <a:solidFill>
                  <a:srgbClr val="060A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50210" name="Text Box 34"/>
              <p:cNvSpPr txBox="1">
                <a:spLocks noChangeArrowheads="1"/>
              </p:cNvSpPr>
              <p:nvPr/>
            </p:nvSpPr>
            <p:spPr bwMode="auto">
              <a:xfrm>
                <a:off x="1885" y="741"/>
                <a:ext cx="56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GB">
                    <a:solidFill>
                      <a:prstClr val="white"/>
                    </a:solidFill>
                    <a:latin typeface="Times New Roman" charset="0"/>
                  </a:rPr>
                  <a:t>p, nuclei</a:t>
                </a:r>
              </a:p>
            </p:txBody>
          </p:sp>
          <p:sp>
            <p:nvSpPr>
              <p:cNvPr id="50211" name="Text Box 35"/>
              <p:cNvSpPr txBox="1">
                <a:spLocks noChangeArrowheads="1"/>
              </p:cNvSpPr>
              <p:nvPr/>
            </p:nvSpPr>
            <p:spPr bwMode="auto">
              <a:xfrm>
                <a:off x="241" y="2011"/>
                <a:ext cx="56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GB">
                    <a:solidFill>
                      <a:prstClr val="white"/>
                    </a:solidFill>
                    <a:latin typeface="Times New Roman" charset="0"/>
                  </a:rPr>
                  <a:t>p, nuclei</a:t>
                </a:r>
              </a:p>
            </p:txBody>
          </p:sp>
        </p:grpSp>
      </p:grpSp>
      <p:graphicFrame>
        <p:nvGraphicFramePr>
          <p:cNvPr id="50213" name="Object 37"/>
          <p:cNvGraphicFramePr>
            <a:graphicFrameLocks noChangeAspect="1"/>
          </p:cNvGraphicFramePr>
          <p:nvPr/>
        </p:nvGraphicFramePr>
        <p:xfrm>
          <a:off x="5183188" y="2767015"/>
          <a:ext cx="2801938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6" name="Equation" r:id="rId6" imgW="2082800" imgH="419100" progId="Equation.3">
                  <p:embed/>
                </p:oleObj>
              </mc:Choice>
              <mc:Fallback>
                <p:oleObj name="Equation" r:id="rId6" imgW="20828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188" y="2767015"/>
                        <a:ext cx="2801938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4264025" y="846139"/>
            <a:ext cx="476567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905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FontTx/>
              <a:buChar char="-"/>
            </a:pPr>
            <a:r>
              <a:rPr lang="en-GB" sz="1600" dirty="0">
                <a:solidFill>
                  <a:srgbClr val="FF0000"/>
                </a:solidFill>
              </a:rPr>
              <a:t> Atmospheric neutrino flux ~ E</a:t>
            </a:r>
            <a:r>
              <a:rPr lang="en-GB" sz="1600" baseline="-25000" dirty="0">
                <a:solidFill>
                  <a:srgbClr val="FF0000"/>
                </a:solidFill>
                <a:sym typeface="Symbol" charset="0"/>
              </a:rPr>
              <a:t></a:t>
            </a:r>
            <a:r>
              <a:rPr lang="en-GB" sz="1600" baseline="30000" dirty="0">
                <a:solidFill>
                  <a:srgbClr val="FF0000"/>
                </a:solidFill>
              </a:rPr>
              <a:t>-3</a:t>
            </a:r>
            <a:endParaRPr lang="en-GB" sz="1600" dirty="0">
              <a:solidFill>
                <a:srgbClr val="FF0000"/>
              </a:solidFill>
            </a:endParaRPr>
          </a:p>
          <a:p>
            <a:pPr defTabSz="914400">
              <a:buFontTx/>
              <a:buChar char="-"/>
            </a:pP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Neutrino </a:t>
            </a:r>
            <a:r>
              <a:rPr lang="en-GB" sz="1600" dirty="0">
                <a:solidFill>
                  <a:srgbClr val="FF0000"/>
                </a:solidFill>
              </a:rPr>
              <a:t>flux from cosmic sources ~ E</a:t>
            </a:r>
            <a:r>
              <a:rPr lang="en-GB" sz="1600" baseline="-25000" dirty="0">
                <a:solidFill>
                  <a:srgbClr val="FF0000"/>
                </a:solidFill>
                <a:sym typeface="Symbol" charset="0"/>
              </a:rPr>
              <a:t></a:t>
            </a:r>
            <a:r>
              <a:rPr lang="en-GB" sz="1600" baseline="30000" dirty="0">
                <a:solidFill>
                  <a:srgbClr val="FF0000"/>
                </a:solidFill>
              </a:rPr>
              <a:t>-2</a:t>
            </a:r>
            <a:endParaRPr lang="en-GB" sz="1600" dirty="0">
              <a:solidFill>
                <a:srgbClr val="FF0000"/>
              </a:solidFill>
            </a:endParaRPr>
          </a:p>
          <a:p>
            <a:pPr lvl="1" defTabSz="914400">
              <a:buFont typeface="Wingdings" charset="0"/>
              <a:buChar char="§"/>
            </a:pPr>
            <a:r>
              <a:rPr lang="en-GB" sz="1400" dirty="0">
                <a:solidFill>
                  <a:srgbClr val="74080A"/>
                </a:solidFill>
              </a:rPr>
              <a:t> Search for neutrinos with E</a:t>
            </a:r>
            <a:r>
              <a:rPr lang="en-GB" sz="1400" baseline="-25000" dirty="0">
                <a:solidFill>
                  <a:srgbClr val="74080A"/>
                </a:solidFill>
                <a:sym typeface="Symbol" charset="0"/>
              </a:rPr>
              <a:t></a:t>
            </a:r>
            <a:r>
              <a:rPr lang="en-GB" sz="1400" dirty="0">
                <a:solidFill>
                  <a:srgbClr val="74080A"/>
                </a:solidFill>
                <a:sym typeface="Symbol" charset="0"/>
              </a:rPr>
              <a:t>&gt;110 </a:t>
            </a:r>
            <a:r>
              <a:rPr lang="en-GB" sz="1400" dirty="0" err="1">
                <a:solidFill>
                  <a:srgbClr val="74080A"/>
                </a:solidFill>
                <a:sym typeface="Symbol" charset="0"/>
              </a:rPr>
              <a:t>TeV</a:t>
            </a:r>
            <a:r>
              <a:rPr lang="en-GB" sz="1600" dirty="0">
                <a:solidFill>
                  <a:prstClr val="white"/>
                </a:solidFill>
                <a:sym typeface="Symbol" charset="0"/>
              </a:rPr>
              <a:t> </a:t>
            </a:r>
            <a:endParaRPr lang="en-GB" sz="1600" dirty="0">
              <a:solidFill>
                <a:prstClr val="white"/>
              </a:solidFill>
            </a:endParaRPr>
          </a:p>
          <a:p>
            <a:pPr defTabSz="914400"/>
            <a:endParaRPr lang="en-GB" sz="1600" dirty="0">
              <a:solidFill>
                <a:prstClr val="white"/>
              </a:solidFill>
            </a:endParaRPr>
          </a:p>
          <a:p>
            <a:pPr defTabSz="914400">
              <a:buFontTx/>
              <a:buChar char="-"/>
            </a:pPr>
            <a:r>
              <a:rPr lang="en-GB" sz="1600" dirty="0">
                <a:solidFill>
                  <a:srgbClr val="FF0000"/>
                </a:solidFill>
              </a:rPr>
              <a:t> ~</a:t>
            </a:r>
            <a:r>
              <a:rPr lang="en-GB" sz="1600" dirty="0" err="1">
                <a:solidFill>
                  <a:srgbClr val="FF0000"/>
                </a:solidFill>
              </a:rPr>
              <a:t>TeV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muons</a:t>
            </a:r>
            <a:r>
              <a:rPr lang="en-GB" sz="1600" dirty="0">
                <a:solidFill>
                  <a:srgbClr val="FF0000"/>
                </a:solidFill>
              </a:rPr>
              <a:t> propagate in water for several km</a:t>
            </a:r>
          </a:p>
          <a:p>
            <a:pPr defTabSz="914400"/>
            <a:r>
              <a:rPr lang="en-GB" sz="1600" dirty="0">
                <a:solidFill>
                  <a:srgbClr val="FF0000"/>
                </a:solidFill>
              </a:rPr>
              <a:t>   before being stopped</a:t>
            </a:r>
          </a:p>
          <a:p>
            <a:pPr lvl="1" defTabSz="914400">
              <a:buFontTx/>
              <a:buChar char="•"/>
            </a:pPr>
            <a:r>
              <a:rPr lang="en-GB" sz="1400" dirty="0">
                <a:solidFill>
                  <a:srgbClr val="74080A"/>
                </a:solidFill>
              </a:rPr>
              <a:t> go deep to reduce down-going atmospheric µ </a:t>
            </a:r>
            <a:r>
              <a:rPr lang="en-GB" sz="1400" dirty="0" err="1">
                <a:solidFill>
                  <a:srgbClr val="74080A"/>
                </a:solidFill>
              </a:rPr>
              <a:t>backg</a:t>
            </a:r>
            <a:r>
              <a:rPr lang="en-GB" sz="1400" dirty="0">
                <a:solidFill>
                  <a:srgbClr val="74080A"/>
                </a:solidFill>
              </a:rPr>
              <a:t>.</a:t>
            </a:r>
          </a:p>
          <a:p>
            <a:pPr lvl="1" defTabSz="914400">
              <a:buFontTx/>
              <a:buChar char="•"/>
            </a:pPr>
            <a:r>
              <a:rPr lang="en-GB" sz="1400" dirty="0">
                <a:solidFill>
                  <a:srgbClr val="74080A"/>
                </a:solidFill>
              </a:rPr>
              <a:t> long µ tracks allow good angular reconstruction</a:t>
            </a:r>
          </a:p>
        </p:txBody>
      </p:sp>
      <p:pic>
        <p:nvPicPr>
          <p:cNvPr id="50215" name="Picture 39" descr="princip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" b="28708"/>
          <a:stretch>
            <a:fillRect/>
          </a:stretch>
        </p:blipFill>
        <p:spPr bwMode="auto">
          <a:xfrm>
            <a:off x="4142109" y="3429000"/>
            <a:ext cx="4678363" cy="3151188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6926528" y="5737743"/>
            <a:ext cx="3201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/>
            <a:r>
              <a:rPr lang="en-GB" sz="1000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µ</a:t>
            </a:r>
            <a:endParaRPr lang="en-GB" sz="1000" dirty="0">
              <a:solidFill>
                <a:schemeClr val="accent1">
                  <a:lumMod val="75000"/>
                </a:schemeClr>
              </a:solidFill>
              <a:latin typeface="Century Gothic"/>
            </a:endParaRPr>
          </a:p>
        </p:txBody>
      </p:sp>
      <p:sp>
        <p:nvSpPr>
          <p:cNvPr id="50219" name="Text Box 43"/>
          <p:cNvSpPr txBox="1">
            <a:spLocks noChangeArrowheads="1"/>
          </p:cNvSpPr>
          <p:nvPr/>
        </p:nvSpPr>
        <p:spPr bwMode="auto">
          <a:xfrm>
            <a:off x="4211961" y="3462340"/>
            <a:ext cx="2664296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914400"/>
            <a:r>
              <a:rPr lang="en-GB" sz="1050" dirty="0">
                <a:solidFill>
                  <a:srgbClr val="FDFB4B"/>
                </a:solidFill>
                <a:latin typeface="Century Gothic"/>
              </a:rPr>
              <a:t>µ direction reconstructed from the arrival time of Cherenkov photons on the Optical Modules: needed good measurement of PMT hits, </a:t>
            </a:r>
            <a:r>
              <a:rPr lang="en-GB" sz="1050" dirty="0">
                <a:solidFill>
                  <a:srgbClr val="FDFB4B"/>
                </a:solidFill>
                <a:latin typeface="Century Gothic"/>
                <a:sym typeface="Symbol" charset="0"/>
              </a:rPr>
              <a:t>(t)~1ns, </a:t>
            </a:r>
            <a:r>
              <a:rPr lang="en-GB" sz="1050" dirty="0">
                <a:solidFill>
                  <a:srgbClr val="FDFB4B"/>
                </a:solidFill>
                <a:latin typeface="Century Gothic"/>
              </a:rPr>
              <a:t>and good knowledge of PMT positions (</a:t>
            </a:r>
            <a:r>
              <a:rPr lang="en-GB" sz="1050" dirty="0">
                <a:solidFill>
                  <a:srgbClr val="FDFB4B"/>
                </a:solidFill>
                <a:latin typeface="Century Gothic"/>
                <a:sym typeface="Symbol" charset="0"/>
              </a:rPr>
              <a:t></a:t>
            </a:r>
            <a:r>
              <a:rPr lang="en-GB" sz="1050" dirty="0">
                <a:solidFill>
                  <a:srgbClr val="FDFB4B"/>
                </a:solidFill>
                <a:latin typeface="Century Gothic"/>
              </a:rPr>
              <a:t> ~10cm)</a:t>
            </a:r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7988521" y="3670300"/>
            <a:ext cx="8695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/>
            <a:r>
              <a:rPr lang="en-GB" sz="1000" dirty="0">
                <a:solidFill>
                  <a:srgbClr val="FFFF00"/>
                </a:solidFill>
                <a:latin typeface="Century Gothic"/>
              </a:rPr>
              <a:t>Cherenkov</a:t>
            </a:r>
          </a:p>
          <a:p>
            <a:pPr algn="ctr" defTabSz="914400"/>
            <a:r>
              <a:rPr lang="en-GB" sz="1000" dirty="0">
                <a:solidFill>
                  <a:srgbClr val="FFFF00"/>
                </a:solidFill>
                <a:latin typeface="Century Gothic"/>
              </a:rPr>
              <a:t>Neutrino</a:t>
            </a:r>
          </a:p>
          <a:p>
            <a:pPr algn="ctr" defTabSz="914400"/>
            <a:r>
              <a:rPr lang="en-GB" sz="1000" dirty="0">
                <a:solidFill>
                  <a:srgbClr val="FFFF00"/>
                </a:solidFill>
                <a:latin typeface="Century Gothic"/>
              </a:rPr>
              <a:t>Telescope</a:t>
            </a:r>
          </a:p>
        </p:txBody>
      </p:sp>
      <p:grpSp>
        <p:nvGrpSpPr>
          <p:cNvPr id="50226" name="Group 50"/>
          <p:cNvGrpSpPr>
            <a:grpSpLocks/>
          </p:cNvGrpSpPr>
          <p:nvPr/>
        </p:nvGrpSpPr>
        <p:grpSpPr bwMode="auto">
          <a:xfrm>
            <a:off x="187325" y="633413"/>
            <a:ext cx="4056063" cy="923925"/>
            <a:chOff x="110" y="231"/>
            <a:chExt cx="2555" cy="582"/>
          </a:xfrm>
        </p:grpSpPr>
        <p:sp>
          <p:nvSpPr>
            <p:cNvPr id="50224" name="Text Box 48"/>
            <p:cNvSpPr txBox="1">
              <a:spLocks noChangeArrowheads="1"/>
            </p:cNvSpPr>
            <p:nvPr/>
          </p:nvSpPr>
          <p:spPr bwMode="auto">
            <a:xfrm>
              <a:off x="110" y="231"/>
              <a:ext cx="2555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/>
              <a:r>
                <a:rPr lang="en-GB" sz="1800" dirty="0">
                  <a:solidFill>
                    <a:prstClr val="white"/>
                  </a:solidFill>
                  <a:latin typeface="Century Gothic"/>
                </a:rPr>
                <a:t>Search for neutrino induced events, mainly                  ,  deep underwater </a:t>
              </a:r>
            </a:p>
          </p:txBody>
        </p:sp>
        <p:graphicFrame>
          <p:nvGraphicFramePr>
            <p:cNvPr id="50225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4905938"/>
                </p:ext>
              </p:extLst>
            </p:nvPr>
          </p:nvGraphicFramePr>
          <p:xfrm>
            <a:off x="1193" y="443"/>
            <a:ext cx="677" cy="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7" name="Equation" r:id="rId9" imgW="800100" imgH="228600" progId="Equation.3">
                    <p:embed/>
                  </p:oleObj>
                </mc:Choice>
                <mc:Fallback>
                  <p:oleObj name="Equation" r:id="rId9" imgW="8001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3" y="443"/>
                          <a:ext cx="677" cy="19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227" name="Line 51"/>
          <p:cNvSpPr>
            <a:spLocks noChangeShapeType="1"/>
          </p:cNvSpPr>
          <p:nvPr/>
        </p:nvSpPr>
        <p:spPr bwMode="auto">
          <a:xfrm flipV="1">
            <a:off x="6832601" y="4470400"/>
            <a:ext cx="254000" cy="1397000"/>
          </a:xfrm>
          <a:prstGeom prst="line">
            <a:avLst/>
          </a:prstGeom>
          <a:noFill/>
          <a:ln w="19050">
            <a:solidFill>
              <a:srgbClr val="FDFB4B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0228" name="Line 52"/>
          <p:cNvSpPr>
            <a:spLocks noChangeShapeType="1"/>
          </p:cNvSpPr>
          <p:nvPr/>
        </p:nvSpPr>
        <p:spPr bwMode="auto">
          <a:xfrm>
            <a:off x="7213601" y="5651500"/>
            <a:ext cx="787400" cy="304800"/>
          </a:xfrm>
          <a:prstGeom prst="line">
            <a:avLst/>
          </a:prstGeom>
          <a:noFill/>
          <a:ln w="19050">
            <a:solidFill>
              <a:srgbClr val="FDFB4B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0229" name="Line 53"/>
          <p:cNvSpPr>
            <a:spLocks noChangeShapeType="1"/>
          </p:cNvSpPr>
          <p:nvPr/>
        </p:nvSpPr>
        <p:spPr bwMode="auto">
          <a:xfrm flipV="1">
            <a:off x="7200901" y="4622800"/>
            <a:ext cx="190500" cy="977900"/>
          </a:xfrm>
          <a:prstGeom prst="line">
            <a:avLst/>
          </a:prstGeom>
          <a:noFill/>
          <a:ln w="19050">
            <a:solidFill>
              <a:srgbClr val="FDFB4B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0230" name="Arc 54"/>
          <p:cNvSpPr>
            <a:spLocks/>
          </p:cNvSpPr>
          <p:nvPr/>
        </p:nvSpPr>
        <p:spPr bwMode="auto">
          <a:xfrm>
            <a:off x="6870702" y="5575300"/>
            <a:ext cx="203200" cy="152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DF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0231" name="Text Box 55"/>
          <p:cNvSpPr txBox="1">
            <a:spLocks noChangeArrowheads="1"/>
          </p:cNvSpPr>
          <p:nvPr/>
        </p:nvSpPr>
        <p:spPr bwMode="auto">
          <a:xfrm>
            <a:off x="6837363" y="5392740"/>
            <a:ext cx="446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GB" sz="1000">
                <a:solidFill>
                  <a:srgbClr val="FDFB4B"/>
                </a:solidFill>
                <a:latin typeface="Century Gothic"/>
              </a:rPr>
              <a:t>43°</a:t>
            </a:r>
          </a:p>
        </p:txBody>
      </p:sp>
      <p:sp>
        <p:nvSpPr>
          <p:cNvPr id="7" name="Rectangle 6"/>
          <p:cNvSpPr/>
          <p:nvPr/>
        </p:nvSpPr>
        <p:spPr>
          <a:xfrm>
            <a:off x="8133545" y="5761573"/>
            <a:ext cx="913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w</a:t>
            </a:r>
            <a:r>
              <a:rPr lang="en-GB" sz="1200" dirty="0" smtClean="0">
                <a:solidFill>
                  <a:prstClr val="white"/>
                </a:solidFill>
              </a:rPr>
              <a:t>ater/ice</a:t>
            </a:r>
            <a:endParaRPr lang="en-US" sz="1200" dirty="0"/>
          </a:p>
        </p:txBody>
      </p:sp>
      <p:sp>
        <p:nvSpPr>
          <p:cNvPr id="61" name="Rectangle 60"/>
          <p:cNvSpPr/>
          <p:nvPr/>
        </p:nvSpPr>
        <p:spPr>
          <a:xfrm>
            <a:off x="8336461" y="6083313"/>
            <a:ext cx="5079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rock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 rot="19740000">
            <a:off x="6253726" y="6014216"/>
            <a:ext cx="636278" cy="146917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059403" y="5508162"/>
            <a:ext cx="1306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>
                <a:solidFill>
                  <a:srgbClr val="FFFF00"/>
                </a:solidFill>
              </a:rPr>
              <a:t>c</a:t>
            </a:r>
            <a:r>
              <a:rPr lang="en-GB" sz="1200" dirty="0" smtClean="0">
                <a:solidFill>
                  <a:srgbClr val="FFFF00"/>
                </a:solidFill>
              </a:rPr>
              <a:t>harge current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interactions</a:t>
            </a:r>
            <a:endParaRPr lang="en-US" sz="12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>
            <a:endCxn id="8" idx="3"/>
          </p:cNvCxnSpPr>
          <p:nvPr/>
        </p:nvCxnSpPr>
        <p:spPr>
          <a:xfrm>
            <a:off x="6163734" y="5761573"/>
            <a:ext cx="374623" cy="27033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554882" y="4500564"/>
            <a:ext cx="3129468" cy="2051051"/>
            <a:chOff x="3410949" y="4502149"/>
            <a:chExt cx="3129468" cy="2051051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6" t="4225" r="2713" b="1725"/>
            <a:stretch/>
          </p:blipFill>
          <p:spPr bwMode="auto">
            <a:xfrm>
              <a:off x="3410949" y="4502149"/>
              <a:ext cx="3129468" cy="2051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30851" y="5264706"/>
              <a:ext cx="663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srgbClr val="000090"/>
                  </a:solidFill>
                  <a:latin typeface="Century Gothic"/>
                </a:rPr>
                <a:t>&lt; 0.1°</a:t>
              </a:r>
              <a:endParaRPr lang="en-US" sz="1400" dirty="0">
                <a:solidFill>
                  <a:srgbClr val="000090"/>
                </a:solidFill>
                <a:latin typeface="Century Gothic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251520" y="332656"/>
            <a:ext cx="8640960" cy="583264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" charset="0"/>
              <a:ea typeface="ＭＳ Ｐゴシック" pitchFamily="3" charset="-128"/>
              <a:cs typeface="ＭＳ Ｐゴシック" pitchFamily="3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0" y="1195388"/>
            <a:ext cx="8572500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3929" tIns="36965" rIns="73929" bIns="3696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de-DE" sz="2000" smtClean="0">
                <a:cs typeface="Arial" panose="020B0604020202020204" pitchFamily="34" charset="0"/>
              </a:rPr>
              <a:t>Now</a:t>
            </a:r>
            <a:r>
              <a:rPr lang="en-US" altLang="de-DE" sz="2000" smtClean="0">
                <a:solidFill>
                  <a:srgbClr val="C00000"/>
                </a:solidFill>
                <a:cs typeface="Arial" panose="020B0604020202020204" pitchFamily="34" charset="0"/>
              </a:rPr>
              <a:t> 3</a:t>
            </a:r>
            <a:r>
              <a:rPr lang="en-US" altLang="de-DE" sz="2000" smtClean="0">
                <a:cs typeface="Arial" panose="020B0604020202020204" pitchFamily="34" charset="0"/>
              </a:rPr>
              <a:t> years of data analysed (high-energy starting events).</a:t>
            </a:r>
          </a:p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de-DE" sz="2000" smtClean="0">
                <a:cs typeface="Arial" panose="020B0604020202020204" pitchFamily="34" charset="0"/>
              </a:rPr>
              <a:t>Signal of cosmic neutrinos at &gt;30TeV confirmed, significance now 5.7</a:t>
            </a:r>
            <a:r>
              <a:rPr lang="el-GR" altLang="de-DE" sz="2000" smtClean="0">
                <a:cs typeface="Arial" panose="020B0604020202020204" pitchFamily="34" charset="0"/>
              </a:rPr>
              <a:t>σ</a:t>
            </a:r>
            <a:r>
              <a:rPr lang="de-DE" altLang="de-DE" sz="2000" smtClean="0">
                <a:cs typeface="Arial" panose="020B0604020202020204" pitchFamily="34" charset="0"/>
              </a:rPr>
              <a:t/>
            </a:r>
            <a:br>
              <a:rPr lang="de-DE" altLang="de-DE" sz="2000" smtClean="0">
                <a:cs typeface="Arial" panose="020B0604020202020204" pitchFamily="34" charset="0"/>
              </a:rPr>
            </a:br>
            <a:r>
              <a:rPr lang="de-DE" altLang="de-DE" sz="2000" smtClean="0">
                <a:cs typeface="Arial" panose="020B0604020202020204" pitchFamily="34" charset="0"/>
              </a:rPr>
              <a:t>(Also: Up-going muons now 3.9</a:t>
            </a:r>
            <a:r>
              <a:rPr lang="el-GR" altLang="de-DE" sz="2000" smtClean="0">
                <a:cs typeface="Arial" panose="020B0604020202020204" pitchFamily="34" charset="0"/>
              </a:rPr>
              <a:t>σ</a:t>
            </a:r>
            <a:r>
              <a:rPr lang="de-DE" altLang="de-DE" sz="2000" smtClean="0">
                <a:cs typeface="Arial" panose="020B0604020202020204" pitchFamily="34" charset="0"/>
              </a:rPr>
              <a:t>)</a:t>
            </a:r>
            <a:endParaRPr lang="en-US" altLang="de-DE" sz="2000" smtClean="0"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ct val="25000"/>
              </a:spcBef>
              <a:spcAft>
                <a:spcPts val="600"/>
              </a:spcAft>
            </a:pPr>
            <a:r>
              <a:rPr lang="en-GB" altLang="de-DE" sz="2000" smtClean="0"/>
              <a:t>Expected backgrounds vs. observation:</a:t>
            </a:r>
            <a:br>
              <a:rPr lang="en-GB" altLang="de-DE" sz="2000" smtClean="0"/>
            </a:br>
            <a:r>
              <a:rPr lang="en-GB" altLang="de-DE" sz="2000" smtClean="0"/>
              <a:t/>
            </a:r>
            <a:br>
              <a:rPr lang="en-GB" altLang="de-DE" sz="2000" smtClean="0"/>
            </a:br>
            <a:r>
              <a:rPr lang="en-GB" altLang="de-DE" sz="2000" smtClean="0"/>
              <a:t>				 </a:t>
            </a:r>
            <a:r>
              <a:rPr lang="en-US" altLang="en-US" sz="1200" smtClean="0">
                <a:latin typeface="Arial" panose="020B0604020202020204" pitchFamily="34" charset="0"/>
              </a:rPr>
              <a:t>Science 342 (2013), 1242856          arXiv:1405.5305</a:t>
            </a:r>
            <a:r>
              <a:rPr lang="en-GB" altLang="de-DE" sz="2000" smtClean="0"/>
              <a:t/>
            </a:r>
            <a:br>
              <a:rPr lang="en-GB" altLang="de-DE" sz="2000" smtClean="0"/>
            </a:br>
            <a:r>
              <a:rPr lang="en-GB" altLang="de-DE" sz="2000" smtClean="0"/>
              <a:t>	Atmospheric muons		  6.0		</a:t>
            </a:r>
            <a:r>
              <a:rPr lang="en-GB" altLang="de-DE" sz="2000" smtClean="0">
                <a:solidFill>
                  <a:srgbClr val="C00000"/>
                </a:solidFill>
                <a:sym typeface="Wingdings" panose="05000000000000000000" pitchFamily="2" charset="2"/>
              </a:rPr>
              <a:t> 8.4</a:t>
            </a:r>
            <a:r>
              <a:rPr lang="en-GB" altLang="de-DE" sz="2000" smtClean="0"/>
              <a:t/>
            </a:r>
            <a:br>
              <a:rPr lang="en-GB" altLang="de-DE" sz="2000" smtClean="0"/>
            </a:br>
            <a:r>
              <a:rPr lang="en-GB" altLang="de-DE" sz="2000" smtClean="0"/>
              <a:t>	Atmospheric neutrinos (conv.)	  4.6		</a:t>
            </a:r>
            <a:r>
              <a:rPr lang="en-GB" altLang="de-DE" sz="2000" smtClean="0">
                <a:solidFill>
                  <a:srgbClr val="C00000"/>
                </a:solidFill>
                <a:sym typeface="Wingdings" panose="05000000000000000000" pitchFamily="2" charset="2"/>
              </a:rPr>
              <a:t> 6.6</a:t>
            </a:r>
            <a:r>
              <a:rPr lang="en-GB" altLang="de-DE" sz="2000" smtClean="0"/>
              <a:t/>
            </a:r>
            <a:br>
              <a:rPr lang="en-GB" altLang="de-DE" sz="2000" smtClean="0"/>
            </a:br>
            <a:r>
              <a:rPr lang="en-GB" altLang="de-DE" sz="2000" smtClean="0"/>
              <a:t/>
            </a:r>
            <a:br>
              <a:rPr lang="en-GB" altLang="de-DE" sz="2000" smtClean="0"/>
            </a:br>
            <a:r>
              <a:rPr lang="en-GB" altLang="de-DE" sz="2000" smtClean="0"/>
              <a:t/>
            </a:r>
            <a:br>
              <a:rPr lang="en-GB" altLang="de-DE" sz="2000" smtClean="0"/>
            </a:br>
            <a:r>
              <a:rPr lang="en-GB" altLang="de-DE" sz="2000" smtClean="0"/>
              <a:t>	Overall				10.6 </a:t>
            </a:r>
            <a:r>
              <a:rPr lang="en-US" altLang="de-DE" sz="2000" baseline="30000" smtClean="0">
                <a:cs typeface="Arial" panose="020B0604020202020204" pitchFamily="34" charset="0"/>
              </a:rPr>
              <a:t>+5.0 </a:t>
            </a:r>
            <a:r>
              <a:rPr lang="en-US" altLang="de-DE" sz="2000" baseline="-25000" smtClean="0">
                <a:cs typeface="Arial" panose="020B0604020202020204" pitchFamily="34" charset="0"/>
              </a:rPr>
              <a:t>-3.6</a:t>
            </a:r>
            <a:r>
              <a:rPr lang="en-US" altLang="de-DE" sz="2000" smtClean="0">
                <a:cs typeface="Arial" panose="020B0604020202020204" pitchFamily="34" charset="0"/>
              </a:rPr>
              <a:t>	</a:t>
            </a:r>
            <a:r>
              <a:rPr lang="en-US" altLang="de-DE" sz="2000" smtClean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15.0 </a:t>
            </a:r>
            <a:r>
              <a:rPr lang="en-US" altLang="de-DE" sz="2000" baseline="30000" smtClean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+7.2 </a:t>
            </a:r>
            <a:r>
              <a:rPr lang="en-US" altLang="de-DE" sz="2000" baseline="-25000" smtClean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-4.5</a:t>
            </a:r>
            <a:r>
              <a:rPr lang="en-US" altLang="de-DE" sz="2000" smtClean="0">
                <a:solidFill>
                  <a:srgbClr val="C00000"/>
                </a:solidFill>
                <a:cs typeface="Arial" panose="020B0604020202020204" pitchFamily="34" charset="0"/>
              </a:rPr>
              <a:t/>
            </a:r>
            <a:br>
              <a:rPr lang="en-US" altLang="de-DE" sz="2000" smtClean="0">
                <a:solidFill>
                  <a:srgbClr val="C00000"/>
                </a:solidFill>
                <a:cs typeface="Arial" panose="020B0604020202020204" pitchFamily="34" charset="0"/>
              </a:rPr>
            </a:br>
            <a:endParaRPr lang="en-US" altLang="de-DE" sz="200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de-DE" sz="2000" smtClean="0">
                <a:cs typeface="Arial" panose="020B0604020202020204" pitchFamily="34" charset="0"/>
              </a:rPr>
              <a:t>	Observed			28		</a:t>
            </a:r>
            <a:r>
              <a:rPr lang="en-US" altLang="de-DE" sz="2000" smtClean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37</a:t>
            </a:r>
            <a:endParaRPr lang="en-US" altLang="de-DE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358774" y="371475"/>
            <a:ext cx="819086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3200" dirty="0" err="1" smtClean="0"/>
              <a:t>IceCube</a:t>
            </a:r>
            <a:r>
              <a:rPr lang="en-GB" altLang="de-DE" sz="3200" dirty="0"/>
              <a:t> </a:t>
            </a:r>
            <a:r>
              <a:rPr lang="en-GB" altLang="de-DE" sz="3200" dirty="0" smtClean="0"/>
              <a:t>discovery: H.E. astrophysical </a:t>
            </a:r>
            <a:r>
              <a:rPr lang="en-GB" altLang="de-DE" sz="3200" dirty="0" smtClean="0">
                <a:latin typeface="Symbol" charset="2"/>
                <a:cs typeface="Symbol" charset="2"/>
              </a:rPr>
              <a:t>n</a:t>
            </a:r>
            <a:r>
              <a:rPr lang="en-GB" altLang="de-DE" sz="3200" dirty="0" smtClean="0"/>
              <a:t> observed !</a:t>
            </a:r>
            <a:endParaRPr lang="en-GB" altLang="de-DE" sz="3200" dirty="0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1372806" y="4113384"/>
            <a:ext cx="7039674" cy="180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1379824" y="4968371"/>
            <a:ext cx="7039674" cy="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24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251520" y="332656"/>
            <a:ext cx="8640960" cy="583264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" charset="0"/>
              <a:ea typeface="ＭＳ Ｐゴシック" pitchFamily="3" charset="-128"/>
              <a:cs typeface="ＭＳ Ｐゴシック" pitchFamily="3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81000" y="5416752"/>
            <a:ext cx="8572500" cy="68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3929" tIns="36965" rIns="73929" bIns="3696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-288000">
              <a:lnSpc>
                <a:spcPct val="95000"/>
              </a:lnSpc>
              <a:spcBef>
                <a:spcPct val="25000"/>
              </a:spcBef>
              <a:spcAft>
                <a:spcPts val="0"/>
              </a:spcAft>
            </a:pPr>
            <a:r>
              <a:rPr lang="en-US" altLang="de-DE" sz="2000" smtClean="0">
                <a:cs typeface="Arial" panose="020B0604020202020204" pitchFamily="34" charset="0"/>
              </a:rPr>
              <a:t>28 cascades, 8 track-like, 1 coincidence of 2 atmospheric muons</a:t>
            </a:r>
            <a:endParaRPr lang="en-US" altLang="de-DE" sz="200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indent="-288000">
              <a:lnSpc>
                <a:spcPct val="95000"/>
              </a:lnSpc>
              <a:spcBef>
                <a:spcPct val="25000"/>
              </a:spcBef>
              <a:spcAft>
                <a:spcPts val="0"/>
              </a:spcAft>
            </a:pPr>
            <a:r>
              <a:rPr lang="en-US" altLang="de-DE" sz="2000" smtClean="0">
                <a:cs typeface="Arial" panose="020B0604020202020204" pitchFamily="34" charset="0"/>
              </a:rPr>
              <a:t>Consistent with flavour-symmetric neutrino flux</a:t>
            </a:r>
            <a:endParaRPr lang="en-US" altLang="de-DE" sz="2000" dirty="0" smtClean="0"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358774" y="332656"/>
            <a:ext cx="819086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3200" dirty="0" err="1" smtClean="0"/>
              <a:t>IceCube</a:t>
            </a:r>
            <a:r>
              <a:rPr lang="en-GB" altLang="de-DE" sz="3200" dirty="0" smtClean="0"/>
              <a:t> Signal properties 1</a:t>
            </a:r>
            <a:endParaRPr lang="en-GB" altLang="de-DE" sz="3200" dirty="0"/>
          </a:p>
        </p:txBody>
      </p:sp>
      <p:pic>
        <p:nvPicPr>
          <p:cNvPr id="14" name="Picture 13" descr="icecube_1405.5303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14628" r="3533" b="2984"/>
          <a:stretch/>
        </p:blipFill>
        <p:spPr>
          <a:xfrm>
            <a:off x="1392371" y="965071"/>
            <a:ext cx="6123670" cy="41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22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251520" y="332656"/>
            <a:ext cx="8640960" cy="583264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" charset="0"/>
              <a:ea typeface="ＭＳ Ｐゴシック" pitchFamily="3" charset="-128"/>
              <a:cs typeface="ＭＳ Ｐゴシック" pitchFamily="3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Antonio Capone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Km3 - incontro con referees INFN presentazione richieste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220D4-2275-4343-BF4B-B114AF73A8D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5455571"/>
            <a:ext cx="8572500" cy="68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3929" tIns="36965" rIns="73929" bIns="3696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-288000">
              <a:spcBef>
                <a:spcPct val="25000"/>
              </a:spcBef>
              <a:spcAft>
                <a:spcPts val="0"/>
              </a:spcAft>
            </a:pPr>
            <a:r>
              <a:rPr lang="en-US" altLang="de-DE" sz="2000" smtClean="0">
                <a:cs typeface="Arial" panose="020B0604020202020204" pitchFamily="34" charset="0"/>
              </a:rPr>
              <a:t>Energy spectrum consistent with power law</a:t>
            </a:r>
          </a:p>
          <a:p>
            <a:pPr indent="-288000">
              <a:spcBef>
                <a:spcPct val="25000"/>
              </a:spcBef>
              <a:spcAft>
                <a:spcPts val="0"/>
              </a:spcAft>
            </a:pPr>
            <a:r>
              <a:rPr lang="en-US" altLang="de-DE" sz="2000" smtClean="0">
                <a:cs typeface="Arial" panose="020B0604020202020204" pitchFamily="34" charset="0"/>
              </a:rPr>
              <a:t>Cut-off implied by absence of events from Glashow resonance</a:t>
            </a:r>
            <a:endParaRPr lang="en-US" altLang="de-DE" sz="2000" dirty="0" smtClean="0"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01" y="1089450"/>
            <a:ext cx="6248209" cy="4427782"/>
          </a:xfrm>
          <a:prstGeom prst="rect">
            <a:avLst/>
          </a:prstGeom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358774" y="371475"/>
            <a:ext cx="819086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3200" dirty="0" err="1" smtClean="0"/>
              <a:t>IceCube</a:t>
            </a:r>
            <a:r>
              <a:rPr lang="en-GB" altLang="de-DE" sz="3200" dirty="0" smtClean="0"/>
              <a:t> Signal properties 2</a:t>
            </a:r>
            <a:endParaRPr lang="en-GB" altLang="de-DE" sz="3200" dirty="0"/>
          </a:p>
        </p:txBody>
      </p:sp>
    </p:spTree>
    <p:extLst>
      <p:ext uri="{BB962C8B-B14F-4D97-AF65-F5344CB8AC3E}">
        <p14:creationId xmlns:p14="http://schemas.microsoft.com/office/powerpoint/2010/main" val="1156081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smtClean="0">
                <a:solidFill>
                  <a:srgbClr val="FFFFFF"/>
                </a:solidFill>
              </a:rPr>
              <a:t>Antonio Capone</a:t>
            </a:r>
            <a:endParaRPr lang="it-IT" sz="1200">
              <a:solidFill>
                <a:srgbClr val="FFFFFF"/>
              </a:solidFill>
            </a:endParaRPr>
          </a:p>
        </p:txBody>
      </p:sp>
      <p:sp>
        <p:nvSpPr>
          <p:cNvPr id="1536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smtClean="0">
                <a:solidFill>
                  <a:srgbClr val="FFFFFF"/>
                </a:solidFill>
              </a:rPr>
              <a:t>Km3 - incontro con referees INFN presentazione richieste 2015</a:t>
            </a:r>
            <a:endParaRPr lang="it-IT" sz="1200">
              <a:solidFill>
                <a:srgbClr val="FFFFFF"/>
              </a:solidFill>
            </a:endParaRP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5CE4DE-A12D-6446-9396-50D8A53286E6}" type="slidenum">
              <a:rPr lang="en-US" sz="1200">
                <a:solidFill>
                  <a:srgbClr val="FFFFFF"/>
                </a:solidFill>
              </a:rPr>
              <a:pPr/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44624"/>
            <a:ext cx="875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Km3 : astronomia con neutrini astrofisici  E</a:t>
            </a:r>
            <a:r>
              <a:rPr lang="it-IT" sz="2800" b="1" baseline="-25000" smtClean="0">
                <a:solidFill>
                  <a:srgbClr val="FFFF00"/>
                </a:solidFill>
                <a:latin typeface="Symbol" charset="2"/>
                <a:cs typeface="Symbol" charset="2"/>
              </a:rPr>
              <a:t>n </a:t>
            </a:r>
            <a:r>
              <a:rPr lang="it-IT" sz="2800" b="1" smtClean="0">
                <a:solidFill>
                  <a:srgbClr val="FFFF00"/>
                </a:solidFill>
              </a:rPr>
              <a:t>&gt; TeV</a:t>
            </a:r>
            <a:endParaRPr lang="it-IT" sz="2800" b="1">
              <a:solidFill>
                <a:srgbClr val="FFFF00"/>
              </a:solidFill>
            </a:endParaRPr>
          </a:p>
        </p:txBody>
      </p:sp>
      <p:pic>
        <p:nvPicPr>
          <p:cNvPr id="8" name="Picture 2" descr="antares_p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24944"/>
            <a:ext cx="2686587" cy="168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14395" y="620688"/>
            <a:ext cx="21377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smtClean="0">
                <a:solidFill>
                  <a:srgbClr val="FFFF00"/>
                </a:solidFill>
              </a:rPr>
              <a:t>ANTARES</a:t>
            </a:r>
            <a:endParaRPr lang="it-IT" sz="3200"/>
          </a:p>
        </p:txBody>
      </p:sp>
      <p:sp>
        <p:nvSpPr>
          <p:cNvPr id="4" name="TextBox 3"/>
          <p:cNvSpPr txBox="1"/>
          <p:nvPr/>
        </p:nvSpPr>
        <p:spPr>
          <a:xfrm>
            <a:off x="179512" y="1196752"/>
            <a:ext cx="8640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Continua la raccolta dei dati sperimentali (fino a fine 2015) e l'analisi dei dati raccolti.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ANTARES sensibile ad un flusso minimo di </a:t>
            </a:r>
            <a:r>
              <a:rPr lang="it-IT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it-IT" dirty="0" smtClean="0">
                <a:solidFill>
                  <a:schemeClr val="bg1"/>
                </a:solidFill>
              </a:rPr>
              <a:t> astrofisici  (diffusi) maggiore di quello misurato da </a:t>
            </a:r>
            <a:r>
              <a:rPr lang="it-IT" dirty="0" err="1" smtClean="0">
                <a:solidFill>
                  <a:schemeClr val="bg1"/>
                </a:solidFill>
              </a:rPr>
              <a:t>IceCube</a:t>
            </a:r>
            <a:r>
              <a:rPr lang="it-IT" dirty="0" smtClean="0">
                <a:solidFill>
                  <a:schemeClr val="bg1"/>
                </a:solidFill>
              </a:rPr>
              <a:t>, posti limiti superiori a: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Neutrini da sorgenti puntiformi nella 		      zona del Centro Galattico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Neutrini da sorgenti diffuse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Neutrini da "Fermi </a:t>
            </a:r>
            <a:r>
              <a:rPr lang="it-IT" dirty="0" err="1" smtClean="0">
                <a:solidFill>
                  <a:schemeClr val="bg1"/>
                </a:solidFill>
              </a:rPr>
              <a:t>Bubbles</a:t>
            </a:r>
            <a:r>
              <a:rPr lang="it-IT" dirty="0" smtClean="0">
                <a:solidFill>
                  <a:schemeClr val="bg1"/>
                </a:solidFill>
              </a:rPr>
              <a:t>"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Neutrini in coincidenza con GRB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Neutrini in coincidenza con GW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Neutrini da annichilazione di </a:t>
            </a:r>
            <a:r>
              <a:rPr lang="it-IT" dirty="0" err="1" smtClean="0">
                <a:solidFill>
                  <a:schemeClr val="bg1"/>
                </a:solidFill>
              </a:rPr>
              <a:t>WIMPs</a:t>
            </a:r>
            <a:r>
              <a:rPr lang="it-IT" dirty="0" smtClean="0">
                <a:solidFill>
                  <a:schemeClr val="bg1"/>
                </a:solidFill>
              </a:rPr>
              <a:t> nel Sole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smtClean="0">
                <a:solidFill>
                  <a:schemeClr val="bg1"/>
                </a:solidFill>
              </a:rPr>
              <a:t>Neutrini in coincidenza con sorgenti "transienti" (ad esempio </a:t>
            </a:r>
            <a:r>
              <a:rPr lang="it-IT" dirty="0" err="1" smtClean="0">
                <a:solidFill>
                  <a:schemeClr val="bg1"/>
                </a:solidFill>
              </a:rPr>
              <a:t>flares</a:t>
            </a:r>
            <a:r>
              <a:rPr lang="it-IT" dirty="0" smtClean="0">
                <a:solidFill>
                  <a:schemeClr val="bg1"/>
                </a:solidFill>
              </a:rPr>
              <a:t> osservati da FERMI)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5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196"/>
            <a:ext cx="9134600" cy="5156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</a:t>
            </a:r>
            <a:r>
              <a:rPr lang="en-US" sz="3200" dirty="0" smtClean="0"/>
              <a:t>he ANTARES search for point-like </a:t>
            </a:r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r>
              <a:rPr lang="en-US" sz="3200" dirty="0" smtClean="0"/>
              <a:t> sources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-21844" y="753589"/>
            <a:ext cx="8924545" cy="600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First time-integrated search with 2007-2010 data (813 days) </a:t>
            </a:r>
            <a:r>
              <a:rPr lang="en-US" sz="1600" b="1" dirty="0" err="1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ApJ</a:t>
            </a: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. 760:53 (2012)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3058 neutrino candidates (atmospheric + astrophysical ??)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No statistically significant excess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The "best cluster" (-46.5°, -65.0°) compatible with the background hypothesis, p=0.026 (no known source there from ROSAT, Fermi-LAT/HESS)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white"/>
              </a:solidFill>
              <a:latin typeface="Century Gothic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New search on bigger data sample: </a:t>
            </a:r>
            <a:r>
              <a:rPr lang="en-US" sz="16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2007-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2012 </a:t>
            </a:r>
            <a:r>
              <a:rPr lang="en-US" sz="16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data </a:t>
            </a:r>
            <a:r>
              <a:rPr lang="en-US" sz="1600" dirty="0" smtClean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(1340 </a:t>
            </a:r>
            <a:r>
              <a:rPr lang="en-US" sz="1600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days) </a:t>
            </a:r>
            <a:r>
              <a:rPr lang="en-US" sz="1600" b="1" dirty="0" err="1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ApJ</a:t>
            </a: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-L. 786:L5 </a:t>
            </a:r>
            <a:r>
              <a:rPr lang="en-US" sz="1600" b="1" dirty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(</a:t>
            </a: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2014)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5516 </a:t>
            </a:r>
            <a:r>
              <a:rPr lang="en-US" sz="1600" dirty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neutrino candidates 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(improved angular resolution)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1" dirty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1" dirty="0" smtClean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1" dirty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1" dirty="0" smtClean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1" dirty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1" dirty="0" smtClean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1" dirty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1" dirty="0" smtClean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1" dirty="0" smtClean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1" dirty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a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gain no statistically significant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    excess observed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The same "best cluster"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 with 6 new events (14 total in 3° search cone)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    observed </a:t>
            </a:r>
            <a:r>
              <a:rPr lang="en-US" sz="1600" b="1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but compatible with background hypothesis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  <a:ea typeface="+mn-ea"/>
                <a:cs typeface="+mn-cs"/>
              </a:rPr>
              <a:t> (p=2.1%)</a:t>
            </a:r>
            <a:endParaRPr lang="en-US" sz="1600" dirty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dirty="0">
              <a:solidFill>
                <a:srgbClr val="FFFF00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Antonio Capone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CL" smtClean="0">
                <a:solidFill>
                  <a:prstClr val="white"/>
                </a:solidFill>
                <a:latin typeface="Century Gothic"/>
              </a:rPr>
              <a:t>Km3 - incontro con referees INFN presentazione richieste 2015</a:t>
            </a:r>
            <a:endParaRPr lang="es-CL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27B36E-1789-44FF-B677-F03270DE854B}" type="slidenum">
              <a:rPr lang="es-CL" smtClean="0">
                <a:latin typeface="Century Gothic"/>
              </a:rPr>
              <a:pPr/>
              <a:t>9</a:t>
            </a:fld>
            <a:endParaRPr lang="es-CL">
              <a:latin typeface="Century Gothic"/>
            </a:endParaRPr>
          </a:p>
        </p:txBody>
      </p:sp>
      <p:pic>
        <p:nvPicPr>
          <p:cNvPr id="10" name="Picture 9" descr="Pre-trial sky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33" y="2768602"/>
            <a:ext cx="5579814" cy="3132667"/>
          </a:xfrm>
          <a:prstGeom prst="rect">
            <a:avLst/>
          </a:prstGeom>
        </p:spPr>
      </p:pic>
      <p:pic>
        <p:nvPicPr>
          <p:cNvPr id="11" name="Picture 10" descr="cluster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8"/>
          <a:stretch/>
        </p:blipFill>
        <p:spPr>
          <a:xfrm>
            <a:off x="7137534" y="5429252"/>
            <a:ext cx="1307329" cy="120069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 flipV="1">
            <a:off x="5575300" y="5583770"/>
            <a:ext cx="1816100" cy="397934"/>
          </a:xfrm>
          <a:prstGeom prst="line">
            <a:avLst/>
          </a:prstGeom>
          <a:ln w="19050">
            <a:solidFill>
              <a:srgbClr val="FF4462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ngular_resolutio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9377" r="7458" b="27839"/>
          <a:stretch/>
        </p:blipFill>
        <p:spPr>
          <a:xfrm>
            <a:off x="570850" y="2806700"/>
            <a:ext cx="2582023" cy="173055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62900" y="2909515"/>
            <a:ext cx="2820050" cy="1971669"/>
            <a:chOff x="126350" y="2953963"/>
            <a:chExt cx="2820050" cy="1971669"/>
          </a:xfrm>
        </p:grpSpPr>
        <p:sp>
          <p:nvSpPr>
            <p:cNvPr id="19" name="TextBox 18"/>
            <p:cNvSpPr txBox="1"/>
            <p:nvPr/>
          </p:nvSpPr>
          <p:spPr>
            <a:xfrm>
              <a:off x="126350" y="4556300"/>
              <a:ext cx="282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c</a:t>
              </a:r>
              <a:r>
                <a:rPr lang="en-US" sz="900" dirty="0" smtClean="0"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umulative distribution of the angular resolution for selected events assuming E</a:t>
              </a:r>
              <a:r>
                <a:rPr lang="en-US" sz="900" baseline="30000" dirty="0" smtClean="0"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-2 </a:t>
              </a:r>
              <a:r>
                <a:rPr lang="en-US" sz="900" dirty="0" smtClean="0"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spectrum</a:t>
              </a:r>
              <a:endParaRPr lang="en-US" sz="900" dirty="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71583" y="4090613"/>
              <a:ext cx="105103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52E65"/>
                  </a:solidFill>
                  <a:latin typeface="Century Gothic"/>
                  <a:ea typeface="+mn-ea"/>
                  <a:cs typeface="+mn-cs"/>
                </a:rPr>
                <a:t>m</a:t>
              </a:r>
              <a:r>
                <a:rPr lang="en-US" sz="1050" dirty="0" smtClean="0">
                  <a:solidFill>
                    <a:srgbClr val="052E65"/>
                  </a:solidFill>
                  <a:latin typeface="Century Gothic"/>
                  <a:ea typeface="+mn-ea"/>
                  <a:cs typeface="+mn-cs"/>
                </a:rPr>
                <a:t>edian </a:t>
              </a:r>
              <a:r>
                <a:rPr lang="de-DE" sz="1050" dirty="0" smtClean="0">
                  <a:solidFill>
                    <a:srgbClr val="052E65"/>
                  </a:solidFill>
                  <a:latin typeface="Century Gothic"/>
                  <a:ea typeface="+mn-ea"/>
                  <a:cs typeface="+mn-cs"/>
                </a:rPr>
                <a:t>~0.4°</a:t>
              </a:r>
              <a:r>
                <a:rPr lang="en-US" sz="1050" dirty="0" smtClean="0">
                  <a:solidFill>
                    <a:srgbClr val="052E65"/>
                  </a:solidFill>
                  <a:latin typeface="Century Gothic"/>
                  <a:ea typeface="+mn-ea"/>
                  <a:cs typeface="+mn-cs"/>
                </a:rPr>
                <a:t> </a:t>
              </a:r>
              <a:endParaRPr lang="en-US" sz="1050" dirty="0">
                <a:solidFill>
                  <a:srgbClr val="052E65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4908" y="2953963"/>
              <a:ext cx="97798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900" dirty="0" smtClean="0">
                  <a:solidFill>
                    <a:srgbClr val="052E65"/>
                  </a:solidFill>
                  <a:latin typeface="Century Gothic"/>
                  <a:ea typeface="+mn-ea"/>
                  <a:cs typeface="+mn-cs"/>
                </a:rPr>
                <a:t>90%</a:t>
              </a:r>
              <a:r>
                <a:rPr lang="en-US" sz="900" dirty="0">
                  <a:solidFill>
                    <a:srgbClr val="052E65"/>
                  </a:solidFill>
                  <a:latin typeface="Century Gothic"/>
                  <a:ea typeface="+mn-ea"/>
                  <a:cs typeface="+mn-cs"/>
                </a:rPr>
                <a:t> </a:t>
              </a:r>
              <a:r>
                <a:rPr lang="en-US" sz="900" dirty="0" smtClean="0">
                  <a:solidFill>
                    <a:srgbClr val="052E65"/>
                  </a:solidFill>
                  <a:latin typeface="Century Gothic"/>
                  <a:ea typeface="+mn-ea"/>
                  <a:cs typeface="+mn-cs"/>
                </a:rPr>
                <a:t>of events reconstructed with </a:t>
              </a:r>
              <a:r>
                <a:rPr lang="en-US" sz="900" dirty="0" err="1" smtClean="0">
                  <a:solidFill>
                    <a:srgbClr val="052E65"/>
                  </a:solidFill>
                  <a:latin typeface="Century Gothic"/>
                  <a:ea typeface="+mn-ea"/>
                  <a:cs typeface="+mn-cs"/>
                </a:rPr>
                <a:t>Ψ</a:t>
              </a:r>
              <a:r>
                <a:rPr lang="en-US" sz="900" dirty="0" smtClean="0">
                  <a:solidFill>
                    <a:srgbClr val="052E65"/>
                  </a:solidFill>
                  <a:latin typeface="Century Gothic"/>
                  <a:ea typeface="+mn-ea"/>
                  <a:cs typeface="+mn-cs"/>
                </a:rPr>
                <a:t>&lt; 1°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433235" y="5347269"/>
            <a:ext cx="1240769" cy="553998"/>
          </a:xfrm>
          <a:prstGeom prst="rect">
            <a:avLst/>
          </a:prstGeom>
          <a:ln>
            <a:solidFill>
              <a:srgbClr val="FF4462"/>
            </a:solidFill>
          </a:ln>
        </p:spPr>
        <p:txBody>
          <a:bodyPr wrap="none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noProof="1" smtClean="0">
                <a:solidFill>
                  <a:srgbClr val="FF0055"/>
                </a:solidFill>
                <a:latin typeface="Century Gothic"/>
                <a:ea typeface="+mn-ea"/>
                <a:cs typeface="+mn-cs"/>
              </a:rPr>
              <a:t>N</a:t>
            </a:r>
            <a:r>
              <a:rPr lang="en-US" sz="1000" baseline="-25000" noProof="1" smtClean="0">
                <a:solidFill>
                  <a:srgbClr val="FF0055"/>
                </a:solidFill>
                <a:latin typeface="Century Gothic"/>
                <a:ea typeface="+mn-ea"/>
                <a:cs typeface="+mn-cs"/>
              </a:rPr>
              <a:t>sig</a:t>
            </a:r>
            <a:r>
              <a:rPr lang="en-US" sz="1000" noProof="1" smtClean="0">
                <a:solidFill>
                  <a:srgbClr val="FF0055"/>
                </a:solidFill>
                <a:latin typeface="Century Gothic"/>
                <a:ea typeface="+mn-ea"/>
                <a:cs typeface="+mn-cs"/>
              </a:rPr>
              <a:t>=6.2</a:t>
            </a:r>
          </a:p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noProof="1" smtClean="0">
                <a:solidFill>
                  <a:srgbClr val="FF0055"/>
                </a:solidFill>
                <a:latin typeface="Century Gothic"/>
                <a:ea typeface="+mn-ea"/>
                <a:cs typeface="+mn-cs"/>
              </a:rPr>
              <a:t>p-value =2.7%</a:t>
            </a:r>
          </a:p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noProof="1">
                <a:solidFill>
                  <a:srgbClr val="FF0055"/>
                </a:solidFill>
                <a:latin typeface="Century Gothic"/>
                <a:ea typeface="+mn-ea"/>
                <a:cs typeface="+mn-cs"/>
              </a:rPr>
              <a:t>s</a:t>
            </a:r>
            <a:r>
              <a:rPr lang="en-US" sz="1000" noProof="1" smtClean="0">
                <a:solidFill>
                  <a:srgbClr val="FF0055"/>
                </a:solidFill>
                <a:latin typeface="Century Gothic"/>
                <a:ea typeface="+mn-ea"/>
                <a:cs typeface="+mn-cs"/>
              </a:rPr>
              <a:t>ignal signif. 2.2 </a:t>
            </a:r>
            <a:r>
              <a:rPr lang="en-US" sz="1000" noProof="1" smtClean="0">
                <a:solidFill>
                  <a:srgbClr val="FF0055"/>
                </a:solidFill>
                <a:latin typeface="Symbol" charset="2"/>
                <a:ea typeface="+mn-ea"/>
                <a:cs typeface="Symbol" charset="2"/>
              </a:rPr>
              <a:t>s</a:t>
            </a:r>
            <a:r>
              <a:rPr lang="en-US" sz="1000" noProof="1" smtClean="0">
                <a:solidFill>
                  <a:srgbClr val="FF0055"/>
                </a:solidFill>
                <a:latin typeface="Century Gothic"/>
                <a:ea typeface="+mn-ea"/>
                <a:cs typeface="+mn-cs"/>
              </a:rPr>
              <a:t> </a:t>
            </a:r>
          </a:p>
        </p:txBody>
      </p:sp>
      <p:cxnSp>
        <p:nvCxnSpPr>
          <p:cNvPr id="29" name="Straight Connector 28"/>
          <p:cNvCxnSpPr>
            <a:endCxn id="28" idx="3"/>
          </p:cNvCxnSpPr>
          <p:nvPr/>
        </p:nvCxnSpPr>
        <p:spPr>
          <a:xfrm flipH="1" flipV="1">
            <a:off x="4674004" y="5624268"/>
            <a:ext cx="2717396" cy="370134"/>
          </a:xfrm>
          <a:prstGeom prst="line">
            <a:avLst/>
          </a:prstGeom>
          <a:ln w="19050">
            <a:solidFill>
              <a:srgbClr val="FF4462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150233" y="6309754"/>
            <a:ext cx="1146468" cy="21544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noProof="1" smtClean="0">
                <a:solidFill>
                  <a:srgbClr val="FF0055"/>
                </a:solidFill>
                <a:latin typeface="Symbol" charset="2"/>
                <a:ea typeface="+mn-ea"/>
                <a:cs typeface="Symbol" charset="2"/>
              </a:rPr>
              <a:t>a</a:t>
            </a:r>
            <a:r>
              <a:rPr lang="en-US" sz="800" noProof="1" smtClean="0">
                <a:solidFill>
                  <a:srgbClr val="FF0055"/>
                </a:solidFill>
                <a:latin typeface="Century Gothic"/>
                <a:ea typeface="+mn-ea"/>
                <a:cs typeface="+mn-cs"/>
              </a:rPr>
              <a:t> = -46.8°, </a:t>
            </a:r>
            <a:r>
              <a:rPr lang="en-US" sz="800" noProof="1" smtClean="0">
                <a:solidFill>
                  <a:srgbClr val="FF0055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US" sz="800" noProof="1" smtClean="0">
                <a:solidFill>
                  <a:srgbClr val="FF0055"/>
                </a:solidFill>
                <a:latin typeface="Century Gothic"/>
                <a:ea typeface="+mn-ea"/>
                <a:cs typeface="+mn-cs"/>
              </a:rPr>
              <a:t> = -64.9°</a:t>
            </a:r>
          </a:p>
        </p:txBody>
      </p:sp>
    </p:spTree>
    <p:extLst>
      <p:ext uri="{BB962C8B-B14F-4D97-AF65-F5344CB8AC3E}">
        <p14:creationId xmlns:p14="http://schemas.microsoft.com/office/powerpoint/2010/main" val="39705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" charset="0"/>
            <a:ea typeface="ＭＳ Ｐゴシック" pitchFamily="3" charset="-128"/>
            <a:cs typeface="ＭＳ Ｐゴシック" pitchFamily="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" charset="0"/>
            <a:ea typeface="ＭＳ Ｐゴシック" pitchFamily="3" charset="-128"/>
            <a:cs typeface="ＭＳ Ｐゴシック" pitchFamily="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ecap_design_a_fertig">
  <a:themeElements>
    <a:clrScheme name="ecap_design_a_ferti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cap_design_a_ferti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cap_design_a_fert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Verv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Verv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erv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Verv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Verv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Verv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Verv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Verve">
  <a:themeElements>
    <a:clrScheme name="Ond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4802</TotalTime>
  <Words>3391</Words>
  <Application>Microsoft Macintosh PowerPoint</Application>
  <PresentationFormat>On-screen Show (4:3)</PresentationFormat>
  <Paragraphs>490</Paragraphs>
  <Slides>35</Slides>
  <Notes>7</Notes>
  <HiddenSlides>6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Blank Presentation</vt:lpstr>
      <vt:lpstr>1_Verve</vt:lpstr>
      <vt:lpstr>2_Verve</vt:lpstr>
      <vt:lpstr>1_Breeze</vt:lpstr>
      <vt:lpstr>3_Verve</vt:lpstr>
      <vt:lpstr>4_Verve</vt:lpstr>
      <vt:lpstr>5_Verve</vt:lpstr>
      <vt:lpstr>6_Verve</vt:lpstr>
      <vt:lpstr>7_Verve</vt:lpstr>
      <vt:lpstr>ecap_design_a_fertig</vt:lpstr>
      <vt:lpstr>8_Verve</vt:lpstr>
      <vt:lpstr>Equation</vt:lpstr>
      <vt:lpstr>CorelDRAW</vt:lpstr>
      <vt:lpstr>PowerPoint Presentation</vt:lpstr>
      <vt:lpstr>Physics with a Mediterranean Neutrino Telescope</vt:lpstr>
      <vt:lpstr>PowerPoint Presentation</vt:lpstr>
      <vt:lpstr>Detection principle</vt:lpstr>
      <vt:lpstr>PowerPoint Presentation</vt:lpstr>
      <vt:lpstr>PowerPoint Presentation</vt:lpstr>
      <vt:lpstr>PowerPoint Presentation</vt:lpstr>
      <vt:lpstr>PowerPoint Presentation</vt:lpstr>
      <vt:lpstr>The ANTARES search for point-like n sources</vt:lpstr>
      <vt:lpstr>The ANTARES search for n from known g sources</vt:lpstr>
      <vt:lpstr>ANTARES search for n point-like sources</vt:lpstr>
      <vt:lpstr>ANTARES: study of the atmospheric             spectrum</vt:lpstr>
      <vt:lpstr>ANTARES: Search for a flux of nm astrophysical neutrinos from diffuse sources</vt:lpstr>
      <vt:lpstr>ANTARES: Search for a flux of nm astrophysical neutrinos from diffuse sources</vt:lpstr>
      <vt:lpstr>Neutrinos from “FERMI Bubbles” ?? Search possible for a Mediterranean Cherenkov n Telescope </vt:lpstr>
      <vt:lpstr>ANTARES: search for diffuse nm from "FERMI Bubbles"</vt:lpstr>
      <vt:lpstr>ANTARES - Multi-Messenger Searches</vt:lpstr>
      <vt:lpstr>PowerPoint Presentation</vt:lpstr>
      <vt:lpstr>PowerPoint Presentation</vt:lpstr>
      <vt:lpstr>PowerPoint Presentation</vt:lpstr>
      <vt:lpstr>The KM3NeT Detector </vt:lpstr>
      <vt:lpstr>PowerPoint Presentation</vt:lpstr>
      <vt:lpstr>Sensitivity to galactic source for a  Mediterranean ≈5km3 Cherenkov n Telescope </vt:lpstr>
      <vt:lpstr>PowerPoint Presentation</vt:lpstr>
      <vt:lpstr>Yearly rates for down-looking PMTs</vt:lpstr>
      <vt:lpstr>Adjacent PMTs coincidences, due to  photons originated by a 40K decay,  acquired in "minimum bias trigger" 1 ms wide  </vt:lpstr>
      <vt:lpstr>PowerPoint Presentation</vt:lpstr>
      <vt:lpstr>PowerPoint Presentation</vt:lpstr>
      <vt:lpstr>PowerPoint Presentation</vt:lpstr>
      <vt:lpstr>Ieri … oggi e … domani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Physics Department, University "La Sapienza" &amp; 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Antonio Capone</dc:creator>
  <cp:lastModifiedBy>Antonio Capone</cp:lastModifiedBy>
  <cp:revision>108</cp:revision>
  <cp:lastPrinted>2012-07-02T11:53:03Z</cp:lastPrinted>
  <dcterms:created xsi:type="dcterms:W3CDTF">2011-07-12T09:35:18Z</dcterms:created>
  <dcterms:modified xsi:type="dcterms:W3CDTF">2014-07-24T17:43:14Z</dcterms:modified>
</cp:coreProperties>
</file>