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7" r:id="rId20"/>
    <p:sldId id="278" r:id="rId21"/>
    <p:sldId id="280" r:id="rId22"/>
    <p:sldId id="279" r:id="rId23"/>
    <p:sldId id="274"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8CD936B-1C32-4085-AAD7-A8D8BF4208FC}" type="datetimeFigureOut">
              <a:rPr lang="it-IT" smtClean="0"/>
              <a:t>25/07/2014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53323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CD936B-1C32-4085-AAD7-A8D8BF4208FC}" type="datetimeFigureOut">
              <a:rPr lang="it-IT" smtClean="0"/>
              <a:t>25/07/2014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17420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CD936B-1C32-4085-AAD7-A8D8BF4208FC}" type="datetimeFigureOut">
              <a:rPr lang="it-IT" smtClean="0"/>
              <a:t>25/07/2014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417702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CD936B-1C32-4085-AAD7-A8D8BF4208FC}" type="datetimeFigureOut">
              <a:rPr lang="it-IT" smtClean="0"/>
              <a:t>25/07/2014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147003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8CD936B-1C32-4085-AAD7-A8D8BF4208FC}" type="datetimeFigureOut">
              <a:rPr lang="it-IT" smtClean="0"/>
              <a:t>25/07/2014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251041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8CD936B-1C32-4085-AAD7-A8D8BF4208FC}" type="datetimeFigureOut">
              <a:rPr lang="it-IT" smtClean="0"/>
              <a:t>25/07/2014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198818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8CD936B-1C32-4085-AAD7-A8D8BF4208FC}" type="datetimeFigureOut">
              <a:rPr lang="it-IT" smtClean="0"/>
              <a:t>25/07/2014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359952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8CD936B-1C32-4085-AAD7-A8D8BF4208FC}" type="datetimeFigureOut">
              <a:rPr lang="it-IT" smtClean="0"/>
              <a:t>25/07/2014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159108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CD936B-1C32-4085-AAD7-A8D8BF4208FC}" type="datetimeFigureOut">
              <a:rPr lang="it-IT" smtClean="0"/>
              <a:t>25/07/2014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195064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8CD936B-1C32-4085-AAD7-A8D8BF4208FC}" type="datetimeFigureOut">
              <a:rPr lang="it-IT" smtClean="0"/>
              <a:t>25/07/2014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52044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8CD936B-1C32-4085-AAD7-A8D8BF4208FC}" type="datetimeFigureOut">
              <a:rPr lang="it-IT" smtClean="0"/>
              <a:t>25/07/2014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57459D-09C2-4285-9E7E-57E2A14770FD}" type="slidenum">
              <a:rPr lang="it-IT" smtClean="0"/>
              <a:t>‹N›</a:t>
            </a:fld>
            <a:endParaRPr lang="it-IT"/>
          </a:p>
        </p:txBody>
      </p:sp>
    </p:spTree>
    <p:extLst>
      <p:ext uri="{BB962C8B-B14F-4D97-AF65-F5344CB8AC3E}">
        <p14:creationId xmlns:p14="http://schemas.microsoft.com/office/powerpoint/2010/main" val="306907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D936B-1C32-4085-AAD7-A8D8BF4208FC}" type="datetimeFigureOut">
              <a:rPr lang="it-IT" smtClean="0"/>
              <a:t>25/07/2014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7459D-09C2-4285-9E7E-57E2A14770FD}" type="slidenum">
              <a:rPr lang="it-IT" smtClean="0"/>
              <a:t>‹N›</a:t>
            </a:fld>
            <a:endParaRPr lang="it-IT"/>
          </a:p>
        </p:txBody>
      </p:sp>
    </p:spTree>
    <p:extLst>
      <p:ext uri="{BB962C8B-B14F-4D97-AF65-F5344CB8AC3E}">
        <p14:creationId xmlns:p14="http://schemas.microsoft.com/office/powerpoint/2010/main" val="63303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76213"/>
            <a:ext cx="8677275"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199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04788"/>
            <a:ext cx="8629650"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924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04788"/>
            <a:ext cx="8601075"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30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95263"/>
            <a:ext cx="8658225"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463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90500"/>
            <a:ext cx="86487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52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76225"/>
            <a:ext cx="8610600"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69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95263"/>
            <a:ext cx="859155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6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95263"/>
            <a:ext cx="859155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69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76213"/>
            <a:ext cx="8629650" cy="650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14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548680"/>
            <a:ext cx="6859787" cy="583016"/>
          </a:xfrm>
        </p:spPr>
        <p:txBody>
          <a:bodyPr>
            <a:normAutofit fontScale="90000"/>
          </a:bodyPr>
          <a:lstStyle/>
          <a:p>
            <a:pPr algn="ctr"/>
            <a:r>
              <a:rPr lang="it-IT" dirty="0" smtClean="0"/>
              <a:t>strategia di integrazione</a:t>
            </a:r>
            <a:br>
              <a:rPr lang="it-IT" dirty="0" smtClean="0"/>
            </a:br>
            <a:r>
              <a:rPr lang="it-IT" sz="2000" dirty="0" err="1" smtClean="0"/>
              <a:t>resp</a:t>
            </a:r>
            <a:r>
              <a:rPr lang="it-IT" sz="2000" dirty="0" smtClean="0"/>
              <a:t>. Ing. </a:t>
            </a:r>
            <a:r>
              <a:rPr lang="it-IT" sz="2000" dirty="0" err="1" smtClean="0"/>
              <a:t>M.musumeci</a:t>
            </a:r>
            <a:endParaRPr lang="it-IT" sz="2000" dirty="0"/>
          </a:p>
        </p:txBody>
      </p:sp>
      <p:sp>
        <p:nvSpPr>
          <p:cNvPr id="3" name="Segnaposto contenuto 2"/>
          <p:cNvSpPr>
            <a:spLocks noGrp="1"/>
          </p:cNvSpPr>
          <p:nvPr>
            <p:ph idx="1"/>
          </p:nvPr>
        </p:nvSpPr>
        <p:spPr>
          <a:xfrm>
            <a:off x="681486" y="1484784"/>
            <a:ext cx="7994970" cy="3312368"/>
          </a:xfrm>
        </p:spPr>
        <p:txBody>
          <a:bodyPr>
            <a:normAutofit fontScale="70000" lnSpcReduction="20000"/>
          </a:bodyPr>
          <a:lstStyle/>
          <a:p>
            <a:pPr marL="0" indent="0">
              <a:buNone/>
            </a:pPr>
            <a:r>
              <a:rPr lang="it-IT" dirty="0" smtClean="0"/>
              <a:t>La strategia di integrazione è fondata sulle esperienze fatte con i primi tre prototipi di torre.</a:t>
            </a:r>
          </a:p>
          <a:p>
            <a:pPr marL="0" indent="0">
              <a:buNone/>
            </a:pPr>
            <a:r>
              <a:rPr lang="it-IT" dirty="0" smtClean="0"/>
              <a:t>Basandosi su ciò si può schematizzare il processo dividendolo in quattro fasi fondamentali:</a:t>
            </a:r>
          </a:p>
          <a:p>
            <a:pPr marL="0" indent="0"/>
            <a:r>
              <a:rPr lang="it-IT" dirty="0" smtClean="0"/>
              <a:t> “fase 1”, aggiustaggio;</a:t>
            </a:r>
          </a:p>
          <a:p>
            <a:pPr marL="0" indent="0"/>
            <a:r>
              <a:rPr lang="it-IT" dirty="0" smtClean="0"/>
              <a:t> “fase 2”, installazione cavi e strumentazione sui piani e sulla </a:t>
            </a:r>
            <a:r>
              <a:rPr lang="it-IT" dirty="0" err="1" smtClean="0"/>
              <a:t>zavorra*</a:t>
            </a:r>
            <a:r>
              <a:rPr lang="it-IT" dirty="0" smtClean="0"/>
              <a:t>;</a:t>
            </a:r>
          </a:p>
          <a:p>
            <a:pPr marL="0" indent="0"/>
            <a:r>
              <a:rPr lang="it-IT" dirty="0" smtClean="0"/>
              <a:t> “fase 3”, “impacchettamento” definitivo dei piani e della boa sulla zavorra;</a:t>
            </a:r>
          </a:p>
          <a:p>
            <a:pPr marL="0" indent="0"/>
            <a:r>
              <a:rPr lang="it-IT" dirty="0" smtClean="0"/>
              <a:t> “fase 4”, verifica funzionamento del sistema torre integrato.</a:t>
            </a:r>
          </a:p>
        </p:txBody>
      </p:sp>
      <p:sp>
        <p:nvSpPr>
          <p:cNvPr id="4" name="Rettangolo 3"/>
          <p:cNvSpPr/>
          <p:nvPr/>
        </p:nvSpPr>
        <p:spPr>
          <a:xfrm>
            <a:off x="575107" y="4941168"/>
            <a:ext cx="8245365" cy="1015663"/>
          </a:xfrm>
          <a:prstGeom prst="rect">
            <a:avLst/>
          </a:prstGeom>
        </p:spPr>
        <p:txBody>
          <a:bodyPr wrap="square">
            <a:spAutoFit/>
          </a:bodyPr>
          <a:lstStyle/>
          <a:p>
            <a:pPr marL="180975" indent="-180975">
              <a:lnSpc>
                <a:spcPts val="1800"/>
              </a:lnSpc>
              <a:buNone/>
            </a:pPr>
            <a:r>
              <a:rPr lang="it-IT" sz="1600" dirty="0" smtClean="0">
                <a:solidFill>
                  <a:srgbClr val="FF0000"/>
                </a:solidFill>
              </a:rPr>
              <a:t>* si assume che tutti i singoli strumenti (OM, HY, OI, ecc..) vengano consegnati nel sito di integrazione già testati e, eventualmente, caratterizzati (vedi di seguito per maggiori dettagli su questo argomento). Ogni singolo oggetto dovrà essere accompagnato da una scheda sintetica riportante i risultati del test/verifica.</a:t>
            </a:r>
          </a:p>
        </p:txBody>
      </p:sp>
    </p:spTree>
    <p:extLst>
      <p:ext uri="{BB962C8B-B14F-4D97-AF65-F5344CB8AC3E}">
        <p14:creationId xmlns:p14="http://schemas.microsoft.com/office/powerpoint/2010/main" val="185691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94976" y="548680"/>
            <a:ext cx="8152814" cy="648072"/>
          </a:xfrm>
        </p:spPr>
        <p:txBody>
          <a:bodyPr>
            <a:noAutofit/>
          </a:bodyPr>
          <a:lstStyle/>
          <a:p>
            <a:pPr algn="ctr"/>
            <a:r>
              <a:rPr lang="it-IT" sz="3600" dirty="0" smtClean="0">
                <a:solidFill>
                  <a:srgbClr val="FF0000"/>
                </a:solidFill>
              </a:rPr>
              <a:t>programmazione temporale</a:t>
            </a:r>
            <a:endParaRPr lang="it-IT" sz="3600" dirty="0">
              <a:solidFill>
                <a:srgbClr val="FF0000"/>
              </a:solidFill>
            </a:endParaRPr>
          </a:p>
        </p:txBody>
      </p:sp>
      <p:sp>
        <p:nvSpPr>
          <p:cNvPr id="5" name="Rettangolo 4"/>
          <p:cNvSpPr/>
          <p:nvPr/>
        </p:nvSpPr>
        <p:spPr>
          <a:xfrm>
            <a:off x="566984" y="1249015"/>
            <a:ext cx="8064895" cy="307777"/>
          </a:xfrm>
          <a:prstGeom prst="rect">
            <a:avLst/>
          </a:prstGeom>
        </p:spPr>
        <p:txBody>
          <a:bodyPr wrap="square">
            <a:spAutoFit/>
          </a:bodyPr>
          <a:lstStyle/>
          <a:p>
            <a:r>
              <a:rPr lang="it-IT" sz="1400" dirty="0" smtClean="0"/>
              <a:t>I tempi di integrazione di ogni torre, sulla base delle esperienze pregresse, possono essere cosi schematizzati:</a:t>
            </a:r>
          </a:p>
        </p:txBody>
      </p:sp>
      <p:graphicFrame>
        <p:nvGraphicFramePr>
          <p:cNvPr id="6" name="Tabella 5"/>
          <p:cNvGraphicFramePr>
            <a:graphicFrameLocks noGrp="1"/>
          </p:cNvGraphicFramePr>
          <p:nvPr/>
        </p:nvGraphicFramePr>
        <p:xfrm>
          <a:off x="638992" y="1593592"/>
          <a:ext cx="7849831" cy="2123440"/>
        </p:xfrm>
        <a:graphic>
          <a:graphicData uri="http://schemas.openxmlformats.org/drawingml/2006/table">
            <a:tbl>
              <a:tblPr firstRow="1" bandRow="1">
                <a:tableStyleId>{5C22544A-7EE6-4342-B048-85BDC9FD1C3A}</a:tableStyleId>
              </a:tblPr>
              <a:tblGrid>
                <a:gridCol w="6398150"/>
                <a:gridCol w="1451681"/>
              </a:tblGrid>
              <a:tr h="370840">
                <a:tc>
                  <a:txBody>
                    <a:bodyPr/>
                    <a:lstStyle/>
                    <a:p>
                      <a:pPr algn="ctr"/>
                      <a:r>
                        <a:rPr lang="it-IT" dirty="0" smtClean="0"/>
                        <a:t>fase</a:t>
                      </a:r>
                      <a:endParaRPr lang="it-IT" dirty="0"/>
                    </a:p>
                  </a:txBody>
                  <a:tcPr/>
                </a:tc>
                <a:tc>
                  <a:txBody>
                    <a:bodyPr/>
                    <a:lstStyle/>
                    <a:p>
                      <a:pPr algn="ctr"/>
                      <a:r>
                        <a:rPr lang="it-IT" dirty="0" smtClean="0"/>
                        <a:t>giorni lavorativi</a:t>
                      </a:r>
                      <a:endParaRPr lang="it-I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“fase 1”, aggiustaggio</a:t>
                      </a:r>
                    </a:p>
                  </a:txBody>
                  <a:tcPr/>
                </a:tc>
                <a:tc>
                  <a:txBody>
                    <a:bodyPr/>
                    <a:lstStyle/>
                    <a:p>
                      <a:pPr algn="ctr"/>
                      <a:r>
                        <a:rPr lang="it-IT" sz="1400" dirty="0" smtClean="0"/>
                        <a:t>15 (TBO)</a:t>
                      </a:r>
                      <a:endParaRPr lang="it-IT"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 “fase 2”, installazione cavi e strumentazione sui piani e sulla </a:t>
                      </a:r>
                      <a:r>
                        <a:rPr lang="it-IT" sz="1400" dirty="0" err="1" smtClean="0"/>
                        <a:t>zavorra*</a:t>
                      </a:r>
                      <a:endParaRPr lang="it-IT" sz="1400" dirty="0" smtClean="0"/>
                    </a:p>
                  </a:txBody>
                  <a:tcPr/>
                </a:tc>
                <a:tc>
                  <a:txBody>
                    <a:bodyPr/>
                    <a:lstStyle/>
                    <a:p>
                      <a:pPr algn="ctr"/>
                      <a:r>
                        <a:rPr lang="it-IT" sz="1400" dirty="0" smtClean="0"/>
                        <a:t>5</a:t>
                      </a:r>
                      <a:endParaRPr lang="it-IT"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 “fase 3”, “impacchettamento” definitivo dei piani e della boa sulla zavorra</a:t>
                      </a:r>
                    </a:p>
                  </a:txBody>
                  <a:tcPr/>
                </a:tc>
                <a:tc>
                  <a:txBody>
                    <a:bodyPr/>
                    <a:lstStyle/>
                    <a:p>
                      <a:pPr algn="ctr"/>
                      <a:r>
                        <a:rPr lang="it-IT" sz="1400" dirty="0" smtClean="0"/>
                        <a:t>5</a:t>
                      </a:r>
                      <a:endParaRPr lang="it-IT"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 “fase 4”, verifica funzionamento del sistema torre integrato</a:t>
                      </a:r>
                      <a:endParaRPr lang="it-IT" sz="1200" dirty="0" smtClean="0"/>
                    </a:p>
                  </a:txBody>
                  <a:tcPr/>
                </a:tc>
                <a:tc>
                  <a:txBody>
                    <a:bodyPr/>
                    <a:lstStyle/>
                    <a:p>
                      <a:pPr algn="ctr"/>
                      <a:r>
                        <a:rPr lang="it-IT" sz="1400" dirty="0" smtClean="0"/>
                        <a:t>TBC</a:t>
                      </a:r>
                      <a:endParaRPr lang="it-IT" sz="1400" dirty="0"/>
                    </a:p>
                  </a:txBody>
                  <a:tcPr/>
                </a:tc>
              </a:tr>
            </a:tbl>
          </a:graphicData>
        </a:graphic>
      </p:graphicFrame>
      <p:sp>
        <p:nvSpPr>
          <p:cNvPr id="7" name="Rettangolo 6"/>
          <p:cNvSpPr/>
          <p:nvPr/>
        </p:nvSpPr>
        <p:spPr>
          <a:xfrm>
            <a:off x="566984" y="5498068"/>
            <a:ext cx="8064895" cy="523220"/>
          </a:xfrm>
          <a:prstGeom prst="rect">
            <a:avLst/>
          </a:prstGeom>
        </p:spPr>
        <p:txBody>
          <a:bodyPr wrap="square">
            <a:spAutoFit/>
          </a:bodyPr>
          <a:lstStyle/>
          <a:p>
            <a:r>
              <a:rPr lang="it-IT" sz="1400" dirty="0" smtClean="0"/>
              <a:t>Ogni sito di integrazione, in funzione degli spazi e delle risorse umane disponibili, potrà integrare, senza grossi problemi, poco meno di 2 torri/mese solare.</a:t>
            </a:r>
          </a:p>
        </p:txBody>
      </p:sp>
      <p:sp>
        <p:nvSpPr>
          <p:cNvPr id="8" name="Rettangolo 7"/>
          <p:cNvSpPr/>
          <p:nvPr/>
        </p:nvSpPr>
        <p:spPr>
          <a:xfrm>
            <a:off x="539552" y="4059069"/>
            <a:ext cx="8064895" cy="954107"/>
          </a:xfrm>
          <a:prstGeom prst="rect">
            <a:avLst/>
          </a:prstGeom>
        </p:spPr>
        <p:txBody>
          <a:bodyPr wrap="square">
            <a:spAutoFit/>
          </a:bodyPr>
          <a:lstStyle/>
          <a:p>
            <a:r>
              <a:rPr lang="it-IT" sz="1400" dirty="0" smtClean="0"/>
              <a:t>La valutazione sulla durata della “fase 1” (</a:t>
            </a:r>
            <a:r>
              <a:rPr lang="it-IT" sz="1400" dirty="0" err="1" smtClean="0"/>
              <a:t>To</a:t>
            </a:r>
            <a:r>
              <a:rPr lang="it-IT" sz="1400" dirty="0" smtClean="0"/>
              <a:t> Be </a:t>
            </a:r>
            <a:r>
              <a:rPr lang="it-IT" sz="1400" dirty="0" err="1" smtClean="0"/>
              <a:t>Optimized</a:t>
            </a:r>
            <a:r>
              <a:rPr lang="it-IT" sz="1400" dirty="0" smtClean="0"/>
              <a:t>) potrà sicuramente essere modificata con l’avanzare del processo produttivo. Il numero attuale è stato dedotto sulla base delle esperienze pregresse (fatte sempre su prototipi), una produzione regolare, anche se di ridottissima serie, non potrà che migliorare la situazione.</a:t>
            </a:r>
          </a:p>
        </p:txBody>
      </p:sp>
    </p:spTree>
    <p:extLst>
      <p:ext uri="{BB962C8B-B14F-4D97-AF65-F5344CB8AC3E}">
        <p14:creationId xmlns:p14="http://schemas.microsoft.com/office/powerpoint/2010/main" val="3298491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95263"/>
            <a:ext cx="864870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913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1486" y="692696"/>
            <a:ext cx="7994970" cy="5904656"/>
          </a:xfrm>
        </p:spPr>
        <p:txBody>
          <a:bodyPr>
            <a:normAutofit fontScale="77500" lnSpcReduction="20000"/>
          </a:bodyPr>
          <a:lstStyle/>
          <a:p>
            <a:pPr marL="0" indent="0"/>
            <a:r>
              <a:rPr lang="it-IT" sz="2000" dirty="0" smtClean="0"/>
              <a:t> “fase 1”, aggiustaggio</a:t>
            </a:r>
            <a:endParaRPr lang="it-IT" sz="1500" dirty="0" smtClean="0">
              <a:solidFill>
                <a:srgbClr val="FF0000"/>
              </a:solidFill>
            </a:endParaRPr>
          </a:p>
          <a:p>
            <a:pPr marL="400050" lvl="1" indent="0"/>
            <a:r>
              <a:rPr lang="it-IT" sz="1700" dirty="0" smtClean="0">
                <a:solidFill>
                  <a:srgbClr val="FF0000"/>
                </a:solidFill>
              </a:rPr>
              <a:t> piani e zavorra consegnati giorno 08-07, entro martedì 22-07 saranno finiti gli aggiustaggi (perfettamente in linea con quanto previsto nella slide precedente)</a:t>
            </a:r>
          </a:p>
          <a:p>
            <a:pPr marL="400050" lvl="1" indent="0"/>
            <a:r>
              <a:rPr lang="it-IT" sz="1700" dirty="0">
                <a:solidFill>
                  <a:srgbClr val="FF0000"/>
                </a:solidFill>
              </a:rPr>
              <a:t> </a:t>
            </a:r>
            <a:r>
              <a:rPr lang="it-IT" sz="1700" dirty="0" smtClean="0">
                <a:solidFill>
                  <a:srgbClr val="FF0000"/>
                </a:solidFill>
              </a:rPr>
              <a:t>si tratta cmq di aggiustaggi da prototipi, che, in linea di principio, non dovrebbero esser ripetuti sulle zavorre successive</a:t>
            </a:r>
          </a:p>
          <a:p>
            <a:pPr marL="0" indent="0"/>
            <a:r>
              <a:rPr lang="it-IT" sz="2000" dirty="0" smtClean="0"/>
              <a:t> “fase 2”, installazione cavi e strumentazione sui piani e sulla zavorra;</a:t>
            </a:r>
            <a:endParaRPr lang="it-IT" sz="1600" dirty="0" smtClean="0"/>
          </a:p>
          <a:p>
            <a:pPr marL="400050" lvl="1" indent="0"/>
            <a:r>
              <a:rPr lang="it-IT" sz="1700" dirty="0"/>
              <a:t> </a:t>
            </a:r>
            <a:r>
              <a:rPr lang="it-IT" sz="1700" dirty="0" smtClean="0"/>
              <a:t> componenti moduli di piano:</a:t>
            </a:r>
          </a:p>
          <a:p>
            <a:pPr marL="800100" lvl="2" indent="0"/>
            <a:r>
              <a:rPr lang="it-IT" sz="1700" dirty="0"/>
              <a:t> </a:t>
            </a:r>
            <a:r>
              <a:rPr lang="it-IT" sz="1700" dirty="0" smtClean="0"/>
              <a:t>50 schede di alimentazione (PSS) già testate a Pisa ed in arrivo ai LNS entro questa settimana;</a:t>
            </a:r>
          </a:p>
          <a:p>
            <a:pPr marL="800100" lvl="2" indent="0"/>
            <a:r>
              <a:rPr lang="it-IT" sz="1700" dirty="0"/>
              <a:t> </a:t>
            </a:r>
            <a:r>
              <a:rPr lang="it-IT" sz="1700" dirty="0" smtClean="0"/>
              <a:t>50 schede di </a:t>
            </a:r>
            <a:r>
              <a:rPr lang="it-IT" sz="1700" dirty="0" err="1" smtClean="0"/>
              <a:t>serializzatrici</a:t>
            </a:r>
            <a:r>
              <a:rPr lang="it-IT" sz="1700" dirty="0" smtClean="0"/>
              <a:t> (FCM) in arrivo ai LNS entro questa settimana;</a:t>
            </a:r>
          </a:p>
          <a:p>
            <a:pPr marL="800100" lvl="2" indent="0"/>
            <a:r>
              <a:rPr lang="it-IT" sz="1700" dirty="0"/>
              <a:t> </a:t>
            </a:r>
            <a:r>
              <a:rPr lang="it-IT" sz="1700" dirty="0" smtClean="0"/>
              <a:t>meccanica in arrivo ai LNS entro la </a:t>
            </a:r>
            <a:r>
              <a:rPr lang="it-IT" sz="1700" dirty="0" err="1" smtClean="0"/>
              <a:t>prox</a:t>
            </a:r>
            <a:r>
              <a:rPr lang="it-IT" sz="1700" dirty="0" smtClean="0"/>
              <a:t> settimana;</a:t>
            </a:r>
          </a:p>
          <a:p>
            <a:pPr marL="800100" lvl="2" indent="0"/>
            <a:r>
              <a:rPr lang="it-IT" sz="1700" dirty="0"/>
              <a:t> </a:t>
            </a:r>
            <a:r>
              <a:rPr lang="it-IT" sz="1700" dirty="0" err="1" smtClean="0"/>
              <a:t>transceiver</a:t>
            </a:r>
            <a:r>
              <a:rPr lang="it-IT" sz="1700" dirty="0" smtClean="0"/>
              <a:t> per una torre in arrivo ai LNS entro la fine di luglio</a:t>
            </a:r>
          </a:p>
          <a:p>
            <a:pPr marL="800100" lvl="2" indent="0"/>
            <a:r>
              <a:rPr lang="it-IT" sz="1700" dirty="0"/>
              <a:t> </a:t>
            </a:r>
            <a:r>
              <a:rPr lang="it-IT" sz="1700" dirty="0" smtClean="0"/>
              <a:t>connettori dei moduli di piano ancora senza una schedula precisa (nonostante le mail giornaliere alla ditta). A giudicare dal rateo di arrivo dei connettori avuto sin adesso, ritengo ragionevole avere quelli della prima torre entro metà agosto</a:t>
            </a:r>
          </a:p>
          <a:p>
            <a:pPr marL="400050" lvl="1" indent="0"/>
            <a:r>
              <a:rPr lang="it-IT" sz="1600" dirty="0"/>
              <a:t> </a:t>
            </a:r>
            <a:r>
              <a:rPr lang="it-IT" sz="1600" dirty="0" smtClean="0"/>
              <a:t>integrazione modulo di piano:</a:t>
            </a:r>
          </a:p>
          <a:p>
            <a:pPr marL="800100" lvl="2" indent="0"/>
            <a:r>
              <a:rPr lang="it-IT" sz="1700" dirty="0"/>
              <a:t> </a:t>
            </a:r>
            <a:r>
              <a:rPr lang="it-IT" sz="1700" dirty="0" smtClean="0"/>
              <a:t>il 22 e 23 luglio Fabrizio Ameli sarà ai LNS per testare le FCM ed accoppiarle alle PSS in modo stabile. I cablaggi non saranno più toccati durante l’integrazione del modulo di piano. I test verranno eseguiti con delle coppie di </a:t>
            </a:r>
            <a:r>
              <a:rPr lang="it-IT" sz="1700" dirty="0" err="1" smtClean="0"/>
              <a:t>transceiver</a:t>
            </a:r>
            <a:r>
              <a:rPr lang="it-IT" sz="1700" dirty="0" smtClean="0"/>
              <a:t> “vecchie”, quelli nuovi verranno installati al momento di chiudere il contenitore esterno;</a:t>
            </a:r>
          </a:p>
          <a:p>
            <a:pPr marL="800100" lvl="2" indent="0"/>
            <a:r>
              <a:rPr lang="it-IT" sz="1700" dirty="0"/>
              <a:t> </a:t>
            </a:r>
            <a:r>
              <a:rPr lang="it-IT" sz="1700" dirty="0" smtClean="0"/>
              <a:t>le coppie di schede verranno montate dentro i cilindri ad inizio settembre. Il rateo previsto di montaggio è, lavorando con estrema calma di circa 4/</a:t>
            </a:r>
            <a:r>
              <a:rPr lang="it-IT" sz="1700" dirty="0" err="1" smtClean="0"/>
              <a:t>gg</a:t>
            </a:r>
            <a:r>
              <a:rPr lang="it-IT" sz="1700" dirty="0" smtClean="0"/>
              <a:t>. In quattro giorni avremmo la quantità necessaria alla prima torre già disponibile</a:t>
            </a:r>
            <a:r>
              <a:rPr lang="it-IT" sz="1200" dirty="0" smtClean="0"/>
              <a:t>.</a:t>
            </a:r>
          </a:p>
          <a:p>
            <a:pPr marL="400050" lvl="1" indent="0"/>
            <a:r>
              <a:rPr lang="it-IT" sz="1600" dirty="0" smtClean="0"/>
              <a:t> moduli ottici:</a:t>
            </a:r>
          </a:p>
          <a:p>
            <a:pPr marL="800100" lvl="2" indent="0"/>
            <a:r>
              <a:rPr lang="it-IT" sz="1900" dirty="0" smtClean="0"/>
              <a:t> sembra che si sia finalmente giunti alla “quadratura” della storia del flussaggio con l’azoto per rimuovere l’umidità ambientale dal modulo ottico.</a:t>
            </a:r>
          </a:p>
          <a:p>
            <a:pPr marL="800100" lvl="2" indent="0"/>
            <a:r>
              <a:rPr lang="it-IT" sz="1900" dirty="0"/>
              <a:t> </a:t>
            </a:r>
            <a:r>
              <a:rPr lang="it-IT" sz="1900" dirty="0" smtClean="0"/>
              <a:t>gli schermi sembrano essere finalmente in fase di sdoganamento, ne sono comunque disponibili 20 della precedente fornitura;</a:t>
            </a:r>
          </a:p>
          <a:p>
            <a:pPr marL="800100" lvl="2" indent="0"/>
            <a:r>
              <a:rPr lang="it-IT" sz="1900" dirty="0"/>
              <a:t> </a:t>
            </a:r>
            <a:r>
              <a:rPr lang="it-IT" sz="1900" dirty="0" smtClean="0"/>
              <a:t>Nuccio mi ha garantito un rateo di produzione di 4 MO/g a partire da lunedì prossimo. Prima di agosto </a:t>
            </a:r>
            <a:r>
              <a:rPr lang="it-IT" sz="2100" dirty="0" smtClean="0"/>
              <a:t>ne dovremmo avere (schermi permettendo) una quarantina già pronti. Verificherò la disponibilità della ditta a lavorare ad agosto.</a:t>
            </a:r>
          </a:p>
        </p:txBody>
      </p:sp>
    </p:spTree>
    <p:extLst>
      <p:ext uri="{BB962C8B-B14F-4D97-AF65-F5344CB8AC3E}">
        <p14:creationId xmlns:p14="http://schemas.microsoft.com/office/powerpoint/2010/main" val="10087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548680"/>
            <a:ext cx="8424936" cy="4585871"/>
          </a:xfrm>
          <a:prstGeom prst="rect">
            <a:avLst/>
          </a:prstGeom>
          <a:noFill/>
        </p:spPr>
        <p:txBody>
          <a:bodyPr wrap="square" rtlCol="0">
            <a:spAutoFit/>
          </a:bodyPr>
          <a:lstStyle/>
          <a:p>
            <a:r>
              <a:rPr lang="it-IT" sz="2000" dirty="0"/>
              <a:t> “fase 3”, “impacchettamento” definitivo dei piani e della boa sulla zavorra;</a:t>
            </a:r>
          </a:p>
          <a:p>
            <a:pPr marL="800100" lvl="2" indent="0"/>
            <a:r>
              <a:rPr lang="it-IT" sz="1200" dirty="0"/>
              <a:t> le cime di interconnessione per 4 torri sono state consegnate oggi ai LNS;</a:t>
            </a:r>
          </a:p>
          <a:p>
            <a:pPr marL="800100" lvl="2" indent="0"/>
            <a:r>
              <a:rPr lang="it-IT" sz="1200" dirty="0"/>
              <a:t> i moduli di base torre sono schedulati per la metà di settembre;</a:t>
            </a:r>
          </a:p>
          <a:p>
            <a:pPr marL="800100" lvl="2" indent="0"/>
            <a:r>
              <a:rPr lang="it-IT" sz="1200" dirty="0"/>
              <a:t> la consegna della dorsale è schedulata per la metà di settembre;</a:t>
            </a:r>
          </a:p>
          <a:p>
            <a:pPr marL="800100" lvl="2" indent="0"/>
            <a:r>
              <a:rPr lang="it-IT" sz="1200" dirty="0"/>
              <a:t> la consegna del connettore </a:t>
            </a:r>
            <a:r>
              <a:rPr lang="it-IT" sz="1200" dirty="0" err="1"/>
              <a:t>rov</a:t>
            </a:r>
            <a:r>
              <a:rPr lang="it-IT" sz="1200" dirty="0"/>
              <a:t> operabile di base torre è prevista per la seconda metà di settembre. In funzione di come è realizzato il cablaggio può essere installato anche “last minute” (se si volesse fare un’iperbole, direi “anche sulla nave”)</a:t>
            </a:r>
          </a:p>
          <a:p>
            <a:r>
              <a:rPr lang="it-IT" sz="2000" dirty="0"/>
              <a:t> “fase 4”, verifica funzionamento del sistema torre </a:t>
            </a:r>
            <a:r>
              <a:rPr lang="it-IT" sz="2000" dirty="0" smtClean="0"/>
              <a:t>integrato</a:t>
            </a:r>
          </a:p>
          <a:p>
            <a:endParaRPr lang="it-IT" sz="2000" dirty="0"/>
          </a:p>
          <a:p>
            <a:r>
              <a:rPr lang="it-IT" sz="2000" dirty="0" smtClean="0"/>
              <a:t>Scenario possibile</a:t>
            </a:r>
          </a:p>
          <a:p>
            <a:r>
              <a:rPr lang="it-IT" sz="2000" dirty="0"/>
              <a:t>-integrazione prima torre ai LNS da metà settembre </a:t>
            </a:r>
            <a:br>
              <a:rPr lang="it-IT" sz="2000" dirty="0"/>
            </a:br>
            <a:r>
              <a:rPr lang="it-IT" sz="2000" dirty="0"/>
              <a:t>-</a:t>
            </a:r>
            <a:r>
              <a:rPr lang="it-IT" sz="2000" dirty="0" smtClean="0"/>
              <a:t>Integrazione </a:t>
            </a:r>
            <a:r>
              <a:rPr lang="it-IT" sz="2000" dirty="0"/>
              <a:t>seconda </a:t>
            </a:r>
            <a:r>
              <a:rPr lang="it-IT" sz="2000" dirty="0" err="1" smtClean="0"/>
              <a:t>enrto</a:t>
            </a:r>
            <a:r>
              <a:rPr lang="it-IT" sz="2000" dirty="0" smtClean="0"/>
              <a:t> </a:t>
            </a:r>
            <a:r>
              <a:rPr lang="it-IT" sz="2000" dirty="0"/>
              <a:t>fine ottobre sempre </a:t>
            </a:r>
            <a:r>
              <a:rPr lang="it-IT" sz="2000" dirty="0" smtClean="0"/>
              <a:t>ai LNS </a:t>
            </a:r>
            <a:r>
              <a:rPr lang="it-IT" sz="2000" dirty="0"/>
              <a:t/>
            </a:r>
            <a:br>
              <a:rPr lang="it-IT" sz="2000" dirty="0"/>
            </a:br>
            <a:r>
              <a:rPr lang="it-IT" sz="2000" dirty="0"/>
              <a:t>-test finale integrazione : dipende </a:t>
            </a:r>
            <a:r>
              <a:rPr lang="it-IT" sz="2000" dirty="0" smtClean="0"/>
              <a:t>dall'elettronica </a:t>
            </a:r>
            <a:r>
              <a:rPr lang="it-IT" sz="2000" dirty="0"/>
              <a:t>di terra ma comunque entro </a:t>
            </a:r>
            <a:r>
              <a:rPr lang="it-IT" sz="2000" dirty="0" smtClean="0"/>
              <a:t>novembre </a:t>
            </a:r>
            <a:r>
              <a:rPr lang="it-IT" sz="2000" dirty="0"/>
              <a:t/>
            </a:r>
            <a:br>
              <a:rPr lang="it-IT" sz="2000" dirty="0"/>
            </a:br>
            <a:r>
              <a:rPr lang="it-IT" sz="2000" dirty="0"/>
              <a:t>-Arrivo struttura di una </a:t>
            </a:r>
            <a:r>
              <a:rPr lang="it-IT" sz="2000" dirty="0" smtClean="0"/>
              <a:t>torre </a:t>
            </a:r>
            <a:r>
              <a:rPr lang="it-IT" sz="2000" dirty="0"/>
              <a:t>ai LNF fine </a:t>
            </a:r>
            <a:r>
              <a:rPr lang="it-IT" sz="2000" dirty="0" smtClean="0"/>
              <a:t>luglio</a:t>
            </a:r>
            <a:r>
              <a:rPr lang="it-IT" sz="2000" dirty="0"/>
              <a:t/>
            </a:r>
            <a:br>
              <a:rPr lang="it-IT" sz="2000" dirty="0"/>
            </a:br>
            <a:r>
              <a:rPr lang="it-IT" sz="2000" dirty="0"/>
              <a:t/>
            </a:r>
            <a:br>
              <a:rPr lang="it-IT" sz="2000" dirty="0"/>
            </a:br>
            <a:r>
              <a:rPr lang="it-IT" sz="2000" dirty="0"/>
              <a:t>-inizio integrazioni rimanenti 6 torri : 3 LNS, 3 ai LNF a partire da </a:t>
            </a:r>
            <a:r>
              <a:rPr lang="it-IT" sz="2000" dirty="0" smtClean="0"/>
              <a:t>novembre</a:t>
            </a:r>
            <a:r>
              <a:rPr lang="it-IT" sz="2000" dirty="0"/>
              <a:t/>
            </a:r>
            <a:br>
              <a:rPr lang="it-IT" sz="2000" dirty="0"/>
            </a:br>
            <a:r>
              <a:rPr lang="it-IT" sz="1200" dirty="0" smtClean="0"/>
              <a:t> </a:t>
            </a:r>
            <a:endParaRPr lang="it-IT" sz="1200" dirty="0"/>
          </a:p>
        </p:txBody>
      </p:sp>
    </p:spTree>
    <p:extLst>
      <p:ext uri="{BB962C8B-B14F-4D97-AF65-F5344CB8AC3E}">
        <p14:creationId xmlns:p14="http://schemas.microsoft.com/office/powerpoint/2010/main" val="153585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9"/>
            <a:ext cx="8892480" cy="6678751"/>
          </a:xfrm>
          <a:prstGeom prst="rect">
            <a:avLst/>
          </a:prstGeom>
          <a:noFill/>
        </p:spPr>
        <p:txBody>
          <a:bodyPr wrap="square" rtlCol="0">
            <a:spAutoFit/>
          </a:bodyPr>
          <a:lstStyle/>
          <a:p>
            <a:r>
              <a:rPr lang="it-IT" b="1" dirty="0" smtClean="0"/>
              <a:t>TEST E CARATTERIZZAZIONE DELLA TORRE DURANTE LA FASE </a:t>
            </a:r>
            <a:r>
              <a:rPr lang="it-IT" b="1" dirty="0" err="1" smtClean="0"/>
              <a:t>DI</a:t>
            </a:r>
            <a:r>
              <a:rPr lang="it-IT" b="1" dirty="0" smtClean="0"/>
              <a:t> INTEGRAZIONE</a:t>
            </a:r>
          </a:p>
          <a:p>
            <a:endParaRPr lang="it-IT" dirty="0" smtClean="0"/>
          </a:p>
          <a:p>
            <a:r>
              <a:rPr lang="it-IT" dirty="0" smtClean="0"/>
              <a:t>Di seguito vengono illustrate le soluzioni tecniche suggerite dal gruppo di lavoro </a:t>
            </a:r>
          </a:p>
          <a:p>
            <a:r>
              <a:rPr lang="it-IT" dirty="0" smtClean="0"/>
              <a:t>“sistema di calibrazione e test di funzionamento” durante i vari meeting.</a:t>
            </a:r>
          </a:p>
          <a:p>
            <a:endParaRPr lang="it-IT" dirty="0" smtClean="0"/>
          </a:p>
          <a:p>
            <a:r>
              <a:rPr lang="it-IT" dirty="0" smtClean="0"/>
              <a:t>In particolare i test che si vogliono implementare sono suddivisi in due fasi:</a:t>
            </a:r>
          </a:p>
          <a:p>
            <a:endParaRPr lang="it-IT" dirty="0" smtClean="0"/>
          </a:p>
          <a:p>
            <a:pPr>
              <a:buFont typeface="Arial" pitchFamily="34" charset="0"/>
              <a:buChar char="•"/>
            </a:pPr>
            <a:r>
              <a:rPr lang="it-IT" b="1" dirty="0" smtClean="0"/>
              <a:t>TEST </a:t>
            </a:r>
            <a:r>
              <a:rPr lang="it-IT" b="1" dirty="0" err="1" smtClean="0"/>
              <a:t>DI</a:t>
            </a:r>
            <a:r>
              <a:rPr lang="it-IT" b="1" dirty="0" smtClean="0"/>
              <a:t> FUNZIONAMENTO PIANO</a:t>
            </a:r>
            <a:endParaRPr lang="it-IT" dirty="0" smtClean="0"/>
          </a:p>
          <a:p>
            <a:pPr>
              <a:buFont typeface="Arial" pitchFamily="34" charset="0"/>
              <a:buChar char="•"/>
            </a:pPr>
            <a:r>
              <a:rPr lang="it-IT" b="1" dirty="0" smtClean="0"/>
              <a:t>TEST </a:t>
            </a:r>
            <a:r>
              <a:rPr lang="it-IT" b="1" dirty="0" err="1" smtClean="0"/>
              <a:t>DI</a:t>
            </a:r>
            <a:r>
              <a:rPr lang="it-IT" b="1" dirty="0" smtClean="0"/>
              <a:t> FUNZIONAMENTO TORRE</a:t>
            </a:r>
          </a:p>
          <a:p>
            <a:r>
              <a:rPr lang="it-IT" dirty="0" smtClean="0"/>
              <a:t>  </a:t>
            </a:r>
          </a:p>
          <a:p>
            <a:r>
              <a:rPr lang="it-IT" dirty="0" smtClean="0"/>
              <a:t>Le persone coinvolte per la definizione delle architetture dei sotto sistemi utili al vari test sono:</a:t>
            </a:r>
          </a:p>
          <a:p>
            <a:endParaRPr lang="it-IT" dirty="0" smtClean="0"/>
          </a:p>
          <a:p>
            <a:r>
              <a:rPr lang="it-IT" sz="1400" dirty="0" smtClean="0"/>
              <a:t>STRUMENTI ESTERNI ED IDROFONI		– Francesco Simeone </a:t>
            </a:r>
          </a:p>
          <a:p>
            <a:r>
              <a:rPr lang="it-IT" sz="1400" dirty="0" smtClean="0"/>
              <a:t>MODULO OTTICO 				– Carlo </a:t>
            </a:r>
            <a:r>
              <a:rPr lang="it-IT" sz="1400" dirty="0" err="1" smtClean="0"/>
              <a:t>Nicolau</a:t>
            </a:r>
            <a:endParaRPr lang="it-IT" sz="1400" dirty="0" smtClean="0"/>
          </a:p>
          <a:p>
            <a:r>
              <a:rPr lang="it-IT" sz="1400" dirty="0" smtClean="0"/>
              <a:t>MODULO </a:t>
            </a:r>
            <a:r>
              <a:rPr lang="it-IT" sz="1400" dirty="0" err="1" smtClean="0"/>
              <a:t>DI</a:t>
            </a:r>
            <a:r>
              <a:rPr lang="it-IT" sz="1400" dirty="0" smtClean="0"/>
              <a:t> PIANO				– Fabrizio </a:t>
            </a:r>
            <a:r>
              <a:rPr lang="it-IT" sz="1400" dirty="0" err="1" smtClean="0"/>
              <a:t>Ameli</a:t>
            </a:r>
            <a:endParaRPr lang="it-IT" sz="1400" dirty="0" smtClean="0"/>
          </a:p>
          <a:p>
            <a:r>
              <a:rPr lang="it-IT" sz="1400" dirty="0" smtClean="0"/>
              <a:t>SISTEMA </a:t>
            </a:r>
            <a:r>
              <a:rPr lang="it-IT" sz="1400" dirty="0" err="1" smtClean="0"/>
              <a:t>DI</a:t>
            </a:r>
            <a:r>
              <a:rPr lang="it-IT" sz="1400" dirty="0" smtClean="0"/>
              <a:t> CALIBRAZIONE TEMPORALE 		– Marco </a:t>
            </a:r>
            <a:r>
              <a:rPr lang="it-IT" sz="1400" dirty="0" err="1" smtClean="0"/>
              <a:t>Circella</a:t>
            </a:r>
            <a:endParaRPr lang="it-IT" sz="1400" dirty="0" smtClean="0"/>
          </a:p>
          <a:p>
            <a:r>
              <a:rPr lang="it-IT" sz="1400" dirty="0" smtClean="0"/>
              <a:t>CARATTERIZZAZIONE LED BEACON 		– Giulia De </a:t>
            </a:r>
            <a:r>
              <a:rPr lang="it-IT" sz="1400" dirty="0" err="1" smtClean="0"/>
              <a:t>Bonis</a:t>
            </a:r>
            <a:endParaRPr lang="it-IT" sz="1400" dirty="0" smtClean="0"/>
          </a:p>
          <a:p>
            <a:r>
              <a:rPr lang="it-IT" sz="1400" dirty="0" smtClean="0"/>
              <a:t>MISURE </a:t>
            </a:r>
            <a:r>
              <a:rPr lang="it-IT" sz="1400" dirty="0" err="1" smtClean="0"/>
              <a:t>DI</a:t>
            </a:r>
            <a:r>
              <a:rPr lang="it-IT" sz="1400" dirty="0" smtClean="0"/>
              <a:t> ASSORBIMENTO CORRENTE 		– Angelo Orlando</a:t>
            </a:r>
          </a:p>
          <a:p>
            <a:r>
              <a:rPr lang="it-IT" sz="1400" dirty="0" smtClean="0"/>
              <a:t>SOFTWARE DI MONITORAGGIO TORRE		– Alberto Rovelli – Tommaso </a:t>
            </a:r>
            <a:r>
              <a:rPr lang="it-IT" sz="1400" smtClean="0"/>
              <a:t>Chiarusi</a:t>
            </a:r>
            <a:endParaRPr lang="it-IT" sz="1400" dirty="0" smtClean="0"/>
          </a:p>
          <a:p>
            <a:r>
              <a:rPr lang="it-IT" sz="1400" dirty="0" smtClean="0"/>
              <a:t>PROGETTAZIONE DARK BOX E SUPPORTI MECC. 	– </a:t>
            </a:r>
            <a:r>
              <a:rPr lang="it-IT" sz="1400" dirty="0" err="1" smtClean="0"/>
              <a:t>Cereseto</a:t>
            </a:r>
            <a:r>
              <a:rPr lang="it-IT" sz="1400" dirty="0" smtClean="0"/>
              <a:t> Roberto 	</a:t>
            </a:r>
          </a:p>
          <a:p>
            <a:r>
              <a:rPr lang="it-IT" sz="1400" dirty="0" smtClean="0"/>
              <a:t>DATABASE RISULTATI TEST E CARATTERIZZAZIONE	– Cristiano Bozza</a:t>
            </a:r>
          </a:p>
          <a:p>
            <a:r>
              <a:rPr lang="it-IT" sz="1400" dirty="0" smtClean="0"/>
              <a:t>COORDINAMENTO INTEGRAZIONE E TEST		– Mario </a:t>
            </a:r>
            <a:r>
              <a:rPr lang="it-IT" sz="1400" dirty="0" err="1" smtClean="0"/>
              <a:t>Musumeci</a:t>
            </a:r>
            <a:r>
              <a:rPr lang="it-IT" sz="1400" dirty="0" smtClean="0"/>
              <a:t> -Angelo Orlando</a:t>
            </a:r>
          </a:p>
          <a:p>
            <a:endParaRPr lang="it-IT" dirty="0" smtClean="0"/>
          </a:p>
          <a:p>
            <a:pPr lvl="1">
              <a:buFont typeface="Arial" pitchFamily="34" charset="0"/>
              <a:buChar char="•"/>
            </a:pPr>
            <a:endParaRPr lang="it-IT" dirty="0"/>
          </a:p>
        </p:txBody>
      </p:sp>
    </p:spTree>
    <p:extLst>
      <p:ext uri="{BB962C8B-B14F-4D97-AF65-F5344CB8AC3E}">
        <p14:creationId xmlns:p14="http://schemas.microsoft.com/office/powerpoint/2010/main" val="1374232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osizionamento_1.jpg"/>
          <p:cNvPicPr>
            <a:picLocks noChangeAspect="1"/>
          </p:cNvPicPr>
          <p:nvPr/>
        </p:nvPicPr>
        <p:blipFill>
          <a:blip r:embed="rId2" cstate="print"/>
          <a:srcRect l="9187" t="15907" r="8133" b="15268"/>
          <a:stretch>
            <a:fillRect/>
          </a:stretch>
        </p:blipFill>
        <p:spPr>
          <a:xfrm>
            <a:off x="323528" y="1319166"/>
            <a:ext cx="8229292" cy="4846138"/>
          </a:xfrm>
          <a:prstGeom prst="rect">
            <a:avLst/>
          </a:prstGeom>
        </p:spPr>
      </p:pic>
      <p:sp>
        <p:nvSpPr>
          <p:cNvPr id="3" name="CasellaDiTesto 2"/>
          <p:cNvSpPr txBox="1"/>
          <p:nvPr/>
        </p:nvSpPr>
        <p:spPr>
          <a:xfrm>
            <a:off x="1403648" y="1268760"/>
            <a:ext cx="4392488" cy="1200329"/>
          </a:xfrm>
          <a:prstGeom prst="rect">
            <a:avLst/>
          </a:prstGeom>
          <a:noFill/>
        </p:spPr>
        <p:txBody>
          <a:bodyPr wrap="square" rtlCol="0">
            <a:spAutoFit/>
          </a:bodyPr>
          <a:lstStyle/>
          <a:p>
            <a:r>
              <a:rPr lang="it-IT" dirty="0" smtClean="0"/>
              <a:t>Fase 1 :</a:t>
            </a:r>
          </a:p>
          <a:p>
            <a:endParaRPr lang="it-IT" dirty="0" smtClean="0"/>
          </a:p>
          <a:p>
            <a:r>
              <a:rPr lang="it-IT" dirty="0" smtClean="0"/>
              <a:t>Si inserisce il piano nella Camera buia con l’ausilio di un carro ponte</a:t>
            </a:r>
          </a:p>
        </p:txBody>
      </p:sp>
      <p:sp>
        <p:nvSpPr>
          <p:cNvPr id="4" name="Freccia in giù 3"/>
          <p:cNvSpPr/>
          <p:nvPr/>
        </p:nvSpPr>
        <p:spPr>
          <a:xfrm>
            <a:off x="2195736" y="3429000"/>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p:cNvSpPr/>
          <p:nvPr/>
        </p:nvSpPr>
        <p:spPr>
          <a:xfrm>
            <a:off x="5796136" y="321297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fld id="{E7715004-562E-4B57-9473-90EF9A205229}" type="slidenum">
              <a:rPr lang="it-IT" smtClean="0"/>
              <a:pPr/>
              <a:t>23</a:t>
            </a:fld>
            <a:endParaRPr lang="it-IT"/>
          </a:p>
        </p:txBody>
      </p:sp>
      <p:sp>
        <p:nvSpPr>
          <p:cNvPr id="7" name="Segnaposto piè di pagina 6"/>
          <p:cNvSpPr>
            <a:spLocks noGrp="1"/>
          </p:cNvSpPr>
          <p:nvPr>
            <p:ph type="ftr" sz="quarter" idx="11"/>
          </p:nvPr>
        </p:nvSpPr>
        <p:spPr/>
        <p:txBody>
          <a:bodyPr/>
          <a:lstStyle/>
          <a:p>
            <a:r>
              <a:rPr lang="it-IT" smtClean="0"/>
              <a:t>26-05-2014        Cereseto Roberto</a:t>
            </a:r>
            <a:endParaRPr lang="it-IT"/>
          </a:p>
        </p:txBody>
      </p:sp>
    </p:spTree>
    <p:extLst>
      <p:ext uri="{BB962C8B-B14F-4D97-AF65-F5344CB8AC3E}">
        <p14:creationId xmlns:p14="http://schemas.microsoft.com/office/powerpoint/2010/main" val="351497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95263"/>
            <a:ext cx="8620125"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864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66688"/>
            <a:ext cx="865822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25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71450"/>
            <a:ext cx="8639175"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404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66688"/>
            <a:ext cx="863917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49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204788"/>
            <a:ext cx="8562975"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468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9075"/>
            <a:ext cx="86106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29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95263"/>
            <a:ext cx="8572500" cy="6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266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915</Words>
  <Application>Microsoft Office PowerPoint</Application>
  <PresentationFormat>Presentazione su schermo (4:3)</PresentationFormat>
  <Paragraphs>75</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strategia di integrazione resp. Ing. M.musumeci</vt:lpstr>
      <vt:lpstr>programmazione temporale</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anghi</dc:creator>
  <cp:lastModifiedBy>anghi</cp:lastModifiedBy>
  <cp:revision>11</cp:revision>
  <dcterms:created xsi:type="dcterms:W3CDTF">2014-07-22T15:26:46Z</dcterms:created>
  <dcterms:modified xsi:type="dcterms:W3CDTF">2014-07-25T08:21:45Z</dcterms:modified>
</cp:coreProperties>
</file>