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13" autoAdjust="0"/>
  </p:normalViewPr>
  <p:slideViewPr>
    <p:cSldViewPr snapToGrid="0" snapToObjects="1">
      <p:cViewPr>
        <p:scale>
          <a:sx n="139" d="100"/>
          <a:sy n="139" d="100"/>
        </p:scale>
        <p:origin x="-80" y="2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26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01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425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986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61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65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60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91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67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067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02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DD898-7502-4441-B3CC-CFE8F0997C3F}" type="datetimeFigureOut">
              <a:rPr lang="it-IT" smtClean="0"/>
              <a:t>3/18/14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70CC2-0381-DB4A-B9CF-26C9CB6FC00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883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i1222.physik.uni-erlangen.de/Qualification/2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40712" y="823284"/>
            <a:ext cx="6561456" cy="4339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DOM acceptance and calibration</a:t>
            </a:r>
            <a:endParaRPr lang="en-US" sz="1200" dirty="0"/>
          </a:p>
          <a:p>
            <a:r>
              <a:rPr lang="en-GB" sz="1200" dirty="0"/>
              <a:t> </a:t>
            </a:r>
            <a:endParaRPr lang="en-US" sz="1200" dirty="0"/>
          </a:p>
          <a:p>
            <a:r>
              <a:rPr lang="en-GB" sz="1200" dirty="0"/>
              <a:t>Sites:		INFN Napoli , INFN Catania, ECAP, </a:t>
            </a:r>
            <a:r>
              <a:rPr lang="en-GB" sz="1200" dirty="0" err="1"/>
              <a:t>Nikhef</a:t>
            </a:r>
            <a:r>
              <a:rPr lang="en-GB" sz="1200" dirty="0"/>
              <a:t>, </a:t>
            </a:r>
            <a:r>
              <a:rPr lang="en-GB" sz="1200" dirty="0" smtClean="0"/>
              <a:t>other</a:t>
            </a:r>
            <a:endParaRPr lang="en-US" sz="1200" dirty="0"/>
          </a:p>
          <a:p>
            <a:r>
              <a:rPr lang="en-GB" sz="1200" dirty="0"/>
              <a:t>Man Power:	All </a:t>
            </a:r>
            <a:r>
              <a:rPr lang="en-GB" sz="1200" dirty="0" smtClean="0"/>
              <a:t>site</a:t>
            </a:r>
            <a:endParaRPr lang="en-US" sz="1200" dirty="0"/>
          </a:p>
          <a:p>
            <a:r>
              <a:rPr lang="en-GB" sz="1200" dirty="0"/>
              <a:t>Time Plan:	DOM Assembly with all pre-qualified probes</a:t>
            </a:r>
            <a:endParaRPr lang="en-US" sz="1200" dirty="0"/>
          </a:p>
          <a:p>
            <a:r>
              <a:rPr lang="it-IT" sz="1200" dirty="0" err="1"/>
              <a:t>See</a:t>
            </a:r>
            <a:r>
              <a:rPr lang="it-IT" sz="1200" dirty="0"/>
              <a:t> PRR DOM time </a:t>
            </a:r>
            <a:r>
              <a:rPr lang="it-IT" sz="1200" dirty="0" err="1"/>
              <a:t>plan</a:t>
            </a:r>
            <a:endParaRPr lang="en-US" sz="1200" dirty="0"/>
          </a:p>
          <a:p>
            <a:r>
              <a:rPr lang="it-IT" sz="1200" dirty="0"/>
              <a:t>	</a:t>
            </a:r>
            <a:endParaRPr lang="en-US" sz="1200" dirty="0"/>
          </a:p>
          <a:p>
            <a:r>
              <a:rPr lang="en-GB" sz="1200" dirty="0" smtClean="0"/>
              <a:t>Testing </a:t>
            </a:r>
            <a:r>
              <a:rPr lang="en-GB" sz="1200" dirty="0"/>
              <a:t>and calibration</a:t>
            </a:r>
            <a:endParaRPr lang="en-US" sz="1200" dirty="0"/>
          </a:p>
          <a:p>
            <a:r>
              <a:rPr lang="it-IT" sz="1200" dirty="0" smtClean="0"/>
              <a:t>15000 </a:t>
            </a:r>
            <a:r>
              <a:rPr lang="it-IT" sz="1200" dirty="0" err="1"/>
              <a:t>PMTs</a:t>
            </a:r>
            <a:r>
              <a:rPr lang="it-IT" sz="1200" dirty="0"/>
              <a:t> / 31 (PMT/DOM)  in 4 </a:t>
            </a:r>
            <a:r>
              <a:rPr lang="it-IT" sz="1200" dirty="0" err="1"/>
              <a:t>sites</a:t>
            </a:r>
            <a:r>
              <a:rPr lang="it-IT" sz="1200" dirty="0"/>
              <a:t> = 121 </a:t>
            </a:r>
            <a:r>
              <a:rPr lang="it-IT" sz="1200" dirty="0" err="1"/>
              <a:t>DOMs</a:t>
            </a:r>
            <a:r>
              <a:rPr lang="it-IT" sz="1200" dirty="0"/>
              <a:t> per site </a:t>
            </a:r>
            <a:r>
              <a:rPr lang="it-IT" sz="1200" dirty="0">
                <a:sym typeface="Wingdings"/>
              </a:rPr>
              <a:t></a:t>
            </a:r>
            <a:r>
              <a:rPr lang="it-IT" sz="1200" dirty="0"/>
              <a:t> 6 </a:t>
            </a:r>
            <a:r>
              <a:rPr lang="it-IT" sz="1200" dirty="0" err="1"/>
              <a:t>months</a:t>
            </a:r>
            <a:r>
              <a:rPr lang="it-IT" sz="1200" dirty="0"/>
              <a:t> (20 </a:t>
            </a:r>
            <a:r>
              <a:rPr lang="it-IT" sz="1200" dirty="0" err="1"/>
              <a:t>days</a:t>
            </a:r>
            <a:r>
              <a:rPr lang="it-IT" sz="1200" dirty="0"/>
              <a:t>/</a:t>
            </a:r>
            <a:r>
              <a:rPr lang="it-IT" sz="1200" dirty="0" err="1"/>
              <a:t>month</a:t>
            </a:r>
            <a:r>
              <a:rPr lang="it-IT" sz="1200" dirty="0"/>
              <a:t>)</a:t>
            </a:r>
            <a:endParaRPr lang="en-US" sz="1200" dirty="0"/>
          </a:p>
          <a:p>
            <a:r>
              <a:rPr lang="en-GB" sz="1200" dirty="0"/>
              <a:t> </a:t>
            </a:r>
            <a:endParaRPr lang="en-US" sz="1200" dirty="0"/>
          </a:p>
          <a:p>
            <a:r>
              <a:rPr lang="en-GB" sz="1200" dirty="0"/>
              <a:t>Instrumentation: </a:t>
            </a:r>
            <a:r>
              <a:rPr lang="en-GB" sz="1200" dirty="0" smtClean="0"/>
              <a:t>Green </a:t>
            </a:r>
            <a:r>
              <a:rPr lang="en-GB" sz="1200" dirty="0"/>
              <a:t>Box  </a:t>
            </a:r>
            <a:endParaRPr lang="en-US" sz="1200" dirty="0"/>
          </a:p>
          <a:p>
            <a:r>
              <a:rPr lang="en-GB" sz="1200" dirty="0"/>
              <a:t>Mechanical Frame						€   4.000</a:t>
            </a:r>
            <a:endParaRPr lang="en-US" sz="1200" dirty="0"/>
          </a:p>
          <a:p>
            <a:r>
              <a:rPr lang="en-GB" sz="1200" dirty="0"/>
              <a:t>Laser source (available at INFN Naples and Catania) 	</a:t>
            </a:r>
            <a:r>
              <a:rPr lang="en-GB" sz="1200" dirty="0" smtClean="0"/>
              <a:t>€ </a:t>
            </a:r>
            <a:r>
              <a:rPr lang="en-GB" sz="1200" dirty="0"/>
              <a:t>15.000</a:t>
            </a:r>
            <a:endParaRPr lang="en-US" sz="1200" dirty="0"/>
          </a:p>
          <a:p>
            <a:r>
              <a:rPr lang="en-GB" sz="1200" dirty="0"/>
              <a:t>Optical splitter 1x4 : 5 PMT + 1 power meter			€   3.000</a:t>
            </a:r>
            <a:endParaRPr lang="en-US" sz="1200" dirty="0"/>
          </a:p>
          <a:p>
            <a:r>
              <a:rPr lang="en-GB" sz="1200" dirty="0"/>
              <a:t>Improved Optical Power Meter (fibre monitor)		€   5.000</a:t>
            </a:r>
            <a:endParaRPr lang="en-US" sz="1200" dirty="0"/>
          </a:p>
          <a:p>
            <a:r>
              <a:rPr lang="en-GB" sz="1200" dirty="0"/>
              <a:t>UPS for the laser source					€   1.500</a:t>
            </a:r>
            <a:endParaRPr lang="en-US" sz="1200" dirty="0"/>
          </a:p>
          <a:p>
            <a:r>
              <a:rPr lang="en-GB" sz="1200" dirty="0"/>
              <a:t>1 full shore station </a:t>
            </a:r>
            <a:endParaRPr lang="en-US" sz="1200" dirty="0"/>
          </a:p>
          <a:p>
            <a:r>
              <a:rPr lang="en-GB" sz="1200" dirty="0"/>
              <a:t>GPS receiver</a:t>
            </a:r>
            <a:endParaRPr lang="en-US" sz="1200" dirty="0"/>
          </a:p>
          <a:p>
            <a:r>
              <a:rPr lang="en-GB" sz="1200" dirty="0"/>
              <a:t>	</a:t>
            </a:r>
            <a:r>
              <a:rPr lang="en-GB" sz="1200" dirty="0" smtClean="0"/>
              <a:t>acoustic </a:t>
            </a:r>
            <a:r>
              <a:rPr lang="en-GB" sz="1200" dirty="0"/>
              <a:t>emitter, signal generator (GPS-PPS trigger)		€   2.000</a:t>
            </a:r>
            <a:endParaRPr lang="en-US" sz="1200" dirty="0"/>
          </a:p>
          <a:p>
            <a:r>
              <a:rPr lang="en-GB" sz="1200" dirty="0"/>
              <a:t>	</a:t>
            </a:r>
            <a:r>
              <a:rPr lang="en-GB" sz="1200" dirty="0" smtClean="0"/>
              <a:t>rotating </a:t>
            </a:r>
            <a:r>
              <a:rPr lang="en-GB" sz="1200" dirty="0"/>
              <a:t>dish + reference 					€   2.000</a:t>
            </a:r>
            <a:endParaRPr lang="en-US" sz="1200" dirty="0"/>
          </a:p>
          <a:p>
            <a:r>
              <a:rPr lang="en-GB" sz="1200" dirty="0"/>
              <a:t> </a:t>
            </a:r>
            <a:endParaRPr lang="en-US" sz="1200" dirty="0"/>
          </a:p>
          <a:p>
            <a:endParaRPr lang="en-US" sz="1200" dirty="0"/>
          </a:p>
          <a:p>
            <a:r>
              <a:rPr lang="en-GB" sz="1200" b="1" dirty="0"/>
              <a:t> 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063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29250" y="81790"/>
            <a:ext cx="8631018" cy="6924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/>
              <a:t>Measurements </a:t>
            </a:r>
            <a:r>
              <a:rPr lang="en-GB" sz="1200" dirty="0"/>
              <a:t>and time details</a:t>
            </a:r>
            <a:r>
              <a:rPr lang="en-GB" sz="1200" dirty="0" smtClean="0"/>
              <a:t>:</a:t>
            </a:r>
            <a:r>
              <a:rPr lang="en-GB" sz="1200" dirty="0"/>
              <a:t> </a:t>
            </a:r>
            <a:endParaRPr lang="en-US" sz="1200" dirty="0"/>
          </a:p>
          <a:p>
            <a:r>
              <a:rPr lang="it-IT" sz="1200" dirty="0"/>
              <a:t>DOM </a:t>
            </a:r>
            <a:r>
              <a:rPr lang="it-IT" sz="1200" dirty="0" err="1"/>
              <a:t>integration</a:t>
            </a:r>
            <a:r>
              <a:rPr lang="it-IT" sz="1200" dirty="0"/>
              <a:t>  														</a:t>
            </a:r>
            <a:r>
              <a:rPr lang="it-IT" sz="1200" dirty="0" smtClean="0"/>
              <a:t>12 </a:t>
            </a:r>
            <a:r>
              <a:rPr lang="it-IT" sz="1200" dirty="0"/>
              <a:t>h</a:t>
            </a:r>
            <a:endParaRPr lang="en-US" sz="1200" dirty="0"/>
          </a:p>
          <a:p>
            <a:r>
              <a:rPr lang="it-IT" sz="1200" dirty="0" smtClean="0"/>
              <a:t>Gel </a:t>
            </a:r>
            <a:r>
              <a:rPr lang="it-IT" sz="1200" dirty="0" err="1"/>
              <a:t>solidification</a:t>
            </a:r>
            <a:r>
              <a:rPr lang="it-IT" sz="1200" dirty="0"/>
              <a:t>														</a:t>
            </a:r>
            <a:r>
              <a:rPr lang="it-IT" sz="1200" dirty="0" smtClean="0"/>
              <a:t>12 </a:t>
            </a:r>
            <a:r>
              <a:rPr lang="it-IT" sz="1200" dirty="0"/>
              <a:t>h</a:t>
            </a:r>
            <a:endParaRPr lang="en-US" sz="1200" dirty="0"/>
          </a:p>
          <a:p>
            <a:r>
              <a:rPr lang="it-IT" sz="1200" dirty="0"/>
              <a:t> </a:t>
            </a:r>
            <a:endParaRPr lang="en-US" sz="1200" dirty="0"/>
          </a:p>
          <a:p>
            <a:r>
              <a:rPr lang="it-IT" sz="1200" dirty="0" smtClean="0"/>
              <a:t>Green </a:t>
            </a:r>
            <a:r>
              <a:rPr lang="it-IT" sz="1200" dirty="0"/>
              <a:t>box </a:t>
            </a:r>
            <a:r>
              <a:rPr lang="it-IT" sz="1200" dirty="0" err="1"/>
              <a:t>closing</a:t>
            </a:r>
            <a:r>
              <a:rPr lang="it-IT" sz="1200" dirty="0"/>
              <a:t> and </a:t>
            </a:r>
            <a:r>
              <a:rPr lang="it-IT" sz="1200" dirty="0" err="1"/>
              <a:t>pre-setting</a:t>
            </a:r>
            <a:r>
              <a:rPr lang="it-IT" sz="1200" dirty="0"/>
              <a:t>												</a:t>
            </a:r>
            <a:r>
              <a:rPr lang="it-IT" sz="1200" dirty="0" smtClean="0"/>
              <a:t>30 </a:t>
            </a:r>
            <a:r>
              <a:rPr lang="it-IT" sz="1200" dirty="0" err="1"/>
              <a:t>min</a:t>
            </a:r>
            <a:endParaRPr lang="en-US" sz="1200" dirty="0"/>
          </a:p>
          <a:p>
            <a:r>
              <a:rPr lang="it-IT" sz="1200" dirty="0" smtClean="0"/>
              <a:t>Set </a:t>
            </a:r>
            <a:r>
              <a:rPr lang="it-IT" sz="1200" dirty="0"/>
              <a:t>Gain (PMT on </a:t>
            </a:r>
            <a:r>
              <a:rPr lang="it-IT" sz="1200" dirty="0" err="1"/>
              <a:t>at</a:t>
            </a:r>
            <a:r>
              <a:rPr lang="it-IT" sz="1200" dirty="0"/>
              <a:t> </a:t>
            </a:r>
            <a:r>
              <a:rPr lang="it-IT" sz="1200" dirty="0" err="1"/>
              <a:t>Nominal</a:t>
            </a:r>
            <a:r>
              <a:rPr lang="it-IT" sz="1200" dirty="0"/>
              <a:t> </a:t>
            </a:r>
            <a:r>
              <a:rPr lang="it-IT" sz="1200" dirty="0" smtClean="0"/>
              <a:t>HV for </a:t>
            </a:r>
            <a:r>
              <a:rPr lang="it-IT" sz="1200" dirty="0" err="1" smtClean="0"/>
              <a:t>pulse</a:t>
            </a:r>
            <a:r>
              <a:rPr lang="it-IT" sz="1200" dirty="0" smtClean="0"/>
              <a:t> mode </a:t>
            </a:r>
            <a:r>
              <a:rPr lang="it-IT" sz="1200" dirty="0" err="1" smtClean="0"/>
              <a:t>operation</a:t>
            </a:r>
            <a:r>
              <a:rPr lang="it-IT" sz="1200" dirty="0" smtClean="0"/>
              <a:t>)</a:t>
            </a:r>
            <a:r>
              <a:rPr lang="it-IT" sz="1200" dirty="0"/>
              <a:t>	             							</a:t>
            </a:r>
            <a:endParaRPr lang="it-IT" sz="1200" dirty="0" smtClean="0"/>
          </a:p>
          <a:p>
            <a:r>
              <a:rPr lang="it-IT" sz="1200" dirty="0" err="1" smtClean="0"/>
              <a:t>Recover</a:t>
            </a:r>
            <a:r>
              <a:rPr lang="it-IT" sz="1200" dirty="0" smtClean="0"/>
              <a:t> </a:t>
            </a:r>
            <a:r>
              <a:rPr lang="it-IT" sz="1200" dirty="0" err="1" smtClean="0"/>
              <a:t>correspondance</a:t>
            </a:r>
            <a:r>
              <a:rPr lang="it-IT" sz="1200" dirty="0" smtClean="0"/>
              <a:t> of </a:t>
            </a:r>
            <a:r>
              <a:rPr lang="it-IT" sz="1200" dirty="0" err="1" smtClean="0"/>
              <a:t>number</a:t>
            </a:r>
            <a:r>
              <a:rPr lang="it-IT" sz="1200" dirty="0" smtClean="0"/>
              <a:t> of PMT/base and </a:t>
            </a:r>
            <a:r>
              <a:rPr lang="it-IT" sz="1200" dirty="0" err="1" smtClean="0"/>
              <a:t>mounting</a:t>
            </a:r>
            <a:r>
              <a:rPr lang="it-IT" sz="1200" dirty="0" smtClean="0"/>
              <a:t> position from the Database </a:t>
            </a:r>
            <a:endParaRPr lang="it-IT" sz="1200" dirty="0" smtClean="0"/>
          </a:p>
          <a:p>
            <a:r>
              <a:rPr lang="it-IT" sz="1200" dirty="0" err="1" smtClean="0"/>
              <a:t>Wait</a:t>
            </a:r>
            <a:r>
              <a:rPr lang="it-IT" sz="1200" dirty="0" smtClean="0"/>
              <a:t> </a:t>
            </a:r>
            <a:r>
              <a:rPr lang="it-IT" sz="1200" dirty="0" err="1" smtClean="0"/>
              <a:t>conditiong</a:t>
            </a:r>
            <a:r>
              <a:rPr lang="it-IT" sz="1200" dirty="0" smtClean="0"/>
              <a:t> of </a:t>
            </a:r>
            <a:r>
              <a:rPr lang="it-IT" sz="1200" dirty="0" err="1" smtClean="0"/>
              <a:t>PMTs</a:t>
            </a:r>
            <a:r>
              <a:rPr lang="it-IT" sz="1200" dirty="0" smtClean="0"/>
              <a:t> 													</a:t>
            </a:r>
            <a:r>
              <a:rPr lang="it-IT" sz="1200" dirty="0" smtClean="0"/>
              <a:t>1 h</a:t>
            </a:r>
          </a:p>
          <a:p>
            <a:endParaRPr lang="it-IT" sz="1200" dirty="0" smtClean="0"/>
          </a:p>
          <a:p>
            <a:r>
              <a:rPr lang="it-IT" sz="1200" dirty="0" err="1" smtClean="0"/>
              <a:t>Functioning</a:t>
            </a:r>
            <a:r>
              <a:rPr lang="it-IT" sz="1200" dirty="0" smtClean="0"/>
              <a:t> </a:t>
            </a:r>
            <a:r>
              <a:rPr lang="it-IT" sz="1200" dirty="0"/>
              <a:t>test of the DOM	</a:t>
            </a:r>
            <a:r>
              <a:rPr lang="it-IT" sz="1200" dirty="0" err="1"/>
              <a:t>using</a:t>
            </a:r>
            <a:r>
              <a:rPr lang="it-IT" sz="1200" dirty="0"/>
              <a:t> laser source										30 </a:t>
            </a:r>
            <a:r>
              <a:rPr lang="it-IT" sz="1200" dirty="0" err="1"/>
              <a:t>min</a:t>
            </a:r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Wait or not 8 h? depending on integration schedule</a:t>
            </a:r>
            <a:endParaRPr lang="en-US" sz="1200" dirty="0"/>
          </a:p>
          <a:p>
            <a:endParaRPr lang="it-IT" sz="1200" dirty="0" smtClean="0"/>
          </a:p>
          <a:p>
            <a:r>
              <a:rPr lang="it-IT" sz="1200" dirty="0" err="1" smtClean="0"/>
              <a:t>A:Dark</a:t>
            </a:r>
            <a:r>
              <a:rPr lang="it-IT" sz="1200" dirty="0" smtClean="0"/>
              <a:t> </a:t>
            </a:r>
            <a:r>
              <a:rPr lang="it-IT" sz="1200" dirty="0" err="1"/>
              <a:t>Current</a:t>
            </a:r>
            <a:r>
              <a:rPr lang="it-IT" sz="1200" dirty="0"/>
              <a:t> Rate (</a:t>
            </a:r>
            <a:r>
              <a:rPr lang="it-IT" sz="1200" dirty="0" smtClean="0"/>
              <a:t>with </a:t>
            </a:r>
            <a:r>
              <a:rPr lang="it-IT" sz="1200" dirty="0" err="1" smtClean="0"/>
              <a:t>glass</a:t>
            </a:r>
            <a:r>
              <a:rPr lang="it-IT" sz="1200" dirty="0" smtClean="0"/>
              <a:t> </a:t>
            </a:r>
            <a:r>
              <a:rPr lang="it-IT" sz="1200" dirty="0"/>
              <a:t>and gel) </a:t>
            </a:r>
            <a:r>
              <a:rPr lang="it-IT" sz="1200" dirty="0" smtClean="0"/>
              <a:t>										10 </a:t>
            </a:r>
            <a:r>
              <a:rPr lang="it-IT" sz="1200" dirty="0" err="1" smtClean="0"/>
              <a:t>min</a:t>
            </a:r>
            <a:endParaRPr lang="it-IT" sz="1200" dirty="0" smtClean="0"/>
          </a:p>
          <a:p>
            <a:r>
              <a:rPr lang="it-IT" sz="1200" dirty="0" smtClean="0"/>
              <a:t>	Dark rate on </a:t>
            </a:r>
            <a:r>
              <a:rPr lang="it-IT" sz="1200" dirty="0" err="1" smtClean="0"/>
              <a:t>all</a:t>
            </a:r>
            <a:r>
              <a:rPr lang="it-IT" sz="1200" dirty="0" smtClean="0"/>
              <a:t> </a:t>
            </a:r>
            <a:r>
              <a:rPr lang="it-IT" sz="1200" dirty="0" err="1" smtClean="0"/>
              <a:t>PMTs</a:t>
            </a:r>
            <a:r>
              <a:rPr lang="it-IT" sz="1200" dirty="0" smtClean="0"/>
              <a:t> </a:t>
            </a:r>
            <a:r>
              <a:rPr lang="it-IT" sz="1200" dirty="0" smtClean="0">
                <a:sym typeface="Wingdings"/>
              </a:rPr>
              <a:t> </a:t>
            </a:r>
            <a:r>
              <a:rPr lang="it-IT" sz="1200" dirty="0" err="1" smtClean="0">
                <a:sym typeface="Wingdings"/>
              </a:rPr>
              <a:t>verify</a:t>
            </a:r>
            <a:r>
              <a:rPr lang="it-IT" sz="1200" dirty="0" smtClean="0">
                <a:sym typeface="Wingdings"/>
              </a:rPr>
              <a:t> the </a:t>
            </a:r>
            <a:r>
              <a:rPr lang="it-IT" sz="1200" dirty="0" err="1" smtClean="0">
                <a:sym typeface="Wingdings"/>
              </a:rPr>
              <a:t>specs</a:t>
            </a:r>
            <a:r>
              <a:rPr lang="it-IT" sz="1200" dirty="0" smtClean="0">
                <a:sym typeface="Wingdings"/>
              </a:rPr>
              <a:t> of the PMT (</a:t>
            </a:r>
            <a:r>
              <a:rPr lang="it-IT" sz="1200" dirty="0" err="1" smtClean="0">
                <a:sym typeface="Wingdings"/>
              </a:rPr>
              <a:t>if</a:t>
            </a:r>
            <a:r>
              <a:rPr lang="it-IT" sz="1200" dirty="0" smtClean="0">
                <a:sym typeface="Wingdings"/>
              </a:rPr>
              <a:t> </a:t>
            </a:r>
            <a:r>
              <a:rPr lang="it-IT" sz="1200" dirty="0" err="1" smtClean="0">
                <a:sym typeface="Wingdings"/>
              </a:rPr>
              <a:t>not</a:t>
            </a:r>
            <a:r>
              <a:rPr lang="it-IT" sz="1200" dirty="0" smtClean="0">
                <a:sym typeface="Wingdings"/>
              </a:rPr>
              <a:t> long dark </a:t>
            </a:r>
            <a:r>
              <a:rPr lang="it-IT" sz="1200" dirty="0" err="1" smtClean="0">
                <a:sym typeface="Wingdings"/>
              </a:rPr>
              <a:t>adaption</a:t>
            </a:r>
            <a:r>
              <a:rPr lang="it-IT" sz="1200" dirty="0" smtClean="0">
                <a:sym typeface="Wingdings"/>
              </a:rPr>
              <a:t> </a:t>
            </a:r>
            <a:r>
              <a:rPr lang="it-IT" sz="1200" dirty="0" err="1" smtClean="0">
                <a:sym typeface="Wingdings"/>
              </a:rPr>
              <a:t>observe</a:t>
            </a:r>
            <a:r>
              <a:rPr lang="it-IT" sz="1200" dirty="0" smtClean="0">
                <a:sym typeface="Wingdings"/>
              </a:rPr>
              <a:t> </a:t>
            </a:r>
            <a:r>
              <a:rPr lang="it-IT" sz="1200" dirty="0" err="1" smtClean="0">
                <a:sym typeface="Wingdings"/>
              </a:rPr>
              <a:t>only</a:t>
            </a:r>
            <a:r>
              <a:rPr lang="it-IT" sz="1200" dirty="0" smtClean="0">
                <a:sym typeface="Wingdings"/>
              </a:rPr>
              <a:t> large </a:t>
            </a:r>
            <a:r>
              <a:rPr lang="it-IT" sz="1200" dirty="0" err="1" smtClean="0">
                <a:sym typeface="Wingdings"/>
              </a:rPr>
              <a:t>deviations</a:t>
            </a:r>
            <a:r>
              <a:rPr lang="it-IT" sz="1200" dirty="0" smtClean="0">
                <a:sym typeface="Wingdings"/>
              </a:rPr>
              <a:t> of </a:t>
            </a:r>
            <a:r>
              <a:rPr lang="it-IT" sz="1200" dirty="0" err="1" smtClean="0">
                <a:sym typeface="Wingdings"/>
              </a:rPr>
              <a:t>few</a:t>
            </a:r>
            <a:r>
              <a:rPr lang="it-IT" sz="1200" dirty="0" smtClean="0">
                <a:sym typeface="Wingdings"/>
              </a:rPr>
              <a:t> </a:t>
            </a:r>
            <a:r>
              <a:rPr lang="it-IT" sz="1200" dirty="0" err="1" smtClean="0">
                <a:sym typeface="Wingdings"/>
              </a:rPr>
              <a:t>PMts</a:t>
            </a:r>
            <a:r>
              <a:rPr lang="it-IT" sz="1200" dirty="0" smtClean="0">
                <a:sym typeface="Wingdings"/>
              </a:rPr>
              <a:t>)</a:t>
            </a:r>
            <a:endParaRPr lang="it-IT" sz="1200" dirty="0" smtClean="0"/>
          </a:p>
          <a:p>
            <a:r>
              <a:rPr lang="en-US" sz="1200" dirty="0" smtClean="0"/>
              <a:t>	Mapping and relative time calibration </a:t>
            </a:r>
            <a:r>
              <a:rPr lang="it-IT" sz="1200" dirty="0"/>
              <a:t> </a:t>
            </a:r>
            <a:r>
              <a:rPr lang="it-IT" sz="1200" dirty="0" err="1" smtClean="0"/>
              <a:t>using</a:t>
            </a:r>
            <a:r>
              <a:rPr lang="it-IT" sz="1200" dirty="0" smtClean="0"/>
              <a:t> 40 K </a:t>
            </a:r>
            <a:r>
              <a:rPr lang="it-IT" sz="1200" dirty="0" err="1" smtClean="0"/>
              <a:t>coninc</a:t>
            </a:r>
            <a:r>
              <a:rPr lang="it-IT" sz="1200" dirty="0" smtClean="0"/>
              <a:t> (</a:t>
            </a:r>
            <a:r>
              <a:rPr lang="it-IT" sz="1200" dirty="0" err="1"/>
              <a:t>see</a:t>
            </a:r>
            <a:r>
              <a:rPr lang="it-IT" sz="1200" dirty="0"/>
              <a:t> </a:t>
            </a:r>
            <a:r>
              <a:rPr lang="it-IT" sz="1200" dirty="0">
                <a:hlinkClick r:id="rId2"/>
              </a:rPr>
              <a:t>http://pi1222.physik.uni-erlangen.de/Qualification/24</a:t>
            </a:r>
            <a:r>
              <a:rPr lang="it-IT" sz="1200" dirty="0"/>
              <a:t>)</a:t>
            </a:r>
            <a:endParaRPr lang="en-US" sz="1200" dirty="0" smtClean="0"/>
          </a:p>
          <a:p>
            <a:r>
              <a:rPr lang="en-US" sz="1200" dirty="0" smtClean="0"/>
              <a:t>	TOT check using single photo-electrons from 40K</a:t>
            </a:r>
          </a:p>
          <a:p>
            <a:r>
              <a:rPr lang="en-US" sz="1200" dirty="0" smtClean="0"/>
              <a:t>B: Laser calibration (absolute) 4 reference PMTs (far one from the other)  - 						2 min</a:t>
            </a:r>
            <a:endParaRPr lang="en-US" sz="1200" dirty="0"/>
          </a:p>
          <a:p>
            <a:r>
              <a:rPr lang="en-US" sz="1200" dirty="0" smtClean="0"/>
              <a:t>     Laser triggered </a:t>
            </a:r>
            <a:r>
              <a:rPr lang="en-US" sz="1200" dirty="0"/>
              <a:t>by GPS and amplitude set to 10 </a:t>
            </a:r>
            <a:r>
              <a:rPr lang="en-US" sz="1200" dirty="0" err="1"/>
              <a:t>spe</a:t>
            </a:r>
            <a:r>
              <a:rPr lang="en-US" sz="1200" dirty="0"/>
              <a:t> </a:t>
            </a:r>
            <a:r>
              <a:rPr lang="en-US" sz="1200" dirty="0" smtClean="0"/>
              <a:t>and 20 kHz</a:t>
            </a:r>
          </a:p>
          <a:p>
            <a:r>
              <a:rPr lang="en-US" sz="1200" dirty="0"/>
              <a:t>	</a:t>
            </a:r>
            <a:r>
              <a:rPr lang="it-IT" sz="1200" dirty="0" err="1" smtClean="0"/>
              <a:t>Check</a:t>
            </a:r>
            <a:r>
              <a:rPr lang="it-IT" sz="1200" dirty="0" smtClean="0"/>
              <a:t>  </a:t>
            </a:r>
            <a:r>
              <a:rPr lang="it-IT" sz="1200" dirty="0" err="1" smtClean="0"/>
              <a:t>absolute</a:t>
            </a:r>
            <a:r>
              <a:rPr lang="it-IT" sz="1200" dirty="0" smtClean="0"/>
              <a:t> time on </a:t>
            </a:r>
            <a:r>
              <a:rPr lang="it-IT" sz="1200" dirty="0" err="1" smtClean="0"/>
              <a:t>reference</a:t>
            </a:r>
            <a:r>
              <a:rPr lang="it-IT" sz="1200" dirty="0" smtClean="0"/>
              <a:t> </a:t>
            </a:r>
            <a:r>
              <a:rPr lang="it-IT" sz="1200" dirty="0" err="1" smtClean="0"/>
              <a:t>PMTs</a:t>
            </a:r>
            <a:r>
              <a:rPr lang="it-IT" sz="1200" dirty="0" smtClean="0"/>
              <a:t> (TT or delta-T)</a:t>
            </a:r>
          </a:p>
          <a:p>
            <a:r>
              <a:rPr lang="it-IT" sz="1200" dirty="0"/>
              <a:t>	</a:t>
            </a:r>
            <a:r>
              <a:rPr lang="it-IT" sz="1200" dirty="0" err="1"/>
              <a:t>C</a:t>
            </a:r>
            <a:r>
              <a:rPr lang="it-IT" sz="1200" dirty="0" err="1" smtClean="0"/>
              <a:t>heck</a:t>
            </a:r>
            <a:r>
              <a:rPr lang="it-IT" sz="1200" dirty="0" smtClean="0"/>
              <a:t> relative to </a:t>
            </a:r>
            <a:r>
              <a:rPr lang="it-IT" sz="1200" dirty="0" err="1" smtClean="0"/>
              <a:t>absolute</a:t>
            </a:r>
            <a:r>
              <a:rPr lang="it-IT" sz="1200" dirty="0" smtClean="0"/>
              <a:t> time for </a:t>
            </a:r>
            <a:r>
              <a:rPr lang="it-IT" sz="1200" dirty="0" err="1" smtClean="0"/>
              <a:t>PMTs</a:t>
            </a:r>
            <a:r>
              <a:rPr lang="it-IT" sz="1200" dirty="0" smtClean="0"/>
              <a:t> </a:t>
            </a:r>
            <a:r>
              <a:rPr lang="it-IT" sz="1200" dirty="0" err="1" smtClean="0"/>
              <a:t>close</a:t>
            </a:r>
            <a:r>
              <a:rPr lang="it-IT" sz="1200" dirty="0" smtClean="0"/>
              <a:t> to the </a:t>
            </a:r>
            <a:r>
              <a:rPr lang="it-IT" sz="1200" dirty="0" err="1" smtClean="0"/>
              <a:t>fiber</a:t>
            </a:r>
            <a:endParaRPr lang="en-US" sz="1200" dirty="0"/>
          </a:p>
          <a:p>
            <a:r>
              <a:rPr lang="en-US" sz="1200" dirty="0" smtClean="0"/>
              <a:t>	Redo mapping and check with previous one</a:t>
            </a:r>
            <a:endParaRPr lang="en-US" sz="1200" dirty="0"/>
          </a:p>
          <a:p>
            <a:r>
              <a:rPr lang="it-IT" sz="1200" dirty="0" err="1" smtClean="0"/>
              <a:t>C:Functionality</a:t>
            </a:r>
            <a:r>
              <a:rPr lang="it-IT" sz="1200" dirty="0" smtClean="0"/>
              <a:t> </a:t>
            </a:r>
            <a:r>
              <a:rPr lang="it-IT" sz="1200" dirty="0"/>
              <a:t>test of nano beacon				</a:t>
            </a:r>
            <a:r>
              <a:rPr lang="it-IT" sz="1200" dirty="0" smtClean="0"/>
              <a:t>	</a:t>
            </a:r>
            <a:r>
              <a:rPr lang="it-IT" sz="1200" dirty="0"/>
              <a:t>							</a:t>
            </a:r>
            <a:r>
              <a:rPr lang="it-IT" sz="1200" dirty="0" smtClean="0"/>
              <a:t>5 </a:t>
            </a:r>
            <a:r>
              <a:rPr lang="it-IT" sz="1200" dirty="0" err="1" smtClean="0"/>
              <a:t>min</a:t>
            </a:r>
            <a:endParaRPr lang="it-IT" sz="1200" dirty="0" smtClean="0"/>
          </a:p>
          <a:p>
            <a:r>
              <a:rPr lang="it-IT" sz="1200" dirty="0" smtClean="0">
                <a:solidFill>
                  <a:srgbClr val="FF0000"/>
                </a:solidFill>
              </a:rPr>
              <a:t>maximum </a:t>
            </a:r>
            <a:r>
              <a:rPr lang="it-IT" sz="1200" dirty="0" err="1" smtClean="0">
                <a:solidFill>
                  <a:srgbClr val="FF0000"/>
                </a:solidFill>
              </a:rPr>
              <a:t>amplitude</a:t>
            </a:r>
            <a:r>
              <a:rPr lang="it-IT" sz="1200" dirty="0" smtClean="0">
                <a:solidFill>
                  <a:srgbClr val="FF0000"/>
                </a:solidFill>
              </a:rPr>
              <a:t> @ 20 kHz</a:t>
            </a:r>
            <a:endParaRPr lang="it-IT" sz="1200" dirty="0">
              <a:solidFill>
                <a:srgbClr val="FF0000"/>
              </a:solidFill>
            </a:endParaRPr>
          </a:p>
          <a:p>
            <a:r>
              <a:rPr lang="it-IT" sz="1200" dirty="0" smtClean="0">
                <a:solidFill>
                  <a:srgbClr val="FF0000"/>
                </a:solidFill>
              </a:rPr>
              <a:t>minimum </a:t>
            </a:r>
            <a:r>
              <a:rPr lang="it-IT" sz="1200" dirty="0" err="1" smtClean="0">
                <a:solidFill>
                  <a:srgbClr val="FF0000"/>
                </a:solidFill>
              </a:rPr>
              <a:t>amplitude</a:t>
            </a:r>
            <a:r>
              <a:rPr lang="it-IT" sz="1200" dirty="0" smtClean="0">
                <a:solidFill>
                  <a:srgbClr val="FF0000"/>
                </a:solidFill>
              </a:rPr>
              <a:t> @ 20 kHz</a:t>
            </a:r>
          </a:p>
          <a:p>
            <a:r>
              <a:rPr lang="it-IT" sz="1200" dirty="0" smtClean="0"/>
              <a:t>		</a:t>
            </a:r>
            <a:r>
              <a:rPr lang="it-IT" sz="1200" dirty="0" err="1" smtClean="0"/>
              <a:t>Check</a:t>
            </a:r>
            <a:r>
              <a:rPr lang="it-IT" sz="1200" dirty="0" smtClean="0"/>
              <a:t> the </a:t>
            </a:r>
            <a:r>
              <a:rPr lang="it-IT" sz="1200" dirty="0" err="1" smtClean="0"/>
              <a:t>nanobeacon</a:t>
            </a:r>
            <a:r>
              <a:rPr lang="it-IT" sz="1200" dirty="0" smtClean="0"/>
              <a:t>  </a:t>
            </a:r>
            <a:r>
              <a:rPr lang="it-IT" sz="1200" dirty="0" err="1" smtClean="0"/>
              <a:t>functionality</a:t>
            </a:r>
            <a:endParaRPr lang="it-IT" sz="1200" dirty="0" smtClean="0"/>
          </a:p>
          <a:p>
            <a:r>
              <a:rPr lang="en-US" sz="1200" dirty="0" smtClean="0"/>
              <a:t>	</a:t>
            </a:r>
            <a:r>
              <a:rPr lang="en-US" sz="1200" dirty="0"/>
              <a:t>	Redo mapping for PMTs close to the </a:t>
            </a:r>
            <a:r>
              <a:rPr lang="en-US" sz="1200" dirty="0" err="1"/>
              <a:t>nano</a:t>
            </a:r>
            <a:r>
              <a:rPr lang="en-US" sz="1200" dirty="0"/>
              <a:t>-</a:t>
            </a:r>
            <a:r>
              <a:rPr lang="en-US" sz="1200" dirty="0" smtClean="0"/>
              <a:t>beacon and </a:t>
            </a:r>
            <a:r>
              <a:rPr lang="en-US" sz="1200" dirty="0"/>
              <a:t>check with previous </a:t>
            </a:r>
            <a:r>
              <a:rPr lang="en-US" sz="1200" dirty="0" smtClean="0"/>
              <a:t>ones</a:t>
            </a:r>
            <a:endParaRPr lang="it-IT" sz="1200" dirty="0" smtClean="0"/>
          </a:p>
          <a:p>
            <a:r>
              <a:rPr lang="it-IT" sz="1200" dirty="0"/>
              <a:t>D</a:t>
            </a:r>
            <a:r>
              <a:rPr lang="it-IT" sz="1200" dirty="0" smtClean="0"/>
              <a:t>: </a:t>
            </a:r>
            <a:r>
              <a:rPr lang="it-IT" sz="1200" dirty="0" err="1" smtClean="0"/>
              <a:t>Functionality</a:t>
            </a:r>
            <a:r>
              <a:rPr lang="it-IT" sz="1200" dirty="0" smtClean="0"/>
              <a:t> </a:t>
            </a:r>
            <a:r>
              <a:rPr lang="it-IT" sz="1200" dirty="0"/>
              <a:t>test of </a:t>
            </a:r>
            <a:r>
              <a:rPr lang="it-IT" sz="1200" dirty="0" err="1"/>
              <a:t>acoustic</a:t>
            </a:r>
            <a:r>
              <a:rPr lang="it-IT" sz="1200" dirty="0"/>
              <a:t>  reception (20,30,40 kHz, 2 </a:t>
            </a:r>
            <a:r>
              <a:rPr lang="it-IT" sz="1200" dirty="0" err="1"/>
              <a:t>amplitudes</a:t>
            </a:r>
            <a:r>
              <a:rPr lang="it-IT" sz="1200" dirty="0"/>
              <a:t>, </a:t>
            </a:r>
            <a:r>
              <a:rPr lang="it-IT" sz="1200" dirty="0" err="1"/>
              <a:t>acoustic</a:t>
            </a:r>
            <a:r>
              <a:rPr lang="it-IT" sz="1200" dirty="0"/>
              <a:t> </a:t>
            </a:r>
            <a:r>
              <a:rPr lang="it-IT" sz="1200" dirty="0" err="1"/>
              <a:t>emitter</a:t>
            </a:r>
            <a:r>
              <a:rPr lang="it-IT" sz="1200" dirty="0"/>
              <a:t> trigger GPS-PPS)	</a:t>
            </a:r>
            <a:r>
              <a:rPr lang="it-IT" sz="1200" dirty="0" smtClean="0"/>
              <a:t>		5 </a:t>
            </a:r>
            <a:r>
              <a:rPr lang="it-IT" sz="1200" dirty="0" err="1" smtClean="0"/>
              <a:t>min</a:t>
            </a:r>
            <a:endParaRPr lang="it-IT" sz="1200" dirty="0" smtClean="0"/>
          </a:p>
          <a:p>
            <a:r>
              <a:rPr lang="en-US" sz="1200" dirty="0" smtClean="0"/>
              <a:t>		Check functionality of the </a:t>
            </a:r>
            <a:r>
              <a:rPr lang="en-US" sz="1200" dirty="0" err="1" smtClean="0"/>
              <a:t>piezo</a:t>
            </a:r>
            <a:r>
              <a:rPr lang="en-US" sz="1200" dirty="0" smtClean="0"/>
              <a:t> 	</a:t>
            </a:r>
          </a:p>
          <a:p>
            <a:r>
              <a:rPr lang="en-US" sz="1200" dirty="0" smtClean="0"/>
              <a:t>		rough estimate to sensitivity to different frequencies and measure of noise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	check time correlation signal – master clock</a:t>
            </a:r>
            <a:endParaRPr lang="en-US" sz="1200" dirty="0"/>
          </a:p>
          <a:p>
            <a:r>
              <a:rPr lang="it-IT" sz="1200" dirty="0" err="1" smtClean="0"/>
              <a:t>D:Compass</a:t>
            </a:r>
            <a:r>
              <a:rPr lang="it-IT" sz="1200" dirty="0" smtClean="0"/>
              <a:t> </a:t>
            </a:r>
            <a:r>
              <a:rPr lang="it-IT" sz="1200" dirty="0" err="1"/>
              <a:t>Calibration</a:t>
            </a:r>
            <a:r>
              <a:rPr lang="it-IT" sz="1200" dirty="0"/>
              <a:t> </a:t>
            </a:r>
            <a:r>
              <a:rPr lang="it-IT" sz="1200" dirty="0" err="1"/>
              <a:t>using</a:t>
            </a:r>
            <a:r>
              <a:rPr lang="it-IT" sz="1200" dirty="0"/>
              <a:t> </a:t>
            </a:r>
            <a:r>
              <a:rPr lang="it-IT" sz="1200" dirty="0" err="1"/>
              <a:t>rotating</a:t>
            </a:r>
            <a:r>
              <a:rPr lang="it-IT" sz="1200" dirty="0"/>
              <a:t> </a:t>
            </a:r>
            <a:r>
              <a:rPr lang="it-IT" sz="1200" dirty="0" err="1" smtClean="0"/>
              <a:t>dish</a:t>
            </a:r>
            <a:r>
              <a:rPr lang="it-IT" sz="1200" dirty="0" smtClean="0"/>
              <a:t>										15 </a:t>
            </a:r>
            <a:r>
              <a:rPr lang="it-IT" sz="1200" dirty="0" err="1" smtClean="0"/>
              <a:t>min</a:t>
            </a:r>
            <a:r>
              <a:rPr lang="it-IT" sz="1200" dirty="0" smtClean="0"/>
              <a:t> </a:t>
            </a:r>
            <a:r>
              <a:rPr lang="it-IT" sz="1200" dirty="0"/>
              <a:t>	</a:t>
            </a:r>
            <a:endParaRPr lang="it-IT" sz="1200" dirty="0" smtClean="0"/>
          </a:p>
          <a:p>
            <a:r>
              <a:rPr lang="it-IT" sz="1200" dirty="0"/>
              <a:t>	 </a:t>
            </a:r>
            <a:r>
              <a:rPr lang="it-IT" sz="1200" dirty="0" err="1" smtClean="0"/>
              <a:t>readout</a:t>
            </a:r>
            <a:r>
              <a:rPr lang="it-IT" sz="1200" dirty="0" smtClean="0"/>
              <a:t> of AHRS &gt; 1Hz, PC with RS232 to drive the </a:t>
            </a:r>
            <a:r>
              <a:rPr lang="it-IT" sz="1200" dirty="0" err="1" smtClean="0"/>
              <a:t>step</a:t>
            </a:r>
            <a:r>
              <a:rPr lang="it-IT" sz="1200" dirty="0" smtClean="0"/>
              <a:t> </a:t>
            </a:r>
            <a:r>
              <a:rPr lang="it-IT" sz="1200" dirty="0" err="1" smtClean="0"/>
              <a:t>motor</a:t>
            </a:r>
            <a:r>
              <a:rPr lang="it-IT" sz="1200" dirty="0" smtClean="0"/>
              <a:t> encoder</a:t>
            </a:r>
            <a:r>
              <a:rPr lang="it-IT" sz="1200" dirty="0"/>
              <a:t>							</a:t>
            </a:r>
            <a:endParaRPr lang="it-IT" sz="1200" dirty="0" smtClean="0"/>
          </a:p>
          <a:p>
            <a:r>
              <a:rPr lang="it-IT" sz="1200" dirty="0" smtClean="0"/>
              <a:t>	</a:t>
            </a:r>
            <a:r>
              <a:rPr lang="it-IT" sz="1200" dirty="0" err="1" smtClean="0"/>
              <a:t>store</a:t>
            </a:r>
            <a:r>
              <a:rPr lang="it-IT" sz="1200" dirty="0" smtClean="0"/>
              <a:t> </a:t>
            </a:r>
            <a:r>
              <a:rPr lang="it-IT" sz="1200" dirty="0" err="1" smtClean="0"/>
              <a:t>compass</a:t>
            </a:r>
            <a:r>
              <a:rPr lang="it-IT" sz="1200" dirty="0" smtClean="0"/>
              <a:t> data and AHRS data </a:t>
            </a:r>
            <a:r>
              <a:rPr lang="it-IT" sz="1200" dirty="0" smtClean="0">
                <a:sym typeface="Wingdings"/>
              </a:rPr>
              <a:t> </a:t>
            </a:r>
            <a:r>
              <a:rPr lang="it-IT" sz="1200" dirty="0" err="1" smtClean="0">
                <a:sym typeface="Wingdings"/>
              </a:rPr>
              <a:t>recover</a:t>
            </a:r>
            <a:r>
              <a:rPr lang="it-IT" sz="1200" dirty="0" smtClean="0">
                <a:sym typeface="Wingdings"/>
              </a:rPr>
              <a:t> the AHRS </a:t>
            </a:r>
            <a:r>
              <a:rPr lang="it-IT" sz="1200" dirty="0" err="1" smtClean="0">
                <a:sym typeface="Wingdings"/>
              </a:rPr>
              <a:t>calibration</a:t>
            </a:r>
            <a:r>
              <a:rPr lang="it-IT" sz="1200" dirty="0" smtClean="0">
                <a:sym typeface="Wingdings"/>
              </a:rPr>
              <a:t> </a:t>
            </a:r>
            <a:r>
              <a:rPr lang="it-IT" sz="1200" dirty="0" err="1" smtClean="0">
                <a:sym typeface="Wingdings"/>
              </a:rPr>
              <a:t>matrixes</a:t>
            </a:r>
            <a:endParaRPr lang="it-IT" sz="1200" dirty="0"/>
          </a:p>
          <a:p>
            <a:r>
              <a:rPr lang="it-IT" sz="1200" dirty="0" smtClean="0"/>
              <a:t>DOM </a:t>
            </a:r>
            <a:r>
              <a:rPr lang="it-IT" sz="1200" dirty="0" err="1"/>
              <a:t>Packing</a:t>
            </a:r>
            <a:r>
              <a:rPr lang="it-IT" sz="1200" dirty="0"/>
              <a:t>																</a:t>
            </a:r>
            <a:r>
              <a:rPr lang="it-IT" sz="1200" dirty="0" smtClean="0"/>
              <a:t>20 </a:t>
            </a:r>
            <a:r>
              <a:rPr lang="it-IT" sz="1200" dirty="0" err="1" smtClean="0"/>
              <a:t>min</a:t>
            </a:r>
            <a:endParaRPr lang="en-US" sz="1200" dirty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42205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err="1" smtClean="0"/>
              <a:t>Parameters</a:t>
            </a:r>
            <a:r>
              <a:rPr lang="it-IT" sz="1800" dirty="0" smtClean="0"/>
              <a:t> to be </a:t>
            </a:r>
            <a:r>
              <a:rPr lang="it-IT" sz="1800" dirty="0" err="1" smtClean="0"/>
              <a:t>saved</a:t>
            </a:r>
            <a:r>
              <a:rPr lang="it-IT" sz="1800" dirty="0" smtClean="0"/>
              <a:t>:</a:t>
            </a:r>
          </a:p>
          <a:p>
            <a:pPr marL="0" indent="0">
              <a:buNone/>
            </a:pPr>
            <a:endParaRPr lang="it-IT" sz="1800" dirty="0" smtClean="0"/>
          </a:p>
          <a:p>
            <a:r>
              <a:rPr lang="it-IT" sz="1800" dirty="0" err="1"/>
              <a:t>Histo</a:t>
            </a:r>
            <a:r>
              <a:rPr lang="it-IT" sz="1800" dirty="0"/>
              <a:t> </a:t>
            </a:r>
            <a:r>
              <a:rPr lang="it-IT" sz="1800" dirty="0" err="1"/>
              <a:t>coincidences</a:t>
            </a:r>
            <a:r>
              <a:rPr lang="it-IT" sz="1800" dirty="0"/>
              <a:t> for </a:t>
            </a:r>
            <a:r>
              <a:rPr lang="it-IT" sz="1800" dirty="0" err="1"/>
              <a:t>mapping</a:t>
            </a:r>
            <a:r>
              <a:rPr lang="it-IT" sz="1800" dirty="0"/>
              <a:t> (to be </a:t>
            </a:r>
            <a:r>
              <a:rPr lang="it-IT" sz="1800" dirty="0" err="1"/>
              <a:t>defined</a:t>
            </a:r>
            <a:r>
              <a:rPr lang="it-IT" sz="1800" dirty="0"/>
              <a:t>)</a:t>
            </a:r>
          </a:p>
          <a:p>
            <a:r>
              <a:rPr lang="it-IT" sz="1800" dirty="0" err="1" smtClean="0"/>
              <a:t>Mapping</a:t>
            </a:r>
            <a:r>
              <a:rPr lang="it-IT" sz="1800" dirty="0" smtClean="0"/>
              <a:t> </a:t>
            </a:r>
            <a:r>
              <a:rPr lang="it-IT" sz="1800" dirty="0" err="1" smtClean="0"/>
              <a:t>matrix</a:t>
            </a:r>
            <a:r>
              <a:rPr lang="it-IT" sz="1800" dirty="0" smtClean="0"/>
              <a:t>  + </a:t>
            </a:r>
            <a:r>
              <a:rPr lang="it-IT" sz="1800" dirty="0" err="1" smtClean="0"/>
              <a:t>indication</a:t>
            </a:r>
            <a:r>
              <a:rPr lang="it-IT" sz="1800" dirty="0" smtClean="0"/>
              <a:t> on PMT (green, </a:t>
            </a:r>
            <a:r>
              <a:rPr lang="it-IT" sz="1800" dirty="0" err="1" smtClean="0"/>
              <a:t>yellow</a:t>
            </a:r>
            <a:r>
              <a:rPr lang="it-IT" sz="1800" dirty="0" smtClean="0"/>
              <a:t>, </a:t>
            </a:r>
            <a:r>
              <a:rPr lang="it-IT" sz="1800" dirty="0" err="1" smtClean="0"/>
              <a:t>red</a:t>
            </a:r>
            <a:r>
              <a:rPr lang="it-IT" sz="1800" dirty="0" smtClean="0"/>
              <a:t>)</a:t>
            </a:r>
          </a:p>
          <a:p>
            <a:r>
              <a:rPr lang="it-IT" sz="1800" dirty="0" smtClean="0"/>
              <a:t> TOT (@ </a:t>
            </a:r>
            <a:r>
              <a:rPr lang="it-IT" sz="1800" dirty="0" err="1" smtClean="0"/>
              <a:t>spe</a:t>
            </a:r>
            <a:r>
              <a:rPr lang="it-IT" sz="1800" dirty="0" smtClean="0"/>
              <a:t>) – green box (</a:t>
            </a:r>
            <a:r>
              <a:rPr lang="it-IT" sz="1800" dirty="0" err="1" smtClean="0"/>
              <a:t>histo</a:t>
            </a:r>
            <a:r>
              <a:rPr lang="it-IT" sz="1800" dirty="0" smtClean="0"/>
              <a:t>, </a:t>
            </a:r>
            <a:r>
              <a:rPr lang="it-IT" sz="1800" dirty="0" err="1" smtClean="0"/>
              <a:t>mean</a:t>
            </a:r>
            <a:r>
              <a:rPr lang="it-IT" sz="1800" dirty="0" smtClean="0"/>
              <a:t>, sigma </a:t>
            </a:r>
            <a:r>
              <a:rPr lang="it-IT" sz="1800" dirty="0" err="1" smtClean="0"/>
              <a:t>fit</a:t>
            </a:r>
            <a:r>
              <a:rPr lang="it-IT" sz="1800" dirty="0" smtClean="0"/>
              <a:t>, or RMS)</a:t>
            </a:r>
          </a:p>
          <a:p>
            <a:r>
              <a:rPr lang="it-IT" sz="1800" dirty="0" smtClean="0"/>
              <a:t> Dark rate (</a:t>
            </a:r>
            <a:r>
              <a:rPr lang="it-IT" sz="1800" dirty="0" err="1" smtClean="0"/>
              <a:t>specifying</a:t>
            </a:r>
            <a:r>
              <a:rPr lang="it-IT" sz="1800" dirty="0" smtClean="0"/>
              <a:t> dark </a:t>
            </a:r>
            <a:r>
              <a:rPr lang="it-IT" sz="1800" dirty="0" err="1" smtClean="0"/>
              <a:t>adaption</a:t>
            </a:r>
            <a:r>
              <a:rPr lang="it-IT" sz="1800" dirty="0" smtClean="0"/>
              <a:t> time)</a:t>
            </a:r>
          </a:p>
          <a:p>
            <a:r>
              <a:rPr lang="it-IT" sz="1800" dirty="0" err="1" smtClean="0"/>
              <a:t>Histo</a:t>
            </a:r>
            <a:r>
              <a:rPr lang="it-IT" sz="1800" dirty="0" smtClean="0"/>
              <a:t> TOT</a:t>
            </a:r>
            <a:r>
              <a:rPr lang="it-IT" sz="1800" dirty="0"/>
              <a:t> </a:t>
            </a:r>
            <a:r>
              <a:rPr lang="it-IT" sz="1800" dirty="0" smtClean="0"/>
              <a:t>(dark rate </a:t>
            </a:r>
            <a:r>
              <a:rPr lang="it-IT" sz="1800" dirty="0" err="1" smtClean="0"/>
              <a:t>counts</a:t>
            </a:r>
            <a:r>
              <a:rPr lang="it-IT" sz="1800" dirty="0" smtClean="0"/>
              <a:t>)</a:t>
            </a:r>
          </a:p>
          <a:p>
            <a:r>
              <a:rPr lang="it-IT" sz="1800" dirty="0" smtClean="0"/>
              <a:t>31 </a:t>
            </a:r>
            <a:r>
              <a:rPr lang="it-IT" sz="1800" dirty="0" err="1" smtClean="0"/>
              <a:t>Histo</a:t>
            </a:r>
            <a:r>
              <a:rPr lang="it-IT" sz="1800" dirty="0" smtClean="0"/>
              <a:t> Delta-T (</a:t>
            </a:r>
            <a:r>
              <a:rPr lang="it-IT" sz="1800" dirty="0" err="1" smtClean="0"/>
              <a:t>TtT</a:t>
            </a:r>
            <a:r>
              <a:rPr lang="it-IT" sz="1800" dirty="0" smtClean="0"/>
              <a:t>)</a:t>
            </a:r>
          </a:p>
          <a:p>
            <a:endParaRPr lang="it-IT" sz="1800" dirty="0" smtClean="0"/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215547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o 3"/>
          <p:cNvSpPr/>
          <p:nvPr/>
        </p:nvSpPr>
        <p:spPr>
          <a:xfrm>
            <a:off x="1088570" y="3755576"/>
            <a:ext cx="6477000" cy="2249715"/>
          </a:xfrm>
          <a:prstGeom prst="cube">
            <a:avLst>
              <a:gd name="adj" fmla="val 88260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2540000" y="4118434"/>
            <a:ext cx="3701143" cy="116114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237" y="1422057"/>
            <a:ext cx="3244685" cy="3204378"/>
          </a:xfrm>
          <a:prstGeom prst="ellipse">
            <a:avLst/>
          </a:prstGeom>
        </p:spPr>
      </p:pic>
      <p:sp>
        <p:nvSpPr>
          <p:cNvPr id="17" name="Rettangolo 16"/>
          <p:cNvSpPr/>
          <p:nvPr/>
        </p:nvSpPr>
        <p:spPr>
          <a:xfrm>
            <a:off x="2957286" y="3610434"/>
            <a:ext cx="308428" cy="1306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522686" y="3501577"/>
            <a:ext cx="308428" cy="1306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Esagono orizzontale 18"/>
          <p:cNvSpPr/>
          <p:nvPr/>
        </p:nvSpPr>
        <p:spPr>
          <a:xfrm>
            <a:off x="1886857" y="4807863"/>
            <a:ext cx="923380" cy="70757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226795" y="468086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Acoustic</a:t>
            </a:r>
            <a:r>
              <a:rPr lang="it-IT" dirty="0" smtClean="0"/>
              <a:t> </a:t>
            </a:r>
            <a:r>
              <a:rPr lang="it-IT" dirty="0" err="1" smtClean="0"/>
              <a:t>emitter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842021" y="3933768"/>
            <a:ext cx="819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Holder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137493" y="3933768"/>
            <a:ext cx="819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Holder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241143" y="5635959"/>
            <a:ext cx="2403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Rotating</a:t>
            </a:r>
            <a:r>
              <a:rPr lang="it-IT" dirty="0" smtClean="0"/>
              <a:t> </a:t>
            </a:r>
            <a:r>
              <a:rPr lang="it-IT" dirty="0" err="1"/>
              <a:t>d</a:t>
            </a:r>
            <a:r>
              <a:rPr lang="it-IT" dirty="0" err="1" smtClean="0"/>
              <a:t>ish</a:t>
            </a:r>
            <a:r>
              <a:rPr lang="it-IT" dirty="0" smtClean="0"/>
              <a:t> </a:t>
            </a:r>
          </a:p>
          <a:p>
            <a:r>
              <a:rPr lang="it-IT" dirty="0" smtClean="0"/>
              <a:t>(</a:t>
            </a:r>
            <a:r>
              <a:rPr lang="it-IT" dirty="0" err="1"/>
              <a:t>e</a:t>
            </a:r>
            <a:r>
              <a:rPr lang="it-IT" dirty="0" err="1" smtClean="0"/>
              <a:t>ncoded</a:t>
            </a:r>
            <a:r>
              <a:rPr lang="it-IT" dirty="0" smtClean="0"/>
              <a:t> </a:t>
            </a:r>
            <a:r>
              <a:rPr lang="it-IT" dirty="0" err="1" smtClean="0"/>
              <a:t>motor</a:t>
            </a:r>
            <a:r>
              <a:rPr lang="it-IT" dirty="0" smtClean="0"/>
              <a:t> </a:t>
            </a:r>
            <a:r>
              <a:rPr lang="it-IT" dirty="0" err="1" smtClean="0"/>
              <a:t>below</a:t>
            </a:r>
            <a:r>
              <a:rPr lang="it-IT" dirty="0" smtClean="0"/>
              <a:t>)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 flipH="1" flipV="1">
            <a:off x="4644571" y="4916720"/>
            <a:ext cx="1886858" cy="707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7 4"/>
          <p:cNvCxnSpPr/>
          <p:nvPr/>
        </p:nvCxnSpPr>
        <p:spPr>
          <a:xfrm rot="10800000">
            <a:off x="2540000" y="489858"/>
            <a:ext cx="1814286" cy="1161144"/>
          </a:xfrm>
          <a:prstGeom prst="curvedConnector3">
            <a:avLst/>
          </a:prstGeom>
          <a:ln w="76200" cmpd="sng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3378306" y="489857"/>
            <a:ext cx="487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VEOC-DOM: extra </a:t>
            </a:r>
            <a:r>
              <a:rPr lang="it-IT" dirty="0" err="1" smtClean="0"/>
              <a:t>length</a:t>
            </a:r>
            <a:r>
              <a:rPr lang="it-IT" dirty="0" smtClean="0"/>
              <a:t> for 1 complete 360° turn 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241143" y="3265702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Base </a:t>
            </a: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for </a:t>
            </a:r>
            <a:r>
              <a:rPr lang="it-IT" dirty="0" err="1" smtClean="0"/>
              <a:t>assembly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15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o 27"/>
          <p:cNvGrpSpPr/>
          <p:nvPr/>
        </p:nvGrpSpPr>
        <p:grpSpPr>
          <a:xfrm>
            <a:off x="417286" y="574533"/>
            <a:ext cx="7141682" cy="5595258"/>
            <a:chOff x="417286" y="574533"/>
            <a:chExt cx="7141682" cy="5595258"/>
          </a:xfrm>
        </p:grpSpPr>
        <p:sp>
          <p:nvSpPr>
            <p:cNvPr id="14" name="Cubo 13"/>
            <p:cNvSpPr/>
            <p:nvPr/>
          </p:nvSpPr>
          <p:spPr>
            <a:xfrm>
              <a:off x="1052938" y="574533"/>
              <a:ext cx="6506030" cy="5595258"/>
            </a:xfrm>
            <a:prstGeom prst="cube">
              <a:avLst>
                <a:gd name="adj" fmla="val 37454"/>
              </a:avLst>
            </a:prstGeom>
            <a:solidFill>
              <a:schemeClr val="accent3">
                <a:alpha val="26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2" name="Ovale 1"/>
            <p:cNvSpPr/>
            <p:nvPr/>
          </p:nvSpPr>
          <p:spPr>
            <a:xfrm>
              <a:off x="1573365" y="3564075"/>
              <a:ext cx="208518" cy="15166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Ovale 14"/>
            <p:cNvSpPr/>
            <p:nvPr/>
          </p:nvSpPr>
          <p:spPr>
            <a:xfrm>
              <a:off x="4610480" y="3564813"/>
              <a:ext cx="208518" cy="15166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Cubo 4"/>
            <p:cNvSpPr/>
            <p:nvPr/>
          </p:nvSpPr>
          <p:spPr>
            <a:xfrm>
              <a:off x="1781883" y="1850571"/>
              <a:ext cx="1356831" cy="580572"/>
            </a:xfrm>
            <a:prstGeom prst="cube">
              <a:avLst>
                <a:gd name="adj" fmla="val 59375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8" name="Connettore 4 7"/>
            <p:cNvCxnSpPr>
              <a:endCxn id="2" idx="0"/>
            </p:cNvCxnSpPr>
            <p:nvPr/>
          </p:nvCxnSpPr>
          <p:spPr>
            <a:xfrm rot="5400000">
              <a:off x="1163288" y="2945480"/>
              <a:ext cx="1132932" cy="104259"/>
            </a:xfrm>
            <a:prstGeom prst="bentConnector3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4 23"/>
            <p:cNvCxnSpPr>
              <a:stCxn id="5" idx="2"/>
              <a:endCxn id="15" idx="7"/>
            </p:cNvCxnSpPr>
            <p:nvPr/>
          </p:nvCxnSpPr>
          <p:spPr>
            <a:xfrm rot="10800000" flipH="1" flipV="1">
              <a:off x="1781883" y="2313213"/>
              <a:ext cx="3006578" cy="1273809"/>
            </a:xfrm>
            <a:prstGeom prst="bentConnector4">
              <a:avLst>
                <a:gd name="adj1" fmla="val 2655"/>
                <a:gd name="adj2" fmla="val 53757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sellaDiTesto 12"/>
            <p:cNvSpPr txBox="1"/>
            <p:nvPr/>
          </p:nvSpPr>
          <p:spPr>
            <a:xfrm>
              <a:off x="417286" y="1481239"/>
              <a:ext cx="163285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Optical </a:t>
              </a:r>
              <a:r>
                <a:rPr lang="it-IT" dirty="0" err="1" smtClean="0"/>
                <a:t>splitter</a:t>
              </a:r>
              <a:r>
                <a:rPr lang="it-IT" dirty="0" smtClean="0"/>
                <a:t> for time </a:t>
              </a:r>
              <a:r>
                <a:rPr lang="it-IT" dirty="0" err="1" smtClean="0"/>
                <a:t>calibration</a:t>
              </a:r>
              <a:endParaRPr lang="it-IT" dirty="0"/>
            </a:p>
          </p:txBody>
        </p:sp>
        <p:sp>
          <p:nvSpPr>
            <p:cNvPr id="26" name="Ovale 25"/>
            <p:cNvSpPr/>
            <p:nvPr/>
          </p:nvSpPr>
          <p:spPr>
            <a:xfrm>
              <a:off x="3755571" y="1143000"/>
              <a:ext cx="854909" cy="707571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4610480" y="891737"/>
              <a:ext cx="16328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 smtClean="0"/>
                <a:t>Soft flange</a:t>
              </a:r>
            </a:p>
            <a:p>
              <a:r>
                <a:rPr lang="it-IT" dirty="0" smtClean="0"/>
                <a:t>For VEOC-DOM</a:t>
              </a:r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173762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o 3"/>
          <p:cNvSpPr/>
          <p:nvPr/>
        </p:nvSpPr>
        <p:spPr>
          <a:xfrm>
            <a:off x="1088570" y="3755576"/>
            <a:ext cx="6477000" cy="2249715"/>
          </a:xfrm>
          <a:prstGeom prst="cube">
            <a:avLst>
              <a:gd name="adj" fmla="val 88260"/>
            </a:avLst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2540000" y="4118434"/>
            <a:ext cx="3701143" cy="116114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237" y="1422057"/>
            <a:ext cx="3244685" cy="3204378"/>
          </a:xfrm>
          <a:prstGeom prst="ellipse">
            <a:avLst/>
          </a:prstGeom>
        </p:spPr>
      </p:pic>
      <p:sp>
        <p:nvSpPr>
          <p:cNvPr id="17" name="Rettangolo 16"/>
          <p:cNvSpPr/>
          <p:nvPr/>
        </p:nvSpPr>
        <p:spPr>
          <a:xfrm>
            <a:off x="2957286" y="3610434"/>
            <a:ext cx="308428" cy="1306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522686" y="3501577"/>
            <a:ext cx="308428" cy="13062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Esagono orizzontale 18"/>
          <p:cNvSpPr/>
          <p:nvPr/>
        </p:nvSpPr>
        <p:spPr>
          <a:xfrm>
            <a:off x="1886857" y="4916720"/>
            <a:ext cx="923380" cy="707572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226795" y="468086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Acoustic</a:t>
            </a:r>
            <a:r>
              <a:rPr lang="it-IT" dirty="0" smtClean="0"/>
              <a:t> </a:t>
            </a:r>
            <a:r>
              <a:rPr lang="it-IT" dirty="0" err="1" smtClean="0"/>
              <a:t>emitter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842021" y="3933768"/>
            <a:ext cx="819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Holder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2137493" y="3933768"/>
            <a:ext cx="819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Holder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241143" y="5635959"/>
            <a:ext cx="2331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Rotating</a:t>
            </a:r>
            <a:r>
              <a:rPr lang="it-IT" dirty="0" smtClean="0"/>
              <a:t> </a:t>
            </a:r>
            <a:r>
              <a:rPr lang="it-IT" dirty="0" err="1" smtClean="0"/>
              <a:t>Dish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Encoded</a:t>
            </a:r>
            <a:r>
              <a:rPr lang="it-IT" dirty="0" smtClean="0"/>
              <a:t> </a:t>
            </a:r>
            <a:r>
              <a:rPr lang="it-IT" dirty="0" err="1" smtClean="0"/>
              <a:t>motor</a:t>
            </a:r>
            <a:r>
              <a:rPr lang="it-IT" dirty="0" smtClean="0"/>
              <a:t> </a:t>
            </a:r>
            <a:r>
              <a:rPr lang="it-IT" dirty="0" err="1" smtClean="0"/>
              <a:t>below</a:t>
            </a:r>
            <a:r>
              <a:rPr lang="it-IT" dirty="0" smtClean="0"/>
              <a:t>)</a:t>
            </a:r>
            <a:endParaRPr lang="it-IT" dirty="0"/>
          </a:p>
        </p:txBody>
      </p:sp>
      <p:cxnSp>
        <p:nvCxnSpPr>
          <p:cNvPr id="25" name="Connettore 2 24"/>
          <p:cNvCxnSpPr/>
          <p:nvPr/>
        </p:nvCxnSpPr>
        <p:spPr>
          <a:xfrm flipH="1" flipV="1">
            <a:off x="4644571" y="4916720"/>
            <a:ext cx="1886858" cy="707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bo 25"/>
          <p:cNvSpPr/>
          <p:nvPr/>
        </p:nvSpPr>
        <p:spPr>
          <a:xfrm>
            <a:off x="1052938" y="574533"/>
            <a:ext cx="6506030" cy="5595258"/>
          </a:xfrm>
          <a:prstGeom prst="cube">
            <a:avLst>
              <a:gd name="adj" fmla="val 37454"/>
            </a:avLst>
          </a:prstGeom>
          <a:solidFill>
            <a:schemeClr val="accent3">
              <a:alpha val="26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7" name="Ovale 26"/>
          <p:cNvSpPr/>
          <p:nvPr/>
        </p:nvSpPr>
        <p:spPr>
          <a:xfrm>
            <a:off x="1573365" y="3564075"/>
            <a:ext cx="208518" cy="1516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/>
          <p:cNvSpPr/>
          <p:nvPr/>
        </p:nvSpPr>
        <p:spPr>
          <a:xfrm>
            <a:off x="4610480" y="3564813"/>
            <a:ext cx="208518" cy="15166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ubo 28"/>
          <p:cNvSpPr/>
          <p:nvPr/>
        </p:nvSpPr>
        <p:spPr>
          <a:xfrm>
            <a:off x="1781883" y="1850571"/>
            <a:ext cx="1356831" cy="580572"/>
          </a:xfrm>
          <a:prstGeom prst="cube">
            <a:avLst>
              <a:gd name="adj" fmla="val 593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" name="Connettore 4 29"/>
          <p:cNvCxnSpPr>
            <a:endCxn id="27" idx="0"/>
          </p:cNvCxnSpPr>
          <p:nvPr/>
        </p:nvCxnSpPr>
        <p:spPr>
          <a:xfrm rot="5400000">
            <a:off x="1163288" y="2945480"/>
            <a:ext cx="1132932" cy="104259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4 30"/>
          <p:cNvCxnSpPr>
            <a:stCxn id="29" idx="2"/>
            <a:endCxn id="28" idx="7"/>
          </p:cNvCxnSpPr>
          <p:nvPr/>
        </p:nvCxnSpPr>
        <p:spPr>
          <a:xfrm rot="10800000" flipH="1" flipV="1">
            <a:off x="1781883" y="2313213"/>
            <a:ext cx="3006578" cy="1273809"/>
          </a:xfrm>
          <a:prstGeom prst="bentConnector4">
            <a:avLst>
              <a:gd name="adj1" fmla="val 2655"/>
              <a:gd name="adj2" fmla="val 5375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417286" y="1481239"/>
            <a:ext cx="1632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Optical </a:t>
            </a:r>
            <a:r>
              <a:rPr lang="it-IT" dirty="0" err="1" smtClean="0"/>
              <a:t>splitter</a:t>
            </a:r>
            <a:r>
              <a:rPr lang="it-IT" dirty="0" smtClean="0"/>
              <a:t> for time </a:t>
            </a:r>
            <a:r>
              <a:rPr lang="it-IT" dirty="0" err="1" smtClean="0"/>
              <a:t>calibration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3755571" y="1143000"/>
            <a:ext cx="854909" cy="707571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/>
          <p:cNvSpPr txBox="1"/>
          <p:nvPr/>
        </p:nvSpPr>
        <p:spPr>
          <a:xfrm>
            <a:off x="4610480" y="891737"/>
            <a:ext cx="1632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Soft flange</a:t>
            </a:r>
          </a:p>
          <a:p>
            <a:r>
              <a:rPr lang="it-IT" dirty="0" smtClean="0"/>
              <a:t>For VEOC-DOM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86398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140</Words>
  <Application>Microsoft Macintosh PowerPoint</Application>
  <PresentationFormat>Presentazione su schermo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Manager/>
  <Company>INFN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Giorgio Riccobene</dc:creator>
  <cp:keywords/>
  <dc:description/>
  <cp:lastModifiedBy>Giorgio Riccobene</cp:lastModifiedBy>
  <cp:revision>23</cp:revision>
  <dcterms:created xsi:type="dcterms:W3CDTF">2014-02-18T14:40:40Z</dcterms:created>
  <dcterms:modified xsi:type="dcterms:W3CDTF">2014-03-18T16:31:41Z</dcterms:modified>
  <cp:category/>
</cp:coreProperties>
</file>