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1" r:id="rId2"/>
    <p:sldId id="258" r:id="rId3"/>
    <p:sldId id="256" r:id="rId4"/>
    <p:sldId id="259" r:id="rId5"/>
    <p:sldId id="261" r:id="rId6"/>
    <p:sldId id="277" r:id="rId7"/>
    <p:sldId id="278" r:id="rId8"/>
    <p:sldId id="279" r:id="rId9"/>
    <p:sldId id="281" r:id="rId10"/>
    <p:sldId id="282" r:id="rId11"/>
    <p:sldId id="283" r:id="rId12"/>
    <p:sldId id="262" r:id="rId13"/>
    <p:sldId id="276" r:id="rId14"/>
    <p:sldId id="265" r:id="rId15"/>
    <p:sldId id="264" r:id="rId16"/>
    <p:sldId id="280" r:id="rId17"/>
    <p:sldId id="274" r:id="rId18"/>
    <p:sldId id="289" r:id="rId19"/>
    <p:sldId id="273" r:id="rId20"/>
    <p:sldId id="290" r:id="rId21"/>
    <p:sldId id="266" r:id="rId22"/>
    <p:sldId id="285" r:id="rId23"/>
    <p:sldId id="286" r:id="rId24"/>
    <p:sldId id="287" r:id="rId25"/>
    <p:sldId id="275" r:id="rId26"/>
    <p:sldId id="288" r:id="rId27"/>
    <p:sldId id="268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132" d="100"/>
          <a:sy n="132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D7901-A7E0-4A81-96E7-2C682CCE8199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890D4-A194-43A5-B623-AD1347E1373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42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90D4-A194-43A5-B623-AD1347E1373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70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6E643-27E0-4426-AEB0-2F6787872117}" type="datetimeFigureOut">
              <a:rPr lang="it-IT" smtClean="0"/>
              <a:pPr/>
              <a:t>24/7/14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B1EC-38E0-4382-ACFF-599A7B0F4BA8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Test </a:t>
            </a:r>
            <a:r>
              <a:rPr lang="en-GB" dirty="0" err="1" smtClean="0"/>
              <a:t>Ibridizzazione</a:t>
            </a:r>
            <a:r>
              <a:rPr lang="en-GB" dirty="0" smtClean="0"/>
              <a:t> – SU8 e Araldite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Alessandro </a:t>
            </a:r>
            <a:r>
              <a:rPr lang="en-GB" dirty="0" err="1" smtClean="0"/>
              <a:t>Rovani</a:t>
            </a:r>
            <a:r>
              <a:rPr lang="en-GB" dirty="0" smtClean="0"/>
              <a:t> / INFN -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96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b="1" dirty="0" smtClean="0"/>
              <a:t>Misura residuo SU8 tra </a:t>
            </a:r>
            <a:r>
              <a:rPr lang="it-IT" sz="3100" b="1" dirty="0" err="1" smtClean="0"/>
              <a:t>sup_colonne</a:t>
            </a:r>
            <a:r>
              <a:rPr lang="it-IT" sz="3100" b="1" dirty="0" smtClean="0"/>
              <a:t> e vetrino (2)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it-IT" sz="2100" dirty="0" smtClean="0"/>
              <a:t>Vetrino a coprire = </a:t>
            </a:r>
            <a:r>
              <a:rPr lang="it-IT" sz="2100" dirty="0" smtClean="0"/>
              <a:t>185 µm </a:t>
            </a:r>
            <a:endParaRPr lang="it-IT" sz="2100" dirty="0" smtClean="0"/>
          </a:p>
          <a:p>
            <a:r>
              <a:rPr lang="it-IT" sz="2100" dirty="0" smtClean="0"/>
              <a:t>Supporto silicio ( zona argentata che circonda le colonnine ) </a:t>
            </a:r>
            <a:r>
              <a:rPr lang="it-IT" sz="2100" dirty="0" smtClean="0"/>
              <a:t>= 255 µm</a:t>
            </a:r>
            <a:endParaRPr lang="it-IT" sz="2100" dirty="0" smtClean="0"/>
          </a:p>
          <a:p>
            <a:r>
              <a:rPr lang="it-IT" sz="2100" dirty="0" smtClean="0"/>
              <a:t>Colonnine </a:t>
            </a:r>
            <a:r>
              <a:rPr lang="it-IT" sz="2100" dirty="0" smtClean="0"/>
              <a:t>25 µm </a:t>
            </a:r>
            <a:endParaRPr lang="it-IT" sz="2100" dirty="0" smtClean="0"/>
          </a:p>
          <a:p>
            <a:r>
              <a:rPr lang="it-IT" sz="2100" dirty="0" smtClean="0"/>
              <a:t>Peso </a:t>
            </a:r>
            <a:r>
              <a:rPr lang="it-IT" sz="2100" dirty="0" smtClean="0"/>
              <a:t>200 g</a:t>
            </a:r>
            <a:endParaRPr lang="it-IT" sz="2100" dirty="0" smtClean="0"/>
          </a:p>
          <a:p>
            <a:pPr>
              <a:buNone/>
            </a:pPr>
            <a:r>
              <a:rPr lang="it-IT" sz="2100" dirty="0" smtClean="0"/>
              <a:t>Misurando sui 4 lati del vetrino ottengo i seguenti valori : </a:t>
            </a:r>
            <a:r>
              <a:rPr lang="it-IT" sz="2100" dirty="0" smtClean="0"/>
              <a:t>211 µm</a:t>
            </a:r>
            <a:r>
              <a:rPr lang="it-IT" sz="2100" dirty="0" smtClean="0"/>
              <a:t>; </a:t>
            </a:r>
            <a:r>
              <a:rPr lang="it-IT" sz="2100" dirty="0" smtClean="0"/>
              <a:t>210 </a:t>
            </a:r>
            <a:r>
              <a:rPr lang="it-IT" sz="2100" dirty="0"/>
              <a:t>µ</a:t>
            </a:r>
            <a:r>
              <a:rPr lang="it-IT" sz="2100" dirty="0" smtClean="0"/>
              <a:t>m</a:t>
            </a:r>
            <a:r>
              <a:rPr lang="it-IT" sz="2100" dirty="0" smtClean="0"/>
              <a:t>; </a:t>
            </a:r>
            <a:r>
              <a:rPr lang="it-IT" sz="2100" dirty="0" smtClean="0"/>
              <a:t>212 µm</a:t>
            </a:r>
            <a:r>
              <a:rPr lang="it-IT" sz="2100" dirty="0" smtClean="0"/>
              <a:t>; </a:t>
            </a:r>
            <a:r>
              <a:rPr lang="it-IT" sz="2100" dirty="0" smtClean="0"/>
              <a:t>210 µm </a:t>
            </a:r>
            <a:r>
              <a:rPr lang="it-IT" sz="2100" dirty="0" smtClean="0"/>
              <a:t>con un residuo colla sotto la </a:t>
            </a:r>
            <a:r>
              <a:rPr lang="it-IT" sz="2100" dirty="0" err="1" smtClean="0"/>
              <a:t>sup</a:t>
            </a:r>
            <a:r>
              <a:rPr lang="it-IT" sz="2100" dirty="0" smtClean="0"/>
              <a:t>_ delle colonnine  </a:t>
            </a:r>
            <a:r>
              <a:rPr lang="it-IT" sz="2100" dirty="0" smtClean="0"/>
              <a:t/>
            </a:r>
            <a:br>
              <a:rPr lang="it-IT" sz="2100" dirty="0" smtClean="0"/>
            </a:br>
            <a:r>
              <a:rPr lang="it-IT" sz="2100" dirty="0" smtClean="0"/>
              <a:t>( 1 mm</a:t>
            </a:r>
            <a:r>
              <a:rPr lang="it-IT" sz="2100" baseline="30000" dirty="0" smtClean="0"/>
              <a:t>2</a:t>
            </a:r>
            <a:r>
              <a:rPr lang="it-IT" sz="2100" dirty="0" smtClean="0"/>
              <a:t> x 9</a:t>
            </a:r>
            <a:r>
              <a:rPr lang="it-IT" sz="2100" dirty="0" smtClean="0"/>
              <a:t>) di circa  1 </a:t>
            </a:r>
            <a:r>
              <a:rPr lang="it-IT" sz="2100" dirty="0" smtClean="0"/>
              <a:t>µm  </a:t>
            </a:r>
            <a:r>
              <a:rPr lang="it-IT" sz="2100" dirty="0" smtClean="0"/>
              <a:t>(</a:t>
            </a:r>
            <a:r>
              <a:rPr lang="it-IT" sz="2100" dirty="0" smtClean="0"/>
              <a:t>…</a:t>
            </a:r>
            <a:r>
              <a:rPr lang="it-IT" sz="2100" dirty="0"/>
              <a:t> </a:t>
            </a:r>
            <a:r>
              <a:rPr lang="it-IT" sz="2100" dirty="0" smtClean="0"/>
              <a:t>ideale</a:t>
            </a:r>
            <a:r>
              <a:rPr lang="it-IT" sz="2100" dirty="0" smtClean="0"/>
              <a:t>)!!!</a:t>
            </a:r>
          </a:p>
          <a:p>
            <a:pPr>
              <a:buNone/>
            </a:pPr>
            <a:r>
              <a:rPr lang="it-IT" sz="2100" dirty="0" smtClean="0"/>
              <a:t>Valore che si potrebbe abbassare aggiungendo </a:t>
            </a:r>
            <a:r>
              <a:rPr lang="it-IT" sz="2100" dirty="0" err="1" smtClean="0"/>
              <a:t>piu’</a:t>
            </a:r>
            <a:r>
              <a:rPr lang="it-IT" sz="2100" dirty="0" smtClean="0"/>
              <a:t> peso? e forse con una </a:t>
            </a:r>
            <a:r>
              <a:rPr lang="it-IT" sz="2100" dirty="0" err="1" smtClean="0"/>
              <a:t>sup_</a:t>
            </a:r>
            <a:r>
              <a:rPr lang="it-IT" sz="2100" dirty="0" smtClean="0"/>
              <a:t> minore delle </a:t>
            </a:r>
            <a:r>
              <a:rPr lang="it-IT" sz="2100" dirty="0" err="1" smtClean="0"/>
              <a:t>colonnine…</a:t>
            </a:r>
            <a:r>
              <a:rPr lang="it-IT" sz="2100" dirty="0" smtClean="0"/>
              <a:t>?. 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6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Prova  irraggiamento SU8 con raggi </a:t>
            </a:r>
            <a:r>
              <a:rPr lang="it-IT" sz="2800" b="1" dirty="0" smtClean="0"/>
              <a:t>UV, </a:t>
            </a:r>
            <a:r>
              <a:rPr lang="it-IT" sz="2800" b="1" dirty="0" smtClean="0"/>
              <a:t>chip </a:t>
            </a:r>
            <a:r>
              <a:rPr lang="it-IT" sz="2800" b="1" dirty="0" smtClean="0"/>
              <a:t>+ vetrino </a:t>
            </a:r>
            <a:endParaRPr lang="it-IT" sz="2800" dirty="0"/>
          </a:p>
        </p:txBody>
      </p:sp>
      <p:pic>
        <p:nvPicPr>
          <p:cNvPr id="4" name="Segnaposto contenuto 3" descr="su8_su chip_e vetrino_polim_raggiuv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4896544" cy="4781127"/>
          </a:xfrm>
        </p:spPr>
      </p:pic>
      <p:sp>
        <p:nvSpPr>
          <p:cNvPr id="5" name="Figura a mano libera 4"/>
          <p:cNvSpPr/>
          <p:nvPr/>
        </p:nvSpPr>
        <p:spPr>
          <a:xfrm>
            <a:off x="2013626" y="2412460"/>
            <a:ext cx="1896893" cy="1906621"/>
          </a:xfrm>
          <a:custGeom>
            <a:avLst/>
            <a:gdLst>
              <a:gd name="connsiteX0" fmla="*/ 58365 w 1896893"/>
              <a:gd name="connsiteY0" fmla="*/ 505838 h 1906621"/>
              <a:gd name="connsiteX1" fmla="*/ 126459 w 1896893"/>
              <a:gd name="connsiteY1" fmla="*/ 573931 h 1906621"/>
              <a:gd name="connsiteX2" fmla="*/ 145914 w 1896893"/>
              <a:gd name="connsiteY2" fmla="*/ 749029 h 1906621"/>
              <a:gd name="connsiteX3" fmla="*/ 116731 w 1896893"/>
              <a:gd name="connsiteY3" fmla="*/ 904672 h 1906621"/>
              <a:gd name="connsiteX4" fmla="*/ 97276 w 1896893"/>
              <a:gd name="connsiteY4" fmla="*/ 963038 h 1906621"/>
              <a:gd name="connsiteX5" fmla="*/ 87548 w 1896893"/>
              <a:gd name="connsiteY5" fmla="*/ 992221 h 1906621"/>
              <a:gd name="connsiteX6" fmla="*/ 68093 w 1896893"/>
              <a:gd name="connsiteY6" fmla="*/ 1031131 h 1906621"/>
              <a:gd name="connsiteX7" fmla="*/ 48638 w 1896893"/>
              <a:gd name="connsiteY7" fmla="*/ 1089497 h 1906621"/>
              <a:gd name="connsiteX8" fmla="*/ 38910 w 1896893"/>
              <a:gd name="connsiteY8" fmla="*/ 1118680 h 1906621"/>
              <a:gd name="connsiteX9" fmla="*/ 29183 w 1896893"/>
              <a:gd name="connsiteY9" fmla="*/ 1147863 h 1906621"/>
              <a:gd name="connsiteX10" fmla="*/ 19455 w 1896893"/>
              <a:gd name="connsiteY10" fmla="*/ 1177046 h 1906621"/>
              <a:gd name="connsiteX11" fmla="*/ 9727 w 1896893"/>
              <a:gd name="connsiteY11" fmla="*/ 1254868 h 1906621"/>
              <a:gd name="connsiteX12" fmla="*/ 0 w 1896893"/>
              <a:gd name="connsiteY12" fmla="*/ 1293778 h 1906621"/>
              <a:gd name="connsiteX13" fmla="*/ 19455 w 1896893"/>
              <a:gd name="connsiteY13" fmla="*/ 1488331 h 1906621"/>
              <a:gd name="connsiteX14" fmla="*/ 29183 w 1896893"/>
              <a:gd name="connsiteY14" fmla="*/ 1527242 h 1906621"/>
              <a:gd name="connsiteX15" fmla="*/ 48638 w 1896893"/>
              <a:gd name="connsiteY15" fmla="*/ 1692612 h 1906621"/>
              <a:gd name="connsiteX16" fmla="*/ 68093 w 1896893"/>
              <a:gd name="connsiteY16" fmla="*/ 1731523 h 1906621"/>
              <a:gd name="connsiteX17" fmla="*/ 87548 w 1896893"/>
              <a:gd name="connsiteY17" fmla="*/ 1760706 h 1906621"/>
              <a:gd name="connsiteX18" fmla="*/ 116731 w 1896893"/>
              <a:gd name="connsiteY18" fmla="*/ 1789889 h 1906621"/>
              <a:gd name="connsiteX19" fmla="*/ 155642 w 1896893"/>
              <a:gd name="connsiteY19" fmla="*/ 1809344 h 1906621"/>
              <a:gd name="connsiteX20" fmla="*/ 175097 w 1896893"/>
              <a:gd name="connsiteY20" fmla="*/ 1828800 h 1906621"/>
              <a:gd name="connsiteX21" fmla="*/ 214008 w 1896893"/>
              <a:gd name="connsiteY21" fmla="*/ 1838527 h 1906621"/>
              <a:gd name="connsiteX22" fmla="*/ 243191 w 1896893"/>
              <a:gd name="connsiteY22" fmla="*/ 1848255 h 1906621"/>
              <a:gd name="connsiteX23" fmla="*/ 282102 w 1896893"/>
              <a:gd name="connsiteY23" fmla="*/ 1867710 h 1906621"/>
              <a:gd name="connsiteX24" fmla="*/ 340468 w 1896893"/>
              <a:gd name="connsiteY24" fmla="*/ 1896893 h 1906621"/>
              <a:gd name="connsiteX25" fmla="*/ 437744 w 1896893"/>
              <a:gd name="connsiteY25" fmla="*/ 1906621 h 1906621"/>
              <a:gd name="connsiteX26" fmla="*/ 1001948 w 1896893"/>
              <a:gd name="connsiteY26" fmla="*/ 1896893 h 1906621"/>
              <a:gd name="connsiteX27" fmla="*/ 1079770 w 1896893"/>
              <a:gd name="connsiteY27" fmla="*/ 1877438 h 1906621"/>
              <a:gd name="connsiteX28" fmla="*/ 1167319 w 1896893"/>
              <a:gd name="connsiteY28" fmla="*/ 1867710 h 1906621"/>
              <a:gd name="connsiteX29" fmla="*/ 1225685 w 1896893"/>
              <a:gd name="connsiteY29" fmla="*/ 1857983 h 1906621"/>
              <a:gd name="connsiteX30" fmla="*/ 1293778 w 1896893"/>
              <a:gd name="connsiteY30" fmla="*/ 1819072 h 1906621"/>
              <a:gd name="connsiteX31" fmla="*/ 1322961 w 1896893"/>
              <a:gd name="connsiteY31" fmla="*/ 1799617 h 1906621"/>
              <a:gd name="connsiteX32" fmla="*/ 1371600 w 1896893"/>
              <a:gd name="connsiteY32" fmla="*/ 1780161 h 1906621"/>
              <a:gd name="connsiteX33" fmla="*/ 1478604 w 1896893"/>
              <a:gd name="connsiteY33" fmla="*/ 1721795 h 1906621"/>
              <a:gd name="connsiteX34" fmla="*/ 1527242 w 1896893"/>
              <a:gd name="connsiteY34" fmla="*/ 1692612 h 1906621"/>
              <a:gd name="connsiteX35" fmla="*/ 1575880 w 1896893"/>
              <a:gd name="connsiteY35" fmla="*/ 1634246 h 1906621"/>
              <a:gd name="connsiteX36" fmla="*/ 1595336 w 1896893"/>
              <a:gd name="connsiteY36" fmla="*/ 1614791 h 1906621"/>
              <a:gd name="connsiteX37" fmla="*/ 1643974 w 1896893"/>
              <a:gd name="connsiteY37" fmla="*/ 1536970 h 1906621"/>
              <a:gd name="connsiteX38" fmla="*/ 1692612 w 1896893"/>
              <a:gd name="connsiteY38" fmla="*/ 1488331 h 1906621"/>
              <a:gd name="connsiteX39" fmla="*/ 1712068 w 1896893"/>
              <a:gd name="connsiteY39" fmla="*/ 1449421 h 1906621"/>
              <a:gd name="connsiteX40" fmla="*/ 1721795 w 1896893"/>
              <a:gd name="connsiteY40" fmla="*/ 1420238 h 1906621"/>
              <a:gd name="connsiteX41" fmla="*/ 1789889 w 1896893"/>
              <a:gd name="connsiteY41" fmla="*/ 1371600 h 1906621"/>
              <a:gd name="connsiteX42" fmla="*/ 1828800 w 1896893"/>
              <a:gd name="connsiteY42" fmla="*/ 1322961 h 1906621"/>
              <a:gd name="connsiteX43" fmla="*/ 1857983 w 1896893"/>
              <a:gd name="connsiteY43" fmla="*/ 1274323 h 1906621"/>
              <a:gd name="connsiteX44" fmla="*/ 1877438 w 1896893"/>
              <a:gd name="connsiteY44" fmla="*/ 1196502 h 1906621"/>
              <a:gd name="connsiteX45" fmla="*/ 1896893 w 1896893"/>
              <a:gd name="connsiteY45" fmla="*/ 1138136 h 1906621"/>
              <a:gd name="connsiteX46" fmla="*/ 1887165 w 1896893"/>
              <a:gd name="connsiteY46" fmla="*/ 330740 h 1906621"/>
              <a:gd name="connsiteX47" fmla="*/ 1877438 w 1896893"/>
              <a:gd name="connsiteY47" fmla="*/ 184825 h 1906621"/>
              <a:gd name="connsiteX48" fmla="*/ 1838527 w 1896893"/>
              <a:gd name="connsiteY48" fmla="*/ 126459 h 1906621"/>
              <a:gd name="connsiteX49" fmla="*/ 1809344 w 1896893"/>
              <a:gd name="connsiteY49" fmla="*/ 107004 h 1906621"/>
              <a:gd name="connsiteX50" fmla="*/ 1770434 w 1896893"/>
              <a:gd name="connsiteY50" fmla="*/ 87549 h 1906621"/>
              <a:gd name="connsiteX51" fmla="*/ 1712068 w 1896893"/>
              <a:gd name="connsiteY51" fmla="*/ 48638 h 1906621"/>
              <a:gd name="connsiteX52" fmla="*/ 1643974 w 1896893"/>
              <a:gd name="connsiteY52" fmla="*/ 19455 h 1906621"/>
              <a:gd name="connsiteX53" fmla="*/ 1546697 w 1896893"/>
              <a:gd name="connsiteY53" fmla="*/ 0 h 1906621"/>
              <a:gd name="connsiteX54" fmla="*/ 1128408 w 1896893"/>
              <a:gd name="connsiteY54" fmla="*/ 9727 h 1906621"/>
              <a:gd name="connsiteX55" fmla="*/ 1089497 w 1896893"/>
              <a:gd name="connsiteY55" fmla="*/ 19455 h 1906621"/>
              <a:gd name="connsiteX56" fmla="*/ 1040859 w 1896893"/>
              <a:gd name="connsiteY56" fmla="*/ 29183 h 1906621"/>
              <a:gd name="connsiteX57" fmla="*/ 972765 w 1896893"/>
              <a:gd name="connsiteY57" fmla="*/ 48638 h 1906621"/>
              <a:gd name="connsiteX58" fmla="*/ 914400 w 1896893"/>
              <a:gd name="connsiteY58" fmla="*/ 58366 h 1906621"/>
              <a:gd name="connsiteX59" fmla="*/ 865761 w 1896893"/>
              <a:gd name="connsiteY59" fmla="*/ 77821 h 1906621"/>
              <a:gd name="connsiteX60" fmla="*/ 817123 w 1896893"/>
              <a:gd name="connsiteY60" fmla="*/ 87549 h 1906621"/>
              <a:gd name="connsiteX61" fmla="*/ 758757 w 1896893"/>
              <a:gd name="connsiteY61" fmla="*/ 116731 h 1906621"/>
              <a:gd name="connsiteX62" fmla="*/ 700391 w 1896893"/>
              <a:gd name="connsiteY62" fmla="*/ 136187 h 1906621"/>
              <a:gd name="connsiteX63" fmla="*/ 632297 w 1896893"/>
              <a:gd name="connsiteY63" fmla="*/ 184825 h 1906621"/>
              <a:gd name="connsiteX64" fmla="*/ 603114 w 1896893"/>
              <a:gd name="connsiteY64" fmla="*/ 194553 h 1906621"/>
              <a:gd name="connsiteX65" fmla="*/ 564204 w 1896893"/>
              <a:gd name="connsiteY65" fmla="*/ 223736 h 1906621"/>
              <a:gd name="connsiteX66" fmla="*/ 544748 w 1896893"/>
              <a:gd name="connsiteY66" fmla="*/ 243191 h 1906621"/>
              <a:gd name="connsiteX67" fmla="*/ 505838 w 1896893"/>
              <a:gd name="connsiteY67" fmla="*/ 272374 h 1906621"/>
              <a:gd name="connsiteX68" fmla="*/ 447472 w 1896893"/>
              <a:gd name="connsiteY68" fmla="*/ 311285 h 1906621"/>
              <a:gd name="connsiteX69" fmla="*/ 408561 w 1896893"/>
              <a:gd name="connsiteY69" fmla="*/ 359923 h 1906621"/>
              <a:gd name="connsiteX70" fmla="*/ 398834 w 1896893"/>
              <a:gd name="connsiteY70" fmla="*/ 389106 h 1906621"/>
              <a:gd name="connsiteX71" fmla="*/ 340468 w 1896893"/>
              <a:gd name="connsiteY71" fmla="*/ 437744 h 1906621"/>
              <a:gd name="connsiteX72" fmla="*/ 282102 w 1896893"/>
              <a:gd name="connsiteY72" fmla="*/ 476655 h 1906621"/>
              <a:gd name="connsiteX73" fmla="*/ 194553 w 1896893"/>
              <a:gd name="connsiteY73" fmla="*/ 525293 h 1906621"/>
              <a:gd name="connsiteX74" fmla="*/ 116731 w 1896893"/>
              <a:gd name="connsiteY74" fmla="*/ 525293 h 190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896893" h="1906621">
                <a:moveTo>
                  <a:pt x="58365" y="505838"/>
                </a:moveTo>
                <a:cubicBezTo>
                  <a:pt x="125262" y="550437"/>
                  <a:pt x="109336" y="522567"/>
                  <a:pt x="126459" y="573931"/>
                </a:cubicBezTo>
                <a:cubicBezTo>
                  <a:pt x="129679" y="599693"/>
                  <a:pt x="146736" y="730940"/>
                  <a:pt x="145914" y="749029"/>
                </a:cubicBezTo>
                <a:cubicBezTo>
                  <a:pt x="144854" y="772358"/>
                  <a:pt x="129047" y="863617"/>
                  <a:pt x="116731" y="904672"/>
                </a:cubicBezTo>
                <a:cubicBezTo>
                  <a:pt x="110838" y="924315"/>
                  <a:pt x="103761" y="943583"/>
                  <a:pt x="97276" y="963038"/>
                </a:cubicBezTo>
                <a:cubicBezTo>
                  <a:pt x="94033" y="972766"/>
                  <a:pt x="92134" y="983050"/>
                  <a:pt x="87548" y="992221"/>
                </a:cubicBezTo>
                <a:cubicBezTo>
                  <a:pt x="81063" y="1005191"/>
                  <a:pt x="73478" y="1017667"/>
                  <a:pt x="68093" y="1031131"/>
                </a:cubicBezTo>
                <a:cubicBezTo>
                  <a:pt x="60477" y="1050172"/>
                  <a:pt x="55123" y="1070042"/>
                  <a:pt x="48638" y="1089497"/>
                </a:cubicBezTo>
                <a:lnTo>
                  <a:pt x="38910" y="1118680"/>
                </a:lnTo>
                <a:lnTo>
                  <a:pt x="29183" y="1147863"/>
                </a:lnTo>
                <a:lnTo>
                  <a:pt x="19455" y="1177046"/>
                </a:lnTo>
                <a:cubicBezTo>
                  <a:pt x="16212" y="1202987"/>
                  <a:pt x="14025" y="1229081"/>
                  <a:pt x="9727" y="1254868"/>
                </a:cubicBezTo>
                <a:cubicBezTo>
                  <a:pt x="7529" y="1268055"/>
                  <a:pt x="0" y="1280409"/>
                  <a:pt x="0" y="1293778"/>
                </a:cubicBezTo>
                <a:cubicBezTo>
                  <a:pt x="0" y="1354272"/>
                  <a:pt x="7069" y="1426403"/>
                  <a:pt x="19455" y="1488331"/>
                </a:cubicBezTo>
                <a:cubicBezTo>
                  <a:pt x="22077" y="1501441"/>
                  <a:pt x="25940" y="1514272"/>
                  <a:pt x="29183" y="1527242"/>
                </a:cubicBezTo>
                <a:cubicBezTo>
                  <a:pt x="31784" y="1561052"/>
                  <a:pt x="31233" y="1646200"/>
                  <a:pt x="48638" y="1692612"/>
                </a:cubicBezTo>
                <a:cubicBezTo>
                  <a:pt x="53730" y="1706190"/>
                  <a:pt x="60899" y="1718932"/>
                  <a:pt x="68093" y="1731523"/>
                </a:cubicBezTo>
                <a:cubicBezTo>
                  <a:pt x="73893" y="1741674"/>
                  <a:pt x="80064" y="1751725"/>
                  <a:pt x="87548" y="1760706"/>
                </a:cubicBezTo>
                <a:cubicBezTo>
                  <a:pt x="96355" y="1771274"/>
                  <a:pt x="105536" y="1781893"/>
                  <a:pt x="116731" y="1789889"/>
                </a:cubicBezTo>
                <a:cubicBezTo>
                  <a:pt x="128531" y="1798318"/>
                  <a:pt x="142672" y="1802859"/>
                  <a:pt x="155642" y="1809344"/>
                </a:cubicBezTo>
                <a:cubicBezTo>
                  <a:pt x="162127" y="1815829"/>
                  <a:pt x="166894" y="1824698"/>
                  <a:pt x="175097" y="1828800"/>
                </a:cubicBezTo>
                <a:cubicBezTo>
                  <a:pt x="187055" y="1834779"/>
                  <a:pt x="201153" y="1834854"/>
                  <a:pt x="214008" y="1838527"/>
                </a:cubicBezTo>
                <a:cubicBezTo>
                  <a:pt x="223867" y="1841344"/>
                  <a:pt x="233766" y="1844216"/>
                  <a:pt x="243191" y="1848255"/>
                </a:cubicBezTo>
                <a:cubicBezTo>
                  <a:pt x="256520" y="1853967"/>
                  <a:pt x="269511" y="1860515"/>
                  <a:pt x="282102" y="1867710"/>
                </a:cubicBezTo>
                <a:cubicBezTo>
                  <a:pt x="308685" y="1882900"/>
                  <a:pt x="309957" y="1892199"/>
                  <a:pt x="340468" y="1896893"/>
                </a:cubicBezTo>
                <a:cubicBezTo>
                  <a:pt x="372676" y="1901848"/>
                  <a:pt x="405319" y="1903378"/>
                  <a:pt x="437744" y="1906621"/>
                </a:cubicBezTo>
                <a:cubicBezTo>
                  <a:pt x="625812" y="1903378"/>
                  <a:pt x="814046" y="1905434"/>
                  <a:pt x="1001948" y="1896893"/>
                </a:cubicBezTo>
                <a:cubicBezTo>
                  <a:pt x="1028659" y="1895679"/>
                  <a:pt x="1053438" y="1882085"/>
                  <a:pt x="1079770" y="1877438"/>
                </a:cubicBezTo>
                <a:cubicBezTo>
                  <a:pt x="1108686" y="1872335"/>
                  <a:pt x="1138214" y="1871591"/>
                  <a:pt x="1167319" y="1867710"/>
                </a:cubicBezTo>
                <a:cubicBezTo>
                  <a:pt x="1186870" y="1865103"/>
                  <a:pt x="1206230" y="1861225"/>
                  <a:pt x="1225685" y="1857983"/>
                </a:cubicBezTo>
                <a:cubicBezTo>
                  <a:pt x="1296775" y="1810588"/>
                  <a:pt x="1207398" y="1868431"/>
                  <a:pt x="1293778" y="1819072"/>
                </a:cubicBezTo>
                <a:cubicBezTo>
                  <a:pt x="1303929" y="1813272"/>
                  <a:pt x="1312504" y="1804845"/>
                  <a:pt x="1322961" y="1799617"/>
                </a:cubicBezTo>
                <a:cubicBezTo>
                  <a:pt x="1338579" y="1791808"/>
                  <a:pt x="1355745" y="1787479"/>
                  <a:pt x="1371600" y="1780161"/>
                </a:cubicBezTo>
                <a:cubicBezTo>
                  <a:pt x="1472830" y="1733440"/>
                  <a:pt x="1420069" y="1758380"/>
                  <a:pt x="1478604" y="1721795"/>
                </a:cubicBezTo>
                <a:cubicBezTo>
                  <a:pt x="1494637" y="1711774"/>
                  <a:pt x="1512116" y="1703956"/>
                  <a:pt x="1527242" y="1692612"/>
                </a:cubicBezTo>
                <a:cubicBezTo>
                  <a:pt x="1561906" y="1666614"/>
                  <a:pt x="1551162" y="1665143"/>
                  <a:pt x="1575880" y="1634246"/>
                </a:cubicBezTo>
                <a:cubicBezTo>
                  <a:pt x="1581609" y="1627084"/>
                  <a:pt x="1588851" y="1621276"/>
                  <a:pt x="1595336" y="1614791"/>
                </a:cubicBezTo>
                <a:cubicBezTo>
                  <a:pt x="1613975" y="1577512"/>
                  <a:pt x="1615108" y="1569444"/>
                  <a:pt x="1643974" y="1536970"/>
                </a:cubicBezTo>
                <a:cubicBezTo>
                  <a:pt x="1659207" y="1519833"/>
                  <a:pt x="1682358" y="1508839"/>
                  <a:pt x="1692612" y="1488331"/>
                </a:cubicBezTo>
                <a:cubicBezTo>
                  <a:pt x="1699097" y="1475361"/>
                  <a:pt x="1706356" y="1462750"/>
                  <a:pt x="1712068" y="1449421"/>
                </a:cubicBezTo>
                <a:cubicBezTo>
                  <a:pt x="1716107" y="1439996"/>
                  <a:pt x="1715835" y="1428582"/>
                  <a:pt x="1721795" y="1420238"/>
                </a:cubicBezTo>
                <a:cubicBezTo>
                  <a:pt x="1750646" y="1379846"/>
                  <a:pt x="1752981" y="1383902"/>
                  <a:pt x="1789889" y="1371600"/>
                </a:cubicBezTo>
                <a:cubicBezTo>
                  <a:pt x="1807983" y="1353505"/>
                  <a:pt x="1816530" y="1347501"/>
                  <a:pt x="1828800" y="1322961"/>
                </a:cubicBezTo>
                <a:cubicBezTo>
                  <a:pt x="1854056" y="1272449"/>
                  <a:pt x="1819980" y="1312324"/>
                  <a:pt x="1857983" y="1274323"/>
                </a:cubicBezTo>
                <a:cubicBezTo>
                  <a:pt x="1887501" y="1185762"/>
                  <a:pt x="1842217" y="1325646"/>
                  <a:pt x="1877438" y="1196502"/>
                </a:cubicBezTo>
                <a:cubicBezTo>
                  <a:pt x="1882834" y="1176717"/>
                  <a:pt x="1896893" y="1138136"/>
                  <a:pt x="1896893" y="1138136"/>
                </a:cubicBezTo>
                <a:cubicBezTo>
                  <a:pt x="1893650" y="869004"/>
                  <a:pt x="1892657" y="599836"/>
                  <a:pt x="1887165" y="330740"/>
                </a:cubicBezTo>
                <a:cubicBezTo>
                  <a:pt x="1886170" y="282004"/>
                  <a:pt x="1882821" y="233273"/>
                  <a:pt x="1877438" y="184825"/>
                </a:cubicBezTo>
                <a:cubicBezTo>
                  <a:pt x="1874257" y="156199"/>
                  <a:pt x="1860340" y="144636"/>
                  <a:pt x="1838527" y="126459"/>
                </a:cubicBezTo>
                <a:cubicBezTo>
                  <a:pt x="1829546" y="118975"/>
                  <a:pt x="1819495" y="112804"/>
                  <a:pt x="1809344" y="107004"/>
                </a:cubicBezTo>
                <a:cubicBezTo>
                  <a:pt x="1796754" y="99810"/>
                  <a:pt x="1782868" y="95010"/>
                  <a:pt x="1770434" y="87549"/>
                </a:cubicBezTo>
                <a:cubicBezTo>
                  <a:pt x="1750384" y="75519"/>
                  <a:pt x="1732982" y="59095"/>
                  <a:pt x="1712068" y="48638"/>
                </a:cubicBezTo>
                <a:cubicBezTo>
                  <a:pt x="1687123" y="36166"/>
                  <a:pt x="1670553" y="25589"/>
                  <a:pt x="1643974" y="19455"/>
                </a:cubicBezTo>
                <a:cubicBezTo>
                  <a:pt x="1611753" y="12019"/>
                  <a:pt x="1546697" y="0"/>
                  <a:pt x="1546697" y="0"/>
                </a:cubicBezTo>
                <a:lnTo>
                  <a:pt x="1128408" y="9727"/>
                </a:lnTo>
                <a:cubicBezTo>
                  <a:pt x="1115051" y="10295"/>
                  <a:pt x="1102548" y="16555"/>
                  <a:pt x="1089497" y="19455"/>
                </a:cubicBezTo>
                <a:cubicBezTo>
                  <a:pt x="1073357" y="23042"/>
                  <a:pt x="1056899" y="25173"/>
                  <a:pt x="1040859" y="29183"/>
                </a:cubicBezTo>
                <a:cubicBezTo>
                  <a:pt x="966695" y="47724"/>
                  <a:pt x="1063735" y="30443"/>
                  <a:pt x="972765" y="48638"/>
                </a:cubicBezTo>
                <a:cubicBezTo>
                  <a:pt x="953425" y="52506"/>
                  <a:pt x="933855" y="55123"/>
                  <a:pt x="914400" y="58366"/>
                </a:cubicBezTo>
                <a:cubicBezTo>
                  <a:pt x="898187" y="64851"/>
                  <a:pt x="882486" y="72803"/>
                  <a:pt x="865761" y="77821"/>
                </a:cubicBezTo>
                <a:cubicBezTo>
                  <a:pt x="849925" y="82572"/>
                  <a:pt x="832661" y="81899"/>
                  <a:pt x="817123" y="87549"/>
                </a:cubicBezTo>
                <a:cubicBezTo>
                  <a:pt x="796681" y="94982"/>
                  <a:pt x="778835" y="108365"/>
                  <a:pt x="758757" y="116731"/>
                </a:cubicBezTo>
                <a:cubicBezTo>
                  <a:pt x="739827" y="124619"/>
                  <a:pt x="719131" y="127858"/>
                  <a:pt x="700391" y="136187"/>
                </a:cubicBezTo>
                <a:cubicBezTo>
                  <a:pt x="683451" y="143716"/>
                  <a:pt x="644875" y="177638"/>
                  <a:pt x="632297" y="184825"/>
                </a:cubicBezTo>
                <a:cubicBezTo>
                  <a:pt x="623394" y="189912"/>
                  <a:pt x="612842" y="191310"/>
                  <a:pt x="603114" y="194553"/>
                </a:cubicBezTo>
                <a:cubicBezTo>
                  <a:pt x="590144" y="204281"/>
                  <a:pt x="576659" y="213357"/>
                  <a:pt x="564204" y="223736"/>
                </a:cubicBezTo>
                <a:cubicBezTo>
                  <a:pt x="557158" y="229607"/>
                  <a:pt x="551794" y="237320"/>
                  <a:pt x="544748" y="243191"/>
                </a:cubicBezTo>
                <a:cubicBezTo>
                  <a:pt x="532293" y="253570"/>
                  <a:pt x="518147" y="261823"/>
                  <a:pt x="505838" y="272374"/>
                </a:cubicBezTo>
                <a:cubicBezTo>
                  <a:pt x="459468" y="312120"/>
                  <a:pt x="497112" y="294738"/>
                  <a:pt x="447472" y="311285"/>
                </a:cubicBezTo>
                <a:cubicBezTo>
                  <a:pt x="423020" y="384640"/>
                  <a:pt x="458849" y="297063"/>
                  <a:pt x="408561" y="359923"/>
                </a:cubicBezTo>
                <a:cubicBezTo>
                  <a:pt x="402156" y="367930"/>
                  <a:pt x="404110" y="380313"/>
                  <a:pt x="398834" y="389106"/>
                </a:cubicBezTo>
                <a:cubicBezTo>
                  <a:pt x="390036" y="403769"/>
                  <a:pt x="347609" y="431793"/>
                  <a:pt x="340468" y="437744"/>
                </a:cubicBezTo>
                <a:cubicBezTo>
                  <a:pt x="276768" y="490828"/>
                  <a:pt x="382956" y="416142"/>
                  <a:pt x="282102" y="476655"/>
                </a:cubicBezTo>
                <a:cubicBezTo>
                  <a:pt x="262217" y="488586"/>
                  <a:pt x="225303" y="522498"/>
                  <a:pt x="194553" y="525293"/>
                </a:cubicBezTo>
                <a:cubicBezTo>
                  <a:pt x="168719" y="527641"/>
                  <a:pt x="142672" y="525293"/>
                  <a:pt x="116731" y="525293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>
            <a:stCxn id="5" idx="46"/>
          </p:cNvCxnSpPr>
          <p:nvPr/>
        </p:nvCxnSpPr>
        <p:spPr>
          <a:xfrm flipV="1">
            <a:off x="3900791" y="2060849"/>
            <a:ext cx="2327393" cy="6823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156176" y="148478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Stesse “zone vuote” come dopo </a:t>
            </a:r>
            <a:r>
              <a:rPr lang="it-IT" dirty="0" smtClean="0"/>
              <a:t>1 ora </a:t>
            </a:r>
            <a:r>
              <a:rPr lang="it-IT" dirty="0" smtClean="0"/>
              <a:t>di polimerizzazione  a 150°</a:t>
            </a:r>
            <a:endParaRPr lang="it-IT" dirty="0"/>
          </a:p>
        </p:txBody>
      </p:sp>
      <p:pic>
        <p:nvPicPr>
          <p:cNvPr id="13" name="Immagine 12" descr="su8_su chip_e vetrino_polim_raggiuv_pic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4355976" cy="3789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7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SU8 su FEI3 allineamento sotto </a:t>
            </a:r>
            <a:r>
              <a:rPr lang="it-IT" sz="2800" b="1" dirty="0" err="1" smtClean="0"/>
              <a:t>flip</a:t>
            </a:r>
            <a:r>
              <a:rPr lang="it-IT" sz="2800" b="1" dirty="0" smtClean="0"/>
              <a:t> chip polimerizzata 1 ora a </a:t>
            </a:r>
            <a:r>
              <a:rPr lang="it-IT" sz="2800" b="1" dirty="0" smtClean="0"/>
              <a:t>150°</a:t>
            </a:r>
            <a:endParaRPr lang="it-IT" sz="2800" b="1" dirty="0"/>
          </a:p>
        </p:txBody>
      </p:sp>
      <p:pic>
        <p:nvPicPr>
          <p:cNvPr id="4" name="Segnaposto contenuto 3" descr="su8_su fei3_e vetrino_polim_sotto_flip_chip1_150_1o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3494517" cy="2620888"/>
          </a:xfrm>
        </p:spPr>
      </p:pic>
      <p:pic>
        <p:nvPicPr>
          <p:cNvPr id="5" name="Immagine 4" descr="su8_su fei3_e vetrino_polim_sotto_flip_chip1_150_1ora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356992"/>
            <a:ext cx="4812027" cy="3176972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1410511" y="1877438"/>
            <a:ext cx="2001308" cy="2130358"/>
          </a:xfrm>
          <a:custGeom>
            <a:avLst/>
            <a:gdLst>
              <a:gd name="connsiteX0" fmla="*/ 603115 w 2001308"/>
              <a:gd name="connsiteY0" fmla="*/ 214009 h 2130358"/>
              <a:gd name="connsiteX1" fmla="*/ 437744 w 2001308"/>
              <a:gd name="connsiteY1" fmla="*/ 291830 h 2130358"/>
              <a:gd name="connsiteX2" fmla="*/ 379378 w 2001308"/>
              <a:gd name="connsiteY2" fmla="*/ 311285 h 2130358"/>
              <a:gd name="connsiteX3" fmla="*/ 301557 w 2001308"/>
              <a:gd name="connsiteY3" fmla="*/ 330741 h 2130358"/>
              <a:gd name="connsiteX4" fmla="*/ 272374 w 2001308"/>
              <a:gd name="connsiteY4" fmla="*/ 350196 h 2130358"/>
              <a:gd name="connsiteX5" fmla="*/ 223736 w 2001308"/>
              <a:gd name="connsiteY5" fmla="*/ 369651 h 2130358"/>
              <a:gd name="connsiteX6" fmla="*/ 165370 w 2001308"/>
              <a:gd name="connsiteY6" fmla="*/ 398834 h 2130358"/>
              <a:gd name="connsiteX7" fmla="*/ 145915 w 2001308"/>
              <a:gd name="connsiteY7" fmla="*/ 418290 h 2130358"/>
              <a:gd name="connsiteX8" fmla="*/ 116732 w 2001308"/>
              <a:gd name="connsiteY8" fmla="*/ 428017 h 2130358"/>
              <a:gd name="connsiteX9" fmla="*/ 97276 w 2001308"/>
              <a:gd name="connsiteY9" fmla="*/ 457200 h 2130358"/>
              <a:gd name="connsiteX10" fmla="*/ 77821 w 2001308"/>
              <a:gd name="connsiteY10" fmla="*/ 476656 h 2130358"/>
              <a:gd name="connsiteX11" fmla="*/ 19455 w 2001308"/>
              <a:gd name="connsiteY11" fmla="*/ 573932 h 2130358"/>
              <a:gd name="connsiteX12" fmla="*/ 9727 w 2001308"/>
              <a:gd name="connsiteY12" fmla="*/ 612843 h 2130358"/>
              <a:gd name="connsiteX13" fmla="*/ 0 w 2001308"/>
              <a:gd name="connsiteY13" fmla="*/ 787941 h 2130358"/>
              <a:gd name="connsiteX14" fmla="*/ 9727 w 2001308"/>
              <a:gd name="connsiteY14" fmla="*/ 836579 h 2130358"/>
              <a:gd name="connsiteX15" fmla="*/ 19455 w 2001308"/>
              <a:gd name="connsiteY15" fmla="*/ 963039 h 2130358"/>
              <a:gd name="connsiteX16" fmla="*/ 29183 w 2001308"/>
              <a:gd name="connsiteY16" fmla="*/ 1031132 h 2130358"/>
              <a:gd name="connsiteX17" fmla="*/ 48638 w 2001308"/>
              <a:gd name="connsiteY17" fmla="*/ 1089498 h 2130358"/>
              <a:gd name="connsiteX18" fmla="*/ 68093 w 2001308"/>
              <a:gd name="connsiteY18" fmla="*/ 1235413 h 2130358"/>
              <a:gd name="connsiteX19" fmla="*/ 87549 w 2001308"/>
              <a:gd name="connsiteY19" fmla="*/ 1293779 h 2130358"/>
              <a:gd name="connsiteX20" fmla="*/ 97276 w 2001308"/>
              <a:gd name="connsiteY20" fmla="*/ 1352145 h 2130358"/>
              <a:gd name="connsiteX21" fmla="*/ 107004 w 2001308"/>
              <a:gd name="connsiteY21" fmla="*/ 1391056 h 2130358"/>
              <a:gd name="connsiteX22" fmla="*/ 126459 w 2001308"/>
              <a:gd name="connsiteY22" fmla="*/ 1478605 h 2130358"/>
              <a:gd name="connsiteX23" fmla="*/ 136187 w 2001308"/>
              <a:gd name="connsiteY23" fmla="*/ 1566153 h 2130358"/>
              <a:gd name="connsiteX24" fmla="*/ 155642 w 2001308"/>
              <a:gd name="connsiteY24" fmla="*/ 1585609 h 2130358"/>
              <a:gd name="connsiteX25" fmla="*/ 194553 w 2001308"/>
              <a:gd name="connsiteY25" fmla="*/ 1712068 h 2130358"/>
              <a:gd name="connsiteX26" fmla="*/ 223736 w 2001308"/>
              <a:gd name="connsiteY26" fmla="*/ 1789890 h 2130358"/>
              <a:gd name="connsiteX27" fmla="*/ 252919 w 2001308"/>
              <a:gd name="connsiteY27" fmla="*/ 1838528 h 2130358"/>
              <a:gd name="connsiteX28" fmla="*/ 272374 w 2001308"/>
              <a:gd name="connsiteY28" fmla="*/ 1877439 h 2130358"/>
              <a:gd name="connsiteX29" fmla="*/ 330740 w 2001308"/>
              <a:gd name="connsiteY29" fmla="*/ 1935805 h 2130358"/>
              <a:gd name="connsiteX30" fmla="*/ 359923 w 2001308"/>
              <a:gd name="connsiteY30" fmla="*/ 1964988 h 2130358"/>
              <a:gd name="connsiteX31" fmla="*/ 398834 w 2001308"/>
              <a:gd name="connsiteY31" fmla="*/ 1984443 h 2130358"/>
              <a:gd name="connsiteX32" fmla="*/ 476655 w 2001308"/>
              <a:gd name="connsiteY32" fmla="*/ 2033081 h 2130358"/>
              <a:gd name="connsiteX33" fmla="*/ 554476 w 2001308"/>
              <a:gd name="connsiteY33" fmla="*/ 2052536 h 2130358"/>
              <a:gd name="connsiteX34" fmla="*/ 690663 w 2001308"/>
              <a:gd name="connsiteY34" fmla="*/ 2081719 h 2130358"/>
              <a:gd name="connsiteX35" fmla="*/ 758757 w 2001308"/>
              <a:gd name="connsiteY35" fmla="*/ 2091447 h 2130358"/>
              <a:gd name="connsiteX36" fmla="*/ 797668 w 2001308"/>
              <a:gd name="connsiteY36" fmla="*/ 2101175 h 2130358"/>
              <a:gd name="connsiteX37" fmla="*/ 885217 w 2001308"/>
              <a:gd name="connsiteY37" fmla="*/ 2110902 h 2130358"/>
              <a:gd name="connsiteX38" fmla="*/ 1011676 w 2001308"/>
              <a:gd name="connsiteY38" fmla="*/ 2130358 h 2130358"/>
              <a:gd name="connsiteX39" fmla="*/ 1663429 w 2001308"/>
              <a:gd name="connsiteY39" fmla="*/ 2120630 h 2130358"/>
              <a:gd name="connsiteX40" fmla="*/ 1712068 w 2001308"/>
              <a:gd name="connsiteY40" fmla="*/ 2071992 h 2130358"/>
              <a:gd name="connsiteX41" fmla="*/ 1741251 w 2001308"/>
              <a:gd name="connsiteY41" fmla="*/ 2062264 h 2130358"/>
              <a:gd name="connsiteX42" fmla="*/ 1789889 w 2001308"/>
              <a:gd name="connsiteY42" fmla="*/ 1984443 h 2130358"/>
              <a:gd name="connsiteX43" fmla="*/ 1809344 w 2001308"/>
              <a:gd name="connsiteY43" fmla="*/ 1926077 h 2130358"/>
              <a:gd name="connsiteX44" fmla="*/ 1828800 w 2001308"/>
              <a:gd name="connsiteY44" fmla="*/ 1536971 h 2130358"/>
              <a:gd name="connsiteX45" fmla="*/ 1857983 w 2001308"/>
              <a:gd name="connsiteY45" fmla="*/ 1342417 h 2130358"/>
              <a:gd name="connsiteX46" fmla="*/ 1867710 w 2001308"/>
              <a:gd name="connsiteY46" fmla="*/ 1264596 h 2130358"/>
              <a:gd name="connsiteX47" fmla="*/ 1887166 w 2001308"/>
              <a:gd name="connsiteY47" fmla="*/ 1147864 h 2130358"/>
              <a:gd name="connsiteX48" fmla="*/ 1896893 w 2001308"/>
              <a:gd name="connsiteY48" fmla="*/ 1040860 h 2130358"/>
              <a:gd name="connsiteX49" fmla="*/ 1906621 w 2001308"/>
              <a:gd name="connsiteY49" fmla="*/ 797668 h 2130358"/>
              <a:gd name="connsiteX50" fmla="*/ 1926076 w 2001308"/>
              <a:gd name="connsiteY50" fmla="*/ 671209 h 2130358"/>
              <a:gd name="connsiteX51" fmla="*/ 1935804 w 2001308"/>
              <a:gd name="connsiteY51" fmla="*/ 632298 h 2130358"/>
              <a:gd name="connsiteX52" fmla="*/ 1916349 w 2001308"/>
              <a:gd name="connsiteY52" fmla="*/ 272375 h 2130358"/>
              <a:gd name="connsiteX53" fmla="*/ 1857983 w 2001308"/>
              <a:gd name="connsiteY53" fmla="*/ 214009 h 2130358"/>
              <a:gd name="connsiteX54" fmla="*/ 1789889 w 2001308"/>
              <a:gd name="connsiteY54" fmla="*/ 175098 h 2130358"/>
              <a:gd name="connsiteX55" fmla="*/ 1750978 w 2001308"/>
              <a:gd name="connsiteY55" fmla="*/ 155643 h 2130358"/>
              <a:gd name="connsiteX56" fmla="*/ 1712068 w 2001308"/>
              <a:gd name="connsiteY56" fmla="*/ 126460 h 2130358"/>
              <a:gd name="connsiteX57" fmla="*/ 1643974 w 2001308"/>
              <a:gd name="connsiteY57" fmla="*/ 116732 h 2130358"/>
              <a:gd name="connsiteX58" fmla="*/ 1595336 w 2001308"/>
              <a:gd name="connsiteY58" fmla="*/ 87549 h 2130358"/>
              <a:gd name="connsiteX59" fmla="*/ 1527242 w 2001308"/>
              <a:gd name="connsiteY59" fmla="*/ 68094 h 2130358"/>
              <a:gd name="connsiteX60" fmla="*/ 1361872 w 2001308"/>
              <a:gd name="connsiteY60" fmla="*/ 29183 h 2130358"/>
              <a:gd name="connsiteX61" fmla="*/ 1322961 w 2001308"/>
              <a:gd name="connsiteY61" fmla="*/ 19456 h 2130358"/>
              <a:gd name="connsiteX62" fmla="*/ 1293778 w 2001308"/>
              <a:gd name="connsiteY62" fmla="*/ 9728 h 2130358"/>
              <a:gd name="connsiteX63" fmla="*/ 1186774 w 2001308"/>
              <a:gd name="connsiteY63" fmla="*/ 0 h 2130358"/>
              <a:gd name="connsiteX64" fmla="*/ 894944 w 2001308"/>
              <a:gd name="connsiteY64" fmla="*/ 9728 h 2130358"/>
              <a:gd name="connsiteX65" fmla="*/ 836578 w 2001308"/>
              <a:gd name="connsiteY65" fmla="*/ 38911 h 2130358"/>
              <a:gd name="connsiteX66" fmla="*/ 778212 w 2001308"/>
              <a:gd name="connsiteY66" fmla="*/ 48639 h 2130358"/>
              <a:gd name="connsiteX67" fmla="*/ 749029 w 2001308"/>
              <a:gd name="connsiteY67" fmla="*/ 68094 h 2130358"/>
              <a:gd name="connsiteX68" fmla="*/ 690663 w 2001308"/>
              <a:gd name="connsiteY68" fmla="*/ 97277 h 2130358"/>
              <a:gd name="connsiteX69" fmla="*/ 671208 w 2001308"/>
              <a:gd name="connsiteY69" fmla="*/ 126460 h 2130358"/>
              <a:gd name="connsiteX70" fmla="*/ 642025 w 2001308"/>
              <a:gd name="connsiteY70" fmla="*/ 145915 h 2130358"/>
              <a:gd name="connsiteX71" fmla="*/ 622570 w 2001308"/>
              <a:gd name="connsiteY71" fmla="*/ 165371 h 2130358"/>
              <a:gd name="connsiteX72" fmla="*/ 612842 w 2001308"/>
              <a:gd name="connsiteY72" fmla="*/ 194553 h 2130358"/>
              <a:gd name="connsiteX73" fmla="*/ 603115 w 2001308"/>
              <a:gd name="connsiteY73" fmla="*/ 214009 h 213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1308" h="2130358">
                <a:moveTo>
                  <a:pt x="603115" y="214009"/>
                </a:moveTo>
                <a:cubicBezTo>
                  <a:pt x="573932" y="230222"/>
                  <a:pt x="493614" y="267539"/>
                  <a:pt x="437744" y="291830"/>
                </a:cubicBezTo>
                <a:cubicBezTo>
                  <a:pt x="418937" y="300007"/>
                  <a:pt x="399163" y="305889"/>
                  <a:pt x="379378" y="311285"/>
                </a:cubicBezTo>
                <a:cubicBezTo>
                  <a:pt x="354957" y="317945"/>
                  <a:pt x="325171" y="318934"/>
                  <a:pt x="301557" y="330741"/>
                </a:cubicBezTo>
                <a:cubicBezTo>
                  <a:pt x="291100" y="335969"/>
                  <a:pt x="282831" y="344968"/>
                  <a:pt x="272374" y="350196"/>
                </a:cubicBezTo>
                <a:cubicBezTo>
                  <a:pt x="256756" y="358005"/>
                  <a:pt x="239354" y="361842"/>
                  <a:pt x="223736" y="369651"/>
                </a:cubicBezTo>
                <a:cubicBezTo>
                  <a:pt x="148310" y="407365"/>
                  <a:pt x="238719" y="374386"/>
                  <a:pt x="165370" y="398834"/>
                </a:cubicBezTo>
                <a:cubicBezTo>
                  <a:pt x="158885" y="405319"/>
                  <a:pt x="153779" y="413571"/>
                  <a:pt x="145915" y="418290"/>
                </a:cubicBezTo>
                <a:cubicBezTo>
                  <a:pt x="137122" y="423566"/>
                  <a:pt x="124739" y="421612"/>
                  <a:pt x="116732" y="428017"/>
                </a:cubicBezTo>
                <a:cubicBezTo>
                  <a:pt x="107603" y="435320"/>
                  <a:pt x="104579" y="448071"/>
                  <a:pt x="97276" y="457200"/>
                </a:cubicBezTo>
                <a:cubicBezTo>
                  <a:pt x="91547" y="464362"/>
                  <a:pt x="83324" y="469319"/>
                  <a:pt x="77821" y="476656"/>
                </a:cubicBezTo>
                <a:cubicBezTo>
                  <a:pt x="60851" y="499283"/>
                  <a:pt x="30772" y="543755"/>
                  <a:pt x="19455" y="573932"/>
                </a:cubicBezTo>
                <a:cubicBezTo>
                  <a:pt x="14761" y="586450"/>
                  <a:pt x="12970" y="599873"/>
                  <a:pt x="9727" y="612843"/>
                </a:cubicBezTo>
                <a:cubicBezTo>
                  <a:pt x="6485" y="671209"/>
                  <a:pt x="0" y="729485"/>
                  <a:pt x="0" y="787941"/>
                </a:cubicBezTo>
                <a:cubicBezTo>
                  <a:pt x="0" y="804475"/>
                  <a:pt x="7901" y="820146"/>
                  <a:pt x="9727" y="836579"/>
                </a:cubicBezTo>
                <a:cubicBezTo>
                  <a:pt x="14396" y="878598"/>
                  <a:pt x="15248" y="920971"/>
                  <a:pt x="19455" y="963039"/>
                </a:cubicBezTo>
                <a:cubicBezTo>
                  <a:pt x="21737" y="985853"/>
                  <a:pt x="24027" y="1008791"/>
                  <a:pt x="29183" y="1031132"/>
                </a:cubicBezTo>
                <a:cubicBezTo>
                  <a:pt x="33794" y="1051115"/>
                  <a:pt x="48638" y="1089498"/>
                  <a:pt x="48638" y="1089498"/>
                </a:cubicBezTo>
                <a:cubicBezTo>
                  <a:pt x="55285" y="1162614"/>
                  <a:pt x="51282" y="1179377"/>
                  <a:pt x="68093" y="1235413"/>
                </a:cubicBezTo>
                <a:cubicBezTo>
                  <a:pt x="73986" y="1255056"/>
                  <a:pt x="87549" y="1293779"/>
                  <a:pt x="87549" y="1293779"/>
                </a:cubicBezTo>
                <a:cubicBezTo>
                  <a:pt x="90791" y="1313234"/>
                  <a:pt x="93408" y="1332804"/>
                  <a:pt x="97276" y="1352145"/>
                </a:cubicBezTo>
                <a:cubicBezTo>
                  <a:pt x="99898" y="1365255"/>
                  <a:pt x="104382" y="1377946"/>
                  <a:pt x="107004" y="1391056"/>
                </a:cubicBezTo>
                <a:cubicBezTo>
                  <a:pt x="124125" y="1476660"/>
                  <a:pt x="107528" y="1421808"/>
                  <a:pt x="126459" y="1478605"/>
                </a:cubicBezTo>
                <a:cubicBezTo>
                  <a:pt x="129702" y="1507788"/>
                  <a:pt x="128461" y="1537825"/>
                  <a:pt x="136187" y="1566153"/>
                </a:cubicBezTo>
                <a:cubicBezTo>
                  <a:pt x="138600" y="1575001"/>
                  <a:pt x="152742" y="1576908"/>
                  <a:pt x="155642" y="1585609"/>
                </a:cubicBezTo>
                <a:cubicBezTo>
                  <a:pt x="206388" y="1737845"/>
                  <a:pt x="146504" y="1639993"/>
                  <a:pt x="194553" y="1712068"/>
                </a:cubicBezTo>
                <a:cubicBezTo>
                  <a:pt x="213320" y="1805911"/>
                  <a:pt x="190337" y="1723092"/>
                  <a:pt x="223736" y="1789890"/>
                </a:cubicBezTo>
                <a:cubicBezTo>
                  <a:pt x="248992" y="1840402"/>
                  <a:pt x="214916" y="1800527"/>
                  <a:pt x="252919" y="1838528"/>
                </a:cubicBezTo>
                <a:cubicBezTo>
                  <a:pt x="259404" y="1851498"/>
                  <a:pt x="263315" y="1866115"/>
                  <a:pt x="272374" y="1877439"/>
                </a:cubicBezTo>
                <a:cubicBezTo>
                  <a:pt x="289562" y="1898924"/>
                  <a:pt x="311285" y="1916350"/>
                  <a:pt x="330740" y="1935805"/>
                </a:cubicBezTo>
                <a:cubicBezTo>
                  <a:pt x="340468" y="1945533"/>
                  <a:pt x="347618" y="1958836"/>
                  <a:pt x="359923" y="1964988"/>
                </a:cubicBezTo>
                <a:lnTo>
                  <a:pt x="398834" y="1984443"/>
                </a:lnTo>
                <a:cubicBezTo>
                  <a:pt x="439703" y="2038934"/>
                  <a:pt x="410319" y="2017773"/>
                  <a:pt x="476655" y="2033081"/>
                </a:cubicBezTo>
                <a:cubicBezTo>
                  <a:pt x="502709" y="2039093"/>
                  <a:pt x="554476" y="2052536"/>
                  <a:pt x="554476" y="2052536"/>
                </a:cubicBezTo>
                <a:cubicBezTo>
                  <a:pt x="602266" y="2100326"/>
                  <a:pt x="561706" y="2068145"/>
                  <a:pt x="690663" y="2081719"/>
                </a:cubicBezTo>
                <a:cubicBezTo>
                  <a:pt x="713465" y="2084119"/>
                  <a:pt x="736198" y="2087345"/>
                  <a:pt x="758757" y="2091447"/>
                </a:cubicBezTo>
                <a:cubicBezTo>
                  <a:pt x="771911" y="2093839"/>
                  <a:pt x="784454" y="2099142"/>
                  <a:pt x="797668" y="2101175"/>
                </a:cubicBezTo>
                <a:cubicBezTo>
                  <a:pt x="826689" y="2105640"/>
                  <a:pt x="856056" y="2107471"/>
                  <a:pt x="885217" y="2110902"/>
                </a:cubicBezTo>
                <a:cubicBezTo>
                  <a:pt x="971024" y="2120997"/>
                  <a:pt x="942729" y="2116568"/>
                  <a:pt x="1011676" y="2130358"/>
                </a:cubicBezTo>
                <a:lnTo>
                  <a:pt x="1663429" y="2120630"/>
                </a:lnTo>
                <a:cubicBezTo>
                  <a:pt x="1686278" y="2118726"/>
                  <a:pt x="1690316" y="2079243"/>
                  <a:pt x="1712068" y="2071992"/>
                </a:cubicBezTo>
                <a:lnTo>
                  <a:pt x="1741251" y="2062264"/>
                </a:lnTo>
                <a:cubicBezTo>
                  <a:pt x="1766338" y="2028815"/>
                  <a:pt x="1774629" y="2022593"/>
                  <a:pt x="1789889" y="1984443"/>
                </a:cubicBezTo>
                <a:cubicBezTo>
                  <a:pt x="1797505" y="1965402"/>
                  <a:pt x="1809344" y="1926077"/>
                  <a:pt x="1809344" y="1926077"/>
                </a:cubicBezTo>
                <a:cubicBezTo>
                  <a:pt x="1836279" y="1737540"/>
                  <a:pt x="1808729" y="1948441"/>
                  <a:pt x="1828800" y="1536971"/>
                </a:cubicBezTo>
                <a:cubicBezTo>
                  <a:pt x="1831320" y="1485314"/>
                  <a:pt x="1852487" y="1386390"/>
                  <a:pt x="1857983" y="1342417"/>
                </a:cubicBezTo>
                <a:cubicBezTo>
                  <a:pt x="1861225" y="1316477"/>
                  <a:pt x="1863735" y="1290434"/>
                  <a:pt x="1867710" y="1264596"/>
                </a:cubicBezTo>
                <a:cubicBezTo>
                  <a:pt x="1883509" y="1161900"/>
                  <a:pt x="1872916" y="1276112"/>
                  <a:pt x="1887166" y="1147864"/>
                </a:cubicBezTo>
                <a:cubicBezTo>
                  <a:pt x="1891121" y="1112268"/>
                  <a:pt x="1893651" y="1076528"/>
                  <a:pt x="1896893" y="1040860"/>
                </a:cubicBezTo>
                <a:cubicBezTo>
                  <a:pt x="1900136" y="959796"/>
                  <a:pt x="1901713" y="878648"/>
                  <a:pt x="1906621" y="797668"/>
                </a:cubicBezTo>
                <a:cubicBezTo>
                  <a:pt x="1909077" y="757142"/>
                  <a:pt x="1917118" y="711518"/>
                  <a:pt x="1926076" y="671209"/>
                </a:cubicBezTo>
                <a:cubicBezTo>
                  <a:pt x="1928976" y="658158"/>
                  <a:pt x="1932561" y="645268"/>
                  <a:pt x="1935804" y="632298"/>
                </a:cubicBezTo>
                <a:cubicBezTo>
                  <a:pt x="1929319" y="512324"/>
                  <a:pt x="2001308" y="357334"/>
                  <a:pt x="1916349" y="272375"/>
                </a:cubicBezTo>
                <a:cubicBezTo>
                  <a:pt x="1896894" y="252920"/>
                  <a:pt x="1882592" y="226314"/>
                  <a:pt x="1857983" y="214009"/>
                </a:cubicBezTo>
                <a:cubicBezTo>
                  <a:pt x="1740371" y="155202"/>
                  <a:pt x="1886157" y="230107"/>
                  <a:pt x="1789889" y="175098"/>
                </a:cubicBezTo>
                <a:cubicBezTo>
                  <a:pt x="1777298" y="167904"/>
                  <a:pt x="1763275" y="163329"/>
                  <a:pt x="1750978" y="155643"/>
                </a:cubicBezTo>
                <a:cubicBezTo>
                  <a:pt x="1737230" y="147050"/>
                  <a:pt x="1727304" y="132001"/>
                  <a:pt x="1712068" y="126460"/>
                </a:cubicBezTo>
                <a:cubicBezTo>
                  <a:pt x="1690520" y="118624"/>
                  <a:pt x="1666672" y="119975"/>
                  <a:pt x="1643974" y="116732"/>
                </a:cubicBezTo>
                <a:cubicBezTo>
                  <a:pt x="1561304" y="89177"/>
                  <a:pt x="1662100" y="127608"/>
                  <a:pt x="1595336" y="87549"/>
                </a:cubicBezTo>
                <a:cubicBezTo>
                  <a:pt x="1585371" y="81570"/>
                  <a:pt x="1534505" y="69910"/>
                  <a:pt x="1527242" y="68094"/>
                </a:cubicBezTo>
                <a:cubicBezTo>
                  <a:pt x="1450219" y="16746"/>
                  <a:pt x="1547619" y="75616"/>
                  <a:pt x="1361872" y="29183"/>
                </a:cubicBezTo>
                <a:cubicBezTo>
                  <a:pt x="1348902" y="25941"/>
                  <a:pt x="1335816" y="23129"/>
                  <a:pt x="1322961" y="19456"/>
                </a:cubicBezTo>
                <a:cubicBezTo>
                  <a:pt x="1313102" y="16639"/>
                  <a:pt x="1303929" y="11178"/>
                  <a:pt x="1293778" y="9728"/>
                </a:cubicBezTo>
                <a:cubicBezTo>
                  <a:pt x="1258323" y="4663"/>
                  <a:pt x="1222442" y="3243"/>
                  <a:pt x="1186774" y="0"/>
                </a:cubicBezTo>
                <a:cubicBezTo>
                  <a:pt x="1089497" y="3243"/>
                  <a:pt x="992096" y="3840"/>
                  <a:pt x="894944" y="9728"/>
                </a:cubicBezTo>
                <a:cubicBezTo>
                  <a:pt x="854518" y="12178"/>
                  <a:pt x="874466" y="26282"/>
                  <a:pt x="836578" y="38911"/>
                </a:cubicBezTo>
                <a:cubicBezTo>
                  <a:pt x="817866" y="45148"/>
                  <a:pt x="797667" y="45396"/>
                  <a:pt x="778212" y="48639"/>
                </a:cubicBezTo>
                <a:cubicBezTo>
                  <a:pt x="768484" y="55124"/>
                  <a:pt x="759486" y="62866"/>
                  <a:pt x="749029" y="68094"/>
                </a:cubicBezTo>
                <a:cubicBezTo>
                  <a:pt x="668481" y="108368"/>
                  <a:pt x="774297" y="41522"/>
                  <a:pt x="690663" y="97277"/>
                </a:cubicBezTo>
                <a:cubicBezTo>
                  <a:pt x="684178" y="107005"/>
                  <a:pt x="679475" y="118193"/>
                  <a:pt x="671208" y="126460"/>
                </a:cubicBezTo>
                <a:cubicBezTo>
                  <a:pt x="662941" y="134727"/>
                  <a:pt x="651154" y="138612"/>
                  <a:pt x="642025" y="145915"/>
                </a:cubicBezTo>
                <a:cubicBezTo>
                  <a:pt x="634863" y="151644"/>
                  <a:pt x="629055" y="158886"/>
                  <a:pt x="622570" y="165371"/>
                </a:cubicBezTo>
                <a:cubicBezTo>
                  <a:pt x="619327" y="175098"/>
                  <a:pt x="615659" y="184694"/>
                  <a:pt x="612842" y="194553"/>
                </a:cubicBezTo>
                <a:cubicBezTo>
                  <a:pt x="599834" y="240082"/>
                  <a:pt x="632298" y="197796"/>
                  <a:pt x="603115" y="214009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3347864" y="2060849"/>
            <a:ext cx="2212909" cy="28803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724128" y="1268760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Si noti come la  deposizione dell’SU8 non si sia </a:t>
            </a:r>
            <a:r>
              <a:rPr lang="it-IT" dirty="0" smtClean="0"/>
              <a:t>espansa </a:t>
            </a:r>
            <a:r>
              <a:rPr lang="it-IT" dirty="0" smtClean="0"/>
              <a:t>dopo un’ora sotto </a:t>
            </a:r>
            <a:r>
              <a:rPr lang="it-IT" dirty="0" smtClean="0"/>
              <a:t>2 kg </a:t>
            </a:r>
            <a:r>
              <a:rPr lang="it-IT" dirty="0" smtClean="0"/>
              <a:t>di peso  a causa della sua polimerizzazione avvenuta durante la deposizione </a:t>
            </a:r>
            <a:r>
              <a:rPr lang="it-IT" dirty="0" smtClean="0"/>
              <a:t>sotto il </a:t>
            </a:r>
            <a:r>
              <a:rPr lang="it-IT" dirty="0" smtClean="0"/>
              <a:t>microscopio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 flipH="1" flipV="1">
            <a:off x="2195738" y="5013177"/>
            <a:ext cx="5112566" cy="7200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67544" y="47971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Dettaglio delle “zone  vuote”SU8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8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Conclusioni SU8…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 err="1" smtClean="0">
                <a:solidFill>
                  <a:srgbClr val="FF0000"/>
                </a:solidFill>
              </a:rPr>
              <a:t>Pro’s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buona </a:t>
            </a:r>
            <a:r>
              <a:rPr lang="it-IT" dirty="0" smtClean="0"/>
              <a:t>fluidità capace di distribuirsi su tutta la sup. interessata</a:t>
            </a:r>
          </a:p>
          <a:p>
            <a:r>
              <a:rPr lang="it-IT" dirty="0" smtClean="0"/>
              <a:t>Residuo tra la superficie delle torrette e il vetrino nell’ordine di 1-</a:t>
            </a:r>
            <a:r>
              <a:rPr lang="it-IT" dirty="0" smtClean="0"/>
              <a:t>2 µm </a:t>
            </a:r>
            <a:r>
              <a:rPr lang="it-IT" dirty="0" smtClean="0"/>
              <a:t>(prove fatte con solo </a:t>
            </a:r>
            <a:r>
              <a:rPr lang="it-IT" dirty="0" smtClean="0"/>
              <a:t>200 g di </a:t>
            </a:r>
            <a:r>
              <a:rPr lang="it-IT" dirty="0" smtClean="0"/>
              <a:t>peso) </a:t>
            </a:r>
          </a:p>
          <a:p>
            <a:r>
              <a:rPr lang="it-IT" dirty="0" smtClean="0"/>
              <a:t>Presenza di bolle dopo la sua deposizione molto poche </a:t>
            </a:r>
          </a:p>
          <a:p>
            <a:r>
              <a:rPr lang="it-IT" dirty="0" smtClean="0"/>
              <a:t>Tende a non trasbordare e a sporcare meno dell’</a:t>
            </a:r>
            <a:r>
              <a:rPr lang="it-IT" dirty="0" err="1" smtClean="0"/>
              <a:t>araldite</a:t>
            </a:r>
            <a:r>
              <a:rPr lang="it-IT" dirty="0" smtClean="0"/>
              <a:t>  anche  in dosi </a:t>
            </a:r>
            <a:r>
              <a:rPr lang="it-IT" dirty="0" smtClean="0"/>
              <a:t>un po</a:t>
            </a:r>
            <a:r>
              <a:rPr lang="it-IT" dirty="0" smtClean="0"/>
              <a:t>’ </a:t>
            </a:r>
            <a:r>
              <a:rPr lang="it-IT" dirty="0" smtClean="0"/>
              <a:t>pi</a:t>
            </a:r>
            <a:r>
              <a:rPr lang="it-IT" dirty="0" smtClean="0"/>
              <a:t>ù</a:t>
            </a:r>
            <a:r>
              <a:rPr lang="it-IT" dirty="0" smtClean="0"/>
              <a:t> </a:t>
            </a:r>
            <a:r>
              <a:rPr lang="it-IT" dirty="0" smtClean="0"/>
              <a:t>abbondanti 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err="1" smtClean="0">
                <a:solidFill>
                  <a:srgbClr val="FF0000"/>
                </a:solidFill>
              </a:rPr>
              <a:t>Con’s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/>
              <a:t>non va molto bene se usata come colla </a:t>
            </a:r>
          </a:p>
          <a:p>
            <a:r>
              <a:rPr lang="it-IT" dirty="0" smtClean="0"/>
              <a:t>polimerizza male sia a temperatura ambiente che a 150 ° per 1 ora e oltre  (in quest’ultimo  caso indurisce per tutto il perimetro delle superfici </a:t>
            </a:r>
            <a:r>
              <a:rPr lang="it-IT" dirty="0" smtClean="0"/>
              <a:t>interessate, </a:t>
            </a:r>
            <a:r>
              <a:rPr lang="it-IT" dirty="0" smtClean="0"/>
              <a:t>ma resta fluida al centro e sembra soffrire la copertura in questo caso del vetrino)</a:t>
            </a:r>
          </a:p>
          <a:p>
            <a:r>
              <a:rPr lang="it-IT" dirty="0" smtClean="0"/>
              <a:t>Tende  come a rapprendersi dopo la polimerizzazione creando tra  le due superfici incollate “zone vuote” simili a bolle </a:t>
            </a:r>
          </a:p>
          <a:p>
            <a:r>
              <a:rPr lang="it-IT" dirty="0" smtClean="0"/>
              <a:t>Essendo fotosensibile molto limitati sono  i tempi di allineamento (macchina </a:t>
            </a:r>
            <a:r>
              <a:rPr lang="it-IT" dirty="0" err="1" smtClean="0"/>
              <a:t>flip</a:t>
            </a:r>
            <a:r>
              <a:rPr lang="it-IT" dirty="0" smtClean="0"/>
              <a:t> chip) e di deposizione ( microscopio)….. 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Prova  incollaggio con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2011 </a:t>
            </a:r>
            <a:r>
              <a:rPr lang="it-IT" sz="2800" b="1" dirty="0" err="1" smtClean="0"/>
              <a:t>a&amp;b</a:t>
            </a:r>
            <a:r>
              <a:rPr lang="it-IT" sz="2800" b="1" dirty="0" smtClean="0"/>
              <a:t> su silicio polimerizzata 12 ore + vetrino e  peso </a:t>
            </a:r>
            <a:r>
              <a:rPr lang="it-IT" sz="2800" b="1" dirty="0" smtClean="0"/>
              <a:t>200 </a:t>
            </a:r>
            <a:r>
              <a:rPr lang="it-IT" sz="2800" b="1" dirty="0"/>
              <a:t>g</a:t>
            </a:r>
            <a:endParaRPr lang="it-IT" sz="2800" b="1" dirty="0"/>
          </a:p>
        </p:txBody>
      </p:sp>
      <p:pic>
        <p:nvPicPr>
          <p:cNvPr id="4" name="Segnaposto contenuto 3" descr="aral_su silicio_12ore_temp_amb_200gr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3816424" cy="3124943"/>
          </a:xfrm>
        </p:spPr>
      </p:pic>
      <p:cxnSp>
        <p:nvCxnSpPr>
          <p:cNvPr id="5" name="Connettore 2 4"/>
          <p:cNvCxnSpPr/>
          <p:nvPr/>
        </p:nvCxnSpPr>
        <p:spPr>
          <a:xfrm flipV="1">
            <a:off x="1835696" y="1628800"/>
            <a:ext cx="3744416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3707904" y="1700808"/>
            <a:ext cx="1872208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691680" y="1988840"/>
            <a:ext cx="3888432" cy="22322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3923928" y="2204864"/>
            <a:ext cx="1656184" cy="20162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arentesi graffa aperta 28"/>
          <p:cNvSpPr/>
          <p:nvPr/>
        </p:nvSpPr>
        <p:spPr>
          <a:xfrm>
            <a:off x="611560" y="1556792"/>
            <a:ext cx="504056" cy="2880320"/>
          </a:xfrm>
          <a:prstGeom prst="leftBrace">
            <a:avLst>
              <a:gd name="adj1" fmla="val 8333"/>
              <a:gd name="adj2" fmla="val 5556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447256" y="455374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8mm</a:t>
            </a:r>
            <a:endParaRPr lang="it-IT" dirty="0"/>
          </a:p>
        </p:txBody>
      </p:sp>
      <p:sp>
        <p:nvSpPr>
          <p:cNvPr id="31" name="Parentesi graffa aperta 30"/>
          <p:cNvSpPr/>
          <p:nvPr/>
        </p:nvSpPr>
        <p:spPr>
          <a:xfrm rot="16200000">
            <a:off x="2411760" y="3501008"/>
            <a:ext cx="576064" cy="2736304"/>
          </a:xfrm>
          <a:prstGeom prst="leftBrace">
            <a:avLst>
              <a:gd name="adj1" fmla="val 8333"/>
              <a:gd name="adj2" fmla="val 5556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411760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9 mm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 rot="16200000">
            <a:off x="40142" y="292029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8 mm</a:t>
            </a:r>
            <a:endParaRPr lang="it-IT" dirty="0"/>
          </a:p>
        </p:txBody>
      </p:sp>
      <p:sp>
        <p:nvSpPr>
          <p:cNvPr id="49" name="Rettangolo 48"/>
          <p:cNvSpPr/>
          <p:nvPr/>
        </p:nvSpPr>
        <p:spPr>
          <a:xfrm>
            <a:off x="5724128" y="1700808"/>
            <a:ext cx="2020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Colonnine h</a:t>
            </a:r>
            <a:r>
              <a:rPr lang="it-IT" dirty="0" smtClean="0"/>
              <a:t>: 25 </a:t>
            </a:r>
            <a:r>
              <a:rPr lang="it-IT" dirty="0"/>
              <a:t>µ</a:t>
            </a:r>
            <a:r>
              <a:rPr lang="it-IT" dirty="0" smtClean="0"/>
              <a:t>m</a:t>
            </a:r>
            <a:endParaRPr lang="it-IT" dirty="0"/>
          </a:p>
        </p:txBody>
      </p:sp>
      <p:pic>
        <p:nvPicPr>
          <p:cNvPr id="50" name="Segnaposto contenuto 3" descr="aral_su silicio_12ore_temp_amb_200gr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573016"/>
            <a:ext cx="3923928" cy="3024336"/>
          </a:xfrm>
          <a:prstGeom prst="rect">
            <a:avLst/>
          </a:prstGeom>
        </p:spPr>
      </p:pic>
      <p:cxnSp>
        <p:nvCxnSpPr>
          <p:cNvPr id="51" name="Connettore 2 50"/>
          <p:cNvCxnSpPr/>
          <p:nvPr/>
        </p:nvCxnSpPr>
        <p:spPr>
          <a:xfrm flipH="1">
            <a:off x="3131840" y="5013176"/>
            <a:ext cx="3240360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395536" y="58052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Bolle  dovute alla miscelazione dell’</a:t>
            </a:r>
            <a:r>
              <a:rPr lang="it-IT" dirty="0" err="1" smtClean="0"/>
              <a:t>araldite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9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/>
              <a:t>M</a:t>
            </a:r>
            <a:r>
              <a:rPr lang="it-IT" sz="2800" b="1" dirty="0" smtClean="0"/>
              <a:t>isura residuo colla tra </a:t>
            </a:r>
            <a:r>
              <a:rPr lang="it-IT" sz="2800" b="1" dirty="0" err="1" smtClean="0"/>
              <a:t>sup_colonna</a:t>
            </a:r>
            <a:r>
              <a:rPr lang="it-IT" sz="2800" b="1" dirty="0" smtClean="0"/>
              <a:t> e vetrino</a:t>
            </a:r>
            <a:endParaRPr lang="it-IT" sz="2800" dirty="0"/>
          </a:p>
        </p:txBody>
      </p:sp>
      <p:pic>
        <p:nvPicPr>
          <p:cNvPr id="8" name="Segnaposto contenuto 7" descr="aral_ chip_residuo_sup_torrettepic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9" y="620688"/>
            <a:ext cx="4032448" cy="3024336"/>
          </a:xfrm>
        </p:spPr>
      </p:pic>
      <p:pic>
        <p:nvPicPr>
          <p:cNvPr id="9" name="Immagine 8" descr="aral_ chip_residuo_sup_torrettepi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348880"/>
            <a:ext cx="3360373" cy="2520280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H="1" flipV="1">
            <a:off x="3131840" y="2060848"/>
            <a:ext cx="2232248" cy="11521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endCxn id="24" idx="3"/>
          </p:cNvCxnSpPr>
          <p:nvPr/>
        </p:nvCxnSpPr>
        <p:spPr>
          <a:xfrm flipH="1">
            <a:off x="3410642" y="980728"/>
            <a:ext cx="3609631" cy="8327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419872" y="908720"/>
            <a:ext cx="2016224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3275856" y="1916832"/>
            <a:ext cx="3672408" cy="129614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1331640" y="1628800"/>
            <a:ext cx="20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Colonnine h: </a:t>
            </a:r>
            <a:r>
              <a:rPr lang="it-IT" dirty="0" smtClean="0"/>
              <a:t>9.5 </a:t>
            </a:r>
            <a:r>
              <a:rPr lang="it-IT" dirty="0"/>
              <a:t>µ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251520" y="620688"/>
            <a:ext cx="28803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Araldite</a:t>
            </a:r>
            <a:r>
              <a:rPr lang="it-IT" b="1" dirty="0" smtClean="0"/>
              <a:t>  polim_12 </a:t>
            </a:r>
            <a:r>
              <a:rPr lang="it-IT" b="1" dirty="0" smtClean="0"/>
              <a:t>ore </a:t>
            </a:r>
            <a:r>
              <a:rPr lang="it-IT" b="1" dirty="0"/>
              <a:t>a 25°</a:t>
            </a:r>
            <a:endParaRPr lang="it-IT" b="1" dirty="0"/>
          </a:p>
        </p:txBody>
      </p:sp>
      <p:pic>
        <p:nvPicPr>
          <p:cNvPr id="27" name="Immagine 26" descr="prova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861048"/>
            <a:ext cx="6156176" cy="2996952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971600" y="5301208"/>
            <a:ext cx="18592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Grafico h colonne</a:t>
            </a:r>
          </a:p>
          <a:p>
            <a:r>
              <a:rPr lang="it-IT" b="1" dirty="0" smtClean="0"/>
              <a:t> </a:t>
            </a:r>
            <a:r>
              <a:rPr lang="it-IT" b="1" dirty="0" err="1" smtClean="0"/>
              <a:t>profilometro</a:t>
            </a:r>
            <a:endParaRPr lang="it-IT" b="1" dirty="0" smtClean="0"/>
          </a:p>
          <a:p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flipH="1">
            <a:off x="2627784" y="5445224"/>
            <a:ext cx="2088232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rentesi graffa aperta 31"/>
          <p:cNvSpPr/>
          <p:nvPr/>
        </p:nvSpPr>
        <p:spPr>
          <a:xfrm rot="10800000">
            <a:off x="7596336" y="764704"/>
            <a:ext cx="504056" cy="252028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8100392" y="1691516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5mm</a:t>
            </a:r>
            <a:endParaRPr lang="it-IT" dirty="0"/>
          </a:p>
        </p:txBody>
      </p:sp>
      <p:sp>
        <p:nvSpPr>
          <p:cNvPr id="34" name="Parentesi graffa aperta 33"/>
          <p:cNvSpPr/>
          <p:nvPr/>
        </p:nvSpPr>
        <p:spPr>
          <a:xfrm rot="16200000">
            <a:off x="5904148" y="2240868"/>
            <a:ext cx="576064" cy="252028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6444208" y="3573016"/>
            <a:ext cx="72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5 mm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10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508104" y="4725144"/>
            <a:ext cx="0" cy="115212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4128" y="5157192"/>
            <a:ext cx="132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Dh = 9.5 µm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Misura residuo colla tra </a:t>
            </a:r>
            <a:r>
              <a:rPr lang="it-IT" sz="2800" b="1" dirty="0" err="1" smtClean="0"/>
              <a:t>sup_colonna</a:t>
            </a:r>
            <a:r>
              <a:rPr lang="it-IT" sz="2800" b="1" dirty="0" smtClean="0"/>
              <a:t> e vetrino (2)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800" dirty="0" smtClean="0"/>
              <a:t>Vetrino a coprire = </a:t>
            </a:r>
            <a:r>
              <a:rPr lang="it-IT" sz="1800" dirty="0" smtClean="0"/>
              <a:t>180 </a:t>
            </a:r>
            <a:r>
              <a:rPr lang="it-IT" sz="1800" dirty="0"/>
              <a:t>µ</a:t>
            </a:r>
            <a:r>
              <a:rPr lang="it-IT" sz="1800" dirty="0" smtClean="0"/>
              <a:t>m </a:t>
            </a:r>
            <a:endParaRPr lang="it-IT" sz="1800" dirty="0" smtClean="0"/>
          </a:p>
          <a:p>
            <a:r>
              <a:rPr lang="it-IT" sz="1800" dirty="0" smtClean="0"/>
              <a:t>Supporto silicio ( zona argentata che circonda le colonnine ) </a:t>
            </a:r>
            <a:r>
              <a:rPr lang="it-IT" sz="1800" dirty="0" smtClean="0"/>
              <a:t>= 258 µm</a:t>
            </a:r>
            <a:endParaRPr lang="it-IT" sz="1800" dirty="0" smtClean="0"/>
          </a:p>
          <a:p>
            <a:r>
              <a:rPr lang="it-IT" sz="1800" dirty="0" smtClean="0"/>
              <a:t>Colonnine </a:t>
            </a:r>
            <a:r>
              <a:rPr lang="it-IT" sz="1800" dirty="0" smtClean="0"/>
              <a:t>9.5 </a:t>
            </a:r>
            <a:r>
              <a:rPr lang="it-IT" sz="1800" dirty="0"/>
              <a:t>µ</a:t>
            </a:r>
            <a:r>
              <a:rPr lang="it-IT" sz="1800" dirty="0" smtClean="0"/>
              <a:t>m </a:t>
            </a:r>
            <a:endParaRPr lang="it-IT" sz="1800" dirty="0" smtClean="0"/>
          </a:p>
          <a:p>
            <a:r>
              <a:rPr lang="it-IT" sz="1800" dirty="0" smtClean="0"/>
              <a:t>Peso </a:t>
            </a:r>
            <a:r>
              <a:rPr lang="it-IT" sz="1800" dirty="0" smtClean="0"/>
              <a:t>200 g</a:t>
            </a:r>
            <a:endParaRPr lang="it-IT" sz="1800" dirty="0" smtClean="0"/>
          </a:p>
          <a:p>
            <a:pPr>
              <a:buNone/>
            </a:pPr>
            <a:r>
              <a:rPr lang="it-IT" sz="1800" dirty="0" smtClean="0"/>
              <a:t>Misurando sui 4 lati del vetrino ottengo i seguenti valori : </a:t>
            </a:r>
            <a:r>
              <a:rPr lang="it-IT" sz="1800" dirty="0" smtClean="0"/>
              <a:t>198 µm</a:t>
            </a:r>
            <a:r>
              <a:rPr lang="it-IT" sz="1800" dirty="0"/>
              <a:t>,</a:t>
            </a:r>
            <a:r>
              <a:rPr lang="it-IT" sz="1800" dirty="0" smtClean="0"/>
              <a:t> 196 </a:t>
            </a:r>
            <a:r>
              <a:rPr lang="it-IT" sz="1800" dirty="0" smtClean="0"/>
              <a:t>µ</a:t>
            </a:r>
            <a:r>
              <a:rPr lang="it-IT" sz="1800" dirty="0" smtClean="0"/>
              <a:t>m</a:t>
            </a:r>
            <a:r>
              <a:rPr lang="it-IT" sz="1800" dirty="0"/>
              <a:t>,</a:t>
            </a:r>
            <a:r>
              <a:rPr lang="it-IT" sz="1800" dirty="0" smtClean="0"/>
              <a:t> 195 </a:t>
            </a:r>
            <a:r>
              <a:rPr lang="it-IT" sz="1800" dirty="0" smtClean="0"/>
              <a:t>µ</a:t>
            </a:r>
            <a:r>
              <a:rPr lang="it-IT" sz="1800" dirty="0" smtClean="0"/>
              <a:t>m</a:t>
            </a:r>
            <a:r>
              <a:rPr lang="it-IT" sz="1800" dirty="0"/>
              <a:t>,</a:t>
            </a:r>
            <a:r>
              <a:rPr lang="it-IT" sz="1800" dirty="0" smtClean="0"/>
              <a:t> 195 </a:t>
            </a:r>
            <a:r>
              <a:rPr lang="it-IT" sz="1800" dirty="0"/>
              <a:t>µ</a:t>
            </a:r>
            <a:r>
              <a:rPr lang="it-IT" sz="1800" dirty="0" smtClean="0"/>
              <a:t>m </a:t>
            </a:r>
            <a:r>
              <a:rPr lang="it-IT" sz="1800" dirty="0" smtClean="0"/>
              <a:t>con un residuo colla sotto la </a:t>
            </a:r>
            <a:r>
              <a:rPr lang="it-IT" sz="1800" dirty="0" err="1" smtClean="0"/>
              <a:t>sup</a:t>
            </a:r>
            <a:r>
              <a:rPr lang="it-IT" sz="1800" dirty="0" smtClean="0"/>
              <a:t>_ delle colonnine  ( </a:t>
            </a:r>
            <a:r>
              <a:rPr lang="it-IT" sz="1800" dirty="0" smtClean="0"/>
              <a:t>0,25 mm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) di circa  </a:t>
            </a:r>
            <a:r>
              <a:rPr lang="it-IT" sz="1800" dirty="0" smtClean="0"/>
              <a:t>  </a:t>
            </a:r>
            <a:r>
              <a:rPr lang="it-IT" sz="1800" dirty="0" smtClean="0">
                <a:solidFill>
                  <a:srgbClr val="FF0000"/>
                </a:solidFill>
              </a:rPr>
              <a:t>6.5 </a:t>
            </a:r>
            <a:r>
              <a:rPr lang="it-IT" sz="1800" dirty="0" smtClean="0">
                <a:solidFill>
                  <a:srgbClr val="FF0000"/>
                </a:solidFill>
              </a:rPr>
              <a:t>µ</a:t>
            </a:r>
            <a:r>
              <a:rPr lang="it-IT" sz="1800" dirty="0" smtClean="0">
                <a:solidFill>
                  <a:srgbClr val="FF0000"/>
                </a:solidFill>
              </a:rPr>
              <a:t>m  </a:t>
            </a:r>
            <a:r>
              <a:rPr lang="it-IT" sz="1800" dirty="0" smtClean="0"/>
              <a:t>(…un po’ troppo)!!!</a:t>
            </a:r>
          </a:p>
          <a:p>
            <a:pPr>
              <a:buNone/>
            </a:pPr>
            <a:r>
              <a:rPr lang="it-IT" sz="1800" dirty="0" smtClean="0"/>
              <a:t>Valore che si potrebbe abbassare aggiungendo </a:t>
            </a:r>
            <a:r>
              <a:rPr lang="it-IT" sz="1800" dirty="0" smtClean="0"/>
              <a:t>pi</a:t>
            </a:r>
            <a:r>
              <a:rPr lang="it-IT" sz="1800" dirty="0" smtClean="0"/>
              <a:t>ù</a:t>
            </a:r>
            <a:r>
              <a:rPr lang="it-IT" sz="1800" dirty="0" smtClean="0"/>
              <a:t> </a:t>
            </a:r>
            <a:r>
              <a:rPr lang="it-IT" sz="1800" dirty="0" smtClean="0"/>
              <a:t>peso? e forse con una </a:t>
            </a:r>
            <a:r>
              <a:rPr lang="it-IT" sz="1800" dirty="0" smtClean="0"/>
              <a:t>superficie </a:t>
            </a:r>
            <a:r>
              <a:rPr lang="it-IT" sz="1800" dirty="0" smtClean="0"/>
              <a:t>minore delle colonnine ?</a:t>
            </a:r>
          </a:p>
          <a:p>
            <a:pPr>
              <a:buNone/>
            </a:pPr>
            <a:endParaRPr lang="it-IT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10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Prove con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su FEI3 + vetrino</a:t>
            </a:r>
            <a:br>
              <a:rPr lang="it-IT" sz="2800" b="1" dirty="0" smtClean="0"/>
            </a:br>
            <a:r>
              <a:rPr lang="it-IT" sz="2800" b="1" dirty="0" smtClean="0"/>
              <a:t> </a:t>
            </a:r>
            <a:r>
              <a:rPr lang="it-IT" sz="2800" b="1" dirty="0" err="1" smtClean="0"/>
              <a:t>polim</a:t>
            </a:r>
            <a:r>
              <a:rPr lang="it-IT" sz="2800" b="1" dirty="0" smtClean="0"/>
              <a:t>. </a:t>
            </a:r>
            <a:r>
              <a:rPr lang="it-IT" sz="2800" b="1" dirty="0" err="1" smtClean="0"/>
              <a:t>temp</a:t>
            </a:r>
            <a:r>
              <a:rPr lang="it-IT" sz="2800" b="1" dirty="0" smtClean="0"/>
              <a:t> ambiente 15 ore  peso 200 </a:t>
            </a:r>
            <a:r>
              <a:rPr lang="it-IT" sz="2800" b="1" dirty="0" smtClean="0"/>
              <a:t>grammi</a:t>
            </a:r>
            <a:endParaRPr lang="it-IT" sz="2800" b="1" dirty="0"/>
          </a:p>
        </p:txBody>
      </p:sp>
      <p:pic>
        <p:nvPicPr>
          <p:cNvPr id="4" name="Segnaposto contenuto 3" descr="aral_ fei3_12ore_temp_amb_200gr_mis_bolle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5126698" cy="3845024"/>
          </a:xfrm>
        </p:spPr>
      </p:pic>
      <p:pic>
        <p:nvPicPr>
          <p:cNvPr id="5" name="Immagine 4" descr="tab_valo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924944"/>
            <a:ext cx="2919673" cy="349502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5148064" y="1916832"/>
            <a:ext cx="1080120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6300192" y="177281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Misura diametro</a:t>
            </a:r>
          </a:p>
          <a:p>
            <a:r>
              <a:rPr lang="it-IT" dirty="0" smtClean="0"/>
              <a:t> bolle </a:t>
            </a:r>
            <a:r>
              <a:rPr lang="it-IT" dirty="0" smtClean="0">
                <a:solidFill>
                  <a:srgbClr val="FF0000"/>
                </a:solidFill>
              </a:rPr>
              <a:t>ingrandimento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KEYENCE 175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755576" y="2348880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627784" y="2132856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267744" y="3356992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1691680" y="3861048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1259632" y="4077072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491880" y="2564904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355976" y="2636912"/>
            <a:ext cx="792088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3923928" y="2348880"/>
            <a:ext cx="1080120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1187624" y="1484784"/>
            <a:ext cx="576064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3275856" y="3140968"/>
            <a:ext cx="648072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11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Misura </a:t>
            </a:r>
            <a:r>
              <a:rPr lang="it-IT" sz="2800" b="1" dirty="0" smtClean="0"/>
              <a:t>spessore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</a:t>
            </a:r>
            <a:r>
              <a:rPr lang="it-IT" sz="2800" b="1" dirty="0" smtClean="0"/>
              <a:t>tra FEI3 e vetrino </a:t>
            </a:r>
            <a:r>
              <a:rPr lang="it-IT" sz="2800" b="1" dirty="0" smtClean="0"/>
              <a:t>polim</a:t>
            </a:r>
            <a:r>
              <a:rPr lang="it-IT" sz="2800" b="1" dirty="0" smtClean="0"/>
              <a:t>erizzato</a:t>
            </a:r>
            <a:r>
              <a:rPr lang="it-IT" sz="2800" b="1" dirty="0" smtClean="0"/>
              <a:t> 15 ore </a:t>
            </a:r>
            <a:r>
              <a:rPr lang="it-IT" sz="2800" b="1" dirty="0"/>
              <a:t>a 25</a:t>
            </a:r>
            <a:r>
              <a:rPr lang="it-IT" sz="2800" b="1" dirty="0" smtClean="0"/>
              <a:t>°, </a:t>
            </a:r>
            <a:r>
              <a:rPr lang="it-IT" sz="2800" b="1" dirty="0" smtClean="0"/>
              <a:t>peso 200 </a:t>
            </a:r>
            <a:r>
              <a:rPr lang="it-IT" sz="2800" b="1" dirty="0" smtClean="0"/>
              <a:t>g  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dirty="0" smtClean="0"/>
              <a:t>Spessori:</a:t>
            </a:r>
          </a:p>
          <a:p>
            <a:r>
              <a:rPr lang="it-IT" sz="2800" dirty="0" smtClean="0"/>
              <a:t>Vetrino </a:t>
            </a:r>
            <a:r>
              <a:rPr lang="it-IT" sz="2800" dirty="0" smtClean="0"/>
              <a:t>a coprire = </a:t>
            </a:r>
            <a:r>
              <a:rPr lang="it-IT" sz="2800" dirty="0" smtClean="0"/>
              <a:t>300 µm </a:t>
            </a:r>
            <a:endParaRPr lang="it-IT" sz="2800" dirty="0" smtClean="0"/>
          </a:p>
          <a:p>
            <a:r>
              <a:rPr lang="it-IT" sz="2800" dirty="0" smtClean="0"/>
              <a:t>FEI3  </a:t>
            </a:r>
            <a:r>
              <a:rPr lang="it-IT" sz="2800" dirty="0" smtClean="0"/>
              <a:t>= 540 </a:t>
            </a:r>
            <a:r>
              <a:rPr lang="it-IT" sz="2800" dirty="0" smtClean="0"/>
              <a:t>µ</a:t>
            </a:r>
            <a:r>
              <a:rPr lang="it-IT" sz="2800" dirty="0" smtClean="0"/>
              <a:t>m</a:t>
            </a:r>
            <a:endParaRPr lang="it-IT" sz="2800" dirty="0" smtClean="0"/>
          </a:p>
          <a:p>
            <a:r>
              <a:rPr lang="it-IT" sz="2800" dirty="0" smtClean="0"/>
              <a:t>Misura </a:t>
            </a:r>
            <a:r>
              <a:rPr lang="it-IT" sz="2800" dirty="0" err="1" smtClean="0"/>
              <a:t>aral</a:t>
            </a:r>
            <a:r>
              <a:rPr lang="it-IT" sz="2800" dirty="0" smtClean="0"/>
              <a:t> (1</a:t>
            </a:r>
            <a:r>
              <a:rPr lang="it-IT" sz="2800" dirty="0" smtClean="0"/>
              <a:t>) = 15 </a:t>
            </a:r>
            <a:r>
              <a:rPr lang="it-IT" sz="2800" dirty="0"/>
              <a:t>µ</a:t>
            </a:r>
            <a:r>
              <a:rPr lang="it-IT" sz="2800" dirty="0" smtClean="0"/>
              <a:t>m</a:t>
            </a:r>
            <a:endParaRPr lang="it-IT" sz="2800" dirty="0" smtClean="0"/>
          </a:p>
          <a:p>
            <a:r>
              <a:rPr lang="it-IT" sz="2800" dirty="0" smtClean="0"/>
              <a:t>Misura </a:t>
            </a:r>
            <a:r>
              <a:rPr lang="it-IT" sz="2800" dirty="0" err="1" smtClean="0"/>
              <a:t>aral</a:t>
            </a:r>
            <a:r>
              <a:rPr lang="it-IT" sz="2800" dirty="0" smtClean="0"/>
              <a:t> (2</a:t>
            </a:r>
            <a:r>
              <a:rPr lang="it-IT" sz="2800" dirty="0" smtClean="0"/>
              <a:t>) = 14 µm</a:t>
            </a:r>
            <a:endParaRPr lang="it-IT" sz="2800" dirty="0" smtClean="0"/>
          </a:p>
          <a:p>
            <a:r>
              <a:rPr lang="it-IT" sz="2800" dirty="0" smtClean="0"/>
              <a:t>Misura </a:t>
            </a:r>
            <a:r>
              <a:rPr lang="it-IT" sz="2800" dirty="0" err="1" smtClean="0"/>
              <a:t>aral</a:t>
            </a:r>
            <a:r>
              <a:rPr lang="it-IT" sz="2800" dirty="0" smtClean="0"/>
              <a:t> (3</a:t>
            </a:r>
            <a:r>
              <a:rPr lang="it-IT" sz="2800" dirty="0" smtClean="0"/>
              <a:t>) =12 µm</a:t>
            </a:r>
            <a:endParaRPr lang="it-IT" sz="2800" dirty="0" smtClean="0"/>
          </a:p>
          <a:p>
            <a:r>
              <a:rPr lang="it-IT" sz="2800" dirty="0" smtClean="0"/>
              <a:t>Misura </a:t>
            </a:r>
            <a:r>
              <a:rPr lang="it-IT" sz="2800" dirty="0" err="1" smtClean="0"/>
              <a:t>aral</a:t>
            </a:r>
            <a:r>
              <a:rPr lang="it-IT" sz="2800" dirty="0" smtClean="0"/>
              <a:t> (4</a:t>
            </a:r>
            <a:r>
              <a:rPr lang="it-IT" sz="2800" dirty="0" smtClean="0"/>
              <a:t>) =13 µm</a:t>
            </a:r>
            <a:endParaRPr lang="it-IT" sz="2800" dirty="0" smtClean="0"/>
          </a:p>
          <a:p>
            <a:endParaRPr lang="it-IT" dirty="0"/>
          </a:p>
        </p:txBody>
      </p:sp>
      <p:pic>
        <p:nvPicPr>
          <p:cNvPr id="4" name="Immagine 3" descr="aral_ fei3_12ore_temp_amb_200gr_p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441549" y="1975275"/>
            <a:ext cx="5076056" cy="38070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92080" y="162880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(1)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364088" y="479715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(3)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668344" y="4653136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(4)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668344" y="162880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(2)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11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err="1" smtClean="0"/>
              <a:t>Araldite</a:t>
            </a:r>
            <a:r>
              <a:rPr lang="it-IT" sz="2800" b="1" dirty="0" smtClean="0"/>
              <a:t> su FEI3 polimerizzata in forno </a:t>
            </a:r>
            <a:r>
              <a:rPr lang="it-IT" sz="2800" b="1" dirty="0" smtClean="0"/>
              <a:t>a 60</a:t>
            </a:r>
            <a:r>
              <a:rPr lang="it-IT" sz="2800" b="1" dirty="0" smtClean="0"/>
              <a:t>° </a:t>
            </a:r>
            <a:r>
              <a:rPr lang="it-IT" sz="2800" b="1" dirty="0" smtClean="0"/>
              <a:t>per 3 ore, </a:t>
            </a:r>
            <a:r>
              <a:rPr lang="it-IT" sz="2800" b="1" dirty="0" smtClean="0"/>
              <a:t>peso 200 </a:t>
            </a:r>
            <a:r>
              <a:rPr lang="it-IT" sz="2800" b="1" dirty="0"/>
              <a:t>g</a:t>
            </a:r>
            <a:endParaRPr lang="it-IT" sz="2800" b="1" dirty="0"/>
          </a:p>
        </p:txBody>
      </p:sp>
      <p:pic>
        <p:nvPicPr>
          <p:cNvPr id="4" name="Segnaposto contenuto 3" descr="aral_ forno 70gradi 200gr_mis_bolle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3974570" cy="4248472"/>
          </a:xfrm>
        </p:spPr>
      </p:pic>
      <p:pic>
        <p:nvPicPr>
          <p:cNvPr id="5" name="Immagine 4" descr="fei4b_tab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492896"/>
            <a:ext cx="3535918" cy="4028539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V="1">
            <a:off x="4860032" y="1916832"/>
            <a:ext cx="1656184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6588224" y="1124744"/>
            <a:ext cx="17443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Misura diametro</a:t>
            </a:r>
          </a:p>
          <a:p>
            <a:r>
              <a:rPr lang="it-IT" dirty="0" smtClean="0"/>
              <a:t> bolle ….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Ingrandimento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KEYENCE </a:t>
            </a:r>
            <a:r>
              <a:rPr lang="it-IT" dirty="0" smtClean="0">
                <a:solidFill>
                  <a:srgbClr val="FF0000"/>
                </a:solidFill>
              </a:rPr>
              <a:t>175x</a:t>
            </a:r>
            <a:endParaRPr lang="it-IT" dirty="0" smtClean="0">
              <a:solidFill>
                <a:srgbClr val="FF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2483768" y="2348880"/>
            <a:ext cx="567680" cy="3516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1835696" y="2492896"/>
            <a:ext cx="21602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195736" y="2636912"/>
            <a:ext cx="360040" cy="5760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907704" y="4149080"/>
            <a:ext cx="21602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1475656" y="4797152"/>
            <a:ext cx="216024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051720" y="3573016"/>
            <a:ext cx="432048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3131840" y="3284984"/>
            <a:ext cx="72008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2555776" y="4005064"/>
            <a:ext cx="432048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2123728" y="4221088"/>
            <a:ext cx="432048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3203848" y="2348880"/>
            <a:ext cx="288032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1619672" y="1844824"/>
            <a:ext cx="567680" cy="3516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3635896" y="2060848"/>
            <a:ext cx="288032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4139952" y="2204864"/>
            <a:ext cx="144016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>
            <a:off x="3923928" y="2924944"/>
            <a:ext cx="144016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>
            <a:off x="3779912" y="3573016"/>
            <a:ext cx="360040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flipH="1">
            <a:off x="3347864" y="3212976"/>
            <a:ext cx="72008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H="1">
            <a:off x="4572000" y="4653136"/>
            <a:ext cx="360040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12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6336" y="6344652"/>
            <a:ext cx="946448" cy="2740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48108"/>
            <a:ext cx="4920547" cy="4392488"/>
          </a:xfrm>
        </p:spPr>
      </p:pic>
      <p:cxnSp>
        <p:nvCxnSpPr>
          <p:cNvPr id="5" name="Connettore 2 4"/>
          <p:cNvCxnSpPr>
            <a:endCxn id="8" idx="2"/>
          </p:cNvCxnSpPr>
          <p:nvPr/>
        </p:nvCxnSpPr>
        <p:spPr>
          <a:xfrm flipV="1">
            <a:off x="2843808" y="2465512"/>
            <a:ext cx="5102240" cy="7827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020272" y="2096180"/>
            <a:ext cx="18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Colonnine h: </a:t>
            </a:r>
            <a:r>
              <a:rPr lang="it-IT" dirty="0" smtClean="0"/>
              <a:t>5µm</a:t>
            </a:r>
            <a:endParaRPr lang="it-IT" dirty="0"/>
          </a:p>
        </p:txBody>
      </p:sp>
      <p:cxnSp>
        <p:nvCxnSpPr>
          <p:cNvPr id="9" name="Connettore 2 8"/>
          <p:cNvCxnSpPr>
            <a:endCxn id="8" idx="2"/>
          </p:cNvCxnSpPr>
          <p:nvPr/>
        </p:nvCxnSpPr>
        <p:spPr>
          <a:xfrm flipV="1">
            <a:off x="4932040" y="2465512"/>
            <a:ext cx="3014008" cy="7107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endCxn id="8" idx="2"/>
          </p:cNvCxnSpPr>
          <p:nvPr/>
        </p:nvCxnSpPr>
        <p:spPr>
          <a:xfrm flipV="1">
            <a:off x="2987824" y="2465512"/>
            <a:ext cx="4958224" cy="25109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endCxn id="8" idx="2"/>
          </p:cNvCxnSpPr>
          <p:nvPr/>
        </p:nvCxnSpPr>
        <p:spPr>
          <a:xfrm flipV="1">
            <a:off x="5004048" y="2465512"/>
            <a:ext cx="2942000" cy="23669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arentesi graffa aperta 18"/>
          <p:cNvSpPr/>
          <p:nvPr/>
        </p:nvSpPr>
        <p:spPr>
          <a:xfrm rot="16200000">
            <a:off x="3815916" y="4796480"/>
            <a:ext cx="576064" cy="2664296"/>
          </a:xfrm>
          <a:prstGeom prst="leftBrace">
            <a:avLst>
              <a:gd name="adj1" fmla="val 8333"/>
              <a:gd name="adj2" fmla="val 5556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0" name="Parentesi graffa aperta 19"/>
          <p:cNvSpPr/>
          <p:nvPr/>
        </p:nvSpPr>
        <p:spPr>
          <a:xfrm>
            <a:off x="1259632" y="2888268"/>
            <a:ext cx="576064" cy="2664296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923928" y="6381328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7 mm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539552" y="4221088"/>
            <a:ext cx="72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7 mm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323528" y="260648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SU8 depositata con pipetta (</a:t>
            </a:r>
            <a:r>
              <a:rPr lang="it-IT" sz="2800" b="1" dirty="0" smtClean="0"/>
              <a:t>250 nl</a:t>
            </a:r>
            <a:r>
              <a:rPr lang="it-IT" sz="2800" b="1" dirty="0" smtClean="0"/>
              <a:t>) vetrino </a:t>
            </a:r>
            <a:r>
              <a:rPr lang="it-IT" sz="2800" b="1" dirty="0" smtClean="0"/>
              <a:t>+ peso </a:t>
            </a:r>
            <a:r>
              <a:rPr lang="it-IT" sz="2800" b="1" dirty="0" smtClean="0"/>
              <a:t>200 </a:t>
            </a:r>
            <a:r>
              <a:rPr lang="it-IT" sz="2800" b="1" dirty="0" smtClean="0"/>
              <a:t>g</a:t>
            </a:r>
            <a:endParaRPr lang="it-IT" sz="2800" b="1" dirty="0"/>
          </a:p>
        </p:txBody>
      </p:sp>
      <p:sp>
        <p:nvSpPr>
          <p:cNvPr id="34" name="Figura a mano libera 33"/>
          <p:cNvSpPr/>
          <p:nvPr/>
        </p:nvSpPr>
        <p:spPr>
          <a:xfrm>
            <a:off x="2771800" y="3248308"/>
            <a:ext cx="2331710" cy="2064920"/>
          </a:xfrm>
          <a:custGeom>
            <a:avLst/>
            <a:gdLst>
              <a:gd name="connsiteX0" fmla="*/ 124369 w 2331710"/>
              <a:gd name="connsiteY0" fmla="*/ 223737 h 2064920"/>
              <a:gd name="connsiteX1" fmla="*/ 66003 w 2331710"/>
              <a:gd name="connsiteY1" fmla="*/ 243192 h 2064920"/>
              <a:gd name="connsiteX2" fmla="*/ 17364 w 2331710"/>
              <a:gd name="connsiteY2" fmla="*/ 282103 h 2064920"/>
              <a:gd name="connsiteX3" fmla="*/ 17364 w 2331710"/>
              <a:gd name="connsiteY3" fmla="*/ 457200 h 2064920"/>
              <a:gd name="connsiteX4" fmla="*/ 36820 w 2331710"/>
              <a:gd name="connsiteY4" fmla="*/ 515566 h 2064920"/>
              <a:gd name="connsiteX5" fmla="*/ 56275 w 2331710"/>
              <a:gd name="connsiteY5" fmla="*/ 535022 h 2064920"/>
              <a:gd name="connsiteX6" fmla="*/ 85458 w 2331710"/>
              <a:gd name="connsiteY6" fmla="*/ 661481 h 2064920"/>
              <a:gd name="connsiteX7" fmla="*/ 75730 w 2331710"/>
              <a:gd name="connsiteY7" fmla="*/ 768486 h 2064920"/>
              <a:gd name="connsiteX8" fmla="*/ 66003 w 2331710"/>
              <a:gd name="connsiteY8" fmla="*/ 797669 h 2064920"/>
              <a:gd name="connsiteX9" fmla="*/ 46547 w 2331710"/>
              <a:gd name="connsiteY9" fmla="*/ 914400 h 2064920"/>
              <a:gd name="connsiteX10" fmla="*/ 46547 w 2331710"/>
              <a:gd name="connsiteY10" fmla="*/ 1167320 h 2064920"/>
              <a:gd name="connsiteX11" fmla="*/ 66003 w 2331710"/>
              <a:gd name="connsiteY11" fmla="*/ 1196503 h 2064920"/>
              <a:gd name="connsiteX12" fmla="*/ 85458 w 2331710"/>
              <a:gd name="connsiteY12" fmla="*/ 1254869 h 2064920"/>
              <a:gd name="connsiteX13" fmla="*/ 114641 w 2331710"/>
              <a:gd name="connsiteY13" fmla="*/ 1449422 h 2064920"/>
              <a:gd name="connsiteX14" fmla="*/ 124369 w 2331710"/>
              <a:gd name="connsiteY14" fmla="*/ 1478605 h 2064920"/>
              <a:gd name="connsiteX15" fmla="*/ 153552 w 2331710"/>
              <a:gd name="connsiteY15" fmla="*/ 1527243 h 2064920"/>
              <a:gd name="connsiteX16" fmla="*/ 182735 w 2331710"/>
              <a:gd name="connsiteY16" fmla="*/ 1536971 h 2064920"/>
              <a:gd name="connsiteX17" fmla="*/ 241101 w 2331710"/>
              <a:gd name="connsiteY17" fmla="*/ 1566154 h 2064920"/>
              <a:gd name="connsiteX18" fmla="*/ 523203 w 2331710"/>
              <a:gd name="connsiteY18" fmla="*/ 1575881 h 2064920"/>
              <a:gd name="connsiteX19" fmla="*/ 610752 w 2331710"/>
              <a:gd name="connsiteY19" fmla="*/ 1605064 h 2064920"/>
              <a:gd name="connsiteX20" fmla="*/ 639935 w 2331710"/>
              <a:gd name="connsiteY20" fmla="*/ 1614792 h 2064920"/>
              <a:gd name="connsiteX21" fmla="*/ 669118 w 2331710"/>
              <a:gd name="connsiteY21" fmla="*/ 1634247 h 2064920"/>
              <a:gd name="connsiteX22" fmla="*/ 688573 w 2331710"/>
              <a:gd name="connsiteY22" fmla="*/ 1692613 h 2064920"/>
              <a:gd name="connsiteX23" fmla="*/ 698301 w 2331710"/>
              <a:gd name="connsiteY23" fmla="*/ 1721796 h 2064920"/>
              <a:gd name="connsiteX24" fmla="*/ 678845 w 2331710"/>
              <a:gd name="connsiteY24" fmla="*/ 1780162 h 2064920"/>
              <a:gd name="connsiteX25" fmla="*/ 639935 w 2331710"/>
              <a:gd name="connsiteY25" fmla="*/ 1838528 h 2064920"/>
              <a:gd name="connsiteX26" fmla="*/ 639935 w 2331710"/>
              <a:gd name="connsiteY26" fmla="*/ 1945532 h 2064920"/>
              <a:gd name="connsiteX27" fmla="*/ 659390 w 2331710"/>
              <a:gd name="connsiteY27" fmla="*/ 1964988 h 2064920"/>
              <a:gd name="connsiteX28" fmla="*/ 698301 w 2331710"/>
              <a:gd name="connsiteY28" fmla="*/ 2013626 h 2064920"/>
              <a:gd name="connsiteX29" fmla="*/ 756667 w 2331710"/>
              <a:gd name="connsiteY29" fmla="*/ 2023354 h 2064920"/>
              <a:gd name="connsiteX30" fmla="*/ 815033 w 2331710"/>
              <a:gd name="connsiteY30" fmla="*/ 2042809 h 2064920"/>
              <a:gd name="connsiteX31" fmla="*/ 844216 w 2331710"/>
              <a:gd name="connsiteY31" fmla="*/ 2052537 h 2064920"/>
              <a:gd name="connsiteX32" fmla="*/ 873398 w 2331710"/>
              <a:gd name="connsiteY32" fmla="*/ 2062264 h 2064920"/>
              <a:gd name="connsiteX33" fmla="*/ 1038769 w 2331710"/>
              <a:gd name="connsiteY33" fmla="*/ 2042809 h 2064920"/>
              <a:gd name="connsiteX34" fmla="*/ 1067952 w 2331710"/>
              <a:gd name="connsiteY34" fmla="*/ 2023354 h 2064920"/>
              <a:gd name="connsiteX35" fmla="*/ 1087407 w 2331710"/>
              <a:gd name="connsiteY35" fmla="*/ 2003898 h 2064920"/>
              <a:gd name="connsiteX36" fmla="*/ 1097135 w 2331710"/>
              <a:gd name="connsiteY36" fmla="*/ 1974715 h 2064920"/>
              <a:gd name="connsiteX37" fmla="*/ 1116590 w 2331710"/>
              <a:gd name="connsiteY37" fmla="*/ 1945532 h 2064920"/>
              <a:gd name="connsiteX38" fmla="*/ 1165228 w 2331710"/>
              <a:gd name="connsiteY38" fmla="*/ 1887166 h 2064920"/>
              <a:gd name="connsiteX39" fmla="*/ 1213867 w 2331710"/>
              <a:gd name="connsiteY39" fmla="*/ 1809345 h 2064920"/>
              <a:gd name="connsiteX40" fmla="*/ 1252777 w 2331710"/>
              <a:gd name="connsiteY40" fmla="*/ 1760707 h 2064920"/>
              <a:gd name="connsiteX41" fmla="*/ 1388964 w 2331710"/>
              <a:gd name="connsiteY41" fmla="*/ 1780162 h 2064920"/>
              <a:gd name="connsiteX42" fmla="*/ 1447330 w 2331710"/>
              <a:gd name="connsiteY42" fmla="*/ 1809345 h 2064920"/>
              <a:gd name="connsiteX43" fmla="*/ 1505696 w 2331710"/>
              <a:gd name="connsiteY43" fmla="*/ 1838528 h 2064920"/>
              <a:gd name="connsiteX44" fmla="*/ 1544607 w 2331710"/>
              <a:gd name="connsiteY44" fmla="*/ 1877439 h 2064920"/>
              <a:gd name="connsiteX45" fmla="*/ 1602973 w 2331710"/>
              <a:gd name="connsiteY45" fmla="*/ 1896894 h 2064920"/>
              <a:gd name="connsiteX46" fmla="*/ 1700250 w 2331710"/>
              <a:gd name="connsiteY46" fmla="*/ 1935805 h 2064920"/>
              <a:gd name="connsiteX47" fmla="*/ 1933713 w 2331710"/>
              <a:gd name="connsiteY47" fmla="*/ 1945532 h 2064920"/>
              <a:gd name="connsiteX48" fmla="*/ 1962896 w 2331710"/>
              <a:gd name="connsiteY48" fmla="*/ 1935805 h 2064920"/>
              <a:gd name="connsiteX49" fmla="*/ 2011535 w 2331710"/>
              <a:gd name="connsiteY49" fmla="*/ 1887166 h 2064920"/>
              <a:gd name="connsiteX50" fmla="*/ 2021262 w 2331710"/>
              <a:gd name="connsiteY50" fmla="*/ 1857983 h 2064920"/>
              <a:gd name="connsiteX51" fmla="*/ 2040718 w 2331710"/>
              <a:gd name="connsiteY51" fmla="*/ 1838528 h 2064920"/>
              <a:gd name="connsiteX52" fmla="*/ 2050445 w 2331710"/>
              <a:gd name="connsiteY52" fmla="*/ 1799617 h 2064920"/>
              <a:gd name="connsiteX53" fmla="*/ 2069901 w 2331710"/>
              <a:gd name="connsiteY53" fmla="*/ 1760707 h 2064920"/>
              <a:gd name="connsiteX54" fmla="*/ 2079628 w 2331710"/>
              <a:gd name="connsiteY54" fmla="*/ 1731524 h 2064920"/>
              <a:gd name="connsiteX55" fmla="*/ 2099084 w 2331710"/>
              <a:gd name="connsiteY55" fmla="*/ 1614792 h 2064920"/>
              <a:gd name="connsiteX56" fmla="*/ 2108811 w 2331710"/>
              <a:gd name="connsiteY56" fmla="*/ 1556426 h 2064920"/>
              <a:gd name="connsiteX57" fmla="*/ 2137994 w 2331710"/>
              <a:gd name="connsiteY57" fmla="*/ 1546698 h 2064920"/>
              <a:gd name="connsiteX58" fmla="*/ 2186633 w 2331710"/>
              <a:gd name="connsiteY58" fmla="*/ 1507788 h 2064920"/>
              <a:gd name="connsiteX59" fmla="*/ 2206088 w 2331710"/>
              <a:gd name="connsiteY59" fmla="*/ 1488332 h 2064920"/>
              <a:gd name="connsiteX60" fmla="*/ 2235271 w 2331710"/>
              <a:gd name="connsiteY60" fmla="*/ 1478605 h 2064920"/>
              <a:gd name="connsiteX61" fmla="*/ 2254726 w 2331710"/>
              <a:gd name="connsiteY61" fmla="*/ 1459149 h 2064920"/>
              <a:gd name="connsiteX62" fmla="*/ 2283909 w 2331710"/>
              <a:gd name="connsiteY62" fmla="*/ 1449422 h 2064920"/>
              <a:gd name="connsiteX63" fmla="*/ 2293637 w 2331710"/>
              <a:gd name="connsiteY63" fmla="*/ 1420239 h 2064920"/>
              <a:gd name="connsiteX64" fmla="*/ 2313092 w 2331710"/>
              <a:gd name="connsiteY64" fmla="*/ 1400783 h 2064920"/>
              <a:gd name="connsiteX65" fmla="*/ 2313092 w 2331710"/>
              <a:gd name="connsiteY65" fmla="*/ 1284051 h 2064920"/>
              <a:gd name="connsiteX66" fmla="*/ 2274181 w 2331710"/>
              <a:gd name="connsiteY66" fmla="*/ 1235413 h 2064920"/>
              <a:gd name="connsiteX67" fmla="*/ 2225543 w 2331710"/>
              <a:gd name="connsiteY67" fmla="*/ 1186775 h 2064920"/>
              <a:gd name="connsiteX68" fmla="*/ 2196360 w 2331710"/>
              <a:gd name="connsiteY68" fmla="*/ 1050588 h 2064920"/>
              <a:gd name="connsiteX69" fmla="*/ 2206088 w 2331710"/>
              <a:gd name="connsiteY69" fmla="*/ 729575 h 2064920"/>
              <a:gd name="connsiteX70" fmla="*/ 2176905 w 2331710"/>
              <a:gd name="connsiteY70" fmla="*/ 573932 h 2064920"/>
              <a:gd name="connsiteX71" fmla="*/ 2167177 w 2331710"/>
              <a:gd name="connsiteY71" fmla="*/ 515566 h 2064920"/>
              <a:gd name="connsiteX72" fmla="*/ 2147722 w 2331710"/>
              <a:gd name="connsiteY72" fmla="*/ 486383 h 2064920"/>
              <a:gd name="connsiteX73" fmla="*/ 2137994 w 2331710"/>
              <a:gd name="connsiteY73" fmla="*/ 389107 h 2064920"/>
              <a:gd name="connsiteX74" fmla="*/ 2118539 w 2331710"/>
              <a:gd name="connsiteY74" fmla="*/ 321013 h 2064920"/>
              <a:gd name="connsiteX75" fmla="*/ 2108811 w 2331710"/>
              <a:gd name="connsiteY75" fmla="*/ 282103 h 2064920"/>
              <a:gd name="connsiteX76" fmla="*/ 2079628 w 2331710"/>
              <a:gd name="connsiteY76" fmla="*/ 107005 h 2064920"/>
              <a:gd name="connsiteX77" fmla="*/ 2060173 w 2331710"/>
              <a:gd name="connsiteY77" fmla="*/ 68094 h 2064920"/>
              <a:gd name="connsiteX78" fmla="*/ 2050445 w 2331710"/>
              <a:gd name="connsiteY78" fmla="*/ 38911 h 2064920"/>
              <a:gd name="connsiteX79" fmla="*/ 2021262 w 2331710"/>
              <a:gd name="connsiteY79" fmla="*/ 19456 h 2064920"/>
              <a:gd name="connsiteX80" fmla="*/ 1962896 w 2331710"/>
              <a:gd name="connsiteY80" fmla="*/ 0 h 2064920"/>
              <a:gd name="connsiteX81" fmla="*/ 1865620 w 2331710"/>
              <a:gd name="connsiteY81" fmla="*/ 19456 h 2064920"/>
              <a:gd name="connsiteX82" fmla="*/ 1816981 w 2331710"/>
              <a:gd name="connsiteY82" fmla="*/ 58366 h 2064920"/>
              <a:gd name="connsiteX83" fmla="*/ 1758616 w 2331710"/>
              <a:gd name="connsiteY83" fmla="*/ 77822 h 2064920"/>
              <a:gd name="connsiteX84" fmla="*/ 1729433 w 2331710"/>
              <a:gd name="connsiteY84" fmla="*/ 97277 h 2064920"/>
              <a:gd name="connsiteX85" fmla="*/ 1690522 w 2331710"/>
              <a:gd name="connsiteY85" fmla="*/ 107005 h 2064920"/>
              <a:gd name="connsiteX86" fmla="*/ 1661339 w 2331710"/>
              <a:gd name="connsiteY86" fmla="*/ 116732 h 2064920"/>
              <a:gd name="connsiteX87" fmla="*/ 1651611 w 2331710"/>
              <a:gd name="connsiteY87" fmla="*/ 145915 h 2064920"/>
              <a:gd name="connsiteX88" fmla="*/ 1525152 w 2331710"/>
              <a:gd name="connsiteY88" fmla="*/ 155643 h 2064920"/>
              <a:gd name="connsiteX89" fmla="*/ 1495969 w 2331710"/>
              <a:gd name="connsiteY89" fmla="*/ 145915 h 2064920"/>
              <a:gd name="connsiteX90" fmla="*/ 1379237 w 2331710"/>
              <a:gd name="connsiteY90" fmla="*/ 116732 h 2064920"/>
              <a:gd name="connsiteX91" fmla="*/ 1340326 w 2331710"/>
              <a:gd name="connsiteY91" fmla="*/ 97277 h 2064920"/>
              <a:gd name="connsiteX92" fmla="*/ 1311143 w 2331710"/>
              <a:gd name="connsiteY92" fmla="*/ 77822 h 2064920"/>
              <a:gd name="connsiteX93" fmla="*/ 1262505 w 2331710"/>
              <a:gd name="connsiteY93" fmla="*/ 68094 h 2064920"/>
              <a:gd name="connsiteX94" fmla="*/ 1233322 w 2331710"/>
              <a:gd name="connsiteY94" fmla="*/ 58366 h 2064920"/>
              <a:gd name="connsiteX95" fmla="*/ 1097135 w 2331710"/>
              <a:gd name="connsiteY95" fmla="*/ 48639 h 2064920"/>
              <a:gd name="connsiteX96" fmla="*/ 922037 w 2331710"/>
              <a:gd name="connsiteY96" fmla="*/ 29183 h 2064920"/>
              <a:gd name="connsiteX97" fmla="*/ 649662 w 2331710"/>
              <a:gd name="connsiteY97" fmla="*/ 19456 h 2064920"/>
              <a:gd name="connsiteX98" fmla="*/ 601024 w 2331710"/>
              <a:gd name="connsiteY98" fmla="*/ 29183 h 2064920"/>
              <a:gd name="connsiteX99" fmla="*/ 513475 w 2331710"/>
              <a:gd name="connsiteY99" fmla="*/ 38911 h 2064920"/>
              <a:gd name="connsiteX100" fmla="*/ 416198 w 2331710"/>
              <a:gd name="connsiteY100" fmla="*/ 77822 h 2064920"/>
              <a:gd name="connsiteX101" fmla="*/ 387016 w 2331710"/>
              <a:gd name="connsiteY101" fmla="*/ 87549 h 2064920"/>
              <a:gd name="connsiteX102" fmla="*/ 367560 w 2331710"/>
              <a:gd name="connsiteY102" fmla="*/ 116732 h 2064920"/>
              <a:gd name="connsiteX103" fmla="*/ 338377 w 2331710"/>
              <a:gd name="connsiteY103" fmla="*/ 126460 h 2064920"/>
              <a:gd name="connsiteX104" fmla="*/ 309194 w 2331710"/>
              <a:gd name="connsiteY104" fmla="*/ 145915 h 2064920"/>
              <a:gd name="connsiteX105" fmla="*/ 289739 w 2331710"/>
              <a:gd name="connsiteY105" fmla="*/ 165371 h 2064920"/>
              <a:gd name="connsiteX106" fmla="*/ 270284 w 2331710"/>
              <a:gd name="connsiteY106" fmla="*/ 194554 h 2064920"/>
              <a:gd name="connsiteX107" fmla="*/ 241101 w 2331710"/>
              <a:gd name="connsiteY107" fmla="*/ 204281 h 2064920"/>
              <a:gd name="connsiteX108" fmla="*/ 192462 w 2331710"/>
              <a:gd name="connsiteY108" fmla="*/ 243192 h 2064920"/>
              <a:gd name="connsiteX109" fmla="*/ 134096 w 2331710"/>
              <a:gd name="connsiteY109" fmla="*/ 272375 h 2064920"/>
              <a:gd name="connsiteX110" fmla="*/ 124369 w 2331710"/>
              <a:gd name="connsiteY110" fmla="*/ 223737 h 206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331710" h="2064920">
                <a:moveTo>
                  <a:pt x="124369" y="223737"/>
                </a:moveTo>
                <a:cubicBezTo>
                  <a:pt x="113020" y="218873"/>
                  <a:pt x="80504" y="228691"/>
                  <a:pt x="66003" y="243192"/>
                </a:cubicBezTo>
                <a:cubicBezTo>
                  <a:pt x="38280" y="270914"/>
                  <a:pt x="54178" y="257559"/>
                  <a:pt x="17364" y="282103"/>
                </a:cubicBezTo>
                <a:cubicBezTo>
                  <a:pt x="9580" y="367731"/>
                  <a:pt x="0" y="381954"/>
                  <a:pt x="17364" y="457200"/>
                </a:cubicBezTo>
                <a:cubicBezTo>
                  <a:pt x="21975" y="477183"/>
                  <a:pt x="22319" y="501064"/>
                  <a:pt x="36820" y="515566"/>
                </a:cubicBezTo>
                <a:lnTo>
                  <a:pt x="56275" y="535022"/>
                </a:lnTo>
                <a:cubicBezTo>
                  <a:pt x="82980" y="615140"/>
                  <a:pt x="72830" y="573086"/>
                  <a:pt x="85458" y="661481"/>
                </a:cubicBezTo>
                <a:cubicBezTo>
                  <a:pt x="82215" y="697149"/>
                  <a:pt x="80795" y="733031"/>
                  <a:pt x="75730" y="768486"/>
                </a:cubicBezTo>
                <a:cubicBezTo>
                  <a:pt x="74280" y="778637"/>
                  <a:pt x="67689" y="787555"/>
                  <a:pt x="66003" y="797669"/>
                </a:cubicBezTo>
                <a:cubicBezTo>
                  <a:pt x="44284" y="927982"/>
                  <a:pt x="69352" y="845986"/>
                  <a:pt x="46547" y="914400"/>
                </a:cubicBezTo>
                <a:cubicBezTo>
                  <a:pt x="37118" y="1018132"/>
                  <a:pt x="28027" y="1056197"/>
                  <a:pt x="46547" y="1167320"/>
                </a:cubicBezTo>
                <a:cubicBezTo>
                  <a:pt x="48469" y="1178852"/>
                  <a:pt x="59518" y="1186775"/>
                  <a:pt x="66003" y="1196503"/>
                </a:cubicBezTo>
                <a:cubicBezTo>
                  <a:pt x="72488" y="1215958"/>
                  <a:pt x="83997" y="1234413"/>
                  <a:pt x="85458" y="1254869"/>
                </a:cubicBezTo>
                <a:cubicBezTo>
                  <a:pt x="96647" y="1411507"/>
                  <a:pt x="80794" y="1347882"/>
                  <a:pt x="114641" y="1449422"/>
                </a:cubicBezTo>
                <a:lnTo>
                  <a:pt x="124369" y="1478605"/>
                </a:lnTo>
                <a:cubicBezTo>
                  <a:pt x="132021" y="1501562"/>
                  <a:pt x="131295" y="1513889"/>
                  <a:pt x="153552" y="1527243"/>
                </a:cubicBezTo>
                <a:cubicBezTo>
                  <a:pt x="162345" y="1532519"/>
                  <a:pt x="173564" y="1532385"/>
                  <a:pt x="182735" y="1536971"/>
                </a:cubicBezTo>
                <a:cubicBezTo>
                  <a:pt x="206389" y="1548798"/>
                  <a:pt x="213159" y="1564408"/>
                  <a:pt x="241101" y="1566154"/>
                </a:cubicBezTo>
                <a:cubicBezTo>
                  <a:pt x="335008" y="1572023"/>
                  <a:pt x="429169" y="1572639"/>
                  <a:pt x="523203" y="1575881"/>
                </a:cubicBezTo>
                <a:lnTo>
                  <a:pt x="610752" y="1605064"/>
                </a:lnTo>
                <a:cubicBezTo>
                  <a:pt x="620480" y="1608307"/>
                  <a:pt x="631403" y="1609104"/>
                  <a:pt x="639935" y="1614792"/>
                </a:cubicBezTo>
                <a:lnTo>
                  <a:pt x="669118" y="1634247"/>
                </a:lnTo>
                <a:lnTo>
                  <a:pt x="688573" y="1692613"/>
                </a:lnTo>
                <a:lnTo>
                  <a:pt x="698301" y="1721796"/>
                </a:lnTo>
                <a:cubicBezTo>
                  <a:pt x="691816" y="1741251"/>
                  <a:pt x="690221" y="1763098"/>
                  <a:pt x="678845" y="1780162"/>
                </a:cubicBezTo>
                <a:lnTo>
                  <a:pt x="639935" y="1838528"/>
                </a:lnTo>
                <a:cubicBezTo>
                  <a:pt x="634143" y="1879073"/>
                  <a:pt x="621248" y="1908159"/>
                  <a:pt x="639935" y="1945532"/>
                </a:cubicBezTo>
                <a:cubicBezTo>
                  <a:pt x="644037" y="1953735"/>
                  <a:pt x="653661" y="1957826"/>
                  <a:pt x="659390" y="1964988"/>
                </a:cubicBezTo>
                <a:cubicBezTo>
                  <a:pt x="665704" y="1972881"/>
                  <a:pt x="684877" y="2008592"/>
                  <a:pt x="698301" y="2013626"/>
                </a:cubicBezTo>
                <a:cubicBezTo>
                  <a:pt x="716769" y="2020551"/>
                  <a:pt x="737532" y="2018570"/>
                  <a:pt x="756667" y="2023354"/>
                </a:cubicBezTo>
                <a:cubicBezTo>
                  <a:pt x="776562" y="2028328"/>
                  <a:pt x="795578" y="2036324"/>
                  <a:pt x="815033" y="2042809"/>
                </a:cubicBezTo>
                <a:lnTo>
                  <a:pt x="844216" y="2052537"/>
                </a:lnTo>
                <a:lnTo>
                  <a:pt x="873398" y="2062264"/>
                </a:lnTo>
                <a:cubicBezTo>
                  <a:pt x="894927" y="2060726"/>
                  <a:pt x="994547" y="2064920"/>
                  <a:pt x="1038769" y="2042809"/>
                </a:cubicBezTo>
                <a:cubicBezTo>
                  <a:pt x="1049226" y="2037581"/>
                  <a:pt x="1058823" y="2030657"/>
                  <a:pt x="1067952" y="2023354"/>
                </a:cubicBezTo>
                <a:cubicBezTo>
                  <a:pt x="1075114" y="2017625"/>
                  <a:pt x="1080922" y="2010383"/>
                  <a:pt x="1087407" y="2003898"/>
                </a:cubicBezTo>
                <a:cubicBezTo>
                  <a:pt x="1090650" y="1994170"/>
                  <a:pt x="1092549" y="1983886"/>
                  <a:pt x="1097135" y="1974715"/>
                </a:cubicBezTo>
                <a:cubicBezTo>
                  <a:pt x="1102363" y="1964258"/>
                  <a:pt x="1109795" y="1955045"/>
                  <a:pt x="1116590" y="1945532"/>
                </a:cubicBezTo>
                <a:cubicBezTo>
                  <a:pt x="1145492" y="1905069"/>
                  <a:pt x="1137581" y="1914815"/>
                  <a:pt x="1165228" y="1887166"/>
                </a:cubicBezTo>
                <a:cubicBezTo>
                  <a:pt x="1188381" y="1817709"/>
                  <a:pt x="1167620" y="1840176"/>
                  <a:pt x="1213867" y="1809345"/>
                </a:cubicBezTo>
                <a:cubicBezTo>
                  <a:pt x="1219941" y="1791122"/>
                  <a:pt x="1223443" y="1760707"/>
                  <a:pt x="1252777" y="1760707"/>
                </a:cubicBezTo>
                <a:cubicBezTo>
                  <a:pt x="1298634" y="1760707"/>
                  <a:pt x="1388964" y="1780162"/>
                  <a:pt x="1388964" y="1780162"/>
                </a:cubicBezTo>
                <a:cubicBezTo>
                  <a:pt x="1462317" y="1804614"/>
                  <a:pt x="1371900" y="1771630"/>
                  <a:pt x="1447330" y="1809345"/>
                </a:cubicBezTo>
                <a:cubicBezTo>
                  <a:pt x="1488755" y="1830058"/>
                  <a:pt x="1466669" y="1805076"/>
                  <a:pt x="1505696" y="1838528"/>
                </a:cubicBezTo>
                <a:cubicBezTo>
                  <a:pt x="1519623" y="1850465"/>
                  <a:pt x="1527205" y="1871639"/>
                  <a:pt x="1544607" y="1877439"/>
                </a:cubicBezTo>
                <a:cubicBezTo>
                  <a:pt x="1564062" y="1883924"/>
                  <a:pt x="1584630" y="1887723"/>
                  <a:pt x="1602973" y="1896894"/>
                </a:cubicBezTo>
                <a:cubicBezTo>
                  <a:pt x="1627771" y="1909293"/>
                  <a:pt x="1674027" y="1934712"/>
                  <a:pt x="1700250" y="1935805"/>
                </a:cubicBezTo>
                <a:lnTo>
                  <a:pt x="1933713" y="1945532"/>
                </a:lnTo>
                <a:cubicBezTo>
                  <a:pt x="1943441" y="1942290"/>
                  <a:pt x="1954693" y="1941957"/>
                  <a:pt x="1962896" y="1935805"/>
                </a:cubicBezTo>
                <a:cubicBezTo>
                  <a:pt x="1981239" y="1922048"/>
                  <a:pt x="2011535" y="1887166"/>
                  <a:pt x="2011535" y="1887166"/>
                </a:cubicBezTo>
                <a:cubicBezTo>
                  <a:pt x="2014777" y="1877438"/>
                  <a:pt x="2015986" y="1866776"/>
                  <a:pt x="2021262" y="1857983"/>
                </a:cubicBezTo>
                <a:cubicBezTo>
                  <a:pt x="2025981" y="1850119"/>
                  <a:pt x="2036616" y="1846731"/>
                  <a:pt x="2040718" y="1838528"/>
                </a:cubicBezTo>
                <a:cubicBezTo>
                  <a:pt x="2046697" y="1826570"/>
                  <a:pt x="2045751" y="1812135"/>
                  <a:pt x="2050445" y="1799617"/>
                </a:cubicBezTo>
                <a:cubicBezTo>
                  <a:pt x="2055537" y="1786039"/>
                  <a:pt x="2064189" y="1774036"/>
                  <a:pt x="2069901" y="1760707"/>
                </a:cubicBezTo>
                <a:cubicBezTo>
                  <a:pt x="2073940" y="1751282"/>
                  <a:pt x="2076386" y="1741252"/>
                  <a:pt x="2079628" y="1731524"/>
                </a:cubicBezTo>
                <a:cubicBezTo>
                  <a:pt x="2098275" y="1601001"/>
                  <a:pt x="2080114" y="1719128"/>
                  <a:pt x="2099084" y="1614792"/>
                </a:cubicBezTo>
                <a:cubicBezTo>
                  <a:pt x="2102612" y="1595386"/>
                  <a:pt x="2099025" y="1573551"/>
                  <a:pt x="2108811" y="1556426"/>
                </a:cubicBezTo>
                <a:cubicBezTo>
                  <a:pt x="2113898" y="1547523"/>
                  <a:pt x="2128266" y="1549941"/>
                  <a:pt x="2137994" y="1546698"/>
                </a:cubicBezTo>
                <a:cubicBezTo>
                  <a:pt x="2184980" y="1499715"/>
                  <a:pt x="2125264" y="1556884"/>
                  <a:pt x="2186633" y="1507788"/>
                </a:cubicBezTo>
                <a:cubicBezTo>
                  <a:pt x="2193795" y="1502059"/>
                  <a:pt x="2198224" y="1493051"/>
                  <a:pt x="2206088" y="1488332"/>
                </a:cubicBezTo>
                <a:cubicBezTo>
                  <a:pt x="2214881" y="1483056"/>
                  <a:pt x="2225543" y="1481847"/>
                  <a:pt x="2235271" y="1478605"/>
                </a:cubicBezTo>
                <a:cubicBezTo>
                  <a:pt x="2241756" y="1472120"/>
                  <a:pt x="2246862" y="1463868"/>
                  <a:pt x="2254726" y="1459149"/>
                </a:cubicBezTo>
                <a:cubicBezTo>
                  <a:pt x="2263519" y="1453873"/>
                  <a:pt x="2276658" y="1456672"/>
                  <a:pt x="2283909" y="1449422"/>
                </a:cubicBezTo>
                <a:cubicBezTo>
                  <a:pt x="2291160" y="1442171"/>
                  <a:pt x="2288361" y="1429032"/>
                  <a:pt x="2293637" y="1420239"/>
                </a:cubicBezTo>
                <a:cubicBezTo>
                  <a:pt x="2298356" y="1412375"/>
                  <a:pt x="2306607" y="1407268"/>
                  <a:pt x="2313092" y="1400783"/>
                </a:cubicBezTo>
                <a:cubicBezTo>
                  <a:pt x="2329397" y="1351871"/>
                  <a:pt x="2331710" y="1358521"/>
                  <a:pt x="2313092" y="1284051"/>
                </a:cubicBezTo>
                <a:cubicBezTo>
                  <a:pt x="2307648" y="1262277"/>
                  <a:pt x="2286920" y="1251337"/>
                  <a:pt x="2274181" y="1235413"/>
                </a:cubicBezTo>
                <a:cubicBezTo>
                  <a:pt x="2237123" y="1189091"/>
                  <a:pt x="2275571" y="1220127"/>
                  <a:pt x="2225543" y="1186775"/>
                </a:cubicBezTo>
                <a:cubicBezTo>
                  <a:pt x="2197821" y="1103608"/>
                  <a:pt x="2208632" y="1148758"/>
                  <a:pt x="2196360" y="1050588"/>
                </a:cubicBezTo>
                <a:cubicBezTo>
                  <a:pt x="2222653" y="853400"/>
                  <a:pt x="2219598" y="945720"/>
                  <a:pt x="2206088" y="729575"/>
                </a:cubicBezTo>
                <a:cubicBezTo>
                  <a:pt x="2197091" y="585624"/>
                  <a:pt x="2228262" y="625291"/>
                  <a:pt x="2176905" y="573932"/>
                </a:cubicBezTo>
                <a:cubicBezTo>
                  <a:pt x="2173662" y="554477"/>
                  <a:pt x="2173414" y="534278"/>
                  <a:pt x="2167177" y="515566"/>
                </a:cubicBezTo>
                <a:cubicBezTo>
                  <a:pt x="2163480" y="504475"/>
                  <a:pt x="2150351" y="497775"/>
                  <a:pt x="2147722" y="486383"/>
                </a:cubicBezTo>
                <a:cubicBezTo>
                  <a:pt x="2140394" y="454630"/>
                  <a:pt x="2142602" y="421367"/>
                  <a:pt x="2137994" y="389107"/>
                </a:cubicBezTo>
                <a:cubicBezTo>
                  <a:pt x="2133649" y="358689"/>
                  <a:pt x="2126460" y="348736"/>
                  <a:pt x="2118539" y="321013"/>
                </a:cubicBezTo>
                <a:cubicBezTo>
                  <a:pt x="2114866" y="308158"/>
                  <a:pt x="2112054" y="295073"/>
                  <a:pt x="2108811" y="282103"/>
                </a:cubicBezTo>
                <a:cubicBezTo>
                  <a:pt x="2104758" y="241571"/>
                  <a:pt x="2100149" y="148048"/>
                  <a:pt x="2079628" y="107005"/>
                </a:cubicBezTo>
                <a:cubicBezTo>
                  <a:pt x="2073143" y="94035"/>
                  <a:pt x="2065885" y="81423"/>
                  <a:pt x="2060173" y="68094"/>
                </a:cubicBezTo>
                <a:cubicBezTo>
                  <a:pt x="2056134" y="58669"/>
                  <a:pt x="2056851" y="46918"/>
                  <a:pt x="2050445" y="38911"/>
                </a:cubicBezTo>
                <a:cubicBezTo>
                  <a:pt x="2043142" y="29782"/>
                  <a:pt x="2031945" y="24204"/>
                  <a:pt x="2021262" y="19456"/>
                </a:cubicBezTo>
                <a:cubicBezTo>
                  <a:pt x="2002522" y="11127"/>
                  <a:pt x="1962896" y="0"/>
                  <a:pt x="1962896" y="0"/>
                </a:cubicBezTo>
                <a:cubicBezTo>
                  <a:pt x="1951086" y="1687"/>
                  <a:pt x="1886844" y="6722"/>
                  <a:pt x="1865620" y="19456"/>
                </a:cubicBezTo>
                <a:cubicBezTo>
                  <a:pt x="1807866" y="54108"/>
                  <a:pt x="1892076" y="24990"/>
                  <a:pt x="1816981" y="58366"/>
                </a:cubicBezTo>
                <a:cubicBezTo>
                  <a:pt x="1798241" y="66695"/>
                  <a:pt x="1775679" y="66447"/>
                  <a:pt x="1758616" y="77822"/>
                </a:cubicBezTo>
                <a:cubicBezTo>
                  <a:pt x="1748888" y="84307"/>
                  <a:pt x="1740179" y="92672"/>
                  <a:pt x="1729433" y="97277"/>
                </a:cubicBezTo>
                <a:cubicBezTo>
                  <a:pt x="1717144" y="102543"/>
                  <a:pt x="1703377" y="103332"/>
                  <a:pt x="1690522" y="107005"/>
                </a:cubicBezTo>
                <a:cubicBezTo>
                  <a:pt x="1680663" y="109822"/>
                  <a:pt x="1671067" y="113490"/>
                  <a:pt x="1661339" y="116732"/>
                </a:cubicBezTo>
                <a:cubicBezTo>
                  <a:pt x="1658096" y="126460"/>
                  <a:pt x="1656887" y="137122"/>
                  <a:pt x="1651611" y="145915"/>
                </a:cubicBezTo>
                <a:cubicBezTo>
                  <a:pt x="1623816" y="192241"/>
                  <a:pt x="1574965" y="160172"/>
                  <a:pt x="1525152" y="155643"/>
                </a:cubicBezTo>
                <a:cubicBezTo>
                  <a:pt x="1515424" y="152400"/>
                  <a:pt x="1505979" y="148139"/>
                  <a:pt x="1495969" y="145915"/>
                </a:cubicBezTo>
                <a:cubicBezTo>
                  <a:pt x="1446126" y="134839"/>
                  <a:pt x="1426420" y="140323"/>
                  <a:pt x="1379237" y="116732"/>
                </a:cubicBezTo>
                <a:cubicBezTo>
                  <a:pt x="1366267" y="110247"/>
                  <a:pt x="1352917" y="104471"/>
                  <a:pt x="1340326" y="97277"/>
                </a:cubicBezTo>
                <a:cubicBezTo>
                  <a:pt x="1330175" y="91477"/>
                  <a:pt x="1322090" y="81927"/>
                  <a:pt x="1311143" y="77822"/>
                </a:cubicBezTo>
                <a:cubicBezTo>
                  <a:pt x="1295662" y="72017"/>
                  <a:pt x="1278545" y="72104"/>
                  <a:pt x="1262505" y="68094"/>
                </a:cubicBezTo>
                <a:cubicBezTo>
                  <a:pt x="1252557" y="65607"/>
                  <a:pt x="1243506" y="59564"/>
                  <a:pt x="1233322" y="58366"/>
                </a:cubicBezTo>
                <a:cubicBezTo>
                  <a:pt x="1188122" y="53048"/>
                  <a:pt x="1142531" y="51881"/>
                  <a:pt x="1097135" y="48639"/>
                </a:cubicBezTo>
                <a:cubicBezTo>
                  <a:pt x="1029557" y="38985"/>
                  <a:pt x="995688" y="32960"/>
                  <a:pt x="922037" y="29183"/>
                </a:cubicBezTo>
                <a:cubicBezTo>
                  <a:pt x="831307" y="24530"/>
                  <a:pt x="740454" y="22698"/>
                  <a:pt x="649662" y="19456"/>
                </a:cubicBezTo>
                <a:cubicBezTo>
                  <a:pt x="633449" y="22698"/>
                  <a:pt x="617392" y="26845"/>
                  <a:pt x="601024" y="29183"/>
                </a:cubicBezTo>
                <a:cubicBezTo>
                  <a:pt x="571956" y="33335"/>
                  <a:pt x="542267" y="33153"/>
                  <a:pt x="513475" y="38911"/>
                </a:cubicBezTo>
                <a:cubicBezTo>
                  <a:pt x="458116" y="49983"/>
                  <a:pt x="461597" y="58365"/>
                  <a:pt x="416198" y="77822"/>
                </a:cubicBezTo>
                <a:cubicBezTo>
                  <a:pt x="406774" y="81861"/>
                  <a:pt x="396743" y="84307"/>
                  <a:pt x="387016" y="87549"/>
                </a:cubicBezTo>
                <a:cubicBezTo>
                  <a:pt x="380531" y="97277"/>
                  <a:pt x="376689" y="109429"/>
                  <a:pt x="367560" y="116732"/>
                </a:cubicBezTo>
                <a:cubicBezTo>
                  <a:pt x="359553" y="123138"/>
                  <a:pt x="347548" y="121874"/>
                  <a:pt x="338377" y="126460"/>
                </a:cubicBezTo>
                <a:cubicBezTo>
                  <a:pt x="327920" y="131688"/>
                  <a:pt x="318323" y="138612"/>
                  <a:pt x="309194" y="145915"/>
                </a:cubicBezTo>
                <a:cubicBezTo>
                  <a:pt x="302032" y="151644"/>
                  <a:pt x="295468" y="158209"/>
                  <a:pt x="289739" y="165371"/>
                </a:cubicBezTo>
                <a:cubicBezTo>
                  <a:pt x="282436" y="174500"/>
                  <a:pt x="279413" y="187251"/>
                  <a:pt x="270284" y="194554"/>
                </a:cubicBezTo>
                <a:cubicBezTo>
                  <a:pt x="262277" y="200959"/>
                  <a:pt x="250829" y="201039"/>
                  <a:pt x="241101" y="204281"/>
                </a:cubicBezTo>
                <a:cubicBezTo>
                  <a:pt x="223004" y="222378"/>
                  <a:pt x="217006" y="230920"/>
                  <a:pt x="192462" y="243192"/>
                </a:cubicBezTo>
                <a:cubicBezTo>
                  <a:pt x="111914" y="283466"/>
                  <a:pt x="217730" y="216620"/>
                  <a:pt x="134096" y="272375"/>
                </a:cubicBezTo>
                <a:cubicBezTo>
                  <a:pt x="96212" y="259747"/>
                  <a:pt x="135718" y="228601"/>
                  <a:pt x="124369" y="223737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5724128" y="5517232"/>
            <a:ext cx="3024336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/>
              <a:t>“Zone vuote “ dopo </a:t>
            </a:r>
            <a:r>
              <a:rPr lang="it-IT" b="1" dirty="0" smtClean="0"/>
              <a:t>1 </a:t>
            </a:r>
            <a:r>
              <a:rPr lang="it-IT" b="1" dirty="0" smtClean="0"/>
              <a:t>ora di polimerizzazione a 150</a:t>
            </a:r>
            <a:r>
              <a:rPr lang="it-IT" b="1" dirty="0" smtClean="0"/>
              <a:t>°</a:t>
            </a:r>
            <a:endParaRPr lang="it-IT" b="1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35696" y="2886456"/>
            <a:ext cx="86409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35696" y="5555720"/>
            <a:ext cx="86409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771800" y="5301208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436096" y="5445224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>
            <a:stCxn id="34" idx="57"/>
          </p:cNvCxnSpPr>
          <p:nvPr/>
        </p:nvCxnSpPr>
        <p:spPr>
          <a:xfrm>
            <a:off x="4909794" y="4795006"/>
            <a:ext cx="814334" cy="72222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Misura altezza  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tra FEI3 e </a:t>
            </a:r>
            <a:r>
              <a:rPr lang="it-IT" sz="2800" b="1" dirty="0" smtClean="0"/>
              <a:t>vetrino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Vetrino a coprire = 300um </a:t>
            </a:r>
          </a:p>
          <a:p>
            <a:r>
              <a:rPr lang="it-IT" dirty="0" smtClean="0"/>
              <a:t>FEI3  =525um</a:t>
            </a:r>
          </a:p>
          <a:p>
            <a:r>
              <a:rPr lang="it-IT" dirty="0" smtClean="0"/>
              <a:t>Peso 0,2Kg</a:t>
            </a:r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(1)= 19um</a:t>
            </a:r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(2)= 17um</a:t>
            </a:r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(3)=18um</a:t>
            </a:r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(4)=16um</a:t>
            </a:r>
            <a:endParaRPr lang="it-IT" dirty="0"/>
          </a:p>
        </p:txBody>
      </p:sp>
      <p:pic>
        <p:nvPicPr>
          <p:cNvPr id="4" name="Immagine 3" descr="aral_ forno 70gradi 200gr_pi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078338" y="1986558"/>
            <a:ext cx="4211960" cy="349644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012160" y="227687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(1)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084168" y="443711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(3)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668344" y="443711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(4)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668344" y="234888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(2)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12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err="1" smtClean="0"/>
              <a:t>Araldite</a:t>
            </a:r>
            <a:r>
              <a:rPr lang="it-IT" sz="2800" b="1" dirty="0" smtClean="0"/>
              <a:t> su FEI3 + vetrino </a:t>
            </a:r>
            <a:r>
              <a:rPr lang="it-IT" sz="2800" b="1" dirty="0" err="1" smtClean="0"/>
              <a:t>polim</a:t>
            </a:r>
            <a:r>
              <a:rPr lang="it-IT" sz="2800" b="1" dirty="0" smtClean="0"/>
              <a:t>. </a:t>
            </a:r>
            <a:r>
              <a:rPr lang="it-IT" sz="2800" b="1" dirty="0" err="1" smtClean="0"/>
              <a:t>Temp</a:t>
            </a:r>
            <a:r>
              <a:rPr lang="it-IT" sz="2800" b="1" dirty="0" smtClean="0"/>
              <a:t>. </a:t>
            </a:r>
            <a:r>
              <a:rPr lang="it-IT" sz="2800" b="1" dirty="0" err="1" smtClean="0"/>
              <a:t>Amb</a:t>
            </a:r>
            <a:r>
              <a:rPr lang="it-IT" sz="2800" b="1" dirty="0" smtClean="0"/>
              <a:t>. 15 ore  peso 2kg (serie </a:t>
            </a:r>
            <a:r>
              <a:rPr lang="it-IT" sz="2800" b="1" dirty="0" err="1" smtClean="0"/>
              <a:t>pesetti</a:t>
            </a:r>
            <a:r>
              <a:rPr lang="it-IT" sz="2800" b="1" dirty="0" smtClean="0"/>
              <a:t> </a:t>
            </a:r>
            <a:r>
              <a:rPr lang="it-IT" sz="2800" b="1" dirty="0" smtClean="0"/>
              <a:t>ottone)</a:t>
            </a:r>
            <a:endParaRPr lang="it-IT" sz="2800" b="1" dirty="0"/>
          </a:p>
        </p:txBody>
      </p:sp>
      <p:pic>
        <p:nvPicPr>
          <p:cNvPr id="4" name="Segnaposto contenuto 3" descr="aral_ fei3_12ore_temp_amb_2kg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340768"/>
            <a:ext cx="3168352" cy="4281055"/>
          </a:xfrm>
        </p:spPr>
      </p:pic>
      <p:pic>
        <p:nvPicPr>
          <p:cNvPr id="6" name="Immagine 5" descr="dettaglio_fei3_2kg_pol_12o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3888432" cy="2916324"/>
          </a:xfrm>
          <a:prstGeom prst="rect">
            <a:avLst/>
          </a:prstGeom>
        </p:spPr>
      </p:pic>
      <p:pic>
        <p:nvPicPr>
          <p:cNvPr id="7" name="Immagine 6" descr="dettaglio_fei3_2kg_pol_12orepi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3717032"/>
            <a:ext cx="3995936" cy="2996952"/>
          </a:xfrm>
          <a:prstGeom prst="rect">
            <a:avLst/>
          </a:prstGeom>
        </p:spPr>
      </p:pic>
      <p:pic>
        <p:nvPicPr>
          <p:cNvPr id="8" name="Immagine 7" descr="dett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3974" y="4509120"/>
            <a:ext cx="2370026" cy="216024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 flipV="1">
            <a:off x="4644008" y="2420888"/>
            <a:ext cx="1728192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4211960" y="2564904"/>
            <a:ext cx="72008" cy="11521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275856" y="1340768"/>
            <a:ext cx="178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Misura diametro</a:t>
            </a:r>
          </a:p>
          <a:p>
            <a:r>
              <a:rPr lang="it-IT" dirty="0" err="1" smtClean="0"/>
              <a:t>bolle…</a:t>
            </a:r>
            <a:r>
              <a:rPr lang="it-IT" dirty="0" smtClean="0"/>
              <a:t>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ingrandimento</a:t>
            </a:r>
            <a:r>
              <a:rPr lang="it-IT" dirty="0" smtClean="0"/>
              <a:t>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KEYENCE 175</a:t>
            </a:r>
            <a:endParaRPr lang="it-IT" dirty="0"/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3779912" y="5517232"/>
            <a:ext cx="504056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4211960" y="3933056"/>
            <a:ext cx="216024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13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Misura altezza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tra FEI3 e </a:t>
            </a:r>
            <a:r>
              <a:rPr lang="it-IT" sz="2800" b="1" dirty="0" smtClean="0"/>
              <a:t>vetrino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Vetrino a coprire = </a:t>
            </a:r>
            <a:r>
              <a:rPr lang="it-IT" sz="2800" dirty="0" smtClean="0"/>
              <a:t>300 µm </a:t>
            </a:r>
            <a:endParaRPr lang="it-IT" sz="2800" dirty="0" smtClean="0"/>
          </a:p>
          <a:p>
            <a:r>
              <a:rPr lang="it-IT" sz="2800" dirty="0" smtClean="0"/>
              <a:t>FEI3  =</a:t>
            </a:r>
            <a:r>
              <a:rPr lang="it-IT" sz="2800" dirty="0" smtClean="0"/>
              <a:t>155 </a:t>
            </a:r>
            <a:r>
              <a:rPr lang="it-IT" sz="2800" dirty="0"/>
              <a:t>µ</a:t>
            </a:r>
            <a:r>
              <a:rPr lang="it-IT" sz="2800" dirty="0" smtClean="0"/>
              <a:t>m</a:t>
            </a:r>
            <a:endParaRPr lang="it-IT" sz="2800" dirty="0" smtClean="0"/>
          </a:p>
          <a:p>
            <a:r>
              <a:rPr lang="it-IT" sz="2800" dirty="0" smtClean="0"/>
              <a:t>Peso </a:t>
            </a:r>
            <a:r>
              <a:rPr lang="it-IT" sz="2800" dirty="0" smtClean="0"/>
              <a:t>2 kg</a:t>
            </a:r>
            <a:endParaRPr lang="it-IT" sz="2800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(1)= </a:t>
            </a:r>
            <a:r>
              <a:rPr lang="it-IT" dirty="0" smtClean="0"/>
              <a:t>2 </a:t>
            </a:r>
            <a:r>
              <a:rPr lang="it-IT" dirty="0"/>
              <a:t>µ</a:t>
            </a:r>
            <a:r>
              <a:rPr lang="it-IT" dirty="0" smtClean="0"/>
              <a:t>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(2)= </a:t>
            </a:r>
            <a:r>
              <a:rPr lang="it-IT" dirty="0" smtClean="0"/>
              <a:t>2 µm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(3)=</a:t>
            </a:r>
            <a:r>
              <a:rPr lang="it-IT" dirty="0" smtClean="0"/>
              <a:t>4 µm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(4)=</a:t>
            </a:r>
            <a:r>
              <a:rPr lang="it-IT" dirty="0" smtClean="0"/>
              <a:t>5 µm</a:t>
            </a:r>
            <a:endParaRPr lang="it-IT" dirty="0" smtClean="0"/>
          </a:p>
          <a:p>
            <a:pPr>
              <a:buNone/>
            </a:pPr>
            <a:endParaRPr lang="it-IT" dirty="0" smtClean="0"/>
          </a:p>
        </p:txBody>
      </p:sp>
      <p:pic>
        <p:nvPicPr>
          <p:cNvPr id="4" name="Immagine 3" descr="aral_ fei3_12ore_temp_amb_2kg_p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504556" y="2272308"/>
            <a:ext cx="4860032" cy="3429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08104" y="1916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(1)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508104" y="558924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(2)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740352" y="558924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(4)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596336" y="19168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(3)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13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/>
          </a:bodyPr>
          <a:lstStyle/>
          <a:p>
            <a:r>
              <a:rPr lang="it-IT" sz="2800" b="1" dirty="0" err="1" smtClean="0"/>
              <a:t>Araldite</a:t>
            </a:r>
            <a:r>
              <a:rPr lang="it-IT" sz="2800" b="1" dirty="0" smtClean="0"/>
              <a:t>  FEI3 + vetrino </a:t>
            </a:r>
            <a:r>
              <a:rPr lang="it-IT" sz="2800" b="1" dirty="0" err="1" smtClean="0"/>
              <a:t>polim</a:t>
            </a:r>
            <a:r>
              <a:rPr lang="it-IT" sz="2800" b="1" dirty="0" smtClean="0"/>
              <a:t>. 60</a:t>
            </a:r>
            <a:r>
              <a:rPr lang="it-IT" sz="2800" b="1" dirty="0" smtClean="0"/>
              <a:t>° per </a:t>
            </a:r>
            <a:r>
              <a:rPr lang="it-IT" sz="2800" b="1" dirty="0" smtClean="0"/>
              <a:t>4 </a:t>
            </a:r>
            <a:r>
              <a:rPr lang="it-IT" sz="2800" b="1" dirty="0" smtClean="0"/>
              <a:t>ore sotto  </a:t>
            </a:r>
            <a:r>
              <a:rPr lang="it-IT" sz="2800" b="1" dirty="0" err="1" smtClean="0"/>
              <a:t>flip</a:t>
            </a:r>
            <a:r>
              <a:rPr lang="it-IT" sz="2800" b="1" dirty="0"/>
              <a:t>-</a:t>
            </a:r>
            <a:r>
              <a:rPr lang="it-IT" sz="2800" b="1" dirty="0" smtClean="0"/>
              <a:t>chip, </a:t>
            </a:r>
            <a:r>
              <a:rPr lang="it-IT" sz="2800" b="1" dirty="0" smtClean="0"/>
              <a:t>peso </a:t>
            </a:r>
            <a:r>
              <a:rPr lang="it-IT" sz="2800" b="1" dirty="0" smtClean="0"/>
              <a:t>2 kg  </a:t>
            </a:r>
            <a:endParaRPr lang="it-IT" sz="2800" dirty="0"/>
          </a:p>
        </p:txBody>
      </p:sp>
      <p:pic>
        <p:nvPicPr>
          <p:cNvPr id="4" name="Segnaposto contenuto 3" descr="dettaglio_fei3_2kg_pol_6ore_flip_chi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24921" y="1457169"/>
            <a:ext cx="3811530" cy="2858648"/>
          </a:xfrm>
        </p:spPr>
      </p:pic>
      <p:pic>
        <p:nvPicPr>
          <p:cNvPr id="5" name="Immagine 4" descr="dettaglio_fei3_2kg_pol_6ore_flip_chip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78387" y="1066430"/>
            <a:ext cx="3528393" cy="3356992"/>
          </a:xfrm>
          <a:prstGeom prst="rect">
            <a:avLst/>
          </a:prstGeom>
        </p:spPr>
      </p:pic>
      <p:pic>
        <p:nvPicPr>
          <p:cNvPr id="6" name="Immagine 5" descr="dettaglio_fei3_2kg_pol_6ore_flip_chip_pi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858262" y="2398322"/>
            <a:ext cx="4427984" cy="3320988"/>
          </a:xfrm>
          <a:prstGeom prst="rect">
            <a:avLst/>
          </a:prstGeom>
        </p:spPr>
      </p:pic>
      <p:pic>
        <p:nvPicPr>
          <p:cNvPr id="7" name="Immagine 6" descr="dett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653136"/>
            <a:ext cx="2984146" cy="1296144"/>
          </a:xfrm>
          <a:prstGeom prst="rect">
            <a:avLst/>
          </a:prstGeom>
        </p:spPr>
      </p:pic>
      <p:pic>
        <p:nvPicPr>
          <p:cNvPr id="8" name="Immagine 7" descr="dett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5661248"/>
            <a:ext cx="2286198" cy="1051651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V="1">
            <a:off x="7596336" y="3140968"/>
            <a:ext cx="648072" cy="61119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1979712" y="5373219"/>
            <a:ext cx="864096" cy="2880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4572000" y="3356992"/>
            <a:ext cx="72008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3707904" y="3212976"/>
            <a:ext cx="648072" cy="61119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3491880" y="3068960"/>
            <a:ext cx="648072" cy="61119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2771800" y="2708920"/>
            <a:ext cx="648072" cy="61119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95536" y="53012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ingrandimento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KEYENCE </a:t>
            </a:r>
            <a:r>
              <a:rPr lang="it-IT" dirty="0" smtClean="0">
                <a:solidFill>
                  <a:srgbClr val="FF0000"/>
                </a:solidFill>
              </a:rPr>
              <a:t>175x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Misura altezza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 tra FEI3 e </a:t>
            </a:r>
            <a:r>
              <a:rPr lang="it-IT" sz="2800" b="1" dirty="0" smtClean="0"/>
              <a:t>vetrino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Vetrino a coprire = </a:t>
            </a:r>
            <a:r>
              <a:rPr lang="it-IT" sz="2800" dirty="0" smtClean="0"/>
              <a:t>300 µm </a:t>
            </a:r>
            <a:endParaRPr lang="it-IT" sz="2800" dirty="0" smtClean="0"/>
          </a:p>
          <a:p>
            <a:r>
              <a:rPr lang="it-IT" sz="2800" dirty="0" smtClean="0"/>
              <a:t>FEI3  =</a:t>
            </a:r>
            <a:r>
              <a:rPr lang="it-IT" sz="2800" dirty="0" smtClean="0"/>
              <a:t>155 µm</a:t>
            </a:r>
            <a:endParaRPr lang="it-IT" sz="2800" dirty="0" smtClean="0"/>
          </a:p>
          <a:p>
            <a:r>
              <a:rPr lang="it-IT" sz="2800" dirty="0" smtClean="0"/>
              <a:t>Peso </a:t>
            </a:r>
            <a:r>
              <a:rPr lang="it-IT" sz="2800" dirty="0" smtClean="0"/>
              <a:t>2 kg </a:t>
            </a:r>
            <a:r>
              <a:rPr lang="it-IT" sz="2800" dirty="0" smtClean="0"/>
              <a:t>(</a:t>
            </a:r>
            <a:r>
              <a:rPr lang="it-IT" sz="2800" dirty="0" err="1" smtClean="0"/>
              <a:t>flip</a:t>
            </a:r>
            <a:r>
              <a:rPr lang="it-IT" sz="2800" dirty="0" smtClean="0"/>
              <a:t> chip)</a:t>
            </a:r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(1)= </a:t>
            </a:r>
            <a:r>
              <a:rPr lang="it-IT" dirty="0" smtClean="0"/>
              <a:t>6 </a:t>
            </a:r>
            <a:r>
              <a:rPr lang="it-IT" dirty="0"/>
              <a:t>µ</a:t>
            </a:r>
            <a:r>
              <a:rPr lang="it-IT" dirty="0" smtClean="0"/>
              <a:t>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(2)= </a:t>
            </a:r>
            <a:r>
              <a:rPr lang="it-IT" dirty="0" smtClean="0"/>
              <a:t>4 µm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(3)=</a:t>
            </a:r>
            <a:r>
              <a:rPr lang="it-IT" dirty="0" smtClean="0"/>
              <a:t>5 µm</a:t>
            </a:r>
            <a:endParaRPr lang="it-IT" dirty="0" smtClean="0"/>
          </a:p>
          <a:p>
            <a:r>
              <a:rPr lang="it-IT" dirty="0" smtClean="0"/>
              <a:t>Misura </a:t>
            </a:r>
            <a:r>
              <a:rPr lang="it-IT" dirty="0" err="1" smtClean="0"/>
              <a:t>aral</a:t>
            </a:r>
            <a:r>
              <a:rPr lang="it-IT" dirty="0" smtClean="0"/>
              <a:t> (4)=</a:t>
            </a:r>
            <a:r>
              <a:rPr lang="it-IT" dirty="0" smtClean="0"/>
              <a:t>5 µm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4" name="Immagine 3" descr="dettaglio_fei3_2kg_pol_6ore_flip_c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411319" y="1933499"/>
            <a:ext cx="5076056" cy="403461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580112" y="191683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(1)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7740352" y="1988840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(3)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580112" y="479715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(2)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7668344" y="4797152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Mis</a:t>
            </a:r>
            <a:r>
              <a:rPr lang="it-IT" dirty="0" smtClean="0">
                <a:solidFill>
                  <a:srgbClr val="FFFF00"/>
                </a:solidFill>
              </a:rPr>
              <a:t> (4)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14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err="1" smtClean="0"/>
              <a:t>Araldite</a:t>
            </a:r>
            <a:r>
              <a:rPr lang="it-IT" sz="2800" b="1" dirty="0" smtClean="0"/>
              <a:t> su FEI3 e vetrino polimerizzata 60° 4 ore sotto </a:t>
            </a:r>
            <a:r>
              <a:rPr lang="it-IT" sz="2800" b="1" dirty="0" err="1" smtClean="0"/>
              <a:t>flip</a:t>
            </a:r>
            <a:r>
              <a:rPr lang="it-IT" sz="2800" b="1" dirty="0" smtClean="0"/>
              <a:t> chip peso 2kg (bolle poche su quasi tutta la sup.)</a:t>
            </a:r>
            <a:endParaRPr lang="it-IT" sz="2800" b="1" dirty="0"/>
          </a:p>
        </p:txBody>
      </p:sp>
      <p:pic>
        <p:nvPicPr>
          <p:cNvPr id="4" name="Segnaposto contenuto 3" descr="aral_ fei3_60gr_4ore_allineamento_bolle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104456" cy="3078342"/>
          </a:xfrm>
        </p:spPr>
      </p:pic>
      <p:pic>
        <p:nvPicPr>
          <p:cNvPr id="5" name="Immagine 4" descr="aral_ fei3_60gr_4ore_allineamento_bolle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484784"/>
            <a:ext cx="3216357" cy="2412268"/>
          </a:xfrm>
          <a:prstGeom prst="rect">
            <a:avLst/>
          </a:prstGeom>
        </p:spPr>
      </p:pic>
      <p:pic>
        <p:nvPicPr>
          <p:cNvPr id="6" name="Immagine 5" descr="aral_ fei3_60gr_4ore_allineamento_bolle_pi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77072"/>
            <a:ext cx="3816424" cy="2430270"/>
          </a:xfrm>
          <a:prstGeom prst="rect">
            <a:avLst/>
          </a:prstGeom>
        </p:spPr>
      </p:pic>
      <p:pic>
        <p:nvPicPr>
          <p:cNvPr id="8" name="Immagine 7" descr="aral_ fei3_60gr_4ore_allineamento_bolle_pic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645024"/>
            <a:ext cx="3768419" cy="2826314"/>
          </a:xfrm>
          <a:prstGeom prst="rect">
            <a:avLst/>
          </a:prstGeom>
          <a:ln w="38100">
            <a:noFill/>
          </a:ln>
        </p:spPr>
      </p:pic>
      <p:sp>
        <p:nvSpPr>
          <p:cNvPr id="7" name="Rettangolo 6"/>
          <p:cNvSpPr/>
          <p:nvPr/>
        </p:nvSpPr>
        <p:spPr>
          <a:xfrm>
            <a:off x="4211960" y="1700808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ingrandimento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KEYENCE 175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1835696" y="2564904"/>
            <a:ext cx="72008" cy="8640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195736" y="2780928"/>
            <a:ext cx="360040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2771800" y="3501008"/>
            <a:ext cx="0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1691680" y="5705872"/>
            <a:ext cx="0" cy="3874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7380312" y="2492896"/>
            <a:ext cx="0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1979712" y="3140968"/>
            <a:ext cx="72008" cy="5760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igura a mano libera 21"/>
          <p:cNvSpPr/>
          <p:nvPr/>
        </p:nvSpPr>
        <p:spPr>
          <a:xfrm>
            <a:off x="6848272" y="4260715"/>
            <a:ext cx="1652968" cy="1836431"/>
          </a:xfrm>
          <a:custGeom>
            <a:avLst/>
            <a:gdLst>
              <a:gd name="connsiteX0" fmla="*/ 0 w 1652968"/>
              <a:gd name="connsiteY0" fmla="*/ 0 h 1836431"/>
              <a:gd name="connsiteX1" fmla="*/ 38911 w 1652968"/>
              <a:gd name="connsiteY1" fmla="*/ 19455 h 1836431"/>
              <a:gd name="connsiteX2" fmla="*/ 116732 w 1652968"/>
              <a:gd name="connsiteY2" fmla="*/ 107004 h 1836431"/>
              <a:gd name="connsiteX3" fmla="*/ 165371 w 1652968"/>
              <a:gd name="connsiteY3" fmla="*/ 155642 h 1836431"/>
              <a:gd name="connsiteX4" fmla="*/ 194554 w 1652968"/>
              <a:gd name="connsiteY4" fmla="*/ 184825 h 1836431"/>
              <a:gd name="connsiteX5" fmla="*/ 233464 w 1652968"/>
              <a:gd name="connsiteY5" fmla="*/ 243191 h 1836431"/>
              <a:gd name="connsiteX6" fmla="*/ 243192 w 1652968"/>
              <a:gd name="connsiteY6" fmla="*/ 272374 h 1836431"/>
              <a:gd name="connsiteX7" fmla="*/ 282102 w 1652968"/>
              <a:gd name="connsiteY7" fmla="*/ 291830 h 1836431"/>
              <a:gd name="connsiteX8" fmla="*/ 340468 w 1652968"/>
              <a:gd name="connsiteY8" fmla="*/ 330740 h 1836431"/>
              <a:gd name="connsiteX9" fmla="*/ 359924 w 1652968"/>
              <a:gd name="connsiteY9" fmla="*/ 350196 h 1836431"/>
              <a:gd name="connsiteX10" fmla="*/ 389107 w 1652968"/>
              <a:gd name="connsiteY10" fmla="*/ 369651 h 1836431"/>
              <a:gd name="connsiteX11" fmla="*/ 447473 w 1652968"/>
              <a:gd name="connsiteY11" fmla="*/ 389106 h 1836431"/>
              <a:gd name="connsiteX12" fmla="*/ 476656 w 1652968"/>
              <a:gd name="connsiteY12" fmla="*/ 398834 h 1836431"/>
              <a:gd name="connsiteX13" fmla="*/ 525294 w 1652968"/>
              <a:gd name="connsiteY13" fmla="*/ 437745 h 1836431"/>
              <a:gd name="connsiteX14" fmla="*/ 554477 w 1652968"/>
              <a:gd name="connsiteY14" fmla="*/ 457200 h 1836431"/>
              <a:gd name="connsiteX15" fmla="*/ 564205 w 1652968"/>
              <a:gd name="connsiteY15" fmla="*/ 486383 h 1836431"/>
              <a:gd name="connsiteX16" fmla="*/ 603115 w 1652968"/>
              <a:gd name="connsiteY16" fmla="*/ 544749 h 1836431"/>
              <a:gd name="connsiteX17" fmla="*/ 622571 w 1652968"/>
              <a:gd name="connsiteY17" fmla="*/ 603115 h 1836431"/>
              <a:gd name="connsiteX18" fmla="*/ 661481 w 1652968"/>
              <a:gd name="connsiteY18" fmla="*/ 690664 h 1836431"/>
              <a:gd name="connsiteX19" fmla="*/ 680937 w 1652968"/>
              <a:gd name="connsiteY19" fmla="*/ 826851 h 1836431"/>
              <a:gd name="connsiteX20" fmla="*/ 700392 w 1652968"/>
              <a:gd name="connsiteY20" fmla="*/ 924128 h 1836431"/>
              <a:gd name="connsiteX21" fmla="*/ 710119 w 1652968"/>
              <a:gd name="connsiteY21" fmla="*/ 963038 h 1836431"/>
              <a:gd name="connsiteX22" fmla="*/ 749030 w 1652968"/>
              <a:gd name="connsiteY22" fmla="*/ 1021404 h 1836431"/>
              <a:gd name="connsiteX23" fmla="*/ 768485 w 1652968"/>
              <a:gd name="connsiteY23" fmla="*/ 1089498 h 1836431"/>
              <a:gd name="connsiteX24" fmla="*/ 807396 w 1652968"/>
              <a:gd name="connsiteY24" fmla="*/ 1147864 h 1836431"/>
              <a:gd name="connsiteX25" fmla="*/ 817124 w 1652968"/>
              <a:gd name="connsiteY25" fmla="*/ 1177047 h 1836431"/>
              <a:gd name="connsiteX26" fmla="*/ 836579 w 1652968"/>
              <a:gd name="connsiteY26" fmla="*/ 1215957 h 1836431"/>
              <a:gd name="connsiteX27" fmla="*/ 846307 w 1652968"/>
              <a:gd name="connsiteY27" fmla="*/ 1254868 h 1836431"/>
              <a:gd name="connsiteX28" fmla="*/ 875490 w 1652968"/>
              <a:gd name="connsiteY28" fmla="*/ 1264596 h 1836431"/>
              <a:gd name="connsiteX29" fmla="*/ 904673 w 1652968"/>
              <a:gd name="connsiteY29" fmla="*/ 1322962 h 1836431"/>
              <a:gd name="connsiteX30" fmla="*/ 953311 w 1652968"/>
              <a:gd name="connsiteY30" fmla="*/ 1381328 h 1836431"/>
              <a:gd name="connsiteX31" fmla="*/ 1001949 w 1652968"/>
              <a:gd name="connsiteY31" fmla="*/ 1468876 h 1836431"/>
              <a:gd name="connsiteX32" fmla="*/ 1031132 w 1652968"/>
              <a:gd name="connsiteY32" fmla="*/ 1478604 h 1836431"/>
              <a:gd name="connsiteX33" fmla="*/ 1040860 w 1652968"/>
              <a:gd name="connsiteY33" fmla="*/ 1536970 h 1836431"/>
              <a:gd name="connsiteX34" fmla="*/ 1079771 w 1652968"/>
              <a:gd name="connsiteY34" fmla="*/ 1585608 h 1836431"/>
              <a:gd name="connsiteX35" fmla="*/ 1118681 w 1652968"/>
              <a:gd name="connsiteY35" fmla="*/ 1624519 h 1836431"/>
              <a:gd name="connsiteX36" fmla="*/ 1157592 w 1652968"/>
              <a:gd name="connsiteY36" fmla="*/ 1682885 h 1836431"/>
              <a:gd name="connsiteX37" fmla="*/ 1254868 w 1652968"/>
              <a:gd name="connsiteY37" fmla="*/ 1712068 h 1836431"/>
              <a:gd name="connsiteX38" fmla="*/ 1410511 w 1652968"/>
              <a:gd name="connsiteY38" fmla="*/ 1721796 h 1836431"/>
              <a:gd name="connsiteX39" fmla="*/ 1439694 w 1652968"/>
              <a:gd name="connsiteY39" fmla="*/ 1731523 h 1836431"/>
              <a:gd name="connsiteX40" fmla="*/ 1488332 w 1652968"/>
              <a:gd name="connsiteY40" fmla="*/ 1741251 h 1836431"/>
              <a:gd name="connsiteX41" fmla="*/ 1507788 w 1652968"/>
              <a:gd name="connsiteY41" fmla="*/ 1760706 h 1836431"/>
              <a:gd name="connsiteX42" fmla="*/ 1546698 w 1652968"/>
              <a:gd name="connsiteY42" fmla="*/ 1770434 h 1836431"/>
              <a:gd name="connsiteX43" fmla="*/ 1575881 w 1652968"/>
              <a:gd name="connsiteY43" fmla="*/ 1780162 h 1836431"/>
              <a:gd name="connsiteX44" fmla="*/ 1624519 w 1652968"/>
              <a:gd name="connsiteY44" fmla="*/ 1809345 h 1836431"/>
              <a:gd name="connsiteX45" fmla="*/ 1643975 w 1652968"/>
              <a:gd name="connsiteY45" fmla="*/ 1828800 h 1836431"/>
              <a:gd name="connsiteX46" fmla="*/ 1643975 w 1652968"/>
              <a:gd name="connsiteY46" fmla="*/ 1780162 h 183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52968" h="1836431">
                <a:moveTo>
                  <a:pt x="0" y="0"/>
                </a:moveTo>
                <a:cubicBezTo>
                  <a:pt x="12970" y="6485"/>
                  <a:pt x="27464" y="10552"/>
                  <a:pt x="38911" y="19455"/>
                </a:cubicBezTo>
                <a:cubicBezTo>
                  <a:pt x="96981" y="64621"/>
                  <a:pt x="75229" y="60314"/>
                  <a:pt x="116732" y="107004"/>
                </a:cubicBezTo>
                <a:cubicBezTo>
                  <a:pt x="131965" y="124141"/>
                  <a:pt x="149158" y="139429"/>
                  <a:pt x="165371" y="155642"/>
                </a:cubicBezTo>
                <a:lnTo>
                  <a:pt x="194554" y="184825"/>
                </a:lnTo>
                <a:cubicBezTo>
                  <a:pt x="218349" y="303808"/>
                  <a:pt x="181118" y="190846"/>
                  <a:pt x="233464" y="243191"/>
                </a:cubicBezTo>
                <a:cubicBezTo>
                  <a:pt x="240715" y="250442"/>
                  <a:pt x="235941" y="265123"/>
                  <a:pt x="243192" y="272374"/>
                </a:cubicBezTo>
                <a:cubicBezTo>
                  <a:pt x="253446" y="282628"/>
                  <a:pt x="269132" y="285345"/>
                  <a:pt x="282102" y="291830"/>
                </a:cubicBezTo>
                <a:cubicBezTo>
                  <a:pt x="319962" y="348617"/>
                  <a:pt x="277651" y="299332"/>
                  <a:pt x="340468" y="330740"/>
                </a:cubicBezTo>
                <a:cubicBezTo>
                  <a:pt x="348671" y="334842"/>
                  <a:pt x="352762" y="344467"/>
                  <a:pt x="359924" y="350196"/>
                </a:cubicBezTo>
                <a:cubicBezTo>
                  <a:pt x="369053" y="357499"/>
                  <a:pt x="378423" y="364903"/>
                  <a:pt x="389107" y="369651"/>
                </a:cubicBezTo>
                <a:cubicBezTo>
                  <a:pt x="407847" y="377980"/>
                  <a:pt x="428018" y="382621"/>
                  <a:pt x="447473" y="389106"/>
                </a:cubicBezTo>
                <a:cubicBezTo>
                  <a:pt x="457201" y="392349"/>
                  <a:pt x="468124" y="393146"/>
                  <a:pt x="476656" y="398834"/>
                </a:cubicBezTo>
                <a:cubicBezTo>
                  <a:pt x="566478" y="458714"/>
                  <a:pt x="455989" y="382300"/>
                  <a:pt x="525294" y="437745"/>
                </a:cubicBezTo>
                <a:cubicBezTo>
                  <a:pt x="534423" y="445048"/>
                  <a:pt x="544749" y="450715"/>
                  <a:pt x="554477" y="457200"/>
                </a:cubicBezTo>
                <a:cubicBezTo>
                  <a:pt x="557720" y="466928"/>
                  <a:pt x="559225" y="477419"/>
                  <a:pt x="564205" y="486383"/>
                </a:cubicBezTo>
                <a:cubicBezTo>
                  <a:pt x="575560" y="506823"/>
                  <a:pt x="595721" y="522567"/>
                  <a:pt x="603115" y="544749"/>
                </a:cubicBezTo>
                <a:cubicBezTo>
                  <a:pt x="609600" y="564204"/>
                  <a:pt x="613400" y="584772"/>
                  <a:pt x="622571" y="603115"/>
                </a:cubicBezTo>
                <a:cubicBezTo>
                  <a:pt x="649835" y="657643"/>
                  <a:pt x="636641" y="628561"/>
                  <a:pt x="661481" y="690664"/>
                </a:cubicBezTo>
                <a:cubicBezTo>
                  <a:pt x="667966" y="736060"/>
                  <a:pt x="669816" y="782363"/>
                  <a:pt x="680937" y="826851"/>
                </a:cubicBezTo>
                <a:cubicBezTo>
                  <a:pt x="703531" y="917235"/>
                  <a:pt x="676540" y="804867"/>
                  <a:pt x="700392" y="924128"/>
                </a:cubicBezTo>
                <a:cubicBezTo>
                  <a:pt x="703014" y="937238"/>
                  <a:pt x="704140" y="951080"/>
                  <a:pt x="710119" y="963038"/>
                </a:cubicBezTo>
                <a:cubicBezTo>
                  <a:pt x="720576" y="983952"/>
                  <a:pt x="749030" y="1021404"/>
                  <a:pt x="749030" y="1021404"/>
                </a:cubicBezTo>
                <a:cubicBezTo>
                  <a:pt x="751318" y="1030557"/>
                  <a:pt x="762144" y="1078083"/>
                  <a:pt x="768485" y="1089498"/>
                </a:cubicBezTo>
                <a:cubicBezTo>
                  <a:pt x="779840" y="1109938"/>
                  <a:pt x="800002" y="1125682"/>
                  <a:pt x="807396" y="1147864"/>
                </a:cubicBezTo>
                <a:cubicBezTo>
                  <a:pt x="810639" y="1157592"/>
                  <a:pt x="813085" y="1167622"/>
                  <a:pt x="817124" y="1177047"/>
                </a:cubicBezTo>
                <a:cubicBezTo>
                  <a:pt x="822836" y="1190375"/>
                  <a:pt x="831487" y="1202379"/>
                  <a:pt x="836579" y="1215957"/>
                </a:cubicBezTo>
                <a:cubicBezTo>
                  <a:pt x="841273" y="1228475"/>
                  <a:pt x="837955" y="1244428"/>
                  <a:pt x="846307" y="1254868"/>
                </a:cubicBezTo>
                <a:cubicBezTo>
                  <a:pt x="852713" y="1262875"/>
                  <a:pt x="865762" y="1261353"/>
                  <a:pt x="875490" y="1264596"/>
                </a:cubicBezTo>
                <a:cubicBezTo>
                  <a:pt x="931245" y="1348230"/>
                  <a:pt x="864399" y="1242414"/>
                  <a:pt x="904673" y="1322962"/>
                </a:cubicBezTo>
                <a:cubicBezTo>
                  <a:pt x="918217" y="1350049"/>
                  <a:pt x="931796" y="1359813"/>
                  <a:pt x="953311" y="1381328"/>
                </a:cubicBezTo>
                <a:cubicBezTo>
                  <a:pt x="961876" y="1407023"/>
                  <a:pt x="976863" y="1460514"/>
                  <a:pt x="1001949" y="1468876"/>
                </a:cubicBezTo>
                <a:lnTo>
                  <a:pt x="1031132" y="1478604"/>
                </a:lnTo>
                <a:cubicBezTo>
                  <a:pt x="1034375" y="1498059"/>
                  <a:pt x="1034623" y="1518258"/>
                  <a:pt x="1040860" y="1536970"/>
                </a:cubicBezTo>
                <a:cubicBezTo>
                  <a:pt x="1046996" y="1555379"/>
                  <a:pt x="1066487" y="1572325"/>
                  <a:pt x="1079771" y="1585608"/>
                </a:cubicBezTo>
                <a:cubicBezTo>
                  <a:pt x="1105709" y="1663427"/>
                  <a:pt x="1066802" y="1572640"/>
                  <a:pt x="1118681" y="1624519"/>
                </a:cubicBezTo>
                <a:cubicBezTo>
                  <a:pt x="1135215" y="1641053"/>
                  <a:pt x="1135409" y="1675491"/>
                  <a:pt x="1157592" y="1682885"/>
                </a:cubicBezTo>
                <a:cubicBezTo>
                  <a:pt x="1170647" y="1687237"/>
                  <a:pt x="1233870" y="1709968"/>
                  <a:pt x="1254868" y="1712068"/>
                </a:cubicBezTo>
                <a:cubicBezTo>
                  <a:pt x="1306592" y="1717241"/>
                  <a:pt x="1358630" y="1718553"/>
                  <a:pt x="1410511" y="1721796"/>
                </a:cubicBezTo>
                <a:cubicBezTo>
                  <a:pt x="1420239" y="1725038"/>
                  <a:pt x="1429746" y="1729036"/>
                  <a:pt x="1439694" y="1731523"/>
                </a:cubicBezTo>
                <a:cubicBezTo>
                  <a:pt x="1455734" y="1735533"/>
                  <a:pt x="1473135" y="1734738"/>
                  <a:pt x="1488332" y="1741251"/>
                </a:cubicBezTo>
                <a:cubicBezTo>
                  <a:pt x="1496762" y="1744864"/>
                  <a:pt x="1499585" y="1756604"/>
                  <a:pt x="1507788" y="1760706"/>
                </a:cubicBezTo>
                <a:cubicBezTo>
                  <a:pt x="1519746" y="1766685"/>
                  <a:pt x="1533843" y="1766761"/>
                  <a:pt x="1546698" y="1770434"/>
                </a:cubicBezTo>
                <a:cubicBezTo>
                  <a:pt x="1556557" y="1773251"/>
                  <a:pt x="1566153" y="1776919"/>
                  <a:pt x="1575881" y="1780162"/>
                </a:cubicBezTo>
                <a:cubicBezTo>
                  <a:pt x="1625179" y="1829457"/>
                  <a:pt x="1561379" y="1771461"/>
                  <a:pt x="1624519" y="1809345"/>
                </a:cubicBezTo>
                <a:cubicBezTo>
                  <a:pt x="1632383" y="1814064"/>
                  <a:pt x="1638887" y="1836431"/>
                  <a:pt x="1643975" y="1828800"/>
                </a:cubicBezTo>
                <a:cubicBezTo>
                  <a:pt x="1652968" y="1815310"/>
                  <a:pt x="1643975" y="1796375"/>
                  <a:pt x="1643975" y="1780162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/>
          <p:cNvCxnSpPr>
            <a:stCxn id="22" idx="1"/>
          </p:cNvCxnSpPr>
          <p:nvPr/>
        </p:nvCxnSpPr>
        <p:spPr>
          <a:xfrm flipH="1" flipV="1">
            <a:off x="6012160" y="3789040"/>
            <a:ext cx="875023" cy="4911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860032" y="335699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Zona colla non espansa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6381328"/>
            <a:ext cx="116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14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Conclusioni </a:t>
            </a:r>
            <a:r>
              <a:rPr lang="it-IT" sz="2800" b="1" dirty="0" err="1" smtClean="0"/>
              <a:t>Araldite</a:t>
            </a:r>
            <a:r>
              <a:rPr lang="it-IT" sz="2800" b="1" dirty="0" smtClean="0"/>
              <a:t> 2011 </a:t>
            </a:r>
            <a:r>
              <a:rPr lang="it-IT" sz="2800" b="1" dirty="0" err="1" smtClean="0"/>
              <a:t>a&amp;b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600" dirty="0" err="1" smtClean="0">
                <a:solidFill>
                  <a:srgbClr val="FF0000"/>
                </a:solidFill>
              </a:rPr>
              <a:t>Pro’s</a:t>
            </a:r>
            <a:endParaRPr lang="it-IT" sz="2600" dirty="0" smtClean="0">
              <a:solidFill>
                <a:srgbClr val="FF0000"/>
              </a:solidFill>
            </a:endParaRPr>
          </a:p>
          <a:p>
            <a:r>
              <a:rPr lang="it-IT" sz="2600" dirty="0" smtClean="0"/>
              <a:t>Tempi </a:t>
            </a:r>
            <a:r>
              <a:rPr lang="it-IT" sz="2600" dirty="0" smtClean="0"/>
              <a:t>di polimerizzazione lunghi quindi </a:t>
            </a:r>
            <a:r>
              <a:rPr lang="it-IT" sz="2600" dirty="0" err="1" smtClean="0"/>
              <a:t>piu’</a:t>
            </a:r>
            <a:r>
              <a:rPr lang="it-IT" sz="2600" dirty="0" smtClean="0"/>
              <a:t> gestibile  nel suo utilizzo</a:t>
            </a:r>
          </a:p>
          <a:p>
            <a:r>
              <a:rPr lang="it-IT" sz="2600" dirty="0" smtClean="0"/>
              <a:t>Se ben distribuita tende ad essere omogenea su tutta la superficie </a:t>
            </a:r>
          </a:p>
          <a:p>
            <a:r>
              <a:rPr lang="it-IT" sz="2600" dirty="0" smtClean="0"/>
              <a:t>Polimerizza bene sia a temperatura ambiente che a caldo</a:t>
            </a:r>
          </a:p>
          <a:p>
            <a:r>
              <a:rPr lang="it-IT" sz="2600" dirty="0" smtClean="0"/>
              <a:t>Non cola</a:t>
            </a:r>
          </a:p>
          <a:p>
            <a:pPr>
              <a:buNone/>
            </a:pPr>
            <a:endParaRPr lang="it-IT" sz="2600" dirty="0" smtClean="0"/>
          </a:p>
          <a:p>
            <a:pPr>
              <a:buNone/>
            </a:pPr>
            <a:r>
              <a:rPr lang="it-IT" sz="2600" dirty="0" err="1" smtClean="0">
                <a:solidFill>
                  <a:srgbClr val="FF0000"/>
                </a:solidFill>
              </a:rPr>
              <a:t>Con’s</a:t>
            </a:r>
            <a:r>
              <a:rPr lang="it-IT" sz="2600" dirty="0" smtClean="0"/>
              <a:t>	</a:t>
            </a:r>
          </a:p>
          <a:p>
            <a:r>
              <a:rPr lang="it-IT" sz="2600" dirty="0" smtClean="0"/>
              <a:t>Essendo bi-componente nel miscelarla tende a riempirsi di bolle</a:t>
            </a:r>
          </a:p>
          <a:p>
            <a:r>
              <a:rPr lang="it-IT" sz="2600" dirty="0" smtClean="0"/>
              <a:t>Sporca se usata in dosi un po’ </a:t>
            </a:r>
            <a:r>
              <a:rPr lang="it-IT" sz="2600" dirty="0" smtClean="0"/>
              <a:t>alte </a:t>
            </a:r>
            <a:endParaRPr lang="it-IT" sz="2600" dirty="0" smtClean="0"/>
          </a:p>
          <a:p>
            <a:r>
              <a:rPr lang="it-IT" sz="2600" dirty="0" smtClean="0"/>
              <a:t>Residuo </a:t>
            </a:r>
            <a:r>
              <a:rPr lang="it-IT" sz="2600" dirty="0" smtClean="0"/>
              <a:t>colla tra la superficie delle torrette e il vetrino un po’ troppo alto ma che </a:t>
            </a:r>
            <a:r>
              <a:rPr lang="it-IT" sz="2600" dirty="0" smtClean="0"/>
              <a:t>pu</a:t>
            </a:r>
            <a:r>
              <a:rPr lang="it-IT" sz="2600" dirty="0" smtClean="0"/>
              <a:t>ò</a:t>
            </a:r>
            <a:r>
              <a:rPr lang="it-IT" sz="2600" dirty="0" smtClean="0"/>
              <a:t> </a:t>
            </a:r>
            <a:r>
              <a:rPr lang="it-IT" sz="2600" dirty="0" smtClean="0"/>
              <a:t>essere ridotto con l’aiuto di  qualche accorgimento …aumento del peso ?…percentuali di miscelazione </a:t>
            </a:r>
            <a:r>
              <a:rPr lang="it-IT" sz="2600" dirty="0" err="1" smtClean="0"/>
              <a:t>araldite</a:t>
            </a:r>
            <a:r>
              <a:rPr lang="it-IT" sz="2600" dirty="0" smtClean="0"/>
              <a:t>  diverse?… o l’uso di  altri tipi di  colle  meno viscose? ( non sono state effettuate ancora prove su maschere con colonnine da 200x200 </a:t>
            </a:r>
            <a:r>
              <a:rPr lang="it-IT" sz="2600" dirty="0" smtClean="0"/>
              <a:t>µ</a:t>
            </a:r>
            <a:r>
              <a:rPr lang="it-IT" sz="2600" dirty="0" smtClean="0"/>
              <a:t>m</a:t>
            </a:r>
            <a:r>
              <a:rPr lang="it-IT" sz="2600" baseline="30000" dirty="0" smtClean="0"/>
              <a:t>2</a:t>
            </a:r>
            <a:r>
              <a:rPr lang="it-IT" sz="2600" dirty="0" smtClean="0"/>
              <a:t> </a:t>
            </a:r>
            <a:r>
              <a:rPr lang="it-IT" sz="2600" dirty="0" smtClean="0"/>
              <a:t>e </a:t>
            </a:r>
            <a:r>
              <a:rPr lang="it-IT" sz="2600" dirty="0" smtClean="0"/>
              <a:t>40x40 </a:t>
            </a:r>
            <a:r>
              <a:rPr lang="it-IT" sz="2600" dirty="0" smtClean="0"/>
              <a:t>µ</a:t>
            </a:r>
            <a:r>
              <a:rPr lang="it-IT" sz="2600" dirty="0" smtClean="0"/>
              <a:t>m</a:t>
            </a:r>
            <a:r>
              <a:rPr lang="it-IT" sz="2600" baseline="30000" dirty="0" smtClean="0"/>
              <a:t>2</a:t>
            </a:r>
            <a:r>
              <a:rPr lang="it-IT" sz="2600" dirty="0" smtClean="0"/>
              <a:t>)</a:t>
            </a:r>
            <a:endParaRPr lang="it-IT" sz="2600" dirty="0" smtClean="0"/>
          </a:p>
          <a:p>
            <a:pPr>
              <a:buNone/>
            </a:pPr>
            <a:r>
              <a:rPr lang="it-IT" dirty="0" smtClean="0"/>
              <a:t> 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Araldite</a:t>
            </a:r>
            <a:r>
              <a:rPr lang="it-IT" dirty="0"/>
              <a:t> </a:t>
            </a:r>
            <a:r>
              <a:rPr lang="it-IT" dirty="0" smtClean="0"/>
              <a:t>2020 e 2011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Picture 3" descr="Ar_2020_Te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41013" r="1518" b="43052"/>
          <a:stretch/>
        </p:blipFill>
        <p:spPr>
          <a:xfrm>
            <a:off x="570811" y="1628800"/>
            <a:ext cx="8033637" cy="2574210"/>
          </a:xfrm>
          <a:prstGeom prst="rect">
            <a:avLst/>
          </a:prstGeom>
        </p:spPr>
      </p:pic>
      <p:pic>
        <p:nvPicPr>
          <p:cNvPr id="5" name="Picture 4" descr="Pages from ara20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6717" r="35285" b="31111"/>
          <a:stretch/>
        </p:blipFill>
        <p:spPr>
          <a:xfrm>
            <a:off x="3796920" y="4293096"/>
            <a:ext cx="4879536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5536" y="4509120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Acquistata</a:t>
            </a:r>
            <a:r>
              <a:rPr lang="en-GB" dirty="0" smtClean="0"/>
              <a:t> Araldite </a:t>
            </a:r>
            <a:r>
              <a:rPr lang="en-GB" dirty="0" err="1" smtClean="0"/>
              <a:t>pi</a:t>
            </a:r>
            <a:r>
              <a:rPr lang="en-GB" dirty="0" err="1" smtClean="0"/>
              <a:t>ù</a:t>
            </a:r>
            <a:r>
              <a:rPr lang="en-GB" dirty="0" smtClean="0"/>
              <a:t> </a:t>
            </a:r>
            <a:r>
              <a:rPr lang="en-GB" dirty="0" err="1" smtClean="0"/>
              <a:t>fluida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Type 2020 </a:t>
            </a:r>
            <a:r>
              <a:rPr lang="en-GB" dirty="0" err="1" smtClean="0"/>
              <a:t>è</a:t>
            </a:r>
            <a:r>
              <a:rPr lang="en-GB" dirty="0" smtClean="0"/>
              <a:t> 200 ÷ 300 volte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fluida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Anche</a:t>
            </a:r>
            <a:r>
              <a:rPr lang="en-GB" dirty="0" smtClean="0"/>
              <a:t> la 2020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stata</a:t>
            </a:r>
            <a:r>
              <a:rPr lang="en-GB" dirty="0" smtClean="0"/>
              <a:t> </a:t>
            </a:r>
            <a:r>
              <a:rPr lang="en-GB" dirty="0" err="1" smtClean="0"/>
              <a:t>testata</a:t>
            </a:r>
            <a:r>
              <a:rPr lang="en-GB" dirty="0" smtClean="0"/>
              <a:t> </a:t>
            </a:r>
            <a:r>
              <a:rPr lang="en-GB" dirty="0" err="1" smtClean="0"/>
              <a:t>fino</a:t>
            </a:r>
            <a:r>
              <a:rPr lang="en-GB" dirty="0" smtClean="0"/>
              <a:t> a 3 </a:t>
            </a:r>
            <a:r>
              <a:rPr lang="en-GB" dirty="0" err="1" smtClean="0"/>
              <a:t>Mgy</a:t>
            </a:r>
            <a:r>
              <a:rPr lang="en-GB" dirty="0" smtClean="0"/>
              <a:t> (300 </a:t>
            </a:r>
            <a:r>
              <a:rPr lang="en-GB" dirty="0" err="1" smtClean="0"/>
              <a:t>Mrad</a:t>
            </a:r>
            <a:r>
              <a:rPr lang="en-GB" dirty="0" smtClean="0"/>
              <a:t>)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deterioramenti</a:t>
            </a:r>
            <a:r>
              <a:rPr lang="en-GB" dirty="0" smtClean="0"/>
              <a:t> </a:t>
            </a:r>
            <a:r>
              <a:rPr lang="en-GB" dirty="0" err="1" smtClean="0"/>
              <a:t>meccanici</a:t>
            </a:r>
            <a:r>
              <a:rPr lang="en-GB" dirty="0" smtClean="0"/>
              <a:t>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u8_su chip_e vetrino_prima_di_pol_peso200 p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268760"/>
            <a:ext cx="3586545" cy="331236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576" y="18864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SU8 depositata con dispenser </a:t>
            </a:r>
            <a:r>
              <a:rPr lang="it-IT" sz="2800" b="1" dirty="0" smtClean="0"/>
              <a:t>+ vetrino + peso 200 g</a:t>
            </a:r>
            <a:endParaRPr lang="it-IT" sz="2800" b="1" dirty="0"/>
          </a:p>
        </p:txBody>
      </p:sp>
      <p:pic>
        <p:nvPicPr>
          <p:cNvPr id="6" name="Segnaposto contenuto 3" descr="su8_big_silicio_sup_forno_12ore_60gradi 200gr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861048"/>
            <a:ext cx="4032448" cy="2812756"/>
          </a:xfrm>
          <a:prstGeom prst="rect">
            <a:avLst/>
          </a:prstGeom>
        </p:spPr>
      </p:pic>
      <p:cxnSp>
        <p:nvCxnSpPr>
          <p:cNvPr id="11" name="Connettore 2 10"/>
          <p:cNvCxnSpPr>
            <a:stCxn id="45" idx="63"/>
            <a:endCxn id="28" idx="3"/>
          </p:cNvCxnSpPr>
          <p:nvPr/>
        </p:nvCxnSpPr>
        <p:spPr>
          <a:xfrm flipH="1">
            <a:off x="4644008" y="5068111"/>
            <a:ext cx="1260681" cy="98831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63500" dist="50800" dir="2700000" algn="tl" rotWithShape="0">
              <a:srgbClr val="000000">
                <a:alpha val="7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851920" y="1628800"/>
            <a:ext cx="1368152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3851920" y="2420888"/>
            <a:ext cx="1368152" cy="1800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1691680" y="1628800"/>
            <a:ext cx="3528392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1619672" y="2204864"/>
            <a:ext cx="3600400" cy="19442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5508104" y="1916832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Colonnine h: 10um</a:t>
            </a:r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>
            <a:off x="1907704" y="5733256"/>
            <a:ext cx="2736304" cy="646331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r>
              <a:rPr lang="it-IT" b="1" dirty="0" smtClean="0"/>
              <a:t>“Zona vuota” dopo 1 ora di </a:t>
            </a:r>
            <a:r>
              <a:rPr lang="it-IT" b="1" dirty="0" smtClean="0"/>
              <a:t>polimerizzazione </a:t>
            </a:r>
            <a:r>
              <a:rPr lang="it-IT" b="1" dirty="0" smtClean="0"/>
              <a:t>a 150° </a:t>
            </a:r>
            <a:endParaRPr lang="it-IT" b="1" dirty="0"/>
          </a:p>
        </p:txBody>
      </p:sp>
      <p:sp>
        <p:nvSpPr>
          <p:cNvPr id="31" name="Parentesi graffa aperta 30"/>
          <p:cNvSpPr/>
          <p:nvPr/>
        </p:nvSpPr>
        <p:spPr>
          <a:xfrm rot="16200000">
            <a:off x="2447764" y="3609020"/>
            <a:ext cx="576064" cy="2664296"/>
          </a:xfrm>
          <a:prstGeom prst="leftBrace">
            <a:avLst>
              <a:gd name="adj1" fmla="val 8333"/>
              <a:gd name="adj2" fmla="val 5556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2" name="Parentesi graffa aperta 31"/>
          <p:cNvSpPr/>
          <p:nvPr/>
        </p:nvSpPr>
        <p:spPr>
          <a:xfrm>
            <a:off x="539552" y="1340768"/>
            <a:ext cx="576064" cy="3096344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555776" y="51479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9 mm</a:t>
            </a:r>
            <a:endParaRPr lang="it-IT" dirty="0"/>
          </a:p>
        </p:txBody>
      </p:sp>
      <p:sp>
        <p:nvSpPr>
          <p:cNvPr id="41" name="Rettangolo 40"/>
          <p:cNvSpPr/>
          <p:nvPr/>
        </p:nvSpPr>
        <p:spPr>
          <a:xfrm>
            <a:off x="107504" y="2564904"/>
            <a:ext cx="72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9 mm</a:t>
            </a:r>
            <a:endParaRPr lang="it-IT" dirty="0"/>
          </a:p>
        </p:txBody>
      </p:sp>
      <p:sp>
        <p:nvSpPr>
          <p:cNvPr id="45" name="Figura a mano libera 44"/>
          <p:cNvSpPr/>
          <p:nvPr/>
        </p:nvSpPr>
        <p:spPr>
          <a:xfrm>
            <a:off x="5623501" y="4392238"/>
            <a:ext cx="1652788" cy="1317898"/>
          </a:xfrm>
          <a:custGeom>
            <a:avLst/>
            <a:gdLst>
              <a:gd name="connsiteX0" fmla="*/ 388193 w 1652788"/>
              <a:gd name="connsiteY0" fmla="*/ 63030 h 1317898"/>
              <a:gd name="connsiteX1" fmla="*/ 504925 w 1652788"/>
              <a:gd name="connsiteY1" fmla="*/ 53302 h 1317898"/>
              <a:gd name="connsiteX2" fmla="*/ 563290 w 1652788"/>
              <a:gd name="connsiteY2" fmla="*/ 72758 h 1317898"/>
              <a:gd name="connsiteX3" fmla="*/ 602201 w 1652788"/>
              <a:gd name="connsiteY3" fmla="*/ 189490 h 1317898"/>
              <a:gd name="connsiteX4" fmla="*/ 611929 w 1652788"/>
              <a:gd name="connsiteY4" fmla="*/ 218673 h 1317898"/>
              <a:gd name="connsiteX5" fmla="*/ 689750 w 1652788"/>
              <a:gd name="connsiteY5" fmla="*/ 277039 h 1317898"/>
              <a:gd name="connsiteX6" fmla="*/ 718933 w 1652788"/>
              <a:gd name="connsiteY6" fmla="*/ 335405 h 1317898"/>
              <a:gd name="connsiteX7" fmla="*/ 748116 w 1652788"/>
              <a:gd name="connsiteY7" fmla="*/ 354860 h 1317898"/>
              <a:gd name="connsiteX8" fmla="*/ 777299 w 1652788"/>
              <a:gd name="connsiteY8" fmla="*/ 364588 h 1317898"/>
              <a:gd name="connsiteX9" fmla="*/ 806482 w 1652788"/>
              <a:gd name="connsiteY9" fmla="*/ 384043 h 1317898"/>
              <a:gd name="connsiteX10" fmla="*/ 903759 w 1652788"/>
              <a:gd name="connsiteY10" fmla="*/ 403498 h 1317898"/>
              <a:gd name="connsiteX11" fmla="*/ 991308 w 1652788"/>
              <a:gd name="connsiteY11" fmla="*/ 432681 h 1317898"/>
              <a:gd name="connsiteX12" fmla="*/ 1020490 w 1652788"/>
              <a:gd name="connsiteY12" fmla="*/ 442409 h 1317898"/>
              <a:gd name="connsiteX13" fmla="*/ 1049673 w 1652788"/>
              <a:gd name="connsiteY13" fmla="*/ 452136 h 1317898"/>
              <a:gd name="connsiteX14" fmla="*/ 1069129 w 1652788"/>
              <a:gd name="connsiteY14" fmla="*/ 471592 h 1317898"/>
              <a:gd name="connsiteX15" fmla="*/ 1127495 w 1652788"/>
              <a:gd name="connsiteY15" fmla="*/ 491047 h 1317898"/>
              <a:gd name="connsiteX16" fmla="*/ 1156678 w 1652788"/>
              <a:gd name="connsiteY16" fmla="*/ 500775 h 1317898"/>
              <a:gd name="connsiteX17" fmla="*/ 1244227 w 1652788"/>
              <a:gd name="connsiteY17" fmla="*/ 529958 h 1317898"/>
              <a:gd name="connsiteX18" fmla="*/ 1302593 w 1652788"/>
              <a:gd name="connsiteY18" fmla="*/ 549413 h 1317898"/>
              <a:gd name="connsiteX19" fmla="*/ 1360959 w 1652788"/>
              <a:gd name="connsiteY19" fmla="*/ 578596 h 1317898"/>
              <a:gd name="connsiteX20" fmla="*/ 1390142 w 1652788"/>
              <a:gd name="connsiteY20" fmla="*/ 607779 h 1317898"/>
              <a:gd name="connsiteX21" fmla="*/ 1419325 w 1652788"/>
              <a:gd name="connsiteY21" fmla="*/ 617507 h 1317898"/>
              <a:gd name="connsiteX22" fmla="*/ 1467963 w 1652788"/>
              <a:gd name="connsiteY22" fmla="*/ 656417 h 1317898"/>
              <a:gd name="connsiteX23" fmla="*/ 1487418 w 1652788"/>
              <a:gd name="connsiteY23" fmla="*/ 675873 h 1317898"/>
              <a:gd name="connsiteX24" fmla="*/ 1506873 w 1652788"/>
              <a:gd name="connsiteY24" fmla="*/ 705056 h 1317898"/>
              <a:gd name="connsiteX25" fmla="*/ 1574967 w 1652788"/>
              <a:gd name="connsiteY25" fmla="*/ 714783 h 1317898"/>
              <a:gd name="connsiteX26" fmla="*/ 1594422 w 1652788"/>
              <a:gd name="connsiteY26" fmla="*/ 743966 h 1317898"/>
              <a:gd name="connsiteX27" fmla="*/ 1613878 w 1652788"/>
              <a:gd name="connsiteY27" fmla="*/ 763422 h 1317898"/>
              <a:gd name="connsiteX28" fmla="*/ 1623605 w 1652788"/>
              <a:gd name="connsiteY28" fmla="*/ 792605 h 1317898"/>
              <a:gd name="connsiteX29" fmla="*/ 1633333 w 1652788"/>
              <a:gd name="connsiteY29" fmla="*/ 860698 h 1317898"/>
              <a:gd name="connsiteX30" fmla="*/ 1643061 w 1652788"/>
              <a:gd name="connsiteY30" fmla="*/ 889881 h 1317898"/>
              <a:gd name="connsiteX31" fmla="*/ 1652788 w 1652788"/>
              <a:gd name="connsiteY31" fmla="*/ 1026068 h 1317898"/>
              <a:gd name="connsiteX32" fmla="*/ 1623605 w 1652788"/>
              <a:gd name="connsiteY32" fmla="*/ 1133073 h 1317898"/>
              <a:gd name="connsiteX33" fmla="*/ 1565239 w 1652788"/>
              <a:gd name="connsiteY33" fmla="*/ 1210894 h 1317898"/>
              <a:gd name="connsiteX34" fmla="*/ 1555512 w 1652788"/>
              <a:gd name="connsiteY34" fmla="*/ 1240077 h 1317898"/>
              <a:gd name="connsiteX35" fmla="*/ 1487418 w 1652788"/>
              <a:gd name="connsiteY35" fmla="*/ 1278988 h 1317898"/>
              <a:gd name="connsiteX36" fmla="*/ 1458235 w 1652788"/>
              <a:gd name="connsiteY36" fmla="*/ 1298443 h 1317898"/>
              <a:gd name="connsiteX37" fmla="*/ 1390142 w 1652788"/>
              <a:gd name="connsiteY37" fmla="*/ 1317898 h 1317898"/>
              <a:gd name="connsiteX38" fmla="*/ 1244227 w 1652788"/>
              <a:gd name="connsiteY38" fmla="*/ 1308171 h 1317898"/>
              <a:gd name="connsiteX39" fmla="*/ 1215044 w 1652788"/>
              <a:gd name="connsiteY39" fmla="*/ 1298443 h 1317898"/>
              <a:gd name="connsiteX40" fmla="*/ 1137222 w 1652788"/>
              <a:gd name="connsiteY40" fmla="*/ 1278988 h 1317898"/>
              <a:gd name="connsiteX41" fmla="*/ 1117767 w 1652788"/>
              <a:gd name="connsiteY41" fmla="*/ 1259532 h 1317898"/>
              <a:gd name="connsiteX42" fmla="*/ 1039946 w 1652788"/>
              <a:gd name="connsiteY42" fmla="*/ 1240077 h 1317898"/>
              <a:gd name="connsiteX43" fmla="*/ 981580 w 1652788"/>
              <a:gd name="connsiteY43" fmla="*/ 1201166 h 1317898"/>
              <a:gd name="connsiteX44" fmla="*/ 952397 w 1652788"/>
              <a:gd name="connsiteY44" fmla="*/ 1181711 h 1317898"/>
              <a:gd name="connsiteX45" fmla="*/ 913486 w 1652788"/>
              <a:gd name="connsiteY45" fmla="*/ 1142800 h 1317898"/>
              <a:gd name="connsiteX46" fmla="*/ 903759 w 1652788"/>
              <a:gd name="connsiteY46" fmla="*/ 1113617 h 1317898"/>
              <a:gd name="connsiteX47" fmla="*/ 845393 w 1652788"/>
              <a:gd name="connsiteY47" fmla="*/ 1035796 h 1317898"/>
              <a:gd name="connsiteX48" fmla="*/ 835665 w 1652788"/>
              <a:gd name="connsiteY48" fmla="*/ 1006613 h 1317898"/>
              <a:gd name="connsiteX49" fmla="*/ 806482 w 1652788"/>
              <a:gd name="connsiteY49" fmla="*/ 987158 h 1317898"/>
              <a:gd name="connsiteX50" fmla="*/ 787027 w 1652788"/>
              <a:gd name="connsiteY50" fmla="*/ 967702 h 1317898"/>
              <a:gd name="connsiteX51" fmla="*/ 777299 w 1652788"/>
              <a:gd name="connsiteY51" fmla="*/ 938519 h 1317898"/>
              <a:gd name="connsiteX52" fmla="*/ 748116 w 1652788"/>
              <a:gd name="connsiteY52" fmla="*/ 919064 h 1317898"/>
              <a:gd name="connsiteX53" fmla="*/ 718933 w 1652788"/>
              <a:gd name="connsiteY53" fmla="*/ 889881 h 1317898"/>
              <a:gd name="connsiteX54" fmla="*/ 689750 w 1652788"/>
              <a:gd name="connsiteY54" fmla="*/ 880153 h 1317898"/>
              <a:gd name="connsiteX55" fmla="*/ 631384 w 1652788"/>
              <a:gd name="connsiteY55" fmla="*/ 850971 h 1317898"/>
              <a:gd name="connsiteX56" fmla="*/ 563290 w 1652788"/>
              <a:gd name="connsiteY56" fmla="*/ 802332 h 1317898"/>
              <a:gd name="connsiteX57" fmla="*/ 534108 w 1652788"/>
              <a:gd name="connsiteY57" fmla="*/ 782877 h 1317898"/>
              <a:gd name="connsiteX58" fmla="*/ 475742 w 1652788"/>
              <a:gd name="connsiteY58" fmla="*/ 763422 h 1317898"/>
              <a:gd name="connsiteX59" fmla="*/ 446559 w 1652788"/>
              <a:gd name="connsiteY59" fmla="*/ 753694 h 1317898"/>
              <a:gd name="connsiteX60" fmla="*/ 417376 w 1652788"/>
              <a:gd name="connsiteY60" fmla="*/ 743966 h 1317898"/>
              <a:gd name="connsiteX61" fmla="*/ 359010 w 1652788"/>
              <a:gd name="connsiteY61" fmla="*/ 714783 h 1317898"/>
              <a:gd name="connsiteX62" fmla="*/ 339554 w 1652788"/>
              <a:gd name="connsiteY62" fmla="*/ 695328 h 1317898"/>
              <a:gd name="connsiteX63" fmla="*/ 281188 w 1652788"/>
              <a:gd name="connsiteY63" fmla="*/ 675873 h 1317898"/>
              <a:gd name="connsiteX64" fmla="*/ 203367 w 1652788"/>
              <a:gd name="connsiteY64" fmla="*/ 607779 h 1317898"/>
              <a:gd name="connsiteX65" fmla="*/ 193639 w 1652788"/>
              <a:gd name="connsiteY65" fmla="*/ 568868 h 1317898"/>
              <a:gd name="connsiteX66" fmla="*/ 135273 w 1652788"/>
              <a:gd name="connsiteY66" fmla="*/ 491047 h 1317898"/>
              <a:gd name="connsiteX67" fmla="*/ 96363 w 1652788"/>
              <a:gd name="connsiteY67" fmla="*/ 452136 h 1317898"/>
              <a:gd name="connsiteX68" fmla="*/ 37997 w 1652788"/>
              <a:gd name="connsiteY68" fmla="*/ 413226 h 1317898"/>
              <a:gd name="connsiteX69" fmla="*/ 28269 w 1652788"/>
              <a:gd name="connsiteY69" fmla="*/ 160307 h 1317898"/>
              <a:gd name="connsiteX70" fmla="*/ 37997 w 1652788"/>
              <a:gd name="connsiteY70" fmla="*/ 131124 h 1317898"/>
              <a:gd name="connsiteX71" fmla="*/ 47725 w 1652788"/>
              <a:gd name="connsiteY71" fmla="*/ 92213 h 1317898"/>
              <a:gd name="connsiteX72" fmla="*/ 76908 w 1652788"/>
              <a:gd name="connsiteY72" fmla="*/ 72758 h 1317898"/>
              <a:gd name="connsiteX73" fmla="*/ 125546 w 1652788"/>
              <a:gd name="connsiteY73" fmla="*/ 43575 h 1317898"/>
              <a:gd name="connsiteX74" fmla="*/ 145001 w 1652788"/>
              <a:gd name="connsiteY74" fmla="*/ 24119 h 1317898"/>
              <a:gd name="connsiteX75" fmla="*/ 203367 w 1652788"/>
              <a:gd name="connsiteY75" fmla="*/ 4664 h 1317898"/>
              <a:gd name="connsiteX76" fmla="*/ 397920 w 1652788"/>
              <a:gd name="connsiteY76" fmla="*/ 33847 h 1317898"/>
              <a:gd name="connsiteX77" fmla="*/ 388193 w 1652788"/>
              <a:gd name="connsiteY77" fmla="*/ 63030 h 131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652788" h="1317898">
                <a:moveTo>
                  <a:pt x="388193" y="63030"/>
                </a:moveTo>
                <a:cubicBezTo>
                  <a:pt x="406027" y="66273"/>
                  <a:pt x="415929" y="35503"/>
                  <a:pt x="504925" y="53302"/>
                </a:cubicBezTo>
                <a:cubicBezTo>
                  <a:pt x="525034" y="57324"/>
                  <a:pt x="563290" y="72758"/>
                  <a:pt x="563290" y="72758"/>
                </a:cubicBezTo>
                <a:lnTo>
                  <a:pt x="602201" y="189490"/>
                </a:lnTo>
                <a:cubicBezTo>
                  <a:pt x="605444" y="199218"/>
                  <a:pt x="603397" y="212985"/>
                  <a:pt x="611929" y="218673"/>
                </a:cubicBezTo>
                <a:cubicBezTo>
                  <a:pt x="677926" y="262670"/>
                  <a:pt x="653762" y="241049"/>
                  <a:pt x="689750" y="277039"/>
                </a:cubicBezTo>
                <a:cubicBezTo>
                  <a:pt x="697662" y="300773"/>
                  <a:pt x="700077" y="316549"/>
                  <a:pt x="718933" y="335405"/>
                </a:cubicBezTo>
                <a:cubicBezTo>
                  <a:pt x="727200" y="343672"/>
                  <a:pt x="737659" y="349632"/>
                  <a:pt x="748116" y="354860"/>
                </a:cubicBezTo>
                <a:cubicBezTo>
                  <a:pt x="757287" y="359446"/>
                  <a:pt x="768128" y="360002"/>
                  <a:pt x="777299" y="364588"/>
                </a:cubicBezTo>
                <a:cubicBezTo>
                  <a:pt x="787756" y="369816"/>
                  <a:pt x="796025" y="378815"/>
                  <a:pt x="806482" y="384043"/>
                </a:cubicBezTo>
                <a:cubicBezTo>
                  <a:pt x="833650" y="397627"/>
                  <a:pt x="878659" y="399913"/>
                  <a:pt x="903759" y="403498"/>
                </a:cubicBezTo>
                <a:lnTo>
                  <a:pt x="991308" y="432681"/>
                </a:lnTo>
                <a:lnTo>
                  <a:pt x="1020490" y="442409"/>
                </a:lnTo>
                <a:lnTo>
                  <a:pt x="1049673" y="452136"/>
                </a:lnTo>
                <a:cubicBezTo>
                  <a:pt x="1056158" y="458621"/>
                  <a:pt x="1060926" y="467490"/>
                  <a:pt x="1069129" y="471592"/>
                </a:cubicBezTo>
                <a:cubicBezTo>
                  <a:pt x="1087472" y="480763"/>
                  <a:pt x="1108040" y="484562"/>
                  <a:pt x="1127495" y="491047"/>
                </a:cubicBezTo>
                <a:lnTo>
                  <a:pt x="1156678" y="500775"/>
                </a:lnTo>
                <a:lnTo>
                  <a:pt x="1244227" y="529958"/>
                </a:lnTo>
                <a:cubicBezTo>
                  <a:pt x="1244232" y="529960"/>
                  <a:pt x="1302589" y="549410"/>
                  <a:pt x="1302593" y="549413"/>
                </a:cubicBezTo>
                <a:cubicBezTo>
                  <a:pt x="1340308" y="574556"/>
                  <a:pt x="1320685" y="565171"/>
                  <a:pt x="1360959" y="578596"/>
                </a:cubicBezTo>
                <a:cubicBezTo>
                  <a:pt x="1370687" y="588324"/>
                  <a:pt x="1378696" y="600148"/>
                  <a:pt x="1390142" y="607779"/>
                </a:cubicBezTo>
                <a:cubicBezTo>
                  <a:pt x="1398674" y="613467"/>
                  <a:pt x="1411318" y="611101"/>
                  <a:pt x="1419325" y="617507"/>
                </a:cubicBezTo>
                <a:cubicBezTo>
                  <a:pt x="1482180" y="667792"/>
                  <a:pt x="1394613" y="631969"/>
                  <a:pt x="1467963" y="656417"/>
                </a:cubicBezTo>
                <a:cubicBezTo>
                  <a:pt x="1474448" y="662902"/>
                  <a:pt x="1481689" y="668711"/>
                  <a:pt x="1487418" y="675873"/>
                </a:cubicBezTo>
                <a:cubicBezTo>
                  <a:pt x="1494721" y="685002"/>
                  <a:pt x="1496189" y="700308"/>
                  <a:pt x="1506873" y="705056"/>
                </a:cubicBezTo>
                <a:cubicBezTo>
                  <a:pt x="1527825" y="714368"/>
                  <a:pt x="1552269" y="711541"/>
                  <a:pt x="1574967" y="714783"/>
                </a:cubicBezTo>
                <a:cubicBezTo>
                  <a:pt x="1581452" y="724511"/>
                  <a:pt x="1587119" y="734837"/>
                  <a:pt x="1594422" y="743966"/>
                </a:cubicBezTo>
                <a:cubicBezTo>
                  <a:pt x="1600151" y="751128"/>
                  <a:pt x="1609159" y="755557"/>
                  <a:pt x="1613878" y="763422"/>
                </a:cubicBezTo>
                <a:cubicBezTo>
                  <a:pt x="1619153" y="772215"/>
                  <a:pt x="1620363" y="782877"/>
                  <a:pt x="1623605" y="792605"/>
                </a:cubicBezTo>
                <a:cubicBezTo>
                  <a:pt x="1626848" y="815303"/>
                  <a:pt x="1628836" y="838215"/>
                  <a:pt x="1633333" y="860698"/>
                </a:cubicBezTo>
                <a:cubicBezTo>
                  <a:pt x="1635344" y="870753"/>
                  <a:pt x="1641863" y="879697"/>
                  <a:pt x="1643061" y="889881"/>
                </a:cubicBezTo>
                <a:cubicBezTo>
                  <a:pt x="1648379" y="935081"/>
                  <a:pt x="1649546" y="980672"/>
                  <a:pt x="1652788" y="1026068"/>
                </a:cubicBezTo>
                <a:cubicBezTo>
                  <a:pt x="1647567" y="1052175"/>
                  <a:pt x="1637713" y="1111911"/>
                  <a:pt x="1623605" y="1133073"/>
                </a:cubicBezTo>
                <a:cubicBezTo>
                  <a:pt x="1579608" y="1199070"/>
                  <a:pt x="1601229" y="1174906"/>
                  <a:pt x="1565239" y="1210894"/>
                </a:cubicBezTo>
                <a:cubicBezTo>
                  <a:pt x="1561997" y="1220622"/>
                  <a:pt x="1561917" y="1232070"/>
                  <a:pt x="1555512" y="1240077"/>
                </a:cubicBezTo>
                <a:cubicBezTo>
                  <a:pt x="1545535" y="1252549"/>
                  <a:pt x="1497997" y="1272943"/>
                  <a:pt x="1487418" y="1278988"/>
                </a:cubicBezTo>
                <a:cubicBezTo>
                  <a:pt x="1477267" y="1284788"/>
                  <a:pt x="1468692" y="1293215"/>
                  <a:pt x="1458235" y="1298443"/>
                </a:cubicBezTo>
                <a:cubicBezTo>
                  <a:pt x="1444276" y="1305422"/>
                  <a:pt x="1402614" y="1314780"/>
                  <a:pt x="1390142" y="1317898"/>
                </a:cubicBezTo>
                <a:cubicBezTo>
                  <a:pt x="1341504" y="1314656"/>
                  <a:pt x="1292675" y="1313554"/>
                  <a:pt x="1244227" y="1308171"/>
                </a:cubicBezTo>
                <a:cubicBezTo>
                  <a:pt x="1234036" y="1307039"/>
                  <a:pt x="1224992" y="1300930"/>
                  <a:pt x="1215044" y="1298443"/>
                </a:cubicBezTo>
                <a:lnTo>
                  <a:pt x="1137222" y="1278988"/>
                </a:lnTo>
                <a:cubicBezTo>
                  <a:pt x="1130737" y="1272503"/>
                  <a:pt x="1126197" y="1263145"/>
                  <a:pt x="1117767" y="1259532"/>
                </a:cubicBezTo>
                <a:cubicBezTo>
                  <a:pt x="1080024" y="1243356"/>
                  <a:pt x="1071822" y="1257786"/>
                  <a:pt x="1039946" y="1240077"/>
                </a:cubicBezTo>
                <a:cubicBezTo>
                  <a:pt x="1019506" y="1228721"/>
                  <a:pt x="1001035" y="1214136"/>
                  <a:pt x="981580" y="1201166"/>
                </a:cubicBezTo>
                <a:lnTo>
                  <a:pt x="952397" y="1181711"/>
                </a:lnTo>
                <a:cubicBezTo>
                  <a:pt x="926455" y="1103888"/>
                  <a:pt x="965368" y="1194683"/>
                  <a:pt x="913486" y="1142800"/>
                </a:cubicBezTo>
                <a:cubicBezTo>
                  <a:pt x="906236" y="1135549"/>
                  <a:pt x="909035" y="1122410"/>
                  <a:pt x="903759" y="1113617"/>
                </a:cubicBezTo>
                <a:cubicBezTo>
                  <a:pt x="869186" y="1055995"/>
                  <a:pt x="885778" y="1156947"/>
                  <a:pt x="845393" y="1035796"/>
                </a:cubicBezTo>
                <a:cubicBezTo>
                  <a:pt x="842150" y="1026068"/>
                  <a:pt x="842071" y="1014620"/>
                  <a:pt x="835665" y="1006613"/>
                </a:cubicBezTo>
                <a:cubicBezTo>
                  <a:pt x="828362" y="997484"/>
                  <a:pt x="815611" y="994461"/>
                  <a:pt x="806482" y="987158"/>
                </a:cubicBezTo>
                <a:cubicBezTo>
                  <a:pt x="799320" y="981429"/>
                  <a:pt x="793512" y="974187"/>
                  <a:pt x="787027" y="967702"/>
                </a:cubicBezTo>
                <a:cubicBezTo>
                  <a:pt x="783784" y="957974"/>
                  <a:pt x="783705" y="946526"/>
                  <a:pt x="777299" y="938519"/>
                </a:cubicBezTo>
                <a:cubicBezTo>
                  <a:pt x="769996" y="929390"/>
                  <a:pt x="757097" y="926548"/>
                  <a:pt x="748116" y="919064"/>
                </a:cubicBezTo>
                <a:cubicBezTo>
                  <a:pt x="737548" y="910257"/>
                  <a:pt x="730379" y="897512"/>
                  <a:pt x="718933" y="889881"/>
                </a:cubicBezTo>
                <a:cubicBezTo>
                  <a:pt x="710401" y="884193"/>
                  <a:pt x="698921" y="884739"/>
                  <a:pt x="689750" y="880153"/>
                </a:cubicBezTo>
                <a:cubicBezTo>
                  <a:pt x="614328" y="842442"/>
                  <a:pt x="704729" y="875418"/>
                  <a:pt x="631384" y="850971"/>
                </a:cubicBezTo>
                <a:cubicBezTo>
                  <a:pt x="557445" y="777032"/>
                  <a:pt x="625403" y="833389"/>
                  <a:pt x="563290" y="802332"/>
                </a:cubicBezTo>
                <a:cubicBezTo>
                  <a:pt x="552833" y="797104"/>
                  <a:pt x="544791" y="787625"/>
                  <a:pt x="534108" y="782877"/>
                </a:cubicBezTo>
                <a:cubicBezTo>
                  <a:pt x="515368" y="774548"/>
                  <a:pt x="495197" y="769907"/>
                  <a:pt x="475742" y="763422"/>
                </a:cubicBezTo>
                <a:lnTo>
                  <a:pt x="446559" y="753694"/>
                </a:lnTo>
                <a:cubicBezTo>
                  <a:pt x="436831" y="750451"/>
                  <a:pt x="425908" y="749654"/>
                  <a:pt x="417376" y="743966"/>
                </a:cubicBezTo>
                <a:cubicBezTo>
                  <a:pt x="379661" y="718823"/>
                  <a:pt x="399284" y="728208"/>
                  <a:pt x="359010" y="714783"/>
                </a:cubicBezTo>
                <a:cubicBezTo>
                  <a:pt x="352525" y="708298"/>
                  <a:pt x="347757" y="699429"/>
                  <a:pt x="339554" y="695328"/>
                </a:cubicBezTo>
                <a:cubicBezTo>
                  <a:pt x="321211" y="686157"/>
                  <a:pt x="281188" y="675873"/>
                  <a:pt x="281188" y="675873"/>
                </a:cubicBezTo>
                <a:cubicBezTo>
                  <a:pt x="224283" y="618967"/>
                  <a:pt x="251628" y="639952"/>
                  <a:pt x="203367" y="607779"/>
                </a:cubicBezTo>
                <a:cubicBezTo>
                  <a:pt x="200124" y="594809"/>
                  <a:pt x="199618" y="580826"/>
                  <a:pt x="193639" y="568868"/>
                </a:cubicBezTo>
                <a:cubicBezTo>
                  <a:pt x="171639" y="524867"/>
                  <a:pt x="162635" y="518408"/>
                  <a:pt x="135273" y="491047"/>
                </a:cubicBezTo>
                <a:cubicBezTo>
                  <a:pt x="118767" y="441525"/>
                  <a:pt x="138810" y="475718"/>
                  <a:pt x="96363" y="452136"/>
                </a:cubicBezTo>
                <a:cubicBezTo>
                  <a:pt x="75923" y="440781"/>
                  <a:pt x="37997" y="413226"/>
                  <a:pt x="37997" y="413226"/>
                </a:cubicBezTo>
                <a:cubicBezTo>
                  <a:pt x="0" y="299232"/>
                  <a:pt x="11215" y="356433"/>
                  <a:pt x="28269" y="160307"/>
                </a:cubicBezTo>
                <a:cubicBezTo>
                  <a:pt x="29157" y="150092"/>
                  <a:pt x="35180" y="140983"/>
                  <a:pt x="37997" y="131124"/>
                </a:cubicBezTo>
                <a:cubicBezTo>
                  <a:pt x="41670" y="118269"/>
                  <a:pt x="40309" y="103337"/>
                  <a:pt x="47725" y="92213"/>
                </a:cubicBezTo>
                <a:cubicBezTo>
                  <a:pt x="54210" y="82485"/>
                  <a:pt x="67779" y="80061"/>
                  <a:pt x="76908" y="72758"/>
                </a:cubicBezTo>
                <a:cubicBezTo>
                  <a:pt x="115060" y="42236"/>
                  <a:pt x="74865" y="60468"/>
                  <a:pt x="125546" y="43575"/>
                </a:cubicBezTo>
                <a:cubicBezTo>
                  <a:pt x="132031" y="37090"/>
                  <a:pt x="136798" y="28221"/>
                  <a:pt x="145001" y="24119"/>
                </a:cubicBezTo>
                <a:cubicBezTo>
                  <a:pt x="163344" y="14948"/>
                  <a:pt x="203367" y="4664"/>
                  <a:pt x="203367" y="4664"/>
                </a:cubicBezTo>
                <a:cubicBezTo>
                  <a:pt x="360005" y="15853"/>
                  <a:pt x="296380" y="0"/>
                  <a:pt x="397920" y="33847"/>
                </a:cubicBezTo>
                <a:cubicBezTo>
                  <a:pt x="431453" y="45025"/>
                  <a:pt x="370359" y="59787"/>
                  <a:pt x="388193" y="6303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403648" y="4221088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067944" y="4293096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43608" y="1340768"/>
            <a:ext cx="495672" cy="838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115616" y="4428728"/>
            <a:ext cx="495672" cy="838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2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184" y="44624"/>
            <a:ext cx="8507288" cy="1143000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SU8 polimerizzata 12 ore </a:t>
            </a:r>
            <a:r>
              <a:rPr lang="it-IT" sz="2800" b="1" dirty="0"/>
              <a:t>25° </a:t>
            </a:r>
            <a:r>
              <a:rPr lang="it-IT" sz="2800" b="1" dirty="0" smtClean="0"/>
              <a:t>deposizione con </a:t>
            </a:r>
            <a:r>
              <a:rPr lang="it-IT" sz="2800" b="1" dirty="0" smtClean="0"/>
              <a:t>dispenser</a:t>
            </a:r>
            <a:endParaRPr lang="it-IT" sz="2800" b="1" dirty="0"/>
          </a:p>
        </p:txBody>
      </p:sp>
      <p:pic>
        <p:nvPicPr>
          <p:cNvPr id="4" name="Segnaposto contenuto 3" descr="su8_su chip_e vetrino_polim_tempamb_12ore_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648405" cy="2736304"/>
          </a:xfrm>
        </p:spPr>
      </p:pic>
      <p:pic>
        <p:nvPicPr>
          <p:cNvPr id="5" name="Segnaposto contenuto 3" descr="su8_su chip_e vetrino_polim_tempamb_12ore_p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996952"/>
            <a:ext cx="4704522" cy="3528392"/>
          </a:xfrm>
          <a:prstGeom prst="rect">
            <a:avLst/>
          </a:prstGeom>
        </p:spPr>
      </p:pic>
      <p:sp>
        <p:nvSpPr>
          <p:cNvPr id="6" name="Parentesi graffa aperta 5"/>
          <p:cNvSpPr/>
          <p:nvPr/>
        </p:nvSpPr>
        <p:spPr>
          <a:xfrm rot="16200000">
            <a:off x="1475656" y="3429000"/>
            <a:ext cx="576064" cy="2016224"/>
          </a:xfrm>
          <a:prstGeom prst="leftBrace">
            <a:avLst>
              <a:gd name="adj1" fmla="val 8333"/>
              <a:gd name="adj2" fmla="val 55562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7" name="Parentesi graffa aperta 6"/>
          <p:cNvSpPr/>
          <p:nvPr/>
        </p:nvSpPr>
        <p:spPr>
          <a:xfrm rot="10800000">
            <a:off x="3419872" y="1700808"/>
            <a:ext cx="576064" cy="216024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05148" y="4581128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 mm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23928" y="24928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5 mm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971600" y="1412776"/>
            <a:ext cx="4176464" cy="5760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2483768" y="1844824"/>
            <a:ext cx="2664296" cy="172819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1115616" y="1700808"/>
            <a:ext cx="4032448" cy="1800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2555776" y="1556792"/>
            <a:ext cx="2592288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220072" y="14127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Colonnine h:</a:t>
            </a:r>
            <a:r>
              <a:rPr lang="it-IT" dirty="0" smtClean="0"/>
              <a:t>10 µm</a:t>
            </a:r>
            <a:endParaRPr lang="it-IT" dirty="0"/>
          </a:p>
        </p:txBody>
      </p:sp>
      <p:sp>
        <p:nvSpPr>
          <p:cNvPr id="26" name="Figura a mano libera 25"/>
          <p:cNvSpPr/>
          <p:nvPr/>
        </p:nvSpPr>
        <p:spPr>
          <a:xfrm>
            <a:off x="539552" y="2276872"/>
            <a:ext cx="1310054" cy="1718937"/>
          </a:xfrm>
          <a:custGeom>
            <a:avLst/>
            <a:gdLst>
              <a:gd name="connsiteX0" fmla="*/ 317832 w 1310054"/>
              <a:gd name="connsiteY0" fmla="*/ 73512 h 1718937"/>
              <a:gd name="connsiteX1" fmla="*/ 444292 w 1310054"/>
              <a:gd name="connsiteY1" fmla="*/ 54057 h 1718937"/>
              <a:gd name="connsiteX2" fmla="*/ 473475 w 1310054"/>
              <a:gd name="connsiteY2" fmla="*/ 34602 h 1718937"/>
              <a:gd name="connsiteX3" fmla="*/ 483203 w 1310054"/>
              <a:gd name="connsiteY3" fmla="*/ 5419 h 1718937"/>
              <a:gd name="connsiteX4" fmla="*/ 541569 w 1310054"/>
              <a:gd name="connsiteY4" fmla="*/ 15146 h 1718937"/>
              <a:gd name="connsiteX5" fmla="*/ 599935 w 1310054"/>
              <a:gd name="connsiteY5" fmla="*/ 44329 h 1718937"/>
              <a:gd name="connsiteX6" fmla="*/ 658300 w 1310054"/>
              <a:gd name="connsiteY6" fmla="*/ 73512 h 1718937"/>
              <a:gd name="connsiteX7" fmla="*/ 687483 w 1310054"/>
              <a:gd name="connsiteY7" fmla="*/ 131878 h 1718937"/>
              <a:gd name="connsiteX8" fmla="*/ 716666 w 1310054"/>
              <a:gd name="connsiteY8" fmla="*/ 180517 h 1718937"/>
              <a:gd name="connsiteX9" fmla="*/ 784760 w 1310054"/>
              <a:gd name="connsiteY9" fmla="*/ 199972 h 1718937"/>
              <a:gd name="connsiteX10" fmla="*/ 950130 w 1310054"/>
              <a:gd name="connsiteY10" fmla="*/ 219427 h 1718937"/>
              <a:gd name="connsiteX11" fmla="*/ 979313 w 1310054"/>
              <a:gd name="connsiteY11" fmla="*/ 229155 h 1718937"/>
              <a:gd name="connsiteX12" fmla="*/ 1047407 w 1310054"/>
              <a:gd name="connsiteY12" fmla="*/ 248610 h 1718937"/>
              <a:gd name="connsiteX13" fmla="*/ 1076590 w 1310054"/>
              <a:gd name="connsiteY13" fmla="*/ 268065 h 1718937"/>
              <a:gd name="connsiteX14" fmla="*/ 1125228 w 1310054"/>
              <a:gd name="connsiteY14" fmla="*/ 316704 h 1718937"/>
              <a:gd name="connsiteX15" fmla="*/ 1164139 w 1310054"/>
              <a:gd name="connsiteY15" fmla="*/ 365342 h 1718937"/>
              <a:gd name="connsiteX16" fmla="*/ 1193322 w 1310054"/>
              <a:gd name="connsiteY16" fmla="*/ 462619 h 1718937"/>
              <a:gd name="connsiteX17" fmla="*/ 1222505 w 1310054"/>
              <a:gd name="connsiteY17" fmla="*/ 482074 h 1718937"/>
              <a:gd name="connsiteX18" fmla="*/ 1290598 w 1310054"/>
              <a:gd name="connsiteY18" fmla="*/ 550168 h 1718937"/>
              <a:gd name="connsiteX19" fmla="*/ 1280871 w 1310054"/>
              <a:gd name="connsiteY19" fmla="*/ 676627 h 1718937"/>
              <a:gd name="connsiteX20" fmla="*/ 1261415 w 1310054"/>
              <a:gd name="connsiteY20" fmla="*/ 783631 h 1718937"/>
              <a:gd name="connsiteX21" fmla="*/ 1290598 w 1310054"/>
              <a:gd name="connsiteY21" fmla="*/ 939274 h 1718937"/>
              <a:gd name="connsiteX22" fmla="*/ 1300326 w 1310054"/>
              <a:gd name="connsiteY22" fmla="*/ 968457 h 1718937"/>
              <a:gd name="connsiteX23" fmla="*/ 1310054 w 1310054"/>
              <a:gd name="connsiteY23" fmla="*/ 997640 h 1718937"/>
              <a:gd name="connsiteX24" fmla="*/ 1300326 w 1310054"/>
              <a:gd name="connsiteY24" fmla="*/ 1124100 h 1718937"/>
              <a:gd name="connsiteX25" fmla="*/ 1280871 w 1310054"/>
              <a:gd name="connsiteY25" fmla="*/ 1182465 h 1718937"/>
              <a:gd name="connsiteX26" fmla="*/ 1271143 w 1310054"/>
              <a:gd name="connsiteY26" fmla="*/ 1211648 h 1718937"/>
              <a:gd name="connsiteX27" fmla="*/ 1241960 w 1310054"/>
              <a:gd name="connsiteY27" fmla="*/ 1221376 h 1718937"/>
              <a:gd name="connsiteX28" fmla="*/ 1232232 w 1310054"/>
              <a:gd name="connsiteY28" fmla="*/ 1250559 h 1718937"/>
              <a:gd name="connsiteX29" fmla="*/ 1203049 w 1310054"/>
              <a:gd name="connsiteY29" fmla="*/ 1270014 h 1718937"/>
              <a:gd name="connsiteX30" fmla="*/ 1164139 w 1310054"/>
              <a:gd name="connsiteY30" fmla="*/ 1318653 h 1718937"/>
              <a:gd name="connsiteX31" fmla="*/ 1144683 w 1310054"/>
              <a:gd name="connsiteY31" fmla="*/ 1406202 h 1718937"/>
              <a:gd name="connsiteX32" fmla="*/ 1096045 w 1310054"/>
              <a:gd name="connsiteY32" fmla="*/ 1454840 h 1718937"/>
              <a:gd name="connsiteX33" fmla="*/ 240011 w 1310054"/>
              <a:gd name="connsiteY33" fmla="*/ 1406202 h 1718937"/>
              <a:gd name="connsiteX34" fmla="*/ 230283 w 1310054"/>
              <a:gd name="connsiteY34" fmla="*/ 1377019 h 1718937"/>
              <a:gd name="connsiteX35" fmla="*/ 210828 w 1310054"/>
              <a:gd name="connsiteY35" fmla="*/ 1347836 h 1718937"/>
              <a:gd name="connsiteX36" fmla="*/ 230283 w 1310054"/>
              <a:gd name="connsiteY36" fmla="*/ 987912 h 1718937"/>
              <a:gd name="connsiteX37" fmla="*/ 240011 w 1310054"/>
              <a:gd name="connsiteY37" fmla="*/ 958729 h 1718937"/>
              <a:gd name="connsiteX38" fmla="*/ 249739 w 1310054"/>
              <a:gd name="connsiteY38" fmla="*/ 919819 h 1718937"/>
              <a:gd name="connsiteX39" fmla="*/ 259466 w 1310054"/>
              <a:gd name="connsiteY39" fmla="*/ 151334 h 1718937"/>
              <a:gd name="connsiteX40" fmla="*/ 288649 w 1310054"/>
              <a:gd name="connsiteY40" fmla="*/ 102695 h 1718937"/>
              <a:gd name="connsiteX41" fmla="*/ 356743 w 1310054"/>
              <a:gd name="connsiteY41" fmla="*/ 92968 h 1718937"/>
              <a:gd name="connsiteX42" fmla="*/ 376198 w 1310054"/>
              <a:gd name="connsiteY42" fmla="*/ 73512 h 17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310054" h="1718937">
                <a:moveTo>
                  <a:pt x="317832" y="73512"/>
                </a:moveTo>
                <a:cubicBezTo>
                  <a:pt x="345738" y="70722"/>
                  <a:pt x="409233" y="71587"/>
                  <a:pt x="444292" y="54057"/>
                </a:cubicBezTo>
                <a:cubicBezTo>
                  <a:pt x="454749" y="48829"/>
                  <a:pt x="463747" y="41087"/>
                  <a:pt x="473475" y="34602"/>
                </a:cubicBezTo>
                <a:cubicBezTo>
                  <a:pt x="476718" y="24874"/>
                  <a:pt x="473344" y="8236"/>
                  <a:pt x="483203" y="5419"/>
                </a:cubicBezTo>
                <a:cubicBezTo>
                  <a:pt x="502168" y="0"/>
                  <a:pt x="522315" y="10867"/>
                  <a:pt x="541569" y="15146"/>
                </a:cubicBezTo>
                <a:cubicBezTo>
                  <a:pt x="585577" y="24925"/>
                  <a:pt x="557963" y="23343"/>
                  <a:pt x="599935" y="44329"/>
                </a:cubicBezTo>
                <a:cubicBezTo>
                  <a:pt x="680477" y="84600"/>
                  <a:pt x="574675" y="17761"/>
                  <a:pt x="658300" y="73512"/>
                </a:cubicBezTo>
                <a:cubicBezTo>
                  <a:pt x="682752" y="146865"/>
                  <a:pt x="649768" y="56448"/>
                  <a:pt x="687483" y="131878"/>
                </a:cubicBezTo>
                <a:cubicBezTo>
                  <a:pt x="700599" y="158110"/>
                  <a:pt x="689524" y="164232"/>
                  <a:pt x="716666" y="180517"/>
                </a:cubicBezTo>
                <a:cubicBezTo>
                  <a:pt x="727264" y="186876"/>
                  <a:pt x="776671" y="197661"/>
                  <a:pt x="784760" y="199972"/>
                </a:cubicBezTo>
                <a:cubicBezTo>
                  <a:pt x="873198" y="225241"/>
                  <a:pt x="732346" y="203872"/>
                  <a:pt x="950130" y="219427"/>
                </a:cubicBezTo>
                <a:cubicBezTo>
                  <a:pt x="959858" y="222670"/>
                  <a:pt x="969454" y="226338"/>
                  <a:pt x="979313" y="229155"/>
                </a:cubicBezTo>
                <a:cubicBezTo>
                  <a:pt x="1064842" y="253592"/>
                  <a:pt x="977416" y="225281"/>
                  <a:pt x="1047407" y="248610"/>
                </a:cubicBezTo>
                <a:cubicBezTo>
                  <a:pt x="1057135" y="255095"/>
                  <a:pt x="1067792" y="260366"/>
                  <a:pt x="1076590" y="268065"/>
                </a:cubicBezTo>
                <a:cubicBezTo>
                  <a:pt x="1093845" y="283164"/>
                  <a:pt x="1125228" y="316704"/>
                  <a:pt x="1125228" y="316704"/>
                </a:cubicBezTo>
                <a:cubicBezTo>
                  <a:pt x="1157032" y="412114"/>
                  <a:pt x="1105469" y="277335"/>
                  <a:pt x="1164139" y="365342"/>
                </a:cubicBezTo>
                <a:cubicBezTo>
                  <a:pt x="1179716" y="388707"/>
                  <a:pt x="1168294" y="445934"/>
                  <a:pt x="1193322" y="462619"/>
                </a:cubicBezTo>
                <a:lnTo>
                  <a:pt x="1222505" y="482074"/>
                </a:lnTo>
                <a:cubicBezTo>
                  <a:pt x="1267103" y="548972"/>
                  <a:pt x="1239233" y="533046"/>
                  <a:pt x="1290598" y="550168"/>
                </a:cubicBezTo>
                <a:cubicBezTo>
                  <a:pt x="1308783" y="622906"/>
                  <a:pt x="1300528" y="565236"/>
                  <a:pt x="1280871" y="676627"/>
                </a:cubicBezTo>
                <a:cubicBezTo>
                  <a:pt x="1260248" y="793492"/>
                  <a:pt x="1283185" y="718324"/>
                  <a:pt x="1261415" y="783631"/>
                </a:cubicBezTo>
                <a:cubicBezTo>
                  <a:pt x="1273183" y="901310"/>
                  <a:pt x="1260838" y="849995"/>
                  <a:pt x="1290598" y="939274"/>
                </a:cubicBezTo>
                <a:lnTo>
                  <a:pt x="1300326" y="968457"/>
                </a:lnTo>
                <a:lnTo>
                  <a:pt x="1310054" y="997640"/>
                </a:lnTo>
                <a:cubicBezTo>
                  <a:pt x="1306811" y="1039793"/>
                  <a:pt x="1306920" y="1082339"/>
                  <a:pt x="1300326" y="1124100"/>
                </a:cubicBezTo>
                <a:cubicBezTo>
                  <a:pt x="1297128" y="1144356"/>
                  <a:pt x="1287356" y="1163010"/>
                  <a:pt x="1280871" y="1182465"/>
                </a:cubicBezTo>
                <a:cubicBezTo>
                  <a:pt x="1277628" y="1192193"/>
                  <a:pt x="1280871" y="1208405"/>
                  <a:pt x="1271143" y="1211648"/>
                </a:cubicBezTo>
                <a:lnTo>
                  <a:pt x="1241960" y="1221376"/>
                </a:lnTo>
                <a:cubicBezTo>
                  <a:pt x="1238717" y="1231104"/>
                  <a:pt x="1238638" y="1242552"/>
                  <a:pt x="1232232" y="1250559"/>
                </a:cubicBezTo>
                <a:cubicBezTo>
                  <a:pt x="1224929" y="1259688"/>
                  <a:pt x="1212178" y="1262711"/>
                  <a:pt x="1203049" y="1270014"/>
                </a:cubicBezTo>
                <a:cubicBezTo>
                  <a:pt x="1187970" y="1282077"/>
                  <a:pt x="1172565" y="1301801"/>
                  <a:pt x="1164139" y="1318653"/>
                </a:cubicBezTo>
                <a:cubicBezTo>
                  <a:pt x="1146337" y="1354256"/>
                  <a:pt x="1159629" y="1361364"/>
                  <a:pt x="1144683" y="1406202"/>
                </a:cubicBezTo>
                <a:cubicBezTo>
                  <a:pt x="1135418" y="1433996"/>
                  <a:pt x="1118280" y="1440017"/>
                  <a:pt x="1096045" y="1454840"/>
                </a:cubicBezTo>
                <a:cubicBezTo>
                  <a:pt x="0" y="1442241"/>
                  <a:pt x="329368" y="1718937"/>
                  <a:pt x="240011" y="1406202"/>
                </a:cubicBezTo>
                <a:cubicBezTo>
                  <a:pt x="237194" y="1396343"/>
                  <a:pt x="234869" y="1386190"/>
                  <a:pt x="230283" y="1377019"/>
                </a:cubicBezTo>
                <a:cubicBezTo>
                  <a:pt x="225055" y="1366562"/>
                  <a:pt x="217313" y="1357564"/>
                  <a:pt x="210828" y="1347836"/>
                </a:cubicBezTo>
                <a:cubicBezTo>
                  <a:pt x="213263" y="1277236"/>
                  <a:pt x="211163" y="1093073"/>
                  <a:pt x="230283" y="987912"/>
                </a:cubicBezTo>
                <a:cubicBezTo>
                  <a:pt x="232117" y="977823"/>
                  <a:pt x="237194" y="968588"/>
                  <a:pt x="240011" y="958729"/>
                </a:cubicBezTo>
                <a:cubicBezTo>
                  <a:pt x="243684" y="945874"/>
                  <a:pt x="246496" y="932789"/>
                  <a:pt x="249739" y="919819"/>
                </a:cubicBezTo>
                <a:cubicBezTo>
                  <a:pt x="252981" y="663657"/>
                  <a:pt x="253220" y="407440"/>
                  <a:pt x="259466" y="151334"/>
                </a:cubicBezTo>
                <a:cubicBezTo>
                  <a:pt x="259805" y="137453"/>
                  <a:pt x="272936" y="107933"/>
                  <a:pt x="288649" y="102695"/>
                </a:cubicBezTo>
                <a:cubicBezTo>
                  <a:pt x="310401" y="95444"/>
                  <a:pt x="334045" y="96210"/>
                  <a:pt x="356743" y="92968"/>
                </a:cubicBezTo>
                <a:lnTo>
                  <a:pt x="376198" y="73512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2 26"/>
          <p:cNvCxnSpPr>
            <a:endCxn id="30" idx="0"/>
          </p:cNvCxnSpPr>
          <p:nvPr/>
        </p:nvCxnSpPr>
        <p:spPr>
          <a:xfrm flipH="1">
            <a:off x="1005701" y="3717032"/>
            <a:ext cx="397947" cy="121484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/>
          <p:cNvSpPr/>
          <p:nvPr/>
        </p:nvSpPr>
        <p:spPr>
          <a:xfrm>
            <a:off x="251520" y="4931876"/>
            <a:ext cx="1508362" cy="369332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“Zona vuota” </a:t>
            </a:r>
            <a:endParaRPr lang="it-IT" dirty="0"/>
          </a:p>
        </p:txBody>
      </p:sp>
      <p:cxnSp>
        <p:nvCxnSpPr>
          <p:cNvPr id="32" name="Connettore 2 31"/>
          <p:cNvCxnSpPr>
            <a:endCxn id="40" idx="3"/>
          </p:cNvCxnSpPr>
          <p:nvPr/>
        </p:nvCxnSpPr>
        <p:spPr>
          <a:xfrm flipH="1">
            <a:off x="3803337" y="5373216"/>
            <a:ext cx="542401" cy="75521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igura a mano libera 38"/>
          <p:cNvSpPr/>
          <p:nvPr/>
        </p:nvSpPr>
        <p:spPr>
          <a:xfrm>
            <a:off x="4192621" y="2665379"/>
            <a:ext cx="4816061" cy="4027251"/>
          </a:xfrm>
          <a:custGeom>
            <a:avLst/>
            <a:gdLst>
              <a:gd name="connsiteX0" fmla="*/ 651753 w 4816061"/>
              <a:gd name="connsiteY0" fmla="*/ 622570 h 4027251"/>
              <a:gd name="connsiteX1" fmla="*/ 554477 w 4816061"/>
              <a:gd name="connsiteY1" fmla="*/ 632298 h 4027251"/>
              <a:gd name="connsiteX2" fmla="*/ 525294 w 4816061"/>
              <a:gd name="connsiteY2" fmla="*/ 642025 h 4027251"/>
              <a:gd name="connsiteX3" fmla="*/ 457200 w 4816061"/>
              <a:gd name="connsiteY3" fmla="*/ 661481 h 4027251"/>
              <a:gd name="connsiteX4" fmla="*/ 418290 w 4816061"/>
              <a:gd name="connsiteY4" fmla="*/ 719847 h 4027251"/>
              <a:gd name="connsiteX5" fmla="*/ 398834 w 4816061"/>
              <a:gd name="connsiteY5" fmla="*/ 826851 h 4027251"/>
              <a:gd name="connsiteX6" fmla="*/ 389107 w 4816061"/>
              <a:gd name="connsiteY6" fmla="*/ 865761 h 4027251"/>
              <a:gd name="connsiteX7" fmla="*/ 379379 w 4816061"/>
              <a:gd name="connsiteY7" fmla="*/ 914400 h 4027251"/>
              <a:gd name="connsiteX8" fmla="*/ 369651 w 4816061"/>
              <a:gd name="connsiteY8" fmla="*/ 1303506 h 4027251"/>
              <a:gd name="connsiteX9" fmla="*/ 359924 w 4816061"/>
              <a:gd name="connsiteY9" fmla="*/ 1391055 h 4027251"/>
              <a:gd name="connsiteX10" fmla="*/ 340468 w 4816061"/>
              <a:gd name="connsiteY10" fmla="*/ 1410510 h 4027251"/>
              <a:gd name="connsiteX11" fmla="*/ 321013 w 4816061"/>
              <a:gd name="connsiteY11" fmla="*/ 1439693 h 4027251"/>
              <a:gd name="connsiteX12" fmla="*/ 301558 w 4816061"/>
              <a:gd name="connsiteY12" fmla="*/ 1478604 h 4027251"/>
              <a:gd name="connsiteX13" fmla="*/ 262647 w 4816061"/>
              <a:gd name="connsiteY13" fmla="*/ 1517515 h 4027251"/>
              <a:gd name="connsiteX14" fmla="*/ 233464 w 4816061"/>
              <a:gd name="connsiteY14" fmla="*/ 1546698 h 4027251"/>
              <a:gd name="connsiteX15" fmla="*/ 214009 w 4816061"/>
              <a:gd name="connsiteY15" fmla="*/ 1575881 h 4027251"/>
              <a:gd name="connsiteX16" fmla="*/ 175098 w 4816061"/>
              <a:gd name="connsiteY16" fmla="*/ 1643974 h 4027251"/>
              <a:gd name="connsiteX17" fmla="*/ 155643 w 4816061"/>
              <a:gd name="connsiteY17" fmla="*/ 1721795 h 4027251"/>
              <a:gd name="connsiteX18" fmla="*/ 136188 w 4816061"/>
              <a:gd name="connsiteY18" fmla="*/ 1741251 h 4027251"/>
              <a:gd name="connsiteX19" fmla="*/ 116732 w 4816061"/>
              <a:gd name="connsiteY19" fmla="*/ 1770434 h 4027251"/>
              <a:gd name="connsiteX20" fmla="*/ 87549 w 4816061"/>
              <a:gd name="connsiteY20" fmla="*/ 1828800 h 4027251"/>
              <a:gd name="connsiteX21" fmla="*/ 77822 w 4816061"/>
              <a:gd name="connsiteY21" fmla="*/ 1857983 h 4027251"/>
              <a:gd name="connsiteX22" fmla="*/ 58366 w 4816061"/>
              <a:gd name="connsiteY22" fmla="*/ 1887166 h 4027251"/>
              <a:gd name="connsiteX23" fmla="*/ 38911 w 4816061"/>
              <a:gd name="connsiteY23" fmla="*/ 1945532 h 4027251"/>
              <a:gd name="connsiteX24" fmla="*/ 19456 w 4816061"/>
              <a:gd name="connsiteY24" fmla="*/ 2042808 h 4027251"/>
              <a:gd name="connsiteX25" fmla="*/ 0 w 4816061"/>
              <a:gd name="connsiteY25" fmla="*/ 2101174 h 4027251"/>
              <a:gd name="connsiteX26" fmla="*/ 9728 w 4816061"/>
              <a:gd name="connsiteY26" fmla="*/ 2130357 h 4027251"/>
              <a:gd name="connsiteX27" fmla="*/ 19456 w 4816061"/>
              <a:gd name="connsiteY27" fmla="*/ 2286000 h 4027251"/>
              <a:gd name="connsiteX28" fmla="*/ 29183 w 4816061"/>
              <a:gd name="connsiteY28" fmla="*/ 2354093 h 4027251"/>
              <a:gd name="connsiteX29" fmla="*/ 48639 w 4816061"/>
              <a:gd name="connsiteY29" fmla="*/ 2383276 h 4027251"/>
              <a:gd name="connsiteX30" fmla="*/ 68094 w 4816061"/>
              <a:gd name="connsiteY30" fmla="*/ 2422187 h 4027251"/>
              <a:gd name="connsiteX31" fmla="*/ 77822 w 4816061"/>
              <a:gd name="connsiteY31" fmla="*/ 2509736 h 4027251"/>
              <a:gd name="connsiteX32" fmla="*/ 97277 w 4816061"/>
              <a:gd name="connsiteY32" fmla="*/ 2577830 h 4027251"/>
              <a:gd name="connsiteX33" fmla="*/ 107005 w 4816061"/>
              <a:gd name="connsiteY33" fmla="*/ 2645923 h 4027251"/>
              <a:gd name="connsiteX34" fmla="*/ 116732 w 4816061"/>
              <a:gd name="connsiteY34" fmla="*/ 2821021 h 4027251"/>
              <a:gd name="connsiteX35" fmla="*/ 136188 w 4816061"/>
              <a:gd name="connsiteY35" fmla="*/ 2928025 h 4027251"/>
              <a:gd name="connsiteX36" fmla="*/ 155643 w 4816061"/>
              <a:gd name="connsiteY36" fmla="*/ 3035030 h 4027251"/>
              <a:gd name="connsiteX37" fmla="*/ 194553 w 4816061"/>
              <a:gd name="connsiteY37" fmla="*/ 3083668 h 4027251"/>
              <a:gd name="connsiteX38" fmla="*/ 214009 w 4816061"/>
              <a:gd name="connsiteY38" fmla="*/ 3112851 h 4027251"/>
              <a:gd name="connsiteX39" fmla="*/ 243192 w 4816061"/>
              <a:gd name="connsiteY39" fmla="*/ 3142034 h 4027251"/>
              <a:gd name="connsiteX40" fmla="*/ 262647 w 4816061"/>
              <a:gd name="connsiteY40" fmla="*/ 3180944 h 4027251"/>
              <a:gd name="connsiteX41" fmla="*/ 321013 w 4816061"/>
              <a:gd name="connsiteY41" fmla="*/ 3219855 h 4027251"/>
              <a:gd name="connsiteX42" fmla="*/ 340468 w 4816061"/>
              <a:gd name="connsiteY42" fmla="*/ 3249038 h 4027251"/>
              <a:gd name="connsiteX43" fmla="*/ 379379 w 4816061"/>
              <a:gd name="connsiteY43" fmla="*/ 3297676 h 4027251"/>
              <a:gd name="connsiteX44" fmla="*/ 398834 w 4816061"/>
              <a:gd name="connsiteY44" fmla="*/ 3365770 h 4027251"/>
              <a:gd name="connsiteX45" fmla="*/ 408562 w 4816061"/>
              <a:gd name="connsiteY45" fmla="*/ 3394953 h 4027251"/>
              <a:gd name="connsiteX46" fmla="*/ 428017 w 4816061"/>
              <a:gd name="connsiteY46" fmla="*/ 3424136 h 4027251"/>
              <a:gd name="connsiteX47" fmla="*/ 505839 w 4816061"/>
              <a:gd name="connsiteY47" fmla="*/ 3472774 h 4027251"/>
              <a:gd name="connsiteX48" fmla="*/ 554477 w 4816061"/>
              <a:gd name="connsiteY48" fmla="*/ 3511685 h 4027251"/>
              <a:gd name="connsiteX49" fmla="*/ 564205 w 4816061"/>
              <a:gd name="connsiteY49" fmla="*/ 3540868 h 4027251"/>
              <a:gd name="connsiteX50" fmla="*/ 573932 w 4816061"/>
              <a:gd name="connsiteY50" fmla="*/ 3579778 h 4027251"/>
              <a:gd name="connsiteX51" fmla="*/ 622570 w 4816061"/>
              <a:gd name="connsiteY51" fmla="*/ 3628417 h 4027251"/>
              <a:gd name="connsiteX52" fmla="*/ 671209 w 4816061"/>
              <a:gd name="connsiteY52" fmla="*/ 3667327 h 4027251"/>
              <a:gd name="connsiteX53" fmla="*/ 690664 w 4816061"/>
              <a:gd name="connsiteY53" fmla="*/ 3696510 h 4027251"/>
              <a:gd name="connsiteX54" fmla="*/ 700392 w 4816061"/>
              <a:gd name="connsiteY54" fmla="*/ 3725693 h 4027251"/>
              <a:gd name="connsiteX55" fmla="*/ 729575 w 4816061"/>
              <a:gd name="connsiteY55" fmla="*/ 3745149 h 4027251"/>
              <a:gd name="connsiteX56" fmla="*/ 749030 w 4816061"/>
              <a:gd name="connsiteY56" fmla="*/ 3774332 h 4027251"/>
              <a:gd name="connsiteX57" fmla="*/ 807396 w 4816061"/>
              <a:gd name="connsiteY57" fmla="*/ 3803515 h 4027251"/>
              <a:gd name="connsiteX58" fmla="*/ 875490 w 4816061"/>
              <a:gd name="connsiteY58" fmla="*/ 3832698 h 4027251"/>
              <a:gd name="connsiteX59" fmla="*/ 904673 w 4816061"/>
              <a:gd name="connsiteY59" fmla="*/ 3852153 h 4027251"/>
              <a:gd name="connsiteX60" fmla="*/ 943583 w 4816061"/>
              <a:gd name="connsiteY60" fmla="*/ 3891064 h 4027251"/>
              <a:gd name="connsiteX61" fmla="*/ 1040860 w 4816061"/>
              <a:gd name="connsiteY61" fmla="*/ 3920247 h 4027251"/>
              <a:gd name="connsiteX62" fmla="*/ 1099226 w 4816061"/>
              <a:gd name="connsiteY62" fmla="*/ 3939702 h 4027251"/>
              <a:gd name="connsiteX63" fmla="*/ 1196502 w 4816061"/>
              <a:gd name="connsiteY63" fmla="*/ 3959157 h 4027251"/>
              <a:gd name="connsiteX64" fmla="*/ 1429966 w 4816061"/>
              <a:gd name="connsiteY64" fmla="*/ 3988340 h 4027251"/>
              <a:gd name="connsiteX65" fmla="*/ 1517515 w 4816061"/>
              <a:gd name="connsiteY65" fmla="*/ 3998068 h 4027251"/>
              <a:gd name="connsiteX66" fmla="*/ 1809345 w 4816061"/>
              <a:gd name="connsiteY66" fmla="*/ 4007795 h 4027251"/>
              <a:gd name="connsiteX67" fmla="*/ 1974715 w 4816061"/>
              <a:gd name="connsiteY67" fmla="*/ 4017523 h 4027251"/>
              <a:gd name="connsiteX68" fmla="*/ 2743200 w 4816061"/>
              <a:gd name="connsiteY68" fmla="*/ 4027251 h 4027251"/>
              <a:gd name="connsiteX69" fmla="*/ 3307405 w 4816061"/>
              <a:gd name="connsiteY69" fmla="*/ 4017523 h 4027251"/>
              <a:gd name="connsiteX70" fmla="*/ 3356043 w 4816061"/>
              <a:gd name="connsiteY70" fmla="*/ 4007795 h 4027251"/>
              <a:gd name="connsiteX71" fmla="*/ 3560324 w 4816061"/>
              <a:gd name="connsiteY71" fmla="*/ 3988340 h 4027251"/>
              <a:gd name="connsiteX72" fmla="*/ 3647873 w 4816061"/>
              <a:gd name="connsiteY72" fmla="*/ 3968885 h 4027251"/>
              <a:gd name="connsiteX73" fmla="*/ 3706239 w 4816061"/>
              <a:gd name="connsiteY73" fmla="*/ 3949430 h 4027251"/>
              <a:gd name="connsiteX74" fmla="*/ 3784060 w 4816061"/>
              <a:gd name="connsiteY74" fmla="*/ 3939702 h 4027251"/>
              <a:gd name="connsiteX75" fmla="*/ 3881336 w 4816061"/>
              <a:gd name="connsiteY75" fmla="*/ 3910519 h 4027251"/>
              <a:gd name="connsiteX76" fmla="*/ 3929975 w 4816061"/>
              <a:gd name="connsiteY76" fmla="*/ 3900791 h 4027251"/>
              <a:gd name="connsiteX77" fmla="*/ 4046707 w 4816061"/>
              <a:gd name="connsiteY77" fmla="*/ 3891064 h 4027251"/>
              <a:gd name="connsiteX78" fmla="*/ 4085617 w 4816061"/>
              <a:gd name="connsiteY78" fmla="*/ 3881336 h 4027251"/>
              <a:gd name="connsiteX79" fmla="*/ 4260715 w 4816061"/>
              <a:gd name="connsiteY79" fmla="*/ 3871608 h 4027251"/>
              <a:gd name="connsiteX80" fmla="*/ 4299626 w 4816061"/>
              <a:gd name="connsiteY80" fmla="*/ 3852153 h 4027251"/>
              <a:gd name="connsiteX81" fmla="*/ 4328809 w 4816061"/>
              <a:gd name="connsiteY81" fmla="*/ 3842425 h 4027251"/>
              <a:gd name="connsiteX82" fmla="*/ 4426085 w 4816061"/>
              <a:gd name="connsiteY82" fmla="*/ 3813242 h 4027251"/>
              <a:gd name="connsiteX83" fmla="*/ 4542817 w 4816061"/>
              <a:gd name="connsiteY83" fmla="*/ 3735421 h 4027251"/>
              <a:gd name="connsiteX84" fmla="*/ 4562273 w 4816061"/>
              <a:gd name="connsiteY84" fmla="*/ 3715966 h 4027251"/>
              <a:gd name="connsiteX85" fmla="*/ 4601183 w 4816061"/>
              <a:gd name="connsiteY85" fmla="*/ 3686783 h 4027251"/>
              <a:gd name="connsiteX86" fmla="*/ 4649822 w 4816061"/>
              <a:gd name="connsiteY86" fmla="*/ 3618689 h 4027251"/>
              <a:gd name="connsiteX87" fmla="*/ 4659549 w 4816061"/>
              <a:gd name="connsiteY87" fmla="*/ 3589506 h 4027251"/>
              <a:gd name="connsiteX88" fmla="*/ 4669277 w 4816061"/>
              <a:gd name="connsiteY88" fmla="*/ 3550595 h 4027251"/>
              <a:gd name="connsiteX89" fmla="*/ 4698460 w 4816061"/>
              <a:gd name="connsiteY89" fmla="*/ 3531140 h 4027251"/>
              <a:gd name="connsiteX90" fmla="*/ 4727643 w 4816061"/>
              <a:gd name="connsiteY90" fmla="*/ 3463047 h 4027251"/>
              <a:gd name="connsiteX91" fmla="*/ 4756826 w 4816061"/>
              <a:gd name="connsiteY91" fmla="*/ 3307404 h 4027251"/>
              <a:gd name="connsiteX92" fmla="*/ 4766553 w 4816061"/>
              <a:gd name="connsiteY92" fmla="*/ 3268493 h 4027251"/>
              <a:gd name="connsiteX93" fmla="*/ 4795736 w 4816061"/>
              <a:gd name="connsiteY93" fmla="*/ 3171217 h 4027251"/>
              <a:gd name="connsiteX94" fmla="*/ 4805464 w 4816061"/>
              <a:gd name="connsiteY94" fmla="*/ 2675106 h 4027251"/>
              <a:gd name="connsiteX95" fmla="*/ 4776281 w 4816061"/>
              <a:gd name="connsiteY95" fmla="*/ 2033081 h 4027251"/>
              <a:gd name="connsiteX96" fmla="*/ 4766553 w 4816061"/>
              <a:gd name="connsiteY96" fmla="*/ 1994170 h 4027251"/>
              <a:gd name="connsiteX97" fmla="*/ 4747098 w 4816061"/>
              <a:gd name="connsiteY97" fmla="*/ 1916349 h 4027251"/>
              <a:gd name="connsiteX98" fmla="*/ 4737370 w 4816061"/>
              <a:gd name="connsiteY98" fmla="*/ 1692612 h 4027251"/>
              <a:gd name="connsiteX99" fmla="*/ 4727643 w 4816061"/>
              <a:gd name="connsiteY99" fmla="*/ 1634247 h 4027251"/>
              <a:gd name="connsiteX100" fmla="*/ 4708188 w 4816061"/>
              <a:gd name="connsiteY100" fmla="*/ 1468876 h 4027251"/>
              <a:gd name="connsiteX101" fmla="*/ 4688732 w 4816061"/>
              <a:gd name="connsiteY101" fmla="*/ 1439693 h 4027251"/>
              <a:gd name="connsiteX102" fmla="*/ 4679005 w 4816061"/>
              <a:gd name="connsiteY102" fmla="*/ 1400783 h 4027251"/>
              <a:gd name="connsiteX103" fmla="*/ 4669277 w 4816061"/>
              <a:gd name="connsiteY103" fmla="*/ 1352144 h 4027251"/>
              <a:gd name="connsiteX104" fmla="*/ 4659549 w 4816061"/>
              <a:gd name="connsiteY104" fmla="*/ 1322961 h 4027251"/>
              <a:gd name="connsiteX105" fmla="*/ 4649822 w 4816061"/>
              <a:gd name="connsiteY105" fmla="*/ 1254868 h 4027251"/>
              <a:gd name="connsiteX106" fmla="*/ 4630366 w 4816061"/>
              <a:gd name="connsiteY106" fmla="*/ 1138136 h 4027251"/>
              <a:gd name="connsiteX107" fmla="*/ 4601183 w 4816061"/>
              <a:gd name="connsiteY107" fmla="*/ 1099225 h 4027251"/>
              <a:gd name="connsiteX108" fmla="*/ 4562273 w 4816061"/>
              <a:gd name="connsiteY108" fmla="*/ 1021404 h 4027251"/>
              <a:gd name="connsiteX109" fmla="*/ 4523362 w 4816061"/>
              <a:gd name="connsiteY109" fmla="*/ 904672 h 4027251"/>
              <a:gd name="connsiteX110" fmla="*/ 4474724 w 4816061"/>
              <a:gd name="connsiteY110" fmla="*/ 875489 h 4027251"/>
              <a:gd name="connsiteX111" fmla="*/ 4445541 w 4816061"/>
              <a:gd name="connsiteY111" fmla="*/ 836578 h 4027251"/>
              <a:gd name="connsiteX112" fmla="*/ 4426085 w 4816061"/>
              <a:gd name="connsiteY112" fmla="*/ 807395 h 4027251"/>
              <a:gd name="connsiteX113" fmla="*/ 4396902 w 4816061"/>
              <a:gd name="connsiteY113" fmla="*/ 778212 h 4027251"/>
              <a:gd name="connsiteX114" fmla="*/ 4357992 w 4816061"/>
              <a:gd name="connsiteY114" fmla="*/ 719847 h 4027251"/>
              <a:gd name="connsiteX115" fmla="*/ 4338536 w 4816061"/>
              <a:gd name="connsiteY115" fmla="*/ 700391 h 4027251"/>
              <a:gd name="connsiteX116" fmla="*/ 4289898 w 4816061"/>
              <a:gd name="connsiteY116" fmla="*/ 651753 h 4027251"/>
              <a:gd name="connsiteX117" fmla="*/ 4250988 w 4816061"/>
              <a:gd name="connsiteY117" fmla="*/ 642025 h 4027251"/>
              <a:gd name="connsiteX118" fmla="*/ 4221805 w 4816061"/>
              <a:gd name="connsiteY118" fmla="*/ 612842 h 4027251"/>
              <a:gd name="connsiteX119" fmla="*/ 4192622 w 4816061"/>
              <a:gd name="connsiteY119" fmla="*/ 573932 h 4027251"/>
              <a:gd name="connsiteX120" fmla="*/ 4105073 w 4816061"/>
              <a:gd name="connsiteY120" fmla="*/ 515566 h 4027251"/>
              <a:gd name="connsiteX121" fmla="*/ 4085617 w 4816061"/>
              <a:gd name="connsiteY121" fmla="*/ 486383 h 4027251"/>
              <a:gd name="connsiteX122" fmla="*/ 4027251 w 4816061"/>
              <a:gd name="connsiteY122" fmla="*/ 466927 h 4027251"/>
              <a:gd name="connsiteX123" fmla="*/ 3959158 w 4816061"/>
              <a:gd name="connsiteY123" fmla="*/ 447472 h 4027251"/>
              <a:gd name="connsiteX124" fmla="*/ 3910519 w 4816061"/>
              <a:gd name="connsiteY124" fmla="*/ 418289 h 4027251"/>
              <a:gd name="connsiteX125" fmla="*/ 3832698 w 4816061"/>
              <a:gd name="connsiteY125" fmla="*/ 379378 h 4027251"/>
              <a:gd name="connsiteX126" fmla="*/ 3803515 w 4816061"/>
              <a:gd name="connsiteY126" fmla="*/ 369651 h 4027251"/>
              <a:gd name="connsiteX127" fmla="*/ 3764605 w 4816061"/>
              <a:gd name="connsiteY127" fmla="*/ 350195 h 4027251"/>
              <a:gd name="connsiteX128" fmla="*/ 3696511 w 4816061"/>
              <a:gd name="connsiteY128" fmla="*/ 330740 h 4027251"/>
              <a:gd name="connsiteX129" fmla="*/ 3608962 w 4816061"/>
              <a:gd name="connsiteY129" fmla="*/ 282102 h 4027251"/>
              <a:gd name="connsiteX130" fmla="*/ 3579779 w 4816061"/>
              <a:gd name="connsiteY130" fmla="*/ 272374 h 4027251"/>
              <a:gd name="connsiteX131" fmla="*/ 3492230 w 4816061"/>
              <a:gd name="connsiteY131" fmla="*/ 252919 h 4027251"/>
              <a:gd name="connsiteX132" fmla="*/ 3394953 w 4816061"/>
              <a:gd name="connsiteY132" fmla="*/ 233464 h 4027251"/>
              <a:gd name="connsiteX133" fmla="*/ 3365770 w 4816061"/>
              <a:gd name="connsiteY133" fmla="*/ 223736 h 4027251"/>
              <a:gd name="connsiteX134" fmla="*/ 3326860 w 4816061"/>
              <a:gd name="connsiteY134" fmla="*/ 204281 h 4027251"/>
              <a:gd name="connsiteX135" fmla="*/ 3239311 w 4816061"/>
              <a:gd name="connsiteY135" fmla="*/ 175098 h 4027251"/>
              <a:gd name="connsiteX136" fmla="*/ 3142034 w 4816061"/>
              <a:gd name="connsiteY136" fmla="*/ 136187 h 4027251"/>
              <a:gd name="connsiteX137" fmla="*/ 3112851 w 4816061"/>
              <a:gd name="connsiteY137" fmla="*/ 126459 h 4027251"/>
              <a:gd name="connsiteX138" fmla="*/ 3044758 w 4816061"/>
              <a:gd name="connsiteY138" fmla="*/ 116732 h 4027251"/>
              <a:gd name="connsiteX139" fmla="*/ 2937753 w 4816061"/>
              <a:gd name="connsiteY139" fmla="*/ 77821 h 4027251"/>
              <a:gd name="connsiteX140" fmla="*/ 2908570 w 4816061"/>
              <a:gd name="connsiteY140" fmla="*/ 68093 h 4027251"/>
              <a:gd name="connsiteX141" fmla="*/ 2850205 w 4816061"/>
              <a:gd name="connsiteY141" fmla="*/ 58366 h 4027251"/>
              <a:gd name="connsiteX142" fmla="*/ 2626468 w 4816061"/>
              <a:gd name="connsiteY142" fmla="*/ 29183 h 4027251"/>
              <a:gd name="connsiteX143" fmla="*/ 2568102 w 4816061"/>
              <a:gd name="connsiteY143" fmla="*/ 19455 h 4027251"/>
              <a:gd name="connsiteX144" fmla="*/ 2286000 w 4816061"/>
              <a:gd name="connsiteY144" fmla="*/ 0 h 4027251"/>
              <a:gd name="connsiteX145" fmla="*/ 1566153 w 4816061"/>
              <a:gd name="connsiteY145" fmla="*/ 9727 h 4027251"/>
              <a:gd name="connsiteX146" fmla="*/ 1536970 w 4816061"/>
              <a:gd name="connsiteY146" fmla="*/ 19455 h 4027251"/>
              <a:gd name="connsiteX147" fmla="*/ 1429966 w 4816061"/>
              <a:gd name="connsiteY147" fmla="*/ 29183 h 4027251"/>
              <a:gd name="connsiteX148" fmla="*/ 1391056 w 4816061"/>
              <a:gd name="connsiteY148" fmla="*/ 48638 h 4027251"/>
              <a:gd name="connsiteX149" fmla="*/ 1332690 w 4816061"/>
              <a:gd name="connsiteY149" fmla="*/ 68093 h 4027251"/>
              <a:gd name="connsiteX150" fmla="*/ 1274324 w 4816061"/>
              <a:gd name="connsiteY150" fmla="*/ 107004 h 4027251"/>
              <a:gd name="connsiteX151" fmla="*/ 1254868 w 4816061"/>
              <a:gd name="connsiteY151" fmla="*/ 126459 h 4027251"/>
              <a:gd name="connsiteX152" fmla="*/ 1196502 w 4816061"/>
              <a:gd name="connsiteY152" fmla="*/ 145915 h 4027251"/>
              <a:gd name="connsiteX153" fmla="*/ 1157592 w 4816061"/>
              <a:gd name="connsiteY153" fmla="*/ 175098 h 4027251"/>
              <a:gd name="connsiteX154" fmla="*/ 1128409 w 4816061"/>
              <a:gd name="connsiteY154" fmla="*/ 184825 h 4027251"/>
              <a:gd name="connsiteX155" fmla="*/ 1108953 w 4816061"/>
              <a:gd name="connsiteY155" fmla="*/ 204281 h 4027251"/>
              <a:gd name="connsiteX156" fmla="*/ 1070043 w 4816061"/>
              <a:gd name="connsiteY156" fmla="*/ 223736 h 4027251"/>
              <a:gd name="connsiteX157" fmla="*/ 1050588 w 4816061"/>
              <a:gd name="connsiteY157" fmla="*/ 252919 h 4027251"/>
              <a:gd name="connsiteX158" fmla="*/ 982494 w 4816061"/>
              <a:gd name="connsiteY158" fmla="*/ 291830 h 4027251"/>
              <a:gd name="connsiteX159" fmla="*/ 953311 w 4816061"/>
              <a:gd name="connsiteY159" fmla="*/ 311285 h 4027251"/>
              <a:gd name="connsiteX160" fmla="*/ 904673 w 4816061"/>
              <a:gd name="connsiteY160" fmla="*/ 350195 h 4027251"/>
              <a:gd name="connsiteX161" fmla="*/ 885217 w 4816061"/>
              <a:gd name="connsiteY161" fmla="*/ 379378 h 4027251"/>
              <a:gd name="connsiteX162" fmla="*/ 836579 w 4816061"/>
              <a:gd name="connsiteY162" fmla="*/ 428017 h 4027251"/>
              <a:gd name="connsiteX163" fmla="*/ 797668 w 4816061"/>
              <a:gd name="connsiteY163" fmla="*/ 476655 h 4027251"/>
              <a:gd name="connsiteX164" fmla="*/ 787941 w 4816061"/>
              <a:gd name="connsiteY164" fmla="*/ 505838 h 4027251"/>
              <a:gd name="connsiteX165" fmla="*/ 778213 w 4816061"/>
              <a:gd name="connsiteY165" fmla="*/ 564204 h 4027251"/>
              <a:gd name="connsiteX166" fmla="*/ 729575 w 4816061"/>
              <a:gd name="connsiteY166" fmla="*/ 612842 h 4027251"/>
              <a:gd name="connsiteX167" fmla="*/ 710119 w 4816061"/>
              <a:gd name="connsiteY167" fmla="*/ 632298 h 4027251"/>
              <a:gd name="connsiteX168" fmla="*/ 680936 w 4816061"/>
              <a:gd name="connsiteY168" fmla="*/ 642025 h 4027251"/>
              <a:gd name="connsiteX169" fmla="*/ 603115 w 4816061"/>
              <a:gd name="connsiteY169" fmla="*/ 651753 h 402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4816061" h="4027251">
                <a:moveTo>
                  <a:pt x="651753" y="622570"/>
                </a:moveTo>
                <a:cubicBezTo>
                  <a:pt x="619328" y="625813"/>
                  <a:pt x="586685" y="627343"/>
                  <a:pt x="554477" y="632298"/>
                </a:cubicBezTo>
                <a:cubicBezTo>
                  <a:pt x="544342" y="633857"/>
                  <a:pt x="535153" y="639208"/>
                  <a:pt x="525294" y="642025"/>
                </a:cubicBezTo>
                <a:cubicBezTo>
                  <a:pt x="439818" y="666446"/>
                  <a:pt x="527150" y="638163"/>
                  <a:pt x="457200" y="661481"/>
                </a:cubicBezTo>
                <a:cubicBezTo>
                  <a:pt x="444230" y="680936"/>
                  <a:pt x="423961" y="697163"/>
                  <a:pt x="418290" y="719847"/>
                </a:cubicBezTo>
                <a:cubicBezTo>
                  <a:pt x="396229" y="808088"/>
                  <a:pt x="422067" y="699067"/>
                  <a:pt x="398834" y="826851"/>
                </a:cubicBezTo>
                <a:cubicBezTo>
                  <a:pt x="396442" y="840004"/>
                  <a:pt x="392007" y="852710"/>
                  <a:pt x="389107" y="865761"/>
                </a:cubicBezTo>
                <a:cubicBezTo>
                  <a:pt x="385520" y="881901"/>
                  <a:pt x="382622" y="898187"/>
                  <a:pt x="379379" y="914400"/>
                </a:cubicBezTo>
                <a:cubicBezTo>
                  <a:pt x="376136" y="1044102"/>
                  <a:pt x="374942" y="1173871"/>
                  <a:pt x="369651" y="1303506"/>
                </a:cubicBezTo>
                <a:cubicBezTo>
                  <a:pt x="368454" y="1332844"/>
                  <a:pt x="367650" y="1362727"/>
                  <a:pt x="359924" y="1391055"/>
                </a:cubicBezTo>
                <a:cubicBezTo>
                  <a:pt x="357511" y="1399903"/>
                  <a:pt x="346197" y="1403348"/>
                  <a:pt x="340468" y="1410510"/>
                </a:cubicBezTo>
                <a:cubicBezTo>
                  <a:pt x="333165" y="1419639"/>
                  <a:pt x="326813" y="1429542"/>
                  <a:pt x="321013" y="1439693"/>
                </a:cubicBezTo>
                <a:cubicBezTo>
                  <a:pt x="313819" y="1452284"/>
                  <a:pt x="310259" y="1467003"/>
                  <a:pt x="301558" y="1478604"/>
                </a:cubicBezTo>
                <a:cubicBezTo>
                  <a:pt x="290552" y="1493278"/>
                  <a:pt x="275617" y="1504545"/>
                  <a:pt x="262647" y="1517515"/>
                </a:cubicBezTo>
                <a:cubicBezTo>
                  <a:pt x="252919" y="1527243"/>
                  <a:pt x="241095" y="1535251"/>
                  <a:pt x="233464" y="1546698"/>
                </a:cubicBezTo>
                <a:lnTo>
                  <a:pt x="214009" y="1575881"/>
                </a:lnTo>
                <a:cubicBezTo>
                  <a:pt x="192541" y="1683214"/>
                  <a:pt x="224718" y="1581950"/>
                  <a:pt x="175098" y="1643974"/>
                </a:cubicBezTo>
                <a:cubicBezTo>
                  <a:pt x="166380" y="1654872"/>
                  <a:pt x="157322" y="1717877"/>
                  <a:pt x="155643" y="1721795"/>
                </a:cubicBezTo>
                <a:cubicBezTo>
                  <a:pt x="152030" y="1730225"/>
                  <a:pt x="141917" y="1734089"/>
                  <a:pt x="136188" y="1741251"/>
                </a:cubicBezTo>
                <a:cubicBezTo>
                  <a:pt x="128885" y="1750380"/>
                  <a:pt x="123217" y="1760706"/>
                  <a:pt x="116732" y="1770434"/>
                </a:cubicBezTo>
                <a:cubicBezTo>
                  <a:pt x="92741" y="1866402"/>
                  <a:pt x="124718" y="1766851"/>
                  <a:pt x="87549" y="1828800"/>
                </a:cubicBezTo>
                <a:cubicBezTo>
                  <a:pt x="82274" y="1837593"/>
                  <a:pt x="82408" y="1848812"/>
                  <a:pt x="77822" y="1857983"/>
                </a:cubicBezTo>
                <a:cubicBezTo>
                  <a:pt x="72593" y="1868440"/>
                  <a:pt x="64851" y="1877438"/>
                  <a:pt x="58366" y="1887166"/>
                </a:cubicBezTo>
                <a:cubicBezTo>
                  <a:pt x="51881" y="1906621"/>
                  <a:pt x="42283" y="1925303"/>
                  <a:pt x="38911" y="1945532"/>
                </a:cubicBezTo>
                <a:cubicBezTo>
                  <a:pt x="32339" y="1984962"/>
                  <a:pt x="30337" y="2006537"/>
                  <a:pt x="19456" y="2042808"/>
                </a:cubicBezTo>
                <a:cubicBezTo>
                  <a:pt x="13563" y="2062451"/>
                  <a:pt x="0" y="2101174"/>
                  <a:pt x="0" y="2101174"/>
                </a:cubicBezTo>
                <a:cubicBezTo>
                  <a:pt x="3243" y="2110902"/>
                  <a:pt x="8655" y="2120159"/>
                  <a:pt x="9728" y="2130357"/>
                </a:cubicBezTo>
                <a:cubicBezTo>
                  <a:pt x="15170" y="2182054"/>
                  <a:pt x="14953" y="2234213"/>
                  <a:pt x="19456" y="2286000"/>
                </a:cubicBezTo>
                <a:cubicBezTo>
                  <a:pt x="21442" y="2308842"/>
                  <a:pt x="22595" y="2332132"/>
                  <a:pt x="29183" y="2354093"/>
                </a:cubicBezTo>
                <a:cubicBezTo>
                  <a:pt x="32542" y="2365291"/>
                  <a:pt x="42838" y="2373125"/>
                  <a:pt x="48639" y="2383276"/>
                </a:cubicBezTo>
                <a:cubicBezTo>
                  <a:pt x="55834" y="2395867"/>
                  <a:pt x="61609" y="2409217"/>
                  <a:pt x="68094" y="2422187"/>
                </a:cubicBezTo>
                <a:cubicBezTo>
                  <a:pt x="71337" y="2451370"/>
                  <a:pt x="73357" y="2480715"/>
                  <a:pt x="77822" y="2509736"/>
                </a:cubicBezTo>
                <a:cubicBezTo>
                  <a:pt x="81313" y="2532427"/>
                  <a:pt x="90011" y="2556033"/>
                  <a:pt x="97277" y="2577830"/>
                </a:cubicBezTo>
                <a:cubicBezTo>
                  <a:pt x="100520" y="2600528"/>
                  <a:pt x="105177" y="2623068"/>
                  <a:pt x="107005" y="2645923"/>
                </a:cubicBezTo>
                <a:cubicBezTo>
                  <a:pt x="111667" y="2704193"/>
                  <a:pt x="112070" y="2762751"/>
                  <a:pt x="116732" y="2821021"/>
                </a:cubicBezTo>
                <a:cubicBezTo>
                  <a:pt x="120833" y="2872278"/>
                  <a:pt x="125283" y="2884405"/>
                  <a:pt x="136188" y="2928025"/>
                </a:cubicBezTo>
                <a:cubicBezTo>
                  <a:pt x="139542" y="2954856"/>
                  <a:pt x="140646" y="3005037"/>
                  <a:pt x="155643" y="3035030"/>
                </a:cubicBezTo>
                <a:cubicBezTo>
                  <a:pt x="175601" y="3074945"/>
                  <a:pt x="170428" y="3053512"/>
                  <a:pt x="194553" y="3083668"/>
                </a:cubicBezTo>
                <a:cubicBezTo>
                  <a:pt x="201856" y="3092797"/>
                  <a:pt x="206524" y="3103870"/>
                  <a:pt x="214009" y="3112851"/>
                </a:cubicBezTo>
                <a:cubicBezTo>
                  <a:pt x="222816" y="3123419"/>
                  <a:pt x="235196" y="3130839"/>
                  <a:pt x="243192" y="3142034"/>
                </a:cubicBezTo>
                <a:cubicBezTo>
                  <a:pt x="251620" y="3153834"/>
                  <a:pt x="252393" y="3170690"/>
                  <a:pt x="262647" y="3180944"/>
                </a:cubicBezTo>
                <a:cubicBezTo>
                  <a:pt x="279181" y="3197478"/>
                  <a:pt x="321013" y="3219855"/>
                  <a:pt x="321013" y="3219855"/>
                </a:cubicBezTo>
                <a:cubicBezTo>
                  <a:pt x="327498" y="3229583"/>
                  <a:pt x="333165" y="3239909"/>
                  <a:pt x="340468" y="3249038"/>
                </a:cubicBezTo>
                <a:cubicBezTo>
                  <a:pt x="364599" y="3279201"/>
                  <a:pt x="359416" y="3257750"/>
                  <a:pt x="379379" y="3297676"/>
                </a:cubicBezTo>
                <a:cubicBezTo>
                  <a:pt x="387156" y="3313230"/>
                  <a:pt x="394676" y="3351218"/>
                  <a:pt x="398834" y="3365770"/>
                </a:cubicBezTo>
                <a:cubicBezTo>
                  <a:pt x="401651" y="3375629"/>
                  <a:pt x="403976" y="3385782"/>
                  <a:pt x="408562" y="3394953"/>
                </a:cubicBezTo>
                <a:cubicBezTo>
                  <a:pt x="413790" y="3405410"/>
                  <a:pt x="418888" y="3416833"/>
                  <a:pt x="428017" y="3424136"/>
                </a:cubicBezTo>
                <a:cubicBezTo>
                  <a:pt x="451904" y="3443246"/>
                  <a:pt x="484209" y="3451143"/>
                  <a:pt x="505839" y="3472774"/>
                </a:cubicBezTo>
                <a:cubicBezTo>
                  <a:pt x="533561" y="3500497"/>
                  <a:pt x="517663" y="3487143"/>
                  <a:pt x="554477" y="3511685"/>
                </a:cubicBezTo>
                <a:cubicBezTo>
                  <a:pt x="557720" y="3521413"/>
                  <a:pt x="561388" y="3531009"/>
                  <a:pt x="564205" y="3540868"/>
                </a:cubicBezTo>
                <a:cubicBezTo>
                  <a:pt x="567878" y="3553723"/>
                  <a:pt x="566516" y="3568654"/>
                  <a:pt x="573932" y="3579778"/>
                </a:cubicBezTo>
                <a:cubicBezTo>
                  <a:pt x="586650" y="3598856"/>
                  <a:pt x="606357" y="3612204"/>
                  <a:pt x="622570" y="3628417"/>
                </a:cubicBezTo>
                <a:cubicBezTo>
                  <a:pt x="650289" y="3656136"/>
                  <a:pt x="634400" y="3642788"/>
                  <a:pt x="671209" y="3667327"/>
                </a:cubicBezTo>
                <a:cubicBezTo>
                  <a:pt x="677694" y="3677055"/>
                  <a:pt x="685436" y="3686053"/>
                  <a:pt x="690664" y="3696510"/>
                </a:cubicBezTo>
                <a:cubicBezTo>
                  <a:pt x="695250" y="3705681"/>
                  <a:pt x="693986" y="3717686"/>
                  <a:pt x="700392" y="3725693"/>
                </a:cubicBezTo>
                <a:cubicBezTo>
                  <a:pt x="707695" y="3734822"/>
                  <a:pt x="719847" y="3738664"/>
                  <a:pt x="729575" y="3745149"/>
                </a:cubicBezTo>
                <a:cubicBezTo>
                  <a:pt x="736060" y="3754877"/>
                  <a:pt x="740763" y="3766065"/>
                  <a:pt x="749030" y="3774332"/>
                </a:cubicBezTo>
                <a:cubicBezTo>
                  <a:pt x="776906" y="3802208"/>
                  <a:pt x="775751" y="3787693"/>
                  <a:pt x="807396" y="3803515"/>
                </a:cubicBezTo>
                <a:cubicBezTo>
                  <a:pt x="874573" y="3837104"/>
                  <a:pt x="794509" y="3812452"/>
                  <a:pt x="875490" y="3832698"/>
                </a:cubicBezTo>
                <a:cubicBezTo>
                  <a:pt x="885218" y="3839183"/>
                  <a:pt x="895796" y="3844544"/>
                  <a:pt x="904673" y="3852153"/>
                </a:cubicBezTo>
                <a:cubicBezTo>
                  <a:pt x="918600" y="3864090"/>
                  <a:pt x="928909" y="3880058"/>
                  <a:pt x="943583" y="3891064"/>
                </a:cubicBezTo>
                <a:cubicBezTo>
                  <a:pt x="980762" y="3918948"/>
                  <a:pt x="994541" y="3908667"/>
                  <a:pt x="1040860" y="3920247"/>
                </a:cubicBezTo>
                <a:cubicBezTo>
                  <a:pt x="1060755" y="3925221"/>
                  <a:pt x="1079331" y="3934728"/>
                  <a:pt x="1099226" y="3939702"/>
                </a:cubicBezTo>
                <a:cubicBezTo>
                  <a:pt x="1157271" y="3954214"/>
                  <a:pt x="1124949" y="3947232"/>
                  <a:pt x="1196502" y="3959157"/>
                </a:cubicBezTo>
                <a:cubicBezTo>
                  <a:pt x="1315226" y="3998731"/>
                  <a:pt x="1220421" y="3972818"/>
                  <a:pt x="1429966" y="3988340"/>
                </a:cubicBezTo>
                <a:cubicBezTo>
                  <a:pt x="1459248" y="3990509"/>
                  <a:pt x="1488191" y="3996564"/>
                  <a:pt x="1517515" y="3998068"/>
                </a:cubicBezTo>
                <a:cubicBezTo>
                  <a:pt x="1614718" y="4003053"/>
                  <a:pt x="1712102" y="4003657"/>
                  <a:pt x="1809345" y="4007795"/>
                </a:cubicBezTo>
                <a:cubicBezTo>
                  <a:pt x="1864514" y="4010143"/>
                  <a:pt x="1919508" y="4016373"/>
                  <a:pt x="1974715" y="4017523"/>
                </a:cubicBezTo>
                <a:lnTo>
                  <a:pt x="2743200" y="4027251"/>
                </a:lnTo>
                <a:lnTo>
                  <a:pt x="3307405" y="4017523"/>
                </a:lnTo>
                <a:cubicBezTo>
                  <a:pt x="3323930" y="4016998"/>
                  <a:pt x="3339618" y="4009690"/>
                  <a:pt x="3356043" y="4007795"/>
                </a:cubicBezTo>
                <a:cubicBezTo>
                  <a:pt x="3423994" y="3999954"/>
                  <a:pt x="3560324" y="3988340"/>
                  <a:pt x="3560324" y="3988340"/>
                </a:cubicBezTo>
                <a:cubicBezTo>
                  <a:pt x="3588081" y="3982788"/>
                  <a:pt x="3620407" y="3977124"/>
                  <a:pt x="3647873" y="3968885"/>
                </a:cubicBezTo>
                <a:cubicBezTo>
                  <a:pt x="3667516" y="3962992"/>
                  <a:pt x="3685890" y="3951974"/>
                  <a:pt x="3706239" y="3949430"/>
                </a:cubicBezTo>
                <a:lnTo>
                  <a:pt x="3784060" y="3939702"/>
                </a:lnTo>
                <a:cubicBezTo>
                  <a:pt x="3832551" y="3923539"/>
                  <a:pt x="3837237" y="3920319"/>
                  <a:pt x="3881336" y="3910519"/>
                </a:cubicBezTo>
                <a:cubicBezTo>
                  <a:pt x="3897476" y="3906932"/>
                  <a:pt x="3913554" y="3902723"/>
                  <a:pt x="3929975" y="3900791"/>
                </a:cubicBezTo>
                <a:cubicBezTo>
                  <a:pt x="3968753" y="3896229"/>
                  <a:pt x="4007796" y="3894306"/>
                  <a:pt x="4046707" y="3891064"/>
                </a:cubicBezTo>
                <a:cubicBezTo>
                  <a:pt x="4059677" y="3887821"/>
                  <a:pt x="4072303" y="3882546"/>
                  <a:pt x="4085617" y="3881336"/>
                </a:cubicBezTo>
                <a:cubicBezTo>
                  <a:pt x="4143833" y="3876043"/>
                  <a:pt x="4202795" y="3879506"/>
                  <a:pt x="4260715" y="3871608"/>
                </a:cubicBezTo>
                <a:cubicBezTo>
                  <a:pt x="4275083" y="3869649"/>
                  <a:pt x="4286297" y="3857865"/>
                  <a:pt x="4299626" y="3852153"/>
                </a:cubicBezTo>
                <a:cubicBezTo>
                  <a:pt x="4309051" y="3848114"/>
                  <a:pt x="4318950" y="3845242"/>
                  <a:pt x="4328809" y="3842425"/>
                </a:cubicBezTo>
                <a:cubicBezTo>
                  <a:pt x="4361398" y="3833114"/>
                  <a:pt x="4395251" y="3828658"/>
                  <a:pt x="4426085" y="3813242"/>
                </a:cubicBezTo>
                <a:cubicBezTo>
                  <a:pt x="4474006" y="3789282"/>
                  <a:pt x="4498100" y="3780136"/>
                  <a:pt x="4542817" y="3735421"/>
                </a:cubicBezTo>
                <a:cubicBezTo>
                  <a:pt x="4549302" y="3728936"/>
                  <a:pt x="4555227" y="3721837"/>
                  <a:pt x="4562273" y="3715966"/>
                </a:cubicBezTo>
                <a:cubicBezTo>
                  <a:pt x="4574728" y="3705587"/>
                  <a:pt x="4589719" y="3698247"/>
                  <a:pt x="4601183" y="3686783"/>
                </a:cubicBezTo>
                <a:cubicBezTo>
                  <a:pt x="4613246" y="3674720"/>
                  <a:pt x="4638776" y="3635257"/>
                  <a:pt x="4649822" y="3618689"/>
                </a:cubicBezTo>
                <a:cubicBezTo>
                  <a:pt x="4653064" y="3608961"/>
                  <a:pt x="4656732" y="3599365"/>
                  <a:pt x="4659549" y="3589506"/>
                </a:cubicBezTo>
                <a:cubicBezTo>
                  <a:pt x="4663222" y="3576651"/>
                  <a:pt x="4661861" y="3561719"/>
                  <a:pt x="4669277" y="3550595"/>
                </a:cubicBezTo>
                <a:cubicBezTo>
                  <a:pt x="4675762" y="3540867"/>
                  <a:pt x="4688732" y="3537625"/>
                  <a:pt x="4698460" y="3531140"/>
                </a:cubicBezTo>
                <a:cubicBezTo>
                  <a:pt x="4705632" y="3516797"/>
                  <a:pt x="4725258" y="3482130"/>
                  <a:pt x="4727643" y="3463047"/>
                </a:cubicBezTo>
                <a:cubicBezTo>
                  <a:pt x="4746440" y="3312671"/>
                  <a:pt x="4711658" y="3375154"/>
                  <a:pt x="4756826" y="3307404"/>
                </a:cubicBezTo>
                <a:cubicBezTo>
                  <a:pt x="4760068" y="3294434"/>
                  <a:pt x="4762711" y="3281299"/>
                  <a:pt x="4766553" y="3268493"/>
                </a:cubicBezTo>
                <a:cubicBezTo>
                  <a:pt x="4802079" y="3150071"/>
                  <a:pt x="4773315" y="3260905"/>
                  <a:pt x="4795736" y="3171217"/>
                </a:cubicBezTo>
                <a:cubicBezTo>
                  <a:pt x="4798979" y="3005847"/>
                  <a:pt x="4806954" y="2840501"/>
                  <a:pt x="4805464" y="2675106"/>
                </a:cubicBezTo>
                <a:cubicBezTo>
                  <a:pt x="4804606" y="2579841"/>
                  <a:pt x="4816061" y="2231976"/>
                  <a:pt x="4776281" y="2033081"/>
                </a:cubicBezTo>
                <a:cubicBezTo>
                  <a:pt x="4773659" y="2019971"/>
                  <a:pt x="4769453" y="2007221"/>
                  <a:pt x="4766553" y="1994170"/>
                </a:cubicBezTo>
                <a:cubicBezTo>
                  <a:pt x="4750901" y="1923736"/>
                  <a:pt x="4764482" y="1968499"/>
                  <a:pt x="4747098" y="1916349"/>
                </a:cubicBezTo>
                <a:cubicBezTo>
                  <a:pt x="4743855" y="1841770"/>
                  <a:pt x="4742506" y="1767085"/>
                  <a:pt x="4737370" y="1692612"/>
                </a:cubicBezTo>
                <a:cubicBezTo>
                  <a:pt x="4736013" y="1672935"/>
                  <a:pt x="4729708" y="1653862"/>
                  <a:pt x="4727643" y="1634247"/>
                </a:cubicBezTo>
                <a:cubicBezTo>
                  <a:pt x="4726335" y="1621819"/>
                  <a:pt x="4725181" y="1508527"/>
                  <a:pt x="4708188" y="1468876"/>
                </a:cubicBezTo>
                <a:cubicBezTo>
                  <a:pt x="4703583" y="1458130"/>
                  <a:pt x="4695217" y="1449421"/>
                  <a:pt x="4688732" y="1439693"/>
                </a:cubicBezTo>
                <a:cubicBezTo>
                  <a:pt x="4685490" y="1426723"/>
                  <a:pt x="4681905" y="1413834"/>
                  <a:pt x="4679005" y="1400783"/>
                </a:cubicBezTo>
                <a:cubicBezTo>
                  <a:pt x="4675418" y="1384643"/>
                  <a:pt x="4673287" y="1368184"/>
                  <a:pt x="4669277" y="1352144"/>
                </a:cubicBezTo>
                <a:cubicBezTo>
                  <a:pt x="4666790" y="1342196"/>
                  <a:pt x="4662792" y="1332689"/>
                  <a:pt x="4659549" y="1322961"/>
                </a:cubicBezTo>
                <a:cubicBezTo>
                  <a:pt x="4656307" y="1300263"/>
                  <a:pt x="4652666" y="1277619"/>
                  <a:pt x="4649822" y="1254868"/>
                </a:cubicBezTo>
                <a:cubicBezTo>
                  <a:pt x="4648113" y="1241195"/>
                  <a:pt x="4646184" y="1165817"/>
                  <a:pt x="4630366" y="1138136"/>
                </a:cubicBezTo>
                <a:cubicBezTo>
                  <a:pt x="4622322" y="1124059"/>
                  <a:pt x="4609352" y="1113229"/>
                  <a:pt x="4601183" y="1099225"/>
                </a:cubicBezTo>
                <a:cubicBezTo>
                  <a:pt x="4586570" y="1074174"/>
                  <a:pt x="4562273" y="1021404"/>
                  <a:pt x="4562273" y="1021404"/>
                </a:cubicBezTo>
                <a:cubicBezTo>
                  <a:pt x="4555154" y="978694"/>
                  <a:pt x="4554544" y="939752"/>
                  <a:pt x="4523362" y="904672"/>
                </a:cubicBezTo>
                <a:cubicBezTo>
                  <a:pt x="4510801" y="890541"/>
                  <a:pt x="4490937" y="885217"/>
                  <a:pt x="4474724" y="875489"/>
                </a:cubicBezTo>
                <a:cubicBezTo>
                  <a:pt x="4464996" y="862519"/>
                  <a:pt x="4454965" y="849771"/>
                  <a:pt x="4445541" y="836578"/>
                </a:cubicBezTo>
                <a:cubicBezTo>
                  <a:pt x="4438746" y="827064"/>
                  <a:pt x="4433570" y="816376"/>
                  <a:pt x="4426085" y="807395"/>
                </a:cubicBezTo>
                <a:cubicBezTo>
                  <a:pt x="4417278" y="796827"/>
                  <a:pt x="4405348" y="789071"/>
                  <a:pt x="4396902" y="778212"/>
                </a:cubicBezTo>
                <a:cubicBezTo>
                  <a:pt x="4382547" y="759755"/>
                  <a:pt x="4374526" y="736381"/>
                  <a:pt x="4357992" y="719847"/>
                </a:cubicBezTo>
                <a:cubicBezTo>
                  <a:pt x="4351507" y="713362"/>
                  <a:pt x="4344265" y="707553"/>
                  <a:pt x="4338536" y="700391"/>
                </a:cubicBezTo>
                <a:cubicBezTo>
                  <a:pt x="4315978" y="672194"/>
                  <a:pt x="4325426" y="666980"/>
                  <a:pt x="4289898" y="651753"/>
                </a:cubicBezTo>
                <a:cubicBezTo>
                  <a:pt x="4277610" y="646487"/>
                  <a:pt x="4263958" y="645268"/>
                  <a:pt x="4250988" y="642025"/>
                </a:cubicBezTo>
                <a:cubicBezTo>
                  <a:pt x="4241260" y="632297"/>
                  <a:pt x="4230758" y="623287"/>
                  <a:pt x="4221805" y="612842"/>
                </a:cubicBezTo>
                <a:cubicBezTo>
                  <a:pt x="4211254" y="600533"/>
                  <a:pt x="4204086" y="585396"/>
                  <a:pt x="4192622" y="573932"/>
                </a:cubicBezTo>
                <a:cubicBezTo>
                  <a:pt x="4172359" y="553669"/>
                  <a:pt x="4128228" y="529459"/>
                  <a:pt x="4105073" y="515566"/>
                </a:cubicBezTo>
                <a:cubicBezTo>
                  <a:pt x="4098588" y="505838"/>
                  <a:pt x="4095531" y="492579"/>
                  <a:pt x="4085617" y="486383"/>
                </a:cubicBezTo>
                <a:cubicBezTo>
                  <a:pt x="4068226" y="475514"/>
                  <a:pt x="4046706" y="473412"/>
                  <a:pt x="4027251" y="466927"/>
                </a:cubicBezTo>
                <a:cubicBezTo>
                  <a:pt x="3985396" y="452975"/>
                  <a:pt x="4008001" y="459683"/>
                  <a:pt x="3959158" y="447472"/>
                </a:cubicBezTo>
                <a:cubicBezTo>
                  <a:pt x="3924921" y="413237"/>
                  <a:pt x="3956822" y="439336"/>
                  <a:pt x="3910519" y="418289"/>
                </a:cubicBezTo>
                <a:cubicBezTo>
                  <a:pt x="3884116" y="406288"/>
                  <a:pt x="3858638" y="392348"/>
                  <a:pt x="3832698" y="379378"/>
                </a:cubicBezTo>
                <a:cubicBezTo>
                  <a:pt x="3823527" y="374792"/>
                  <a:pt x="3812940" y="373690"/>
                  <a:pt x="3803515" y="369651"/>
                </a:cubicBezTo>
                <a:cubicBezTo>
                  <a:pt x="3790186" y="363939"/>
                  <a:pt x="3778233" y="355151"/>
                  <a:pt x="3764605" y="350195"/>
                </a:cubicBezTo>
                <a:cubicBezTo>
                  <a:pt x="3742420" y="342128"/>
                  <a:pt x="3719209" y="337225"/>
                  <a:pt x="3696511" y="330740"/>
                </a:cubicBezTo>
                <a:cubicBezTo>
                  <a:pt x="3658477" y="305385"/>
                  <a:pt x="3660579" y="305043"/>
                  <a:pt x="3608962" y="282102"/>
                </a:cubicBezTo>
                <a:cubicBezTo>
                  <a:pt x="3599592" y="277937"/>
                  <a:pt x="3589638" y="275191"/>
                  <a:pt x="3579779" y="272374"/>
                </a:cubicBezTo>
                <a:cubicBezTo>
                  <a:pt x="3538277" y="260517"/>
                  <a:pt x="3537346" y="262945"/>
                  <a:pt x="3492230" y="252919"/>
                </a:cubicBezTo>
                <a:cubicBezTo>
                  <a:pt x="3405173" y="233572"/>
                  <a:pt x="3509307" y="252522"/>
                  <a:pt x="3394953" y="233464"/>
                </a:cubicBezTo>
                <a:cubicBezTo>
                  <a:pt x="3385225" y="230221"/>
                  <a:pt x="3375195" y="227775"/>
                  <a:pt x="3365770" y="223736"/>
                </a:cubicBezTo>
                <a:cubicBezTo>
                  <a:pt x="3352442" y="218024"/>
                  <a:pt x="3340394" y="209487"/>
                  <a:pt x="3326860" y="204281"/>
                </a:cubicBezTo>
                <a:cubicBezTo>
                  <a:pt x="3298149" y="193238"/>
                  <a:pt x="3267872" y="186523"/>
                  <a:pt x="3239311" y="175098"/>
                </a:cubicBezTo>
                <a:cubicBezTo>
                  <a:pt x="3206885" y="162128"/>
                  <a:pt x="3175165" y="147231"/>
                  <a:pt x="3142034" y="136187"/>
                </a:cubicBezTo>
                <a:cubicBezTo>
                  <a:pt x="3132306" y="132944"/>
                  <a:pt x="3122906" y="128470"/>
                  <a:pt x="3112851" y="126459"/>
                </a:cubicBezTo>
                <a:cubicBezTo>
                  <a:pt x="3090368" y="121962"/>
                  <a:pt x="3067456" y="119974"/>
                  <a:pt x="3044758" y="116732"/>
                </a:cubicBezTo>
                <a:cubicBezTo>
                  <a:pt x="2977073" y="89657"/>
                  <a:pt x="3012691" y="102800"/>
                  <a:pt x="2937753" y="77821"/>
                </a:cubicBezTo>
                <a:cubicBezTo>
                  <a:pt x="2928025" y="74578"/>
                  <a:pt x="2918684" y="69779"/>
                  <a:pt x="2908570" y="68093"/>
                </a:cubicBezTo>
                <a:lnTo>
                  <a:pt x="2850205" y="58366"/>
                </a:lnTo>
                <a:cubicBezTo>
                  <a:pt x="2739454" y="21448"/>
                  <a:pt x="2812311" y="40114"/>
                  <a:pt x="2626468" y="29183"/>
                </a:cubicBezTo>
                <a:cubicBezTo>
                  <a:pt x="2607013" y="25940"/>
                  <a:pt x="2587705" y="21633"/>
                  <a:pt x="2568102" y="19455"/>
                </a:cubicBezTo>
                <a:cubicBezTo>
                  <a:pt x="2487579" y="10508"/>
                  <a:pt x="2361320" y="4430"/>
                  <a:pt x="2286000" y="0"/>
                </a:cubicBezTo>
                <a:lnTo>
                  <a:pt x="1566153" y="9727"/>
                </a:lnTo>
                <a:cubicBezTo>
                  <a:pt x="1555903" y="9993"/>
                  <a:pt x="1547121" y="18005"/>
                  <a:pt x="1536970" y="19455"/>
                </a:cubicBezTo>
                <a:cubicBezTo>
                  <a:pt x="1501515" y="24520"/>
                  <a:pt x="1465634" y="25940"/>
                  <a:pt x="1429966" y="29183"/>
                </a:cubicBezTo>
                <a:cubicBezTo>
                  <a:pt x="1416996" y="35668"/>
                  <a:pt x="1404520" y="43253"/>
                  <a:pt x="1391056" y="48638"/>
                </a:cubicBezTo>
                <a:cubicBezTo>
                  <a:pt x="1372015" y="56254"/>
                  <a:pt x="1332690" y="68093"/>
                  <a:pt x="1332690" y="68093"/>
                </a:cubicBezTo>
                <a:cubicBezTo>
                  <a:pt x="1258485" y="142298"/>
                  <a:pt x="1344711" y="64772"/>
                  <a:pt x="1274324" y="107004"/>
                </a:cubicBezTo>
                <a:cubicBezTo>
                  <a:pt x="1266460" y="111723"/>
                  <a:pt x="1263071" y="122357"/>
                  <a:pt x="1254868" y="126459"/>
                </a:cubicBezTo>
                <a:cubicBezTo>
                  <a:pt x="1236525" y="135630"/>
                  <a:pt x="1215957" y="139430"/>
                  <a:pt x="1196502" y="145915"/>
                </a:cubicBezTo>
                <a:cubicBezTo>
                  <a:pt x="1183532" y="155643"/>
                  <a:pt x="1171669" y="167054"/>
                  <a:pt x="1157592" y="175098"/>
                </a:cubicBezTo>
                <a:cubicBezTo>
                  <a:pt x="1148689" y="180185"/>
                  <a:pt x="1137202" y="179550"/>
                  <a:pt x="1128409" y="184825"/>
                </a:cubicBezTo>
                <a:cubicBezTo>
                  <a:pt x="1120544" y="189544"/>
                  <a:pt x="1116584" y="199193"/>
                  <a:pt x="1108953" y="204281"/>
                </a:cubicBezTo>
                <a:cubicBezTo>
                  <a:pt x="1096888" y="212325"/>
                  <a:pt x="1083013" y="217251"/>
                  <a:pt x="1070043" y="223736"/>
                </a:cubicBezTo>
                <a:cubicBezTo>
                  <a:pt x="1063558" y="233464"/>
                  <a:pt x="1058855" y="244652"/>
                  <a:pt x="1050588" y="252919"/>
                </a:cubicBezTo>
                <a:cubicBezTo>
                  <a:pt x="1034790" y="268717"/>
                  <a:pt x="1000293" y="281659"/>
                  <a:pt x="982494" y="291830"/>
                </a:cubicBezTo>
                <a:cubicBezTo>
                  <a:pt x="972343" y="297630"/>
                  <a:pt x="963039" y="304800"/>
                  <a:pt x="953311" y="311285"/>
                </a:cubicBezTo>
                <a:cubicBezTo>
                  <a:pt x="897557" y="394917"/>
                  <a:pt x="971795" y="296499"/>
                  <a:pt x="904673" y="350195"/>
                </a:cubicBezTo>
                <a:cubicBezTo>
                  <a:pt x="895544" y="357498"/>
                  <a:pt x="892916" y="370579"/>
                  <a:pt x="885217" y="379378"/>
                </a:cubicBezTo>
                <a:cubicBezTo>
                  <a:pt x="870119" y="396633"/>
                  <a:pt x="849297" y="408939"/>
                  <a:pt x="836579" y="428017"/>
                </a:cubicBezTo>
                <a:cubicBezTo>
                  <a:pt x="812037" y="464831"/>
                  <a:pt x="825391" y="448933"/>
                  <a:pt x="797668" y="476655"/>
                </a:cubicBezTo>
                <a:cubicBezTo>
                  <a:pt x="794426" y="486383"/>
                  <a:pt x="790165" y="495828"/>
                  <a:pt x="787941" y="505838"/>
                </a:cubicBezTo>
                <a:cubicBezTo>
                  <a:pt x="783662" y="525092"/>
                  <a:pt x="784450" y="545492"/>
                  <a:pt x="778213" y="564204"/>
                </a:cubicBezTo>
                <a:cubicBezTo>
                  <a:pt x="767601" y="596041"/>
                  <a:pt x="753158" y="593976"/>
                  <a:pt x="729575" y="612842"/>
                </a:cubicBezTo>
                <a:cubicBezTo>
                  <a:pt x="722413" y="618571"/>
                  <a:pt x="717984" y="627579"/>
                  <a:pt x="710119" y="632298"/>
                </a:cubicBezTo>
                <a:cubicBezTo>
                  <a:pt x="701326" y="637573"/>
                  <a:pt x="690795" y="639208"/>
                  <a:pt x="680936" y="642025"/>
                </a:cubicBezTo>
                <a:cubicBezTo>
                  <a:pt x="635877" y="654899"/>
                  <a:pt x="649153" y="651753"/>
                  <a:pt x="603115" y="651753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971600" y="5805264"/>
            <a:ext cx="2831737" cy="646331"/>
          </a:xfrm>
          <a:prstGeom prst="rect">
            <a:avLst/>
          </a:prstGeom>
          <a:ln>
            <a:solidFill>
              <a:srgbClr val="A6A6A6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Dettaglio altre ramificazioni</a:t>
            </a:r>
          </a:p>
          <a:p>
            <a:r>
              <a:rPr lang="it-IT" b="1" dirty="0" smtClean="0"/>
              <a:t>di “zone vuote” da SU8</a:t>
            </a:r>
            <a:endParaRPr lang="it-IT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71800" y="3645024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55576" y="3797424"/>
            <a:ext cx="0" cy="50405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3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>
            <a:stCxn id="7" idx="0"/>
          </p:cNvCxnSpPr>
          <p:nvPr/>
        </p:nvCxnSpPr>
        <p:spPr>
          <a:xfrm flipH="1">
            <a:off x="2915816" y="3861048"/>
            <a:ext cx="50405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915816" y="1700808"/>
            <a:ext cx="50405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SU8 polimerizzata 1 ora 150° senza </a:t>
            </a:r>
            <a:r>
              <a:rPr lang="it-IT" sz="2800" b="1" dirty="0" err="1" smtClean="0"/>
              <a:t>peso…</a:t>
            </a:r>
            <a:endParaRPr lang="it-IT" sz="2800" b="1" dirty="0"/>
          </a:p>
        </p:txBody>
      </p:sp>
      <p:pic>
        <p:nvPicPr>
          <p:cNvPr id="4" name="Segnaposto contenuto 3" descr="su8_su chip_e vetrino_polim_raggiuv_150 gradi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5705091" cy="4248472"/>
          </a:xfrm>
        </p:spPr>
      </p:pic>
      <p:cxnSp>
        <p:nvCxnSpPr>
          <p:cNvPr id="6" name="Connettore 2 5"/>
          <p:cNvCxnSpPr/>
          <p:nvPr/>
        </p:nvCxnSpPr>
        <p:spPr>
          <a:xfrm>
            <a:off x="4283968" y="4365104"/>
            <a:ext cx="2808312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entesi graffa aperta 8"/>
          <p:cNvSpPr/>
          <p:nvPr/>
        </p:nvSpPr>
        <p:spPr>
          <a:xfrm rot="16200000">
            <a:off x="3635896" y="4365103"/>
            <a:ext cx="576064" cy="288032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0" name="Parentesi graffa aperta 9"/>
          <p:cNvSpPr/>
          <p:nvPr/>
        </p:nvSpPr>
        <p:spPr>
          <a:xfrm>
            <a:off x="1115616" y="2348879"/>
            <a:ext cx="576064" cy="288032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707904" y="60932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6.5 mm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79512" y="3717032"/>
            <a:ext cx="89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6.5 mm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020272" y="407707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Senza </a:t>
            </a:r>
            <a:r>
              <a:rPr lang="it-IT" b="1" dirty="0" smtClean="0"/>
              <a:t>peso </a:t>
            </a:r>
            <a:r>
              <a:rPr lang="it-IT" b="1" dirty="0" smtClean="0"/>
              <a:t>SU8</a:t>
            </a:r>
          </a:p>
          <a:p>
            <a:r>
              <a:rPr lang="it-IT" b="1" dirty="0" smtClean="0"/>
              <a:t> </a:t>
            </a:r>
            <a:r>
              <a:rPr lang="it-IT" b="1" dirty="0" smtClean="0"/>
              <a:t>sembra crescere</a:t>
            </a:r>
            <a:endParaRPr lang="it-IT" b="1" dirty="0" smtClean="0"/>
          </a:p>
          <a:p>
            <a:r>
              <a:rPr lang="it-IT" b="1" dirty="0" smtClean="0"/>
              <a:t>di volume?</a:t>
            </a:r>
            <a:r>
              <a:rPr lang="it-IT" b="1" dirty="0" smtClean="0"/>
              <a:t>?</a:t>
            </a:r>
            <a:endParaRPr lang="it-IT" dirty="0" smtClean="0"/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4860032" y="3212976"/>
            <a:ext cx="2664296" cy="129614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4788024" y="2780928"/>
            <a:ext cx="2664296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2699792" y="2996952"/>
            <a:ext cx="4752528" cy="14401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2699792" y="2564904"/>
            <a:ext cx="4680520" cy="4320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7596336" y="242088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Colonnine h: </a:t>
            </a:r>
            <a:r>
              <a:rPr lang="it-IT" dirty="0" smtClean="0"/>
              <a:t>25 </a:t>
            </a:r>
            <a:r>
              <a:rPr lang="it-IT" dirty="0"/>
              <a:t>µ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5" name="Figura a mano libera 14"/>
          <p:cNvSpPr/>
          <p:nvPr/>
        </p:nvSpPr>
        <p:spPr>
          <a:xfrm>
            <a:off x="2714017" y="2467583"/>
            <a:ext cx="2391580" cy="2513329"/>
          </a:xfrm>
          <a:custGeom>
            <a:avLst/>
            <a:gdLst>
              <a:gd name="connsiteX0" fmla="*/ 38911 w 2391580"/>
              <a:gd name="connsiteY0" fmla="*/ 110247 h 2513329"/>
              <a:gd name="connsiteX1" fmla="*/ 262647 w 2391580"/>
              <a:gd name="connsiteY1" fmla="*/ 100519 h 2513329"/>
              <a:gd name="connsiteX2" fmla="*/ 340468 w 2391580"/>
              <a:gd name="connsiteY2" fmla="*/ 90791 h 2513329"/>
              <a:gd name="connsiteX3" fmla="*/ 749030 w 2391580"/>
              <a:gd name="connsiteY3" fmla="*/ 81064 h 2513329"/>
              <a:gd name="connsiteX4" fmla="*/ 1488332 w 2391580"/>
              <a:gd name="connsiteY4" fmla="*/ 90791 h 2513329"/>
              <a:gd name="connsiteX5" fmla="*/ 1974715 w 2391580"/>
              <a:gd name="connsiteY5" fmla="*/ 110247 h 2513329"/>
              <a:gd name="connsiteX6" fmla="*/ 2033081 w 2391580"/>
              <a:gd name="connsiteY6" fmla="*/ 119974 h 2513329"/>
              <a:gd name="connsiteX7" fmla="*/ 2062264 w 2391580"/>
              <a:gd name="connsiteY7" fmla="*/ 129702 h 2513329"/>
              <a:gd name="connsiteX8" fmla="*/ 2101174 w 2391580"/>
              <a:gd name="connsiteY8" fmla="*/ 139430 h 2513329"/>
              <a:gd name="connsiteX9" fmla="*/ 2120630 w 2391580"/>
              <a:gd name="connsiteY9" fmla="*/ 158885 h 2513329"/>
              <a:gd name="connsiteX10" fmla="*/ 2149813 w 2391580"/>
              <a:gd name="connsiteY10" fmla="*/ 207523 h 2513329"/>
              <a:gd name="connsiteX11" fmla="*/ 2159540 w 2391580"/>
              <a:gd name="connsiteY11" fmla="*/ 236706 h 2513329"/>
              <a:gd name="connsiteX12" fmla="*/ 2178996 w 2391580"/>
              <a:gd name="connsiteY12" fmla="*/ 256162 h 2513329"/>
              <a:gd name="connsiteX13" fmla="*/ 2198451 w 2391580"/>
              <a:gd name="connsiteY13" fmla="*/ 285345 h 2513329"/>
              <a:gd name="connsiteX14" fmla="*/ 2237362 w 2391580"/>
              <a:gd name="connsiteY14" fmla="*/ 343711 h 2513329"/>
              <a:gd name="connsiteX15" fmla="*/ 2266545 w 2391580"/>
              <a:gd name="connsiteY15" fmla="*/ 431260 h 2513329"/>
              <a:gd name="connsiteX16" fmla="*/ 2276272 w 2391580"/>
              <a:gd name="connsiteY16" fmla="*/ 460443 h 2513329"/>
              <a:gd name="connsiteX17" fmla="*/ 2286000 w 2391580"/>
              <a:gd name="connsiteY17" fmla="*/ 499353 h 2513329"/>
              <a:gd name="connsiteX18" fmla="*/ 2295728 w 2391580"/>
              <a:gd name="connsiteY18" fmla="*/ 616085 h 2513329"/>
              <a:gd name="connsiteX19" fmla="*/ 2315183 w 2391580"/>
              <a:gd name="connsiteY19" fmla="*/ 645268 h 2513329"/>
              <a:gd name="connsiteX20" fmla="*/ 2344366 w 2391580"/>
              <a:gd name="connsiteY20" fmla="*/ 713362 h 2513329"/>
              <a:gd name="connsiteX21" fmla="*/ 2344366 w 2391580"/>
              <a:gd name="connsiteY21" fmla="*/ 1112196 h 2513329"/>
              <a:gd name="connsiteX22" fmla="*/ 2363821 w 2391580"/>
              <a:gd name="connsiteY22" fmla="*/ 1588851 h 2513329"/>
              <a:gd name="connsiteX23" fmla="*/ 2344366 w 2391580"/>
              <a:gd name="connsiteY23" fmla="*/ 2036323 h 2513329"/>
              <a:gd name="connsiteX24" fmla="*/ 2334638 w 2391580"/>
              <a:gd name="connsiteY24" fmla="*/ 2065506 h 2513329"/>
              <a:gd name="connsiteX25" fmla="*/ 2276272 w 2391580"/>
              <a:gd name="connsiteY25" fmla="*/ 2172511 h 2513329"/>
              <a:gd name="connsiteX26" fmla="*/ 2266545 w 2391580"/>
              <a:gd name="connsiteY26" fmla="*/ 2201694 h 2513329"/>
              <a:gd name="connsiteX27" fmla="*/ 2247089 w 2391580"/>
              <a:gd name="connsiteY27" fmla="*/ 2221149 h 2513329"/>
              <a:gd name="connsiteX28" fmla="*/ 2217906 w 2391580"/>
              <a:gd name="connsiteY28" fmla="*/ 2260060 h 2513329"/>
              <a:gd name="connsiteX29" fmla="*/ 2159540 w 2391580"/>
              <a:gd name="connsiteY29" fmla="*/ 2318426 h 2513329"/>
              <a:gd name="connsiteX30" fmla="*/ 2101174 w 2391580"/>
              <a:gd name="connsiteY30" fmla="*/ 2396247 h 2513329"/>
              <a:gd name="connsiteX31" fmla="*/ 2013626 w 2391580"/>
              <a:gd name="connsiteY31" fmla="*/ 2435157 h 2513329"/>
              <a:gd name="connsiteX32" fmla="*/ 1955260 w 2391580"/>
              <a:gd name="connsiteY32" fmla="*/ 2474068 h 2513329"/>
              <a:gd name="connsiteX33" fmla="*/ 1906621 w 2391580"/>
              <a:gd name="connsiteY33" fmla="*/ 2483796 h 2513329"/>
              <a:gd name="connsiteX34" fmla="*/ 1877438 w 2391580"/>
              <a:gd name="connsiteY34" fmla="*/ 2493523 h 2513329"/>
              <a:gd name="connsiteX35" fmla="*/ 1381328 w 2391580"/>
              <a:gd name="connsiteY35" fmla="*/ 2512979 h 2513329"/>
              <a:gd name="connsiteX36" fmla="*/ 826851 w 2391580"/>
              <a:gd name="connsiteY36" fmla="*/ 2503251 h 2513329"/>
              <a:gd name="connsiteX37" fmla="*/ 603115 w 2391580"/>
              <a:gd name="connsiteY37" fmla="*/ 2493523 h 2513329"/>
              <a:gd name="connsiteX38" fmla="*/ 535021 w 2391580"/>
              <a:gd name="connsiteY38" fmla="*/ 2474068 h 2513329"/>
              <a:gd name="connsiteX39" fmla="*/ 457200 w 2391580"/>
              <a:gd name="connsiteY39" fmla="*/ 2454613 h 2513329"/>
              <a:gd name="connsiteX40" fmla="*/ 428017 w 2391580"/>
              <a:gd name="connsiteY40" fmla="*/ 2435157 h 2513329"/>
              <a:gd name="connsiteX41" fmla="*/ 398834 w 2391580"/>
              <a:gd name="connsiteY41" fmla="*/ 2425430 h 2513329"/>
              <a:gd name="connsiteX42" fmla="*/ 340468 w 2391580"/>
              <a:gd name="connsiteY42" fmla="*/ 2396247 h 2513329"/>
              <a:gd name="connsiteX43" fmla="*/ 321013 w 2391580"/>
              <a:gd name="connsiteY43" fmla="*/ 2376791 h 2513329"/>
              <a:gd name="connsiteX44" fmla="*/ 291830 w 2391580"/>
              <a:gd name="connsiteY44" fmla="*/ 2357336 h 2513329"/>
              <a:gd name="connsiteX45" fmla="*/ 214009 w 2391580"/>
              <a:gd name="connsiteY45" fmla="*/ 2279515 h 2513329"/>
              <a:gd name="connsiteX46" fmla="*/ 165370 w 2391580"/>
              <a:gd name="connsiteY46" fmla="*/ 2230877 h 2513329"/>
              <a:gd name="connsiteX47" fmla="*/ 145915 w 2391580"/>
              <a:gd name="connsiteY47" fmla="*/ 2201694 h 2513329"/>
              <a:gd name="connsiteX48" fmla="*/ 136187 w 2391580"/>
              <a:gd name="connsiteY48" fmla="*/ 2162783 h 2513329"/>
              <a:gd name="connsiteX49" fmla="*/ 107004 w 2391580"/>
              <a:gd name="connsiteY49" fmla="*/ 2153055 h 2513329"/>
              <a:gd name="connsiteX50" fmla="*/ 87549 w 2391580"/>
              <a:gd name="connsiteY50" fmla="*/ 2094689 h 2513329"/>
              <a:gd name="connsiteX51" fmla="*/ 68094 w 2391580"/>
              <a:gd name="connsiteY51" fmla="*/ 2055779 h 2513329"/>
              <a:gd name="connsiteX52" fmla="*/ 48638 w 2391580"/>
              <a:gd name="connsiteY52" fmla="*/ 1968230 h 2513329"/>
              <a:gd name="connsiteX53" fmla="*/ 29183 w 2391580"/>
              <a:gd name="connsiteY53" fmla="*/ 1900136 h 2513329"/>
              <a:gd name="connsiteX54" fmla="*/ 19455 w 2391580"/>
              <a:gd name="connsiteY54" fmla="*/ 1793132 h 2513329"/>
              <a:gd name="connsiteX55" fmla="*/ 9728 w 2391580"/>
              <a:gd name="connsiteY55" fmla="*/ 1715311 h 2513329"/>
              <a:gd name="connsiteX56" fmla="*/ 29183 w 2391580"/>
              <a:gd name="connsiteY56" fmla="*/ 762000 h 2513329"/>
              <a:gd name="connsiteX57" fmla="*/ 38911 w 2391580"/>
              <a:gd name="connsiteY57" fmla="*/ 110247 h 251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91580" h="2513329">
                <a:moveTo>
                  <a:pt x="38911" y="110247"/>
                </a:moveTo>
                <a:cubicBezTo>
                  <a:pt x="77822" y="0"/>
                  <a:pt x="188153" y="105325"/>
                  <a:pt x="262647" y="100519"/>
                </a:cubicBezTo>
                <a:cubicBezTo>
                  <a:pt x="288735" y="98836"/>
                  <a:pt x="314347" y="91836"/>
                  <a:pt x="340468" y="90791"/>
                </a:cubicBezTo>
                <a:cubicBezTo>
                  <a:pt x="476585" y="85346"/>
                  <a:pt x="612843" y="84306"/>
                  <a:pt x="749030" y="81064"/>
                </a:cubicBezTo>
                <a:lnTo>
                  <a:pt x="1488332" y="90791"/>
                </a:lnTo>
                <a:cubicBezTo>
                  <a:pt x="1679301" y="94394"/>
                  <a:pt x="1793534" y="101188"/>
                  <a:pt x="1974715" y="110247"/>
                </a:cubicBezTo>
                <a:cubicBezTo>
                  <a:pt x="1994170" y="113489"/>
                  <a:pt x="2013827" y="115695"/>
                  <a:pt x="2033081" y="119974"/>
                </a:cubicBezTo>
                <a:cubicBezTo>
                  <a:pt x="2043091" y="122198"/>
                  <a:pt x="2052405" y="126885"/>
                  <a:pt x="2062264" y="129702"/>
                </a:cubicBezTo>
                <a:cubicBezTo>
                  <a:pt x="2075119" y="133375"/>
                  <a:pt x="2088204" y="136187"/>
                  <a:pt x="2101174" y="139430"/>
                </a:cubicBezTo>
                <a:cubicBezTo>
                  <a:pt x="2107659" y="145915"/>
                  <a:pt x="2115911" y="151021"/>
                  <a:pt x="2120630" y="158885"/>
                </a:cubicBezTo>
                <a:cubicBezTo>
                  <a:pt x="2158514" y="222024"/>
                  <a:pt x="2100516" y="158228"/>
                  <a:pt x="2149813" y="207523"/>
                </a:cubicBezTo>
                <a:cubicBezTo>
                  <a:pt x="2153055" y="217251"/>
                  <a:pt x="2154265" y="227913"/>
                  <a:pt x="2159540" y="236706"/>
                </a:cubicBezTo>
                <a:cubicBezTo>
                  <a:pt x="2164259" y="244571"/>
                  <a:pt x="2173267" y="249000"/>
                  <a:pt x="2178996" y="256162"/>
                </a:cubicBezTo>
                <a:cubicBezTo>
                  <a:pt x="2186299" y="265291"/>
                  <a:pt x="2193223" y="274888"/>
                  <a:pt x="2198451" y="285345"/>
                </a:cubicBezTo>
                <a:cubicBezTo>
                  <a:pt x="2226607" y="341656"/>
                  <a:pt x="2182042" y="288391"/>
                  <a:pt x="2237362" y="343711"/>
                </a:cubicBezTo>
                <a:lnTo>
                  <a:pt x="2266545" y="431260"/>
                </a:lnTo>
                <a:cubicBezTo>
                  <a:pt x="2269787" y="440988"/>
                  <a:pt x="2273785" y="450495"/>
                  <a:pt x="2276272" y="460443"/>
                </a:cubicBezTo>
                <a:lnTo>
                  <a:pt x="2286000" y="499353"/>
                </a:lnTo>
                <a:cubicBezTo>
                  <a:pt x="2289243" y="538264"/>
                  <a:pt x="2288071" y="577798"/>
                  <a:pt x="2295728" y="616085"/>
                </a:cubicBezTo>
                <a:cubicBezTo>
                  <a:pt x="2298021" y="627549"/>
                  <a:pt x="2310578" y="634522"/>
                  <a:pt x="2315183" y="645268"/>
                </a:cubicBezTo>
                <a:cubicBezTo>
                  <a:pt x="2352872" y="733211"/>
                  <a:pt x="2295523" y="640097"/>
                  <a:pt x="2344366" y="713362"/>
                </a:cubicBezTo>
                <a:cubicBezTo>
                  <a:pt x="2373022" y="913942"/>
                  <a:pt x="2338755" y="646450"/>
                  <a:pt x="2344366" y="1112196"/>
                </a:cubicBezTo>
                <a:cubicBezTo>
                  <a:pt x="2346282" y="1271202"/>
                  <a:pt x="2363821" y="1588851"/>
                  <a:pt x="2363821" y="1588851"/>
                </a:cubicBezTo>
                <a:cubicBezTo>
                  <a:pt x="2357336" y="1738008"/>
                  <a:pt x="2391580" y="1894687"/>
                  <a:pt x="2344366" y="2036323"/>
                </a:cubicBezTo>
                <a:cubicBezTo>
                  <a:pt x="2341123" y="2046051"/>
                  <a:pt x="2339224" y="2056335"/>
                  <a:pt x="2334638" y="2065506"/>
                </a:cubicBezTo>
                <a:cubicBezTo>
                  <a:pt x="2299122" y="2136539"/>
                  <a:pt x="2320346" y="2040279"/>
                  <a:pt x="2276272" y="2172511"/>
                </a:cubicBezTo>
                <a:cubicBezTo>
                  <a:pt x="2273030" y="2182239"/>
                  <a:pt x="2271821" y="2192901"/>
                  <a:pt x="2266545" y="2201694"/>
                </a:cubicBezTo>
                <a:cubicBezTo>
                  <a:pt x="2261826" y="2209558"/>
                  <a:pt x="2252960" y="2214103"/>
                  <a:pt x="2247089" y="2221149"/>
                </a:cubicBezTo>
                <a:cubicBezTo>
                  <a:pt x="2236710" y="2233604"/>
                  <a:pt x="2228752" y="2248009"/>
                  <a:pt x="2217906" y="2260060"/>
                </a:cubicBezTo>
                <a:cubicBezTo>
                  <a:pt x="2199500" y="2280511"/>
                  <a:pt x="2174802" y="2295533"/>
                  <a:pt x="2159540" y="2318426"/>
                </a:cubicBezTo>
                <a:cubicBezTo>
                  <a:pt x="2157889" y="2320902"/>
                  <a:pt x="2120553" y="2385173"/>
                  <a:pt x="2101174" y="2396247"/>
                </a:cubicBezTo>
                <a:cubicBezTo>
                  <a:pt x="1896281" y="2513329"/>
                  <a:pt x="2186734" y="2331291"/>
                  <a:pt x="2013626" y="2435157"/>
                </a:cubicBezTo>
                <a:cubicBezTo>
                  <a:pt x="1993576" y="2447187"/>
                  <a:pt x="1978188" y="2469482"/>
                  <a:pt x="1955260" y="2474068"/>
                </a:cubicBezTo>
                <a:cubicBezTo>
                  <a:pt x="1939047" y="2477311"/>
                  <a:pt x="1922661" y="2479786"/>
                  <a:pt x="1906621" y="2483796"/>
                </a:cubicBezTo>
                <a:cubicBezTo>
                  <a:pt x="1896673" y="2486283"/>
                  <a:pt x="1887602" y="2492168"/>
                  <a:pt x="1877438" y="2493523"/>
                </a:cubicBezTo>
                <a:cubicBezTo>
                  <a:pt x="1747361" y="2510866"/>
                  <a:pt x="1434550" y="2511614"/>
                  <a:pt x="1381328" y="2512979"/>
                </a:cubicBezTo>
                <a:lnTo>
                  <a:pt x="826851" y="2503251"/>
                </a:lnTo>
                <a:cubicBezTo>
                  <a:pt x="752225" y="2501385"/>
                  <a:pt x="677560" y="2499037"/>
                  <a:pt x="603115" y="2493523"/>
                </a:cubicBezTo>
                <a:cubicBezTo>
                  <a:pt x="577251" y="2491607"/>
                  <a:pt x="559251" y="2480126"/>
                  <a:pt x="535021" y="2474068"/>
                </a:cubicBezTo>
                <a:lnTo>
                  <a:pt x="457200" y="2454613"/>
                </a:lnTo>
                <a:cubicBezTo>
                  <a:pt x="447472" y="2448128"/>
                  <a:pt x="438474" y="2440386"/>
                  <a:pt x="428017" y="2435157"/>
                </a:cubicBezTo>
                <a:cubicBezTo>
                  <a:pt x="418846" y="2430571"/>
                  <a:pt x="407627" y="2430706"/>
                  <a:pt x="398834" y="2425430"/>
                </a:cubicBezTo>
                <a:cubicBezTo>
                  <a:pt x="336886" y="2388261"/>
                  <a:pt x="436440" y="2420238"/>
                  <a:pt x="340468" y="2396247"/>
                </a:cubicBezTo>
                <a:cubicBezTo>
                  <a:pt x="333983" y="2389762"/>
                  <a:pt x="328175" y="2382520"/>
                  <a:pt x="321013" y="2376791"/>
                </a:cubicBezTo>
                <a:cubicBezTo>
                  <a:pt x="311884" y="2369488"/>
                  <a:pt x="299529" y="2366134"/>
                  <a:pt x="291830" y="2357336"/>
                </a:cubicBezTo>
                <a:cubicBezTo>
                  <a:pt x="218789" y="2273861"/>
                  <a:pt x="290011" y="2317516"/>
                  <a:pt x="214009" y="2279515"/>
                </a:cubicBezTo>
                <a:cubicBezTo>
                  <a:pt x="162123" y="2201689"/>
                  <a:pt x="230225" y="2295732"/>
                  <a:pt x="165370" y="2230877"/>
                </a:cubicBezTo>
                <a:cubicBezTo>
                  <a:pt x="157103" y="2222610"/>
                  <a:pt x="152400" y="2211422"/>
                  <a:pt x="145915" y="2201694"/>
                </a:cubicBezTo>
                <a:cubicBezTo>
                  <a:pt x="142672" y="2188724"/>
                  <a:pt x="144539" y="2173223"/>
                  <a:pt x="136187" y="2162783"/>
                </a:cubicBezTo>
                <a:cubicBezTo>
                  <a:pt x="129781" y="2154776"/>
                  <a:pt x="112964" y="2161399"/>
                  <a:pt x="107004" y="2153055"/>
                </a:cubicBezTo>
                <a:cubicBezTo>
                  <a:pt x="95084" y="2136367"/>
                  <a:pt x="96720" y="2113032"/>
                  <a:pt x="87549" y="2094689"/>
                </a:cubicBezTo>
                <a:lnTo>
                  <a:pt x="68094" y="2055779"/>
                </a:lnTo>
                <a:cubicBezTo>
                  <a:pt x="61405" y="2022337"/>
                  <a:pt x="57799" y="2000292"/>
                  <a:pt x="48638" y="1968230"/>
                </a:cubicBezTo>
                <a:cubicBezTo>
                  <a:pt x="20730" y="1870552"/>
                  <a:pt x="59591" y="2021765"/>
                  <a:pt x="29183" y="1900136"/>
                </a:cubicBezTo>
                <a:cubicBezTo>
                  <a:pt x="25940" y="1864468"/>
                  <a:pt x="23204" y="1828750"/>
                  <a:pt x="19455" y="1793132"/>
                </a:cubicBezTo>
                <a:cubicBezTo>
                  <a:pt x="16718" y="1767133"/>
                  <a:pt x="9728" y="1741453"/>
                  <a:pt x="9728" y="1715311"/>
                </a:cubicBezTo>
                <a:cubicBezTo>
                  <a:pt x="9728" y="354424"/>
                  <a:pt x="20027" y="1659303"/>
                  <a:pt x="29183" y="762000"/>
                </a:cubicBezTo>
                <a:cubicBezTo>
                  <a:pt x="31267" y="557730"/>
                  <a:pt x="0" y="220494"/>
                  <a:pt x="38911" y="110247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15" idx="30"/>
          </p:cNvCxnSpPr>
          <p:nvPr/>
        </p:nvCxnSpPr>
        <p:spPr>
          <a:xfrm>
            <a:off x="4815191" y="4863830"/>
            <a:ext cx="1989057" cy="144549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6804248" y="6021288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“Zona vuota” nel perimetro </a:t>
            </a:r>
          </a:p>
        </p:txBody>
      </p:sp>
      <p:cxnSp>
        <p:nvCxnSpPr>
          <p:cNvPr id="23" name="Connettore 2 22"/>
          <p:cNvCxnSpPr>
            <a:endCxn id="28" idx="0"/>
          </p:cNvCxnSpPr>
          <p:nvPr/>
        </p:nvCxnSpPr>
        <p:spPr>
          <a:xfrm flipH="1">
            <a:off x="2195736" y="3789040"/>
            <a:ext cx="1584176" cy="24482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1187624" y="62373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SU8 polimerizzata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4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619672" y="2348880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691680" y="5229200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9" idx="0"/>
          </p:cNvCxnSpPr>
          <p:nvPr/>
        </p:nvCxnSpPr>
        <p:spPr>
          <a:xfrm>
            <a:off x="2483768" y="5085184"/>
            <a:ext cx="0" cy="43204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64088" y="5085184"/>
            <a:ext cx="0" cy="43204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SU8 polimerizzata 6 ore a 150° + vetrino e peso </a:t>
            </a:r>
            <a:r>
              <a:rPr lang="it-IT" sz="2800" b="1" dirty="0" smtClean="0"/>
              <a:t>200 g</a:t>
            </a:r>
            <a:endParaRPr lang="it-IT" sz="2800" dirty="0"/>
          </a:p>
        </p:txBody>
      </p:sp>
      <p:pic>
        <p:nvPicPr>
          <p:cNvPr id="4" name="Segnaposto contenuto 3" descr="su8_su chip_e vetr_pol_6ore 150g_ancora_molla pic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4961525" cy="4065315"/>
          </a:xfrm>
          <a:ln>
            <a:solidFill>
              <a:schemeClr val="bg1"/>
            </a:solidFill>
          </a:ln>
        </p:spPr>
      </p:pic>
      <p:cxnSp>
        <p:nvCxnSpPr>
          <p:cNvPr id="6" name="Connettore 2 5"/>
          <p:cNvCxnSpPr/>
          <p:nvPr/>
        </p:nvCxnSpPr>
        <p:spPr>
          <a:xfrm flipV="1">
            <a:off x="2699792" y="1628800"/>
            <a:ext cx="4464496" cy="3507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2771800" y="2132856"/>
            <a:ext cx="4392488" cy="302433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5508104" y="1844824"/>
            <a:ext cx="1656184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5652120" y="2420888"/>
            <a:ext cx="1440160" cy="25922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164288" y="1700808"/>
            <a:ext cx="202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Colonnine h</a:t>
            </a:r>
            <a:r>
              <a:rPr lang="it-IT" dirty="0" smtClean="0"/>
              <a:t>: 10 µm</a:t>
            </a:r>
            <a:endParaRPr lang="it-IT" dirty="0"/>
          </a:p>
        </p:txBody>
      </p:sp>
      <p:sp>
        <p:nvSpPr>
          <p:cNvPr id="18" name="Parentesi graffa aperta 17"/>
          <p:cNvSpPr/>
          <p:nvPr/>
        </p:nvSpPr>
        <p:spPr>
          <a:xfrm>
            <a:off x="1475656" y="1844824"/>
            <a:ext cx="576064" cy="3384376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55576" y="35010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8 mm</a:t>
            </a:r>
            <a:endParaRPr lang="it-IT" dirty="0"/>
          </a:p>
        </p:txBody>
      </p:sp>
      <p:sp>
        <p:nvSpPr>
          <p:cNvPr id="20" name="Parentesi graffa aperta 19"/>
          <p:cNvSpPr/>
          <p:nvPr/>
        </p:nvSpPr>
        <p:spPr>
          <a:xfrm rot="16200000">
            <a:off x="3815916" y="3825044"/>
            <a:ext cx="576064" cy="3384376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355976" y="5589240"/>
            <a:ext cx="72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8 mm</a:t>
            </a:r>
            <a:endParaRPr lang="it-IT" dirty="0"/>
          </a:p>
        </p:txBody>
      </p:sp>
      <p:sp>
        <p:nvSpPr>
          <p:cNvPr id="22" name="Figura a mano libera 21"/>
          <p:cNvSpPr/>
          <p:nvPr/>
        </p:nvSpPr>
        <p:spPr>
          <a:xfrm>
            <a:off x="2266545" y="4182894"/>
            <a:ext cx="817123" cy="938441"/>
          </a:xfrm>
          <a:custGeom>
            <a:avLst/>
            <a:gdLst>
              <a:gd name="connsiteX0" fmla="*/ 68093 w 817123"/>
              <a:gd name="connsiteY0" fmla="*/ 904672 h 938441"/>
              <a:gd name="connsiteX1" fmla="*/ 223736 w 817123"/>
              <a:gd name="connsiteY1" fmla="*/ 875489 h 938441"/>
              <a:gd name="connsiteX2" fmla="*/ 282102 w 817123"/>
              <a:gd name="connsiteY2" fmla="*/ 856034 h 938441"/>
              <a:gd name="connsiteX3" fmla="*/ 340468 w 817123"/>
              <a:gd name="connsiteY3" fmla="*/ 817123 h 938441"/>
              <a:gd name="connsiteX4" fmla="*/ 369651 w 817123"/>
              <a:gd name="connsiteY4" fmla="*/ 807395 h 938441"/>
              <a:gd name="connsiteX5" fmla="*/ 466927 w 817123"/>
              <a:gd name="connsiteY5" fmla="*/ 758757 h 938441"/>
              <a:gd name="connsiteX6" fmla="*/ 535021 w 817123"/>
              <a:gd name="connsiteY6" fmla="*/ 710119 h 938441"/>
              <a:gd name="connsiteX7" fmla="*/ 593387 w 817123"/>
              <a:gd name="connsiteY7" fmla="*/ 661480 h 938441"/>
              <a:gd name="connsiteX8" fmla="*/ 622570 w 817123"/>
              <a:gd name="connsiteY8" fmla="*/ 642025 h 938441"/>
              <a:gd name="connsiteX9" fmla="*/ 680936 w 817123"/>
              <a:gd name="connsiteY9" fmla="*/ 593387 h 938441"/>
              <a:gd name="connsiteX10" fmla="*/ 710119 w 817123"/>
              <a:gd name="connsiteY10" fmla="*/ 554476 h 938441"/>
              <a:gd name="connsiteX11" fmla="*/ 749029 w 817123"/>
              <a:gd name="connsiteY11" fmla="*/ 515566 h 938441"/>
              <a:gd name="connsiteX12" fmla="*/ 758757 w 817123"/>
              <a:gd name="connsiteY12" fmla="*/ 486383 h 938441"/>
              <a:gd name="connsiteX13" fmla="*/ 797668 w 817123"/>
              <a:gd name="connsiteY13" fmla="*/ 437744 h 938441"/>
              <a:gd name="connsiteX14" fmla="*/ 807395 w 817123"/>
              <a:gd name="connsiteY14" fmla="*/ 379378 h 938441"/>
              <a:gd name="connsiteX15" fmla="*/ 817123 w 817123"/>
              <a:gd name="connsiteY15" fmla="*/ 350195 h 938441"/>
              <a:gd name="connsiteX16" fmla="*/ 807395 w 817123"/>
              <a:gd name="connsiteY16" fmla="*/ 223736 h 938441"/>
              <a:gd name="connsiteX17" fmla="*/ 758757 w 817123"/>
              <a:gd name="connsiteY17" fmla="*/ 184825 h 938441"/>
              <a:gd name="connsiteX18" fmla="*/ 749029 w 817123"/>
              <a:gd name="connsiteY18" fmla="*/ 126459 h 938441"/>
              <a:gd name="connsiteX19" fmla="*/ 729574 w 817123"/>
              <a:gd name="connsiteY19" fmla="*/ 97276 h 938441"/>
              <a:gd name="connsiteX20" fmla="*/ 661481 w 817123"/>
              <a:gd name="connsiteY20" fmla="*/ 48638 h 938441"/>
              <a:gd name="connsiteX21" fmla="*/ 564204 w 817123"/>
              <a:gd name="connsiteY21" fmla="*/ 29183 h 938441"/>
              <a:gd name="connsiteX22" fmla="*/ 496110 w 817123"/>
              <a:gd name="connsiteY22" fmla="*/ 9727 h 938441"/>
              <a:gd name="connsiteX23" fmla="*/ 428017 w 817123"/>
              <a:gd name="connsiteY23" fmla="*/ 0 h 938441"/>
              <a:gd name="connsiteX24" fmla="*/ 175098 w 817123"/>
              <a:gd name="connsiteY24" fmla="*/ 9727 h 938441"/>
              <a:gd name="connsiteX25" fmla="*/ 155642 w 817123"/>
              <a:gd name="connsiteY25" fmla="*/ 29183 h 938441"/>
              <a:gd name="connsiteX26" fmla="*/ 126459 w 817123"/>
              <a:gd name="connsiteY26" fmla="*/ 48638 h 938441"/>
              <a:gd name="connsiteX27" fmla="*/ 116732 w 817123"/>
              <a:gd name="connsiteY27" fmla="*/ 77821 h 938441"/>
              <a:gd name="connsiteX28" fmla="*/ 77821 w 817123"/>
              <a:gd name="connsiteY28" fmla="*/ 116732 h 938441"/>
              <a:gd name="connsiteX29" fmla="*/ 48638 w 817123"/>
              <a:gd name="connsiteY29" fmla="*/ 223736 h 938441"/>
              <a:gd name="connsiteX30" fmla="*/ 38910 w 817123"/>
              <a:gd name="connsiteY30" fmla="*/ 301557 h 938441"/>
              <a:gd name="connsiteX31" fmla="*/ 19455 w 817123"/>
              <a:gd name="connsiteY31" fmla="*/ 476655 h 938441"/>
              <a:gd name="connsiteX32" fmla="*/ 9727 w 817123"/>
              <a:gd name="connsiteY32" fmla="*/ 593387 h 938441"/>
              <a:gd name="connsiteX33" fmla="*/ 0 w 817123"/>
              <a:gd name="connsiteY33" fmla="*/ 651753 h 938441"/>
              <a:gd name="connsiteX34" fmla="*/ 9727 w 817123"/>
              <a:gd name="connsiteY34" fmla="*/ 856034 h 938441"/>
              <a:gd name="connsiteX35" fmla="*/ 29183 w 817123"/>
              <a:gd name="connsiteY35" fmla="*/ 914400 h 938441"/>
              <a:gd name="connsiteX36" fmla="*/ 58366 w 817123"/>
              <a:gd name="connsiteY36" fmla="*/ 933855 h 938441"/>
              <a:gd name="connsiteX37" fmla="*/ 68093 w 817123"/>
              <a:gd name="connsiteY37" fmla="*/ 904672 h 93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7123" h="938441">
                <a:moveTo>
                  <a:pt x="68093" y="904672"/>
                </a:moveTo>
                <a:cubicBezTo>
                  <a:pt x="95655" y="894944"/>
                  <a:pt x="153269" y="894280"/>
                  <a:pt x="223736" y="875489"/>
                </a:cubicBezTo>
                <a:cubicBezTo>
                  <a:pt x="243551" y="870205"/>
                  <a:pt x="282102" y="856034"/>
                  <a:pt x="282102" y="856034"/>
                </a:cubicBezTo>
                <a:cubicBezTo>
                  <a:pt x="308087" y="830048"/>
                  <a:pt x="299242" y="834791"/>
                  <a:pt x="340468" y="817123"/>
                </a:cubicBezTo>
                <a:cubicBezTo>
                  <a:pt x="349893" y="813084"/>
                  <a:pt x="360687" y="812375"/>
                  <a:pt x="369651" y="807395"/>
                </a:cubicBezTo>
                <a:cubicBezTo>
                  <a:pt x="464410" y="754752"/>
                  <a:pt x="390885" y="777768"/>
                  <a:pt x="466927" y="758757"/>
                </a:cubicBezTo>
                <a:cubicBezTo>
                  <a:pt x="513089" y="712595"/>
                  <a:pt x="488436" y="725646"/>
                  <a:pt x="535021" y="710119"/>
                </a:cubicBezTo>
                <a:cubicBezTo>
                  <a:pt x="607484" y="661809"/>
                  <a:pt x="518479" y="723903"/>
                  <a:pt x="593387" y="661480"/>
                </a:cubicBezTo>
                <a:cubicBezTo>
                  <a:pt x="602368" y="653996"/>
                  <a:pt x="613589" y="649509"/>
                  <a:pt x="622570" y="642025"/>
                </a:cubicBezTo>
                <a:cubicBezTo>
                  <a:pt x="697470" y="579609"/>
                  <a:pt x="608480" y="641690"/>
                  <a:pt x="680936" y="593387"/>
                </a:cubicBezTo>
                <a:cubicBezTo>
                  <a:pt x="690664" y="580417"/>
                  <a:pt x="699443" y="566677"/>
                  <a:pt x="710119" y="554476"/>
                </a:cubicBezTo>
                <a:cubicBezTo>
                  <a:pt x="722197" y="540672"/>
                  <a:pt x="738368" y="530492"/>
                  <a:pt x="749029" y="515566"/>
                </a:cubicBezTo>
                <a:cubicBezTo>
                  <a:pt x="754989" y="507222"/>
                  <a:pt x="754171" y="495554"/>
                  <a:pt x="758757" y="486383"/>
                </a:cubicBezTo>
                <a:cubicBezTo>
                  <a:pt x="771029" y="461839"/>
                  <a:pt x="779571" y="455841"/>
                  <a:pt x="797668" y="437744"/>
                </a:cubicBezTo>
                <a:cubicBezTo>
                  <a:pt x="800910" y="418289"/>
                  <a:pt x="803116" y="398632"/>
                  <a:pt x="807395" y="379378"/>
                </a:cubicBezTo>
                <a:cubicBezTo>
                  <a:pt x="809619" y="369368"/>
                  <a:pt x="817123" y="360449"/>
                  <a:pt x="817123" y="350195"/>
                </a:cubicBezTo>
                <a:cubicBezTo>
                  <a:pt x="817123" y="307917"/>
                  <a:pt x="815686" y="265193"/>
                  <a:pt x="807395" y="223736"/>
                </a:cubicBezTo>
                <a:cubicBezTo>
                  <a:pt x="805262" y="213072"/>
                  <a:pt x="762952" y="187622"/>
                  <a:pt x="758757" y="184825"/>
                </a:cubicBezTo>
                <a:cubicBezTo>
                  <a:pt x="755514" y="165370"/>
                  <a:pt x="755266" y="145171"/>
                  <a:pt x="749029" y="126459"/>
                </a:cubicBezTo>
                <a:cubicBezTo>
                  <a:pt x="745332" y="115368"/>
                  <a:pt x="737058" y="106257"/>
                  <a:pt x="729574" y="97276"/>
                </a:cubicBezTo>
                <a:cubicBezTo>
                  <a:pt x="710152" y="73969"/>
                  <a:pt x="691599" y="57243"/>
                  <a:pt x="661481" y="48638"/>
                </a:cubicBezTo>
                <a:cubicBezTo>
                  <a:pt x="629685" y="39554"/>
                  <a:pt x="595575" y="39640"/>
                  <a:pt x="564204" y="29183"/>
                </a:cubicBezTo>
                <a:cubicBezTo>
                  <a:pt x="539201" y="20848"/>
                  <a:pt x="522981" y="14613"/>
                  <a:pt x="496110" y="9727"/>
                </a:cubicBezTo>
                <a:cubicBezTo>
                  <a:pt x="473552" y="5626"/>
                  <a:pt x="450715" y="3242"/>
                  <a:pt x="428017" y="0"/>
                </a:cubicBezTo>
                <a:cubicBezTo>
                  <a:pt x="343711" y="3242"/>
                  <a:pt x="258987" y="739"/>
                  <a:pt x="175098" y="9727"/>
                </a:cubicBezTo>
                <a:cubicBezTo>
                  <a:pt x="165979" y="10704"/>
                  <a:pt x="162804" y="23454"/>
                  <a:pt x="155642" y="29183"/>
                </a:cubicBezTo>
                <a:cubicBezTo>
                  <a:pt x="146513" y="36486"/>
                  <a:pt x="136187" y="42153"/>
                  <a:pt x="126459" y="48638"/>
                </a:cubicBezTo>
                <a:cubicBezTo>
                  <a:pt x="123217" y="58366"/>
                  <a:pt x="122692" y="69477"/>
                  <a:pt x="116732" y="77821"/>
                </a:cubicBezTo>
                <a:cubicBezTo>
                  <a:pt x="106071" y="92747"/>
                  <a:pt x="77821" y="116732"/>
                  <a:pt x="77821" y="116732"/>
                </a:cubicBezTo>
                <a:cubicBezTo>
                  <a:pt x="66368" y="151089"/>
                  <a:pt x="53027" y="188623"/>
                  <a:pt x="48638" y="223736"/>
                </a:cubicBezTo>
                <a:cubicBezTo>
                  <a:pt x="45395" y="249676"/>
                  <a:pt x="41175" y="275513"/>
                  <a:pt x="38910" y="301557"/>
                </a:cubicBezTo>
                <a:cubicBezTo>
                  <a:pt x="24214" y="470564"/>
                  <a:pt x="45500" y="398522"/>
                  <a:pt x="19455" y="476655"/>
                </a:cubicBezTo>
                <a:cubicBezTo>
                  <a:pt x="16212" y="515566"/>
                  <a:pt x="14039" y="554580"/>
                  <a:pt x="9727" y="593387"/>
                </a:cubicBezTo>
                <a:cubicBezTo>
                  <a:pt x="7549" y="612990"/>
                  <a:pt x="0" y="632029"/>
                  <a:pt x="0" y="651753"/>
                </a:cubicBezTo>
                <a:cubicBezTo>
                  <a:pt x="0" y="719924"/>
                  <a:pt x="2199" y="788280"/>
                  <a:pt x="9727" y="856034"/>
                </a:cubicBezTo>
                <a:cubicBezTo>
                  <a:pt x="11992" y="876416"/>
                  <a:pt x="12119" y="903024"/>
                  <a:pt x="29183" y="914400"/>
                </a:cubicBezTo>
                <a:cubicBezTo>
                  <a:pt x="38911" y="920885"/>
                  <a:pt x="47909" y="928627"/>
                  <a:pt x="58366" y="933855"/>
                </a:cubicBezTo>
                <a:cubicBezTo>
                  <a:pt x="67537" y="938441"/>
                  <a:pt x="40531" y="914400"/>
                  <a:pt x="68093" y="90467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 22"/>
          <p:cNvSpPr/>
          <p:nvPr/>
        </p:nvSpPr>
        <p:spPr>
          <a:xfrm>
            <a:off x="2188723" y="1649047"/>
            <a:ext cx="1245141" cy="2052427"/>
          </a:xfrm>
          <a:custGeom>
            <a:avLst/>
            <a:gdLst>
              <a:gd name="connsiteX0" fmla="*/ 136188 w 1245141"/>
              <a:gd name="connsiteY0" fmla="*/ 228391 h 2052427"/>
              <a:gd name="connsiteX1" fmla="*/ 107005 w 1245141"/>
              <a:gd name="connsiteY1" fmla="*/ 325668 h 2052427"/>
              <a:gd name="connsiteX2" fmla="*/ 87549 w 1245141"/>
              <a:gd name="connsiteY2" fmla="*/ 354851 h 2052427"/>
              <a:gd name="connsiteX3" fmla="*/ 58366 w 1245141"/>
              <a:gd name="connsiteY3" fmla="*/ 442400 h 2052427"/>
              <a:gd name="connsiteX4" fmla="*/ 29183 w 1245141"/>
              <a:gd name="connsiteY4" fmla="*/ 568859 h 2052427"/>
              <a:gd name="connsiteX5" fmla="*/ 0 w 1245141"/>
              <a:gd name="connsiteY5" fmla="*/ 675864 h 2052427"/>
              <a:gd name="connsiteX6" fmla="*/ 9728 w 1245141"/>
              <a:gd name="connsiteY6" fmla="*/ 938510 h 2052427"/>
              <a:gd name="connsiteX7" fmla="*/ 29183 w 1245141"/>
              <a:gd name="connsiteY7" fmla="*/ 996876 h 2052427"/>
              <a:gd name="connsiteX8" fmla="*/ 48639 w 1245141"/>
              <a:gd name="connsiteY8" fmla="*/ 1064970 h 2052427"/>
              <a:gd name="connsiteX9" fmla="*/ 68094 w 1245141"/>
              <a:gd name="connsiteY9" fmla="*/ 1094153 h 2052427"/>
              <a:gd name="connsiteX10" fmla="*/ 77822 w 1245141"/>
              <a:gd name="connsiteY10" fmla="*/ 1162247 h 2052427"/>
              <a:gd name="connsiteX11" fmla="*/ 97277 w 1245141"/>
              <a:gd name="connsiteY11" fmla="*/ 1230340 h 2052427"/>
              <a:gd name="connsiteX12" fmla="*/ 107005 w 1245141"/>
              <a:gd name="connsiteY12" fmla="*/ 1337344 h 2052427"/>
              <a:gd name="connsiteX13" fmla="*/ 126460 w 1245141"/>
              <a:gd name="connsiteY13" fmla="*/ 1444349 h 2052427"/>
              <a:gd name="connsiteX14" fmla="*/ 165371 w 1245141"/>
              <a:gd name="connsiteY14" fmla="*/ 1541625 h 2052427"/>
              <a:gd name="connsiteX15" fmla="*/ 175098 w 1245141"/>
              <a:gd name="connsiteY15" fmla="*/ 1599991 h 2052427"/>
              <a:gd name="connsiteX16" fmla="*/ 184826 w 1245141"/>
              <a:gd name="connsiteY16" fmla="*/ 1638902 h 2052427"/>
              <a:gd name="connsiteX17" fmla="*/ 194554 w 1245141"/>
              <a:gd name="connsiteY17" fmla="*/ 1794544 h 2052427"/>
              <a:gd name="connsiteX18" fmla="*/ 223737 w 1245141"/>
              <a:gd name="connsiteY18" fmla="*/ 1852910 h 2052427"/>
              <a:gd name="connsiteX19" fmla="*/ 252920 w 1245141"/>
              <a:gd name="connsiteY19" fmla="*/ 1921004 h 2052427"/>
              <a:gd name="connsiteX20" fmla="*/ 272375 w 1245141"/>
              <a:gd name="connsiteY20" fmla="*/ 1950187 h 2052427"/>
              <a:gd name="connsiteX21" fmla="*/ 321013 w 1245141"/>
              <a:gd name="connsiteY21" fmla="*/ 2037736 h 2052427"/>
              <a:gd name="connsiteX22" fmla="*/ 350196 w 1245141"/>
              <a:gd name="connsiteY22" fmla="*/ 2047464 h 2052427"/>
              <a:gd name="connsiteX23" fmla="*/ 642026 w 1245141"/>
              <a:gd name="connsiteY23" fmla="*/ 2028008 h 2052427"/>
              <a:gd name="connsiteX24" fmla="*/ 671209 w 1245141"/>
              <a:gd name="connsiteY24" fmla="*/ 2018281 h 2052427"/>
              <a:gd name="connsiteX25" fmla="*/ 719847 w 1245141"/>
              <a:gd name="connsiteY25" fmla="*/ 1989098 h 2052427"/>
              <a:gd name="connsiteX26" fmla="*/ 768486 w 1245141"/>
              <a:gd name="connsiteY26" fmla="*/ 1959915 h 2052427"/>
              <a:gd name="connsiteX27" fmla="*/ 787941 w 1245141"/>
              <a:gd name="connsiteY27" fmla="*/ 1930732 h 2052427"/>
              <a:gd name="connsiteX28" fmla="*/ 846307 w 1245141"/>
              <a:gd name="connsiteY28" fmla="*/ 1901549 h 2052427"/>
              <a:gd name="connsiteX29" fmla="*/ 875490 w 1245141"/>
              <a:gd name="connsiteY29" fmla="*/ 1862638 h 2052427"/>
              <a:gd name="connsiteX30" fmla="*/ 972766 w 1245141"/>
              <a:gd name="connsiteY30" fmla="*/ 1784817 h 2052427"/>
              <a:gd name="connsiteX31" fmla="*/ 992222 w 1245141"/>
              <a:gd name="connsiteY31" fmla="*/ 1745906 h 2052427"/>
              <a:gd name="connsiteX32" fmla="*/ 1031132 w 1245141"/>
              <a:gd name="connsiteY32" fmla="*/ 1638902 h 2052427"/>
              <a:gd name="connsiteX33" fmla="*/ 1040860 w 1245141"/>
              <a:gd name="connsiteY33" fmla="*/ 1609719 h 2052427"/>
              <a:gd name="connsiteX34" fmla="*/ 1050588 w 1245141"/>
              <a:gd name="connsiteY34" fmla="*/ 1580536 h 2052427"/>
              <a:gd name="connsiteX35" fmla="*/ 1079771 w 1245141"/>
              <a:gd name="connsiteY35" fmla="*/ 1541625 h 2052427"/>
              <a:gd name="connsiteX36" fmla="*/ 1118681 w 1245141"/>
              <a:gd name="connsiteY36" fmla="*/ 1454076 h 2052427"/>
              <a:gd name="connsiteX37" fmla="*/ 1128409 w 1245141"/>
              <a:gd name="connsiteY37" fmla="*/ 1415166 h 2052427"/>
              <a:gd name="connsiteX38" fmla="*/ 1138137 w 1245141"/>
              <a:gd name="connsiteY38" fmla="*/ 1385983 h 2052427"/>
              <a:gd name="connsiteX39" fmla="*/ 1147864 w 1245141"/>
              <a:gd name="connsiteY39" fmla="*/ 1337344 h 2052427"/>
              <a:gd name="connsiteX40" fmla="*/ 1167320 w 1245141"/>
              <a:gd name="connsiteY40" fmla="*/ 1298434 h 2052427"/>
              <a:gd name="connsiteX41" fmla="*/ 1177047 w 1245141"/>
              <a:gd name="connsiteY41" fmla="*/ 1210885 h 2052427"/>
              <a:gd name="connsiteX42" fmla="*/ 1186775 w 1245141"/>
              <a:gd name="connsiteY42" fmla="*/ 1113608 h 2052427"/>
              <a:gd name="connsiteX43" fmla="*/ 1196503 w 1245141"/>
              <a:gd name="connsiteY43" fmla="*/ 1074698 h 2052427"/>
              <a:gd name="connsiteX44" fmla="*/ 1215958 w 1245141"/>
              <a:gd name="connsiteY44" fmla="*/ 996876 h 2052427"/>
              <a:gd name="connsiteX45" fmla="*/ 1245141 w 1245141"/>
              <a:gd name="connsiteY45" fmla="*/ 734230 h 2052427"/>
              <a:gd name="connsiteX46" fmla="*/ 1235413 w 1245141"/>
              <a:gd name="connsiteY46" fmla="*/ 549404 h 2052427"/>
              <a:gd name="connsiteX47" fmla="*/ 1225686 w 1245141"/>
              <a:gd name="connsiteY47" fmla="*/ 520221 h 2052427"/>
              <a:gd name="connsiteX48" fmla="*/ 1206230 w 1245141"/>
              <a:gd name="connsiteY48" fmla="*/ 491038 h 2052427"/>
              <a:gd name="connsiteX49" fmla="*/ 1196503 w 1245141"/>
              <a:gd name="connsiteY49" fmla="*/ 384034 h 2052427"/>
              <a:gd name="connsiteX50" fmla="*/ 1177047 w 1245141"/>
              <a:gd name="connsiteY50" fmla="*/ 364579 h 2052427"/>
              <a:gd name="connsiteX51" fmla="*/ 1157592 w 1245141"/>
              <a:gd name="connsiteY51" fmla="*/ 306213 h 2052427"/>
              <a:gd name="connsiteX52" fmla="*/ 1138137 w 1245141"/>
              <a:gd name="connsiteY52" fmla="*/ 267302 h 2052427"/>
              <a:gd name="connsiteX53" fmla="*/ 1128409 w 1245141"/>
              <a:gd name="connsiteY53" fmla="*/ 208936 h 2052427"/>
              <a:gd name="connsiteX54" fmla="*/ 1099226 w 1245141"/>
              <a:gd name="connsiteY54" fmla="*/ 179753 h 2052427"/>
              <a:gd name="connsiteX55" fmla="*/ 1050588 w 1245141"/>
              <a:gd name="connsiteY55" fmla="*/ 111659 h 2052427"/>
              <a:gd name="connsiteX56" fmla="*/ 963039 w 1245141"/>
              <a:gd name="connsiteY56" fmla="*/ 72749 h 2052427"/>
              <a:gd name="connsiteX57" fmla="*/ 924128 w 1245141"/>
              <a:gd name="connsiteY57" fmla="*/ 63021 h 2052427"/>
              <a:gd name="connsiteX58" fmla="*/ 856034 w 1245141"/>
              <a:gd name="connsiteY58" fmla="*/ 43566 h 2052427"/>
              <a:gd name="connsiteX59" fmla="*/ 778213 w 1245141"/>
              <a:gd name="connsiteY59" fmla="*/ 33838 h 2052427"/>
              <a:gd name="connsiteX60" fmla="*/ 749030 w 1245141"/>
              <a:gd name="connsiteY60" fmla="*/ 24110 h 2052427"/>
              <a:gd name="connsiteX61" fmla="*/ 359924 w 1245141"/>
              <a:gd name="connsiteY61" fmla="*/ 24110 h 2052427"/>
              <a:gd name="connsiteX62" fmla="*/ 301558 w 1245141"/>
              <a:gd name="connsiteY62" fmla="*/ 33838 h 2052427"/>
              <a:gd name="connsiteX63" fmla="*/ 233464 w 1245141"/>
              <a:gd name="connsiteY63" fmla="*/ 53293 h 2052427"/>
              <a:gd name="connsiteX64" fmla="*/ 204281 w 1245141"/>
              <a:gd name="connsiteY64" fmla="*/ 72749 h 2052427"/>
              <a:gd name="connsiteX65" fmla="*/ 145915 w 1245141"/>
              <a:gd name="connsiteY65" fmla="*/ 189481 h 2052427"/>
              <a:gd name="connsiteX66" fmla="*/ 136188 w 1245141"/>
              <a:gd name="connsiteY66" fmla="*/ 228391 h 20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45141" h="2052427">
                <a:moveTo>
                  <a:pt x="136188" y="228391"/>
                </a:moveTo>
                <a:cubicBezTo>
                  <a:pt x="92406" y="294061"/>
                  <a:pt x="141148" y="211857"/>
                  <a:pt x="107005" y="325668"/>
                </a:cubicBezTo>
                <a:cubicBezTo>
                  <a:pt x="103646" y="336866"/>
                  <a:pt x="94034" y="345123"/>
                  <a:pt x="87549" y="354851"/>
                </a:cubicBezTo>
                <a:cubicBezTo>
                  <a:pt x="77821" y="384034"/>
                  <a:pt x="64398" y="412236"/>
                  <a:pt x="58366" y="442400"/>
                </a:cubicBezTo>
                <a:cubicBezTo>
                  <a:pt x="50648" y="480992"/>
                  <a:pt x="40920" y="533647"/>
                  <a:pt x="29183" y="568859"/>
                </a:cubicBezTo>
                <a:cubicBezTo>
                  <a:pt x="4500" y="642911"/>
                  <a:pt x="13750" y="607116"/>
                  <a:pt x="0" y="675864"/>
                </a:cubicBezTo>
                <a:cubicBezTo>
                  <a:pt x="3243" y="763413"/>
                  <a:pt x="1796" y="851261"/>
                  <a:pt x="9728" y="938510"/>
                </a:cubicBezTo>
                <a:cubicBezTo>
                  <a:pt x="11585" y="958933"/>
                  <a:pt x="24209" y="976981"/>
                  <a:pt x="29183" y="996876"/>
                </a:cubicBezTo>
                <a:cubicBezTo>
                  <a:pt x="32300" y="1009345"/>
                  <a:pt x="41661" y="1051013"/>
                  <a:pt x="48639" y="1064970"/>
                </a:cubicBezTo>
                <a:cubicBezTo>
                  <a:pt x="53867" y="1075427"/>
                  <a:pt x="61609" y="1084425"/>
                  <a:pt x="68094" y="1094153"/>
                </a:cubicBezTo>
                <a:cubicBezTo>
                  <a:pt x="71337" y="1116851"/>
                  <a:pt x="73720" y="1139688"/>
                  <a:pt x="77822" y="1162247"/>
                </a:cubicBezTo>
                <a:cubicBezTo>
                  <a:pt x="82709" y="1189124"/>
                  <a:pt x="88941" y="1205333"/>
                  <a:pt x="97277" y="1230340"/>
                </a:cubicBezTo>
                <a:cubicBezTo>
                  <a:pt x="100520" y="1266008"/>
                  <a:pt x="102820" y="1301774"/>
                  <a:pt x="107005" y="1337344"/>
                </a:cubicBezTo>
                <a:cubicBezTo>
                  <a:pt x="109390" y="1357613"/>
                  <a:pt x="121297" y="1421978"/>
                  <a:pt x="126460" y="1444349"/>
                </a:cubicBezTo>
                <a:cubicBezTo>
                  <a:pt x="145972" y="1528900"/>
                  <a:pt x="127751" y="1504007"/>
                  <a:pt x="165371" y="1541625"/>
                </a:cubicBezTo>
                <a:cubicBezTo>
                  <a:pt x="168613" y="1561080"/>
                  <a:pt x="171230" y="1580650"/>
                  <a:pt x="175098" y="1599991"/>
                </a:cubicBezTo>
                <a:cubicBezTo>
                  <a:pt x="177720" y="1613101"/>
                  <a:pt x="183496" y="1625599"/>
                  <a:pt x="184826" y="1638902"/>
                </a:cubicBezTo>
                <a:cubicBezTo>
                  <a:pt x="189999" y="1690626"/>
                  <a:pt x="189112" y="1742848"/>
                  <a:pt x="194554" y="1794544"/>
                </a:cubicBezTo>
                <a:cubicBezTo>
                  <a:pt x="197431" y="1821875"/>
                  <a:pt x="210619" y="1829953"/>
                  <a:pt x="223737" y="1852910"/>
                </a:cubicBezTo>
                <a:cubicBezTo>
                  <a:pt x="304693" y="1994582"/>
                  <a:pt x="198361" y="1811886"/>
                  <a:pt x="252920" y="1921004"/>
                </a:cubicBezTo>
                <a:cubicBezTo>
                  <a:pt x="258148" y="1931461"/>
                  <a:pt x="267147" y="1939730"/>
                  <a:pt x="272375" y="1950187"/>
                </a:cubicBezTo>
                <a:cubicBezTo>
                  <a:pt x="286079" y="1977595"/>
                  <a:pt x="284210" y="2025468"/>
                  <a:pt x="321013" y="2037736"/>
                </a:cubicBezTo>
                <a:lnTo>
                  <a:pt x="350196" y="2047464"/>
                </a:lnTo>
                <a:cubicBezTo>
                  <a:pt x="460174" y="2043065"/>
                  <a:pt x="544350" y="2052427"/>
                  <a:pt x="642026" y="2028008"/>
                </a:cubicBezTo>
                <a:cubicBezTo>
                  <a:pt x="651974" y="2025521"/>
                  <a:pt x="661481" y="2021523"/>
                  <a:pt x="671209" y="2018281"/>
                </a:cubicBezTo>
                <a:cubicBezTo>
                  <a:pt x="720502" y="1968985"/>
                  <a:pt x="656710" y="2026980"/>
                  <a:pt x="719847" y="1989098"/>
                </a:cubicBezTo>
                <a:cubicBezTo>
                  <a:pt x="786612" y="1949040"/>
                  <a:pt x="685817" y="1987469"/>
                  <a:pt x="768486" y="1959915"/>
                </a:cubicBezTo>
                <a:cubicBezTo>
                  <a:pt x="774971" y="1950187"/>
                  <a:pt x="779674" y="1938999"/>
                  <a:pt x="787941" y="1930732"/>
                </a:cubicBezTo>
                <a:cubicBezTo>
                  <a:pt x="806800" y="1911873"/>
                  <a:pt x="822570" y="1909461"/>
                  <a:pt x="846307" y="1901549"/>
                </a:cubicBezTo>
                <a:cubicBezTo>
                  <a:pt x="856035" y="1888579"/>
                  <a:pt x="863180" y="1873189"/>
                  <a:pt x="875490" y="1862638"/>
                </a:cubicBezTo>
                <a:cubicBezTo>
                  <a:pt x="927216" y="1818301"/>
                  <a:pt x="926523" y="1877301"/>
                  <a:pt x="972766" y="1784817"/>
                </a:cubicBezTo>
                <a:cubicBezTo>
                  <a:pt x="979251" y="1771847"/>
                  <a:pt x="986332" y="1759157"/>
                  <a:pt x="992222" y="1745906"/>
                </a:cubicBezTo>
                <a:cubicBezTo>
                  <a:pt x="1010270" y="1705299"/>
                  <a:pt x="1016753" y="1682039"/>
                  <a:pt x="1031132" y="1638902"/>
                </a:cubicBezTo>
                <a:lnTo>
                  <a:pt x="1040860" y="1609719"/>
                </a:lnTo>
                <a:cubicBezTo>
                  <a:pt x="1044103" y="1599991"/>
                  <a:pt x="1044436" y="1588739"/>
                  <a:pt x="1050588" y="1580536"/>
                </a:cubicBezTo>
                <a:lnTo>
                  <a:pt x="1079771" y="1541625"/>
                </a:lnTo>
                <a:cubicBezTo>
                  <a:pt x="1102923" y="1472168"/>
                  <a:pt x="1087851" y="1500323"/>
                  <a:pt x="1118681" y="1454076"/>
                </a:cubicBezTo>
                <a:cubicBezTo>
                  <a:pt x="1121924" y="1441106"/>
                  <a:pt x="1124736" y="1428021"/>
                  <a:pt x="1128409" y="1415166"/>
                </a:cubicBezTo>
                <a:cubicBezTo>
                  <a:pt x="1131226" y="1405307"/>
                  <a:pt x="1135650" y="1395931"/>
                  <a:pt x="1138137" y="1385983"/>
                </a:cubicBezTo>
                <a:cubicBezTo>
                  <a:pt x="1142147" y="1369943"/>
                  <a:pt x="1142635" y="1353030"/>
                  <a:pt x="1147864" y="1337344"/>
                </a:cubicBezTo>
                <a:cubicBezTo>
                  <a:pt x="1152450" y="1323587"/>
                  <a:pt x="1160835" y="1311404"/>
                  <a:pt x="1167320" y="1298434"/>
                </a:cubicBezTo>
                <a:cubicBezTo>
                  <a:pt x="1170562" y="1269251"/>
                  <a:pt x="1173973" y="1240086"/>
                  <a:pt x="1177047" y="1210885"/>
                </a:cubicBezTo>
                <a:cubicBezTo>
                  <a:pt x="1180458" y="1178477"/>
                  <a:pt x="1182166" y="1145868"/>
                  <a:pt x="1186775" y="1113608"/>
                </a:cubicBezTo>
                <a:cubicBezTo>
                  <a:pt x="1188666" y="1100373"/>
                  <a:pt x="1193603" y="1087749"/>
                  <a:pt x="1196503" y="1074698"/>
                </a:cubicBezTo>
                <a:cubicBezTo>
                  <a:pt x="1212156" y="1004260"/>
                  <a:pt x="1198574" y="1049028"/>
                  <a:pt x="1215958" y="996876"/>
                </a:cubicBezTo>
                <a:cubicBezTo>
                  <a:pt x="1239855" y="805695"/>
                  <a:pt x="1230679" y="893304"/>
                  <a:pt x="1245141" y="734230"/>
                </a:cubicBezTo>
                <a:cubicBezTo>
                  <a:pt x="1241898" y="672621"/>
                  <a:pt x="1240998" y="610845"/>
                  <a:pt x="1235413" y="549404"/>
                </a:cubicBezTo>
                <a:cubicBezTo>
                  <a:pt x="1234485" y="539192"/>
                  <a:pt x="1230272" y="529392"/>
                  <a:pt x="1225686" y="520221"/>
                </a:cubicBezTo>
                <a:cubicBezTo>
                  <a:pt x="1220457" y="509764"/>
                  <a:pt x="1212715" y="500766"/>
                  <a:pt x="1206230" y="491038"/>
                </a:cubicBezTo>
                <a:cubicBezTo>
                  <a:pt x="1202988" y="455370"/>
                  <a:pt x="1204556" y="418932"/>
                  <a:pt x="1196503" y="384034"/>
                </a:cubicBezTo>
                <a:cubicBezTo>
                  <a:pt x="1194441" y="375097"/>
                  <a:pt x="1181149" y="372782"/>
                  <a:pt x="1177047" y="364579"/>
                </a:cubicBezTo>
                <a:cubicBezTo>
                  <a:pt x="1167876" y="346236"/>
                  <a:pt x="1166763" y="324556"/>
                  <a:pt x="1157592" y="306213"/>
                </a:cubicBezTo>
                <a:lnTo>
                  <a:pt x="1138137" y="267302"/>
                </a:lnTo>
                <a:cubicBezTo>
                  <a:pt x="1134894" y="247847"/>
                  <a:pt x="1136420" y="226960"/>
                  <a:pt x="1128409" y="208936"/>
                </a:cubicBezTo>
                <a:cubicBezTo>
                  <a:pt x="1122822" y="196365"/>
                  <a:pt x="1108033" y="190321"/>
                  <a:pt x="1099226" y="179753"/>
                </a:cubicBezTo>
                <a:cubicBezTo>
                  <a:pt x="1071608" y="146611"/>
                  <a:pt x="1085634" y="146705"/>
                  <a:pt x="1050588" y="111659"/>
                </a:cubicBezTo>
                <a:cubicBezTo>
                  <a:pt x="1029295" y="90366"/>
                  <a:pt x="988724" y="79170"/>
                  <a:pt x="963039" y="72749"/>
                </a:cubicBezTo>
                <a:cubicBezTo>
                  <a:pt x="950069" y="69506"/>
                  <a:pt x="936983" y="66694"/>
                  <a:pt x="924128" y="63021"/>
                </a:cubicBezTo>
                <a:cubicBezTo>
                  <a:pt x="891739" y="53767"/>
                  <a:pt x="892536" y="49650"/>
                  <a:pt x="856034" y="43566"/>
                </a:cubicBezTo>
                <a:cubicBezTo>
                  <a:pt x="830247" y="39268"/>
                  <a:pt x="804153" y="37081"/>
                  <a:pt x="778213" y="33838"/>
                </a:cubicBezTo>
                <a:cubicBezTo>
                  <a:pt x="768485" y="30595"/>
                  <a:pt x="759119" y="25944"/>
                  <a:pt x="749030" y="24110"/>
                </a:cubicBezTo>
                <a:cubicBezTo>
                  <a:pt x="616426" y="0"/>
                  <a:pt x="505824" y="19551"/>
                  <a:pt x="359924" y="24110"/>
                </a:cubicBezTo>
                <a:cubicBezTo>
                  <a:pt x="340469" y="27353"/>
                  <a:pt x="320899" y="29970"/>
                  <a:pt x="301558" y="33838"/>
                </a:cubicBezTo>
                <a:cubicBezTo>
                  <a:pt x="271025" y="39945"/>
                  <a:pt x="261275" y="44023"/>
                  <a:pt x="233464" y="53293"/>
                </a:cubicBezTo>
                <a:cubicBezTo>
                  <a:pt x="223736" y="59778"/>
                  <a:pt x="211980" y="63950"/>
                  <a:pt x="204281" y="72749"/>
                </a:cubicBezTo>
                <a:cubicBezTo>
                  <a:pt x="184609" y="95231"/>
                  <a:pt x="145915" y="155371"/>
                  <a:pt x="145915" y="189481"/>
                </a:cubicBezTo>
                <a:lnTo>
                  <a:pt x="136188" y="228391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/>
          <p:cNvCxnSpPr/>
          <p:nvPr/>
        </p:nvCxnSpPr>
        <p:spPr>
          <a:xfrm flipH="1">
            <a:off x="827584" y="5085184"/>
            <a:ext cx="1569336" cy="100811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467544" y="6093296"/>
            <a:ext cx="4590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“Zone Vuote  “ dopo 1 ora di polimerizzazione  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5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051720" y="1844824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051720" y="5229200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411760" y="4653136"/>
            <a:ext cx="0" cy="7116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796136" y="4661520"/>
            <a:ext cx="0" cy="7116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SU8 polimerizzata 6 ore a 150° + vetrino e peso 200 </a:t>
            </a:r>
            <a:r>
              <a:rPr lang="it-IT" sz="2800" b="1" dirty="0"/>
              <a:t>g</a:t>
            </a:r>
            <a:r>
              <a:rPr lang="it-IT" sz="2800" b="1" dirty="0" smtClean="0"/>
              <a:t> dettaglio (</a:t>
            </a:r>
            <a:r>
              <a:rPr lang="it-IT" sz="2800" b="1" dirty="0" smtClean="0"/>
              <a:t>1)</a:t>
            </a:r>
            <a:endParaRPr lang="it-IT" sz="2800" dirty="0"/>
          </a:p>
        </p:txBody>
      </p:sp>
      <p:pic>
        <p:nvPicPr>
          <p:cNvPr id="4" name="Segnaposto contenuto 3" descr="su8_su chip_e vetr_pol_6ore 150g_ancora_molla pic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3384376" cy="2538282"/>
          </a:xfrm>
        </p:spPr>
      </p:pic>
      <p:sp>
        <p:nvSpPr>
          <p:cNvPr id="5" name="Figura a mano libera 4"/>
          <p:cNvSpPr/>
          <p:nvPr/>
        </p:nvSpPr>
        <p:spPr>
          <a:xfrm>
            <a:off x="1331640" y="1772816"/>
            <a:ext cx="1994170" cy="1915139"/>
          </a:xfrm>
          <a:custGeom>
            <a:avLst/>
            <a:gdLst>
              <a:gd name="connsiteX0" fmla="*/ 272375 w 1994170"/>
              <a:gd name="connsiteY0" fmla="*/ 262647 h 1915139"/>
              <a:gd name="connsiteX1" fmla="*/ 243192 w 1994170"/>
              <a:gd name="connsiteY1" fmla="*/ 272375 h 1915139"/>
              <a:gd name="connsiteX2" fmla="*/ 184826 w 1994170"/>
              <a:gd name="connsiteY2" fmla="*/ 282102 h 1915139"/>
              <a:gd name="connsiteX3" fmla="*/ 165370 w 1994170"/>
              <a:gd name="connsiteY3" fmla="*/ 301558 h 1915139"/>
              <a:gd name="connsiteX4" fmla="*/ 136188 w 1994170"/>
              <a:gd name="connsiteY4" fmla="*/ 311285 h 1915139"/>
              <a:gd name="connsiteX5" fmla="*/ 116732 w 1994170"/>
              <a:gd name="connsiteY5" fmla="*/ 330741 h 1915139"/>
              <a:gd name="connsiteX6" fmla="*/ 87549 w 1994170"/>
              <a:gd name="connsiteY6" fmla="*/ 340468 h 1915139"/>
              <a:gd name="connsiteX7" fmla="*/ 38911 w 1994170"/>
              <a:gd name="connsiteY7" fmla="*/ 389107 h 1915139"/>
              <a:gd name="connsiteX8" fmla="*/ 19456 w 1994170"/>
              <a:gd name="connsiteY8" fmla="*/ 476655 h 1915139"/>
              <a:gd name="connsiteX9" fmla="*/ 0 w 1994170"/>
              <a:gd name="connsiteY9" fmla="*/ 544749 h 1915139"/>
              <a:gd name="connsiteX10" fmla="*/ 19456 w 1994170"/>
              <a:gd name="connsiteY10" fmla="*/ 749030 h 1915139"/>
              <a:gd name="connsiteX11" fmla="*/ 38911 w 1994170"/>
              <a:gd name="connsiteY11" fmla="*/ 826851 h 1915139"/>
              <a:gd name="connsiteX12" fmla="*/ 48639 w 1994170"/>
              <a:gd name="connsiteY12" fmla="*/ 885217 h 1915139"/>
              <a:gd name="connsiteX13" fmla="*/ 58366 w 1994170"/>
              <a:gd name="connsiteY13" fmla="*/ 963038 h 1915139"/>
              <a:gd name="connsiteX14" fmla="*/ 68094 w 1994170"/>
              <a:gd name="connsiteY14" fmla="*/ 1011677 h 1915139"/>
              <a:gd name="connsiteX15" fmla="*/ 77822 w 1994170"/>
              <a:gd name="connsiteY15" fmla="*/ 1108953 h 1915139"/>
              <a:gd name="connsiteX16" fmla="*/ 97277 w 1994170"/>
              <a:gd name="connsiteY16" fmla="*/ 1147864 h 1915139"/>
              <a:gd name="connsiteX17" fmla="*/ 107005 w 1994170"/>
              <a:gd name="connsiteY17" fmla="*/ 1177047 h 1915139"/>
              <a:gd name="connsiteX18" fmla="*/ 145915 w 1994170"/>
              <a:gd name="connsiteY18" fmla="*/ 1342417 h 1915139"/>
              <a:gd name="connsiteX19" fmla="*/ 155643 w 1994170"/>
              <a:gd name="connsiteY19" fmla="*/ 1381328 h 1915139"/>
              <a:gd name="connsiteX20" fmla="*/ 175098 w 1994170"/>
              <a:gd name="connsiteY20" fmla="*/ 1410511 h 1915139"/>
              <a:gd name="connsiteX21" fmla="*/ 194553 w 1994170"/>
              <a:gd name="connsiteY21" fmla="*/ 1449421 h 1915139"/>
              <a:gd name="connsiteX22" fmla="*/ 214009 w 1994170"/>
              <a:gd name="connsiteY22" fmla="*/ 1536970 h 1915139"/>
              <a:gd name="connsiteX23" fmla="*/ 233464 w 1994170"/>
              <a:gd name="connsiteY23" fmla="*/ 1566153 h 1915139"/>
              <a:gd name="connsiteX24" fmla="*/ 243192 w 1994170"/>
              <a:gd name="connsiteY24" fmla="*/ 1595336 h 1915139"/>
              <a:gd name="connsiteX25" fmla="*/ 252919 w 1994170"/>
              <a:gd name="connsiteY25" fmla="*/ 1634247 h 1915139"/>
              <a:gd name="connsiteX26" fmla="*/ 282102 w 1994170"/>
              <a:gd name="connsiteY26" fmla="*/ 1653702 h 1915139"/>
              <a:gd name="connsiteX27" fmla="*/ 311285 w 1994170"/>
              <a:gd name="connsiteY27" fmla="*/ 1682885 h 1915139"/>
              <a:gd name="connsiteX28" fmla="*/ 350196 w 1994170"/>
              <a:gd name="connsiteY28" fmla="*/ 1731524 h 1915139"/>
              <a:gd name="connsiteX29" fmla="*/ 389107 w 1994170"/>
              <a:gd name="connsiteY29" fmla="*/ 1741251 h 1915139"/>
              <a:gd name="connsiteX30" fmla="*/ 447473 w 1994170"/>
              <a:gd name="connsiteY30" fmla="*/ 1789890 h 1915139"/>
              <a:gd name="connsiteX31" fmla="*/ 476656 w 1994170"/>
              <a:gd name="connsiteY31" fmla="*/ 1809345 h 1915139"/>
              <a:gd name="connsiteX32" fmla="*/ 525294 w 1994170"/>
              <a:gd name="connsiteY32" fmla="*/ 1828800 h 1915139"/>
              <a:gd name="connsiteX33" fmla="*/ 564205 w 1994170"/>
              <a:gd name="connsiteY33" fmla="*/ 1857983 h 1915139"/>
              <a:gd name="connsiteX34" fmla="*/ 700392 w 1994170"/>
              <a:gd name="connsiteY34" fmla="*/ 1877438 h 1915139"/>
              <a:gd name="connsiteX35" fmla="*/ 729575 w 1994170"/>
              <a:gd name="connsiteY35" fmla="*/ 1887166 h 1915139"/>
              <a:gd name="connsiteX36" fmla="*/ 1157592 w 1994170"/>
              <a:gd name="connsiteY36" fmla="*/ 1887166 h 1915139"/>
              <a:gd name="connsiteX37" fmla="*/ 1264596 w 1994170"/>
              <a:gd name="connsiteY37" fmla="*/ 1867711 h 1915139"/>
              <a:gd name="connsiteX38" fmla="*/ 1303507 w 1994170"/>
              <a:gd name="connsiteY38" fmla="*/ 1848255 h 1915139"/>
              <a:gd name="connsiteX39" fmla="*/ 1352145 w 1994170"/>
              <a:gd name="connsiteY39" fmla="*/ 1799617 h 1915139"/>
              <a:gd name="connsiteX40" fmla="*/ 1410511 w 1994170"/>
              <a:gd name="connsiteY40" fmla="*/ 1741251 h 1915139"/>
              <a:gd name="connsiteX41" fmla="*/ 1439694 w 1994170"/>
              <a:gd name="connsiteY41" fmla="*/ 1712068 h 1915139"/>
              <a:gd name="connsiteX42" fmla="*/ 1517515 w 1994170"/>
              <a:gd name="connsiteY42" fmla="*/ 1653702 h 1915139"/>
              <a:gd name="connsiteX43" fmla="*/ 1546698 w 1994170"/>
              <a:gd name="connsiteY43" fmla="*/ 1614792 h 1915139"/>
              <a:gd name="connsiteX44" fmla="*/ 1566153 w 1994170"/>
              <a:gd name="connsiteY44" fmla="*/ 1595336 h 1915139"/>
              <a:gd name="connsiteX45" fmla="*/ 1585609 w 1994170"/>
              <a:gd name="connsiteY45" fmla="*/ 1556426 h 1915139"/>
              <a:gd name="connsiteX46" fmla="*/ 1624519 w 1994170"/>
              <a:gd name="connsiteY46" fmla="*/ 1536970 h 1915139"/>
              <a:gd name="connsiteX47" fmla="*/ 1643975 w 1994170"/>
              <a:gd name="connsiteY47" fmla="*/ 1507787 h 1915139"/>
              <a:gd name="connsiteX48" fmla="*/ 1663430 w 1994170"/>
              <a:gd name="connsiteY48" fmla="*/ 1449421 h 1915139"/>
              <a:gd name="connsiteX49" fmla="*/ 1712068 w 1994170"/>
              <a:gd name="connsiteY49" fmla="*/ 1391055 h 1915139"/>
              <a:gd name="connsiteX50" fmla="*/ 1721796 w 1994170"/>
              <a:gd name="connsiteY50" fmla="*/ 1361873 h 1915139"/>
              <a:gd name="connsiteX51" fmla="*/ 1741251 w 1994170"/>
              <a:gd name="connsiteY51" fmla="*/ 1342417 h 1915139"/>
              <a:gd name="connsiteX52" fmla="*/ 1760707 w 1994170"/>
              <a:gd name="connsiteY52" fmla="*/ 1313234 h 1915139"/>
              <a:gd name="connsiteX53" fmla="*/ 1770434 w 1994170"/>
              <a:gd name="connsiteY53" fmla="*/ 1284051 h 1915139"/>
              <a:gd name="connsiteX54" fmla="*/ 1819073 w 1994170"/>
              <a:gd name="connsiteY54" fmla="*/ 1215958 h 1915139"/>
              <a:gd name="connsiteX55" fmla="*/ 1857983 w 1994170"/>
              <a:gd name="connsiteY55" fmla="*/ 1138136 h 1915139"/>
              <a:gd name="connsiteX56" fmla="*/ 1867711 w 1994170"/>
              <a:gd name="connsiteY56" fmla="*/ 1099226 h 1915139"/>
              <a:gd name="connsiteX57" fmla="*/ 1906622 w 1994170"/>
              <a:gd name="connsiteY57" fmla="*/ 1031132 h 1915139"/>
              <a:gd name="connsiteX58" fmla="*/ 1916349 w 1994170"/>
              <a:gd name="connsiteY58" fmla="*/ 1001949 h 1915139"/>
              <a:gd name="connsiteX59" fmla="*/ 1935805 w 1994170"/>
              <a:gd name="connsiteY59" fmla="*/ 972766 h 1915139"/>
              <a:gd name="connsiteX60" fmla="*/ 1945532 w 1994170"/>
              <a:gd name="connsiteY60" fmla="*/ 933855 h 1915139"/>
              <a:gd name="connsiteX61" fmla="*/ 1955260 w 1994170"/>
              <a:gd name="connsiteY61" fmla="*/ 904673 h 1915139"/>
              <a:gd name="connsiteX62" fmla="*/ 1964988 w 1994170"/>
              <a:gd name="connsiteY62" fmla="*/ 865762 h 1915139"/>
              <a:gd name="connsiteX63" fmla="*/ 1984443 w 1994170"/>
              <a:gd name="connsiteY63" fmla="*/ 807396 h 1915139"/>
              <a:gd name="connsiteX64" fmla="*/ 1994170 w 1994170"/>
              <a:gd name="connsiteY64" fmla="*/ 661481 h 1915139"/>
              <a:gd name="connsiteX65" fmla="*/ 1974715 w 1994170"/>
              <a:gd name="connsiteY65" fmla="*/ 428017 h 1915139"/>
              <a:gd name="connsiteX66" fmla="*/ 1945532 w 1994170"/>
              <a:gd name="connsiteY66" fmla="*/ 369651 h 1915139"/>
              <a:gd name="connsiteX67" fmla="*/ 1926077 w 1994170"/>
              <a:gd name="connsiteY67" fmla="*/ 330741 h 1915139"/>
              <a:gd name="connsiteX68" fmla="*/ 1916349 w 1994170"/>
              <a:gd name="connsiteY68" fmla="*/ 301558 h 1915139"/>
              <a:gd name="connsiteX69" fmla="*/ 1857983 w 1994170"/>
              <a:gd name="connsiteY69" fmla="*/ 233464 h 1915139"/>
              <a:gd name="connsiteX70" fmla="*/ 1770434 w 1994170"/>
              <a:gd name="connsiteY70" fmla="*/ 184826 h 1915139"/>
              <a:gd name="connsiteX71" fmla="*/ 1731524 w 1994170"/>
              <a:gd name="connsiteY71" fmla="*/ 155643 h 1915139"/>
              <a:gd name="connsiteX72" fmla="*/ 1702341 w 1994170"/>
              <a:gd name="connsiteY72" fmla="*/ 145915 h 1915139"/>
              <a:gd name="connsiteX73" fmla="*/ 1663430 w 1994170"/>
              <a:gd name="connsiteY73" fmla="*/ 126460 h 1915139"/>
              <a:gd name="connsiteX74" fmla="*/ 1585609 w 1994170"/>
              <a:gd name="connsiteY74" fmla="*/ 87549 h 1915139"/>
              <a:gd name="connsiteX75" fmla="*/ 1546698 w 1994170"/>
              <a:gd name="connsiteY75" fmla="*/ 77821 h 1915139"/>
              <a:gd name="connsiteX76" fmla="*/ 1429966 w 1994170"/>
              <a:gd name="connsiteY76" fmla="*/ 58366 h 1915139"/>
              <a:gd name="connsiteX77" fmla="*/ 1352145 w 1994170"/>
              <a:gd name="connsiteY77" fmla="*/ 29183 h 1915139"/>
              <a:gd name="connsiteX78" fmla="*/ 1099226 w 1994170"/>
              <a:gd name="connsiteY78" fmla="*/ 9728 h 1915139"/>
              <a:gd name="connsiteX79" fmla="*/ 982494 w 1994170"/>
              <a:gd name="connsiteY79" fmla="*/ 0 h 1915139"/>
              <a:gd name="connsiteX80" fmla="*/ 593388 w 1994170"/>
              <a:gd name="connsiteY80" fmla="*/ 19455 h 1915139"/>
              <a:gd name="connsiteX81" fmla="*/ 535022 w 1994170"/>
              <a:gd name="connsiteY81" fmla="*/ 38911 h 1915139"/>
              <a:gd name="connsiteX82" fmla="*/ 476656 w 1994170"/>
              <a:gd name="connsiteY82" fmla="*/ 58366 h 1915139"/>
              <a:gd name="connsiteX83" fmla="*/ 447473 w 1994170"/>
              <a:gd name="connsiteY83" fmla="*/ 68094 h 1915139"/>
              <a:gd name="connsiteX84" fmla="*/ 418290 w 1994170"/>
              <a:gd name="connsiteY84" fmla="*/ 77821 h 1915139"/>
              <a:gd name="connsiteX85" fmla="*/ 359924 w 1994170"/>
              <a:gd name="connsiteY85" fmla="*/ 116732 h 1915139"/>
              <a:gd name="connsiteX86" fmla="*/ 340468 w 1994170"/>
              <a:gd name="connsiteY86" fmla="*/ 136187 h 1915139"/>
              <a:gd name="connsiteX87" fmla="*/ 311285 w 1994170"/>
              <a:gd name="connsiteY87" fmla="*/ 155643 h 1915139"/>
              <a:gd name="connsiteX88" fmla="*/ 252919 w 1994170"/>
              <a:gd name="connsiteY88" fmla="*/ 204281 h 1915139"/>
              <a:gd name="connsiteX89" fmla="*/ 214009 w 1994170"/>
              <a:gd name="connsiteY89" fmla="*/ 262647 h 1915139"/>
              <a:gd name="connsiteX90" fmla="*/ 194553 w 1994170"/>
              <a:gd name="connsiteY90" fmla="*/ 301558 h 191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94170" h="1915139">
                <a:moveTo>
                  <a:pt x="272375" y="262647"/>
                </a:moveTo>
                <a:cubicBezTo>
                  <a:pt x="262647" y="265890"/>
                  <a:pt x="253202" y="270151"/>
                  <a:pt x="243192" y="272375"/>
                </a:cubicBezTo>
                <a:cubicBezTo>
                  <a:pt x="223938" y="276654"/>
                  <a:pt x="203294" y="275177"/>
                  <a:pt x="184826" y="282102"/>
                </a:cubicBezTo>
                <a:cubicBezTo>
                  <a:pt x="176238" y="285322"/>
                  <a:pt x="173235" y="296839"/>
                  <a:pt x="165370" y="301558"/>
                </a:cubicBezTo>
                <a:cubicBezTo>
                  <a:pt x="156578" y="306833"/>
                  <a:pt x="145915" y="308043"/>
                  <a:pt x="136188" y="311285"/>
                </a:cubicBezTo>
                <a:cubicBezTo>
                  <a:pt x="129703" y="317770"/>
                  <a:pt x="124597" y="326022"/>
                  <a:pt x="116732" y="330741"/>
                </a:cubicBezTo>
                <a:cubicBezTo>
                  <a:pt x="107939" y="336016"/>
                  <a:pt x="95752" y="334316"/>
                  <a:pt x="87549" y="340468"/>
                </a:cubicBezTo>
                <a:cubicBezTo>
                  <a:pt x="69206" y="354225"/>
                  <a:pt x="38911" y="389107"/>
                  <a:pt x="38911" y="389107"/>
                </a:cubicBezTo>
                <a:cubicBezTo>
                  <a:pt x="19979" y="445902"/>
                  <a:pt x="36576" y="391054"/>
                  <a:pt x="19456" y="476655"/>
                </a:cubicBezTo>
                <a:cubicBezTo>
                  <a:pt x="13349" y="507190"/>
                  <a:pt x="9271" y="516936"/>
                  <a:pt x="0" y="544749"/>
                </a:cubicBezTo>
                <a:cubicBezTo>
                  <a:pt x="4699" y="601138"/>
                  <a:pt x="11031" y="690057"/>
                  <a:pt x="19456" y="749030"/>
                </a:cubicBezTo>
                <a:cubicBezTo>
                  <a:pt x="36273" y="866753"/>
                  <a:pt x="20804" y="745373"/>
                  <a:pt x="38911" y="826851"/>
                </a:cubicBezTo>
                <a:cubicBezTo>
                  <a:pt x="43190" y="846105"/>
                  <a:pt x="45850" y="865692"/>
                  <a:pt x="48639" y="885217"/>
                </a:cubicBezTo>
                <a:cubicBezTo>
                  <a:pt x="52336" y="911096"/>
                  <a:pt x="54391" y="937200"/>
                  <a:pt x="58366" y="963038"/>
                </a:cubicBezTo>
                <a:cubicBezTo>
                  <a:pt x="60880" y="979380"/>
                  <a:pt x="65909" y="995288"/>
                  <a:pt x="68094" y="1011677"/>
                </a:cubicBezTo>
                <a:cubicBezTo>
                  <a:pt x="72401" y="1043978"/>
                  <a:pt x="70994" y="1077089"/>
                  <a:pt x="77822" y="1108953"/>
                </a:cubicBezTo>
                <a:cubicBezTo>
                  <a:pt x="80860" y="1123132"/>
                  <a:pt x="91565" y="1134535"/>
                  <a:pt x="97277" y="1147864"/>
                </a:cubicBezTo>
                <a:cubicBezTo>
                  <a:pt x="101316" y="1157289"/>
                  <a:pt x="103762" y="1167319"/>
                  <a:pt x="107005" y="1177047"/>
                </a:cubicBezTo>
                <a:cubicBezTo>
                  <a:pt x="142171" y="1388045"/>
                  <a:pt x="106126" y="1223050"/>
                  <a:pt x="145915" y="1342417"/>
                </a:cubicBezTo>
                <a:cubicBezTo>
                  <a:pt x="150143" y="1355100"/>
                  <a:pt x="150377" y="1369039"/>
                  <a:pt x="155643" y="1381328"/>
                </a:cubicBezTo>
                <a:cubicBezTo>
                  <a:pt x="160248" y="1392074"/>
                  <a:pt x="169298" y="1400360"/>
                  <a:pt x="175098" y="1410511"/>
                </a:cubicBezTo>
                <a:cubicBezTo>
                  <a:pt x="182292" y="1423101"/>
                  <a:pt x="188068" y="1436451"/>
                  <a:pt x="194553" y="1449421"/>
                </a:cubicBezTo>
                <a:cubicBezTo>
                  <a:pt x="196285" y="1458079"/>
                  <a:pt x="208856" y="1524948"/>
                  <a:pt x="214009" y="1536970"/>
                </a:cubicBezTo>
                <a:cubicBezTo>
                  <a:pt x="218614" y="1547716"/>
                  <a:pt x="228236" y="1555696"/>
                  <a:pt x="233464" y="1566153"/>
                </a:cubicBezTo>
                <a:cubicBezTo>
                  <a:pt x="238050" y="1575324"/>
                  <a:pt x="240375" y="1585477"/>
                  <a:pt x="243192" y="1595336"/>
                </a:cubicBezTo>
                <a:cubicBezTo>
                  <a:pt x="246865" y="1608191"/>
                  <a:pt x="245503" y="1623123"/>
                  <a:pt x="252919" y="1634247"/>
                </a:cubicBezTo>
                <a:cubicBezTo>
                  <a:pt x="259404" y="1643975"/>
                  <a:pt x="273121" y="1646218"/>
                  <a:pt x="282102" y="1653702"/>
                </a:cubicBezTo>
                <a:cubicBezTo>
                  <a:pt x="292670" y="1662509"/>
                  <a:pt x="302478" y="1672317"/>
                  <a:pt x="311285" y="1682885"/>
                </a:cubicBezTo>
                <a:cubicBezTo>
                  <a:pt x="321101" y="1694664"/>
                  <a:pt x="334027" y="1723440"/>
                  <a:pt x="350196" y="1731524"/>
                </a:cubicBezTo>
                <a:cubicBezTo>
                  <a:pt x="362154" y="1737503"/>
                  <a:pt x="376137" y="1738009"/>
                  <a:pt x="389107" y="1741251"/>
                </a:cubicBezTo>
                <a:cubicBezTo>
                  <a:pt x="416756" y="1768902"/>
                  <a:pt x="407005" y="1760985"/>
                  <a:pt x="447473" y="1789890"/>
                </a:cubicBezTo>
                <a:cubicBezTo>
                  <a:pt x="456987" y="1796685"/>
                  <a:pt x="466199" y="1804117"/>
                  <a:pt x="476656" y="1809345"/>
                </a:cubicBezTo>
                <a:cubicBezTo>
                  <a:pt x="492274" y="1817154"/>
                  <a:pt x="510030" y="1820320"/>
                  <a:pt x="525294" y="1828800"/>
                </a:cubicBezTo>
                <a:cubicBezTo>
                  <a:pt x="539467" y="1836674"/>
                  <a:pt x="549152" y="1851962"/>
                  <a:pt x="564205" y="1857983"/>
                </a:cubicBezTo>
                <a:cubicBezTo>
                  <a:pt x="576960" y="1863085"/>
                  <a:pt x="697632" y="1877093"/>
                  <a:pt x="700392" y="1877438"/>
                </a:cubicBezTo>
                <a:cubicBezTo>
                  <a:pt x="710120" y="1880681"/>
                  <a:pt x="719520" y="1885155"/>
                  <a:pt x="729575" y="1887166"/>
                </a:cubicBezTo>
                <a:cubicBezTo>
                  <a:pt x="869436" y="1915139"/>
                  <a:pt x="1021002" y="1890858"/>
                  <a:pt x="1157592" y="1887166"/>
                </a:cubicBezTo>
                <a:cubicBezTo>
                  <a:pt x="1202398" y="1881565"/>
                  <a:pt x="1227552" y="1883587"/>
                  <a:pt x="1264596" y="1867711"/>
                </a:cubicBezTo>
                <a:cubicBezTo>
                  <a:pt x="1277925" y="1861999"/>
                  <a:pt x="1292060" y="1857158"/>
                  <a:pt x="1303507" y="1848255"/>
                </a:cubicBezTo>
                <a:cubicBezTo>
                  <a:pt x="1321605" y="1834178"/>
                  <a:pt x="1335932" y="1815830"/>
                  <a:pt x="1352145" y="1799617"/>
                </a:cubicBezTo>
                <a:lnTo>
                  <a:pt x="1410511" y="1741251"/>
                </a:lnTo>
                <a:cubicBezTo>
                  <a:pt x="1420239" y="1731523"/>
                  <a:pt x="1427897" y="1719146"/>
                  <a:pt x="1439694" y="1712068"/>
                </a:cubicBezTo>
                <a:cubicBezTo>
                  <a:pt x="1482929" y="1686127"/>
                  <a:pt x="1487478" y="1688745"/>
                  <a:pt x="1517515" y="1653702"/>
                </a:cubicBezTo>
                <a:cubicBezTo>
                  <a:pt x="1528066" y="1641393"/>
                  <a:pt x="1536319" y="1627247"/>
                  <a:pt x="1546698" y="1614792"/>
                </a:cubicBezTo>
                <a:cubicBezTo>
                  <a:pt x="1552569" y="1607746"/>
                  <a:pt x="1561066" y="1602967"/>
                  <a:pt x="1566153" y="1595336"/>
                </a:cubicBezTo>
                <a:cubicBezTo>
                  <a:pt x="1574197" y="1583270"/>
                  <a:pt x="1575355" y="1566680"/>
                  <a:pt x="1585609" y="1556426"/>
                </a:cubicBezTo>
                <a:cubicBezTo>
                  <a:pt x="1595863" y="1546172"/>
                  <a:pt x="1611549" y="1543455"/>
                  <a:pt x="1624519" y="1536970"/>
                </a:cubicBezTo>
                <a:cubicBezTo>
                  <a:pt x="1631004" y="1527242"/>
                  <a:pt x="1639227" y="1518471"/>
                  <a:pt x="1643975" y="1507787"/>
                </a:cubicBezTo>
                <a:cubicBezTo>
                  <a:pt x="1652304" y="1489047"/>
                  <a:pt x="1648929" y="1463922"/>
                  <a:pt x="1663430" y="1449421"/>
                </a:cubicBezTo>
                <a:cubicBezTo>
                  <a:pt x="1684945" y="1427906"/>
                  <a:pt x="1698524" y="1418143"/>
                  <a:pt x="1712068" y="1391055"/>
                </a:cubicBezTo>
                <a:cubicBezTo>
                  <a:pt x="1716654" y="1381884"/>
                  <a:pt x="1716521" y="1370665"/>
                  <a:pt x="1721796" y="1361873"/>
                </a:cubicBezTo>
                <a:cubicBezTo>
                  <a:pt x="1726515" y="1354009"/>
                  <a:pt x="1735522" y="1349579"/>
                  <a:pt x="1741251" y="1342417"/>
                </a:cubicBezTo>
                <a:cubicBezTo>
                  <a:pt x="1748554" y="1333288"/>
                  <a:pt x="1754222" y="1322962"/>
                  <a:pt x="1760707" y="1313234"/>
                </a:cubicBezTo>
                <a:cubicBezTo>
                  <a:pt x="1763949" y="1303506"/>
                  <a:pt x="1765848" y="1293222"/>
                  <a:pt x="1770434" y="1284051"/>
                </a:cubicBezTo>
                <a:cubicBezTo>
                  <a:pt x="1788664" y="1247591"/>
                  <a:pt x="1797046" y="1255606"/>
                  <a:pt x="1819073" y="1215958"/>
                </a:cubicBezTo>
                <a:cubicBezTo>
                  <a:pt x="1898403" y="1073162"/>
                  <a:pt x="1791661" y="1237621"/>
                  <a:pt x="1857983" y="1138136"/>
                </a:cubicBezTo>
                <a:cubicBezTo>
                  <a:pt x="1861226" y="1125166"/>
                  <a:pt x="1863017" y="1111744"/>
                  <a:pt x="1867711" y="1099226"/>
                </a:cubicBezTo>
                <a:cubicBezTo>
                  <a:pt x="1878291" y="1071012"/>
                  <a:pt x="1890492" y="1055326"/>
                  <a:pt x="1906622" y="1031132"/>
                </a:cubicBezTo>
                <a:cubicBezTo>
                  <a:pt x="1909864" y="1021404"/>
                  <a:pt x="1911763" y="1011120"/>
                  <a:pt x="1916349" y="1001949"/>
                </a:cubicBezTo>
                <a:cubicBezTo>
                  <a:pt x="1921578" y="991492"/>
                  <a:pt x="1931200" y="983512"/>
                  <a:pt x="1935805" y="972766"/>
                </a:cubicBezTo>
                <a:cubicBezTo>
                  <a:pt x="1941071" y="960478"/>
                  <a:pt x="1941859" y="946710"/>
                  <a:pt x="1945532" y="933855"/>
                </a:cubicBezTo>
                <a:cubicBezTo>
                  <a:pt x="1948349" y="923996"/>
                  <a:pt x="1952443" y="914532"/>
                  <a:pt x="1955260" y="904673"/>
                </a:cubicBezTo>
                <a:cubicBezTo>
                  <a:pt x="1958933" y="891818"/>
                  <a:pt x="1961146" y="878568"/>
                  <a:pt x="1964988" y="865762"/>
                </a:cubicBezTo>
                <a:cubicBezTo>
                  <a:pt x="1970881" y="846119"/>
                  <a:pt x="1984443" y="807396"/>
                  <a:pt x="1984443" y="807396"/>
                </a:cubicBezTo>
                <a:cubicBezTo>
                  <a:pt x="1987685" y="758758"/>
                  <a:pt x="1994170" y="710227"/>
                  <a:pt x="1994170" y="661481"/>
                </a:cubicBezTo>
                <a:cubicBezTo>
                  <a:pt x="1994170" y="583955"/>
                  <a:pt x="1993703" y="503970"/>
                  <a:pt x="1974715" y="428017"/>
                </a:cubicBezTo>
                <a:cubicBezTo>
                  <a:pt x="1964806" y="388380"/>
                  <a:pt x="1966668" y="406639"/>
                  <a:pt x="1945532" y="369651"/>
                </a:cubicBezTo>
                <a:cubicBezTo>
                  <a:pt x="1938337" y="357061"/>
                  <a:pt x="1931789" y="344069"/>
                  <a:pt x="1926077" y="330741"/>
                </a:cubicBezTo>
                <a:cubicBezTo>
                  <a:pt x="1922038" y="321316"/>
                  <a:pt x="1921436" y="310461"/>
                  <a:pt x="1916349" y="301558"/>
                </a:cubicBezTo>
                <a:cubicBezTo>
                  <a:pt x="1906486" y="284298"/>
                  <a:pt x="1875233" y="246402"/>
                  <a:pt x="1857983" y="233464"/>
                </a:cubicBezTo>
                <a:cubicBezTo>
                  <a:pt x="1797408" y="188033"/>
                  <a:pt x="1825874" y="219476"/>
                  <a:pt x="1770434" y="184826"/>
                </a:cubicBezTo>
                <a:cubicBezTo>
                  <a:pt x="1756686" y="176233"/>
                  <a:pt x="1745600" y="163687"/>
                  <a:pt x="1731524" y="155643"/>
                </a:cubicBezTo>
                <a:cubicBezTo>
                  <a:pt x="1722621" y="150556"/>
                  <a:pt x="1711766" y="149954"/>
                  <a:pt x="1702341" y="145915"/>
                </a:cubicBezTo>
                <a:cubicBezTo>
                  <a:pt x="1689012" y="140203"/>
                  <a:pt x="1676021" y="133655"/>
                  <a:pt x="1663430" y="126460"/>
                </a:cubicBezTo>
                <a:cubicBezTo>
                  <a:pt x="1613382" y="97861"/>
                  <a:pt x="1654565" y="110534"/>
                  <a:pt x="1585609" y="87549"/>
                </a:cubicBezTo>
                <a:cubicBezTo>
                  <a:pt x="1572926" y="83321"/>
                  <a:pt x="1559839" y="80285"/>
                  <a:pt x="1546698" y="77821"/>
                </a:cubicBezTo>
                <a:cubicBezTo>
                  <a:pt x="1507926" y="70551"/>
                  <a:pt x="1429966" y="58366"/>
                  <a:pt x="1429966" y="58366"/>
                </a:cubicBezTo>
                <a:cubicBezTo>
                  <a:pt x="1425913" y="56745"/>
                  <a:pt x="1366121" y="31724"/>
                  <a:pt x="1352145" y="29183"/>
                </a:cubicBezTo>
                <a:cubicBezTo>
                  <a:pt x="1274653" y="15093"/>
                  <a:pt x="1169988" y="14445"/>
                  <a:pt x="1099226" y="9728"/>
                </a:cubicBezTo>
                <a:cubicBezTo>
                  <a:pt x="1060267" y="7131"/>
                  <a:pt x="1021405" y="3243"/>
                  <a:pt x="982494" y="0"/>
                </a:cubicBezTo>
                <a:cubicBezTo>
                  <a:pt x="852792" y="6485"/>
                  <a:pt x="722764" y="8205"/>
                  <a:pt x="593388" y="19455"/>
                </a:cubicBezTo>
                <a:cubicBezTo>
                  <a:pt x="572957" y="21232"/>
                  <a:pt x="554477" y="32426"/>
                  <a:pt x="535022" y="38911"/>
                </a:cubicBezTo>
                <a:lnTo>
                  <a:pt x="476656" y="58366"/>
                </a:lnTo>
                <a:lnTo>
                  <a:pt x="447473" y="68094"/>
                </a:lnTo>
                <a:lnTo>
                  <a:pt x="418290" y="77821"/>
                </a:lnTo>
                <a:cubicBezTo>
                  <a:pt x="380432" y="134607"/>
                  <a:pt x="422739" y="85324"/>
                  <a:pt x="359924" y="116732"/>
                </a:cubicBezTo>
                <a:cubicBezTo>
                  <a:pt x="351721" y="120834"/>
                  <a:pt x="347630" y="130458"/>
                  <a:pt x="340468" y="136187"/>
                </a:cubicBezTo>
                <a:cubicBezTo>
                  <a:pt x="331339" y="143490"/>
                  <a:pt x="320266" y="148158"/>
                  <a:pt x="311285" y="155643"/>
                </a:cubicBezTo>
                <a:cubicBezTo>
                  <a:pt x="236393" y="218054"/>
                  <a:pt x="325368" y="155982"/>
                  <a:pt x="252919" y="204281"/>
                </a:cubicBezTo>
                <a:cubicBezTo>
                  <a:pt x="239949" y="223736"/>
                  <a:pt x="221403" y="240465"/>
                  <a:pt x="214009" y="262647"/>
                </a:cubicBezTo>
                <a:cubicBezTo>
                  <a:pt x="202831" y="296180"/>
                  <a:pt x="211532" y="284579"/>
                  <a:pt x="194553" y="301558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>
            <a:stCxn id="5" idx="65"/>
            <a:endCxn id="9" idx="1"/>
          </p:cNvCxnSpPr>
          <p:nvPr/>
        </p:nvCxnSpPr>
        <p:spPr>
          <a:xfrm flipV="1">
            <a:off x="3306355" y="1597442"/>
            <a:ext cx="1697693" cy="60339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004048" y="1412776"/>
            <a:ext cx="3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“zone vuote” SU8 tra le due superfici </a:t>
            </a:r>
            <a:endParaRPr lang="it-IT" dirty="0"/>
          </a:p>
        </p:txBody>
      </p:sp>
      <p:pic>
        <p:nvPicPr>
          <p:cNvPr id="10" name="Immagine 9" descr="su8_su chip_e vetr_pol_6ore 150g_ancora_molla pic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17032"/>
            <a:ext cx="3707904" cy="2780928"/>
          </a:xfrm>
          <a:prstGeom prst="rect">
            <a:avLst/>
          </a:prstGeom>
        </p:spPr>
      </p:pic>
      <p:sp>
        <p:nvSpPr>
          <p:cNvPr id="11" name="Figura a mano libera 10"/>
          <p:cNvSpPr/>
          <p:nvPr/>
        </p:nvSpPr>
        <p:spPr>
          <a:xfrm>
            <a:off x="5272391" y="4153711"/>
            <a:ext cx="2431915" cy="2055312"/>
          </a:xfrm>
          <a:custGeom>
            <a:avLst/>
            <a:gdLst>
              <a:gd name="connsiteX0" fmla="*/ 77822 w 2431915"/>
              <a:gd name="connsiteY0" fmla="*/ 437744 h 2055312"/>
              <a:gd name="connsiteX1" fmla="*/ 68094 w 2431915"/>
              <a:gd name="connsiteY1" fmla="*/ 466927 h 2055312"/>
              <a:gd name="connsiteX2" fmla="*/ 29183 w 2431915"/>
              <a:gd name="connsiteY2" fmla="*/ 515566 h 2055312"/>
              <a:gd name="connsiteX3" fmla="*/ 9728 w 2431915"/>
              <a:gd name="connsiteY3" fmla="*/ 612842 h 2055312"/>
              <a:gd name="connsiteX4" fmla="*/ 0 w 2431915"/>
              <a:gd name="connsiteY4" fmla="*/ 807395 h 2055312"/>
              <a:gd name="connsiteX5" fmla="*/ 19456 w 2431915"/>
              <a:gd name="connsiteY5" fmla="*/ 904672 h 2055312"/>
              <a:gd name="connsiteX6" fmla="*/ 38911 w 2431915"/>
              <a:gd name="connsiteY6" fmla="*/ 943583 h 2055312"/>
              <a:gd name="connsiteX7" fmla="*/ 58366 w 2431915"/>
              <a:gd name="connsiteY7" fmla="*/ 1011676 h 2055312"/>
              <a:gd name="connsiteX8" fmla="*/ 87549 w 2431915"/>
              <a:gd name="connsiteY8" fmla="*/ 1079770 h 2055312"/>
              <a:gd name="connsiteX9" fmla="*/ 107005 w 2431915"/>
              <a:gd name="connsiteY9" fmla="*/ 1099225 h 2055312"/>
              <a:gd name="connsiteX10" fmla="*/ 126460 w 2431915"/>
              <a:gd name="connsiteY10" fmla="*/ 1157591 h 2055312"/>
              <a:gd name="connsiteX11" fmla="*/ 136188 w 2431915"/>
              <a:gd name="connsiteY11" fmla="*/ 1196502 h 2055312"/>
              <a:gd name="connsiteX12" fmla="*/ 165371 w 2431915"/>
              <a:gd name="connsiteY12" fmla="*/ 1215957 h 2055312"/>
              <a:gd name="connsiteX13" fmla="*/ 175098 w 2431915"/>
              <a:gd name="connsiteY13" fmla="*/ 1245140 h 2055312"/>
              <a:gd name="connsiteX14" fmla="*/ 223737 w 2431915"/>
              <a:gd name="connsiteY14" fmla="*/ 1303506 h 2055312"/>
              <a:gd name="connsiteX15" fmla="*/ 272375 w 2431915"/>
              <a:gd name="connsiteY15" fmla="*/ 1332689 h 2055312"/>
              <a:gd name="connsiteX16" fmla="*/ 408562 w 2431915"/>
              <a:gd name="connsiteY16" fmla="*/ 1391055 h 2055312"/>
              <a:gd name="connsiteX17" fmla="*/ 428018 w 2431915"/>
              <a:gd name="connsiteY17" fmla="*/ 1410510 h 2055312"/>
              <a:gd name="connsiteX18" fmla="*/ 466928 w 2431915"/>
              <a:gd name="connsiteY18" fmla="*/ 1429966 h 2055312"/>
              <a:gd name="connsiteX19" fmla="*/ 496111 w 2431915"/>
              <a:gd name="connsiteY19" fmla="*/ 1488332 h 2055312"/>
              <a:gd name="connsiteX20" fmla="*/ 515566 w 2431915"/>
              <a:gd name="connsiteY20" fmla="*/ 1536970 h 2055312"/>
              <a:gd name="connsiteX21" fmla="*/ 525294 w 2431915"/>
              <a:gd name="connsiteY21" fmla="*/ 1566153 h 2055312"/>
              <a:gd name="connsiteX22" fmla="*/ 544749 w 2431915"/>
              <a:gd name="connsiteY22" fmla="*/ 1595336 h 2055312"/>
              <a:gd name="connsiteX23" fmla="*/ 554477 w 2431915"/>
              <a:gd name="connsiteY23" fmla="*/ 1624519 h 2055312"/>
              <a:gd name="connsiteX24" fmla="*/ 583660 w 2431915"/>
              <a:gd name="connsiteY24" fmla="*/ 1673157 h 2055312"/>
              <a:gd name="connsiteX25" fmla="*/ 603115 w 2431915"/>
              <a:gd name="connsiteY25" fmla="*/ 1712068 h 2055312"/>
              <a:gd name="connsiteX26" fmla="*/ 690664 w 2431915"/>
              <a:gd name="connsiteY26" fmla="*/ 1789889 h 2055312"/>
              <a:gd name="connsiteX27" fmla="*/ 768486 w 2431915"/>
              <a:gd name="connsiteY27" fmla="*/ 1828800 h 2055312"/>
              <a:gd name="connsiteX28" fmla="*/ 797669 w 2431915"/>
              <a:gd name="connsiteY28" fmla="*/ 1838527 h 2055312"/>
              <a:gd name="connsiteX29" fmla="*/ 826852 w 2431915"/>
              <a:gd name="connsiteY29" fmla="*/ 1857983 h 2055312"/>
              <a:gd name="connsiteX30" fmla="*/ 865762 w 2431915"/>
              <a:gd name="connsiteY30" fmla="*/ 1877438 h 2055312"/>
              <a:gd name="connsiteX31" fmla="*/ 904673 w 2431915"/>
              <a:gd name="connsiteY31" fmla="*/ 1906621 h 2055312"/>
              <a:gd name="connsiteX32" fmla="*/ 982494 w 2431915"/>
              <a:gd name="connsiteY32" fmla="*/ 1926076 h 2055312"/>
              <a:gd name="connsiteX33" fmla="*/ 1011677 w 2431915"/>
              <a:gd name="connsiteY33" fmla="*/ 1955259 h 2055312"/>
              <a:gd name="connsiteX34" fmla="*/ 1079771 w 2431915"/>
              <a:gd name="connsiteY34" fmla="*/ 1974715 h 2055312"/>
              <a:gd name="connsiteX35" fmla="*/ 1167320 w 2431915"/>
              <a:gd name="connsiteY35" fmla="*/ 1994170 h 2055312"/>
              <a:gd name="connsiteX36" fmla="*/ 1235413 w 2431915"/>
              <a:gd name="connsiteY36" fmla="*/ 2013625 h 2055312"/>
              <a:gd name="connsiteX37" fmla="*/ 1313235 w 2431915"/>
              <a:gd name="connsiteY37" fmla="*/ 2033080 h 2055312"/>
              <a:gd name="connsiteX38" fmla="*/ 1352145 w 2431915"/>
              <a:gd name="connsiteY38" fmla="*/ 2042808 h 2055312"/>
              <a:gd name="connsiteX39" fmla="*/ 1498060 w 2431915"/>
              <a:gd name="connsiteY39" fmla="*/ 2052536 h 2055312"/>
              <a:gd name="connsiteX40" fmla="*/ 2052537 w 2431915"/>
              <a:gd name="connsiteY40" fmla="*/ 2042808 h 2055312"/>
              <a:gd name="connsiteX41" fmla="*/ 2071992 w 2431915"/>
              <a:gd name="connsiteY41" fmla="*/ 2013625 h 2055312"/>
              <a:gd name="connsiteX42" fmla="*/ 2140086 w 2431915"/>
              <a:gd name="connsiteY42" fmla="*/ 1955259 h 2055312"/>
              <a:gd name="connsiteX43" fmla="*/ 2178996 w 2431915"/>
              <a:gd name="connsiteY43" fmla="*/ 1877438 h 2055312"/>
              <a:gd name="connsiteX44" fmla="*/ 2237362 w 2431915"/>
              <a:gd name="connsiteY44" fmla="*/ 1819072 h 2055312"/>
              <a:gd name="connsiteX45" fmla="*/ 2256818 w 2431915"/>
              <a:gd name="connsiteY45" fmla="*/ 1789889 h 2055312"/>
              <a:gd name="connsiteX46" fmla="*/ 2305456 w 2431915"/>
              <a:gd name="connsiteY46" fmla="*/ 1682885 h 2055312"/>
              <a:gd name="connsiteX47" fmla="*/ 2324911 w 2431915"/>
              <a:gd name="connsiteY47" fmla="*/ 1643974 h 2055312"/>
              <a:gd name="connsiteX48" fmla="*/ 2334639 w 2431915"/>
              <a:gd name="connsiteY48" fmla="*/ 1585608 h 2055312"/>
              <a:gd name="connsiteX49" fmla="*/ 2344366 w 2431915"/>
              <a:gd name="connsiteY49" fmla="*/ 1498059 h 2055312"/>
              <a:gd name="connsiteX50" fmla="*/ 2383277 w 2431915"/>
              <a:gd name="connsiteY50" fmla="*/ 1371600 h 2055312"/>
              <a:gd name="connsiteX51" fmla="*/ 2393005 w 2431915"/>
              <a:gd name="connsiteY51" fmla="*/ 1332689 h 2055312"/>
              <a:gd name="connsiteX52" fmla="*/ 2402732 w 2431915"/>
              <a:gd name="connsiteY52" fmla="*/ 1235412 h 2055312"/>
              <a:gd name="connsiteX53" fmla="*/ 2422188 w 2431915"/>
              <a:gd name="connsiteY53" fmla="*/ 1128408 h 2055312"/>
              <a:gd name="connsiteX54" fmla="*/ 2412460 w 2431915"/>
              <a:gd name="connsiteY54" fmla="*/ 904672 h 2055312"/>
              <a:gd name="connsiteX55" fmla="*/ 2402732 w 2431915"/>
              <a:gd name="connsiteY55" fmla="*/ 865761 h 2055312"/>
              <a:gd name="connsiteX56" fmla="*/ 2412460 w 2431915"/>
              <a:gd name="connsiteY56" fmla="*/ 535021 h 2055312"/>
              <a:gd name="connsiteX57" fmla="*/ 2431915 w 2431915"/>
              <a:gd name="connsiteY57" fmla="*/ 418289 h 2055312"/>
              <a:gd name="connsiteX58" fmla="*/ 2422188 w 2431915"/>
              <a:gd name="connsiteY58" fmla="*/ 233463 h 2055312"/>
              <a:gd name="connsiteX59" fmla="*/ 2373549 w 2431915"/>
              <a:gd name="connsiteY59" fmla="*/ 155642 h 2055312"/>
              <a:gd name="connsiteX60" fmla="*/ 2354094 w 2431915"/>
              <a:gd name="connsiteY60" fmla="*/ 116732 h 2055312"/>
              <a:gd name="connsiteX61" fmla="*/ 2324911 w 2431915"/>
              <a:gd name="connsiteY61" fmla="*/ 107004 h 2055312"/>
              <a:gd name="connsiteX62" fmla="*/ 2247090 w 2431915"/>
              <a:gd name="connsiteY62" fmla="*/ 68093 h 2055312"/>
              <a:gd name="connsiteX63" fmla="*/ 2052537 w 2431915"/>
              <a:gd name="connsiteY63" fmla="*/ 38910 h 2055312"/>
              <a:gd name="connsiteX64" fmla="*/ 1916349 w 2431915"/>
              <a:gd name="connsiteY64" fmla="*/ 19455 h 2055312"/>
              <a:gd name="connsiteX65" fmla="*/ 1819073 w 2431915"/>
              <a:gd name="connsiteY65" fmla="*/ 0 h 2055312"/>
              <a:gd name="connsiteX66" fmla="*/ 710120 w 2431915"/>
              <a:gd name="connsiteY66" fmla="*/ 9727 h 2055312"/>
              <a:gd name="connsiteX67" fmla="*/ 593388 w 2431915"/>
              <a:gd name="connsiteY67" fmla="*/ 38910 h 2055312"/>
              <a:gd name="connsiteX68" fmla="*/ 544749 w 2431915"/>
              <a:gd name="connsiteY68" fmla="*/ 58366 h 2055312"/>
              <a:gd name="connsiteX69" fmla="*/ 515566 w 2431915"/>
              <a:gd name="connsiteY69" fmla="*/ 77821 h 2055312"/>
              <a:gd name="connsiteX70" fmla="*/ 447473 w 2431915"/>
              <a:gd name="connsiteY70" fmla="*/ 107004 h 2055312"/>
              <a:gd name="connsiteX71" fmla="*/ 369652 w 2431915"/>
              <a:gd name="connsiteY71" fmla="*/ 175098 h 2055312"/>
              <a:gd name="connsiteX72" fmla="*/ 301558 w 2431915"/>
              <a:gd name="connsiteY72" fmla="*/ 252919 h 2055312"/>
              <a:gd name="connsiteX73" fmla="*/ 272375 w 2431915"/>
              <a:gd name="connsiteY73" fmla="*/ 282102 h 2055312"/>
              <a:gd name="connsiteX74" fmla="*/ 233464 w 2431915"/>
              <a:gd name="connsiteY74" fmla="*/ 350195 h 2055312"/>
              <a:gd name="connsiteX75" fmla="*/ 175098 w 2431915"/>
              <a:gd name="connsiteY75" fmla="*/ 398834 h 2055312"/>
              <a:gd name="connsiteX76" fmla="*/ 155643 w 2431915"/>
              <a:gd name="connsiteY76" fmla="*/ 428017 h 2055312"/>
              <a:gd name="connsiteX77" fmla="*/ 77822 w 2431915"/>
              <a:gd name="connsiteY77" fmla="*/ 437744 h 205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431915" h="2055312">
                <a:moveTo>
                  <a:pt x="77822" y="437744"/>
                </a:moveTo>
                <a:cubicBezTo>
                  <a:pt x="63231" y="444229"/>
                  <a:pt x="72680" y="457756"/>
                  <a:pt x="68094" y="466927"/>
                </a:cubicBezTo>
                <a:cubicBezTo>
                  <a:pt x="55822" y="491471"/>
                  <a:pt x="47280" y="497469"/>
                  <a:pt x="29183" y="515566"/>
                </a:cubicBezTo>
                <a:cubicBezTo>
                  <a:pt x="20960" y="548460"/>
                  <a:pt x="12378" y="578395"/>
                  <a:pt x="9728" y="612842"/>
                </a:cubicBezTo>
                <a:cubicBezTo>
                  <a:pt x="4748" y="677583"/>
                  <a:pt x="3243" y="742544"/>
                  <a:pt x="0" y="807395"/>
                </a:cubicBezTo>
                <a:cubicBezTo>
                  <a:pt x="6485" y="839821"/>
                  <a:pt x="10372" y="872876"/>
                  <a:pt x="19456" y="904672"/>
                </a:cubicBezTo>
                <a:cubicBezTo>
                  <a:pt x="23440" y="918615"/>
                  <a:pt x="33955" y="929955"/>
                  <a:pt x="38911" y="943583"/>
                </a:cubicBezTo>
                <a:cubicBezTo>
                  <a:pt x="46978" y="965768"/>
                  <a:pt x="51583" y="989066"/>
                  <a:pt x="58366" y="1011676"/>
                </a:cubicBezTo>
                <a:cubicBezTo>
                  <a:pt x="65440" y="1035255"/>
                  <a:pt x="73747" y="1059068"/>
                  <a:pt x="87549" y="1079770"/>
                </a:cubicBezTo>
                <a:cubicBezTo>
                  <a:pt x="92636" y="1087401"/>
                  <a:pt x="100520" y="1092740"/>
                  <a:pt x="107005" y="1099225"/>
                </a:cubicBezTo>
                <a:cubicBezTo>
                  <a:pt x="113490" y="1118680"/>
                  <a:pt x="121486" y="1137696"/>
                  <a:pt x="126460" y="1157591"/>
                </a:cubicBezTo>
                <a:cubicBezTo>
                  <a:pt x="129703" y="1170561"/>
                  <a:pt x="128772" y="1185378"/>
                  <a:pt x="136188" y="1196502"/>
                </a:cubicBezTo>
                <a:cubicBezTo>
                  <a:pt x="142673" y="1206230"/>
                  <a:pt x="155643" y="1209472"/>
                  <a:pt x="165371" y="1215957"/>
                </a:cubicBezTo>
                <a:cubicBezTo>
                  <a:pt x="168613" y="1225685"/>
                  <a:pt x="170512" y="1235969"/>
                  <a:pt x="175098" y="1245140"/>
                </a:cubicBezTo>
                <a:cubicBezTo>
                  <a:pt x="184984" y="1264912"/>
                  <a:pt x="206527" y="1290599"/>
                  <a:pt x="223737" y="1303506"/>
                </a:cubicBezTo>
                <a:cubicBezTo>
                  <a:pt x="238863" y="1314850"/>
                  <a:pt x="255728" y="1323725"/>
                  <a:pt x="272375" y="1332689"/>
                </a:cubicBezTo>
                <a:cubicBezTo>
                  <a:pt x="350509" y="1374762"/>
                  <a:pt x="335431" y="1366678"/>
                  <a:pt x="408562" y="1391055"/>
                </a:cubicBezTo>
                <a:cubicBezTo>
                  <a:pt x="415047" y="1397540"/>
                  <a:pt x="420387" y="1405423"/>
                  <a:pt x="428018" y="1410510"/>
                </a:cubicBezTo>
                <a:cubicBezTo>
                  <a:pt x="440084" y="1418554"/>
                  <a:pt x="455788" y="1420682"/>
                  <a:pt x="466928" y="1429966"/>
                </a:cubicBezTo>
                <a:cubicBezTo>
                  <a:pt x="485710" y="1445618"/>
                  <a:pt x="488265" y="1467408"/>
                  <a:pt x="496111" y="1488332"/>
                </a:cubicBezTo>
                <a:cubicBezTo>
                  <a:pt x="502242" y="1504682"/>
                  <a:pt x="509435" y="1520620"/>
                  <a:pt x="515566" y="1536970"/>
                </a:cubicBezTo>
                <a:cubicBezTo>
                  <a:pt x="519166" y="1546571"/>
                  <a:pt x="520708" y="1556982"/>
                  <a:pt x="525294" y="1566153"/>
                </a:cubicBezTo>
                <a:cubicBezTo>
                  <a:pt x="530522" y="1576610"/>
                  <a:pt x="539521" y="1584879"/>
                  <a:pt x="544749" y="1595336"/>
                </a:cubicBezTo>
                <a:cubicBezTo>
                  <a:pt x="549335" y="1604507"/>
                  <a:pt x="549891" y="1615348"/>
                  <a:pt x="554477" y="1624519"/>
                </a:cubicBezTo>
                <a:cubicBezTo>
                  <a:pt x="562933" y="1641430"/>
                  <a:pt x="574478" y="1656629"/>
                  <a:pt x="583660" y="1673157"/>
                </a:cubicBezTo>
                <a:cubicBezTo>
                  <a:pt x="590702" y="1685833"/>
                  <a:pt x="594212" y="1700621"/>
                  <a:pt x="603115" y="1712068"/>
                </a:cubicBezTo>
                <a:cubicBezTo>
                  <a:pt x="619554" y="1733203"/>
                  <a:pt x="664286" y="1774502"/>
                  <a:pt x="690664" y="1789889"/>
                </a:cubicBezTo>
                <a:cubicBezTo>
                  <a:pt x="715716" y="1804503"/>
                  <a:pt x="740972" y="1819629"/>
                  <a:pt x="768486" y="1828800"/>
                </a:cubicBezTo>
                <a:lnTo>
                  <a:pt x="797669" y="1838527"/>
                </a:lnTo>
                <a:cubicBezTo>
                  <a:pt x="807397" y="1845012"/>
                  <a:pt x="816701" y="1852182"/>
                  <a:pt x="826852" y="1857983"/>
                </a:cubicBezTo>
                <a:cubicBezTo>
                  <a:pt x="839442" y="1865178"/>
                  <a:pt x="853465" y="1869753"/>
                  <a:pt x="865762" y="1877438"/>
                </a:cubicBezTo>
                <a:cubicBezTo>
                  <a:pt x="879510" y="1886031"/>
                  <a:pt x="889707" y="1900385"/>
                  <a:pt x="904673" y="1906621"/>
                </a:cubicBezTo>
                <a:cubicBezTo>
                  <a:pt x="929355" y="1916905"/>
                  <a:pt x="982494" y="1926076"/>
                  <a:pt x="982494" y="1926076"/>
                </a:cubicBezTo>
                <a:cubicBezTo>
                  <a:pt x="992222" y="1935804"/>
                  <a:pt x="1000231" y="1947628"/>
                  <a:pt x="1011677" y="1955259"/>
                </a:cubicBezTo>
                <a:cubicBezTo>
                  <a:pt x="1020424" y="1961090"/>
                  <a:pt x="1074095" y="1973093"/>
                  <a:pt x="1079771" y="1974715"/>
                </a:cubicBezTo>
                <a:cubicBezTo>
                  <a:pt x="1168117" y="1999956"/>
                  <a:pt x="1021029" y="1964911"/>
                  <a:pt x="1167320" y="1994170"/>
                </a:cubicBezTo>
                <a:cubicBezTo>
                  <a:pt x="1228068" y="2006320"/>
                  <a:pt x="1184427" y="1999720"/>
                  <a:pt x="1235413" y="2013625"/>
                </a:cubicBezTo>
                <a:cubicBezTo>
                  <a:pt x="1261210" y="2020660"/>
                  <a:pt x="1287294" y="2026595"/>
                  <a:pt x="1313235" y="2033080"/>
                </a:cubicBezTo>
                <a:cubicBezTo>
                  <a:pt x="1326205" y="2036323"/>
                  <a:pt x="1338805" y="2041919"/>
                  <a:pt x="1352145" y="2042808"/>
                </a:cubicBezTo>
                <a:lnTo>
                  <a:pt x="1498060" y="2052536"/>
                </a:lnTo>
                <a:cubicBezTo>
                  <a:pt x="1682886" y="2049293"/>
                  <a:pt x="1868106" y="2055312"/>
                  <a:pt x="2052537" y="2042808"/>
                </a:cubicBezTo>
                <a:cubicBezTo>
                  <a:pt x="2064201" y="2042017"/>
                  <a:pt x="2063725" y="2021892"/>
                  <a:pt x="2071992" y="2013625"/>
                </a:cubicBezTo>
                <a:cubicBezTo>
                  <a:pt x="2115998" y="1969619"/>
                  <a:pt x="2093597" y="2024993"/>
                  <a:pt x="2140086" y="1955259"/>
                </a:cubicBezTo>
                <a:cubicBezTo>
                  <a:pt x="2156173" y="1931128"/>
                  <a:pt x="2158488" y="1897946"/>
                  <a:pt x="2178996" y="1877438"/>
                </a:cubicBezTo>
                <a:cubicBezTo>
                  <a:pt x="2198451" y="1857983"/>
                  <a:pt x="2222100" y="1841965"/>
                  <a:pt x="2237362" y="1819072"/>
                </a:cubicBezTo>
                <a:cubicBezTo>
                  <a:pt x="2243847" y="1809344"/>
                  <a:pt x="2251140" y="1800109"/>
                  <a:pt x="2256818" y="1789889"/>
                </a:cubicBezTo>
                <a:cubicBezTo>
                  <a:pt x="2296413" y="1718618"/>
                  <a:pt x="2275831" y="1749541"/>
                  <a:pt x="2305456" y="1682885"/>
                </a:cubicBezTo>
                <a:cubicBezTo>
                  <a:pt x="2311346" y="1669634"/>
                  <a:pt x="2318426" y="1656944"/>
                  <a:pt x="2324911" y="1643974"/>
                </a:cubicBezTo>
                <a:cubicBezTo>
                  <a:pt x="2328154" y="1624519"/>
                  <a:pt x="2332032" y="1605159"/>
                  <a:pt x="2334639" y="1585608"/>
                </a:cubicBezTo>
                <a:cubicBezTo>
                  <a:pt x="2338520" y="1556503"/>
                  <a:pt x="2338955" y="1526919"/>
                  <a:pt x="2344366" y="1498059"/>
                </a:cubicBezTo>
                <a:cubicBezTo>
                  <a:pt x="2358192" y="1424321"/>
                  <a:pt x="2366143" y="1440134"/>
                  <a:pt x="2383277" y="1371600"/>
                </a:cubicBezTo>
                <a:lnTo>
                  <a:pt x="2393005" y="1332689"/>
                </a:lnTo>
                <a:cubicBezTo>
                  <a:pt x="2396247" y="1300263"/>
                  <a:pt x="2398690" y="1267748"/>
                  <a:pt x="2402732" y="1235412"/>
                </a:cubicBezTo>
                <a:cubicBezTo>
                  <a:pt x="2406880" y="1202225"/>
                  <a:pt x="2415548" y="1161608"/>
                  <a:pt x="2422188" y="1128408"/>
                </a:cubicBezTo>
                <a:cubicBezTo>
                  <a:pt x="2418945" y="1053829"/>
                  <a:pt x="2417975" y="979117"/>
                  <a:pt x="2412460" y="904672"/>
                </a:cubicBezTo>
                <a:cubicBezTo>
                  <a:pt x="2411472" y="891339"/>
                  <a:pt x="2402732" y="879131"/>
                  <a:pt x="2402732" y="865761"/>
                </a:cubicBezTo>
                <a:cubicBezTo>
                  <a:pt x="2402732" y="755467"/>
                  <a:pt x="2407086" y="645184"/>
                  <a:pt x="2412460" y="535021"/>
                </a:cubicBezTo>
                <a:cubicBezTo>
                  <a:pt x="2414017" y="503111"/>
                  <a:pt x="2425270" y="451515"/>
                  <a:pt x="2431915" y="418289"/>
                </a:cubicBezTo>
                <a:cubicBezTo>
                  <a:pt x="2428673" y="356680"/>
                  <a:pt x="2429840" y="294681"/>
                  <a:pt x="2422188" y="233463"/>
                </a:cubicBezTo>
                <a:cubicBezTo>
                  <a:pt x="2414899" y="175154"/>
                  <a:pt x="2401468" y="194728"/>
                  <a:pt x="2373549" y="155642"/>
                </a:cubicBezTo>
                <a:cubicBezTo>
                  <a:pt x="2365121" y="143842"/>
                  <a:pt x="2364348" y="126986"/>
                  <a:pt x="2354094" y="116732"/>
                </a:cubicBezTo>
                <a:cubicBezTo>
                  <a:pt x="2346843" y="109481"/>
                  <a:pt x="2334082" y="111590"/>
                  <a:pt x="2324911" y="107004"/>
                </a:cubicBezTo>
                <a:cubicBezTo>
                  <a:pt x="2253427" y="71262"/>
                  <a:pt x="2348063" y="101751"/>
                  <a:pt x="2247090" y="68093"/>
                </a:cubicBezTo>
                <a:cubicBezTo>
                  <a:pt x="2192632" y="49940"/>
                  <a:pt x="2083880" y="43387"/>
                  <a:pt x="2052537" y="38910"/>
                </a:cubicBezTo>
                <a:cubicBezTo>
                  <a:pt x="2007141" y="32425"/>
                  <a:pt x="1961315" y="28448"/>
                  <a:pt x="1916349" y="19455"/>
                </a:cubicBezTo>
                <a:lnTo>
                  <a:pt x="1819073" y="0"/>
                </a:lnTo>
                <a:lnTo>
                  <a:pt x="710120" y="9727"/>
                </a:lnTo>
                <a:cubicBezTo>
                  <a:pt x="675175" y="10309"/>
                  <a:pt x="625081" y="26233"/>
                  <a:pt x="593388" y="38910"/>
                </a:cubicBezTo>
                <a:cubicBezTo>
                  <a:pt x="577175" y="45395"/>
                  <a:pt x="560367" y="50557"/>
                  <a:pt x="544749" y="58366"/>
                </a:cubicBezTo>
                <a:cubicBezTo>
                  <a:pt x="534292" y="63594"/>
                  <a:pt x="525717" y="72021"/>
                  <a:pt x="515566" y="77821"/>
                </a:cubicBezTo>
                <a:cubicBezTo>
                  <a:pt x="373876" y="158786"/>
                  <a:pt x="556605" y="52438"/>
                  <a:pt x="447473" y="107004"/>
                </a:cubicBezTo>
                <a:cubicBezTo>
                  <a:pt x="420469" y="120506"/>
                  <a:pt x="384868" y="154810"/>
                  <a:pt x="369652" y="175098"/>
                </a:cubicBezTo>
                <a:cubicBezTo>
                  <a:pt x="329463" y="228682"/>
                  <a:pt x="351933" y="202544"/>
                  <a:pt x="301558" y="252919"/>
                </a:cubicBezTo>
                <a:lnTo>
                  <a:pt x="272375" y="282102"/>
                </a:lnTo>
                <a:cubicBezTo>
                  <a:pt x="261245" y="315492"/>
                  <a:pt x="262910" y="320749"/>
                  <a:pt x="233464" y="350195"/>
                </a:cubicBezTo>
                <a:cubicBezTo>
                  <a:pt x="156953" y="426706"/>
                  <a:pt x="254769" y="303228"/>
                  <a:pt x="175098" y="398834"/>
                </a:cubicBezTo>
                <a:cubicBezTo>
                  <a:pt x="167614" y="407815"/>
                  <a:pt x="164441" y="420318"/>
                  <a:pt x="155643" y="428017"/>
                </a:cubicBezTo>
                <a:cubicBezTo>
                  <a:pt x="107063" y="470524"/>
                  <a:pt x="92414" y="431259"/>
                  <a:pt x="77822" y="437744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>
            <a:endCxn id="16" idx="2"/>
          </p:cNvCxnSpPr>
          <p:nvPr/>
        </p:nvCxnSpPr>
        <p:spPr>
          <a:xfrm flipH="1" flipV="1">
            <a:off x="6447936" y="3355251"/>
            <a:ext cx="284304" cy="79382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4932040" y="2708920"/>
            <a:ext cx="3031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Leggera pressione sul vetrino :</a:t>
            </a:r>
          </a:p>
          <a:p>
            <a:r>
              <a:rPr lang="it-IT" dirty="0" smtClean="0"/>
              <a:t>“zone vuote” sparite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5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b="1" dirty="0" smtClean="0"/>
              <a:t>SU8 polimerizzata 6 ore a 150° + vetrino e peso 200 grammi  (dettaglio 2)</a:t>
            </a:r>
            <a:endParaRPr lang="it-IT" sz="2800" dirty="0"/>
          </a:p>
        </p:txBody>
      </p:sp>
      <p:pic>
        <p:nvPicPr>
          <p:cNvPr id="4" name="Segnaposto contenuto 3" descr="su8_su chip_e vetr_pol_6ore 150g_ancora_molla pic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1"/>
            <a:ext cx="5033533" cy="3775150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3287949" y="1994170"/>
            <a:ext cx="1712068" cy="2441643"/>
          </a:xfrm>
          <a:custGeom>
            <a:avLst/>
            <a:gdLst>
              <a:gd name="connsiteX0" fmla="*/ 194553 w 1712068"/>
              <a:gd name="connsiteY0" fmla="*/ 1605064 h 2441643"/>
              <a:gd name="connsiteX1" fmla="*/ 175098 w 1712068"/>
              <a:gd name="connsiteY1" fmla="*/ 1459149 h 2441643"/>
              <a:gd name="connsiteX2" fmla="*/ 155642 w 1712068"/>
              <a:gd name="connsiteY2" fmla="*/ 1167319 h 2441643"/>
              <a:gd name="connsiteX3" fmla="*/ 165370 w 1712068"/>
              <a:gd name="connsiteY3" fmla="*/ 719847 h 2441643"/>
              <a:gd name="connsiteX4" fmla="*/ 194553 w 1712068"/>
              <a:gd name="connsiteY4" fmla="*/ 525294 h 2441643"/>
              <a:gd name="connsiteX5" fmla="*/ 223736 w 1712068"/>
              <a:gd name="connsiteY5" fmla="*/ 476656 h 2441643"/>
              <a:gd name="connsiteX6" fmla="*/ 262647 w 1712068"/>
              <a:gd name="connsiteY6" fmla="*/ 398834 h 2441643"/>
              <a:gd name="connsiteX7" fmla="*/ 330740 w 1712068"/>
              <a:gd name="connsiteY7" fmla="*/ 272375 h 2441643"/>
              <a:gd name="connsiteX8" fmla="*/ 350196 w 1712068"/>
              <a:gd name="connsiteY8" fmla="*/ 252919 h 2441643"/>
              <a:gd name="connsiteX9" fmla="*/ 379379 w 1712068"/>
              <a:gd name="connsiteY9" fmla="*/ 204281 h 2441643"/>
              <a:gd name="connsiteX10" fmla="*/ 437745 w 1712068"/>
              <a:gd name="connsiteY10" fmla="*/ 136187 h 2441643"/>
              <a:gd name="connsiteX11" fmla="*/ 466928 w 1712068"/>
              <a:gd name="connsiteY11" fmla="*/ 116732 h 2441643"/>
              <a:gd name="connsiteX12" fmla="*/ 544749 w 1712068"/>
              <a:gd name="connsiteY12" fmla="*/ 68094 h 2441643"/>
              <a:gd name="connsiteX13" fmla="*/ 573932 w 1712068"/>
              <a:gd name="connsiteY13" fmla="*/ 58366 h 2441643"/>
              <a:gd name="connsiteX14" fmla="*/ 603115 w 1712068"/>
              <a:gd name="connsiteY14" fmla="*/ 38911 h 2441643"/>
              <a:gd name="connsiteX15" fmla="*/ 700391 w 1712068"/>
              <a:gd name="connsiteY15" fmla="*/ 19456 h 2441643"/>
              <a:gd name="connsiteX16" fmla="*/ 817123 w 1712068"/>
              <a:gd name="connsiteY16" fmla="*/ 0 h 2441643"/>
              <a:gd name="connsiteX17" fmla="*/ 1001949 w 1712068"/>
              <a:gd name="connsiteY17" fmla="*/ 9728 h 2441643"/>
              <a:gd name="connsiteX18" fmla="*/ 1108953 w 1712068"/>
              <a:gd name="connsiteY18" fmla="*/ 29183 h 2441643"/>
              <a:gd name="connsiteX19" fmla="*/ 1186774 w 1712068"/>
              <a:gd name="connsiteY19" fmla="*/ 58366 h 2441643"/>
              <a:gd name="connsiteX20" fmla="*/ 1245140 w 1712068"/>
              <a:gd name="connsiteY20" fmla="*/ 77821 h 2441643"/>
              <a:gd name="connsiteX21" fmla="*/ 1313234 w 1712068"/>
              <a:gd name="connsiteY21" fmla="*/ 136187 h 2441643"/>
              <a:gd name="connsiteX22" fmla="*/ 1371600 w 1712068"/>
              <a:gd name="connsiteY22" fmla="*/ 175098 h 2441643"/>
              <a:gd name="connsiteX23" fmla="*/ 1410511 w 1712068"/>
              <a:gd name="connsiteY23" fmla="*/ 223736 h 2441643"/>
              <a:gd name="connsiteX24" fmla="*/ 1449421 w 1712068"/>
              <a:gd name="connsiteY24" fmla="*/ 233464 h 2441643"/>
              <a:gd name="connsiteX25" fmla="*/ 1478604 w 1712068"/>
              <a:gd name="connsiteY25" fmla="*/ 252919 h 2441643"/>
              <a:gd name="connsiteX26" fmla="*/ 1488332 w 1712068"/>
              <a:gd name="connsiteY26" fmla="*/ 282102 h 2441643"/>
              <a:gd name="connsiteX27" fmla="*/ 1507787 w 1712068"/>
              <a:gd name="connsiteY27" fmla="*/ 301558 h 2441643"/>
              <a:gd name="connsiteX28" fmla="*/ 1527242 w 1712068"/>
              <a:gd name="connsiteY28" fmla="*/ 340468 h 2441643"/>
              <a:gd name="connsiteX29" fmla="*/ 1546698 w 1712068"/>
              <a:gd name="connsiteY29" fmla="*/ 359924 h 2441643"/>
              <a:gd name="connsiteX30" fmla="*/ 1575881 w 1712068"/>
              <a:gd name="connsiteY30" fmla="*/ 398834 h 2441643"/>
              <a:gd name="connsiteX31" fmla="*/ 1595336 w 1712068"/>
              <a:gd name="connsiteY31" fmla="*/ 418290 h 2441643"/>
              <a:gd name="connsiteX32" fmla="*/ 1614791 w 1712068"/>
              <a:gd name="connsiteY32" fmla="*/ 447473 h 2441643"/>
              <a:gd name="connsiteX33" fmla="*/ 1643974 w 1712068"/>
              <a:gd name="connsiteY33" fmla="*/ 486383 h 2441643"/>
              <a:gd name="connsiteX34" fmla="*/ 1663430 w 1712068"/>
              <a:gd name="connsiteY34" fmla="*/ 544749 h 2441643"/>
              <a:gd name="connsiteX35" fmla="*/ 1673157 w 1712068"/>
              <a:gd name="connsiteY35" fmla="*/ 573932 h 2441643"/>
              <a:gd name="connsiteX36" fmla="*/ 1682885 w 1712068"/>
              <a:gd name="connsiteY36" fmla="*/ 632298 h 2441643"/>
              <a:gd name="connsiteX37" fmla="*/ 1702340 w 1712068"/>
              <a:gd name="connsiteY37" fmla="*/ 700392 h 2441643"/>
              <a:gd name="connsiteX38" fmla="*/ 1712068 w 1712068"/>
              <a:gd name="connsiteY38" fmla="*/ 933856 h 2441643"/>
              <a:gd name="connsiteX39" fmla="*/ 1682885 w 1712068"/>
              <a:gd name="connsiteY39" fmla="*/ 1313234 h 2441643"/>
              <a:gd name="connsiteX40" fmla="*/ 1673157 w 1712068"/>
              <a:gd name="connsiteY40" fmla="*/ 1361873 h 2441643"/>
              <a:gd name="connsiteX41" fmla="*/ 1653702 w 1712068"/>
              <a:gd name="connsiteY41" fmla="*/ 1391056 h 2441643"/>
              <a:gd name="connsiteX42" fmla="*/ 1643974 w 1712068"/>
              <a:gd name="connsiteY42" fmla="*/ 1420239 h 2441643"/>
              <a:gd name="connsiteX43" fmla="*/ 1585608 w 1712068"/>
              <a:gd name="connsiteY43" fmla="*/ 1488332 h 2441643"/>
              <a:gd name="connsiteX44" fmla="*/ 1536970 w 1712068"/>
              <a:gd name="connsiteY44" fmla="*/ 1546698 h 2441643"/>
              <a:gd name="connsiteX45" fmla="*/ 1507787 w 1712068"/>
              <a:gd name="connsiteY45" fmla="*/ 1566153 h 2441643"/>
              <a:gd name="connsiteX46" fmla="*/ 1517515 w 1712068"/>
              <a:gd name="connsiteY46" fmla="*/ 1595336 h 2441643"/>
              <a:gd name="connsiteX47" fmla="*/ 1536970 w 1712068"/>
              <a:gd name="connsiteY47" fmla="*/ 1614792 h 2441643"/>
              <a:gd name="connsiteX48" fmla="*/ 1546698 w 1712068"/>
              <a:gd name="connsiteY48" fmla="*/ 1673158 h 2441643"/>
              <a:gd name="connsiteX49" fmla="*/ 1546698 w 1712068"/>
              <a:gd name="connsiteY49" fmla="*/ 2062264 h 2441643"/>
              <a:gd name="connsiteX50" fmla="*/ 1517515 w 1712068"/>
              <a:gd name="connsiteY50" fmla="*/ 2140085 h 2441643"/>
              <a:gd name="connsiteX51" fmla="*/ 1498060 w 1712068"/>
              <a:gd name="connsiteY51" fmla="*/ 2159541 h 2441643"/>
              <a:gd name="connsiteX52" fmla="*/ 1439694 w 1712068"/>
              <a:gd name="connsiteY52" fmla="*/ 2256817 h 2441643"/>
              <a:gd name="connsiteX53" fmla="*/ 1371600 w 1712068"/>
              <a:gd name="connsiteY53" fmla="*/ 2305456 h 2441643"/>
              <a:gd name="connsiteX54" fmla="*/ 1245140 w 1712068"/>
              <a:gd name="connsiteY54" fmla="*/ 2393004 h 2441643"/>
              <a:gd name="connsiteX55" fmla="*/ 1167319 w 1712068"/>
              <a:gd name="connsiteY55" fmla="*/ 2422187 h 2441643"/>
              <a:gd name="connsiteX56" fmla="*/ 1089498 w 1712068"/>
              <a:gd name="connsiteY56" fmla="*/ 2441643 h 2441643"/>
              <a:gd name="connsiteX57" fmla="*/ 768485 w 1712068"/>
              <a:gd name="connsiteY57" fmla="*/ 2431915 h 2441643"/>
              <a:gd name="connsiteX58" fmla="*/ 651753 w 1712068"/>
              <a:gd name="connsiteY58" fmla="*/ 2402732 h 2441643"/>
              <a:gd name="connsiteX59" fmla="*/ 573932 w 1712068"/>
              <a:gd name="connsiteY59" fmla="*/ 2363821 h 2441643"/>
              <a:gd name="connsiteX60" fmla="*/ 515566 w 1712068"/>
              <a:gd name="connsiteY60" fmla="*/ 2324911 h 2441643"/>
              <a:gd name="connsiteX61" fmla="*/ 486383 w 1712068"/>
              <a:gd name="connsiteY61" fmla="*/ 2295728 h 2441643"/>
              <a:gd name="connsiteX62" fmla="*/ 457200 w 1712068"/>
              <a:gd name="connsiteY62" fmla="*/ 2256817 h 2441643"/>
              <a:gd name="connsiteX63" fmla="*/ 428017 w 1712068"/>
              <a:gd name="connsiteY63" fmla="*/ 2237362 h 2441643"/>
              <a:gd name="connsiteX64" fmla="*/ 408562 w 1712068"/>
              <a:gd name="connsiteY64" fmla="*/ 2208179 h 2441643"/>
              <a:gd name="connsiteX65" fmla="*/ 350196 w 1712068"/>
              <a:gd name="connsiteY65" fmla="*/ 2140085 h 2441643"/>
              <a:gd name="connsiteX66" fmla="*/ 330740 w 1712068"/>
              <a:gd name="connsiteY66" fmla="*/ 2081719 h 2441643"/>
              <a:gd name="connsiteX67" fmla="*/ 321013 w 1712068"/>
              <a:gd name="connsiteY67" fmla="*/ 2110902 h 2441643"/>
              <a:gd name="connsiteX68" fmla="*/ 97277 w 1712068"/>
              <a:gd name="connsiteY68" fmla="*/ 2120630 h 2441643"/>
              <a:gd name="connsiteX69" fmla="*/ 38911 w 1712068"/>
              <a:gd name="connsiteY69" fmla="*/ 2081719 h 2441643"/>
              <a:gd name="connsiteX70" fmla="*/ 9728 w 1712068"/>
              <a:gd name="connsiteY70" fmla="*/ 2013626 h 2441643"/>
              <a:gd name="connsiteX71" fmla="*/ 0 w 1712068"/>
              <a:gd name="connsiteY71" fmla="*/ 1984443 h 2441643"/>
              <a:gd name="connsiteX72" fmla="*/ 9728 w 1712068"/>
              <a:gd name="connsiteY72" fmla="*/ 1809345 h 2441643"/>
              <a:gd name="connsiteX73" fmla="*/ 29183 w 1712068"/>
              <a:gd name="connsiteY73" fmla="*/ 1760707 h 2441643"/>
              <a:gd name="connsiteX74" fmla="*/ 87549 w 1712068"/>
              <a:gd name="connsiteY74" fmla="*/ 1663430 h 2441643"/>
              <a:gd name="connsiteX75" fmla="*/ 116732 w 1712068"/>
              <a:gd name="connsiteY75" fmla="*/ 1634247 h 2441643"/>
              <a:gd name="connsiteX76" fmla="*/ 136187 w 1712068"/>
              <a:gd name="connsiteY76" fmla="*/ 1605064 h 2441643"/>
              <a:gd name="connsiteX77" fmla="*/ 194553 w 1712068"/>
              <a:gd name="connsiteY77" fmla="*/ 1605064 h 244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12068" h="2441643">
                <a:moveTo>
                  <a:pt x="194553" y="1605064"/>
                </a:moveTo>
                <a:cubicBezTo>
                  <a:pt x="201038" y="1580745"/>
                  <a:pt x="183847" y="1559762"/>
                  <a:pt x="175098" y="1459149"/>
                </a:cubicBezTo>
                <a:cubicBezTo>
                  <a:pt x="164942" y="1342349"/>
                  <a:pt x="162881" y="1290370"/>
                  <a:pt x="155642" y="1167319"/>
                </a:cubicBezTo>
                <a:cubicBezTo>
                  <a:pt x="158885" y="1018162"/>
                  <a:pt x="160228" y="868951"/>
                  <a:pt x="165370" y="719847"/>
                </a:cubicBezTo>
                <a:cubicBezTo>
                  <a:pt x="167384" y="661433"/>
                  <a:pt x="172431" y="582811"/>
                  <a:pt x="194553" y="525294"/>
                </a:cubicBezTo>
                <a:cubicBezTo>
                  <a:pt x="201340" y="507647"/>
                  <a:pt x="215912" y="493868"/>
                  <a:pt x="223736" y="476656"/>
                </a:cubicBezTo>
                <a:cubicBezTo>
                  <a:pt x="260996" y="394685"/>
                  <a:pt x="222024" y="439457"/>
                  <a:pt x="262647" y="398834"/>
                </a:cubicBezTo>
                <a:cubicBezTo>
                  <a:pt x="280244" y="354840"/>
                  <a:pt x="296004" y="307111"/>
                  <a:pt x="330740" y="272375"/>
                </a:cubicBezTo>
                <a:cubicBezTo>
                  <a:pt x="337225" y="265890"/>
                  <a:pt x="344865" y="260382"/>
                  <a:pt x="350196" y="252919"/>
                </a:cubicBezTo>
                <a:cubicBezTo>
                  <a:pt x="361186" y="237534"/>
                  <a:pt x="368891" y="220013"/>
                  <a:pt x="379379" y="204281"/>
                </a:cubicBezTo>
                <a:cubicBezTo>
                  <a:pt x="395481" y="180127"/>
                  <a:pt x="415201" y="154974"/>
                  <a:pt x="437745" y="136187"/>
                </a:cubicBezTo>
                <a:cubicBezTo>
                  <a:pt x="446726" y="128703"/>
                  <a:pt x="457415" y="123527"/>
                  <a:pt x="466928" y="116732"/>
                </a:cubicBezTo>
                <a:cubicBezTo>
                  <a:pt x="508828" y="86803"/>
                  <a:pt x="499039" y="87684"/>
                  <a:pt x="544749" y="68094"/>
                </a:cubicBezTo>
                <a:cubicBezTo>
                  <a:pt x="554174" y="64055"/>
                  <a:pt x="564761" y="62952"/>
                  <a:pt x="573932" y="58366"/>
                </a:cubicBezTo>
                <a:cubicBezTo>
                  <a:pt x="584389" y="53138"/>
                  <a:pt x="591941" y="42349"/>
                  <a:pt x="603115" y="38911"/>
                </a:cubicBezTo>
                <a:cubicBezTo>
                  <a:pt x="634720" y="29186"/>
                  <a:pt x="667966" y="25941"/>
                  <a:pt x="700391" y="19456"/>
                </a:cubicBezTo>
                <a:cubicBezTo>
                  <a:pt x="771518" y="5231"/>
                  <a:pt x="732655" y="12067"/>
                  <a:pt x="817123" y="0"/>
                </a:cubicBezTo>
                <a:cubicBezTo>
                  <a:pt x="878732" y="3243"/>
                  <a:pt x="940452" y="4808"/>
                  <a:pt x="1001949" y="9728"/>
                </a:cubicBezTo>
                <a:cubicBezTo>
                  <a:pt x="1018439" y="11047"/>
                  <a:pt x="1089749" y="24915"/>
                  <a:pt x="1108953" y="29183"/>
                </a:cubicBezTo>
                <a:cubicBezTo>
                  <a:pt x="1180033" y="44978"/>
                  <a:pt x="1116273" y="30166"/>
                  <a:pt x="1186774" y="58366"/>
                </a:cubicBezTo>
                <a:cubicBezTo>
                  <a:pt x="1205815" y="65982"/>
                  <a:pt x="1245140" y="77821"/>
                  <a:pt x="1245140" y="77821"/>
                </a:cubicBezTo>
                <a:cubicBezTo>
                  <a:pt x="1278729" y="111410"/>
                  <a:pt x="1271636" y="107068"/>
                  <a:pt x="1313234" y="136187"/>
                </a:cubicBezTo>
                <a:cubicBezTo>
                  <a:pt x="1332390" y="149596"/>
                  <a:pt x="1371600" y="175098"/>
                  <a:pt x="1371600" y="175098"/>
                </a:cubicBezTo>
                <a:cubicBezTo>
                  <a:pt x="1378475" y="185410"/>
                  <a:pt x="1396648" y="216804"/>
                  <a:pt x="1410511" y="223736"/>
                </a:cubicBezTo>
                <a:cubicBezTo>
                  <a:pt x="1422469" y="229715"/>
                  <a:pt x="1436451" y="230221"/>
                  <a:pt x="1449421" y="233464"/>
                </a:cubicBezTo>
                <a:cubicBezTo>
                  <a:pt x="1459149" y="239949"/>
                  <a:pt x="1471301" y="243790"/>
                  <a:pt x="1478604" y="252919"/>
                </a:cubicBezTo>
                <a:cubicBezTo>
                  <a:pt x="1485010" y="260926"/>
                  <a:pt x="1483056" y="273309"/>
                  <a:pt x="1488332" y="282102"/>
                </a:cubicBezTo>
                <a:cubicBezTo>
                  <a:pt x="1493051" y="289966"/>
                  <a:pt x="1502700" y="293927"/>
                  <a:pt x="1507787" y="301558"/>
                </a:cubicBezTo>
                <a:cubicBezTo>
                  <a:pt x="1515831" y="313624"/>
                  <a:pt x="1519198" y="328403"/>
                  <a:pt x="1527242" y="340468"/>
                </a:cubicBezTo>
                <a:cubicBezTo>
                  <a:pt x="1532330" y="348099"/>
                  <a:pt x="1540826" y="352878"/>
                  <a:pt x="1546698" y="359924"/>
                </a:cubicBezTo>
                <a:cubicBezTo>
                  <a:pt x="1557077" y="372379"/>
                  <a:pt x="1565502" y="386379"/>
                  <a:pt x="1575881" y="398834"/>
                </a:cubicBezTo>
                <a:cubicBezTo>
                  <a:pt x="1581752" y="405880"/>
                  <a:pt x="1589607" y="411128"/>
                  <a:pt x="1595336" y="418290"/>
                </a:cubicBezTo>
                <a:cubicBezTo>
                  <a:pt x="1602639" y="427419"/>
                  <a:pt x="1607996" y="437960"/>
                  <a:pt x="1614791" y="447473"/>
                </a:cubicBezTo>
                <a:cubicBezTo>
                  <a:pt x="1624214" y="460666"/>
                  <a:pt x="1634246" y="473413"/>
                  <a:pt x="1643974" y="486383"/>
                </a:cubicBezTo>
                <a:lnTo>
                  <a:pt x="1663430" y="544749"/>
                </a:lnTo>
                <a:cubicBezTo>
                  <a:pt x="1666673" y="554477"/>
                  <a:pt x="1671471" y="563818"/>
                  <a:pt x="1673157" y="573932"/>
                </a:cubicBezTo>
                <a:cubicBezTo>
                  <a:pt x="1676400" y="593387"/>
                  <a:pt x="1679017" y="612957"/>
                  <a:pt x="1682885" y="632298"/>
                </a:cubicBezTo>
                <a:cubicBezTo>
                  <a:pt x="1688992" y="662831"/>
                  <a:pt x="1693070" y="672581"/>
                  <a:pt x="1702340" y="700392"/>
                </a:cubicBezTo>
                <a:cubicBezTo>
                  <a:pt x="1705583" y="778213"/>
                  <a:pt x="1712068" y="855967"/>
                  <a:pt x="1712068" y="933856"/>
                </a:cubicBezTo>
                <a:cubicBezTo>
                  <a:pt x="1712068" y="1147452"/>
                  <a:pt x="1711705" y="1149920"/>
                  <a:pt x="1682885" y="1313234"/>
                </a:cubicBezTo>
                <a:cubicBezTo>
                  <a:pt x="1680012" y="1329517"/>
                  <a:pt x="1678962" y="1346392"/>
                  <a:pt x="1673157" y="1361873"/>
                </a:cubicBezTo>
                <a:cubicBezTo>
                  <a:pt x="1669052" y="1372820"/>
                  <a:pt x="1658930" y="1380599"/>
                  <a:pt x="1653702" y="1391056"/>
                </a:cubicBezTo>
                <a:cubicBezTo>
                  <a:pt x="1649116" y="1400227"/>
                  <a:pt x="1648560" y="1411068"/>
                  <a:pt x="1643974" y="1420239"/>
                </a:cubicBezTo>
                <a:cubicBezTo>
                  <a:pt x="1613903" y="1480380"/>
                  <a:pt x="1633478" y="1416526"/>
                  <a:pt x="1585608" y="1488332"/>
                </a:cubicBezTo>
                <a:cubicBezTo>
                  <a:pt x="1566479" y="1517027"/>
                  <a:pt x="1565058" y="1523292"/>
                  <a:pt x="1536970" y="1546698"/>
                </a:cubicBezTo>
                <a:cubicBezTo>
                  <a:pt x="1527989" y="1554182"/>
                  <a:pt x="1517515" y="1559668"/>
                  <a:pt x="1507787" y="1566153"/>
                </a:cubicBezTo>
                <a:cubicBezTo>
                  <a:pt x="1511030" y="1575881"/>
                  <a:pt x="1512239" y="1586543"/>
                  <a:pt x="1517515" y="1595336"/>
                </a:cubicBezTo>
                <a:cubicBezTo>
                  <a:pt x="1522234" y="1603200"/>
                  <a:pt x="1533750" y="1606205"/>
                  <a:pt x="1536970" y="1614792"/>
                </a:cubicBezTo>
                <a:cubicBezTo>
                  <a:pt x="1543895" y="1633260"/>
                  <a:pt x="1543455" y="1653703"/>
                  <a:pt x="1546698" y="1673158"/>
                </a:cubicBezTo>
                <a:cubicBezTo>
                  <a:pt x="1554732" y="1865984"/>
                  <a:pt x="1563857" y="1890667"/>
                  <a:pt x="1546698" y="2062264"/>
                </a:cubicBezTo>
                <a:cubicBezTo>
                  <a:pt x="1544182" y="2087425"/>
                  <a:pt x="1531312" y="2119389"/>
                  <a:pt x="1517515" y="2140085"/>
                </a:cubicBezTo>
                <a:cubicBezTo>
                  <a:pt x="1512428" y="2147716"/>
                  <a:pt x="1503563" y="2152204"/>
                  <a:pt x="1498060" y="2159541"/>
                </a:cubicBezTo>
                <a:cubicBezTo>
                  <a:pt x="1353338" y="2352506"/>
                  <a:pt x="1530238" y="2121003"/>
                  <a:pt x="1439694" y="2256817"/>
                </a:cubicBezTo>
                <a:cubicBezTo>
                  <a:pt x="1424057" y="2280273"/>
                  <a:pt x="1392670" y="2290869"/>
                  <a:pt x="1371600" y="2305456"/>
                </a:cubicBezTo>
                <a:cubicBezTo>
                  <a:pt x="1318935" y="2341916"/>
                  <a:pt x="1298095" y="2366526"/>
                  <a:pt x="1245140" y="2393004"/>
                </a:cubicBezTo>
                <a:cubicBezTo>
                  <a:pt x="1236204" y="2397472"/>
                  <a:pt x="1184164" y="2417976"/>
                  <a:pt x="1167319" y="2422187"/>
                </a:cubicBezTo>
                <a:lnTo>
                  <a:pt x="1089498" y="2441643"/>
                </a:lnTo>
                <a:lnTo>
                  <a:pt x="768485" y="2431915"/>
                </a:lnTo>
                <a:cubicBezTo>
                  <a:pt x="716102" y="2429296"/>
                  <a:pt x="696550" y="2423408"/>
                  <a:pt x="651753" y="2402732"/>
                </a:cubicBezTo>
                <a:cubicBezTo>
                  <a:pt x="625420" y="2390578"/>
                  <a:pt x="598063" y="2379908"/>
                  <a:pt x="573932" y="2363821"/>
                </a:cubicBezTo>
                <a:cubicBezTo>
                  <a:pt x="554477" y="2350851"/>
                  <a:pt x="532100" y="2341445"/>
                  <a:pt x="515566" y="2324911"/>
                </a:cubicBezTo>
                <a:cubicBezTo>
                  <a:pt x="505838" y="2315183"/>
                  <a:pt x="495336" y="2306173"/>
                  <a:pt x="486383" y="2295728"/>
                </a:cubicBezTo>
                <a:cubicBezTo>
                  <a:pt x="475832" y="2283418"/>
                  <a:pt x="468664" y="2268281"/>
                  <a:pt x="457200" y="2256817"/>
                </a:cubicBezTo>
                <a:cubicBezTo>
                  <a:pt x="448933" y="2248550"/>
                  <a:pt x="437745" y="2243847"/>
                  <a:pt x="428017" y="2237362"/>
                </a:cubicBezTo>
                <a:cubicBezTo>
                  <a:pt x="421532" y="2227634"/>
                  <a:pt x="416170" y="2217056"/>
                  <a:pt x="408562" y="2208179"/>
                </a:cubicBezTo>
                <a:cubicBezTo>
                  <a:pt x="386308" y="2182216"/>
                  <a:pt x="363940" y="2171009"/>
                  <a:pt x="350196" y="2140085"/>
                </a:cubicBezTo>
                <a:cubicBezTo>
                  <a:pt x="341867" y="2121345"/>
                  <a:pt x="330740" y="2081719"/>
                  <a:pt x="330740" y="2081719"/>
                </a:cubicBezTo>
                <a:cubicBezTo>
                  <a:pt x="327498" y="2091447"/>
                  <a:pt x="326288" y="2102109"/>
                  <a:pt x="321013" y="2110902"/>
                </a:cubicBezTo>
                <a:cubicBezTo>
                  <a:pt x="279666" y="2179815"/>
                  <a:pt x="115143" y="2121481"/>
                  <a:pt x="97277" y="2120630"/>
                </a:cubicBezTo>
                <a:cubicBezTo>
                  <a:pt x="77822" y="2107660"/>
                  <a:pt x="46305" y="2103901"/>
                  <a:pt x="38911" y="2081719"/>
                </a:cubicBezTo>
                <a:cubicBezTo>
                  <a:pt x="16097" y="2013279"/>
                  <a:pt x="45790" y="2097769"/>
                  <a:pt x="9728" y="2013626"/>
                </a:cubicBezTo>
                <a:cubicBezTo>
                  <a:pt x="5689" y="2004201"/>
                  <a:pt x="3243" y="1994171"/>
                  <a:pt x="0" y="1984443"/>
                </a:cubicBezTo>
                <a:cubicBezTo>
                  <a:pt x="3243" y="1926077"/>
                  <a:pt x="2167" y="1867310"/>
                  <a:pt x="9728" y="1809345"/>
                </a:cubicBezTo>
                <a:cubicBezTo>
                  <a:pt x="11986" y="1792030"/>
                  <a:pt x="22091" y="1776664"/>
                  <a:pt x="29183" y="1760707"/>
                </a:cubicBezTo>
                <a:cubicBezTo>
                  <a:pt x="41465" y="1733071"/>
                  <a:pt x="69020" y="1681959"/>
                  <a:pt x="87549" y="1663430"/>
                </a:cubicBezTo>
                <a:cubicBezTo>
                  <a:pt x="97277" y="1653702"/>
                  <a:pt x="107925" y="1644815"/>
                  <a:pt x="116732" y="1634247"/>
                </a:cubicBezTo>
                <a:cubicBezTo>
                  <a:pt x="124216" y="1625266"/>
                  <a:pt x="127920" y="1613331"/>
                  <a:pt x="136187" y="1605064"/>
                </a:cubicBezTo>
                <a:cubicBezTo>
                  <a:pt x="138480" y="1602771"/>
                  <a:pt x="188068" y="1629383"/>
                  <a:pt x="194553" y="1605064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>
            <a:stCxn id="6" idx="34"/>
          </p:cNvCxnSpPr>
          <p:nvPr/>
        </p:nvCxnSpPr>
        <p:spPr>
          <a:xfrm flipV="1">
            <a:off x="4951379" y="2204864"/>
            <a:ext cx="2212909" cy="3340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308304" y="198884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Ritorno delle “zone vuote”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5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res_col_25u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124744"/>
            <a:ext cx="5364088" cy="45365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Misura residuo SU8 tra </a:t>
            </a:r>
            <a:r>
              <a:rPr lang="it-IT" sz="2800" b="1" dirty="0" err="1" smtClean="0"/>
              <a:t>sup_colonne</a:t>
            </a:r>
            <a:r>
              <a:rPr lang="it-IT" sz="2800" b="1" dirty="0" smtClean="0"/>
              <a:t> e vetrino</a:t>
            </a:r>
            <a:br>
              <a:rPr lang="it-IT" sz="2800" b="1" dirty="0" smtClean="0"/>
            </a:br>
            <a:r>
              <a:rPr lang="it-IT" sz="2800" b="1" dirty="0" smtClean="0"/>
              <a:t>polimerizzata a  150° 1 ora </a:t>
            </a:r>
            <a:r>
              <a:rPr lang="it-IT" sz="2800" b="1" dirty="0" smtClean="0"/>
              <a:t>+ peso 200 g </a:t>
            </a:r>
            <a:r>
              <a:rPr lang="it-IT" sz="2800" b="1" dirty="0" smtClean="0"/>
              <a:t>deposizione </a:t>
            </a:r>
            <a:r>
              <a:rPr lang="it-IT" sz="2800" b="1" dirty="0" smtClean="0"/>
              <a:t>con dispenser</a:t>
            </a:r>
            <a:endParaRPr lang="it-IT" sz="2800" dirty="0"/>
          </a:p>
        </p:txBody>
      </p:sp>
      <p:pic>
        <p:nvPicPr>
          <p:cNvPr id="4" name="Segnaposto contenuto 3" descr="su8_residuo _150gradi 1ora 200grammi pic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3240359" cy="2765764"/>
          </a:xfrm>
        </p:spPr>
      </p:pic>
      <p:cxnSp>
        <p:nvCxnSpPr>
          <p:cNvPr id="6" name="Connettore 2 5"/>
          <p:cNvCxnSpPr/>
          <p:nvPr/>
        </p:nvCxnSpPr>
        <p:spPr>
          <a:xfrm flipH="1">
            <a:off x="1763688" y="3212976"/>
            <a:ext cx="216024" cy="1800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4355976" y="4221088"/>
            <a:ext cx="648072" cy="19442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3131840" y="609329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Grafico h </a:t>
            </a:r>
            <a:r>
              <a:rPr lang="it-IT" dirty="0" smtClean="0"/>
              <a:t>colonne </a:t>
            </a:r>
            <a:r>
              <a:rPr lang="it-IT" dirty="0" err="1" smtClean="0"/>
              <a:t>profilometro</a:t>
            </a:r>
            <a:endParaRPr lang="it-IT" dirty="0"/>
          </a:p>
        </p:txBody>
      </p:sp>
      <p:sp>
        <p:nvSpPr>
          <p:cNvPr id="14" name="Figura a mano libera 13"/>
          <p:cNvSpPr/>
          <p:nvPr/>
        </p:nvSpPr>
        <p:spPr>
          <a:xfrm>
            <a:off x="1264596" y="2016224"/>
            <a:ext cx="1797795" cy="1874840"/>
          </a:xfrm>
          <a:custGeom>
            <a:avLst/>
            <a:gdLst>
              <a:gd name="connsiteX0" fmla="*/ 87549 w 1797795"/>
              <a:gd name="connsiteY0" fmla="*/ 337870 h 1874840"/>
              <a:gd name="connsiteX1" fmla="*/ 87549 w 1797795"/>
              <a:gd name="connsiteY1" fmla="*/ 474057 h 1874840"/>
              <a:gd name="connsiteX2" fmla="*/ 68093 w 1797795"/>
              <a:gd name="connsiteY2" fmla="*/ 600516 h 1874840"/>
              <a:gd name="connsiteX3" fmla="*/ 58366 w 1797795"/>
              <a:gd name="connsiteY3" fmla="*/ 688065 h 1874840"/>
              <a:gd name="connsiteX4" fmla="*/ 48638 w 1797795"/>
              <a:gd name="connsiteY4" fmla="*/ 717248 h 1874840"/>
              <a:gd name="connsiteX5" fmla="*/ 9727 w 1797795"/>
              <a:gd name="connsiteY5" fmla="*/ 775614 h 1874840"/>
              <a:gd name="connsiteX6" fmla="*/ 0 w 1797795"/>
              <a:gd name="connsiteY6" fmla="*/ 1281453 h 1874840"/>
              <a:gd name="connsiteX7" fmla="*/ 9727 w 1797795"/>
              <a:gd name="connsiteY7" fmla="*/ 1621921 h 1874840"/>
              <a:gd name="connsiteX8" fmla="*/ 29183 w 1797795"/>
              <a:gd name="connsiteY8" fmla="*/ 1690014 h 1874840"/>
              <a:gd name="connsiteX9" fmla="*/ 48638 w 1797795"/>
              <a:gd name="connsiteY9" fmla="*/ 1709470 h 1874840"/>
              <a:gd name="connsiteX10" fmla="*/ 87549 w 1797795"/>
              <a:gd name="connsiteY10" fmla="*/ 1767836 h 1874840"/>
              <a:gd name="connsiteX11" fmla="*/ 126459 w 1797795"/>
              <a:gd name="connsiteY11" fmla="*/ 1787291 h 1874840"/>
              <a:gd name="connsiteX12" fmla="*/ 155642 w 1797795"/>
              <a:gd name="connsiteY12" fmla="*/ 1806746 h 1874840"/>
              <a:gd name="connsiteX13" fmla="*/ 194553 w 1797795"/>
              <a:gd name="connsiteY13" fmla="*/ 1816474 h 1874840"/>
              <a:gd name="connsiteX14" fmla="*/ 321013 w 1797795"/>
              <a:gd name="connsiteY14" fmla="*/ 1835929 h 1874840"/>
              <a:gd name="connsiteX15" fmla="*/ 496110 w 1797795"/>
              <a:gd name="connsiteY15" fmla="*/ 1826202 h 1874840"/>
              <a:gd name="connsiteX16" fmla="*/ 544749 w 1797795"/>
              <a:gd name="connsiteY16" fmla="*/ 1797019 h 1874840"/>
              <a:gd name="connsiteX17" fmla="*/ 573932 w 1797795"/>
              <a:gd name="connsiteY17" fmla="*/ 1787291 h 1874840"/>
              <a:gd name="connsiteX18" fmla="*/ 603115 w 1797795"/>
              <a:gd name="connsiteY18" fmla="*/ 1767836 h 1874840"/>
              <a:gd name="connsiteX19" fmla="*/ 622570 w 1797795"/>
              <a:gd name="connsiteY19" fmla="*/ 1748380 h 1874840"/>
              <a:gd name="connsiteX20" fmla="*/ 661481 w 1797795"/>
              <a:gd name="connsiteY20" fmla="*/ 1738653 h 1874840"/>
              <a:gd name="connsiteX21" fmla="*/ 749030 w 1797795"/>
              <a:gd name="connsiteY21" fmla="*/ 1748380 h 1874840"/>
              <a:gd name="connsiteX22" fmla="*/ 768485 w 1797795"/>
              <a:gd name="connsiteY22" fmla="*/ 1777563 h 1874840"/>
              <a:gd name="connsiteX23" fmla="*/ 797668 w 1797795"/>
              <a:gd name="connsiteY23" fmla="*/ 1787291 h 1874840"/>
              <a:gd name="connsiteX24" fmla="*/ 826851 w 1797795"/>
              <a:gd name="connsiteY24" fmla="*/ 1816474 h 1874840"/>
              <a:gd name="connsiteX25" fmla="*/ 856034 w 1797795"/>
              <a:gd name="connsiteY25" fmla="*/ 1826202 h 1874840"/>
              <a:gd name="connsiteX26" fmla="*/ 885217 w 1797795"/>
              <a:gd name="connsiteY26" fmla="*/ 1845657 h 1874840"/>
              <a:gd name="connsiteX27" fmla="*/ 924127 w 1797795"/>
              <a:gd name="connsiteY27" fmla="*/ 1855385 h 1874840"/>
              <a:gd name="connsiteX28" fmla="*/ 1011676 w 1797795"/>
              <a:gd name="connsiteY28" fmla="*/ 1874840 h 1874840"/>
              <a:gd name="connsiteX29" fmla="*/ 1332689 w 1797795"/>
              <a:gd name="connsiteY29" fmla="*/ 1865112 h 1874840"/>
              <a:gd name="connsiteX30" fmla="*/ 1449421 w 1797795"/>
              <a:gd name="connsiteY30" fmla="*/ 1845657 h 1874840"/>
              <a:gd name="connsiteX31" fmla="*/ 1507787 w 1797795"/>
              <a:gd name="connsiteY31" fmla="*/ 1748380 h 1874840"/>
              <a:gd name="connsiteX32" fmla="*/ 1517515 w 1797795"/>
              <a:gd name="connsiteY32" fmla="*/ 1699742 h 1874840"/>
              <a:gd name="connsiteX33" fmla="*/ 1575881 w 1797795"/>
              <a:gd name="connsiteY33" fmla="*/ 1621921 h 1874840"/>
              <a:gd name="connsiteX34" fmla="*/ 1585608 w 1797795"/>
              <a:gd name="connsiteY34" fmla="*/ 1592738 h 1874840"/>
              <a:gd name="connsiteX35" fmla="*/ 1624519 w 1797795"/>
              <a:gd name="connsiteY35" fmla="*/ 1544099 h 1874840"/>
              <a:gd name="connsiteX36" fmla="*/ 1673157 w 1797795"/>
              <a:gd name="connsiteY36" fmla="*/ 1456550 h 1874840"/>
              <a:gd name="connsiteX37" fmla="*/ 1682885 w 1797795"/>
              <a:gd name="connsiteY37" fmla="*/ 1427367 h 1874840"/>
              <a:gd name="connsiteX38" fmla="*/ 1692613 w 1797795"/>
              <a:gd name="connsiteY38" fmla="*/ 1388457 h 1874840"/>
              <a:gd name="connsiteX39" fmla="*/ 1712068 w 1797795"/>
              <a:gd name="connsiteY39" fmla="*/ 1359274 h 1874840"/>
              <a:gd name="connsiteX40" fmla="*/ 1731523 w 1797795"/>
              <a:gd name="connsiteY40" fmla="*/ 1300908 h 1874840"/>
              <a:gd name="connsiteX41" fmla="*/ 1712068 w 1797795"/>
              <a:gd name="connsiteY41" fmla="*/ 1164721 h 1874840"/>
              <a:gd name="connsiteX42" fmla="*/ 1702340 w 1797795"/>
              <a:gd name="connsiteY42" fmla="*/ 989623 h 1874840"/>
              <a:gd name="connsiteX43" fmla="*/ 1692613 w 1797795"/>
              <a:gd name="connsiteY43" fmla="*/ 872891 h 1874840"/>
              <a:gd name="connsiteX44" fmla="*/ 1712068 w 1797795"/>
              <a:gd name="connsiteY44" fmla="*/ 697793 h 1874840"/>
              <a:gd name="connsiteX45" fmla="*/ 1721795 w 1797795"/>
              <a:gd name="connsiteY45" fmla="*/ 668610 h 1874840"/>
              <a:gd name="connsiteX46" fmla="*/ 1741251 w 1797795"/>
              <a:gd name="connsiteY46" fmla="*/ 571333 h 1874840"/>
              <a:gd name="connsiteX47" fmla="*/ 1750978 w 1797795"/>
              <a:gd name="connsiteY47" fmla="*/ 542150 h 1874840"/>
              <a:gd name="connsiteX48" fmla="*/ 1770434 w 1797795"/>
              <a:gd name="connsiteY48" fmla="*/ 512967 h 1874840"/>
              <a:gd name="connsiteX49" fmla="*/ 1741251 w 1797795"/>
              <a:gd name="connsiteY49" fmla="*/ 279504 h 1874840"/>
              <a:gd name="connsiteX50" fmla="*/ 1721795 w 1797795"/>
              <a:gd name="connsiteY50" fmla="*/ 260048 h 1874840"/>
              <a:gd name="connsiteX51" fmla="*/ 1682885 w 1797795"/>
              <a:gd name="connsiteY51" fmla="*/ 201682 h 1874840"/>
              <a:gd name="connsiteX52" fmla="*/ 1653702 w 1797795"/>
              <a:gd name="connsiteY52" fmla="*/ 191955 h 1874840"/>
              <a:gd name="connsiteX53" fmla="*/ 1585608 w 1797795"/>
              <a:gd name="connsiteY53" fmla="*/ 162772 h 1874840"/>
              <a:gd name="connsiteX54" fmla="*/ 1527242 w 1797795"/>
              <a:gd name="connsiteY54" fmla="*/ 143316 h 1874840"/>
              <a:gd name="connsiteX55" fmla="*/ 1303506 w 1797795"/>
              <a:gd name="connsiteY55" fmla="*/ 153044 h 1874840"/>
              <a:gd name="connsiteX56" fmla="*/ 1206230 w 1797795"/>
              <a:gd name="connsiteY56" fmla="*/ 143316 h 1874840"/>
              <a:gd name="connsiteX57" fmla="*/ 1001949 w 1797795"/>
              <a:gd name="connsiteY57" fmla="*/ 133589 h 1874840"/>
              <a:gd name="connsiteX58" fmla="*/ 953310 w 1797795"/>
              <a:gd name="connsiteY58" fmla="*/ 94678 h 1874840"/>
              <a:gd name="connsiteX59" fmla="*/ 914400 w 1797795"/>
              <a:gd name="connsiteY59" fmla="*/ 75223 h 1874840"/>
              <a:gd name="connsiteX60" fmla="*/ 894944 w 1797795"/>
              <a:gd name="connsiteY60" fmla="*/ 55767 h 1874840"/>
              <a:gd name="connsiteX61" fmla="*/ 476655 w 1797795"/>
              <a:gd name="connsiteY61" fmla="*/ 26585 h 1874840"/>
              <a:gd name="connsiteX62" fmla="*/ 243191 w 1797795"/>
              <a:gd name="connsiteY62" fmla="*/ 36312 h 1874840"/>
              <a:gd name="connsiteX63" fmla="*/ 165370 w 1797795"/>
              <a:gd name="connsiteY63" fmla="*/ 84950 h 1874840"/>
              <a:gd name="connsiteX64" fmla="*/ 126459 w 1797795"/>
              <a:gd name="connsiteY64" fmla="*/ 123861 h 1874840"/>
              <a:gd name="connsiteX65" fmla="*/ 97276 w 1797795"/>
              <a:gd name="connsiteY65" fmla="*/ 172499 h 1874840"/>
              <a:gd name="connsiteX66" fmla="*/ 68093 w 1797795"/>
              <a:gd name="connsiteY66" fmla="*/ 191955 h 1874840"/>
              <a:gd name="connsiteX67" fmla="*/ 87549 w 1797795"/>
              <a:gd name="connsiteY67" fmla="*/ 337870 h 187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797795" h="1874840">
                <a:moveTo>
                  <a:pt x="87549" y="337870"/>
                </a:moveTo>
                <a:cubicBezTo>
                  <a:pt x="90792" y="384887"/>
                  <a:pt x="101111" y="365562"/>
                  <a:pt x="87549" y="474057"/>
                </a:cubicBezTo>
                <a:cubicBezTo>
                  <a:pt x="82259" y="516377"/>
                  <a:pt x="73855" y="558258"/>
                  <a:pt x="68093" y="600516"/>
                </a:cubicBezTo>
                <a:cubicBezTo>
                  <a:pt x="64126" y="629609"/>
                  <a:pt x="63193" y="659102"/>
                  <a:pt x="58366" y="688065"/>
                </a:cubicBezTo>
                <a:cubicBezTo>
                  <a:pt x="56680" y="698179"/>
                  <a:pt x="53618" y="708285"/>
                  <a:pt x="48638" y="717248"/>
                </a:cubicBezTo>
                <a:cubicBezTo>
                  <a:pt x="37282" y="737688"/>
                  <a:pt x="9727" y="775614"/>
                  <a:pt x="9727" y="775614"/>
                </a:cubicBezTo>
                <a:cubicBezTo>
                  <a:pt x="6485" y="944227"/>
                  <a:pt x="0" y="1112809"/>
                  <a:pt x="0" y="1281453"/>
                </a:cubicBezTo>
                <a:cubicBezTo>
                  <a:pt x="0" y="1394989"/>
                  <a:pt x="3912" y="1508534"/>
                  <a:pt x="9727" y="1621921"/>
                </a:cubicBezTo>
                <a:cubicBezTo>
                  <a:pt x="9965" y="1626557"/>
                  <a:pt x="24413" y="1682065"/>
                  <a:pt x="29183" y="1690014"/>
                </a:cubicBezTo>
                <a:cubicBezTo>
                  <a:pt x="33902" y="1697878"/>
                  <a:pt x="43135" y="1702133"/>
                  <a:pt x="48638" y="1709470"/>
                </a:cubicBezTo>
                <a:cubicBezTo>
                  <a:pt x="62667" y="1728176"/>
                  <a:pt x="66635" y="1757379"/>
                  <a:pt x="87549" y="1767836"/>
                </a:cubicBezTo>
                <a:cubicBezTo>
                  <a:pt x="100519" y="1774321"/>
                  <a:pt x="113869" y="1780097"/>
                  <a:pt x="126459" y="1787291"/>
                </a:cubicBezTo>
                <a:cubicBezTo>
                  <a:pt x="136610" y="1793091"/>
                  <a:pt x="144896" y="1802141"/>
                  <a:pt x="155642" y="1806746"/>
                </a:cubicBezTo>
                <a:cubicBezTo>
                  <a:pt x="167931" y="1812012"/>
                  <a:pt x="181698" y="1812801"/>
                  <a:pt x="194553" y="1816474"/>
                </a:cubicBezTo>
                <a:cubicBezTo>
                  <a:pt x="270060" y="1838048"/>
                  <a:pt x="164561" y="1820285"/>
                  <a:pt x="321013" y="1835929"/>
                </a:cubicBezTo>
                <a:cubicBezTo>
                  <a:pt x="379379" y="1832687"/>
                  <a:pt x="437918" y="1831744"/>
                  <a:pt x="496110" y="1826202"/>
                </a:cubicBezTo>
                <a:cubicBezTo>
                  <a:pt x="539782" y="1822043"/>
                  <a:pt x="512865" y="1816149"/>
                  <a:pt x="544749" y="1797019"/>
                </a:cubicBezTo>
                <a:cubicBezTo>
                  <a:pt x="553542" y="1791743"/>
                  <a:pt x="564761" y="1791877"/>
                  <a:pt x="573932" y="1787291"/>
                </a:cubicBezTo>
                <a:cubicBezTo>
                  <a:pt x="584389" y="1782063"/>
                  <a:pt x="593986" y="1775139"/>
                  <a:pt x="603115" y="1767836"/>
                </a:cubicBezTo>
                <a:cubicBezTo>
                  <a:pt x="610277" y="1762107"/>
                  <a:pt x="614367" y="1752482"/>
                  <a:pt x="622570" y="1748380"/>
                </a:cubicBezTo>
                <a:cubicBezTo>
                  <a:pt x="634528" y="1742401"/>
                  <a:pt x="648511" y="1741895"/>
                  <a:pt x="661481" y="1738653"/>
                </a:cubicBezTo>
                <a:cubicBezTo>
                  <a:pt x="690664" y="1741895"/>
                  <a:pt x="721435" y="1738346"/>
                  <a:pt x="749030" y="1748380"/>
                </a:cubicBezTo>
                <a:cubicBezTo>
                  <a:pt x="760017" y="1752375"/>
                  <a:pt x="759356" y="1770260"/>
                  <a:pt x="768485" y="1777563"/>
                </a:cubicBezTo>
                <a:cubicBezTo>
                  <a:pt x="776492" y="1783969"/>
                  <a:pt x="787940" y="1784048"/>
                  <a:pt x="797668" y="1787291"/>
                </a:cubicBezTo>
                <a:cubicBezTo>
                  <a:pt x="807396" y="1797019"/>
                  <a:pt x="815405" y="1808843"/>
                  <a:pt x="826851" y="1816474"/>
                </a:cubicBezTo>
                <a:cubicBezTo>
                  <a:pt x="835383" y="1822162"/>
                  <a:pt x="846863" y="1821616"/>
                  <a:pt x="856034" y="1826202"/>
                </a:cubicBezTo>
                <a:cubicBezTo>
                  <a:pt x="866491" y="1831430"/>
                  <a:pt x="874471" y="1841052"/>
                  <a:pt x="885217" y="1845657"/>
                </a:cubicBezTo>
                <a:cubicBezTo>
                  <a:pt x="897505" y="1850923"/>
                  <a:pt x="911272" y="1851712"/>
                  <a:pt x="924127" y="1855385"/>
                </a:cubicBezTo>
                <a:cubicBezTo>
                  <a:pt x="991172" y="1874541"/>
                  <a:pt x="906358" y="1857286"/>
                  <a:pt x="1011676" y="1874840"/>
                </a:cubicBezTo>
                <a:lnTo>
                  <a:pt x="1332689" y="1865112"/>
                </a:lnTo>
                <a:cubicBezTo>
                  <a:pt x="1408712" y="1861492"/>
                  <a:pt x="1399966" y="1862143"/>
                  <a:pt x="1449421" y="1845657"/>
                </a:cubicBezTo>
                <a:cubicBezTo>
                  <a:pt x="1496376" y="1775225"/>
                  <a:pt x="1477875" y="1808205"/>
                  <a:pt x="1507787" y="1748380"/>
                </a:cubicBezTo>
                <a:cubicBezTo>
                  <a:pt x="1511030" y="1732167"/>
                  <a:pt x="1510673" y="1714794"/>
                  <a:pt x="1517515" y="1699742"/>
                </a:cubicBezTo>
                <a:cubicBezTo>
                  <a:pt x="1535849" y="1659407"/>
                  <a:pt x="1549957" y="1647844"/>
                  <a:pt x="1575881" y="1621921"/>
                </a:cubicBezTo>
                <a:cubicBezTo>
                  <a:pt x="1579123" y="1612193"/>
                  <a:pt x="1581022" y="1601909"/>
                  <a:pt x="1585608" y="1592738"/>
                </a:cubicBezTo>
                <a:cubicBezTo>
                  <a:pt x="1597878" y="1568198"/>
                  <a:pt x="1606425" y="1562194"/>
                  <a:pt x="1624519" y="1544099"/>
                </a:cubicBezTo>
                <a:cubicBezTo>
                  <a:pt x="1648324" y="1472682"/>
                  <a:pt x="1629473" y="1500234"/>
                  <a:pt x="1673157" y="1456550"/>
                </a:cubicBezTo>
                <a:cubicBezTo>
                  <a:pt x="1676400" y="1446822"/>
                  <a:pt x="1680068" y="1437226"/>
                  <a:pt x="1682885" y="1427367"/>
                </a:cubicBezTo>
                <a:cubicBezTo>
                  <a:pt x="1686558" y="1414512"/>
                  <a:pt x="1687347" y="1400745"/>
                  <a:pt x="1692613" y="1388457"/>
                </a:cubicBezTo>
                <a:cubicBezTo>
                  <a:pt x="1697218" y="1377711"/>
                  <a:pt x="1705583" y="1369002"/>
                  <a:pt x="1712068" y="1359274"/>
                </a:cubicBezTo>
                <a:cubicBezTo>
                  <a:pt x="1718553" y="1339819"/>
                  <a:pt x="1733788" y="1321290"/>
                  <a:pt x="1731523" y="1300908"/>
                </a:cubicBezTo>
                <a:cubicBezTo>
                  <a:pt x="1719969" y="1196926"/>
                  <a:pt x="1727553" y="1242151"/>
                  <a:pt x="1712068" y="1164721"/>
                </a:cubicBezTo>
                <a:cubicBezTo>
                  <a:pt x="1708825" y="1106355"/>
                  <a:pt x="1706228" y="1047950"/>
                  <a:pt x="1702340" y="989623"/>
                </a:cubicBezTo>
                <a:cubicBezTo>
                  <a:pt x="1699743" y="950664"/>
                  <a:pt x="1692613" y="911937"/>
                  <a:pt x="1692613" y="872891"/>
                </a:cubicBezTo>
                <a:cubicBezTo>
                  <a:pt x="1692613" y="860313"/>
                  <a:pt x="1708188" y="719135"/>
                  <a:pt x="1712068" y="697793"/>
                </a:cubicBezTo>
                <a:cubicBezTo>
                  <a:pt x="1713902" y="687705"/>
                  <a:pt x="1719571" y="678620"/>
                  <a:pt x="1721795" y="668610"/>
                </a:cubicBezTo>
                <a:cubicBezTo>
                  <a:pt x="1740906" y="582609"/>
                  <a:pt x="1721869" y="639172"/>
                  <a:pt x="1741251" y="571333"/>
                </a:cubicBezTo>
                <a:cubicBezTo>
                  <a:pt x="1744068" y="561474"/>
                  <a:pt x="1746392" y="551321"/>
                  <a:pt x="1750978" y="542150"/>
                </a:cubicBezTo>
                <a:cubicBezTo>
                  <a:pt x="1756207" y="531693"/>
                  <a:pt x="1763949" y="522695"/>
                  <a:pt x="1770434" y="512967"/>
                </a:cubicBezTo>
                <a:cubicBezTo>
                  <a:pt x="1764377" y="385783"/>
                  <a:pt x="1797795" y="350184"/>
                  <a:pt x="1741251" y="279504"/>
                </a:cubicBezTo>
                <a:cubicBezTo>
                  <a:pt x="1735522" y="272342"/>
                  <a:pt x="1728280" y="266533"/>
                  <a:pt x="1721795" y="260048"/>
                </a:cubicBezTo>
                <a:cubicBezTo>
                  <a:pt x="1711597" y="229452"/>
                  <a:pt x="1714114" y="222501"/>
                  <a:pt x="1682885" y="201682"/>
                </a:cubicBezTo>
                <a:cubicBezTo>
                  <a:pt x="1674353" y="195994"/>
                  <a:pt x="1663430" y="195197"/>
                  <a:pt x="1653702" y="191955"/>
                </a:cubicBezTo>
                <a:cubicBezTo>
                  <a:pt x="1607401" y="161086"/>
                  <a:pt x="1642716" y="179904"/>
                  <a:pt x="1585608" y="162772"/>
                </a:cubicBezTo>
                <a:cubicBezTo>
                  <a:pt x="1565965" y="156879"/>
                  <a:pt x="1527242" y="143316"/>
                  <a:pt x="1527242" y="143316"/>
                </a:cubicBezTo>
                <a:cubicBezTo>
                  <a:pt x="1452663" y="146559"/>
                  <a:pt x="1378155" y="153044"/>
                  <a:pt x="1303506" y="153044"/>
                </a:cubicBezTo>
                <a:cubicBezTo>
                  <a:pt x="1270919" y="153044"/>
                  <a:pt x="1238749" y="145414"/>
                  <a:pt x="1206230" y="143316"/>
                </a:cubicBezTo>
                <a:cubicBezTo>
                  <a:pt x="1138201" y="138927"/>
                  <a:pt x="1070043" y="136831"/>
                  <a:pt x="1001949" y="133589"/>
                </a:cubicBezTo>
                <a:cubicBezTo>
                  <a:pt x="980643" y="112283"/>
                  <a:pt x="981944" y="111040"/>
                  <a:pt x="953310" y="94678"/>
                </a:cubicBezTo>
                <a:cubicBezTo>
                  <a:pt x="940720" y="87484"/>
                  <a:pt x="926465" y="83267"/>
                  <a:pt x="914400" y="75223"/>
                </a:cubicBezTo>
                <a:cubicBezTo>
                  <a:pt x="906769" y="70135"/>
                  <a:pt x="903147" y="59869"/>
                  <a:pt x="894944" y="55767"/>
                </a:cubicBezTo>
                <a:cubicBezTo>
                  <a:pt x="783409" y="0"/>
                  <a:pt x="501894" y="27267"/>
                  <a:pt x="476655" y="26585"/>
                </a:cubicBezTo>
                <a:cubicBezTo>
                  <a:pt x="398834" y="29827"/>
                  <a:pt x="319746" y="21958"/>
                  <a:pt x="243191" y="36312"/>
                </a:cubicBezTo>
                <a:cubicBezTo>
                  <a:pt x="213125" y="41949"/>
                  <a:pt x="187000" y="63320"/>
                  <a:pt x="165370" y="84950"/>
                </a:cubicBezTo>
                <a:lnTo>
                  <a:pt x="126459" y="123861"/>
                </a:lnTo>
                <a:cubicBezTo>
                  <a:pt x="116545" y="153604"/>
                  <a:pt x="121556" y="153075"/>
                  <a:pt x="97276" y="172499"/>
                </a:cubicBezTo>
                <a:cubicBezTo>
                  <a:pt x="88147" y="179802"/>
                  <a:pt x="69746" y="180381"/>
                  <a:pt x="68093" y="191955"/>
                </a:cubicBezTo>
                <a:cubicBezTo>
                  <a:pt x="59380" y="252944"/>
                  <a:pt x="84306" y="290853"/>
                  <a:pt x="87549" y="33787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stCxn id="14" idx="30"/>
          </p:cNvCxnSpPr>
          <p:nvPr/>
        </p:nvCxnSpPr>
        <p:spPr>
          <a:xfrm flipH="1">
            <a:off x="2699792" y="3861881"/>
            <a:ext cx="14225" cy="201539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899592" y="5949280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“Zone vuote” da </a:t>
            </a:r>
            <a:r>
              <a:rPr lang="it-IT" dirty="0" smtClean="0"/>
              <a:t>SU8</a:t>
            </a:r>
            <a:endParaRPr lang="it-IT" dirty="0"/>
          </a:p>
        </p:txBody>
      </p:sp>
      <p:sp>
        <p:nvSpPr>
          <p:cNvPr id="19" name="Parentesi graffa aperta 18"/>
          <p:cNvSpPr/>
          <p:nvPr/>
        </p:nvSpPr>
        <p:spPr>
          <a:xfrm>
            <a:off x="467544" y="2204864"/>
            <a:ext cx="576064" cy="2160240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0" name="Parentesi graffa aperta 19"/>
          <p:cNvSpPr/>
          <p:nvPr/>
        </p:nvSpPr>
        <p:spPr>
          <a:xfrm rot="5400000">
            <a:off x="1835696" y="908720"/>
            <a:ext cx="576064" cy="1728192"/>
          </a:xfrm>
          <a:prstGeom prst="leftBrace">
            <a:avLst>
              <a:gd name="adj1" fmla="val 8333"/>
              <a:gd name="adj2" fmla="val 5556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619672" y="11247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5 mm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 rot="16200000">
            <a:off x="-141156" y="3125170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 mm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6381328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Sample 6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1520" y="50131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Sup_colonnine</a:t>
            </a:r>
            <a:r>
              <a:rPr lang="it-IT" dirty="0" smtClean="0"/>
              <a:t> </a:t>
            </a:r>
            <a:r>
              <a:rPr lang="it-IT" dirty="0" smtClean="0"/>
              <a:t>1 mm</a:t>
            </a:r>
            <a:r>
              <a:rPr lang="it-IT" baseline="30000" dirty="0" smtClean="0"/>
              <a:t>2</a:t>
            </a:r>
            <a:r>
              <a:rPr lang="it-IT" dirty="0" smtClean="0"/>
              <a:t>  </a:t>
            </a:r>
            <a:r>
              <a:rPr lang="it-IT" dirty="0" smtClean="0"/>
              <a:t>x </a:t>
            </a:r>
            <a:r>
              <a:rPr lang="it-IT" dirty="0" smtClean="0"/>
              <a:t> 9 </a:t>
            </a:r>
            <a:endParaRPr lang="it-IT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76256" y="2492896"/>
            <a:ext cx="0" cy="18002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2280" y="3284984"/>
            <a:ext cx="126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Dh = 25 µm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2144</TotalTime>
  <Words>1227</Words>
  <Application>Microsoft Macintosh PowerPoint</Application>
  <PresentationFormat>On-screen Show (4:3)</PresentationFormat>
  <Paragraphs>203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Tema di Office</vt:lpstr>
      <vt:lpstr>Test Ibridizzazione – SU8 e Araldite</vt:lpstr>
      <vt:lpstr> </vt:lpstr>
      <vt:lpstr>PowerPoint Presentation</vt:lpstr>
      <vt:lpstr>SU8 polimerizzata 12 ore 25° deposizione con dispenser</vt:lpstr>
      <vt:lpstr>SU8 polimerizzata 1 ora 150° senza peso…</vt:lpstr>
      <vt:lpstr>SU8 polimerizzata 6 ore a 150° + vetrino e peso 200 g</vt:lpstr>
      <vt:lpstr>SU8 polimerizzata 6 ore a 150° + vetrino e peso 200 g dettaglio (1)</vt:lpstr>
      <vt:lpstr>SU8 polimerizzata 6 ore a 150° + vetrino e peso 200 grammi  (dettaglio 2)</vt:lpstr>
      <vt:lpstr>Misura residuo SU8 tra sup_colonne e vetrino polimerizzata a  150° 1 ora + peso 200 g deposizione con dispenser</vt:lpstr>
      <vt:lpstr>Misura residuo SU8 tra sup_colonne e vetrino (2) </vt:lpstr>
      <vt:lpstr>Prova  irraggiamento SU8 con raggi UV, chip + vetrino </vt:lpstr>
      <vt:lpstr>SU8 su FEI3 allineamento sotto flip chip polimerizzata 1 ora a 150°</vt:lpstr>
      <vt:lpstr>Conclusioni SU8…</vt:lpstr>
      <vt:lpstr>Prova  incollaggio con Araldite 2011 a&amp;b su silicio polimerizzata 12 ore + vetrino e  peso 200 g</vt:lpstr>
      <vt:lpstr>Misura residuo colla tra sup_colonna e vetrino</vt:lpstr>
      <vt:lpstr>Misura residuo colla tra sup_colonna e vetrino (2)</vt:lpstr>
      <vt:lpstr>Prove con Araldite su FEI3 + vetrino  polim. temp ambiente 15 ore  peso 200 grammi</vt:lpstr>
      <vt:lpstr>Misura spessore Araldite tra FEI3 e vetrino polimerizzato 15 ore a 25°, peso 200 g  </vt:lpstr>
      <vt:lpstr>Araldite su FEI3 polimerizzata in forno a 60° per 3 ore, peso 200 g</vt:lpstr>
      <vt:lpstr>Misura altezza   Araldite tra FEI3 e vetrino</vt:lpstr>
      <vt:lpstr>Araldite su FEI3 + vetrino polim. Temp. Amb. 15 ore  peso 2kg (serie pesetti ottone)</vt:lpstr>
      <vt:lpstr>Misura altezza Araldite tra FEI3 e vetrino</vt:lpstr>
      <vt:lpstr>Araldite  FEI3 + vetrino polim. 60° per 4 ore sotto  flip-chip, peso 2 kg  </vt:lpstr>
      <vt:lpstr>Misura altezza Araldite  tra FEI3 e vetrino</vt:lpstr>
      <vt:lpstr>Araldite su FEI3 e vetrino polimerizzata 60° 4 ore sotto flip chip peso 2kg (bolle poche su quasi tutta la sup.)</vt:lpstr>
      <vt:lpstr>Conclusioni Araldite 2011 a&amp;b</vt:lpstr>
      <vt:lpstr>Araldite 2020 e 2011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SU8 appena depositata + vetrino + peso 200gr</dc:title>
  <dc:creator>Alessandro</dc:creator>
  <cp:lastModifiedBy>Giovanni Darbo</cp:lastModifiedBy>
  <cp:revision>188</cp:revision>
  <dcterms:created xsi:type="dcterms:W3CDTF">2014-07-18T08:56:36Z</dcterms:created>
  <dcterms:modified xsi:type="dcterms:W3CDTF">2014-07-24T21:20:35Z</dcterms:modified>
</cp:coreProperties>
</file>