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8" r:id="rId2"/>
    <p:sldId id="366" r:id="rId3"/>
    <p:sldId id="365" r:id="rId4"/>
    <p:sldId id="367" r:id="rId5"/>
    <p:sldId id="368" r:id="rId6"/>
    <p:sldId id="370" r:id="rId7"/>
    <p:sldId id="371" r:id="rId8"/>
    <p:sldId id="352" r:id="rId9"/>
    <p:sldId id="362" r:id="rId10"/>
    <p:sldId id="363" r:id="rId11"/>
    <p:sldId id="364" r:id="rId12"/>
  </p:sldIdLst>
  <p:sldSz cx="9144000" cy="6858000" type="screen4x3"/>
  <p:notesSz cx="6642100" cy="9779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5pPr>
    <a:lvl6pPr marL="2286000" algn="l" defTabSz="457200" rtl="0" eaLnBrk="1" latinLnBrk="0" hangingPunct="1"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6pPr>
    <a:lvl7pPr marL="2743200" algn="l" defTabSz="457200" rtl="0" eaLnBrk="1" latinLnBrk="0" hangingPunct="1"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7pPr>
    <a:lvl8pPr marL="3200400" algn="l" defTabSz="457200" rtl="0" eaLnBrk="1" latinLnBrk="0" hangingPunct="1"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8pPr>
    <a:lvl9pPr marL="3657600" algn="l" defTabSz="457200" rtl="0" eaLnBrk="1" latinLnBrk="0" hangingPunct="1"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FF6B"/>
    <a:srgbClr val="669900"/>
    <a:srgbClr val="FF6666"/>
    <a:srgbClr val="FFFF66"/>
    <a:srgbClr val="333333"/>
    <a:srgbClr val="666666"/>
    <a:srgbClr val="008000"/>
    <a:srgbClr val="FFF9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8397" autoAdjust="0"/>
  </p:normalViewPr>
  <p:slideViewPr>
    <p:cSldViewPr>
      <p:cViewPr varScale="1">
        <p:scale>
          <a:sx n="143" d="100"/>
          <a:sy n="143" d="100"/>
        </p:scale>
        <p:origin x="-135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943225" y="9318625"/>
            <a:ext cx="75723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prstTxWarp prst="textNoShape">
              <a:avLst/>
            </a:prstTxWarp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GB" sz="1200" b="0">
                <a:latin typeface="Arial" pitchFamily="-112" charset="0"/>
              </a:rPr>
              <a:t>Page </a:t>
            </a:r>
            <a:fld id="{F306205C-AABA-784B-B4BE-E8C10EBEE3EE}" type="slidenum">
              <a:rPr lang="en-GB" sz="1200" b="0">
                <a:latin typeface="Arial" pitchFamily="-112" charset="0"/>
              </a:rPr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GB" sz="1200" b="0">
              <a:latin typeface="Arial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3636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943225" y="9318625"/>
            <a:ext cx="75723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prstTxWarp prst="textNoShape">
              <a:avLst/>
            </a:prstTxWarp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GB" sz="1200" b="0">
                <a:latin typeface="Arial" pitchFamily="-112" charset="0"/>
              </a:rPr>
              <a:t>Page </a:t>
            </a:r>
            <a:fld id="{14CFEEA8-0008-B147-8886-B11C2F4B1E73}" type="slidenum">
              <a:rPr lang="en-GB" sz="1200" b="0">
                <a:latin typeface="Arial" pitchFamily="-112" charset="0"/>
              </a:rPr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GB" sz="1200" b="0">
              <a:latin typeface="Arial" pitchFamily="-112" charset="0"/>
            </a:endParaRP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6300" y="728663"/>
            <a:ext cx="4891088" cy="3667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44575" y="4641850"/>
            <a:ext cx="4552950" cy="4532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Body Text</a:t>
            </a:r>
          </a:p>
          <a:p>
            <a:pPr lvl="1"/>
            <a:r>
              <a:rPr lang="it-IT" noProof="0"/>
              <a:t>Second Level</a:t>
            </a:r>
          </a:p>
          <a:p>
            <a:pPr lvl="2"/>
            <a:r>
              <a:rPr lang="it-IT" noProof="0"/>
              <a:t>Third Level</a:t>
            </a:r>
          </a:p>
          <a:p>
            <a:pPr lvl="3"/>
            <a:r>
              <a:rPr lang="it-IT" noProof="0"/>
              <a:t>Fourth Level</a:t>
            </a:r>
          </a:p>
          <a:p>
            <a:pPr lvl="4"/>
            <a:r>
              <a:rPr lang="it-IT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2353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53975"/>
          </a:xfrm>
          <a:prstGeom prst="rect">
            <a:avLst/>
          </a:prstGeom>
          <a:gradFill rotWithShape="0">
            <a:gsLst>
              <a:gs pos="0">
                <a:srgbClr val="AD6900"/>
              </a:gs>
              <a:gs pos="50000">
                <a:srgbClr val="AD6900">
                  <a:gamma/>
                  <a:tint val="0"/>
                  <a:invGamma/>
                </a:srgbClr>
              </a:gs>
              <a:gs pos="100000">
                <a:srgbClr val="AD6900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AD6900">
                <a:gamma/>
                <a:shade val="60000"/>
                <a:invGamma/>
                <a:alpha val="74998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 Rounded MT Bold" pitchFamily="-112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6578600"/>
            <a:ext cx="9126538" cy="261938"/>
          </a:xfrm>
          <a:prstGeom prst="rect">
            <a:avLst/>
          </a:prstGeom>
          <a:gradFill rotWithShape="0">
            <a:gsLst>
              <a:gs pos="0">
                <a:srgbClr val="AD6900"/>
              </a:gs>
              <a:gs pos="50000">
                <a:srgbClr val="AD6900">
                  <a:gamma/>
                  <a:tint val="0"/>
                  <a:invGamma/>
                </a:srgbClr>
              </a:gs>
              <a:gs pos="100000">
                <a:srgbClr val="AD6900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AD6900">
                <a:gamma/>
                <a:shade val="60000"/>
                <a:invGamma/>
                <a:alpha val="74998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 Rounded MT Bold" pitchFamily="-112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819400" y="6594475"/>
            <a:ext cx="35052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dirty="0" smtClean="0">
                <a:latin typeface="Arial" pitchFamily="-112" charset="0"/>
              </a:rPr>
              <a:t>Call</a:t>
            </a:r>
            <a:r>
              <a:rPr lang="en-US" baseline="0" dirty="0" smtClean="0">
                <a:latin typeface="Arial" pitchFamily="-112" charset="0"/>
              </a:rPr>
              <a:t> 5: ACTIVE – 3</a:t>
            </a:r>
            <a:r>
              <a:rPr lang="en-US" baseline="30000" dirty="0" smtClean="0">
                <a:latin typeface="Arial" pitchFamily="-112" charset="0"/>
              </a:rPr>
              <a:t>rd</a:t>
            </a:r>
            <a:r>
              <a:rPr lang="en-US" baseline="0" dirty="0" smtClean="0">
                <a:latin typeface="Arial" pitchFamily="-112" charset="0"/>
              </a:rPr>
              <a:t> Meeting</a:t>
            </a:r>
            <a:endParaRPr lang="en-GB" dirty="0">
              <a:latin typeface="Arial" pitchFamily="-112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3338" y="6616700"/>
            <a:ext cx="1587235" cy="228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dirty="0">
                <a:solidFill>
                  <a:schemeClr val="bg1"/>
                </a:solidFill>
                <a:latin typeface="Arial" pitchFamily="-112" charset="0"/>
              </a:rPr>
              <a:t>G. Darbo </a:t>
            </a:r>
            <a:r>
              <a:rPr lang="en-GB" dirty="0" smtClean="0">
                <a:solidFill>
                  <a:schemeClr val="bg1"/>
                </a:solidFill>
                <a:latin typeface="Arial" pitchFamily="-112" charset="0"/>
              </a:rPr>
              <a:t>–</a:t>
            </a:r>
            <a:r>
              <a:rPr lang="en-US" dirty="0" smtClean="0">
                <a:solidFill>
                  <a:schemeClr val="bg1"/>
                </a:solidFill>
                <a:latin typeface="Arial" pitchFamily="-112" charset="0"/>
              </a:rPr>
              <a:t> INFN / </a:t>
            </a:r>
            <a:r>
              <a:rPr lang="en-US" dirty="0" err="1" smtClean="0">
                <a:solidFill>
                  <a:schemeClr val="bg1"/>
                </a:solidFill>
                <a:latin typeface="Arial" pitchFamily="-112" charset="0"/>
              </a:rPr>
              <a:t>Genova</a:t>
            </a:r>
            <a:endParaRPr lang="en-GB" dirty="0">
              <a:solidFill>
                <a:schemeClr val="bg1"/>
              </a:solidFill>
              <a:latin typeface="Arial" pitchFamily="-112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588224" y="6608763"/>
            <a:ext cx="2479576" cy="228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/>
            <a:r>
              <a:rPr lang="en-GB" dirty="0" smtClean="0">
                <a:solidFill>
                  <a:schemeClr val="bg1"/>
                </a:solidFill>
                <a:latin typeface="Arial" charset="0"/>
              </a:rPr>
              <a:t>8 July 2013</a:t>
            </a:r>
            <a:endParaRPr lang="en-GB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-122238" y="6511925"/>
            <a:ext cx="246063" cy="214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800">
                <a:solidFill>
                  <a:schemeClr val="bg1"/>
                </a:solidFill>
                <a:latin typeface="Arial" pitchFamily="-112" charset="0"/>
              </a:rPr>
              <a:t>o</a:t>
            </a:r>
          </a:p>
        </p:txBody>
      </p:sp>
      <p:sp>
        <p:nvSpPr>
          <p:cNvPr id="5837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36675" y="2133600"/>
            <a:ext cx="633253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0"/>
            <a:ext cx="7246938" cy="838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pic>
        <p:nvPicPr>
          <p:cNvPr id="11" name="Picture 1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9313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-25400"/>
            <a:ext cx="2171700" cy="6472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-25400"/>
            <a:ext cx="6362700" cy="6472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762000"/>
            <a:ext cx="4267200" cy="5684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267200" cy="5684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96900" y="-25400"/>
            <a:ext cx="8129588" cy="531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479425"/>
            <a:ext cx="9144000" cy="53975"/>
          </a:xfrm>
          <a:prstGeom prst="rect">
            <a:avLst/>
          </a:prstGeom>
          <a:gradFill rotWithShape="0">
            <a:gsLst>
              <a:gs pos="0">
                <a:srgbClr val="AD6900"/>
              </a:gs>
              <a:gs pos="50000">
                <a:srgbClr val="AD6900">
                  <a:gamma/>
                  <a:tint val="0"/>
                  <a:invGamma/>
                </a:srgbClr>
              </a:gs>
              <a:gs pos="100000">
                <a:srgbClr val="AD6900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AD6900">
                <a:gamma/>
                <a:shade val="60000"/>
                <a:invGamma/>
                <a:alpha val="74998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 Rounded MT Bold" pitchFamily="-112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596063"/>
            <a:ext cx="9126538" cy="261937"/>
          </a:xfrm>
          <a:prstGeom prst="rect">
            <a:avLst/>
          </a:prstGeom>
          <a:gradFill rotWithShape="0">
            <a:gsLst>
              <a:gs pos="0">
                <a:srgbClr val="AD6900"/>
              </a:gs>
              <a:gs pos="50000">
                <a:srgbClr val="AD6900">
                  <a:gamma/>
                  <a:tint val="0"/>
                  <a:invGamma/>
                </a:srgbClr>
              </a:gs>
              <a:gs pos="100000">
                <a:srgbClr val="AD6900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>
            <a:prstShdw prst="shdw17" dist="17961" dir="2700000">
              <a:srgbClr val="AD6900">
                <a:gamma/>
                <a:shade val="60000"/>
                <a:invGamma/>
                <a:alpha val="74998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 Rounded MT Bold" pitchFamily="-112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897188" y="6594475"/>
            <a:ext cx="3351212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dirty="0" smtClean="0">
                <a:latin typeface="Arial" pitchFamily="-112" charset="0"/>
              </a:rPr>
              <a:t>Call</a:t>
            </a:r>
            <a:r>
              <a:rPr lang="en-US" baseline="0" dirty="0" smtClean="0">
                <a:latin typeface="Arial" pitchFamily="-112" charset="0"/>
              </a:rPr>
              <a:t> 5: ACTIVE – 3</a:t>
            </a:r>
            <a:r>
              <a:rPr lang="en-US" baseline="30000" dirty="0" smtClean="0">
                <a:latin typeface="Arial" pitchFamily="-112" charset="0"/>
              </a:rPr>
              <a:t>rd</a:t>
            </a:r>
            <a:r>
              <a:rPr lang="en-US" baseline="0" dirty="0" smtClean="0">
                <a:latin typeface="Arial" pitchFamily="-112" charset="0"/>
              </a:rPr>
              <a:t> Meeting</a:t>
            </a:r>
            <a:endParaRPr lang="en-GB" dirty="0">
              <a:latin typeface="Arial" pitchFamily="-112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3338" y="6616700"/>
            <a:ext cx="1587235" cy="228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dirty="0" smtClean="0">
                <a:solidFill>
                  <a:schemeClr val="bg1"/>
                </a:solidFill>
                <a:latin typeface="Arial" pitchFamily="-112" charset="0"/>
              </a:rPr>
              <a:t>G. Darbo – INFN / </a:t>
            </a:r>
            <a:r>
              <a:rPr lang="en-GB" dirty="0" err="1" smtClean="0">
                <a:solidFill>
                  <a:schemeClr val="bg1"/>
                </a:solidFill>
                <a:latin typeface="Arial" pitchFamily="-112" charset="0"/>
              </a:rPr>
              <a:t>Genova</a:t>
            </a:r>
            <a:endParaRPr lang="en-GB" dirty="0">
              <a:solidFill>
                <a:schemeClr val="bg1"/>
              </a:solidFill>
              <a:latin typeface="Arial" pitchFamily="-112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553200" y="6605588"/>
            <a:ext cx="2212975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r"/>
            <a:r>
              <a:rPr lang="en-GB" dirty="0" smtClean="0">
                <a:solidFill>
                  <a:schemeClr val="bg1"/>
                </a:solidFill>
                <a:latin typeface="Arial" charset="0"/>
              </a:rPr>
              <a:t>8 July 2013</a:t>
            </a:r>
            <a:endParaRPr lang="en-GB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8701088" y="6565900"/>
            <a:ext cx="366712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C45F2957-051E-A24C-B871-D43C56CACA10}" type="slidenum">
              <a:rPr lang="en-GB" sz="1200">
                <a:solidFill>
                  <a:schemeClr val="bg1"/>
                </a:solidFill>
                <a:latin typeface="Arial" pitchFamily="-112" charset="0"/>
              </a:rPr>
              <a:pPr>
                <a:defRPr/>
              </a:pPr>
              <a:t>‹#›</a:t>
            </a:fld>
            <a:endParaRPr lang="en-GB" sz="1200">
              <a:solidFill>
                <a:schemeClr val="bg1"/>
              </a:solidFill>
              <a:latin typeface="Arial" pitchFamily="-112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512" y="764704"/>
            <a:ext cx="8686800" cy="5684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Blip>
                <a:blip r:embed="rId13"/>
              </a:buBlip>
              <a:tabLst/>
              <a:defRPr/>
            </a:pPr>
            <a:r>
              <a:rPr kumimoji="0" lang="en-GB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y"/>
                <a:ea typeface="ＭＳ Ｐゴシック" charset="-128"/>
                <a:cs typeface="Calibry"/>
              </a:rPr>
              <a:t>Click to edit Master text styles</a:t>
            </a:r>
          </a:p>
          <a:p>
            <a:pPr marL="446088" marR="0" lvl="1" indent="-179388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Second level</a:t>
            </a:r>
          </a:p>
          <a:p>
            <a:pPr marL="630238" marR="0" lvl="2" indent="-185738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Times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Third level</a:t>
            </a:r>
          </a:p>
          <a:p>
            <a:pPr marL="896938" marR="0" lvl="3" indent="-26670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Lucida Grande"/>
              <a:buChar char="-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Fourth level</a:t>
            </a:r>
          </a:p>
          <a:p>
            <a:pPr marL="896938" marR="0" lvl="4" indent="26670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Lucida Grande"/>
              <a:buChar char="-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Fifth level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 charset="-128"/>
              <a:cs typeface="Calibri"/>
            </a:endParaRPr>
          </a:p>
        </p:txBody>
      </p:sp>
      <p:pic>
        <p:nvPicPr>
          <p:cNvPr id="11" name="Picture 17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9313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03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  <p:sldLayoutId id="2147484402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</a:defRPr>
      </a:lvl9pPr>
    </p:titleStyle>
    <p:bodyStyle>
      <a:lvl1pPr marL="285750" marR="0" indent="-285750" algn="l" defTabSz="914400" rtl="0" eaLnBrk="0" fontAlgn="base" latinLnBrk="0" hangingPunct="0">
        <a:lnSpc>
          <a:spcPct val="90000"/>
        </a:lnSpc>
        <a:spcBef>
          <a:spcPct val="30000"/>
        </a:spcBef>
        <a:spcAft>
          <a:spcPct val="0"/>
        </a:spcAft>
        <a:buClr>
          <a:srgbClr val="000000"/>
        </a:buClr>
        <a:buSzTx/>
        <a:buFontTx/>
        <a:buBlip>
          <a:blip r:embed="rId13"/>
        </a:buBlip>
        <a:tabLst/>
        <a:defRPr sz="2000" i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446088" marR="0" indent="-179388" algn="l" defTabSz="914400" rtl="0" eaLnBrk="0" fontAlgn="base" latinLnBrk="0" hangingPunct="0">
        <a:lnSpc>
          <a:spcPct val="90000"/>
        </a:lnSpc>
        <a:spcBef>
          <a:spcPct val="30000"/>
        </a:spcBef>
        <a:spcAft>
          <a:spcPct val="0"/>
        </a:spcAft>
        <a:buClr>
          <a:srgbClr val="000000"/>
        </a:buClr>
        <a:buSzPct val="100000"/>
        <a:buFontTx/>
        <a:buChar char="•"/>
        <a:tabLst/>
        <a:defRPr>
          <a:solidFill>
            <a:schemeClr val="tx1"/>
          </a:solidFill>
          <a:latin typeface="Arial" charset="0"/>
          <a:ea typeface="ＭＳ Ｐゴシック" charset="-128"/>
        </a:defRPr>
      </a:lvl2pPr>
      <a:lvl3pPr marL="630238" marR="0" indent="-185738" algn="l" defTabSz="914400" rtl="0" eaLnBrk="0" fontAlgn="base" latinLnBrk="0" hangingPunct="0">
        <a:lnSpc>
          <a:spcPct val="90000"/>
        </a:lnSpc>
        <a:spcBef>
          <a:spcPct val="30000"/>
        </a:spcBef>
        <a:spcAft>
          <a:spcPct val="0"/>
        </a:spcAft>
        <a:buClrTx/>
        <a:buSzPct val="100000"/>
        <a:buFont typeface="Times" charset="0"/>
        <a:buChar char="•"/>
        <a:tabLst/>
        <a:defRPr>
          <a:solidFill>
            <a:schemeClr val="tx1"/>
          </a:solidFill>
          <a:latin typeface="Arial" charset="0"/>
          <a:ea typeface="ＭＳ Ｐゴシック" charset="-128"/>
        </a:defRPr>
      </a:lvl3pPr>
      <a:lvl4pPr marL="896938" marR="0" indent="-266700" algn="l" defTabSz="914400" rtl="0" eaLnBrk="0" fontAlgn="base" latinLnBrk="0" hangingPunct="0">
        <a:lnSpc>
          <a:spcPct val="90000"/>
        </a:lnSpc>
        <a:spcBef>
          <a:spcPct val="30000"/>
        </a:spcBef>
        <a:spcAft>
          <a:spcPct val="0"/>
        </a:spcAft>
        <a:buClrTx/>
        <a:buSzPct val="100000"/>
        <a:buFont typeface="Lucida Grande"/>
        <a:buChar char="-"/>
        <a:tabLst/>
        <a:defRPr>
          <a:solidFill>
            <a:schemeClr val="tx1"/>
          </a:solidFill>
          <a:latin typeface="Arial" charset="0"/>
          <a:ea typeface="ＭＳ Ｐゴシック" charset="-128"/>
        </a:defRPr>
      </a:lvl4pPr>
      <a:lvl5pPr marL="896938" marR="0" indent="266700" algn="l" defTabSz="914400" rtl="0" eaLnBrk="0" fontAlgn="base" latinLnBrk="0" hangingPunct="0">
        <a:lnSpc>
          <a:spcPct val="90000"/>
        </a:lnSpc>
        <a:spcBef>
          <a:spcPct val="30000"/>
        </a:spcBef>
        <a:spcAft>
          <a:spcPct val="0"/>
        </a:spcAft>
        <a:buClrTx/>
        <a:buSzPct val="100000"/>
        <a:buFont typeface="Lucida Grande"/>
        <a:buChar char="-"/>
        <a:tabLst/>
        <a:defRPr>
          <a:solidFill>
            <a:schemeClr val="tx1"/>
          </a:solidFill>
          <a:latin typeface="Arial" charset="0"/>
          <a:ea typeface="ＭＳ Ｐゴシック" charset="-128"/>
        </a:defRPr>
      </a:lvl5pPr>
      <a:lvl6pPr marL="20383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6pPr>
      <a:lvl7pPr marL="24955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7pPr>
      <a:lvl8pPr marL="2952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8pPr>
      <a:lvl9pPr marL="34099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indico.cern.ch/conferenceDisplay.py?confId=262226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active-gen@cern.ch" TargetMode="Externa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Relationship Id="rId3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98"/>
          <p:cNvSpPr>
            <a:spLocks noChangeArrowheads="1"/>
          </p:cNvSpPr>
          <p:nvPr/>
        </p:nvSpPr>
        <p:spPr bwMode="auto">
          <a:xfrm>
            <a:off x="1691680" y="260648"/>
            <a:ext cx="5616624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842" name="Rectangle 90"/>
          <p:cNvSpPr>
            <a:spLocks noGrp="1" noChangeArrowheads="1"/>
          </p:cNvSpPr>
          <p:nvPr>
            <p:ph type="ctrTitle"/>
          </p:nvPr>
        </p:nvSpPr>
        <p:spPr>
          <a:xfrm>
            <a:off x="1187624" y="188640"/>
            <a:ext cx="7056784" cy="762000"/>
          </a:xfrm>
        </p:spPr>
        <p:txBody>
          <a:bodyPr/>
          <a:lstStyle/>
          <a:p>
            <a:r>
              <a:rPr lang="en-US" dirty="0" smtClean="0"/>
              <a:t>ACTIVE – 3</a:t>
            </a:r>
            <a:r>
              <a:rPr lang="en-US" baseline="30000" dirty="0" smtClean="0"/>
              <a:t>rd</a:t>
            </a:r>
            <a:r>
              <a:rPr lang="en-US" dirty="0" smtClean="0"/>
              <a:t> Meeting</a:t>
            </a: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5364" name="Rectangle 91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196752"/>
            <a:ext cx="8663880" cy="5029200"/>
          </a:xfrm>
        </p:spPr>
        <p:txBody>
          <a:bodyPr/>
          <a:lstStyle/>
          <a:p>
            <a:pPr>
              <a:tabLst>
                <a:tab pos="379413" algn="l"/>
              </a:tabLst>
              <a:defRPr/>
            </a:pPr>
            <a:endParaRPr lang="en-GB" dirty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sz="1800" dirty="0" smtClean="0">
              <a:solidFill>
                <a:schemeClr val="hlink"/>
              </a:solidFill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r>
              <a:rPr lang="en-GB" sz="1800" dirty="0" smtClean="0">
                <a:solidFill>
                  <a:schemeClr val="hlink"/>
                </a:solidFill>
                <a:ea typeface="ＭＳ Ｐゴシック" pitchFamily="-112" charset="-128"/>
                <a:cs typeface="ＭＳ Ｐゴシック" pitchFamily="-112" charset="-128"/>
              </a:rPr>
              <a:t>G. Darbo – INFN  / Genova</a:t>
            </a: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 algn="l">
              <a:tabLst>
                <a:tab pos="379413" algn="l"/>
              </a:tabLst>
              <a:defRPr/>
            </a:pPr>
            <a:r>
              <a:rPr lang="en-GB" dirty="0" err="1" smtClean="0">
                <a:ea typeface="ＭＳ Ｐゴシック" pitchFamily="-112" charset="-128"/>
                <a:cs typeface="ＭＳ Ｐゴシック" pitchFamily="-112" charset="-128"/>
              </a:rPr>
              <a:t>Indico</a:t>
            </a:r>
            <a:r>
              <a:rPr lang="en-GB" dirty="0" smtClean="0">
                <a:ea typeface="ＭＳ Ｐゴシック" pitchFamily="-112" charset="-128"/>
                <a:cs typeface="ＭＳ Ｐゴシック" pitchFamily="-112" charset="-128"/>
              </a:rPr>
              <a:t> agenda:</a:t>
            </a:r>
          </a:p>
          <a:p>
            <a:pPr algn="l">
              <a:tabLst>
                <a:tab pos="379413" algn="l"/>
              </a:tabLst>
              <a:defRPr/>
            </a:pPr>
            <a:r>
              <a:rPr lang="en-GB" sz="1600" u="sng" dirty="0">
                <a:hlinkClick r:id="rId3"/>
              </a:rPr>
              <a:t>https://indico.cern.ch/conferenceDisplay.py?confId=</a:t>
            </a:r>
            <a:r>
              <a:rPr lang="en-GB" sz="1600" u="sng" dirty="0" smtClean="0">
                <a:hlinkClick r:id="rId3"/>
              </a:rPr>
              <a:t>262226</a:t>
            </a:r>
            <a:endParaRPr lang="en-GB" sz="1600" u="sng" dirty="0" smtClean="0"/>
          </a:p>
          <a:p>
            <a:pPr algn="l">
              <a:tabLst>
                <a:tab pos="379413" algn="l"/>
              </a:tabLst>
              <a:defRPr/>
            </a:pPr>
            <a:endParaRPr lang="en-GB" sz="1600" u="sng" dirty="0" smtClean="0"/>
          </a:p>
        </p:txBody>
      </p:sp>
    </p:spTree>
    <p:extLst>
      <p:ext uri="{BB962C8B-B14F-4D97-AF65-F5344CB8AC3E}">
        <p14:creationId xmlns:p14="http://schemas.microsoft.com/office/powerpoint/2010/main" val="3380358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Documenti</a:t>
            </a:r>
            <a:r>
              <a:rPr lang="en-GB" dirty="0"/>
              <a:t> 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764704"/>
            <a:ext cx="8686800" cy="1944216"/>
          </a:xfrm>
        </p:spPr>
        <p:txBody>
          <a:bodyPr/>
          <a:lstStyle/>
          <a:p>
            <a:r>
              <a:rPr lang="en-GB" dirty="0" smtClean="0"/>
              <a:t>Chi li </a:t>
            </a:r>
            <a:r>
              <a:rPr lang="en-GB" dirty="0" err="1" smtClean="0"/>
              <a:t>prepara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/>
              <a:t>Coordinatori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WP + </a:t>
            </a:r>
            <a:r>
              <a:rPr lang="en-GB" dirty="0" err="1" smtClean="0"/>
              <a:t>Nanni</a:t>
            </a:r>
            <a:r>
              <a:rPr lang="en-GB" dirty="0" smtClean="0"/>
              <a:t> e Marco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708920"/>
            <a:ext cx="8676456" cy="3757126"/>
          </a:xfrm>
          <a:prstGeom prst="rect">
            <a:avLst/>
          </a:prstGeom>
          <a:solidFill>
            <a:srgbClr val="F2F2F2"/>
          </a:solidFill>
        </p:spPr>
      </p:pic>
    </p:spTree>
    <p:extLst>
      <p:ext uri="{BB962C8B-B14F-4D97-AF65-F5344CB8AC3E}">
        <p14:creationId xmlns:p14="http://schemas.microsoft.com/office/powerpoint/2010/main" val="2543588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Documenti</a:t>
            </a:r>
            <a:r>
              <a:rPr lang="en-GB" dirty="0" smtClean="0"/>
              <a:t>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Editor team:</a:t>
            </a:r>
          </a:p>
          <a:p>
            <a:pPr lvl="1"/>
            <a:r>
              <a:rPr lang="en-GB" dirty="0" err="1" smtClean="0"/>
              <a:t>Discussione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276872"/>
            <a:ext cx="8532440" cy="3379477"/>
          </a:xfrm>
          <a:prstGeom prst="rect">
            <a:avLst/>
          </a:prstGeom>
          <a:solidFill>
            <a:srgbClr val="F2F2F2"/>
          </a:solidFill>
        </p:spPr>
      </p:pic>
    </p:spTree>
    <p:extLst>
      <p:ext uri="{BB962C8B-B14F-4D97-AF65-F5344CB8AC3E}">
        <p14:creationId xmlns:p14="http://schemas.microsoft.com/office/powerpoint/2010/main" val="426563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400" dirty="0" err="1" smtClean="0"/>
              <a:t>Presentazione</a:t>
            </a:r>
            <a:r>
              <a:rPr lang="en-GB" sz="1400" dirty="0" smtClean="0"/>
              <a:t> </a:t>
            </a:r>
            <a:r>
              <a:rPr lang="en-GB" sz="1400" dirty="0" err="1" smtClean="0"/>
              <a:t>ai</a:t>
            </a:r>
            <a:r>
              <a:rPr lang="en-GB" sz="1400" dirty="0" smtClean="0"/>
              <a:t> referee </a:t>
            </a:r>
            <a:r>
              <a:rPr lang="en-GB" sz="1400" dirty="0" err="1" smtClean="0"/>
              <a:t>della</a:t>
            </a:r>
            <a:r>
              <a:rPr lang="en-GB" sz="1400" dirty="0" smtClean="0"/>
              <a:t> CSN1 </a:t>
            </a:r>
          </a:p>
          <a:p>
            <a:pPr lvl="1"/>
            <a:r>
              <a:rPr lang="en-GB" sz="1200" dirty="0" smtClean="0"/>
              <a:t>ATLAS e CMS </a:t>
            </a:r>
            <a:r>
              <a:rPr lang="en-GB" sz="1200" dirty="0" err="1" smtClean="0"/>
              <a:t>incontrano</a:t>
            </a:r>
            <a:r>
              <a:rPr lang="en-GB" sz="1200" dirty="0" smtClean="0"/>
              <a:t> </a:t>
            </a:r>
            <a:r>
              <a:rPr lang="en-GB" sz="1200" dirty="0" err="1" smtClean="0"/>
              <a:t>i</a:t>
            </a:r>
            <a:r>
              <a:rPr lang="en-GB" sz="1200" dirty="0" smtClean="0"/>
              <a:t> referee </a:t>
            </a:r>
            <a:r>
              <a:rPr lang="en-GB" sz="1200" dirty="0" err="1" smtClean="0"/>
              <a:t>della</a:t>
            </a:r>
            <a:r>
              <a:rPr lang="en-GB" sz="1200" dirty="0" smtClean="0"/>
              <a:t> CSN1 </a:t>
            </a:r>
            <a:r>
              <a:rPr lang="en-GB" sz="1200" dirty="0" err="1" smtClean="0"/>
              <a:t>oggi</a:t>
            </a:r>
            <a:r>
              <a:rPr lang="en-GB" sz="1200" dirty="0" smtClean="0"/>
              <a:t> e </a:t>
            </a:r>
            <a:r>
              <a:rPr lang="en-GB" sz="1200" dirty="0" err="1" smtClean="0"/>
              <a:t>domani</a:t>
            </a:r>
            <a:endParaRPr lang="en-GB" sz="1200" dirty="0" smtClean="0"/>
          </a:p>
          <a:p>
            <a:pPr lvl="1"/>
            <a:r>
              <a:rPr lang="en-GB" sz="1200" dirty="0" err="1" smtClean="0"/>
              <a:t>Breve</a:t>
            </a:r>
            <a:r>
              <a:rPr lang="en-GB" sz="1200" dirty="0" smtClean="0"/>
              <a:t> </a:t>
            </a:r>
            <a:r>
              <a:rPr lang="en-GB" sz="1200" dirty="0" err="1" smtClean="0"/>
              <a:t>presentazione</a:t>
            </a:r>
            <a:r>
              <a:rPr lang="en-GB" sz="1200" dirty="0" smtClean="0"/>
              <a:t> di ACTIVE </a:t>
            </a:r>
            <a:r>
              <a:rPr lang="en-GB" sz="1200" dirty="0" err="1" smtClean="0"/>
              <a:t>prevista</a:t>
            </a:r>
            <a:r>
              <a:rPr lang="en-GB" sz="1200" dirty="0" smtClean="0"/>
              <a:t> per </a:t>
            </a:r>
            <a:r>
              <a:rPr lang="en-GB" sz="1200" dirty="0" err="1" smtClean="0"/>
              <a:t>domani</a:t>
            </a:r>
            <a:endParaRPr lang="en-GB" sz="1200" dirty="0" smtClean="0"/>
          </a:p>
          <a:p>
            <a:pPr lvl="2"/>
            <a:r>
              <a:rPr lang="en-GB" sz="1200" dirty="0" smtClean="0"/>
              <a:t>Slide </a:t>
            </a:r>
            <a:r>
              <a:rPr lang="en-GB" sz="1200" dirty="0" err="1" smtClean="0"/>
              <a:t>preparate</a:t>
            </a:r>
            <a:r>
              <a:rPr lang="en-GB" sz="1200" dirty="0" smtClean="0"/>
              <a:t> da </a:t>
            </a:r>
            <a:r>
              <a:rPr lang="en-GB" sz="1200" dirty="0" err="1" smtClean="0"/>
              <a:t>Nanni</a:t>
            </a:r>
            <a:r>
              <a:rPr lang="en-GB" sz="1200" dirty="0"/>
              <a:t> </a:t>
            </a:r>
            <a:r>
              <a:rPr lang="en-GB" sz="1200" dirty="0" smtClean="0"/>
              <a:t>: </a:t>
            </a:r>
            <a:r>
              <a:rPr lang="en-GB" sz="1200" dirty="0" err="1" smtClean="0"/>
              <a:t>distribuite</a:t>
            </a:r>
            <a:r>
              <a:rPr lang="en-GB" sz="1200" dirty="0" smtClean="0"/>
              <a:t> </a:t>
            </a:r>
            <a:r>
              <a:rPr lang="en-GB" sz="1200" dirty="0" err="1" smtClean="0"/>
              <a:t>ieri</a:t>
            </a:r>
            <a:r>
              <a:rPr lang="en-GB" sz="1200" dirty="0" smtClean="0"/>
              <a:t> per </a:t>
            </a:r>
            <a:r>
              <a:rPr lang="en-GB" sz="1200" dirty="0" err="1" smtClean="0"/>
              <a:t>commenti</a:t>
            </a:r>
            <a:r>
              <a:rPr lang="en-GB" sz="1200" dirty="0"/>
              <a:t> </a:t>
            </a:r>
            <a:r>
              <a:rPr lang="en-GB" sz="1200" dirty="0" smtClean="0"/>
              <a:t>(</a:t>
            </a:r>
            <a:r>
              <a:rPr lang="en-GB" sz="1200" dirty="0" smtClean="0">
                <a:hlinkClick r:id="rId2"/>
              </a:rPr>
              <a:t>active-gen@cern.ch</a:t>
            </a:r>
            <a:r>
              <a:rPr lang="en-GB" sz="1200" dirty="0" smtClean="0"/>
              <a:t>)</a:t>
            </a:r>
          </a:p>
          <a:p>
            <a:pPr lvl="2"/>
            <a:r>
              <a:rPr lang="en-GB" sz="1200" dirty="0" err="1" smtClean="0"/>
              <a:t>Commenti</a:t>
            </a:r>
            <a:r>
              <a:rPr lang="en-GB" sz="1200" dirty="0" smtClean="0"/>
              <a:t> da </a:t>
            </a:r>
            <a:r>
              <a:rPr lang="en-GB" sz="1200" dirty="0" err="1" smtClean="0"/>
              <a:t>Gian</a:t>
            </a:r>
            <a:r>
              <a:rPr lang="en-GB" sz="1200" dirty="0" smtClean="0"/>
              <a:t>-Franco (</a:t>
            </a:r>
            <a:r>
              <a:rPr lang="en-GB" sz="1200" dirty="0" err="1" smtClean="0"/>
              <a:t>implementati</a:t>
            </a:r>
            <a:r>
              <a:rPr lang="en-GB" sz="1200" dirty="0" smtClean="0"/>
              <a:t>) e Marco (non </a:t>
            </a:r>
            <a:r>
              <a:rPr lang="en-GB" sz="1200" dirty="0" err="1" smtClean="0"/>
              <a:t>ancora</a:t>
            </a:r>
            <a:r>
              <a:rPr lang="en-GB" sz="1200" dirty="0" smtClean="0"/>
              <a:t> </a:t>
            </a:r>
            <a:r>
              <a:rPr lang="en-GB" sz="1200" dirty="0" err="1" smtClean="0"/>
              <a:t>implementati</a:t>
            </a:r>
            <a:r>
              <a:rPr lang="en-GB" sz="1200" dirty="0" smtClean="0"/>
              <a:t>)</a:t>
            </a:r>
          </a:p>
          <a:p>
            <a:pPr lvl="2"/>
            <a:endParaRPr lang="en-GB" sz="1200" dirty="0"/>
          </a:p>
          <a:p>
            <a:r>
              <a:rPr lang="en-GB" sz="1400" dirty="0" err="1" smtClean="0"/>
              <a:t>Controllate</a:t>
            </a:r>
            <a:r>
              <a:rPr lang="en-GB" sz="1400" dirty="0" smtClean="0"/>
              <a:t>  le </a:t>
            </a:r>
            <a:r>
              <a:rPr lang="en-GB" sz="1400" dirty="0" err="1" smtClean="0"/>
              <a:t>tabelle</a:t>
            </a:r>
            <a:r>
              <a:rPr lang="en-GB" sz="1400" dirty="0" smtClean="0"/>
              <a:t> </a:t>
            </a:r>
            <a:r>
              <a:rPr lang="en-GB" sz="1400" dirty="0" err="1" smtClean="0"/>
              <a:t>nell’excel</a:t>
            </a:r>
            <a:r>
              <a:rPr lang="en-GB" sz="1400" dirty="0"/>
              <a:t> </a:t>
            </a:r>
            <a:r>
              <a:rPr lang="en-GB" sz="1400" dirty="0" smtClean="0"/>
              <a:t>file</a:t>
            </a:r>
          </a:p>
          <a:p>
            <a:pPr lvl="1"/>
            <a:endParaRPr lang="en-GB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344419"/>
            <a:ext cx="7728979" cy="4487070"/>
          </a:xfrm>
          <a:prstGeom prst="rect">
            <a:avLst/>
          </a:prstGeom>
        </p:spPr>
      </p:pic>
      <p:sp>
        <p:nvSpPr>
          <p:cNvPr id="5" name="Line Callout 2 4"/>
          <p:cNvSpPr/>
          <p:nvPr/>
        </p:nvSpPr>
        <p:spPr bwMode="auto">
          <a:xfrm>
            <a:off x="4211960" y="4653136"/>
            <a:ext cx="2160240" cy="36004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94537"/>
              <a:gd name="adj6" fmla="val -27526"/>
            </a:avLst>
          </a:prstGeom>
          <a:solidFill>
            <a:srgbClr val="D9D9D9"/>
          </a:solidFill>
          <a:ln w="12700" cap="flat" cmpd="sng" algn="ctr">
            <a:solidFill>
              <a:schemeClr val="bg2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Work in progress</a:t>
            </a:r>
            <a:r>
              <a:rPr kumimoji="0" lang="en-GB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 </a:t>
            </a:r>
            <a:r>
              <a: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Calibri"/>
              </a:rPr>
              <a:t>version: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0" dirty="0" smtClean="0">
                <a:latin typeface="Calibri"/>
                <a:cs typeface="Calibri"/>
              </a:rPr>
              <a:t>Template_callcsn5.vxx (work on progress)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1196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00" y="-25400"/>
            <a:ext cx="4263132" cy="531813"/>
          </a:xfrm>
        </p:spPr>
        <p:txBody>
          <a:bodyPr/>
          <a:lstStyle/>
          <a:p>
            <a:r>
              <a:rPr lang="en-GB" sz="2800" dirty="0" smtClean="0"/>
              <a:t>Cost &amp; Costs Sharing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4680520" cy="5684838"/>
          </a:xfrm>
        </p:spPr>
        <p:txBody>
          <a:bodyPr/>
          <a:lstStyle/>
          <a:p>
            <a:pPr lvl="1"/>
            <a:r>
              <a:rPr lang="en-GB" sz="1200" dirty="0" err="1" smtClean="0"/>
              <a:t>Valutazione</a:t>
            </a:r>
            <a:r>
              <a:rPr lang="en-GB" sz="1200" dirty="0" smtClean="0"/>
              <a:t> </a:t>
            </a:r>
            <a:r>
              <a:rPr lang="en-GB" sz="1200" dirty="0" err="1" smtClean="0"/>
              <a:t>dei</a:t>
            </a:r>
            <a:r>
              <a:rPr lang="en-GB" sz="1200" dirty="0" smtClean="0"/>
              <a:t> </a:t>
            </a:r>
            <a:r>
              <a:rPr lang="en-GB" sz="1200" dirty="0" err="1" smtClean="0"/>
              <a:t>costi</a:t>
            </a:r>
            <a:r>
              <a:rPr lang="en-GB" sz="1200" dirty="0" smtClean="0"/>
              <a:t> </a:t>
            </a:r>
            <a:r>
              <a:rPr lang="en-GB" sz="1200" dirty="0" err="1" smtClean="0"/>
              <a:t>ancora</a:t>
            </a:r>
            <a:r>
              <a:rPr lang="en-GB" sz="1200" dirty="0" smtClean="0"/>
              <a:t> non </a:t>
            </a:r>
            <a:r>
              <a:rPr lang="en-GB" sz="1200" dirty="0" err="1" smtClean="0"/>
              <a:t>completata</a:t>
            </a:r>
            <a:r>
              <a:rPr lang="en-GB" sz="1200" dirty="0" smtClean="0"/>
              <a:t> – aggiornamento (</a:t>
            </a:r>
            <a:r>
              <a:rPr lang="en-GB" sz="1200" dirty="0" err="1" smtClean="0"/>
              <a:t>vedi</a:t>
            </a:r>
            <a:r>
              <a:rPr lang="en-GB" sz="1200" dirty="0" smtClean="0"/>
              <a:t> excel)</a:t>
            </a:r>
          </a:p>
          <a:p>
            <a:pPr lvl="1"/>
            <a:endParaRPr lang="en-GB" sz="1200" dirty="0"/>
          </a:p>
          <a:p>
            <a:pPr lvl="1"/>
            <a:r>
              <a:rPr lang="en-GB" sz="1200" dirty="0" smtClean="0"/>
              <a:t>La </a:t>
            </a:r>
            <a:r>
              <a:rPr lang="en-GB" sz="1200" dirty="0" err="1" smtClean="0"/>
              <a:t>distribuzione</a:t>
            </a:r>
            <a:r>
              <a:rPr lang="en-GB" sz="1200" dirty="0" smtClean="0"/>
              <a:t> </a:t>
            </a:r>
            <a:r>
              <a:rPr lang="en-GB" sz="1200" dirty="0" err="1" smtClean="0"/>
              <a:t>dei</a:t>
            </a:r>
            <a:r>
              <a:rPr lang="en-GB" sz="1200" dirty="0" smtClean="0"/>
              <a:t> </a:t>
            </a:r>
            <a:r>
              <a:rPr lang="en-GB" sz="1200" dirty="0" err="1" smtClean="0"/>
              <a:t>fondi</a:t>
            </a:r>
            <a:r>
              <a:rPr lang="en-GB" sz="1200" dirty="0" smtClean="0"/>
              <a:t> </a:t>
            </a:r>
            <a:r>
              <a:rPr lang="en-GB" sz="1200" dirty="0" err="1" smtClean="0"/>
              <a:t>nelle</a:t>
            </a:r>
            <a:r>
              <a:rPr lang="en-GB" sz="1200" dirty="0" smtClean="0"/>
              <a:t> </a:t>
            </a:r>
            <a:r>
              <a:rPr lang="en-GB" sz="1200" dirty="0" err="1" smtClean="0"/>
              <a:t>sezioni</a:t>
            </a:r>
            <a:r>
              <a:rPr lang="en-GB" sz="1200" dirty="0"/>
              <a:t> </a:t>
            </a:r>
            <a:r>
              <a:rPr lang="en-GB" sz="1200" dirty="0" err="1" smtClean="0"/>
              <a:t>considera</a:t>
            </a:r>
            <a:r>
              <a:rPr lang="en-GB" sz="1200" dirty="0" smtClean="0"/>
              <a:t>:</a:t>
            </a:r>
          </a:p>
          <a:p>
            <a:pPr lvl="2"/>
            <a:r>
              <a:rPr lang="en-GB" sz="1200" dirty="0" err="1" smtClean="0"/>
              <a:t>Costi</a:t>
            </a:r>
            <a:r>
              <a:rPr lang="en-GB" sz="1200" dirty="0" smtClean="0"/>
              <a:t> 2014 – ci </a:t>
            </a:r>
            <a:r>
              <a:rPr lang="en-GB" sz="1200" dirty="0" err="1" smtClean="0"/>
              <a:t>sono</a:t>
            </a:r>
            <a:r>
              <a:rPr lang="en-GB" sz="1200" dirty="0" smtClean="0"/>
              <a:t> </a:t>
            </a:r>
            <a:r>
              <a:rPr lang="en-GB" sz="1200" dirty="0" err="1" smtClean="0"/>
              <a:t>alcuni</a:t>
            </a:r>
            <a:r>
              <a:rPr lang="en-GB" sz="1200" dirty="0" smtClean="0"/>
              <a:t> </a:t>
            </a:r>
            <a:r>
              <a:rPr lang="en-GB" sz="1200" dirty="0" err="1" smtClean="0"/>
              <a:t>costi</a:t>
            </a:r>
            <a:r>
              <a:rPr lang="en-GB" sz="1200" dirty="0" smtClean="0"/>
              <a:t> </a:t>
            </a:r>
            <a:r>
              <a:rPr lang="en-GB" sz="1200" dirty="0" err="1" smtClean="0"/>
              <a:t>iniziali</a:t>
            </a:r>
            <a:r>
              <a:rPr lang="en-GB" sz="1200" dirty="0" smtClean="0"/>
              <a:t> </a:t>
            </a:r>
            <a:r>
              <a:rPr lang="en-GB" sz="1200" dirty="0" err="1" smtClean="0"/>
              <a:t>che</a:t>
            </a:r>
            <a:r>
              <a:rPr lang="en-GB" sz="1200" dirty="0" smtClean="0"/>
              <a:t> </a:t>
            </a:r>
            <a:r>
              <a:rPr lang="en-GB" sz="1200" dirty="0" err="1" smtClean="0"/>
              <a:t>pesano</a:t>
            </a:r>
            <a:r>
              <a:rPr lang="en-GB" sz="1200" dirty="0" smtClean="0"/>
              <a:t> </a:t>
            </a:r>
            <a:r>
              <a:rPr lang="en-GB" sz="1200" dirty="0" err="1" smtClean="0"/>
              <a:t>sull’inizio</a:t>
            </a:r>
            <a:r>
              <a:rPr lang="en-GB" sz="1200" dirty="0" smtClean="0"/>
              <a:t> del </a:t>
            </a:r>
            <a:r>
              <a:rPr lang="en-GB" sz="1200" dirty="0" err="1" smtClean="0"/>
              <a:t>progetto</a:t>
            </a:r>
            <a:r>
              <a:rPr lang="en-GB" sz="1200" dirty="0" smtClean="0"/>
              <a:t>: primo batch di 3D e upgrade </a:t>
            </a:r>
            <a:r>
              <a:rPr lang="en-GB" sz="1200" dirty="0" err="1" smtClean="0"/>
              <a:t>alla</a:t>
            </a:r>
            <a:r>
              <a:rPr lang="en-GB" sz="1200" dirty="0" smtClean="0"/>
              <a:t> </a:t>
            </a:r>
            <a:r>
              <a:rPr lang="en-GB" sz="1200" dirty="0" err="1" smtClean="0"/>
              <a:t>Selex</a:t>
            </a:r>
            <a:r>
              <a:rPr lang="en-GB" sz="1200" dirty="0" smtClean="0"/>
              <a:t>.</a:t>
            </a:r>
          </a:p>
          <a:p>
            <a:pPr lvl="2"/>
            <a:r>
              <a:rPr lang="en-GB" sz="1200" dirty="0" err="1" smtClean="0"/>
              <a:t>Nel</a:t>
            </a:r>
            <a:r>
              <a:rPr lang="en-GB" sz="1200" dirty="0" smtClean="0"/>
              <a:t> 2014 </a:t>
            </a:r>
            <a:r>
              <a:rPr lang="en-GB" sz="1200" dirty="0" err="1" smtClean="0"/>
              <a:t>sarebbe</a:t>
            </a:r>
            <a:r>
              <a:rPr lang="en-GB" sz="1200" dirty="0" smtClean="0"/>
              <a:t> </a:t>
            </a:r>
            <a:r>
              <a:rPr lang="en-GB" sz="1200" dirty="0" err="1" smtClean="0"/>
              <a:t>opportuno</a:t>
            </a:r>
            <a:r>
              <a:rPr lang="en-GB" sz="1200" dirty="0" smtClean="0"/>
              <a:t> </a:t>
            </a:r>
            <a:r>
              <a:rPr lang="en-GB" sz="1200" dirty="0" err="1" smtClean="0"/>
              <a:t>avere</a:t>
            </a:r>
            <a:r>
              <a:rPr lang="en-GB" sz="1200" dirty="0" smtClean="0"/>
              <a:t> un </a:t>
            </a:r>
            <a:r>
              <a:rPr lang="en-GB" sz="1200" dirty="0" err="1" smtClean="0"/>
              <a:t>profilo</a:t>
            </a:r>
            <a:r>
              <a:rPr lang="en-GB" sz="1200" dirty="0" smtClean="0"/>
              <a:t> di </a:t>
            </a:r>
            <a:r>
              <a:rPr lang="en-GB" sz="1200" dirty="0" err="1" smtClean="0"/>
              <a:t>spesa</a:t>
            </a:r>
            <a:r>
              <a:rPr lang="en-GB" sz="1200" dirty="0" smtClean="0"/>
              <a:t> &lt; 1/3 del </a:t>
            </a:r>
            <a:r>
              <a:rPr lang="en-GB" sz="1200" dirty="0" err="1" smtClean="0"/>
              <a:t>totale</a:t>
            </a:r>
            <a:r>
              <a:rPr lang="en-GB" sz="1200" dirty="0" smtClean="0"/>
              <a:t>  </a:t>
            </a:r>
          </a:p>
          <a:p>
            <a:pPr lvl="2"/>
            <a:r>
              <a:rPr lang="en-GB" sz="1200" dirty="0" smtClean="0"/>
              <a:t>La </a:t>
            </a:r>
            <a:r>
              <a:rPr lang="en-GB" sz="1200" dirty="0" err="1" smtClean="0"/>
              <a:t>maggior</a:t>
            </a:r>
            <a:r>
              <a:rPr lang="en-GB" sz="1200" dirty="0" smtClean="0"/>
              <a:t> parte </a:t>
            </a:r>
            <a:r>
              <a:rPr lang="en-GB" sz="1200" dirty="0" err="1" smtClean="0"/>
              <a:t>dei</a:t>
            </a:r>
            <a:r>
              <a:rPr lang="en-GB" sz="1200" dirty="0" smtClean="0"/>
              <a:t> </a:t>
            </a:r>
            <a:r>
              <a:rPr lang="en-GB" sz="1200" dirty="0" err="1" smtClean="0"/>
              <a:t>costi</a:t>
            </a:r>
            <a:r>
              <a:rPr lang="en-GB" sz="1200" dirty="0" smtClean="0"/>
              <a:t> </a:t>
            </a:r>
            <a:r>
              <a:rPr lang="en-GB" sz="1200" dirty="0" err="1" smtClean="0"/>
              <a:t>considera</a:t>
            </a:r>
            <a:r>
              <a:rPr lang="en-GB" sz="1200" dirty="0" smtClean="0"/>
              <a:t> </a:t>
            </a:r>
            <a:r>
              <a:rPr lang="en-GB" sz="1200" dirty="0" err="1" smtClean="0"/>
              <a:t>costi</a:t>
            </a:r>
            <a:r>
              <a:rPr lang="en-GB" sz="1200" dirty="0" smtClean="0"/>
              <a:t> </a:t>
            </a:r>
            <a:r>
              <a:rPr lang="en-GB" sz="1200" dirty="0" err="1" smtClean="0"/>
              <a:t>comuni</a:t>
            </a:r>
            <a:r>
              <a:rPr lang="en-GB" sz="1200" dirty="0" smtClean="0"/>
              <a:t>, </a:t>
            </a:r>
            <a:r>
              <a:rPr lang="en-GB" sz="1200" dirty="0" err="1" smtClean="0"/>
              <a:t>i</a:t>
            </a:r>
            <a:r>
              <a:rPr lang="en-GB" sz="1200" dirty="0" smtClean="0"/>
              <a:t> </a:t>
            </a:r>
            <a:r>
              <a:rPr lang="en-GB" sz="1200" dirty="0" err="1" smtClean="0"/>
              <a:t>gruppi</a:t>
            </a:r>
            <a:r>
              <a:rPr lang="en-GB" sz="1200" dirty="0" smtClean="0"/>
              <a:t> </a:t>
            </a:r>
            <a:r>
              <a:rPr lang="en-GB" sz="1200" dirty="0" err="1" smtClean="0"/>
              <a:t>partecipanti</a:t>
            </a:r>
            <a:r>
              <a:rPr lang="en-GB" sz="1200" dirty="0" smtClean="0"/>
              <a:t> </a:t>
            </a:r>
            <a:r>
              <a:rPr lang="en-GB" sz="1200" dirty="0" err="1" smtClean="0"/>
              <a:t>hanno</a:t>
            </a:r>
            <a:r>
              <a:rPr lang="en-GB" sz="1200" dirty="0" smtClean="0"/>
              <a:t> </a:t>
            </a:r>
            <a:r>
              <a:rPr lang="en-GB" sz="1200" dirty="0" err="1" smtClean="0"/>
              <a:t>una</a:t>
            </a:r>
            <a:r>
              <a:rPr lang="en-GB" sz="1200" dirty="0" smtClean="0"/>
              <a:t> </a:t>
            </a:r>
            <a:r>
              <a:rPr lang="en-GB" sz="1200" dirty="0" err="1" smtClean="0"/>
              <a:t>buona</a:t>
            </a:r>
            <a:r>
              <a:rPr lang="en-GB" sz="1200" dirty="0" smtClean="0"/>
              <a:t> </a:t>
            </a:r>
            <a:r>
              <a:rPr lang="en-GB" sz="1200" dirty="0" err="1" smtClean="0"/>
              <a:t>partedelle</a:t>
            </a:r>
            <a:r>
              <a:rPr lang="en-GB" sz="1200" dirty="0" smtClean="0"/>
              <a:t> </a:t>
            </a:r>
            <a:r>
              <a:rPr lang="en-GB" sz="1200" dirty="0" err="1" smtClean="0"/>
              <a:t>strutture</a:t>
            </a:r>
            <a:r>
              <a:rPr lang="en-GB" sz="1200" dirty="0" smtClean="0"/>
              <a:t> </a:t>
            </a:r>
            <a:r>
              <a:rPr lang="en-GB" sz="1200" dirty="0" err="1" smtClean="0"/>
              <a:t>disponibili</a:t>
            </a:r>
            <a:r>
              <a:rPr lang="en-GB" sz="1200" dirty="0" smtClean="0"/>
              <a:t> (</a:t>
            </a:r>
            <a:r>
              <a:rPr lang="en-GB" sz="1200" dirty="0" err="1" smtClean="0"/>
              <a:t>camere</a:t>
            </a:r>
            <a:r>
              <a:rPr lang="en-GB" sz="1200" dirty="0" smtClean="0"/>
              <a:t> </a:t>
            </a:r>
            <a:r>
              <a:rPr lang="en-GB" sz="1200" dirty="0" err="1" smtClean="0"/>
              <a:t>pulite</a:t>
            </a:r>
            <a:r>
              <a:rPr lang="en-GB" sz="1200" dirty="0" smtClean="0"/>
              <a:t> e </a:t>
            </a:r>
            <a:r>
              <a:rPr lang="en-GB" sz="1200" dirty="0" err="1" smtClean="0"/>
              <a:t>strumentazione</a:t>
            </a:r>
            <a:r>
              <a:rPr lang="en-GB" sz="1200" dirty="0" smtClean="0"/>
              <a:t> per </a:t>
            </a:r>
            <a:r>
              <a:rPr lang="en-GB" sz="1200" dirty="0" err="1" smtClean="0"/>
              <a:t>silici</a:t>
            </a:r>
            <a:r>
              <a:rPr lang="en-GB" sz="1200" dirty="0" smtClean="0"/>
              <a:t>).</a:t>
            </a:r>
          </a:p>
          <a:p>
            <a:pPr lvl="2"/>
            <a:r>
              <a:rPr lang="en-GB" sz="1200" dirty="0" smtClean="0"/>
              <a:t>WBS  - </a:t>
            </a:r>
            <a:r>
              <a:rPr lang="en-GB" sz="1200" dirty="0" err="1" smtClean="0"/>
              <a:t>responsabilità</a:t>
            </a:r>
            <a:r>
              <a:rPr lang="en-GB" sz="1200" dirty="0" smtClean="0"/>
              <a:t> </a:t>
            </a:r>
            <a:r>
              <a:rPr lang="en-GB" sz="1200" dirty="0" err="1" smtClean="0"/>
              <a:t>dei</a:t>
            </a:r>
            <a:r>
              <a:rPr lang="en-GB" sz="1200" dirty="0" smtClean="0"/>
              <a:t> </a:t>
            </a:r>
            <a:r>
              <a:rPr lang="en-GB" sz="1200" dirty="0" err="1" smtClean="0"/>
              <a:t>gruppi</a:t>
            </a:r>
            <a:r>
              <a:rPr lang="en-GB" sz="1200" dirty="0" smtClean="0"/>
              <a:t>. </a:t>
            </a:r>
            <a:r>
              <a:rPr lang="en-GB" sz="1200" dirty="0" err="1" smtClean="0"/>
              <a:t>Gli</a:t>
            </a:r>
            <a:r>
              <a:rPr lang="en-GB" sz="1200" dirty="0" smtClean="0"/>
              <a:t> </a:t>
            </a:r>
            <a:r>
              <a:rPr lang="en-GB" sz="1200" dirty="0" err="1" smtClean="0"/>
              <a:t>ordini</a:t>
            </a:r>
            <a:r>
              <a:rPr lang="en-GB" sz="1200" dirty="0" smtClean="0"/>
              <a:t> </a:t>
            </a:r>
            <a:r>
              <a:rPr lang="en-GB" sz="1200" dirty="0" err="1" smtClean="0"/>
              <a:t>comuni</a:t>
            </a:r>
            <a:r>
              <a:rPr lang="en-GB" sz="1200" dirty="0" smtClean="0"/>
              <a:t> </a:t>
            </a:r>
            <a:r>
              <a:rPr lang="en-GB" sz="1200" dirty="0" err="1" smtClean="0"/>
              <a:t>sono</a:t>
            </a:r>
            <a:r>
              <a:rPr lang="en-GB" sz="1200" dirty="0" smtClean="0"/>
              <a:t> </a:t>
            </a:r>
            <a:r>
              <a:rPr lang="en-GB" sz="1200" dirty="0" err="1" smtClean="0"/>
              <a:t>associati</a:t>
            </a:r>
            <a:r>
              <a:rPr lang="en-GB" sz="1200" dirty="0" smtClean="0"/>
              <a:t> con le </a:t>
            </a:r>
            <a:r>
              <a:rPr lang="en-GB" sz="1200" dirty="0" err="1" smtClean="0"/>
              <a:t>sezioni</a:t>
            </a:r>
            <a:r>
              <a:rPr lang="en-GB" sz="1200" dirty="0" smtClean="0"/>
              <a:t> dove </a:t>
            </a:r>
            <a:r>
              <a:rPr lang="en-GB" sz="1200" dirty="0" err="1" smtClean="0"/>
              <a:t>c’è</a:t>
            </a:r>
            <a:r>
              <a:rPr lang="en-GB" sz="1200" dirty="0" smtClean="0"/>
              <a:t>  </a:t>
            </a:r>
            <a:r>
              <a:rPr lang="en-GB" sz="1200" dirty="0" err="1" smtClean="0"/>
              <a:t>il</a:t>
            </a:r>
            <a:r>
              <a:rPr lang="en-GB" sz="1200" dirty="0" smtClean="0"/>
              <a:t> </a:t>
            </a:r>
            <a:r>
              <a:rPr lang="en-GB" sz="1200" dirty="0" err="1" smtClean="0"/>
              <a:t>coordinatore</a:t>
            </a:r>
            <a:r>
              <a:rPr lang="en-GB" sz="1200" dirty="0" smtClean="0"/>
              <a:t> </a:t>
            </a:r>
            <a:r>
              <a:rPr lang="en-GB" sz="1200" dirty="0" err="1" smtClean="0"/>
              <a:t>delle</a:t>
            </a:r>
            <a:r>
              <a:rPr lang="en-GB" sz="1200" dirty="0" smtClean="0"/>
              <a:t> </a:t>
            </a:r>
            <a:r>
              <a:rPr lang="en-GB" sz="1200" dirty="0" err="1" smtClean="0"/>
              <a:t>attività</a:t>
            </a:r>
            <a:endParaRPr lang="en-GB" sz="1200" dirty="0"/>
          </a:p>
          <a:p>
            <a:pPr lvl="2"/>
            <a:r>
              <a:rPr lang="en-GB" sz="1200" dirty="0" err="1" smtClean="0"/>
              <a:t>Mantenere</a:t>
            </a:r>
            <a:r>
              <a:rPr lang="en-GB" sz="1200" dirty="0" smtClean="0"/>
              <a:t> </a:t>
            </a:r>
            <a:r>
              <a:rPr lang="en-GB" sz="1200" dirty="0" err="1" smtClean="0"/>
              <a:t>una</a:t>
            </a:r>
            <a:r>
              <a:rPr lang="en-GB" sz="1200" dirty="0" smtClean="0"/>
              <a:t> </a:t>
            </a:r>
            <a:r>
              <a:rPr lang="en-GB" sz="1200" dirty="0" err="1" smtClean="0"/>
              <a:t>frazione</a:t>
            </a:r>
            <a:r>
              <a:rPr lang="en-GB" sz="1200" dirty="0" smtClean="0"/>
              <a:t> </a:t>
            </a:r>
            <a:r>
              <a:rPr lang="en-GB" sz="1200" dirty="0" err="1" smtClean="0"/>
              <a:t>indivisa</a:t>
            </a:r>
            <a:r>
              <a:rPr lang="en-GB" sz="1200" dirty="0" smtClean="0"/>
              <a:t> e </a:t>
            </a:r>
            <a:r>
              <a:rPr lang="en-GB" sz="1200" dirty="0" err="1" smtClean="0"/>
              <a:t>una</a:t>
            </a:r>
            <a:r>
              <a:rPr lang="en-GB" sz="1200" dirty="0" smtClean="0"/>
              <a:t> </a:t>
            </a:r>
            <a:r>
              <a:rPr lang="en-GB" sz="1200" dirty="0" err="1" smtClean="0"/>
              <a:t>s.j</a:t>
            </a:r>
            <a:endParaRPr lang="en-GB" sz="1200" dirty="0" smtClean="0"/>
          </a:p>
          <a:p>
            <a:pPr lvl="2"/>
            <a:endParaRPr lang="en-GB" sz="1200" dirty="0"/>
          </a:p>
          <a:p>
            <a:pPr lvl="1"/>
            <a:r>
              <a:rPr lang="en-GB" sz="1200" dirty="0" err="1" smtClean="0"/>
              <a:t>Proposta</a:t>
            </a:r>
            <a:r>
              <a:rPr lang="en-GB" sz="1200" dirty="0" smtClean="0"/>
              <a:t> </a:t>
            </a:r>
            <a:r>
              <a:rPr lang="en-GB" sz="1200" dirty="0" err="1" smtClean="0"/>
              <a:t>preliminate</a:t>
            </a:r>
            <a:r>
              <a:rPr lang="en-GB" sz="1200" dirty="0" smtClean="0"/>
              <a:t> (</a:t>
            </a:r>
            <a:r>
              <a:rPr lang="en-GB" sz="1200" dirty="0" err="1" smtClean="0"/>
              <a:t>vedi</a:t>
            </a:r>
            <a:r>
              <a:rPr lang="en-GB" sz="1200" dirty="0" smtClean="0"/>
              <a:t> slides </a:t>
            </a:r>
            <a:r>
              <a:rPr lang="en-GB" sz="1200" dirty="0" err="1" smtClean="0"/>
              <a:t>sucessive</a:t>
            </a:r>
            <a:r>
              <a:rPr lang="en-GB" sz="1200" dirty="0" smtClean="0"/>
              <a:t>)</a:t>
            </a:r>
          </a:p>
          <a:p>
            <a:pPr lvl="1"/>
            <a:endParaRPr lang="en-GB" sz="1200" dirty="0"/>
          </a:p>
          <a:p>
            <a:pPr lvl="1"/>
            <a:r>
              <a:rPr lang="en-GB" sz="1200" dirty="0" err="1" smtClean="0"/>
              <a:t>Cosa</a:t>
            </a:r>
            <a:r>
              <a:rPr lang="en-GB" sz="1200" dirty="0" smtClean="0"/>
              <a:t> </a:t>
            </a:r>
            <a:r>
              <a:rPr lang="en-GB" sz="1200" dirty="0" err="1" smtClean="0"/>
              <a:t>risulta</a:t>
            </a:r>
            <a:r>
              <a:rPr lang="en-GB" sz="1200" dirty="0" smtClean="0"/>
              <a:t> </a:t>
            </a:r>
            <a:r>
              <a:rPr lang="en-GB" sz="1200" dirty="0" err="1" smtClean="0"/>
              <a:t>dall’esercizio</a:t>
            </a:r>
            <a:r>
              <a:rPr lang="en-GB" sz="1200" dirty="0" smtClean="0"/>
              <a:t>:</a:t>
            </a:r>
          </a:p>
          <a:p>
            <a:pPr lvl="2"/>
            <a:r>
              <a:rPr lang="en-GB" sz="1200" dirty="0" smtClean="0"/>
              <a:t>Il </a:t>
            </a:r>
            <a:r>
              <a:rPr lang="en-GB" sz="1200" dirty="0" err="1" smtClean="0"/>
              <a:t>totale</a:t>
            </a:r>
            <a:r>
              <a:rPr lang="en-GB" sz="1200" dirty="0" smtClean="0"/>
              <a:t> </a:t>
            </a:r>
            <a:r>
              <a:rPr lang="en-GB" sz="1200" dirty="0" err="1" smtClean="0"/>
              <a:t>è</a:t>
            </a:r>
            <a:r>
              <a:rPr lang="en-GB" sz="1200" dirty="0" smtClean="0"/>
              <a:t> ~1/3 del </a:t>
            </a:r>
            <a:r>
              <a:rPr lang="en-GB" sz="1200" dirty="0" err="1" smtClean="0"/>
              <a:t>progetto</a:t>
            </a:r>
            <a:r>
              <a:rPr lang="en-GB" sz="1200" dirty="0" smtClean="0"/>
              <a:t> (a </a:t>
            </a:r>
            <a:r>
              <a:rPr lang="en-GB" sz="1200" dirty="0" err="1" smtClean="0"/>
              <a:t>mio</a:t>
            </a:r>
            <a:r>
              <a:rPr lang="en-GB" sz="1200" dirty="0" smtClean="0"/>
              <a:t> </a:t>
            </a:r>
            <a:r>
              <a:rPr lang="en-GB" sz="1200" dirty="0" err="1" smtClean="0"/>
              <a:t>parere</a:t>
            </a:r>
            <a:r>
              <a:rPr lang="en-GB" sz="1200" dirty="0" smtClean="0"/>
              <a:t> alto per </a:t>
            </a:r>
            <a:r>
              <a:rPr lang="en-GB" sz="1200" dirty="0" err="1" smtClean="0"/>
              <a:t>una</a:t>
            </a:r>
            <a:r>
              <a:rPr lang="en-GB" sz="1200" dirty="0" smtClean="0"/>
              <a:t> </a:t>
            </a:r>
            <a:r>
              <a:rPr lang="en-GB" sz="1200" dirty="0" err="1" smtClean="0"/>
              <a:t>collaborazione</a:t>
            </a:r>
            <a:r>
              <a:rPr lang="en-GB" sz="1200" dirty="0" smtClean="0"/>
              <a:t> </a:t>
            </a:r>
            <a:r>
              <a:rPr lang="en-GB" sz="1200" dirty="0" err="1" smtClean="0"/>
              <a:t>che</a:t>
            </a:r>
            <a:r>
              <a:rPr lang="en-GB" sz="1200" dirty="0" smtClean="0"/>
              <a:t> </a:t>
            </a:r>
            <a:r>
              <a:rPr lang="en-GB" sz="1200" dirty="0" err="1" smtClean="0"/>
              <a:t>si</a:t>
            </a:r>
            <a:r>
              <a:rPr lang="en-GB" sz="1200" dirty="0" smtClean="0"/>
              <a:t> </a:t>
            </a:r>
            <a:r>
              <a:rPr lang="en-GB" sz="1200" dirty="0" err="1" smtClean="0"/>
              <a:t>sta</a:t>
            </a:r>
            <a:r>
              <a:rPr lang="en-GB" sz="1200" dirty="0" smtClean="0"/>
              <a:t> </a:t>
            </a:r>
            <a:r>
              <a:rPr lang="en-GB" sz="1200" dirty="0" err="1" smtClean="0"/>
              <a:t>mettendo</a:t>
            </a:r>
            <a:r>
              <a:rPr lang="en-GB" sz="1200" dirty="0" smtClean="0"/>
              <a:t> in </a:t>
            </a:r>
            <a:r>
              <a:rPr lang="en-GB" sz="1200" dirty="0" err="1" smtClean="0"/>
              <a:t>piedi</a:t>
            </a:r>
            <a:r>
              <a:rPr lang="en-GB" sz="1200" dirty="0" smtClean="0"/>
              <a:t>) – </a:t>
            </a:r>
            <a:r>
              <a:rPr lang="en-GB" sz="1200" dirty="0" err="1" smtClean="0"/>
              <a:t>può</a:t>
            </a:r>
            <a:r>
              <a:rPr lang="en-GB" sz="1200" dirty="0" smtClean="0"/>
              <a:t> </a:t>
            </a:r>
            <a:r>
              <a:rPr lang="en-GB" sz="1200" dirty="0" err="1" smtClean="0"/>
              <a:t>essere</a:t>
            </a:r>
            <a:r>
              <a:rPr lang="en-GB" sz="1200" dirty="0" smtClean="0"/>
              <a:t> </a:t>
            </a:r>
            <a:r>
              <a:rPr lang="en-GB" sz="1200" dirty="0" err="1" smtClean="0"/>
              <a:t>giustificato</a:t>
            </a:r>
            <a:r>
              <a:rPr lang="en-GB" sz="1200" dirty="0" smtClean="0"/>
              <a:t> da </a:t>
            </a:r>
            <a:r>
              <a:rPr lang="en-GB" sz="1200" dirty="0" err="1" smtClean="0"/>
              <a:t>alcuni</a:t>
            </a:r>
            <a:r>
              <a:rPr lang="en-GB" sz="1200" dirty="0" smtClean="0"/>
              <a:t> </a:t>
            </a:r>
            <a:r>
              <a:rPr lang="en-GB" sz="1200" dirty="0" err="1" smtClean="0"/>
              <a:t>costi</a:t>
            </a:r>
            <a:r>
              <a:rPr lang="en-GB" sz="1200" dirty="0" smtClean="0"/>
              <a:t> </a:t>
            </a:r>
            <a:r>
              <a:rPr lang="en-GB" sz="1200" dirty="0" err="1" smtClean="0"/>
              <a:t>iniziali</a:t>
            </a:r>
            <a:r>
              <a:rPr lang="en-GB" sz="1200" dirty="0" smtClean="0"/>
              <a:t> </a:t>
            </a:r>
            <a:r>
              <a:rPr lang="en-GB" sz="1200" dirty="0" err="1" smtClean="0"/>
              <a:t>relativamente</a:t>
            </a:r>
            <a:r>
              <a:rPr lang="en-GB" sz="1200" dirty="0" smtClean="0"/>
              <a:t> </a:t>
            </a:r>
            <a:r>
              <a:rPr lang="en-GB" sz="1200" dirty="0" err="1" smtClean="0"/>
              <a:t>alti</a:t>
            </a:r>
            <a:r>
              <a:rPr lang="en-GB" sz="1200" dirty="0" smtClean="0"/>
              <a:t>.</a:t>
            </a:r>
          </a:p>
          <a:p>
            <a:pPr lvl="2"/>
            <a:r>
              <a:rPr lang="en-GB" sz="1200" dirty="0" smtClean="0"/>
              <a:t>La </a:t>
            </a:r>
            <a:r>
              <a:rPr lang="en-GB" sz="1200" dirty="0" err="1" smtClean="0"/>
              <a:t>distribuzione</a:t>
            </a:r>
            <a:r>
              <a:rPr lang="en-GB" sz="1200" dirty="0" smtClean="0"/>
              <a:t> </a:t>
            </a:r>
            <a:r>
              <a:rPr lang="en-GB" sz="1200" dirty="0" err="1" smtClean="0"/>
              <a:t>tra</a:t>
            </a:r>
            <a:r>
              <a:rPr lang="en-GB" sz="1200" dirty="0" smtClean="0"/>
              <a:t> le </a:t>
            </a:r>
            <a:r>
              <a:rPr lang="en-GB" sz="1200" dirty="0" err="1" smtClean="0"/>
              <a:t>sezioni</a:t>
            </a:r>
            <a:r>
              <a:rPr lang="en-GB" sz="1200" dirty="0" smtClean="0"/>
              <a:t> non </a:t>
            </a:r>
            <a:r>
              <a:rPr lang="en-GB" sz="1200" dirty="0" err="1" smtClean="0"/>
              <a:t>è</a:t>
            </a:r>
            <a:r>
              <a:rPr lang="en-GB" sz="1200" dirty="0" smtClean="0"/>
              <a:t> </a:t>
            </a:r>
            <a:r>
              <a:rPr lang="en-GB" sz="1200" dirty="0" err="1" smtClean="0"/>
              <a:t>forse</a:t>
            </a:r>
            <a:r>
              <a:rPr lang="en-GB" sz="1200" dirty="0" smtClean="0"/>
              <a:t> </a:t>
            </a:r>
            <a:r>
              <a:rPr lang="en-GB" sz="1200" dirty="0" err="1" smtClean="0"/>
              <a:t>quella</a:t>
            </a:r>
            <a:r>
              <a:rPr lang="en-GB" sz="1200" dirty="0" smtClean="0"/>
              <a:t> </a:t>
            </a:r>
            <a:r>
              <a:rPr lang="en-GB" sz="1200" dirty="0" err="1" smtClean="0"/>
              <a:t>che</a:t>
            </a:r>
            <a:r>
              <a:rPr lang="en-GB" sz="1200" dirty="0" smtClean="0"/>
              <a:t> </a:t>
            </a:r>
            <a:r>
              <a:rPr lang="en-GB" sz="1200" dirty="0" err="1" smtClean="0"/>
              <a:t>piace</a:t>
            </a:r>
            <a:r>
              <a:rPr lang="en-GB" sz="1200" dirty="0" smtClean="0"/>
              <a:t> ad </a:t>
            </a:r>
            <a:r>
              <a:rPr lang="en-GB" sz="1200" dirty="0" err="1" smtClean="0"/>
              <a:t>alcune</a:t>
            </a:r>
            <a:r>
              <a:rPr lang="en-GB" sz="1200" dirty="0" smtClean="0"/>
              <a:t> – ma </a:t>
            </a:r>
            <a:r>
              <a:rPr lang="en-GB" sz="1200" dirty="0" err="1" smtClean="0"/>
              <a:t>il</a:t>
            </a:r>
            <a:r>
              <a:rPr lang="en-GB" sz="1200" dirty="0" smtClean="0"/>
              <a:t> </a:t>
            </a:r>
            <a:r>
              <a:rPr lang="en-GB" sz="1200" dirty="0" err="1" smtClean="0"/>
              <a:t>rischi</a:t>
            </a:r>
            <a:r>
              <a:rPr lang="en-GB" sz="1200" dirty="0" smtClean="0"/>
              <a:t> </a:t>
            </a:r>
            <a:r>
              <a:rPr lang="en-GB" sz="1200" dirty="0" err="1" smtClean="0"/>
              <a:t>può</a:t>
            </a:r>
            <a:r>
              <a:rPr lang="en-GB" sz="1200" dirty="0" smtClean="0"/>
              <a:t> </a:t>
            </a:r>
            <a:r>
              <a:rPr lang="en-GB" sz="1200" dirty="0" err="1" smtClean="0"/>
              <a:t>esser</a:t>
            </a:r>
            <a:r>
              <a:rPr lang="en-GB" sz="1200" dirty="0" smtClean="0"/>
              <a:t> di non </a:t>
            </a:r>
            <a:r>
              <a:rPr lang="en-GB" sz="1200" dirty="0" err="1" smtClean="0"/>
              <a:t>essere</a:t>
            </a:r>
            <a:r>
              <a:rPr lang="en-GB" sz="1200" dirty="0" smtClean="0"/>
              <a:t> </a:t>
            </a:r>
            <a:r>
              <a:rPr lang="en-GB" sz="1200" dirty="0" err="1" smtClean="0"/>
              <a:t>credibili</a:t>
            </a:r>
            <a:r>
              <a:rPr lang="en-GB" sz="1200" dirty="0" smtClean="0"/>
              <a:t> – ci </a:t>
            </a:r>
            <a:r>
              <a:rPr lang="en-GB" sz="1200" dirty="0" err="1" smtClean="0"/>
              <a:t>è</a:t>
            </a:r>
            <a:r>
              <a:rPr lang="en-GB" sz="1200" dirty="0" smtClean="0"/>
              <a:t> </a:t>
            </a:r>
            <a:r>
              <a:rPr lang="en-GB" sz="1200" dirty="0" err="1" smtClean="0"/>
              <a:t>stato</a:t>
            </a:r>
            <a:r>
              <a:rPr lang="en-GB" sz="1200" dirty="0" smtClean="0"/>
              <a:t> </a:t>
            </a:r>
            <a:r>
              <a:rPr lang="en-GB" sz="1200" dirty="0" err="1" smtClean="0"/>
              <a:t>chiesto</a:t>
            </a:r>
            <a:r>
              <a:rPr lang="en-GB" sz="1200" dirty="0" smtClean="0"/>
              <a:t> </a:t>
            </a:r>
            <a:r>
              <a:rPr lang="en-GB" sz="1200" dirty="0" err="1" smtClean="0"/>
              <a:t>esplicitamente</a:t>
            </a:r>
            <a:r>
              <a:rPr lang="en-GB" sz="1200" dirty="0" smtClean="0"/>
              <a:t> di non fare </a:t>
            </a:r>
            <a:r>
              <a:rPr lang="en-GB" sz="1200" dirty="0" err="1" smtClean="0"/>
              <a:t>finanziamenti</a:t>
            </a:r>
            <a:r>
              <a:rPr lang="en-GB" sz="1200" dirty="0" smtClean="0"/>
              <a:t> a </a:t>
            </a:r>
            <a:r>
              <a:rPr lang="en-GB" sz="1200" dirty="0" err="1" smtClean="0"/>
              <a:t>pioggia</a:t>
            </a:r>
            <a:r>
              <a:rPr lang="en-GB" sz="1200" dirty="0"/>
              <a:t>!</a:t>
            </a:r>
          </a:p>
          <a:p>
            <a:pPr lvl="2"/>
            <a:endParaRPr lang="en-GB" sz="1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7196" y="1"/>
            <a:ext cx="3872709" cy="652534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789139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8245"/>
            <a:ext cx="8820472" cy="6560226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320126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Distribuzione</a:t>
            </a:r>
            <a:r>
              <a:rPr lang="en-GB" dirty="0" smtClean="0"/>
              <a:t> </a:t>
            </a:r>
            <a:r>
              <a:rPr lang="en-GB" dirty="0" err="1" smtClean="0"/>
              <a:t>tra</a:t>
            </a:r>
            <a:r>
              <a:rPr lang="en-GB" dirty="0" smtClean="0"/>
              <a:t> le </a:t>
            </a:r>
            <a:r>
              <a:rPr lang="en-GB" dirty="0" err="1" smtClean="0"/>
              <a:t>Sezioni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400" dirty="0" err="1" smtClean="0"/>
              <a:t>Ecco</a:t>
            </a:r>
            <a:r>
              <a:rPr lang="en-GB" sz="1400" dirty="0" smtClean="0"/>
              <a:t> </a:t>
            </a:r>
            <a:r>
              <a:rPr lang="en-GB" sz="1400" dirty="0" err="1" smtClean="0"/>
              <a:t>il</a:t>
            </a:r>
            <a:r>
              <a:rPr lang="en-GB" sz="1400" dirty="0" smtClean="0"/>
              <a:t> </a:t>
            </a:r>
            <a:r>
              <a:rPr lang="en-GB" sz="1400" dirty="0" err="1" smtClean="0"/>
              <a:t>risultato</a:t>
            </a:r>
            <a:r>
              <a:rPr lang="en-GB" sz="1400" dirty="0" smtClean="0"/>
              <a:t> </a:t>
            </a:r>
            <a:r>
              <a:rPr lang="en-GB" sz="1400" dirty="0" err="1" smtClean="0"/>
              <a:t>ottenuto</a:t>
            </a:r>
            <a:r>
              <a:rPr lang="en-GB" sz="1400" dirty="0" smtClean="0"/>
              <a:t> con le </a:t>
            </a:r>
            <a:r>
              <a:rPr lang="en-GB" sz="1400" dirty="0" err="1" smtClean="0"/>
              <a:t>premesse</a:t>
            </a:r>
            <a:r>
              <a:rPr lang="en-GB" sz="1400" dirty="0" smtClean="0"/>
              <a:t> </a:t>
            </a:r>
            <a:r>
              <a:rPr lang="en-GB" sz="1400" dirty="0" err="1" smtClean="0"/>
              <a:t>iniziali</a:t>
            </a:r>
            <a:r>
              <a:rPr lang="en-GB" sz="1400" dirty="0" smtClean="0"/>
              <a:t>: </a:t>
            </a:r>
          </a:p>
          <a:p>
            <a:pPr lvl="1"/>
            <a:r>
              <a:rPr lang="en-GB" sz="1200" dirty="0" err="1" smtClean="0"/>
              <a:t>Assegnato</a:t>
            </a:r>
            <a:r>
              <a:rPr lang="en-GB" sz="1200" dirty="0" smtClean="0"/>
              <a:t>: 26 % del </a:t>
            </a:r>
            <a:r>
              <a:rPr lang="en-GB" sz="1200" dirty="0" err="1" smtClean="0"/>
              <a:t>totale</a:t>
            </a:r>
            <a:r>
              <a:rPr lang="en-GB" sz="1200" dirty="0" smtClean="0"/>
              <a:t> </a:t>
            </a:r>
            <a:r>
              <a:rPr lang="en-GB" sz="1200" dirty="0" err="1" smtClean="0"/>
              <a:t>della</a:t>
            </a:r>
            <a:r>
              <a:rPr lang="en-GB" sz="1200" dirty="0" smtClean="0"/>
              <a:t> Call</a:t>
            </a:r>
          </a:p>
          <a:p>
            <a:pPr lvl="1"/>
            <a:r>
              <a:rPr lang="en-GB" sz="1200" dirty="0" err="1" smtClean="0"/>
              <a:t>Assegnato</a:t>
            </a:r>
            <a:r>
              <a:rPr lang="en-GB" sz="1200" dirty="0" smtClean="0"/>
              <a:t> + </a:t>
            </a:r>
            <a:r>
              <a:rPr lang="en-GB" sz="1200" dirty="0" err="1" smtClean="0"/>
              <a:t>fondo</a:t>
            </a:r>
            <a:r>
              <a:rPr lang="en-GB" sz="1200" dirty="0" smtClean="0"/>
              <a:t> </a:t>
            </a:r>
            <a:r>
              <a:rPr lang="en-GB" sz="1200" dirty="0" err="1" smtClean="0"/>
              <a:t>comune</a:t>
            </a:r>
            <a:r>
              <a:rPr lang="en-GB" sz="1200" dirty="0" smtClean="0"/>
              <a:t> + </a:t>
            </a:r>
            <a:r>
              <a:rPr lang="en-GB" sz="1200" dirty="0" err="1" smtClean="0"/>
              <a:t>sj</a:t>
            </a:r>
            <a:r>
              <a:rPr lang="en-GB" sz="1200" dirty="0" smtClean="0"/>
              <a:t>: 37 % </a:t>
            </a:r>
            <a:r>
              <a:rPr lang="en-GB" sz="1200" dirty="0" err="1" smtClean="0"/>
              <a:t>della</a:t>
            </a:r>
            <a:r>
              <a:rPr lang="en-GB" sz="1200" dirty="0" smtClean="0"/>
              <a:t> Call</a:t>
            </a:r>
          </a:p>
          <a:p>
            <a:pPr lvl="1"/>
            <a:r>
              <a:rPr lang="en-GB" sz="1200" dirty="0" err="1" smtClean="0"/>
              <a:t>Problemi</a:t>
            </a:r>
            <a:r>
              <a:rPr lang="en-GB" sz="1200" dirty="0" smtClean="0"/>
              <a:t> (?): </a:t>
            </a:r>
          </a:p>
          <a:p>
            <a:pPr lvl="2"/>
            <a:r>
              <a:rPr lang="en-GB" sz="1200" dirty="0" smtClean="0"/>
              <a:t>Milano ha </a:t>
            </a:r>
            <a:r>
              <a:rPr lang="en-GB" sz="1200" dirty="0" err="1" smtClean="0"/>
              <a:t>grossi</a:t>
            </a:r>
            <a:r>
              <a:rPr lang="en-GB" sz="1200" dirty="0" smtClean="0"/>
              <a:t> </a:t>
            </a:r>
            <a:r>
              <a:rPr lang="en-GB" sz="1200" dirty="0" err="1" smtClean="0"/>
              <a:t>finanziamenti</a:t>
            </a:r>
            <a:r>
              <a:rPr lang="en-GB" sz="1200" dirty="0" smtClean="0"/>
              <a:t>, ma </a:t>
            </a:r>
            <a:r>
              <a:rPr lang="en-GB" sz="1200" dirty="0" err="1" smtClean="0"/>
              <a:t>è</a:t>
            </a:r>
            <a:r>
              <a:rPr lang="en-GB" sz="1200" dirty="0" smtClean="0"/>
              <a:t> sotto </a:t>
            </a:r>
            <a:r>
              <a:rPr lang="en-GB" sz="1200" dirty="0" err="1" smtClean="0"/>
              <a:t>soglia</a:t>
            </a:r>
            <a:r>
              <a:rPr lang="en-GB" sz="1200" dirty="0" smtClean="0"/>
              <a:t> in FTE (0.7)</a:t>
            </a:r>
          </a:p>
          <a:p>
            <a:pPr lvl="2"/>
            <a:r>
              <a:rPr lang="en-GB" sz="1200" dirty="0" smtClean="0"/>
              <a:t>2 </a:t>
            </a:r>
            <a:r>
              <a:rPr lang="en-GB" sz="1200" dirty="0" err="1" smtClean="0"/>
              <a:t>sezioni</a:t>
            </a:r>
            <a:r>
              <a:rPr lang="en-GB" sz="1200" dirty="0" smtClean="0"/>
              <a:t> </a:t>
            </a:r>
            <a:r>
              <a:rPr lang="en-GB" sz="1200" dirty="0" err="1" smtClean="0"/>
              <a:t>hanno</a:t>
            </a:r>
            <a:r>
              <a:rPr lang="en-GB" sz="1200" dirty="0" smtClean="0"/>
              <a:t> no </a:t>
            </a:r>
            <a:r>
              <a:rPr lang="en-GB" sz="1200" dirty="0" err="1" smtClean="0"/>
              <a:t>finanziamenti</a:t>
            </a:r>
            <a:r>
              <a:rPr lang="en-GB" sz="1200" dirty="0" smtClean="0"/>
              <a:t> e </a:t>
            </a:r>
            <a:r>
              <a:rPr lang="en-GB" sz="1200" dirty="0" err="1" smtClean="0"/>
              <a:t>altre</a:t>
            </a:r>
            <a:r>
              <a:rPr lang="en-GB" sz="1200" dirty="0" smtClean="0"/>
              <a:t> 2 </a:t>
            </a:r>
            <a:r>
              <a:rPr lang="en-GB" sz="1200" dirty="0" err="1" smtClean="0"/>
              <a:t>piuttosto</a:t>
            </a:r>
            <a:r>
              <a:rPr lang="en-GB" sz="1200" dirty="0" smtClean="0"/>
              <a:t> </a:t>
            </a:r>
            <a:r>
              <a:rPr lang="en-GB" sz="1200" dirty="0" err="1" smtClean="0"/>
              <a:t>bassi</a:t>
            </a:r>
            <a:endParaRPr lang="en-GB" sz="1200" dirty="0" smtClean="0"/>
          </a:p>
          <a:p>
            <a:pPr lvl="2"/>
            <a:r>
              <a:rPr lang="en-GB" sz="1200" dirty="0" err="1" smtClean="0"/>
              <a:t>Siamo</a:t>
            </a:r>
            <a:r>
              <a:rPr lang="en-GB" sz="1200" dirty="0" smtClean="0"/>
              <a:t> </a:t>
            </a:r>
            <a:r>
              <a:rPr lang="en-GB" sz="1200" dirty="0" err="1" smtClean="0"/>
              <a:t>all’inizio</a:t>
            </a:r>
            <a:r>
              <a:rPr lang="en-GB" sz="1200" dirty="0" smtClean="0"/>
              <a:t> del </a:t>
            </a:r>
            <a:r>
              <a:rPr lang="en-GB" sz="1200" dirty="0" err="1" smtClean="0"/>
              <a:t>progetto</a:t>
            </a:r>
            <a:r>
              <a:rPr lang="en-GB" sz="1200" dirty="0" smtClean="0"/>
              <a:t> </a:t>
            </a:r>
            <a:r>
              <a:rPr lang="en-GB" sz="1200" dirty="0" err="1" smtClean="0"/>
              <a:t>totali</a:t>
            </a:r>
            <a:r>
              <a:rPr lang="en-GB" sz="1200" dirty="0" smtClean="0"/>
              <a:t> un </a:t>
            </a:r>
            <a:r>
              <a:rPr lang="en-GB" sz="1200" dirty="0" err="1" smtClean="0"/>
              <a:t>po</a:t>
            </a:r>
            <a:r>
              <a:rPr lang="en-GB" sz="1200" dirty="0" smtClean="0"/>
              <a:t>’ </a:t>
            </a:r>
            <a:r>
              <a:rPr lang="en-GB" sz="1200" dirty="0" err="1" smtClean="0"/>
              <a:t>alti</a:t>
            </a:r>
            <a:r>
              <a:rPr lang="en-GB" sz="1200" dirty="0" smtClean="0"/>
              <a:t>: </a:t>
            </a:r>
            <a:r>
              <a:rPr lang="en-GB" sz="1200" dirty="0" err="1" smtClean="0"/>
              <a:t>aumentare</a:t>
            </a:r>
            <a:r>
              <a:rPr lang="en-GB" sz="1200" dirty="0" smtClean="0"/>
              <a:t> </a:t>
            </a:r>
            <a:r>
              <a:rPr lang="en-GB" sz="1200" dirty="0" err="1" smtClean="0"/>
              <a:t>sj</a:t>
            </a:r>
            <a:r>
              <a:rPr lang="en-GB" sz="1200" dirty="0" smtClean="0"/>
              <a:t> (se </a:t>
            </a:r>
            <a:r>
              <a:rPr lang="en-GB" sz="1200" dirty="0" err="1" smtClean="0"/>
              <a:t>il</a:t>
            </a:r>
            <a:r>
              <a:rPr lang="en-GB" sz="1200" dirty="0" smtClean="0"/>
              <a:t> </a:t>
            </a:r>
            <a:r>
              <a:rPr lang="en-GB" sz="1200" dirty="0" err="1" smtClean="0"/>
              <a:t>progetto</a:t>
            </a:r>
            <a:r>
              <a:rPr lang="en-GB" sz="1200" dirty="0" smtClean="0"/>
              <a:t> </a:t>
            </a:r>
            <a:r>
              <a:rPr lang="en-GB" sz="1200" dirty="0" err="1" smtClean="0"/>
              <a:t>va</a:t>
            </a:r>
            <a:r>
              <a:rPr lang="en-GB" sz="1200" dirty="0" smtClean="0"/>
              <a:t> piano </a:t>
            </a:r>
            <a:r>
              <a:rPr lang="en-GB" sz="1200" dirty="0" err="1" smtClean="0"/>
              <a:t>si</a:t>
            </a:r>
            <a:r>
              <a:rPr lang="en-GB" sz="1200" dirty="0" smtClean="0"/>
              <a:t> </a:t>
            </a:r>
            <a:r>
              <a:rPr lang="en-GB" sz="1200" dirty="0" err="1" smtClean="0"/>
              <a:t>sposta</a:t>
            </a:r>
            <a:r>
              <a:rPr lang="en-GB" sz="1200" dirty="0" smtClean="0"/>
              <a:t> all 2015, </a:t>
            </a:r>
            <a:r>
              <a:rPr lang="en-GB" sz="1200" dirty="0" err="1" smtClean="0"/>
              <a:t>altrimenti</a:t>
            </a:r>
            <a:r>
              <a:rPr lang="en-GB" sz="1200" dirty="0" smtClean="0"/>
              <a:t> </a:t>
            </a:r>
            <a:r>
              <a:rPr lang="en-GB" sz="1200" dirty="0" err="1" smtClean="0"/>
              <a:t>si</a:t>
            </a:r>
            <a:r>
              <a:rPr lang="en-GB" sz="1200" dirty="0" smtClean="0"/>
              <a:t> </a:t>
            </a:r>
            <a:r>
              <a:rPr lang="en-GB" sz="1200" dirty="0" err="1" smtClean="0"/>
              <a:t>chiede</a:t>
            </a:r>
            <a:r>
              <a:rPr lang="en-GB" sz="1200" dirty="0" smtClean="0"/>
              <a:t> a </a:t>
            </a:r>
            <a:r>
              <a:rPr lang="en-GB" sz="1200" dirty="0" err="1" smtClean="0"/>
              <a:t>metà</a:t>
            </a:r>
            <a:r>
              <a:rPr lang="en-GB" sz="1200" dirty="0" smtClean="0"/>
              <a:t> anno)</a:t>
            </a:r>
            <a:endParaRPr lang="en-GB" sz="1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981798"/>
            <a:ext cx="8208560" cy="324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342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Partecipanti</a:t>
            </a:r>
            <a:r>
              <a:rPr lang="en-GB" dirty="0" smtClean="0"/>
              <a:t> e </a:t>
            </a:r>
            <a:r>
              <a:rPr lang="en-GB" dirty="0" err="1" smtClean="0"/>
              <a:t>Coordinatori</a:t>
            </a:r>
            <a:r>
              <a:rPr lang="en-GB" dirty="0" smtClean="0"/>
              <a:t> </a:t>
            </a:r>
            <a:r>
              <a:rPr lang="en-GB" dirty="0" err="1" smtClean="0"/>
              <a:t>Locali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sa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764704"/>
            <a:ext cx="4096870" cy="54726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764704"/>
            <a:ext cx="4111173" cy="22941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096" y="3645024"/>
            <a:ext cx="32004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901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WP e </a:t>
            </a:r>
            <a:r>
              <a:rPr lang="en-GB" dirty="0" err="1" smtClean="0"/>
              <a:t>Coordinatori</a:t>
            </a:r>
            <a:r>
              <a:rPr lang="en-GB" dirty="0" smtClean="0"/>
              <a:t> – </a:t>
            </a:r>
            <a:r>
              <a:rPr lang="en-GB" dirty="0" err="1" smtClean="0"/>
              <a:t>Sezioni</a:t>
            </a:r>
            <a:r>
              <a:rPr lang="en-GB" dirty="0" smtClean="0"/>
              <a:t> e FTE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i="0" dirty="0" err="1" smtClean="0">
                <a:latin typeface="Calibri"/>
                <a:cs typeface="Calibri"/>
              </a:rPr>
              <a:t>Coordinatori</a:t>
            </a:r>
            <a:r>
              <a:rPr lang="en-GB" sz="1800" i="0" dirty="0" smtClean="0">
                <a:latin typeface="Calibri"/>
                <a:cs typeface="Calibri"/>
              </a:rPr>
              <a:t> </a:t>
            </a:r>
            <a:r>
              <a:rPr lang="en-GB" sz="1800" i="0" dirty="0" err="1" smtClean="0">
                <a:latin typeface="Calibri"/>
                <a:cs typeface="Calibri"/>
              </a:rPr>
              <a:t>dei</a:t>
            </a:r>
            <a:r>
              <a:rPr lang="en-GB" sz="1800" i="0" dirty="0" smtClean="0">
                <a:latin typeface="Calibri"/>
                <a:cs typeface="Calibri"/>
              </a:rPr>
              <a:t> WP </a:t>
            </a:r>
            <a:r>
              <a:rPr lang="en-GB" sz="1800" i="0" dirty="0" err="1" smtClean="0">
                <a:latin typeface="Calibri"/>
                <a:cs typeface="Calibri"/>
              </a:rPr>
              <a:t>proposti</a:t>
            </a:r>
            <a:r>
              <a:rPr lang="en-GB" sz="1800" i="0" dirty="0">
                <a:latin typeface="Calibri"/>
                <a:cs typeface="Calibri"/>
              </a:rPr>
              <a:t> </a:t>
            </a:r>
            <a:r>
              <a:rPr lang="en-GB" sz="1800" i="0" dirty="0" smtClean="0">
                <a:latin typeface="Calibri"/>
                <a:cs typeface="Calibri"/>
              </a:rPr>
              <a:t>(</a:t>
            </a:r>
            <a:r>
              <a:rPr lang="en-GB" sz="1800" i="0" dirty="0" err="1" smtClean="0">
                <a:latin typeface="Calibri"/>
                <a:cs typeface="Calibri"/>
              </a:rPr>
              <a:t>hanno</a:t>
            </a:r>
            <a:r>
              <a:rPr lang="en-GB" sz="1800" i="0" dirty="0" smtClean="0">
                <a:latin typeface="Calibri"/>
                <a:cs typeface="Calibri"/>
              </a:rPr>
              <a:t> </a:t>
            </a:r>
            <a:r>
              <a:rPr lang="en-GB" sz="1800" i="0" dirty="0" err="1" smtClean="0">
                <a:latin typeface="Calibri"/>
                <a:cs typeface="Calibri"/>
              </a:rPr>
              <a:t>tutti</a:t>
            </a:r>
            <a:r>
              <a:rPr lang="en-GB" sz="1800" i="0" dirty="0" smtClean="0">
                <a:latin typeface="Calibri"/>
                <a:cs typeface="Calibri"/>
              </a:rPr>
              <a:t> </a:t>
            </a:r>
            <a:r>
              <a:rPr lang="en-GB" sz="1800" i="0" dirty="0" err="1" smtClean="0">
                <a:latin typeface="Calibri"/>
                <a:cs typeface="Calibri"/>
              </a:rPr>
              <a:t>confermato</a:t>
            </a:r>
            <a:r>
              <a:rPr lang="en-GB" sz="1800" i="0" dirty="0" smtClean="0">
                <a:latin typeface="Calibri"/>
                <a:cs typeface="Calibri"/>
              </a:rPr>
              <a:t>?):</a:t>
            </a:r>
          </a:p>
          <a:p>
            <a:pPr marL="0" indent="0" algn="ctr">
              <a:buNone/>
            </a:pPr>
            <a:endParaRPr lang="en-GB" sz="1800" b="1" i="0" dirty="0">
              <a:solidFill>
                <a:schemeClr val="tx2"/>
              </a:solidFill>
              <a:latin typeface="Calibri"/>
              <a:cs typeface="Calibri"/>
            </a:endParaRPr>
          </a:p>
          <a:p>
            <a:pPr marL="0" indent="0" algn="ctr">
              <a:buNone/>
            </a:pPr>
            <a:r>
              <a:rPr lang="en-GB" sz="1800" b="1" i="0" dirty="0" smtClean="0">
                <a:solidFill>
                  <a:schemeClr val="tx2"/>
                </a:solidFill>
                <a:latin typeface="Calibri"/>
                <a:cs typeface="Calibri"/>
              </a:rPr>
              <a:t>Work packages and Coordinators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811185"/>
            <a:ext cx="8208912" cy="16178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4293096"/>
            <a:ext cx="8245350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726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-25400"/>
            <a:ext cx="8964488" cy="531813"/>
          </a:xfrm>
        </p:spPr>
        <p:txBody>
          <a:bodyPr/>
          <a:lstStyle/>
          <a:p>
            <a:r>
              <a:rPr lang="en-GB" sz="3200" dirty="0" smtClean="0"/>
              <a:t>How to Proceed: “</a:t>
            </a:r>
            <a:r>
              <a:rPr lang="en-GB" sz="3200" dirty="0" err="1" smtClean="0"/>
              <a:t>Divisione</a:t>
            </a:r>
            <a:r>
              <a:rPr lang="en-GB" sz="3200" dirty="0" smtClean="0"/>
              <a:t> </a:t>
            </a:r>
            <a:r>
              <a:rPr lang="en-GB" sz="3200" dirty="0" err="1" smtClean="0"/>
              <a:t>dei</a:t>
            </a:r>
            <a:r>
              <a:rPr lang="en-GB" sz="3200" dirty="0" smtClean="0"/>
              <a:t> </a:t>
            </a:r>
            <a:r>
              <a:rPr lang="en-GB" sz="3200" dirty="0" err="1" smtClean="0"/>
              <a:t>Compiti</a:t>
            </a:r>
            <a:r>
              <a:rPr lang="en-GB" sz="3200" dirty="0" smtClean="0"/>
              <a:t>”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4248472" cy="5684838"/>
          </a:xfrm>
        </p:spPr>
        <p:txBody>
          <a:bodyPr/>
          <a:lstStyle/>
          <a:p>
            <a:endParaRPr lang="en-GB" sz="1800" dirty="0" smtClean="0"/>
          </a:p>
          <a:p>
            <a:endParaRPr lang="en-GB" sz="1800" dirty="0"/>
          </a:p>
          <a:p>
            <a:endParaRPr lang="en-GB" sz="1800" dirty="0" smtClean="0"/>
          </a:p>
          <a:p>
            <a:r>
              <a:rPr lang="en-GB" sz="1800" dirty="0" smtClean="0"/>
              <a:t>Update the WBS </a:t>
            </a:r>
          </a:p>
          <a:p>
            <a:pPr lvl="1"/>
            <a:r>
              <a:rPr lang="en-GB" sz="1600" dirty="0" smtClean="0"/>
              <a:t>See Share Point and get institutes covering </a:t>
            </a:r>
          </a:p>
          <a:p>
            <a:pPr lvl="1"/>
            <a:endParaRPr lang="en-GB" sz="1600" dirty="0"/>
          </a:p>
          <a:p>
            <a:r>
              <a:rPr lang="en-GB" dirty="0" smtClean="0"/>
              <a:t>Prepare needed documents </a:t>
            </a:r>
          </a:p>
          <a:p>
            <a:pPr lvl="1"/>
            <a:r>
              <a:rPr lang="en-GB" sz="1600" dirty="0" smtClean="0"/>
              <a:t>Use </a:t>
            </a:r>
            <a:r>
              <a:rPr lang="en-GB" sz="1600" u="sng" dirty="0" smtClean="0"/>
              <a:t>English </a:t>
            </a:r>
            <a:r>
              <a:rPr lang="en-GB" sz="1600" dirty="0" smtClean="0"/>
              <a:t>for all documents.</a:t>
            </a:r>
          </a:p>
          <a:p>
            <a:pPr lvl="1"/>
            <a:endParaRPr lang="en-GB" sz="1600" dirty="0"/>
          </a:p>
          <a:p>
            <a:r>
              <a:rPr lang="en-GB" dirty="0" smtClean="0"/>
              <a:t>Deadline for submission</a:t>
            </a:r>
          </a:p>
          <a:p>
            <a:pPr lvl="1"/>
            <a:r>
              <a:rPr lang="en-GB" dirty="0" smtClean="0"/>
              <a:t>July 17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</a:p>
          <a:p>
            <a:pPr lvl="1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620688"/>
            <a:ext cx="4032448" cy="5871728"/>
          </a:xfrm>
          <a:prstGeom prst="rect">
            <a:avLst/>
          </a:prstGeom>
          <a:solidFill>
            <a:srgbClr val="F2F2F2"/>
          </a:solidFill>
          <a:effectLst>
            <a:outerShdw blurRad="60325" dist="762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09934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Documenti</a:t>
            </a:r>
            <a:r>
              <a:rPr lang="en-GB" dirty="0" smtClean="0"/>
              <a:t> </a:t>
            </a:r>
            <a:r>
              <a:rPr lang="en-GB" dirty="0" err="1" smtClean="0"/>
              <a:t>Generali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149080"/>
            <a:ext cx="8686800" cy="2300462"/>
          </a:xfrm>
        </p:spPr>
        <p:txBody>
          <a:bodyPr/>
          <a:lstStyle/>
          <a:p>
            <a:r>
              <a:rPr lang="en-GB" dirty="0" err="1" smtClean="0"/>
              <a:t>Semplici</a:t>
            </a:r>
            <a:r>
              <a:rPr lang="en-GB" dirty="0" smtClean="0"/>
              <a:t> da </a:t>
            </a:r>
            <a:r>
              <a:rPr lang="en-GB" dirty="0" err="1" smtClean="0"/>
              <a:t>compilare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/>
              <a:t>Preparare</a:t>
            </a:r>
            <a:r>
              <a:rPr lang="en-GB" dirty="0" smtClean="0"/>
              <a:t> I CV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responsabili</a:t>
            </a:r>
            <a:r>
              <a:rPr lang="en-GB" dirty="0" smtClean="0"/>
              <a:t> </a:t>
            </a:r>
            <a:r>
              <a:rPr lang="en-GB" dirty="0" err="1" smtClean="0"/>
              <a:t>locali</a:t>
            </a:r>
            <a:r>
              <a:rPr lang="en-GB" dirty="0" smtClean="0"/>
              <a:t> e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coordinatori</a:t>
            </a:r>
            <a:r>
              <a:rPr lang="en-GB" dirty="0" smtClean="0"/>
              <a:t> di WP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24744"/>
            <a:ext cx="8303413" cy="28780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83532238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8">
      <a:dk1>
        <a:srgbClr val="000000"/>
      </a:dk1>
      <a:lt1>
        <a:srgbClr val="FFFFFF"/>
      </a:lt1>
      <a:dk2>
        <a:srgbClr val="FF0000"/>
      </a:dk2>
      <a:lt2>
        <a:srgbClr val="777777"/>
      </a:lt2>
      <a:accent1>
        <a:srgbClr val="FFFF39"/>
      </a:accent1>
      <a:accent2>
        <a:srgbClr val="800000"/>
      </a:accent2>
      <a:accent3>
        <a:srgbClr val="FFFFFF"/>
      </a:accent3>
      <a:accent4>
        <a:srgbClr val="000000"/>
      </a:accent4>
      <a:accent5>
        <a:srgbClr val="FFFFAE"/>
      </a:accent5>
      <a:accent6>
        <a:srgbClr val="730000"/>
      </a:accent6>
      <a:hlink>
        <a:srgbClr val="1900B2"/>
      </a:hlink>
      <a:folHlink>
        <a:srgbClr val="AE00A2"/>
      </a:folHlink>
    </a:clrScheme>
    <a:fontScheme name="Blank Presentation">
      <a:majorFont>
        <a:latin typeface="Arial Rounded MT Bold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bg2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Rounded MT Bold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bg2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Rounded MT Bold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FF0000"/>
        </a:dk2>
        <a:lt2>
          <a:srgbClr val="777777"/>
        </a:lt2>
        <a:accent1>
          <a:srgbClr val="FFFF39"/>
        </a:accent1>
        <a:accent2>
          <a:srgbClr val="800000"/>
        </a:accent2>
        <a:accent3>
          <a:srgbClr val="FFFFFF"/>
        </a:accent3>
        <a:accent4>
          <a:srgbClr val="000000"/>
        </a:accent4>
        <a:accent5>
          <a:srgbClr val="FFFFAE"/>
        </a:accent5>
        <a:accent6>
          <a:srgbClr val="730000"/>
        </a:accent6>
        <a:hlink>
          <a:srgbClr val="1900B2"/>
        </a:hlink>
        <a:folHlink>
          <a:srgbClr val="AE00A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81259</TotalTime>
  <Words>482</Words>
  <Application>Microsoft Macintosh PowerPoint</Application>
  <PresentationFormat>On-screen Show (4:3)</PresentationFormat>
  <Paragraphs>81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 Presentation</vt:lpstr>
      <vt:lpstr>ACTIVE – 3rd Meeting</vt:lpstr>
      <vt:lpstr>News</vt:lpstr>
      <vt:lpstr>Cost &amp; Costs Sharing</vt:lpstr>
      <vt:lpstr>PowerPoint Presentation</vt:lpstr>
      <vt:lpstr>Distribuzione tra le Sezioni</vt:lpstr>
      <vt:lpstr>Partecipanti e Coordinatori Locali</vt:lpstr>
      <vt:lpstr>WP e Coordinatori – Sezioni e FTE</vt:lpstr>
      <vt:lpstr>How to Proceed: “Divisione dei Compiti”</vt:lpstr>
      <vt:lpstr>Documenti Generali</vt:lpstr>
      <vt:lpstr>Documenti  </vt:lpstr>
      <vt:lpstr>Documenti 3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Status of All Loaded Staves</dc:title>
  <cp:lastModifiedBy>Giovanni Darbo</cp:lastModifiedBy>
  <cp:revision>1541</cp:revision>
  <cp:lastPrinted>2013-07-08T15:03:18Z</cp:lastPrinted>
  <dcterms:created xsi:type="dcterms:W3CDTF">2010-10-29T09:34:03Z</dcterms:created>
  <dcterms:modified xsi:type="dcterms:W3CDTF">2013-07-08T19:40:44Z</dcterms:modified>
</cp:coreProperties>
</file>