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1"/>
  </p:notesMasterIdLst>
  <p:sldIdLst>
    <p:sldId id="256" r:id="rId2"/>
    <p:sldId id="257" r:id="rId3"/>
    <p:sldId id="259" r:id="rId4"/>
    <p:sldId id="262" r:id="rId5"/>
    <p:sldId id="263" r:id="rId6"/>
    <p:sldId id="265" r:id="rId7"/>
    <p:sldId id="258" r:id="rId8"/>
    <p:sldId id="26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BE80D9-C796-4E7F-8574-C48097CED5F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559525-0EA1-4191-A2A5-4F8AA8C5A2A5}">
      <dgm:prSet phldrT="[Testo]"/>
      <dgm:spPr/>
      <dgm:t>
        <a:bodyPr/>
        <a:lstStyle/>
        <a:p>
          <a:r>
            <a:rPr lang="en-US" dirty="0" smtClean="0"/>
            <a:t>Debug HW-like SS format</a:t>
          </a:r>
          <a:endParaRPr lang="en-US" dirty="0"/>
        </a:p>
      </dgm:t>
    </dgm:pt>
    <dgm:pt modelId="{0A9E462C-6C7D-4A77-B990-46849A832121}" type="parTrans" cxnId="{CD7E0513-59FF-4136-9F59-8C3C55A385AE}">
      <dgm:prSet/>
      <dgm:spPr/>
      <dgm:t>
        <a:bodyPr/>
        <a:lstStyle/>
        <a:p>
          <a:endParaRPr lang="en-US"/>
        </a:p>
      </dgm:t>
    </dgm:pt>
    <dgm:pt modelId="{1D16A5F0-2830-4A10-AEFD-71159A65324A}" type="sibTrans" cxnId="{CD7E0513-59FF-4136-9F59-8C3C55A385AE}">
      <dgm:prSet/>
      <dgm:spPr/>
      <dgm:t>
        <a:bodyPr/>
        <a:lstStyle/>
        <a:p>
          <a:endParaRPr lang="en-US"/>
        </a:p>
      </dgm:t>
    </dgm:pt>
    <dgm:pt modelId="{F9403A04-9019-45F1-ACFF-4A30EFFFB275}">
      <dgm:prSet phldrT="[Testo]"/>
      <dgm:spPr/>
      <dgm:t>
        <a:bodyPr/>
        <a:lstStyle/>
        <a:p>
          <a:r>
            <a:rPr lang="en-US" dirty="0" smtClean="0"/>
            <a:t>Complete pattern bank tests w/o the DC</a:t>
          </a:r>
          <a:endParaRPr lang="en-US" dirty="0"/>
        </a:p>
      </dgm:t>
    </dgm:pt>
    <dgm:pt modelId="{2ABEDC9C-467E-40D4-B592-AB275AADD2F8}" type="parTrans" cxnId="{F2252B35-CE47-4B55-AECB-69B6B6B0EB84}">
      <dgm:prSet/>
      <dgm:spPr/>
      <dgm:t>
        <a:bodyPr/>
        <a:lstStyle/>
        <a:p>
          <a:endParaRPr lang="en-US"/>
        </a:p>
      </dgm:t>
    </dgm:pt>
    <dgm:pt modelId="{7C04A0D5-A5A7-46AF-B20B-3A06DDF37CDD}" type="sibTrans" cxnId="{F2252B35-CE47-4B55-AECB-69B6B6B0EB84}">
      <dgm:prSet/>
      <dgm:spPr/>
      <dgm:t>
        <a:bodyPr/>
        <a:lstStyle/>
        <a:p>
          <a:endParaRPr lang="en-US"/>
        </a:p>
      </dgm:t>
    </dgm:pt>
    <dgm:pt modelId="{A65BFAD6-3CE8-4EB9-B51A-C998A923BD5C}">
      <dgm:prSet phldrT="[Testo]"/>
      <dgm:spPr/>
      <dgm:t>
        <a:bodyPr/>
        <a:lstStyle/>
        <a:p>
          <a:r>
            <a:rPr lang="en-US" dirty="0" smtClean="0"/>
            <a:t>Complete bank generation debugging test</a:t>
          </a:r>
          <a:endParaRPr lang="en-US" dirty="0"/>
        </a:p>
      </dgm:t>
    </dgm:pt>
    <dgm:pt modelId="{562BE1E7-5D1B-4B18-8321-BBE6824A20D2}" type="parTrans" cxnId="{824207CD-C980-4832-86E0-8737AE463B32}">
      <dgm:prSet/>
      <dgm:spPr/>
    </dgm:pt>
    <dgm:pt modelId="{5662BBE7-2646-47BE-90E6-386D1EB202F1}" type="sibTrans" cxnId="{824207CD-C980-4832-86E0-8737AE463B32}">
      <dgm:prSet/>
      <dgm:spPr/>
      <dgm:t>
        <a:bodyPr/>
        <a:lstStyle/>
        <a:p>
          <a:endParaRPr lang="en-US"/>
        </a:p>
      </dgm:t>
    </dgm:pt>
    <dgm:pt modelId="{27436F06-33C7-4626-B58C-6AE0FEB6CDF0}">
      <dgm:prSet phldrT="[Testo]"/>
      <dgm:spPr/>
      <dgm:t>
        <a:bodyPr/>
        <a:lstStyle/>
        <a:p>
          <a:r>
            <a:rPr lang="en-US" dirty="0" smtClean="0"/>
            <a:t>Allows to extract HW compatible test vectors without any “translation”</a:t>
          </a:r>
          <a:endParaRPr lang="en-US" dirty="0"/>
        </a:p>
      </dgm:t>
    </dgm:pt>
    <dgm:pt modelId="{4EFE8F43-645E-4994-A8E7-F3315B4076B6}" type="parTrans" cxnId="{339749E3-6D46-42E6-8D66-2E267B4C65ED}">
      <dgm:prSet/>
      <dgm:spPr/>
    </dgm:pt>
    <dgm:pt modelId="{661AF1F8-7BF3-4173-BE04-B1E775A810C1}" type="sibTrans" cxnId="{339749E3-6D46-42E6-8D66-2E267B4C65ED}">
      <dgm:prSet/>
      <dgm:spPr/>
      <dgm:t>
        <a:bodyPr/>
        <a:lstStyle/>
        <a:p>
          <a:endParaRPr lang="en-US"/>
        </a:p>
      </dgm:t>
    </dgm:pt>
    <dgm:pt modelId="{67F2B963-A5AF-4D30-81C4-7C446BB8992D}">
      <dgm:prSet phldrT="[Testo]"/>
      <dgm:spPr/>
      <dgm:t>
        <a:bodyPr/>
        <a:lstStyle/>
        <a:p>
          <a:r>
            <a:rPr lang="en-US" dirty="0" smtClean="0"/>
            <a:t>Support the new format in the TSP bank creation and emulation code</a:t>
          </a:r>
          <a:endParaRPr lang="en-US" dirty="0"/>
        </a:p>
      </dgm:t>
    </dgm:pt>
    <dgm:pt modelId="{D8D504EE-C93C-4C3F-BA83-3AED000A7DBC}" type="parTrans" cxnId="{9196B8ED-C851-426E-9F17-D5347411F894}">
      <dgm:prSet/>
      <dgm:spPr/>
    </dgm:pt>
    <dgm:pt modelId="{329B0A61-501B-49D5-A364-7F3760B027F6}" type="sibTrans" cxnId="{9196B8ED-C851-426E-9F17-D5347411F894}">
      <dgm:prSet/>
      <dgm:spPr/>
      <dgm:t>
        <a:bodyPr/>
        <a:lstStyle/>
        <a:p>
          <a:endParaRPr lang="en-US"/>
        </a:p>
      </dgm:t>
    </dgm:pt>
    <dgm:pt modelId="{36A8335D-5545-4CBD-AD40-40F929B86E14}">
      <dgm:prSet phldrT="[Testo]"/>
      <dgm:spPr/>
      <dgm:t>
        <a:bodyPr/>
        <a:lstStyle/>
        <a:p>
          <a:r>
            <a:rPr lang="en-US" dirty="0" smtClean="0"/>
            <a:t>Allows to create the tree structure used to setup the DC bit</a:t>
          </a:r>
          <a:endParaRPr lang="en-US" dirty="0"/>
        </a:p>
      </dgm:t>
    </dgm:pt>
    <dgm:pt modelId="{E06ACF9F-7676-4567-972F-FE44327CAAE4}" type="parTrans" cxnId="{A9A520A7-02FB-40F0-8A8E-636C21AF7D8B}">
      <dgm:prSet/>
      <dgm:spPr/>
    </dgm:pt>
    <dgm:pt modelId="{5345BBB7-B468-4F8C-BF20-AB77E7C1DFD7}" type="sibTrans" cxnId="{A9A520A7-02FB-40F0-8A8E-636C21AF7D8B}">
      <dgm:prSet/>
      <dgm:spPr/>
    </dgm:pt>
    <dgm:pt modelId="{5F38A726-57EC-415A-861A-B56B8233B948}">
      <dgm:prSet phldrT="[Testo]"/>
      <dgm:spPr/>
      <dgm:t>
        <a:bodyPr/>
        <a:lstStyle/>
        <a:p>
          <a:r>
            <a:rPr lang="en-US" dirty="0" smtClean="0"/>
            <a:t>Final validation of the correct use of the new code</a:t>
          </a:r>
          <a:endParaRPr lang="en-US" dirty="0"/>
        </a:p>
      </dgm:t>
    </dgm:pt>
    <dgm:pt modelId="{FBFC91FA-8D25-44F3-8B80-E15C1834C44C}" type="parTrans" cxnId="{71D90B2A-631C-4C41-B68D-D7C5110D37DE}">
      <dgm:prSet/>
      <dgm:spPr/>
    </dgm:pt>
    <dgm:pt modelId="{64C1910C-D82C-4B8C-9B66-BC5E7EBB9C70}" type="sibTrans" cxnId="{71D90B2A-631C-4C41-B68D-D7C5110D37DE}">
      <dgm:prSet/>
      <dgm:spPr/>
    </dgm:pt>
    <dgm:pt modelId="{418FACC4-2519-4FDF-BFEC-E5789300B88B}">
      <dgm:prSet phldrT="[Testo]"/>
      <dgm:spPr/>
      <dgm:t>
        <a:bodyPr/>
        <a:lstStyle/>
        <a:p>
          <a:r>
            <a:rPr lang="en-US" dirty="0" smtClean="0"/>
            <a:t>Introduction of the final HW compatible patterns w/ ternary bits</a:t>
          </a:r>
          <a:endParaRPr lang="en-US" dirty="0"/>
        </a:p>
      </dgm:t>
    </dgm:pt>
    <dgm:pt modelId="{FB56FD15-358F-4021-859A-74904371E43A}" type="parTrans" cxnId="{CD039498-B882-4669-AD32-68780347A66F}">
      <dgm:prSet/>
      <dgm:spPr/>
    </dgm:pt>
    <dgm:pt modelId="{A5DD2DED-DA9F-4D29-B41D-922981EC68FD}" type="sibTrans" cxnId="{CD039498-B882-4669-AD32-68780347A66F}">
      <dgm:prSet/>
      <dgm:spPr/>
      <dgm:t>
        <a:bodyPr/>
        <a:lstStyle/>
        <a:p>
          <a:endParaRPr lang="en-US"/>
        </a:p>
      </dgm:t>
    </dgm:pt>
    <dgm:pt modelId="{22F54012-2115-473C-B30B-723C97D2DF19}">
      <dgm:prSet phldrT="[Testo]"/>
      <dgm:spPr/>
      <dgm:t>
        <a:bodyPr/>
        <a:lstStyle/>
        <a:p>
          <a:r>
            <a:rPr lang="en-US" dirty="0" smtClean="0"/>
            <a:t>Requires the final version of the DC-aware emulation code working and tested</a:t>
          </a:r>
          <a:endParaRPr lang="en-US" dirty="0"/>
        </a:p>
      </dgm:t>
    </dgm:pt>
    <dgm:pt modelId="{FA043F29-6E28-46E2-8A58-E792528BE88F}" type="parTrans" cxnId="{BCFD2EEE-83AB-4C77-BCE3-812523CC56F2}">
      <dgm:prSet/>
      <dgm:spPr/>
    </dgm:pt>
    <dgm:pt modelId="{8408F815-5E7B-4375-8E97-C3AD7F6773B0}" type="sibTrans" cxnId="{BCFD2EEE-83AB-4C77-BCE3-812523CC56F2}">
      <dgm:prSet/>
      <dgm:spPr/>
    </dgm:pt>
    <dgm:pt modelId="{BF3C2E1E-446D-429A-8F18-89954B0844CD}" type="pres">
      <dgm:prSet presAssocID="{87BE80D9-C796-4E7F-8574-C48097CED5FF}" presName="outerComposite" presStyleCnt="0">
        <dgm:presLayoutVars>
          <dgm:chMax val="5"/>
          <dgm:dir/>
          <dgm:resizeHandles val="exact"/>
        </dgm:presLayoutVars>
      </dgm:prSet>
      <dgm:spPr/>
    </dgm:pt>
    <dgm:pt modelId="{0BE61C58-963E-4C44-80C0-5F1E950E52FE}" type="pres">
      <dgm:prSet presAssocID="{87BE80D9-C796-4E7F-8574-C48097CED5FF}" presName="dummyMaxCanvas" presStyleCnt="0">
        <dgm:presLayoutVars/>
      </dgm:prSet>
      <dgm:spPr/>
    </dgm:pt>
    <dgm:pt modelId="{68005A4F-1FEF-4DA3-87BC-6EE320A7EFC3}" type="pres">
      <dgm:prSet presAssocID="{87BE80D9-C796-4E7F-8574-C48097CED5FF}" presName="FourNodes_1" presStyleLbl="node1" presStyleIdx="0" presStyleCnt="4">
        <dgm:presLayoutVars>
          <dgm:bulletEnabled val="1"/>
        </dgm:presLayoutVars>
      </dgm:prSet>
      <dgm:spPr/>
    </dgm:pt>
    <dgm:pt modelId="{2D0DA77D-32E1-4435-8365-311FA36A946F}" type="pres">
      <dgm:prSet presAssocID="{87BE80D9-C796-4E7F-8574-C48097CED5F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A3948-874D-4C23-A598-4FBF364DC1C6}" type="pres">
      <dgm:prSet presAssocID="{87BE80D9-C796-4E7F-8574-C48097CED5F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5623E-7DB8-46EE-B955-0762BF631D1A}" type="pres">
      <dgm:prSet presAssocID="{87BE80D9-C796-4E7F-8574-C48097CED5F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1605D-83FA-4CC2-B3D4-4F0023CC170B}" type="pres">
      <dgm:prSet presAssocID="{87BE80D9-C796-4E7F-8574-C48097CED5FF}" presName="FourConn_1-2" presStyleLbl="fgAccFollowNode1" presStyleIdx="0" presStyleCnt="3">
        <dgm:presLayoutVars>
          <dgm:bulletEnabled val="1"/>
        </dgm:presLayoutVars>
      </dgm:prSet>
      <dgm:spPr/>
    </dgm:pt>
    <dgm:pt modelId="{CC132072-7888-4C14-B8D6-DE1F57A1AE76}" type="pres">
      <dgm:prSet presAssocID="{87BE80D9-C796-4E7F-8574-C48097CED5FF}" presName="FourConn_2-3" presStyleLbl="fgAccFollowNode1" presStyleIdx="1" presStyleCnt="3">
        <dgm:presLayoutVars>
          <dgm:bulletEnabled val="1"/>
        </dgm:presLayoutVars>
      </dgm:prSet>
      <dgm:spPr/>
    </dgm:pt>
    <dgm:pt modelId="{BEB888E3-B502-44F6-8E00-DA41B31104CF}" type="pres">
      <dgm:prSet presAssocID="{87BE80D9-C796-4E7F-8574-C48097CED5FF}" presName="FourConn_3-4" presStyleLbl="fgAccFollowNode1" presStyleIdx="2" presStyleCnt="3">
        <dgm:presLayoutVars>
          <dgm:bulletEnabled val="1"/>
        </dgm:presLayoutVars>
      </dgm:prSet>
      <dgm:spPr/>
    </dgm:pt>
    <dgm:pt modelId="{4C674D94-2B9D-4EBC-9E16-F1F876030DC5}" type="pres">
      <dgm:prSet presAssocID="{87BE80D9-C796-4E7F-8574-C48097CED5FF}" presName="FourNodes_1_text" presStyleLbl="node1" presStyleIdx="3" presStyleCnt="4">
        <dgm:presLayoutVars>
          <dgm:bulletEnabled val="1"/>
        </dgm:presLayoutVars>
      </dgm:prSet>
      <dgm:spPr/>
    </dgm:pt>
    <dgm:pt modelId="{DBC71FEB-5775-40EF-B482-A63218D37CCA}" type="pres">
      <dgm:prSet presAssocID="{87BE80D9-C796-4E7F-8574-C48097CED5F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B4FD6-A81D-47EF-B70F-C2CCC1576DA8}" type="pres">
      <dgm:prSet presAssocID="{87BE80D9-C796-4E7F-8574-C48097CED5F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B30D9-6C96-4EA3-9551-6190C9A406E2}" type="pres">
      <dgm:prSet presAssocID="{87BE80D9-C796-4E7F-8574-C48097CED5F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4207CD-C980-4832-86E0-8737AE463B32}" srcId="{DE559525-0EA1-4191-A2A5-4F8AA8C5A2A5}" destId="{A65BFAD6-3CE8-4EB9-B51A-C998A923BD5C}" srcOrd="0" destOrd="0" parTransId="{562BE1E7-5D1B-4B18-8321-BBE6824A20D2}" sibTransId="{5662BBE7-2646-47BE-90E6-386D1EB202F1}"/>
    <dgm:cxn modelId="{CD7E0513-59FF-4136-9F59-8C3C55A385AE}" srcId="{87BE80D9-C796-4E7F-8574-C48097CED5FF}" destId="{DE559525-0EA1-4191-A2A5-4F8AA8C5A2A5}" srcOrd="0" destOrd="0" parTransId="{0A9E462C-6C7D-4A77-B990-46849A832121}" sibTransId="{1D16A5F0-2830-4A10-AEFD-71159A65324A}"/>
    <dgm:cxn modelId="{339749E3-6D46-42E6-8D66-2E267B4C65ED}" srcId="{F9403A04-9019-45F1-ACFF-4A30EFFFB275}" destId="{27436F06-33C7-4626-B58C-6AE0FEB6CDF0}" srcOrd="0" destOrd="0" parTransId="{4EFE8F43-645E-4994-A8E7-F3315B4076B6}" sibTransId="{661AF1F8-7BF3-4173-BE04-B1E775A810C1}"/>
    <dgm:cxn modelId="{56119C27-B6EE-4F45-BE1F-B20815A32F3C}" type="presOf" srcId="{F9403A04-9019-45F1-ACFF-4A30EFFFB275}" destId="{DBC71FEB-5775-40EF-B482-A63218D37CCA}" srcOrd="1" destOrd="0" presId="urn:microsoft.com/office/officeart/2005/8/layout/vProcess5"/>
    <dgm:cxn modelId="{71D90B2A-631C-4C41-B68D-D7C5110D37DE}" srcId="{67F2B963-A5AF-4D30-81C4-7C446BB8992D}" destId="{5F38A726-57EC-415A-861A-B56B8233B948}" srcOrd="1" destOrd="0" parTransId="{FBFC91FA-8D25-44F3-8B80-E15C1834C44C}" sibTransId="{64C1910C-D82C-4B8C-9B66-BC5E7EBB9C70}"/>
    <dgm:cxn modelId="{A0DC63C0-3E3B-46C4-8526-525A646485B6}" type="presOf" srcId="{418FACC4-2519-4FDF-BFEC-E5789300B88B}" destId="{4B2B30D9-6C96-4EA3-9551-6190C9A406E2}" srcOrd="1" destOrd="0" presId="urn:microsoft.com/office/officeart/2005/8/layout/vProcess5"/>
    <dgm:cxn modelId="{A35FA5BE-6BFE-4F2D-9967-DF8E191A56B9}" type="presOf" srcId="{1D16A5F0-2830-4A10-AEFD-71159A65324A}" destId="{83C1605D-83FA-4CC2-B3D4-4F0023CC170B}" srcOrd="0" destOrd="0" presId="urn:microsoft.com/office/officeart/2005/8/layout/vProcess5"/>
    <dgm:cxn modelId="{31E978BB-7787-488E-8C06-7D8FFB61A7BD}" type="presOf" srcId="{5F38A726-57EC-415A-861A-B56B8233B948}" destId="{863B4FD6-A81D-47EF-B70F-C2CCC1576DA8}" srcOrd="1" destOrd="2" presId="urn:microsoft.com/office/officeart/2005/8/layout/vProcess5"/>
    <dgm:cxn modelId="{55BE132C-58B4-4CFB-8608-9781593D9A3E}" type="presOf" srcId="{67F2B963-A5AF-4D30-81C4-7C446BB8992D}" destId="{863B4FD6-A81D-47EF-B70F-C2CCC1576DA8}" srcOrd="1" destOrd="0" presId="urn:microsoft.com/office/officeart/2005/8/layout/vProcess5"/>
    <dgm:cxn modelId="{18A6DB92-182B-4400-A8CE-F64388A0BC06}" type="presOf" srcId="{329B0A61-501B-49D5-A364-7F3760B027F6}" destId="{BEB888E3-B502-44F6-8E00-DA41B31104CF}" srcOrd="0" destOrd="0" presId="urn:microsoft.com/office/officeart/2005/8/layout/vProcess5"/>
    <dgm:cxn modelId="{9196B8ED-C851-426E-9F17-D5347411F894}" srcId="{87BE80D9-C796-4E7F-8574-C48097CED5FF}" destId="{67F2B963-A5AF-4D30-81C4-7C446BB8992D}" srcOrd="2" destOrd="0" parTransId="{D8D504EE-C93C-4C3F-BA83-3AED000A7DBC}" sibTransId="{329B0A61-501B-49D5-A364-7F3760B027F6}"/>
    <dgm:cxn modelId="{3B2535B0-F58C-4413-B9F8-E27114FA58F8}" type="presOf" srcId="{DE559525-0EA1-4191-A2A5-4F8AA8C5A2A5}" destId="{68005A4F-1FEF-4DA3-87BC-6EE320A7EFC3}" srcOrd="0" destOrd="0" presId="urn:microsoft.com/office/officeart/2005/8/layout/vProcess5"/>
    <dgm:cxn modelId="{BCFD2EEE-83AB-4C77-BCE3-812523CC56F2}" srcId="{418FACC4-2519-4FDF-BFEC-E5789300B88B}" destId="{22F54012-2115-473C-B30B-723C97D2DF19}" srcOrd="0" destOrd="0" parTransId="{FA043F29-6E28-46E2-8A58-E792528BE88F}" sibTransId="{8408F815-5E7B-4375-8E97-C3AD7F6773B0}"/>
    <dgm:cxn modelId="{908171E0-6C4B-48ED-B4C8-4439B43C6561}" type="presOf" srcId="{A65BFAD6-3CE8-4EB9-B51A-C998A923BD5C}" destId="{4C674D94-2B9D-4EBC-9E16-F1F876030DC5}" srcOrd="1" destOrd="1" presId="urn:microsoft.com/office/officeart/2005/8/layout/vProcess5"/>
    <dgm:cxn modelId="{37118D72-DE9E-4F80-9A1C-C8E8F31EDF71}" type="presOf" srcId="{F9403A04-9019-45F1-ACFF-4A30EFFFB275}" destId="{2D0DA77D-32E1-4435-8365-311FA36A946F}" srcOrd="0" destOrd="0" presId="urn:microsoft.com/office/officeart/2005/8/layout/vProcess5"/>
    <dgm:cxn modelId="{FAC80E03-1B2C-4A09-B058-FE18BB5635B2}" type="presOf" srcId="{27436F06-33C7-4626-B58C-6AE0FEB6CDF0}" destId="{DBC71FEB-5775-40EF-B482-A63218D37CCA}" srcOrd="1" destOrd="1" presId="urn:microsoft.com/office/officeart/2005/8/layout/vProcess5"/>
    <dgm:cxn modelId="{F2252B35-CE47-4B55-AECB-69B6B6B0EB84}" srcId="{87BE80D9-C796-4E7F-8574-C48097CED5FF}" destId="{F9403A04-9019-45F1-ACFF-4A30EFFFB275}" srcOrd="1" destOrd="0" parTransId="{2ABEDC9C-467E-40D4-B592-AB275AADD2F8}" sibTransId="{7C04A0D5-A5A7-46AF-B20B-3A06DDF37CDD}"/>
    <dgm:cxn modelId="{BFA5F06C-4FCF-42A3-B5E5-6CA6033E1B37}" type="presOf" srcId="{36A8335D-5545-4CBD-AD40-40F929B86E14}" destId="{DCFA3948-874D-4C23-A598-4FBF364DC1C6}" srcOrd="0" destOrd="1" presId="urn:microsoft.com/office/officeart/2005/8/layout/vProcess5"/>
    <dgm:cxn modelId="{73A724F9-F07F-4E7F-BB1B-0AAB95687FBD}" type="presOf" srcId="{36A8335D-5545-4CBD-AD40-40F929B86E14}" destId="{863B4FD6-A81D-47EF-B70F-C2CCC1576DA8}" srcOrd="1" destOrd="1" presId="urn:microsoft.com/office/officeart/2005/8/layout/vProcess5"/>
    <dgm:cxn modelId="{666C0A2B-50D5-4E1A-881E-0AD5501C2CF0}" type="presOf" srcId="{22F54012-2115-473C-B30B-723C97D2DF19}" destId="{4B2B30D9-6C96-4EA3-9551-6190C9A406E2}" srcOrd="1" destOrd="1" presId="urn:microsoft.com/office/officeart/2005/8/layout/vProcess5"/>
    <dgm:cxn modelId="{57502161-7946-4D03-8BB5-2E425A3F12E8}" type="presOf" srcId="{87BE80D9-C796-4E7F-8574-C48097CED5FF}" destId="{BF3C2E1E-446D-429A-8F18-89954B0844CD}" srcOrd="0" destOrd="0" presId="urn:microsoft.com/office/officeart/2005/8/layout/vProcess5"/>
    <dgm:cxn modelId="{CD039498-B882-4669-AD32-68780347A66F}" srcId="{87BE80D9-C796-4E7F-8574-C48097CED5FF}" destId="{418FACC4-2519-4FDF-BFEC-E5789300B88B}" srcOrd="3" destOrd="0" parTransId="{FB56FD15-358F-4021-859A-74904371E43A}" sibTransId="{A5DD2DED-DA9F-4D29-B41D-922981EC68FD}"/>
    <dgm:cxn modelId="{87B784C1-E2BC-46CD-AE6D-008C62DDE156}" type="presOf" srcId="{DE559525-0EA1-4191-A2A5-4F8AA8C5A2A5}" destId="{4C674D94-2B9D-4EBC-9E16-F1F876030DC5}" srcOrd="1" destOrd="0" presId="urn:microsoft.com/office/officeart/2005/8/layout/vProcess5"/>
    <dgm:cxn modelId="{B404D7F7-26C8-4789-9589-9E4908971D24}" type="presOf" srcId="{5F38A726-57EC-415A-861A-B56B8233B948}" destId="{DCFA3948-874D-4C23-A598-4FBF364DC1C6}" srcOrd="0" destOrd="2" presId="urn:microsoft.com/office/officeart/2005/8/layout/vProcess5"/>
    <dgm:cxn modelId="{5AAE321D-66B3-4A77-8D6B-18CF8FBEB866}" type="presOf" srcId="{67F2B963-A5AF-4D30-81C4-7C446BB8992D}" destId="{DCFA3948-874D-4C23-A598-4FBF364DC1C6}" srcOrd="0" destOrd="0" presId="urn:microsoft.com/office/officeart/2005/8/layout/vProcess5"/>
    <dgm:cxn modelId="{A9A520A7-02FB-40F0-8A8E-636C21AF7D8B}" srcId="{67F2B963-A5AF-4D30-81C4-7C446BB8992D}" destId="{36A8335D-5545-4CBD-AD40-40F929B86E14}" srcOrd="0" destOrd="0" parTransId="{E06ACF9F-7676-4567-972F-FE44327CAAE4}" sibTransId="{5345BBB7-B468-4F8C-BF20-AB77E7C1DFD7}"/>
    <dgm:cxn modelId="{B33D6EDB-AB26-48F5-8DD2-C51EAABC4C46}" type="presOf" srcId="{7C04A0D5-A5A7-46AF-B20B-3A06DDF37CDD}" destId="{CC132072-7888-4C14-B8D6-DE1F57A1AE76}" srcOrd="0" destOrd="0" presId="urn:microsoft.com/office/officeart/2005/8/layout/vProcess5"/>
    <dgm:cxn modelId="{C4136FAC-98F2-4C54-BAB7-E8BD4829560F}" type="presOf" srcId="{A65BFAD6-3CE8-4EB9-B51A-C998A923BD5C}" destId="{68005A4F-1FEF-4DA3-87BC-6EE320A7EFC3}" srcOrd="0" destOrd="1" presId="urn:microsoft.com/office/officeart/2005/8/layout/vProcess5"/>
    <dgm:cxn modelId="{23A7DEF3-3700-458D-AD2B-F1C8F1E7ADA5}" type="presOf" srcId="{27436F06-33C7-4626-B58C-6AE0FEB6CDF0}" destId="{2D0DA77D-32E1-4435-8365-311FA36A946F}" srcOrd="0" destOrd="1" presId="urn:microsoft.com/office/officeart/2005/8/layout/vProcess5"/>
    <dgm:cxn modelId="{FFF905E5-A44C-4C1D-8D94-D9C4824FF7B5}" type="presOf" srcId="{22F54012-2115-473C-B30B-723C97D2DF19}" destId="{6345623E-7DB8-46EE-B955-0762BF631D1A}" srcOrd="0" destOrd="1" presId="urn:microsoft.com/office/officeart/2005/8/layout/vProcess5"/>
    <dgm:cxn modelId="{570AFE4B-4FAC-42D8-A81A-12E0B9A864C2}" type="presOf" srcId="{418FACC4-2519-4FDF-BFEC-E5789300B88B}" destId="{6345623E-7DB8-46EE-B955-0762BF631D1A}" srcOrd="0" destOrd="0" presId="urn:microsoft.com/office/officeart/2005/8/layout/vProcess5"/>
    <dgm:cxn modelId="{1908ABE5-9740-49A5-B3D9-3E641CB330C1}" type="presParOf" srcId="{BF3C2E1E-446D-429A-8F18-89954B0844CD}" destId="{0BE61C58-963E-4C44-80C0-5F1E950E52FE}" srcOrd="0" destOrd="0" presId="urn:microsoft.com/office/officeart/2005/8/layout/vProcess5"/>
    <dgm:cxn modelId="{FA9E0E74-2620-4F5B-8F13-0ADED61A4611}" type="presParOf" srcId="{BF3C2E1E-446D-429A-8F18-89954B0844CD}" destId="{68005A4F-1FEF-4DA3-87BC-6EE320A7EFC3}" srcOrd="1" destOrd="0" presId="urn:microsoft.com/office/officeart/2005/8/layout/vProcess5"/>
    <dgm:cxn modelId="{9C415EEE-9427-4BE6-8FF8-38E7C535EA5D}" type="presParOf" srcId="{BF3C2E1E-446D-429A-8F18-89954B0844CD}" destId="{2D0DA77D-32E1-4435-8365-311FA36A946F}" srcOrd="2" destOrd="0" presId="urn:microsoft.com/office/officeart/2005/8/layout/vProcess5"/>
    <dgm:cxn modelId="{43317A23-8FCF-414E-BF76-84F3EEE5DE46}" type="presParOf" srcId="{BF3C2E1E-446D-429A-8F18-89954B0844CD}" destId="{DCFA3948-874D-4C23-A598-4FBF364DC1C6}" srcOrd="3" destOrd="0" presId="urn:microsoft.com/office/officeart/2005/8/layout/vProcess5"/>
    <dgm:cxn modelId="{9F0A35CA-69CE-42C6-8407-660DE0B3B676}" type="presParOf" srcId="{BF3C2E1E-446D-429A-8F18-89954B0844CD}" destId="{6345623E-7DB8-46EE-B955-0762BF631D1A}" srcOrd="4" destOrd="0" presId="urn:microsoft.com/office/officeart/2005/8/layout/vProcess5"/>
    <dgm:cxn modelId="{3AD157FC-BC7F-41F8-AA78-DAC76A30A425}" type="presParOf" srcId="{BF3C2E1E-446D-429A-8F18-89954B0844CD}" destId="{83C1605D-83FA-4CC2-B3D4-4F0023CC170B}" srcOrd="5" destOrd="0" presId="urn:microsoft.com/office/officeart/2005/8/layout/vProcess5"/>
    <dgm:cxn modelId="{D92810E0-2B70-49A3-9419-BF8EDE915897}" type="presParOf" srcId="{BF3C2E1E-446D-429A-8F18-89954B0844CD}" destId="{CC132072-7888-4C14-B8D6-DE1F57A1AE76}" srcOrd="6" destOrd="0" presId="urn:microsoft.com/office/officeart/2005/8/layout/vProcess5"/>
    <dgm:cxn modelId="{3A9485B2-4662-4022-8C10-71C373AAF602}" type="presParOf" srcId="{BF3C2E1E-446D-429A-8F18-89954B0844CD}" destId="{BEB888E3-B502-44F6-8E00-DA41B31104CF}" srcOrd="7" destOrd="0" presId="urn:microsoft.com/office/officeart/2005/8/layout/vProcess5"/>
    <dgm:cxn modelId="{2731B874-84A6-4E4A-AE0E-6F4B187E6E9A}" type="presParOf" srcId="{BF3C2E1E-446D-429A-8F18-89954B0844CD}" destId="{4C674D94-2B9D-4EBC-9E16-F1F876030DC5}" srcOrd="8" destOrd="0" presId="urn:microsoft.com/office/officeart/2005/8/layout/vProcess5"/>
    <dgm:cxn modelId="{E24F2B46-4B80-4AB8-9ED5-579F2169A288}" type="presParOf" srcId="{BF3C2E1E-446D-429A-8F18-89954B0844CD}" destId="{DBC71FEB-5775-40EF-B482-A63218D37CCA}" srcOrd="9" destOrd="0" presId="urn:microsoft.com/office/officeart/2005/8/layout/vProcess5"/>
    <dgm:cxn modelId="{ED5C6871-929C-4C11-AE3A-856C466A371F}" type="presParOf" srcId="{BF3C2E1E-446D-429A-8F18-89954B0844CD}" destId="{863B4FD6-A81D-47EF-B70F-C2CCC1576DA8}" srcOrd="10" destOrd="0" presId="urn:microsoft.com/office/officeart/2005/8/layout/vProcess5"/>
    <dgm:cxn modelId="{EC981EB6-5492-40A7-9C78-6E6AC59F221C}" type="presParOf" srcId="{BF3C2E1E-446D-429A-8F18-89954B0844CD}" destId="{4B2B30D9-6C96-4EA3-9551-6190C9A406E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05A4F-1FEF-4DA3-87BC-6EE320A7EFC3}">
      <dsp:nvSpPr>
        <dsp:cNvPr id="0" name=""/>
        <dsp:cNvSpPr/>
      </dsp:nvSpPr>
      <dsp:spPr>
        <a:xfrm>
          <a:off x="0" y="0"/>
          <a:ext cx="7028180" cy="1131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Debug HW-like SS format</a:t>
          </a:r>
          <a:endParaRPr lang="en-US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Complete bank generation debugging test</a:t>
          </a:r>
          <a:endParaRPr lang="en-US" sz="1300" kern="1200" dirty="0"/>
        </a:p>
      </dsp:txBody>
      <dsp:txXfrm>
        <a:off x="33132" y="33132"/>
        <a:ext cx="5711916" cy="1064956"/>
      </dsp:txXfrm>
    </dsp:sp>
    <dsp:sp modelId="{2D0DA77D-32E1-4435-8365-311FA36A946F}">
      <dsp:nvSpPr>
        <dsp:cNvPr id="0" name=""/>
        <dsp:cNvSpPr/>
      </dsp:nvSpPr>
      <dsp:spPr>
        <a:xfrm>
          <a:off x="588610" y="1336897"/>
          <a:ext cx="7028180" cy="1131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Complete pattern bank tests w/o the DC</a:t>
          </a:r>
          <a:endParaRPr lang="en-US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Allows to extract HW compatible test vectors without any “translation”</a:t>
          </a:r>
          <a:endParaRPr lang="en-US" sz="1300" kern="1200" dirty="0"/>
        </a:p>
      </dsp:txBody>
      <dsp:txXfrm>
        <a:off x="621742" y="1370029"/>
        <a:ext cx="5638012" cy="1064956"/>
      </dsp:txXfrm>
    </dsp:sp>
    <dsp:sp modelId="{DCFA3948-874D-4C23-A598-4FBF364DC1C6}">
      <dsp:nvSpPr>
        <dsp:cNvPr id="0" name=""/>
        <dsp:cNvSpPr/>
      </dsp:nvSpPr>
      <dsp:spPr>
        <a:xfrm>
          <a:off x="1168434" y="2673794"/>
          <a:ext cx="7028180" cy="1131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Support the new format in the TSP bank creation and emulation code</a:t>
          </a:r>
          <a:endParaRPr lang="en-US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Allows to create the tree structure used to setup the DC bit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Final validation of the correct use of the new code</a:t>
          </a:r>
          <a:endParaRPr lang="en-US" sz="1300" kern="1200" dirty="0"/>
        </a:p>
      </dsp:txBody>
      <dsp:txXfrm>
        <a:off x="1201566" y="2706926"/>
        <a:ext cx="5646797" cy="1064956"/>
      </dsp:txXfrm>
    </dsp:sp>
    <dsp:sp modelId="{6345623E-7DB8-46EE-B955-0762BF631D1A}">
      <dsp:nvSpPr>
        <dsp:cNvPr id="0" name=""/>
        <dsp:cNvSpPr/>
      </dsp:nvSpPr>
      <dsp:spPr>
        <a:xfrm>
          <a:off x="1757044" y="4010692"/>
          <a:ext cx="7028180" cy="1131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Introduction of the final HW compatible patterns w/ ternary bits</a:t>
          </a:r>
          <a:endParaRPr lang="en-US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Requires the final version of the DC-aware emulation code working and tested</a:t>
          </a:r>
          <a:endParaRPr lang="en-US" sz="1300" kern="1200" dirty="0"/>
        </a:p>
      </dsp:txBody>
      <dsp:txXfrm>
        <a:off x="1790176" y="4043824"/>
        <a:ext cx="5638012" cy="1064956"/>
      </dsp:txXfrm>
    </dsp:sp>
    <dsp:sp modelId="{83C1605D-83FA-4CC2-B3D4-4F0023CC170B}">
      <dsp:nvSpPr>
        <dsp:cNvPr id="0" name=""/>
        <dsp:cNvSpPr/>
      </dsp:nvSpPr>
      <dsp:spPr>
        <a:xfrm>
          <a:off x="6292886" y="866412"/>
          <a:ext cx="735293" cy="7352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6458327" y="866412"/>
        <a:ext cx="404411" cy="553308"/>
      </dsp:txXfrm>
    </dsp:sp>
    <dsp:sp modelId="{CC132072-7888-4C14-B8D6-DE1F57A1AE76}">
      <dsp:nvSpPr>
        <dsp:cNvPr id="0" name=""/>
        <dsp:cNvSpPr/>
      </dsp:nvSpPr>
      <dsp:spPr>
        <a:xfrm>
          <a:off x="6881496" y="2203309"/>
          <a:ext cx="735293" cy="7352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7046937" y="2203309"/>
        <a:ext cx="404411" cy="553308"/>
      </dsp:txXfrm>
    </dsp:sp>
    <dsp:sp modelId="{BEB888E3-B502-44F6-8E00-DA41B31104CF}">
      <dsp:nvSpPr>
        <dsp:cNvPr id="0" name=""/>
        <dsp:cNvSpPr/>
      </dsp:nvSpPr>
      <dsp:spPr>
        <a:xfrm>
          <a:off x="7461321" y="3540207"/>
          <a:ext cx="735293" cy="7352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7626762" y="3540207"/>
        <a:ext cx="404411" cy="553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06BA1-9F71-4F34-AB2F-2AC3687C0877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F8F4D-7D30-4DC5-959D-442CEBBCD9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73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8" t="12682" r="71980" b="12682"/>
          <a:stretch>
            <a:fillRect/>
          </a:stretch>
        </p:blipFill>
        <p:spPr bwMode="auto">
          <a:xfrm>
            <a:off x="6875984" y="4509120"/>
            <a:ext cx="1656184" cy="1891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jda2013.spin.cnr.it/loghi/logo_inf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75431"/>
            <a:ext cx="1353844" cy="135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5834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3568" y="3151664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784976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784976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73352"/>
            <a:ext cx="4316288" cy="4996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316288" cy="4996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33400"/>
            <a:ext cx="8784976" cy="990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76400"/>
            <a:ext cx="4209608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2438400"/>
            <a:ext cx="4209608" cy="430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4209608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4209608" cy="430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572000" y="1691640"/>
            <a:ext cx="794" cy="497772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2489392" cy="1261872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476672"/>
            <a:ext cx="5992688" cy="62646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04" y="1844824"/>
            <a:ext cx="2489393" cy="4896544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92008" y="3580278"/>
            <a:ext cx="6135624" cy="144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2480"/>
            <a:ext cx="2420368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603387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12" y="2133600"/>
            <a:ext cx="2417384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6B77FC2-F243-4D54-8E67-94871B301BDA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Vectors for SLP2 tests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G. Volpi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FTK Emulation Work Flow Reminder and HW relation</a:t>
            </a:r>
            <a:endParaRPr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idx="1"/>
          </p:nvPr>
        </p:nvSpPr>
        <p:spPr>
          <a:xfrm>
            <a:off x="179512" y="1600200"/>
            <a:ext cx="4536504" cy="514116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ATLAS software framework produces files compatible with the FTK input as RDO or RAW data</a:t>
            </a:r>
          </a:p>
          <a:p>
            <a:r>
              <a:rPr lang="en-US" dirty="0" smtClean="0"/>
              <a:t>RDO/RAW file are converted as FTK input file (NTUP_FTKIP) from the </a:t>
            </a:r>
            <a:r>
              <a:rPr lang="en-US" dirty="0" err="1" smtClean="0"/>
              <a:t>FTKRegionWrapper</a:t>
            </a:r>
            <a:r>
              <a:rPr lang="en-US" dirty="0" smtClean="0"/>
              <a:t> algorithms</a:t>
            </a:r>
          </a:p>
          <a:p>
            <a:pPr lvl="1"/>
            <a:r>
              <a:rPr lang="en-US" dirty="0" smtClean="0"/>
              <a:t>Main input raw hits</a:t>
            </a:r>
          </a:p>
          <a:p>
            <a:r>
              <a:rPr lang="en-US" dirty="0" smtClean="0"/>
              <a:t>NTUP_FTKIP are used as input the real simulation composed by 2 algorithms:</a:t>
            </a:r>
          </a:p>
          <a:p>
            <a:pPr lvl="1"/>
            <a:r>
              <a:rPr lang="en-US" dirty="0" err="1" smtClean="0"/>
              <a:t>FTKRoadFinderAlgo</a:t>
            </a:r>
            <a:r>
              <a:rPr lang="en-US" dirty="0" smtClean="0"/>
              <a:t>, reads the hits, perform the AM emulation and outputs roads</a:t>
            </a:r>
          </a:p>
          <a:p>
            <a:pPr lvl="1"/>
            <a:r>
              <a:rPr lang="en-US" dirty="0" err="1" smtClean="0"/>
              <a:t>FTKTrackFitterAlgo</a:t>
            </a:r>
            <a:r>
              <a:rPr lang="en-US" dirty="0" smtClean="0"/>
              <a:t>, receives the roads and performs both track fitting stages</a:t>
            </a:r>
          </a:p>
          <a:p>
            <a:pPr lvl="1"/>
            <a:r>
              <a:rPr lang="en-US" dirty="0" smtClean="0"/>
              <a:t>Output tracks and roads are written in the NTUP_FTKTMP format</a:t>
            </a:r>
          </a:p>
          <a:p>
            <a:pPr lvl="1"/>
            <a:r>
              <a:rPr lang="en-US" dirty="0" smtClean="0"/>
              <a:t>Emulation runs independently for each tower</a:t>
            </a:r>
          </a:p>
          <a:p>
            <a:r>
              <a:rPr lang="en-US" dirty="0" smtClean="0"/>
              <a:t>All the NTUP_FTKTMP are merged in a single track stream by the </a:t>
            </a:r>
            <a:r>
              <a:rPr lang="en-US" dirty="0" err="1" smtClean="0"/>
              <a:t>FTKMergerAlgo</a:t>
            </a:r>
            <a:endParaRPr lang="en-US" dirty="0" smtClean="0"/>
          </a:p>
          <a:p>
            <a:r>
              <a:rPr lang="en-US" dirty="0" smtClean="0"/>
              <a:t>NTUP_FTK can be used as input by the ATLAS reconstruction and trigger emulation framework </a:t>
            </a:r>
            <a:endParaRPr lang="en-US" dirty="0"/>
          </a:p>
        </p:txBody>
      </p:sp>
      <p:sp>
        <p:nvSpPr>
          <p:cNvPr id="19" name="Segnaposto numero diapositiva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2</a:t>
            </a:fld>
            <a:endParaRPr lang="en-US"/>
          </a:p>
        </p:txBody>
      </p:sp>
      <p:grpSp>
        <p:nvGrpSpPr>
          <p:cNvPr id="21" name="Gruppo 20"/>
          <p:cNvGrpSpPr/>
          <p:nvPr/>
        </p:nvGrpSpPr>
        <p:grpSpPr>
          <a:xfrm>
            <a:off x="5076056" y="1916832"/>
            <a:ext cx="3927019" cy="4176464"/>
            <a:chOff x="5076056" y="2276872"/>
            <a:chExt cx="3927019" cy="4176464"/>
          </a:xfrm>
        </p:grpSpPr>
        <p:sp>
          <p:nvSpPr>
            <p:cNvPr id="5" name="Dati 4"/>
            <p:cNvSpPr/>
            <p:nvPr/>
          </p:nvSpPr>
          <p:spPr>
            <a:xfrm>
              <a:off x="5224868" y="2276872"/>
              <a:ext cx="2592288" cy="344277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RDO/RAW</a:t>
              </a:r>
              <a:endParaRPr lang="en-US" dirty="0"/>
            </a:p>
          </p:txBody>
        </p:sp>
        <p:sp>
          <p:nvSpPr>
            <p:cNvPr id="6" name="Dati 5"/>
            <p:cNvSpPr/>
            <p:nvPr/>
          </p:nvSpPr>
          <p:spPr>
            <a:xfrm>
              <a:off x="5161986" y="3197213"/>
              <a:ext cx="2655170" cy="344277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NTUP_FTKIP</a:t>
              </a:r>
              <a:endParaRPr lang="en-US" dirty="0"/>
            </a:p>
          </p:txBody>
        </p:sp>
        <p:sp>
          <p:nvSpPr>
            <p:cNvPr id="7" name="Dati 6"/>
            <p:cNvSpPr/>
            <p:nvPr/>
          </p:nvSpPr>
          <p:spPr>
            <a:xfrm>
              <a:off x="5076056" y="4637373"/>
              <a:ext cx="2741100" cy="344277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NTUP_FTKTMP</a:t>
              </a:r>
              <a:endParaRPr lang="en-US" dirty="0"/>
            </a:p>
          </p:txBody>
        </p:sp>
        <p:sp>
          <p:nvSpPr>
            <p:cNvPr id="8" name="Dati 7"/>
            <p:cNvSpPr/>
            <p:nvPr/>
          </p:nvSpPr>
          <p:spPr>
            <a:xfrm>
              <a:off x="5080852" y="5589240"/>
              <a:ext cx="2736304" cy="344277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NTUP_FTK</a:t>
              </a:r>
              <a:endParaRPr lang="en-US" dirty="0"/>
            </a:p>
          </p:txBody>
        </p:sp>
        <p:sp>
          <p:nvSpPr>
            <p:cNvPr id="9" name="Per 8"/>
            <p:cNvSpPr/>
            <p:nvPr/>
          </p:nvSpPr>
          <p:spPr>
            <a:xfrm>
              <a:off x="8140974" y="4509120"/>
              <a:ext cx="360040" cy="396044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8501014" y="4509120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256</a:t>
              </a:r>
              <a:endPara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Elaborazione 10"/>
            <p:cNvSpPr/>
            <p:nvPr/>
          </p:nvSpPr>
          <p:spPr>
            <a:xfrm>
              <a:off x="5436096" y="2693157"/>
              <a:ext cx="2091112" cy="4320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FTKRegionalWrapper</a:t>
              </a:r>
              <a:endParaRPr lang="en-US" dirty="0"/>
            </a:p>
          </p:txBody>
        </p:sp>
        <p:sp>
          <p:nvSpPr>
            <p:cNvPr id="12" name="Elaborazione 11"/>
            <p:cNvSpPr/>
            <p:nvPr/>
          </p:nvSpPr>
          <p:spPr>
            <a:xfrm>
              <a:off x="5440892" y="3629261"/>
              <a:ext cx="2091112" cy="4320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FTKRoadFinderAlgo</a:t>
              </a:r>
              <a:endParaRPr lang="en-US" dirty="0"/>
            </a:p>
          </p:txBody>
        </p:sp>
        <p:sp>
          <p:nvSpPr>
            <p:cNvPr id="13" name="Elaborazione 12"/>
            <p:cNvSpPr/>
            <p:nvPr/>
          </p:nvSpPr>
          <p:spPr>
            <a:xfrm>
              <a:off x="5440892" y="4133317"/>
              <a:ext cx="2091112" cy="4320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FTKTrackFitterAlgo</a:t>
              </a:r>
              <a:endParaRPr lang="en-US" dirty="0"/>
            </a:p>
          </p:txBody>
        </p:sp>
        <p:sp>
          <p:nvSpPr>
            <p:cNvPr id="14" name="Elaborazione 13"/>
            <p:cNvSpPr/>
            <p:nvPr/>
          </p:nvSpPr>
          <p:spPr>
            <a:xfrm>
              <a:off x="5438012" y="5069421"/>
              <a:ext cx="2091112" cy="4320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FTKMergerAlgo</a:t>
              </a:r>
              <a:endParaRPr lang="en-US" dirty="0"/>
            </a:p>
          </p:txBody>
        </p:sp>
        <p:sp>
          <p:nvSpPr>
            <p:cNvPr id="15" name="Parentesi graffa chiusa 14"/>
            <p:cNvSpPr/>
            <p:nvPr/>
          </p:nvSpPr>
          <p:spPr>
            <a:xfrm>
              <a:off x="7673140" y="3541490"/>
              <a:ext cx="395826" cy="1527931"/>
            </a:xfrm>
            <a:prstGeom prst="rightBrace">
              <a:avLst>
                <a:gd name="adj1" fmla="val 8333"/>
                <a:gd name="adj2" fmla="val 75559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Elaborazione 19"/>
            <p:cNvSpPr/>
            <p:nvPr/>
          </p:nvSpPr>
          <p:spPr>
            <a:xfrm>
              <a:off x="5436096" y="6021288"/>
              <a:ext cx="2091112" cy="4320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Reconstruction</a:t>
              </a:r>
              <a:endParaRPr lang="en-US" dirty="0"/>
            </a:p>
          </p:txBody>
        </p:sp>
      </p:grpSp>
      <p:sp>
        <p:nvSpPr>
          <p:cNvPr id="22" name="CasellaDiTesto 21"/>
          <p:cNvSpPr txBox="1"/>
          <p:nvPr/>
        </p:nvSpPr>
        <p:spPr>
          <a:xfrm>
            <a:off x="7740352" y="2339588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FTK_IM, DF</a:t>
            </a:r>
            <a:endParaRPr lang="en-US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8028384" y="3286725"/>
            <a:ext cx="95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AUX, AM, SSB</a:t>
            </a:r>
            <a:endParaRPr lang="en-US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7668344" y="4725144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SSB, FLIC</a:t>
            </a:r>
            <a:endParaRPr lang="en-US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668344" y="565195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FLIC</a:t>
            </a:r>
            <a:endParaRPr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Test Vector from the FTK emulation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algorithms emulates different parts of the HW pipeline</a:t>
            </a:r>
          </a:p>
          <a:p>
            <a:pPr lvl="1"/>
            <a:r>
              <a:rPr lang="en-US" dirty="0" smtClean="0"/>
              <a:t>Most of the algorithm are contained in a single algorithm (DF, FTK_IM, AMB, AUX)</a:t>
            </a:r>
          </a:p>
          <a:p>
            <a:pPr lvl="1"/>
            <a:r>
              <a:rPr lang="en-US" dirty="0" smtClean="0"/>
              <a:t>Some algorithms cross two algorithms</a:t>
            </a:r>
          </a:p>
          <a:p>
            <a:pPr lvl="2"/>
            <a:r>
              <a:rPr lang="en-US" dirty="0" smtClean="0"/>
              <a:t>SSB fitter is in the TF algorithms while the Hit-Warrior features is completed during the merging</a:t>
            </a:r>
          </a:p>
          <a:p>
            <a:pPr lvl="2"/>
            <a:r>
              <a:rPr lang="en-US" dirty="0" smtClean="0"/>
              <a:t>FLIC functionalities would be performed part in the merger and part in the initial part of the trigger emulation</a:t>
            </a:r>
          </a:p>
          <a:p>
            <a:r>
              <a:rPr lang="en-US" dirty="0" smtClean="0"/>
              <a:t>Test data for the HW can be extracted  from the output files</a:t>
            </a:r>
          </a:p>
          <a:p>
            <a:pPr lvl="1"/>
            <a:r>
              <a:rPr lang="en-US" dirty="0" smtClean="0"/>
              <a:t>Running options can be used to setup the granularity of the output and enable or disable part of the algorithms</a:t>
            </a:r>
          </a:p>
          <a:p>
            <a:pPr lvl="2"/>
            <a:r>
              <a:rPr lang="en-US" dirty="0" smtClean="0"/>
              <a:t>Different clustering options can be tested and compared</a:t>
            </a:r>
          </a:p>
          <a:p>
            <a:pPr lvl="2"/>
            <a:r>
              <a:rPr lang="en-US" dirty="0" smtClean="0"/>
              <a:t>Different HW limits can be used to reproduce the firmware configuration</a:t>
            </a:r>
          </a:p>
          <a:p>
            <a:r>
              <a:rPr lang="en-US" dirty="0" smtClean="0"/>
              <a:t>Part of the code is already in place, some formats still need adjustments</a:t>
            </a:r>
          </a:p>
          <a:p>
            <a:pPr lvl="1"/>
            <a:r>
              <a:rPr lang="en-US" dirty="0" smtClean="0"/>
              <a:t>Test vectors can be mostly extracted running the emulation as usual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3</a:t>
            </a:fld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5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AUX and Associative Memory Test Vector Generation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600200"/>
            <a:ext cx="6624736" cy="51411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AUX input is provided by the NTUP_FTKIP</a:t>
            </a:r>
          </a:p>
          <a:p>
            <a:pPr lvl="1"/>
            <a:r>
              <a:rPr lang="en-US" dirty="0" smtClean="0"/>
              <a:t>Closely following the HW pipeline</a:t>
            </a:r>
          </a:p>
          <a:p>
            <a:r>
              <a:rPr lang="en-US" dirty="0" smtClean="0"/>
              <a:t>Distribution of the hits into SS, matching with the patterns and list of roads available in the output</a:t>
            </a:r>
          </a:p>
          <a:p>
            <a:pPr lvl="1"/>
            <a:r>
              <a:rPr lang="en-US" dirty="0" smtClean="0"/>
              <a:t>All the features are emulated</a:t>
            </a:r>
          </a:p>
          <a:p>
            <a:r>
              <a:rPr lang="en-US" dirty="0" smtClean="0"/>
              <a:t>Representation of data is not directly </a:t>
            </a:r>
            <a:r>
              <a:rPr lang="en-US" b="1" dirty="0" smtClean="0"/>
              <a:t>HW compatible</a:t>
            </a:r>
          </a:p>
          <a:p>
            <a:pPr lvl="1"/>
            <a:r>
              <a:rPr lang="en-US" dirty="0" smtClean="0"/>
              <a:t>SS ID is 24 bit wide, DC information saved in a 2 levels tree structure</a:t>
            </a:r>
          </a:p>
          <a:p>
            <a:pPr lvl="2"/>
            <a:r>
              <a:rPr lang="en-US" dirty="0" smtClean="0"/>
              <a:t>SS format used the old offline encoding, with decimal offsets, and provides a unique number for the whole detector</a:t>
            </a:r>
          </a:p>
          <a:p>
            <a:pPr lvl="2"/>
            <a:r>
              <a:rPr lang="en-US" dirty="0" smtClean="0"/>
              <a:t>Hits first distributed according the maximum SS size allowed by DC configuration, then distributed according the full precision</a:t>
            </a:r>
          </a:p>
          <a:p>
            <a:r>
              <a:rPr lang="en-US" dirty="0" smtClean="0"/>
              <a:t>Test vector for the AUX and the AMB can “easily” produced disabling the DC feature, however some translation is still required</a:t>
            </a:r>
          </a:p>
          <a:p>
            <a:pPr lvl="1"/>
            <a:r>
              <a:rPr lang="en-US" dirty="0" smtClean="0"/>
              <a:t>Plan is to check the need to include this translation only if the HW-like definition has further delays (next slide)</a:t>
            </a:r>
          </a:p>
          <a:p>
            <a:pPr lvl="1"/>
            <a:r>
              <a:rPr lang="en-US" dirty="0" smtClean="0"/>
              <a:t>To have the DC feature more work is required (see Dimos’ slides)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4</a:t>
            </a:fld>
            <a:endParaRPr lang="en-US"/>
          </a:p>
        </p:txBody>
      </p:sp>
      <p:sp>
        <p:nvSpPr>
          <p:cNvPr id="5" name="Elaborazione 4"/>
          <p:cNvSpPr/>
          <p:nvPr/>
        </p:nvSpPr>
        <p:spPr>
          <a:xfrm>
            <a:off x="7092280" y="2636912"/>
            <a:ext cx="1584176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aborazione 7"/>
          <p:cNvSpPr/>
          <p:nvPr/>
        </p:nvSpPr>
        <p:spPr>
          <a:xfrm>
            <a:off x="7884368" y="3429000"/>
            <a:ext cx="740925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aborazione 8"/>
          <p:cNvSpPr/>
          <p:nvPr/>
        </p:nvSpPr>
        <p:spPr>
          <a:xfrm>
            <a:off x="7145338" y="3429000"/>
            <a:ext cx="739030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7138632" y="1556792"/>
            <a:ext cx="1491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Large SS, global description</a:t>
            </a:r>
            <a:endParaRPr lang="en-US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020272" y="3851756"/>
            <a:ext cx="1637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Thin SSs,</a:t>
            </a:r>
          </a:p>
          <a:p>
            <a:pPr algn="ctr"/>
            <a:r>
              <a:rPr lang="en-US" dirty="0" smtClean="0"/>
              <a:t>Description relative to the Large SS</a:t>
            </a:r>
            <a:endParaRPr lang="en-US" dirty="0"/>
          </a:p>
        </p:txBody>
      </p:sp>
      <p:sp>
        <p:nvSpPr>
          <p:cNvPr id="12" name="Stella a 4 punte 11"/>
          <p:cNvSpPr/>
          <p:nvPr/>
        </p:nvSpPr>
        <p:spPr>
          <a:xfrm>
            <a:off x="7236296" y="3429000"/>
            <a:ext cx="360040" cy="288032"/>
          </a:xfrm>
          <a:prstGeom prst="star4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ella a 4 punte 12"/>
          <p:cNvSpPr/>
          <p:nvPr/>
        </p:nvSpPr>
        <p:spPr>
          <a:xfrm>
            <a:off x="7524328" y="3429000"/>
            <a:ext cx="360040" cy="288032"/>
          </a:xfrm>
          <a:prstGeom prst="star4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ccia in giù 13"/>
          <p:cNvSpPr/>
          <p:nvPr/>
        </p:nvSpPr>
        <p:spPr>
          <a:xfrm>
            <a:off x="7668344" y="3068960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work for AM+AUX test vectors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77598"/>
            <a:ext cx="8784976" cy="406377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HW-like SS format defined by A. Boveia following agreed prescription</a:t>
            </a:r>
          </a:p>
          <a:p>
            <a:pPr lvl="1"/>
            <a:r>
              <a:rPr lang="en-US" dirty="0" smtClean="0"/>
              <a:t>SS ID is unique in a single tower: hits in the same module assume different SS value if read by different towers</a:t>
            </a:r>
          </a:p>
          <a:p>
            <a:pPr lvl="2"/>
            <a:r>
              <a:rPr lang="en-US" dirty="0" smtClean="0"/>
              <a:t>Saves bit, allowing to fit in the required width, &lt;18 bits</a:t>
            </a:r>
          </a:p>
          <a:p>
            <a:pPr lvl="1"/>
            <a:r>
              <a:rPr lang="en-US" dirty="0" smtClean="0"/>
              <a:t>SS position within the module uses Gray code encoding</a:t>
            </a:r>
          </a:p>
          <a:p>
            <a:pPr lvl="1"/>
            <a:r>
              <a:rPr lang="en-US" dirty="0" smtClean="0"/>
              <a:t>LSB bit for X and Y position in a pixel module can be shifted in the LSB bit part of SS word according the DC configuration</a:t>
            </a:r>
          </a:p>
          <a:p>
            <a:r>
              <a:rPr lang="en-US" dirty="0" smtClean="0"/>
              <a:t>Generation of the HW-like SS has required changes in the sectors and generation</a:t>
            </a:r>
          </a:p>
          <a:p>
            <a:pPr lvl="1"/>
            <a:r>
              <a:rPr lang="en-US" dirty="0" smtClean="0"/>
              <a:t>Sectors are now defined using offline module identifies, planned to be used also in the online LUT</a:t>
            </a:r>
          </a:p>
          <a:p>
            <a:pPr lvl="1"/>
            <a:r>
              <a:rPr lang="en-US" dirty="0" smtClean="0"/>
              <a:t>Training software adapted for the new needs</a:t>
            </a:r>
          </a:p>
          <a:p>
            <a:pPr lvl="1"/>
            <a:r>
              <a:rPr lang="en-US" dirty="0" smtClean="0"/>
              <a:t>First large training generation completed, first pattern bank generation performed and under debugging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28800"/>
            <a:ext cx="3665030" cy="1048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77" y="1844824"/>
            <a:ext cx="3376514" cy="28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5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82659"/>
              </p:ext>
            </p:extLst>
          </p:nvPr>
        </p:nvGraphicFramePr>
        <p:xfrm>
          <a:off x="179388" y="1600200"/>
          <a:ext cx="8785225" cy="5141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5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FTK full simulation framework allows the generation of test vectors</a:t>
            </a:r>
          </a:p>
          <a:p>
            <a:pPr lvl="1"/>
            <a:r>
              <a:rPr lang="en-US" dirty="0" smtClean="0"/>
              <a:t>New options is improving the correspondence between the software representation and the HW pipeline</a:t>
            </a:r>
          </a:p>
          <a:p>
            <a:pPr lvl="1"/>
            <a:r>
              <a:rPr lang="en-US" dirty="0" smtClean="0"/>
              <a:t>Residual work flow differences are at the moment not an issue for the HW representation</a:t>
            </a:r>
          </a:p>
          <a:p>
            <a:r>
              <a:rPr lang="en-US" dirty="0" smtClean="0"/>
              <a:t>Test vectors can be already produced for the DF+FTK_IM cards</a:t>
            </a:r>
          </a:p>
          <a:p>
            <a:pPr lvl="1"/>
            <a:r>
              <a:rPr lang="en-US" dirty="0" smtClean="0"/>
              <a:t>Final adjustment to the data formats are ongoing</a:t>
            </a:r>
          </a:p>
          <a:p>
            <a:r>
              <a:rPr lang="en-US" dirty="0" smtClean="0"/>
              <a:t>AM+AUX are waiting for a more HW-friendly data formats</a:t>
            </a:r>
          </a:p>
          <a:p>
            <a:pPr lvl="1"/>
            <a:r>
              <a:rPr lang="en-US" dirty="0" smtClean="0"/>
              <a:t>First pattern bank produced, under debugging</a:t>
            </a:r>
          </a:p>
          <a:p>
            <a:pPr lvl="1"/>
            <a:r>
              <a:rPr lang="en-US" dirty="0" smtClean="0"/>
              <a:t>HW-like DC implementation still requires additional changes</a:t>
            </a:r>
          </a:p>
          <a:p>
            <a:pPr lvl="1"/>
            <a:r>
              <a:rPr lang="en-US" dirty="0" smtClean="0"/>
              <a:t>In case of trouble test vectors can be extracted “translating” offline format types</a:t>
            </a:r>
          </a:p>
          <a:p>
            <a:pPr lvl="2"/>
            <a:r>
              <a:rPr lang="en-US" dirty="0" smtClean="0"/>
              <a:t>DC data can also be extracted but require some additional work, not needed </a:t>
            </a:r>
            <a:r>
              <a:rPr lang="en-US" smtClean="0"/>
              <a:t>for the longer term</a:t>
            </a:r>
            <a:endParaRPr lang="en-US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7</a:t>
            </a:fld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8</a:t>
            </a:fld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3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FTK Data Formatter and Input Mezzanine Test Vectors generation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formatter functionality is emulated by the </a:t>
            </a:r>
            <a:r>
              <a:rPr lang="en-US" dirty="0" err="1" smtClean="0"/>
              <a:t>FTKRegionalWrapperAlgo</a:t>
            </a:r>
            <a:endParaRPr lang="en-US" dirty="0" smtClean="0"/>
          </a:p>
          <a:p>
            <a:pPr lvl="1"/>
            <a:r>
              <a:rPr lang="en-US" dirty="0" smtClean="0"/>
              <a:t>The distribution of the data to the towers is emulated using the eta and phi position of the modules</a:t>
            </a:r>
          </a:p>
          <a:p>
            <a:pPr lvl="2"/>
            <a:r>
              <a:rPr lang="en-US" dirty="0" smtClean="0"/>
              <a:t>Use of LUT, as in the FW needs changes in the code</a:t>
            </a:r>
          </a:p>
          <a:p>
            <a:pPr lvl="1"/>
            <a:r>
              <a:rPr lang="en-US" dirty="0" smtClean="0"/>
              <a:t>Distribution of hits in layers emulated using the plane-map</a:t>
            </a:r>
          </a:p>
          <a:p>
            <a:pPr lvl="2"/>
            <a:r>
              <a:rPr lang="en-US" dirty="0" smtClean="0"/>
              <a:t>Not used by the regular emulation scheme, </a:t>
            </a:r>
          </a:p>
          <a:p>
            <a:pPr lvl="1"/>
            <a:r>
              <a:rPr lang="en-US" dirty="0" smtClean="0"/>
              <a:t>Input data provided directly from the </a:t>
            </a:r>
            <a:r>
              <a:rPr lang="en-US" dirty="0" err="1" smtClean="0"/>
              <a:t>offical</a:t>
            </a:r>
            <a:r>
              <a:rPr lang="en-US" dirty="0" smtClean="0"/>
              <a:t> RAW format, where ROD fragments are </a:t>
            </a:r>
            <a:r>
              <a:rPr lang="en-US" dirty="0" err="1" smtClean="0"/>
              <a:t>availble</a:t>
            </a:r>
            <a:endParaRPr lang="en-US" dirty="0" smtClean="0"/>
          </a:p>
          <a:p>
            <a:pPr lvl="1"/>
            <a:r>
              <a:rPr lang="en-US" dirty="0" smtClean="0"/>
              <a:t>Output data obtained by scanning the NTUP_FTKIP files</a:t>
            </a:r>
          </a:p>
          <a:p>
            <a:r>
              <a:rPr lang="en-US" dirty="0" smtClean="0"/>
              <a:t>Realistic clustering was implemented by </a:t>
            </a:r>
            <a:r>
              <a:rPr lang="en-US" dirty="0" err="1" smtClean="0"/>
              <a:t>Akis</a:t>
            </a:r>
            <a:endParaRPr lang="en-US" dirty="0" smtClean="0"/>
          </a:p>
          <a:p>
            <a:pPr lvl="1"/>
            <a:r>
              <a:rPr lang="en-US" dirty="0" smtClean="0"/>
              <a:t>HW-like data format in the </a:t>
            </a:r>
            <a:r>
              <a:rPr lang="en-US" dirty="0" err="1" smtClean="0"/>
              <a:t>FTKRawHit</a:t>
            </a:r>
            <a:r>
              <a:rPr lang="en-US" dirty="0" smtClean="0"/>
              <a:t> class is also available</a:t>
            </a:r>
          </a:p>
          <a:p>
            <a:pPr lvl="1"/>
            <a:r>
              <a:rPr lang="en-US" dirty="0" smtClean="0"/>
              <a:t>Clustering output can be printed as </a:t>
            </a:r>
            <a:r>
              <a:rPr lang="en-US" dirty="0" err="1" smtClean="0"/>
              <a:t>ascii</a:t>
            </a:r>
            <a:r>
              <a:rPr lang="en-US" dirty="0" smtClean="0"/>
              <a:t> file or extracted from the NTUP_FTKIP format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FC2-F243-4D54-8E67-94871B301BDA}" type="slidenum">
              <a:rPr lang="en-US" smtClean="0"/>
              <a:t>9</a:t>
            </a:fld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20/7/2014 - FTK IAPP EB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Test Vectors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2014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riz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Tema2014</Template>
  <TotalTime>1094</TotalTime>
  <Words>1012</Words>
  <Application>Microsoft Office PowerPoint</Application>
  <PresentationFormat>Presentazione su schermo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Tema2014</vt:lpstr>
      <vt:lpstr>Test Vectors for SLP2 tests</vt:lpstr>
      <vt:lpstr>FTK Emulation Work Flow Reminder and HW relation</vt:lpstr>
      <vt:lpstr>Extract Test Vector from the FTK emulation</vt:lpstr>
      <vt:lpstr>AUX and Associative Memory Test Vector Generation</vt:lpstr>
      <vt:lpstr>Ongoing work for AM+AUX test vectors</vt:lpstr>
      <vt:lpstr>Next steps</vt:lpstr>
      <vt:lpstr>Conclusions</vt:lpstr>
      <vt:lpstr>Backup</vt:lpstr>
      <vt:lpstr>FTK Data Formatter and Input Mezzanine Test Vectors generation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Guido Volpi</dc:creator>
  <cp:lastModifiedBy>Guido Volpi</cp:lastModifiedBy>
  <cp:revision>18</cp:revision>
  <dcterms:created xsi:type="dcterms:W3CDTF">2014-07-20T19:26:58Z</dcterms:created>
  <dcterms:modified xsi:type="dcterms:W3CDTF">2014-07-21T13:41:09Z</dcterms:modified>
</cp:coreProperties>
</file>