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8" r:id="rId3"/>
    <p:sldId id="284" r:id="rId4"/>
    <p:sldId id="285" r:id="rId5"/>
    <p:sldId id="287" r:id="rId6"/>
    <p:sldId id="283" r:id="rId7"/>
    <p:sldId id="290" r:id="rId8"/>
    <p:sldId id="292" r:id="rId9"/>
    <p:sldId id="293" r:id="rId10"/>
    <p:sldId id="264" r:id="rId11"/>
    <p:sldId id="291" r:id="rId12"/>
    <p:sldId id="289" r:id="rId13"/>
    <p:sldId id="280" r:id="rId14"/>
    <p:sldId id="279" r:id="rId15"/>
    <p:sldId id="286" r:id="rId16"/>
    <p:sldId id="265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03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58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87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14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9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82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7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71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71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54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77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17C5E-E16B-4717-BCC2-E1CB15E5AB2F}" type="datetimeFigureOut">
              <a:rPr lang="it-IT" smtClean="0"/>
              <a:t>20/07/2014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4FA59-C4D0-4180-9B65-8C7178593AE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500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da.infn.it/conferenceDisplay.py?confId=8424" TargetMode="External"/><Relationship Id="rId2" Type="http://schemas.openxmlformats.org/officeDocument/2006/relationships/hyperlink" Target="https://agenda.infn.it/conferenceDisplay.py?confId=827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genda.infn.it/conferenceDisplay.py?confId=8425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nss-mic.org/2013/NSSMain.asp" TargetMode="External"/><Relationship Id="rId18" Type="http://schemas.openxmlformats.org/officeDocument/2006/relationships/hyperlink" Target="https://cds.cern.ch/record/1610306/files/ATL-COM-DAQ-2013-124.pdf" TargetMode="External"/><Relationship Id="rId26" Type="http://schemas.openxmlformats.org/officeDocument/2006/relationships/hyperlink" Target="https://cds.cern.ch/record/1700878/files/ATL-COM-DAQ-2014-034.pdf" TargetMode="External"/><Relationship Id="rId3" Type="http://schemas.openxmlformats.org/officeDocument/2006/relationships/hyperlink" Target="http://ftk-iapp.physics.auth.gr/Dissimination/Talks/RD13_Luongo.pdf" TargetMode="External"/><Relationship Id="rId21" Type="http://schemas.openxmlformats.org/officeDocument/2006/relationships/hyperlink" Target="http://www.pg.infn.it/twepp2013/index.php/program" TargetMode="External"/><Relationship Id="rId34" Type="http://schemas.openxmlformats.org/officeDocument/2006/relationships/hyperlink" Target="http://indico.cern.ch/event/293354" TargetMode="External"/><Relationship Id="rId7" Type="http://schemas.openxmlformats.org/officeDocument/2006/relationships/hyperlink" Target="http://villaolmo.mib.infn.it/home" TargetMode="External"/><Relationship Id="rId12" Type="http://schemas.openxmlformats.org/officeDocument/2006/relationships/hyperlink" Target="http://ftk-iapp.physics.auth.gr/Dissimination/Talks/Annovi_ICATPP.pdf" TargetMode="External"/><Relationship Id="rId17" Type="http://schemas.openxmlformats.org/officeDocument/2006/relationships/hyperlink" Target="http://cds.cern.ch/record/1629311/files/ATL-DAQ-PROC-2013-041.pdf" TargetMode="External"/><Relationship Id="rId25" Type="http://schemas.openxmlformats.org/officeDocument/2006/relationships/hyperlink" Target="http://rt2014.rcnp.osaka-u.ac.jp/" TargetMode="External"/><Relationship Id="rId33" Type="http://schemas.openxmlformats.org/officeDocument/2006/relationships/hyperlink" Target="http://ftk-iapp.physics.auth.gr/Dissimination/Talks" TargetMode="External"/><Relationship Id="rId2" Type="http://schemas.openxmlformats.org/officeDocument/2006/relationships/hyperlink" Target="http://rdconference.fi.infn.it/Home.html" TargetMode="External"/><Relationship Id="rId16" Type="http://schemas.openxmlformats.org/officeDocument/2006/relationships/hyperlink" Target="http://ftk-iapp.physics.auth.gr/Dissimination/Talks/poster_IEEE-seoul_2013_v1.ppt" TargetMode="External"/><Relationship Id="rId20" Type="http://schemas.openxmlformats.org/officeDocument/2006/relationships/hyperlink" Target="https://cds.cern.ch/record/1618103/files/ATL-DAQ-SLIDE-2013-857.pdf" TargetMode="External"/><Relationship Id="rId29" Type="http://schemas.openxmlformats.org/officeDocument/2006/relationships/hyperlink" Target="http://www.tipp2014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ds.cern.ch/record/1601039/files/ATL-DAQ-PROC-2013-013.pdf" TargetMode="External"/><Relationship Id="rId11" Type="http://schemas.openxmlformats.org/officeDocument/2006/relationships/hyperlink" Target="http://cds.cern.ch/record/1612184/files/ATL-DAQ-PROC-2013-023.pdf" TargetMode="External"/><Relationship Id="rId24" Type="http://schemas.openxmlformats.org/officeDocument/2006/relationships/hyperlink" Target="http://cds.cern.ch/record/1626623/files/ATL-DAQ-PROC-2013-036.pdf" TargetMode="External"/><Relationship Id="rId32" Type="http://schemas.openxmlformats.org/officeDocument/2006/relationships/hyperlink" Target="https://cds.cern.ch/record/1702429/files/ATL-COM-DAQ-2014-046.pdf" TargetMode="External"/><Relationship Id="rId5" Type="http://schemas.openxmlformats.org/officeDocument/2006/relationships/hyperlink" Target="http://ftk-iapp.physics.auth.gr/Dissimination/Talks/rd2013_Saverio_Citraro.pdf" TargetMode="External"/><Relationship Id="rId15" Type="http://schemas.openxmlformats.org/officeDocument/2006/relationships/hyperlink" Target="http://cds.cern.ch/record/1622294/files/ATL-COM-DAQ-2013-139.pdf" TargetMode="External"/><Relationship Id="rId23" Type="http://schemas.openxmlformats.org/officeDocument/2006/relationships/hyperlink" Target="http://indico.cern.ch/event/228972/session/29/contribution/53" TargetMode="External"/><Relationship Id="rId28" Type="http://schemas.openxmlformats.org/officeDocument/2006/relationships/hyperlink" Target="http://ftk-iapp.physics.auth.gr/Dissimination/Talks/" TargetMode="External"/><Relationship Id="rId10" Type="http://schemas.openxmlformats.org/officeDocument/2006/relationships/hyperlink" Target="https://cds.cern.ch/record/1600755/files/ATL-DAQ-SLIDE-2013-602.pdf" TargetMode="External"/><Relationship Id="rId19" Type="http://schemas.openxmlformats.org/officeDocument/2006/relationships/hyperlink" Target="https://cds.cern.ch/record/1630820/files/ATL-DAQ-PROC-2013-043.pdf" TargetMode="External"/><Relationship Id="rId31" Type="http://schemas.openxmlformats.org/officeDocument/2006/relationships/hyperlink" Target="https://cds.cern.ch/record/1702409/files/ATL-COM-DAQ-2014-044.pdf" TargetMode="External"/><Relationship Id="rId4" Type="http://schemas.openxmlformats.org/officeDocument/2006/relationships/hyperlink" Target="http://ftk-iapp.physics.auth.gr/Dissimination/Papers/RD13_Proceedings_LuongoC.pdf" TargetMode="External"/><Relationship Id="rId9" Type="http://schemas.openxmlformats.org/officeDocument/2006/relationships/hyperlink" Target="http://cds.cern.ch/record/1620237/files/ATL-DAQ-PROC-2013-024.pdf" TargetMode="External"/><Relationship Id="rId14" Type="http://schemas.openxmlformats.org/officeDocument/2006/relationships/hyperlink" Target="http://cds.cern.ch/record/1615402/files/ATL-DAQ-SLIDE-2013-850" TargetMode="External"/><Relationship Id="rId22" Type="http://schemas.openxmlformats.org/officeDocument/2006/relationships/hyperlink" Target="https://cds.cern.ch/record/1629293/files/ATL-DAQ-PROC-2013-040.pdf" TargetMode="External"/><Relationship Id="rId27" Type="http://schemas.openxmlformats.org/officeDocument/2006/relationships/hyperlink" Target="https://cds.cern.ch/record/1700878/files/RT2014_talk_CarmelaLuongo.pdf" TargetMode="External"/><Relationship Id="rId30" Type="http://schemas.openxmlformats.org/officeDocument/2006/relationships/hyperlink" Target="https://cds.cern.ch/record/1702408/files/ATL-COM-DAQ-2014-277.pdf" TargetMode="External"/><Relationship Id="rId35" Type="http://schemas.openxmlformats.org/officeDocument/2006/relationships/hyperlink" Target="https://cds.cern.ch/record/1697859/files/ATL-COM-DAQ-2014-016.pdf" TargetMode="External"/><Relationship Id="rId8" Type="http://schemas.openxmlformats.org/officeDocument/2006/relationships/hyperlink" Target="http://ftk-iapp.physics.auth.gr/Dissimination/Talks/daniel_magalotti_icatpp2013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76456" cy="576064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OUTLINE</a:t>
            </a:r>
            <a:br>
              <a:rPr lang="en-US" sz="3600" b="1" dirty="0" smtClean="0"/>
            </a:br>
            <a:r>
              <a:rPr lang="en-US" sz="3600" dirty="0">
                <a:solidFill>
                  <a:srgbClr val="FF0000"/>
                </a:solidFill>
              </a:rPr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1) Mid term review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(2) Milestones Deliverables: </a:t>
            </a:r>
            <a:r>
              <a:rPr lang="en-US" sz="3600" b="1" dirty="0" smtClean="0"/>
              <a:t>who does what</a:t>
            </a:r>
            <a:r>
              <a:rPr lang="en-US" sz="2000" b="1" dirty="0" smtClean="0">
                <a:solidFill>
                  <a:srgbClr val="002060"/>
                </a:solidFill>
              </a:rPr>
              <a:t/>
            </a:r>
            <a:br>
              <a:rPr lang="en-US" sz="2000" b="1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(3.a) Outreach – Dissemination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(3.b)  Web site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(4) Papers plan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(5) Trainings (scientific and soft)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(6) Career Development Plans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(7) Next EB/GA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(8) </a:t>
            </a:r>
            <a:r>
              <a:rPr lang="en-US" sz="3600" dirty="0" err="1" smtClean="0">
                <a:solidFill>
                  <a:srgbClr val="FF0000"/>
                </a:solidFill>
              </a:rPr>
              <a:t>averall</a:t>
            </a:r>
            <a:r>
              <a:rPr lang="en-US" sz="3600" dirty="0" smtClean="0">
                <a:solidFill>
                  <a:srgbClr val="FF0000"/>
                </a:solidFill>
              </a:rPr>
              <a:t> schedule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7042"/>
            <a:ext cx="9144000" cy="11943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8949"/>
            <a:ext cx="9144000" cy="920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6701" y="91750"/>
            <a:ext cx="7750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OUTREACH - FTK workshops - Trainings     SCHEDULE</a:t>
            </a:r>
            <a:endParaRPr lang="it-IT" sz="2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851920" y="2763145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755302" y="2424213"/>
            <a:ext cx="727799" cy="5007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ounded Rectangle 1"/>
          <p:cNvSpPr/>
          <p:nvPr/>
        </p:nvSpPr>
        <p:spPr>
          <a:xfrm>
            <a:off x="971600" y="2501901"/>
            <a:ext cx="1250900" cy="1726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ounded Rectangle 10"/>
          <p:cNvSpPr/>
          <p:nvPr/>
        </p:nvSpPr>
        <p:spPr>
          <a:xfrm>
            <a:off x="971600" y="2676806"/>
            <a:ext cx="1250900" cy="1726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ounded Rectangle 6"/>
          <p:cNvSpPr/>
          <p:nvPr/>
        </p:nvSpPr>
        <p:spPr>
          <a:xfrm>
            <a:off x="2699792" y="1989939"/>
            <a:ext cx="1008112" cy="992499"/>
          </a:xfrm>
          <a:prstGeom prst="roundRect">
            <a:avLst/>
          </a:prstGeom>
          <a:noFill/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xtBox 8"/>
          <p:cNvSpPr txBox="1"/>
          <p:nvPr/>
        </p:nvSpPr>
        <p:spPr>
          <a:xfrm>
            <a:off x="234241" y="2980059"/>
            <a:ext cx="2725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33CC"/>
                </a:solidFill>
              </a:rPr>
              <a:t>ALL DONE IN PISA first year</a:t>
            </a:r>
            <a:endParaRPr lang="it-IT" dirty="0">
              <a:solidFill>
                <a:srgbClr val="FF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38009" y="884284"/>
            <a:ext cx="83458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YEAR 1</a:t>
            </a:r>
            <a:endParaRPr lang="it-IT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895450"/>
            <a:ext cx="83458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YEAR 2</a:t>
            </a:r>
            <a:endParaRPr lang="it-IT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483768" y="2924944"/>
            <a:ext cx="216024" cy="96440"/>
          </a:xfrm>
          <a:prstGeom prst="straightConnector1">
            <a:avLst/>
          </a:prstGeom>
          <a:ln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4729129" y="1978603"/>
            <a:ext cx="618563" cy="99249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Straight Arrow Connector 16"/>
          <p:cNvCxnSpPr>
            <a:stCxn id="22" idx="0"/>
            <a:endCxn id="18" idx="2"/>
          </p:cNvCxnSpPr>
          <p:nvPr/>
        </p:nvCxnSpPr>
        <p:spPr>
          <a:xfrm flipH="1" flipV="1">
            <a:off x="5038411" y="2971102"/>
            <a:ext cx="26287" cy="36787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89202" y="3338976"/>
            <a:ext cx="1750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We  decided to 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Swap CERN with</a:t>
            </a:r>
          </a:p>
          <a:p>
            <a:r>
              <a:rPr lang="en-GB" b="1" dirty="0" smtClean="0">
                <a:solidFill>
                  <a:srgbClr val="00B050"/>
                </a:solidFill>
              </a:rPr>
              <a:t>PRIELE</a:t>
            </a:r>
            <a:endParaRPr lang="it-IT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73797" y="922621"/>
            <a:ext cx="83458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YEAR 3</a:t>
            </a:r>
            <a:endParaRPr lang="it-IT" dirty="0"/>
          </a:p>
        </p:txBody>
      </p:sp>
      <p:sp>
        <p:nvSpPr>
          <p:cNvPr id="20" name="Rounded Rectangle 19"/>
          <p:cNvSpPr/>
          <p:nvPr/>
        </p:nvSpPr>
        <p:spPr>
          <a:xfrm>
            <a:off x="6289821" y="1986554"/>
            <a:ext cx="618563" cy="992499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411760" y="2849484"/>
            <a:ext cx="1861963" cy="11048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-20477" y="4077713"/>
            <a:ext cx="59606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This is going to happen now in AUTH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Very nice organization – congratulation to AUTH!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Training in the LAB with FPGA evaluation boards and VIVADO!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Very nice workshop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Participation with a talk also at the school on trigger!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652235" y="3349391"/>
            <a:ext cx="80006" cy="7276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83986" y="4115911"/>
            <a:ext cx="14487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NEXT year </a:t>
            </a:r>
          </a:p>
          <a:p>
            <a:r>
              <a:rPr lang="en-GB" dirty="0" smtClean="0"/>
              <a:t>at LPNHE!</a:t>
            </a:r>
          </a:p>
          <a:p>
            <a:r>
              <a:rPr lang="en-GB" dirty="0" smtClean="0"/>
              <a:t>What do you</a:t>
            </a:r>
          </a:p>
          <a:p>
            <a:r>
              <a:rPr lang="en-GB" dirty="0" smtClean="0"/>
              <a:t>Plan to offer?</a:t>
            </a:r>
            <a:endParaRPr lang="it-IT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406587" y="2849484"/>
            <a:ext cx="3341877" cy="5524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107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 Trainings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968552"/>
          </a:xfrm>
        </p:spPr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LANGUAGE: </a:t>
            </a:r>
            <a:r>
              <a:rPr lang="en-GB" dirty="0" smtClean="0"/>
              <a:t>Italian courses in Pisa for Greek seconded researchers (both at UNIPI and CAEN)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Communication:  </a:t>
            </a:r>
            <a:r>
              <a:rPr lang="en-GB" dirty="0" smtClean="0"/>
              <a:t>Skype training for the whole consortium – June 23  </a:t>
            </a:r>
            <a:r>
              <a:rPr lang="it-IT" sz="2400" dirty="0" smtClean="0">
                <a:hlinkClick r:id="rId2"/>
              </a:rPr>
              <a:t>https</a:t>
            </a:r>
            <a:r>
              <a:rPr lang="it-IT" sz="2400" dirty="0">
                <a:hlinkClick r:id="rId2"/>
              </a:rPr>
              <a:t>://</a:t>
            </a:r>
            <a:r>
              <a:rPr lang="it-IT" sz="2400" dirty="0" smtClean="0">
                <a:hlinkClick r:id="rId2"/>
              </a:rPr>
              <a:t>agenda.infn.it/conferenceDisplay.py?confId=8278</a:t>
            </a:r>
            <a:endParaRPr lang="it-IT" sz="2400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Management,</a:t>
            </a:r>
            <a:r>
              <a:rPr lang="en-GB" dirty="0" smtClean="0"/>
              <a:t> </a:t>
            </a:r>
            <a:r>
              <a:rPr lang="en-GB" dirty="0"/>
              <a:t>Skype training for the whole </a:t>
            </a:r>
            <a:r>
              <a:rPr lang="en-GB" dirty="0" smtClean="0"/>
              <a:t>consortium:</a:t>
            </a:r>
            <a:endParaRPr lang="en-GB" dirty="0" smtClean="0"/>
          </a:p>
          <a:p>
            <a:pPr lvl="1"/>
            <a:r>
              <a:rPr lang="en-GB" sz="3000" dirty="0" smtClean="0"/>
              <a:t>Horizon 2020 training, July </a:t>
            </a:r>
            <a:r>
              <a:rPr lang="en-GB" sz="3000" dirty="0"/>
              <a:t>22 </a:t>
            </a:r>
            <a:r>
              <a:rPr lang="en-GB" sz="2400" dirty="0">
                <a:hlinkClick r:id="rId3"/>
              </a:rPr>
              <a:t>https://</a:t>
            </a:r>
            <a:r>
              <a:rPr lang="en-GB" sz="2400" dirty="0" smtClean="0">
                <a:hlinkClick r:id="rId3"/>
              </a:rPr>
              <a:t>agenda.infn.it/conferenceDisplay.py?confId=8424</a:t>
            </a:r>
            <a:endParaRPr lang="en-GB" sz="3200" dirty="0" smtClean="0"/>
          </a:p>
          <a:p>
            <a:pPr lvl="1"/>
            <a:r>
              <a:rPr lang="en-GB" sz="3000" dirty="0" err="1" smtClean="0"/>
              <a:t>HiPeac</a:t>
            </a:r>
            <a:r>
              <a:rPr lang="en-GB" sz="3000" dirty="0" smtClean="0"/>
              <a:t> training,   July 23</a:t>
            </a:r>
          </a:p>
          <a:p>
            <a:pPr lvl="1"/>
            <a:r>
              <a:rPr lang="it-IT" dirty="0">
                <a:hlinkClick r:id="rId4"/>
              </a:rPr>
              <a:t>https://</a:t>
            </a:r>
            <a:r>
              <a:rPr lang="it-IT" dirty="0" smtClean="0">
                <a:hlinkClick r:id="rId4"/>
              </a:rPr>
              <a:t>agenda.infn.it/conferenceDisplay.py?confId=8425</a:t>
            </a:r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9001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Career Development Plans</a:t>
            </a:r>
            <a:br>
              <a:rPr lang="en-GB" dirty="0" smtClean="0"/>
            </a:br>
            <a:r>
              <a:rPr lang="en-GB" dirty="0" smtClean="0"/>
              <a:t>to be ready </a:t>
            </a:r>
            <a:r>
              <a:rPr lang="en-GB" b="1" dirty="0" smtClean="0">
                <a:solidFill>
                  <a:srgbClr val="FF0000"/>
                </a:solidFill>
              </a:rPr>
              <a:t>July 30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/>
              <a:t>Certainly we need:</a:t>
            </a:r>
            <a:br>
              <a:rPr lang="en-GB" dirty="0" smtClean="0"/>
            </a:b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G. </a:t>
            </a:r>
            <a:r>
              <a:rPr lang="en-GB" dirty="0" err="1"/>
              <a:t>C</a:t>
            </a:r>
            <a:r>
              <a:rPr lang="en-GB" dirty="0" err="1" smtClean="0"/>
              <a:t>alderini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F. </a:t>
            </a:r>
            <a:r>
              <a:rPr lang="en-GB" dirty="0" err="1" smtClean="0"/>
              <a:t>Crescioli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D. Dimas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S. </a:t>
            </a:r>
            <a:r>
              <a:rPr lang="en-GB" dirty="0" err="1" smtClean="0"/>
              <a:t>Donati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C. </a:t>
            </a:r>
            <a:r>
              <a:rPr lang="en-GB" b="1" dirty="0" err="1" smtClean="0">
                <a:solidFill>
                  <a:srgbClr val="FF0000"/>
                </a:solidFill>
              </a:rPr>
              <a:t>Gentsos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N. Kimura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K. </a:t>
            </a:r>
            <a:r>
              <a:rPr lang="en-GB" dirty="0" err="1" smtClean="0"/>
              <a:t>Kordas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K. </a:t>
            </a:r>
            <a:r>
              <a:rPr lang="en-GB" dirty="0" err="1" smtClean="0"/>
              <a:t>Mermikli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S. </a:t>
            </a:r>
            <a:r>
              <a:rPr lang="en-GB" dirty="0" err="1" smtClean="0"/>
              <a:t>Petrucci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M. </a:t>
            </a:r>
            <a:r>
              <a:rPr lang="en-GB" dirty="0" err="1" smtClean="0"/>
              <a:t>Piendibene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D. </a:t>
            </a:r>
            <a:r>
              <a:rPr lang="en-GB" dirty="0" err="1" smtClean="0"/>
              <a:t>Sampsonidis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A. </a:t>
            </a:r>
            <a:r>
              <a:rPr lang="en-GB" dirty="0" err="1" smtClean="0"/>
              <a:t>Sakellariou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C.-L. </a:t>
            </a:r>
            <a:r>
              <a:rPr lang="en-GB" dirty="0" err="1" smtClean="0"/>
              <a:t>Sotiropoulou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G. </a:t>
            </a:r>
            <a:r>
              <a:rPr lang="en-GB" dirty="0" err="1" smtClean="0"/>
              <a:t>Volpi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Better if have also: </a:t>
            </a:r>
            <a:r>
              <a:rPr lang="en-GB" dirty="0" err="1" smtClean="0"/>
              <a:t>Neuroutsos</a:t>
            </a:r>
            <a:r>
              <a:rPr lang="en-GB" dirty="0" smtClean="0"/>
              <a:t>, </a:t>
            </a:r>
            <a:r>
              <a:rPr lang="en-GB" dirty="0" err="1" smtClean="0"/>
              <a:t>Citraro</a:t>
            </a:r>
            <a:r>
              <a:rPr lang="en-GB" dirty="0" smtClean="0"/>
              <a:t>, and </a:t>
            </a:r>
            <a:r>
              <a:rPr lang="en-GB" dirty="0" err="1" smtClean="0"/>
              <a:t>Panajotis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5299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4016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</a:rPr>
              <a:t>Management – Meetings  (1/2)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20" y="980728"/>
            <a:ext cx="9144000" cy="5760640"/>
          </a:xfrm>
        </p:spPr>
        <p:txBody>
          <a:bodyPr>
            <a:normAutofit fontScale="92500" lnSpcReduction="1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GB" sz="2800" dirty="0" smtClean="0"/>
              <a:t>ANNEX 1:</a:t>
            </a:r>
          </a:p>
          <a:p>
            <a:r>
              <a:rPr lang="en-US" sz="2800" dirty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GA</a:t>
            </a:r>
            <a:r>
              <a:rPr lang="en-US" sz="2800" dirty="0" smtClean="0">
                <a:solidFill>
                  <a:srgbClr val="FF33CC"/>
                </a:solidFill>
              </a:rPr>
              <a:t> </a:t>
            </a:r>
            <a:r>
              <a:rPr lang="en-US" sz="2800" dirty="0" smtClean="0"/>
              <a:t>will </a:t>
            </a:r>
            <a:r>
              <a:rPr lang="en-US" sz="2800" dirty="0"/>
              <a:t>meet twice per year (</a:t>
            </a:r>
            <a:r>
              <a:rPr lang="en-US" sz="2800" b="1" dirty="0">
                <a:solidFill>
                  <a:srgbClr val="FF0000"/>
                </a:solidFill>
              </a:rPr>
              <a:t>M5 </a:t>
            </a:r>
            <a:r>
              <a:rPr lang="en-US" sz="2800" b="1" dirty="0" smtClean="0">
                <a:solidFill>
                  <a:srgbClr val="FF0000"/>
                </a:solidFill>
              </a:rPr>
              <a:t>&amp; M11</a:t>
            </a:r>
            <a:r>
              <a:rPr lang="en-US" sz="2800" dirty="0" smtClean="0"/>
              <a:t> </a:t>
            </a:r>
            <a:r>
              <a:rPr lang="en-US" sz="2800" dirty="0"/>
              <a:t>each </a:t>
            </a:r>
            <a:r>
              <a:rPr lang="en-US" sz="2800" dirty="0" smtClean="0"/>
              <a:t>year)</a:t>
            </a:r>
            <a:br>
              <a:rPr lang="en-US" sz="2800" dirty="0" smtClean="0"/>
            </a:br>
            <a:r>
              <a:rPr lang="en-US" sz="2800" dirty="0" smtClean="0"/>
              <a:t>to </a:t>
            </a:r>
            <a:r>
              <a:rPr lang="en-US" sz="2800" dirty="0"/>
              <a:t>deal with </a:t>
            </a:r>
            <a:r>
              <a:rPr lang="en-US" sz="2800" dirty="0" smtClean="0"/>
              <a:t>administrative </a:t>
            </a:r>
            <a:r>
              <a:rPr lang="it-IT" sz="2800" dirty="0" smtClean="0"/>
              <a:t>issues </a:t>
            </a:r>
            <a:r>
              <a:rPr lang="it-IT" sz="2800" dirty="0"/>
              <a:t>of the project</a:t>
            </a:r>
            <a:r>
              <a:rPr lang="it-IT" dirty="0" smtClean="0"/>
              <a:t>.</a:t>
            </a:r>
          </a:p>
          <a:p>
            <a:r>
              <a:rPr lang="en-GB" sz="2800" dirty="0" smtClean="0"/>
              <a:t>The </a:t>
            </a:r>
            <a:r>
              <a:rPr lang="en-GB" sz="2800" b="1" dirty="0" smtClean="0">
                <a:solidFill>
                  <a:srgbClr val="FF0000"/>
                </a:solidFill>
              </a:rPr>
              <a:t>EB</a:t>
            </a:r>
            <a:r>
              <a:rPr lang="en-GB" sz="2800" dirty="0" smtClean="0"/>
              <a:t> </a:t>
            </a:r>
            <a:r>
              <a:rPr lang="en-US" sz="2800" dirty="0" smtClean="0"/>
              <a:t>will meet every 4 months (</a:t>
            </a:r>
            <a:r>
              <a:rPr lang="en-US" sz="2800" b="1" dirty="0" smtClean="0">
                <a:solidFill>
                  <a:srgbClr val="FF0000"/>
                </a:solidFill>
              </a:rPr>
              <a:t>M3, M7, M11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each year)</a:t>
            </a:r>
            <a:br>
              <a:rPr lang="en-US" sz="2800" dirty="0" smtClean="0"/>
            </a:br>
            <a:r>
              <a:rPr lang="en-US" sz="2800" dirty="0" smtClean="0"/>
              <a:t>to assess the progress in research and training aspects.</a:t>
            </a:r>
          </a:p>
          <a:p>
            <a:endParaRPr lang="en-US" sz="28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2800" dirty="0" smtClean="0"/>
              <a:t>CONSORTIUM  AGREEMENT:</a:t>
            </a:r>
            <a:r>
              <a:rPr lang="en-GB" sz="2800" dirty="0" smtClean="0"/>
              <a:t>	      </a:t>
            </a:r>
          </a:p>
          <a:p>
            <a:r>
              <a:rPr lang="en-GB" sz="2800" b="1" dirty="0" smtClean="0">
                <a:solidFill>
                  <a:srgbClr val="FF0000"/>
                </a:solidFill>
              </a:rPr>
              <a:t>General Assembly</a:t>
            </a:r>
            <a:r>
              <a:rPr lang="en-GB" sz="2800" dirty="0" smtClean="0"/>
              <a:t>		At least </a:t>
            </a:r>
            <a:r>
              <a:rPr lang="en-GB" sz="2800" b="1" dirty="0" smtClean="0">
                <a:solidFill>
                  <a:srgbClr val="FF0000"/>
                </a:solidFill>
              </a:rPr>
              <a:t>once a year</a:t>
            </a:r>
            <a:r>
              <a:rPr lang="en-GB" sz="2800" dirty="0" smtClean="0"/>
              <a:t> </a:t>
            </a:r>
            <a:endParaRPr lang="it-IT" sz="2800" b="1" dirty="0" smtClean="0">
              <a:solidFill>
                <a:srgbClr val="FF0000"/>
              </a:solidFill>
            </a:endParaRPr>
          </a:p>
          <a:p>
            <a:r>
              <a:rPr lang="en-GB" sz="2800" b="1" dirty="0" smtClean="0">
                <a:solidFill>
                  <a:srgbClr val="FF0000"/>
                </a:solidFill>
              </a:rPr>
              <a:t>Executive Board</a:t>
            </a:r>
            <a:r>
              <a:rPr lang="en-GB" sz="2800" dirty="0" smtClean="0"/>
              <a:t>			At least </a:t>
            </a:r>
            <a:r>
              <a:rPr lang="en-GB" sz="2800" b="1" dirty="0" smtClean="0">
                <a:solidFill>
                  <a:srgbClr val="FF0000"/>
                </a:solidFill>
              </a:rPr>
              <a:t>quarterly</a:t>
            </a:r>
          </a:p>
          <a:p>
            <a:pPr marL="514350" indent="-514350">
              <a:buNone/>
            </a:pPr>
            <a:endParaRPr lang="en-GB" sz="2800" dirty="0" smtClean="0"/>
          </a:p>
          <a:p>
            <a:pPr marL="514350" indent="-51435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PROPOSAL June 2013</a:t>
            </a:r>
            <a:r>
              <a:rPr lang="en-GB" sz="2800" dirty="0" smtClean="0"/>
              <a:t>:   </a:t>
            </a:r>
          </a:p>
          <a:p>
            <a:pPr marL="514350" indent="-514350">
              <a:buNone/>
            </a:pPr>
            <a:r>
              <a:rPr lang="en-GB" sz="2800" dirty="0" smtClean="0"/>
              <a:t>approve an “amendment” to CA by EB and GA.</a:t>
            </a:r>
          </a:p>
          <a:p>
            <a:pPr marL="514350" indent="-514350">
              <a:buNone/>
            </a:pPr>
            <a:r>
              <a:rPr lang="en-GB" sz="2800" dirty="0" smtClean="0"/>
              <a:t>- </a:t>
            </a:r>
            <a:r>
              <a:rPr lang="en-GB" sz="2800" b="1" i="1" dirty="0" smtClean="0">
                <a:solidFill>
                  <a:srgbClr val="0070C0"/>
                </a:solidFill>
              </a:rPr>
              <a:t>Unless otherwise required by practice, EB will meet 4-monthly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94379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EB, GA meetings proposal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The </a:t>
            </a:r>
            <a:r>
              <a:rPr lang="en-GB" smtClean="0"/>
              <a:t>last </a:t>
            </a:r>
            <a:r>
              <a:rPr lang="en-GB" smtClean="0"/>
              <a:t>2014 GA</a:t>
            </a:r>
            <a:r>
              <a:rPr lang="en-GB" dirty="0" smtClean="0"/>
              <a:t>, EB will be in September to discuss material for the Mid-term review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What about Mid of September?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Friday September 19?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792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2154"/>
            <a:ext cx="9706856" cy="64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15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Interesting work developments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Our recruitment – secondment plan is going ahead with changes but all approved by PO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We need a lot of work for the Mid Term  report submission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9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Mid Term Review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November   7  at </a:t>
            </a:r>
            <a:r>
              <a:rPr lang="en-GB" b="1" dirty="0" err="1" smtClean="0">
                <a:solidFill>
                  <a:srgbClr val="FF0000"/>
                </a:solidFill>
              </a:rPr>
              <a:t>Bruxelles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GB" dirty="0" smtClean="0"/>
              <a:t>Address:</a:t>
            </a:r>
            <a:endParaRPr lang="it-IT" dirty="0"/>
          </a:p>
          <a:p>
            <a:pPr marL="400050" lvl="1" indent="0">
              <a:buNone/>
            </a:pPr>
            <a:r>
              <a:rPr lang="it-IT" dirty="0"/>
              <a:t>Rue du Trone 98, 1050 Bruxelles</a:t>
            </a:r>
          </a:p>
          <a:p>
            <a:pPr marL="400050" lvl="1" indent="0">
              <a:buNone/>
            </a:pPr>
            <a:r>
              <a:rPr lang="it-IT" dirty="0" smtClean="0"/>
              <a:t>INFN office &amp; meeting room at 5° floor 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1 representative for each Institution, all seconded/recruited persons should participate</a:t>
            </a:r>
            <a:endParaRPr lang="en-GB" b="1" dirty="0" smtClean="0">
              <a:solidFill>
                <a:srgbClr val="FF0000"/>
              </a:solidFill>
            </a:endParaRPr>
          </a:p>
          <a:p>
            <a:endParaRPr lang="en-GB" b="1" dirty="0"/>
          </a:p>
          <a:p>
            <a:r>
              <a:rPr lang="en-GB" b="1" dirty="0" smtClean="0"/>
              <a:t>Report, deliverables, trainings, carrier dev. plans </a:t>
            </a:r>
            <a:r>
              <a:rPr lang="en-GB" dirty="0" smtClean="0"/>
              <a:t>should be delivered </a:t>
            </a:r>
            <a:r>
              <a:rPr lang="en-GB" b="1" dirty="0" smtClean="0"/>
              <a:t>one month before: </a:t>
            </a:r>
            <a:r>
              <a:rPr lang="en-GB" b="1" dirty="0" smtClean="0">
                <a:solidFill>
                  <a:srgbClr val="FF0000"/>
                </a:solidFill>
              </a:rPr>
              <a:t>end of September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62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2014 Program - Milestones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</a:rPr>
              <a:t>M.2.2. Slp2 ok at Caen </a:t>
            </a:r>
            <a:r>
              <a:rPr lang="it-IT" sz="2000" dirty="0" smtClean="0">
                <a:solidFill>
                  <a:srgbClr val="FF0000"/>
                </a:solidFill>
              </a:rPr>
              <a:t>		CAEN </a:t>
            </a:r>
            <a:r>
              <a:rPr lang="it-IT" sz="2000" dirty="0" smtClean="0"/>
              <a:t>	</a:t>
            </a:r>
            <a:r>
              <a:rPr lang="it-IT" sz="2000" b="1" dirty="0" smtClean="0">
                <a:solidFill>
                  <a:srgbClr val="FF0000"/>
                </a:solidFill>
              </a:rPr>
              <a:t>M20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/>
              <a:t>SLP2 runs flawlessly at </a:t>
            </a:r>
            <a:r>
              <a:rPr lang="it-IT" sz="2000" dirty="0" smtClean="0"/>
              <a:t>						CAEN</a:t>
            </a:r>
            <a:endParaRPr lang="it-IT" sz="2000" dirty="0"/>
          </a:p>
          <a:p>
            <a:r>
              <a:rPr lang="it-IT" sz="2000" dirty="0">
                <a:solidFill>
                  <a:srgbClr val="FF0000"/>
                </a:solidFill>
              </a:rPr>
              <a:t>M.2.3. Infrastructure ok at CAEN CAEN </a:t>
            </a:r>
            <a:r>
              <a:rPr lang="it-IT" sz="2000" dirty="0" smtClean="0"/>
              <a:t>	</a:t>
            </a:r>
            <a:r>
              <a:rPr lang="it-IT" sz="2000" b="1" dirty="0" smtClean="0">
                <a:solidFill>
                  <a:srgbClr val="FF0000"/>
                </a:solidFill>
              </a:rPr>
              <a:t>M20</a:t>
            </a:r>
            <a:r>
              <a:rPr lang="it-IT" sz="2000" dirty="0" smtClean="0"/>
              <a:t> </a:t>
            </a:r>
            <a:r>
              <a:rPr lang="it-IT" sz="2000" dirty="0"/>
              <a:t>Infrastructure validated</a:t>
            </a:r>
          </a:p>
          <a:p>
            <a:r>
              <a:rPr lang="it-IT" sz="2000" dirty="0">
                <a:solidFill>
                  <a:srgbClr val="FF0000"/>
                </a:solidFill>
              </a:rPr>
              <a:t>M.2.4 Compare_technologies </a:t>
            </a:r>
            <a:r>
              <a:rPr lang="it-IT" sz="2000" dirty="0" smtClean="0">
                <a:solidFill>
                  <a:srgbClr val="FF0000"/>
                </a:solidFill>
              </a:rPr>
              <a:t>	CAEN </a:t>
            </a:r>
            <a:r>
              <a:rPr lang="it-IT" sz="2000" dirty="0" smtClean="0"/>
              <a:t>	</a:t>
            </a:r>
            <a:r>
              <a:rPr lang="it-IT" sz="2000" b="1" dirty="0" smtClean="0">
                <a:solidFill>
                  <a:srgbClr val="FF0000"/>
                </a:solidFill>
              </a:rPr>
              <a:t>M20</a:t>
            </a:r>
            <a:r>
              <a:rPr lang="it-IT" sz="2000" dirty="0" smtClean="0"/>
              <a:t> </a:t>
            </a:r>
            <a:r>
              <a:rPr lang="it-IT" sz="2000" dirty="0"/>
              <a:t>Compare and choose </a:t>
            </a:r>
            <a:r>
              <a:rPr lang="it-IT" sz="2000" dirty="0" smtClean="0"/>
              <a:t>						technology</a:t>
            </a:r>
            <a:endParaRPr lang="it-IT" sz="2000" dirty="0"/>
          </a:p>
          <a:p>
            <a:r>
              <a:rPr lang="it-IT" sz="2000" dirty="0">
                <a:solidFill>
                  <a:srgbClr val="00B050"/>
                </a:solidFill>
              </a:rPr>
              <a:t>M.3.1. Demonstrator ok at Atlas CERN </a:t>
            </a:r>
            <a:r>
              <a:rPr lang="it-IT" sz="2000" dirty="0" smtClean="0"/>
              <a:t>	</a:t>
            </a:r>
            <a:r>
              <a:rPr lang="it-IT" sz="2000" b="1" dirty="0" smtClean="0">
                <a:solidFill>
                  <a:srgbClr val="00B050"/>
                </a:solidFill>
              </a:rPr>
              <a:t>M24</a:t>
            </a:r>
            <a:r>
              <a:rPr lang="it-IT" sz="2000" dirty="0" smtClean="0">
                <a:solidFill>
                  <a:srgbClr val="00B050"/>
                </a:solidFill>
              </a:rPr>
              <a:t> </a:t>
            </a:r>
            <a:r>
              <a:rPr lang="it-IT" sz="2000" dirty="0"/>
              <a:t>Demonstrator runs </a:t>
            </a:r>
            <a:r>
              <a:rPr lang="it-IT" sz="2000" dirty="0" smtClean="0"/>
              <a:t>							flawlessly </a:t>
            </a:r>
            <a:r>
              <a:rPr lang="it-IT" sz="2000" dirty="0"/>
              <a:t>in Atlas</a:t>
            </a:r>
          </a:p>
        </p:txBody>
      </p:sp>
    </p:spTree>
    <p:extLst>
      <p:ext uri="{BB962C8B-B14F-4D97-AF65-F5344CB8AC3E}">
        <p14:creationId xmlns:p14="http://schemas.microsoft.com/office/powerpoint/2010/main" val="74531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2014 Program – Deliverables</a:t>
            </a:r>
            <a:br>
              <a:rPr lang="en-GB" dirty="0" smtClean="0"/>
            </a:br>
            <a:r>
              <a:rPr lang="en-GB" dirty="0" smtClean="0"/>
              <a:t>to be ready for </a:t>
            </a:r>
            <a:r>
              <a:rPr lang="en-GB" b="1" dirty="0" smtClean="0">
                <a:solidFill>
                  <a:srgbClr val="FF0000"/>
                </a:solidFill>
              </a:rPr>
              <a:t>August 30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340768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D.4.3</a:t>
            </a:r>
            <a:r>
              <a:rPr lang="en-US" sz="2000" dirty="0"/>
              <a:t>. </a:t>
            </a:r>
            <a:r>
              <a:rPr lang="en-US" sz="2000" dirty="0">
                <a:solidFill>
                  <a:srgbClr val="FF0000"/>
                </a:solidFill>
              </a:rPr>
              <a:t>Test Vectors for the SLP2 based FTK </a:t>
            </a: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smtClean="0"/>
              <a:t>	R 	RE 	</a:t>
            </a:r>
            <a:r>
              <a:rPr lang="en-US" sz="2000" b="1" dirty="0" smtClean="0">
                <a:solidFill>
                  <a:srgbClr val="FFC000"/>
                </a:solidFill>
              </a:rPr>
              <a:t>M16 </a:t>
            </a:r>
            <a:r>
              <a:rPr lang="en-US" sz="2000" b="1" dirty="0" smtClean="0">
                <a:solidFill>
                  <a:srgbClr val="FF0000"/>
                </a:solidFill>
              </a:rPr>
              <a:t>									Guido/Daniel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D.2.3. CAEN power supply ready for integration </a:t>
            </a:r>
            <a:r>
              <a:rPr lang="en-US" sz="2000" dirty="0" smtClean="0"/>
              <a:t>	R 	RE 	</a:t>
            </a:r>
            <a:r>
              <a:rPr lang="en-US" sz="2000" b="1" dirty="0" smtClean="0">
                <a:solidFill>
                  <a:srgbClr val="FF0000"/>
                </a:solidFill>
              </a:rPr>
              <a:t>M18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							Marco/Alex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D.2.4. FTK cooling and mechanical tests completed </a:t>
            </a:r>
            <a:r>
              <a:rPr lang="en-US" sz="2000" dirty="0" smtClean="0"/>
              <a:t>	R 	RE 	</a:t>
            </a:r>
            <a:r>
              <a:rPr lang="en-US" sz="2000" b="1" dirty="0" smtClean="0">
                <a:solidFill>
                  <a:srgbClr val="FF0000"/>
                </a:solidFill>
              </a:rPr>
              <a:t>M20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							Paola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D.2.5  </a:t>
            </a:r>
            <a:r>
              <a:rPr lang="en-US" sz="2000" dirty="0" smtClean="0">
                <a:solidFill>
                  <a:srgbClr val="FF0000"/>
                </a:solidFill>
              </a:rPr>
              <a:t>SLP2 </a:t>
            </a:r>
            <a:r>
              <a:rPr lang="en-US" sz="2000" dirty="0">
                <a:solidFill>
                  <a:srgbClr val="FF0000"/>
                </a:solidFill>
              </a:rPr>
              <a:t>fully integrated </a:t>
            </a:r>
            <a:r>
              <a:rPr lang="en-US" sz="2000" dirty="0" smtClean="0"/>
              <a:t>			Pub 	PU 	</a:t>
            </a:r>
            <a:r>
              <a:rPr lang="en-US" sz="2000" b="1" dirty="0" smtClean="0">
                <a:solidFill>
                  <a:srgbClr val="FF0000"/>
                </a:solidFill>
              </a:rPr>
              <a:t>M20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						paper </a:t>
            </a:r>
            <a:r>
              <a:rPr lang="en-US" sz="2000" b="1" dirty="0" err="1" smtClean="0">
                <a:solidFill>
                  <a:srgbClr val="FF0000"/>
                </a:solidFill>
              </a:rPr>
              <a:t>Pierluigi</a:t>
            </a:r>
            <a:r>
              <a:rPr lang="en-US" sz="2000" b="1" dirty="0" smtClean="0">
                <a:solidFill>
                  <a:srgbClr val="FF0000"/>
                </a:solidFill>
              </a:rPr>
              <a:t>/Vale</a:t>
            </a:r>
            <a:endParaRPr lang="en-US" sz="20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00B050"/>
                </a:solidFill>
              </a:rPr>
              <a:t>D.3.1. FTK demonstrator commissioned </a:t>
            </a:r>
            <a:r>
              <a:rPr lang="it-IT" sz="2000" dirty="0" smtClean="0"/>
              <a:t>		Pub 	PU </a:t>
            </a:r>
            <a:r>
              <a:rPr lang="it-IT" sz="2000" dirty="0" smtClean="0">
                <a:solidFill>
                  <a:srgbClr val="00B050"/>
                </a:solidFill>
              </a:rPr>
              <a:t>	</a:t>
            </a:r>
            <a:r>
              <a:rPr lang="it-IT" sz="2000" b="1" dirty="0" smtClean="0">
                <a:solidFill>
                  <a:srgbClr val="FF0000"/>
                </a:solidFill>
              </a:rPr>
              <a:t>M22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solidFill>
                  <a:srgbClr val="FF0000"/>
                </a:solidFill>
              </a:rPr>
              <a:t>							</a:t>
            </a:r>
            <a:r>
              <a:rPr lang="en-GB" sz="2000" b="1" dirty="0" smtClean="0">
                <a:solidFill>
                  <a:srgbClr val="FF0000"/>
                </a:solidFill>
              </a:rPr>
              <a:t>paper NSS</a:t>
            </a:r>
            <a:endParaRPr lang="it-IT" sz="2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D.6.2</a:t>
            </a:r>
            <a:r>
              <a:rPr lang="en-US" sz="2000" dirty="0"/>
              <a:t>. Standard characterization </a:t>
            </a:r>
            <a:r>
              <a:rPr lang="en-US" sz="2000" dirty="0" smtClean="0"/>
              <a:t>			R 	RE 	</a:t>
            </a:r>
            <a:r>
              <a:rPr lang="en-US" sz="2000" b="1" dirty="0" smtClean="0"/>
              <a:t>M24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						</a:t>
            </a:r>
            <a:r>
              <a:rPr lang="en-US" sz="2000" b="1" dirty="0" smtClean="0"/>
              <a:t>Giovanni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08504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OUTREACH       MILESTONES &amp; Deliverables </a:t>
            </a:r>
            <a:r>
              <a:rPr lang="en-GB" b="1" dirty="0" smtClean="0">
                <a:solidFill>
                  <a:srgbClr val="FF0000"/>
                </a:solidFill>
              </a:rPr>
              <a:t>(to be ready August 30)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00808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M.7.1</a:t>
            </a:r>
            <a:r>
              <a:rPr lang="it-IT" dirty="0" smtClean="0"/>
              <a:t>.-M.7.3.	</a:t>
            </a:r>
            <a:r>
              <a:rPr lang="en-US" dirty="0" smtClean="0"/>
              <a:t>Open </a:t>
            </a:r>
            <a:r>
              <a:rPr lang="en-US" dirty="0"/>
              <a:t>Days results </a:t>
            </a:r>
            <a:r>
              <a:rPr lang="en-US" dirty="0" smtClean="0"/>
              <a:t>verification	AUTH 	M8</a:t>
            </a:r>
            <a:r>
              <a:rPr lang="en-US" dirty="0"/>
              <a:t>, </a:t>
            </a:r>
            <a:r>
              <a:rPr lang="en-US" b="1" dirty="0" smtClean="0">
                <a:solidFill>
                  <a:srgbClr val="FF33CC"/>
                </a:solidFill>
              </a:rPr>
              <a:t>M20,</a:t>
            </a:r>
            <a:r>
              <a:rPr lang="it-IT" dirty="0" smtClean="0"/>
              <a:t>M32 </a:t>
            </a:r>
            <a:r>
              <a:rPr lang="it-IT" b="1" dirty="0" smtClean="0">
                <a:solidFill>
                  <a:srgbClr val="FF33CC"/>
                </a:solidFill>
              </a:rPr>
              <a:t>Sept.</a:t>
            </a:r>
            <a:endParaRPr lang="en-US" dirty="0"/>
          </a:p>
          <a:p>
            <a:r>
              <a:rPr lang="it-IT" dirty="0"/>
              <a:t>M.7.4. </a:t>
            </a:r>
            <a:r>
              <a:rPr lang="it-IT" dirty="0" smtClean="0"/>
              <a:t>–M.7.6.	</a:t>
            </a:r>
            <a:r>
              <a:rPr lang="en-US" dirty="0" err="1" smtClean="0"/>
              <a:t>WorkS</a:t>
            </a:r>
            <a:r>
              <a:rPr lang="en-US" dirty="0" smtClean="0"/>
              <a:t>. </a:t>
            </a:r>
            <a:r>
              <a:rPr lang="en-US" dirty="0"/>
              <a:t>days </a:t>
            </a:r>
            <a:r>
              <a:rPr lang="en-US" dirty="0" smtClean="0"/>
              <a:t>results verification 	AUTH 	M6</a:t>
            </a:r>
            <a:r>
              <a:rPr lang="en-US" dirty="0"/>
              <a:t>, </a:t>
            </a:r>
            <a:r>
              <a:rPr lang="en-US" b="1" dirty="0" smtClean="0">
                <a:solidFill>
                  <a:srgbClr val="FF33CC"/>
                </a:solidFill>
              </a:rPr>
              <a:t>M18,</a:t>
            </a:r>
            <a:r>
              <a:rPr lang="it-IT" dirty="0" smtClean="0"/>
              <a:t>M30  </a:t>
            </a:r>
            <a:r>
              <a:rPr lang="it-IT" b="1" dirty="0" smtClean="0">
                <a:solidFill>
                  <a:srgbClr val="FF33CC"/>
                </a:solidFill>
              </a:rPr>
              <a:t>JULY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dirty="0" smtClean="0"/>
              <a:t>M.7.7</a:t>
            </a:r>
            <a:r>
              <a:rPr lang="it-IT" dirty="0"/>
              <a:t>. </a:t>
            </a:r>
            <a:r>
              <a:rPr lang="it-IT" dirty="0" smtClean="0"/>
              <a:t>–M.7.9.	</a:t>
            </a:r>
            <a:r>
              <a:rPr lang="en-US" dirty="0" smtClean="0"/>
              <a:t>Summer </a:t>
            </a:r>
            <a:r>
              <a:rPr lang="en-US" dirty="0"/>
              <a:t>schools results </a:t>
            </a:r>
            <a:r>
              <a:rPr lang="en-US" dirty="0" smtClean="0"/>
              <a:t>		AUTH 	M7</a:t>
            </a:r>
            <a:r>
              <a:rPr lang="en-US" dirty="0"/>
              <a:t>, </a:t>
            </a:r>
            <a:r>
              <a:rPr lang="en-US" b="1" dirty="0" smtClean="0">
                <a:solidFill>
                  <a:srgbClr val="FF33CC"/>
                </a:solidFill>
              </a:rPr>
              <a:t>M19,</a:t>
            </a:r>
            <a:r>
              <a:rPr lang="it-IT" dirty="0" smtClean="0"/>
              <a:t>M31 </a:t>
            </a:r>
            <a:r>
              <a:rPr lang="it-IT" b="1" dirty="0" smtClean="0">
                <a:solidFill>
                  <a:srgbClr val="FF33CC"/>
                </a:solidFill>
              </a:rPr>
              <a:t>August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139111" y="2996952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D.7.1. IAPP project open days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(Pisa- Paola)</a:t>
            </a:r>
            <a:r>
              <a:rPr lang="en-US" dirty="0"/>
              <a:t>	R 	</a:t>
            </a:r>
            <a:r>
              <a:rPr lang="en-US" dirty="0" smtClean="0"/>
              <a:t>PU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dirty="0"/>
              <a:t>M7, </a:t>
            </a:r>
            <a:r>
              <a:rPr lang="en-US" b="1" dirty="0">
                <a:solidFill>
                  <a:srgbClr val="FF33CC"/>
                </a:solidFill>
              </a:rPr>
              <a:t>M19</a:t>
            </a:r>
            <a:r>
              <a:rPr lang="en-US" dirty="0"/>
              <a:t>, </a:t>
            </a:r>
            <a:r>
              <a:rPr lang="it-IT" dirty="0"/>
              <a:t>M31, </a:t>
            </a:r>
            <a:r>
              <a:rPr lang="it-IT" dirty="0" smtClean="0"/>
              <a:t>M43  </a:t>
            </a:r>
            <a:r>
              <a:rPr lang="it-IT" b="1" dirty="0" smtClean="0">
                <a:solidFill>
                  <a:srgbClr val="FF33CC"/>
                </a:solidFill>
              </a:rPr>
              <a:t>August</a:t>
            </a:r>
            <a:endParaRPr lang="it-IT" b="1" dirty="0">
              <a:solidFill>
                <a:srgbClr val="FF33CC"/>
              </a:solidFill>
            </a:endParaRPr>
          </a:p>
          <a:p>
            <a:r>
              <a:rPr lang="en-US" dirty="0"/>
              <a:t>D.7.2. Workshop days 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FF33CC"/>
                </a:solidFill>
              </a:rPr>
              <a:t>Callipe</a:t>
            </a:r>
            <a:r>
              <a:rPr lang="en-US" b="1" dirty="0" smtClean="0">
                <a:solidFill>
                  <a:srgbClr val="FF33CC"/>
                </a:solidFill>
              </a:rPr>
              <a:t> done</a:t>
            </a:r>
            <a:r>
              <a:rPr lang="en-US" dirty="0" smtClean="0"/>
              <a:t>)	</a:t>
            </a:r>
            <a:r>
              <a:rPr lang="en-US" dirty="0"/>
              <a:t>	</a:t>
            </a:r>
            <a:r>
              <a:rPr lang="en-US" dirty="0" smtClean="0"/>
              <a:t>R </a:t>
            </a:r>
            <a:r>
              <a:rPr lang="en-US" dirty="0"/>
              <a:t>	</a:t>
            </a:r>
            <a:r>
              <a:rPr lang="en-US" dirty="0" smtClean="0"/>
              <a:t>PU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dirty="0"/>
              <a:t>M5, </a:t>
            </a:r>
            <a:r>
              <a:rPr lang="en-US" b="1" dirty="0">
                <a:solidFill>
                  <a:srgbClr val="FF33CC"/>
                </a:solidFill>
              </a:rPr>
              <a:t>M17,</a:t>
            </a:r>
            <a:r>
              <a:rPr lang="it-IT" dirty="0"/>
              <a:t>M29, </a:t>
            </a:r>
            <a:r>
              <a:rPr lang="it-IT" dirty="0" smtClean="0"/>
              <a:t>M41   </a:t>
            </a:r>
            <a:r>
              <a:rPr lang="it-IT" b="1" dirty="0" smtClean="0">
                <a:solidFill>
                  <a:srgbClr val="FF33CC"/>
                </a:solidFill>
              </a:rPr>
              <a:t>June</a:t>
            </a:r>
            <a:endParaRPr lang="it-IT" b="1" dirty="0">
              <a:solidFill>
                <a:srgbClr val="FF33CC"/>
              </a:solidFill>
            </a:endParaRPr>
          </a:p>
          <a:p>
            <a:r>
              <a:rPr lang="en-US" dirty="0"/>
              <a:t>D.7.3. Summer school weeks </a:t>
            </a: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(boot camp- Chiara</a:t>
            </a:r>
            <a:r>
              <a:rPr lang="en-US" b="1" dirty="0" smtClean="0">
                <a:solidFill>
                  <a:srgbClr val="FF33CC"/>
                </a:solidFill>
              </a:rPr>
              <a:t>)</a:t>
            </a:r>
            <a:r>
              <a:rPr lang="en-US" dirty="0" smtClean="0"/>
              <a:t>R </a:t>
            </a:r>
            <a:r>
              <a:rPr lang="en-US" dirty="0"/>
              <a:t>	</a:t>
            </a:r>
            <a:r>
              <a:rPr lang="en-US" dirty="0" smtClean="0"/>
              <a:t>PU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en-US" dirty="0"/>
              <a:t>M6, </a:t>
            </a:r>
            <a:r>
              <a:rPr lang="en-US" b="1" dirty="0">
                <a:solidFill>
                  <a:srgbClr val="FF33CC"/>
                </a:solidFill>
              </a:rPr>
              <a:t>M18,</a:t>
            </a:r>
            <a:r>
              <a:rPr lang="it-IT" dirty="0"/>
              <a:t>M30, </a:t>
            </a:r>
            <a:r>
              <a:rPr lang="it-IT" dirty="0" smtClean="0"/>
              <a:t>M42   </a:t>
            </a:r>
            <a:r>
              <a:rPr lang="it-IT" b="1" dirty="0" smtClean="0">
                <a:solidFill>
                  <a:srgbClr val="FF33CC"/>
                </a:solidFill>
              </a:rPr>
              <a:t>July</a:t>
            </a:r>
            <a:endParaRPr lang="it-IT" b="1" dirty="0">
              <a:solidFill>
                <a:srgbClr val="FF33CC"/>
              </a:solidFill>
            </a:endParaRPr>
          </a:p>
          <a:p>
            <a:r>
              <a:rPr lang="it-IT" sz="1400" dirty="0"/>
              <a:t>D.7.4 D.8.3 </a:t>
            </a:r>
            <a:r>
              <a:rPr lang="en-US" dirty="0"/>
              <a:t>World wide web site for dissemination 	R 	</a:t>
            </a:r>
            <a:r>
              <a:rPr lang="en-US" dirty="0" smtClean="0"/>
              <a:t>PU   </a:t>
            </a:r>
            <a:r>
              <a:rPr lang="en-US" dirty="0"/>
              <a:t>M6, </a:t>
            </a:r>
            <a:r>
              <a:rPr lang="en-US" b="1" dirty="0">
                <a:solidFill>
                  <a:srgbClr val="FF33CC"/>
                </a:solidFill>
              </a:rPr>
              <a:t>M18</a:t>
            </a:r>
            <a:r>
              <a:rPr lang="en-US" dirty="0"/>
              <a:t>, </a:t>
            </a:r>
            <a:r>
              <a:rPr lang="it-IT" dirty="0"/>
              <a:t>M30, </a:t>
            </a:r>
            <a:r>
              <a:rPr lang="it-IT" dirty="0" smtClean="0"/>
              <a:t>M48  </a:t>
            </a:r>
            <a:r>
              <a:rPr lang="it-IT" b="1" dirty="0" smtClean="0">
                <a:solidFill>
                  <a:srgbClr val="FF33CC"/>
                </a:solidFill>
              </a:rPr>
              <a:t>July</a:t>
            </a:r>
            <a:endParaRPr lang="it-IT" b="1" dirty="0">
              <a:solidFill>
                <a:srgbClr val="FF33CC"/>
              </a:solidFill>
            </a:endParaRPr>
          </a:p>
          <a:p>
            <a:r>
              <a:rPr lang="en-GB" dirty="0"/>
              <a:t>	</a:t>
            </a:r>
            <a:r>
              <a:rPr lang="en-GB" b="1" dirty="0" smtClean="0">
                <a:solidFill>
                  <a:srgbClr val="FF0000"/>
                </a:solidFill>
              </a:rPr>
              <a:t>Status </a:t>
            </a:r>
            <a:r>
              <a:rPr lang="en-GB" b="1" dirty="0">
                <a:solidFill>
                  <a:srgbClr val="FF0000"/>
                </a:solidFill>
              </a:rPr>
              <a:t>of Web </a:t>
            </a:r>
            <a:r>
              <a:rPr lang="en-GB" b="1" dirty="0" smtClean="0">
                <a:solidFill>
                  <a:srgbClr val="FF0000"/>
                </a:solidFill>
              </a:rPr>
              <a:t>site (Kostas-Simone)</a:t>
            </a:r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en-US" dirty="0"/>
              <a:t>D.8.1. FTK Workshops </a:t>
            </a:r>
            <a:r>
              <a:rPr lang="en-US" dirty="0" smtClean="0"/>
              <a:t> (</a:t>
            </a:r>
            <a:r>
              <a:rPr lang="en-US" b="1" dirty="0" err="1" smtClean="0">
                <a:solidFill>
                  <a:srgbClr val="FF33CC"/>
                </a:solidFill>
              </a:rPr>
              <a:t>Alessand</a:t>
            </a:r>
            <a:r>
              <a:rPr lang="en-US" b="1" dirty="0" smtClean="0">
                <a:solidFill>
                  <a:srgbClr val="FF33CC"/>
                </a:solidFill>
              </a:rPr>
              <a:t>. </a:t>
            </a:r>
            <a:r>
              <a:rPr lang="it-IT" b="1" dirty="0" smtClean="0">
                <a:solidFill>
                  <a:srgbClr val="FF33CC"/>
                </a:solidFill>
              </a:rPr>
              <a:t>Paola done)	</a:t>
            </a:r>
            <a:r>
              <a:rPr lang="en-US" dirty="0"/>
              <a:t>	</a:t>
            </a:r>
            <a:r>
              <a:rPr lang="en-US" dirty="0" smtClean="0"/>
              <a:t>R </a:t>
            </a:r>
            <a:r>
              <a:rPr lang="en-US" dirty="0"/>
              <a:t>	</a:t>
            </a:r>
            <a:r>
              <a:rPr lang="en-US" dirty="0" smtClean="0"/>
              <a:t>RE   </a:t>
            </a:r>
            <a:r>
              <a:rPr lang="en-US" b="1" dirty="0"/>
              <a:t>M1</a:t>
            </a:r>
            <a:r>
              <a:rPr lang="en-US" dirty="0"/>
              <a:t>, </a:t>
            </a:r>
            <a:r>
              <a:rPr lang="en-US" b="1" dirty="0">
                <a:solidFill>
                  <a:srgbClr val="FF33CC"/>
                </a:solidFill>
              </a:rPr>
              <a:t>M13</a:t>
            </a:r>
            <a:r>
              <a:rPr lang="en-US" dirty="0"/>
              <a:t>, </a:t>
            </a:r>
            <a:r>
              <a:rPr lang="it-IT" dirty="0"/>
              <a:t>M30, </a:t>
            </a:r>
            <a:r>
              <a:rPr lang="it-IT" dirty="0" smtClean="0"/>
              <a:t>M46  </a:t>
            </a:r>
            <a:r>
              <a:rPr lang="it-IT" b="1" dirty="0" smtClean="0">
                <a:solidFill>
                  <a:srgbClr val="FF33CC"/>
                </a:solidFill>
              </a:rPr>
              <a:t>February</a:t>
            </a:r>
          </a:p>
          <a:p>
            <a:r>
              <a:rPr lang="pt-BR" dirty="0" smtClean="0"/>
              <a:t>D.8.2</a:t>
            </a:r>
            <a:r>
              <a:rPr lang="pt-BR" dirty="0"/>
              <a:t>. Trainings  </a:t>
            </a:r>
            <a:r>
              <a:rPr lang="pt-BR" dirty="0" smtClean="0"/>
              <a:t>(</a:t>
            </a:r>
            <a:r>
              <a:rPr lang="pt-BR" b="1" dirty="0" smtClean="0">
                <a:solidFill>
                  <a:srgbClr val="FF33CC"/>
                </a:solidFill>
              </a:rPr>
              <a:t>AUTH – Calliope done</a:t>
            </a:r>
            <a:r>
              <a:rPr lang="pt-BR" dirty="0" smtClean="0"/>
              <a:t>)</a:t>
            </a:r>
            <a:r>
              <a:rPr lang="pt-BR" dirty="0"/>
              <a:t>	R 	</a:t>
            </a:r>
            <a:r>
              <a:rPr lang="pt-BR" dirty="0" smtClean="0"/>
              <a:t>RE   </a:t>
            </a:r>
            <a:r>
              <a:rPr lang="pt-BR" b="1" dirty="0" smtClean="0"/>
              <a:t>M1</a:t>
            </a:r>
            <a:r>
              <a:rPr lang="pt-BR" dirty="0"/>
              <a:t>, </a:t>
            </a:r>
            <a:r>
              <a:rPr lang="pt-BR" b="1" dirty="0"/>
              <a:t>M5</a:t>
            </a:r>
            <a:r>
              <a:rPr lang="pt-BR" dirty="0"/>
              <a:t>, </a:t>
            </a:r>
            <a:r>
              <a:rPr lang="pt-BR" b="1" dirty="0"/>
              <a:t>M9</a:t>
            </a:r>
            <a:r>
              <a:rPr lang="pt-BR" b="1" dirty="0" smtClean="0"/>
              <a:t>, </a:t>
            </a:r>
            <a:r>
              <a:rPr lang="it-IT" b="1" dirty="0" smtClean="0">
                <a:solidFill>
                  <a:srgbClr val="FF33CC"/>
                </a:solidFill>
              </a:rPr>
              <a:t>M19</a:t>
            </a:r>
            <a:r>
              <a:rPr lang="it-IT" dirty="0"/>
              <a:t>, </a:t>
            </a:r>
            <a:r>
              <a:rPr lang="it-IT" dirty="0" smtClean="0"/>
              <a:t>  </a:t>
            </a:r>
            <a:r>
              <a:rPr lang="it-IT" b="1" dirty="0" smtClean="0">
                <a:solidFill>
                  <a:srgbClr val="FF33CC"/>
                </a:solidFill>
              </a:rPr>
              <a:t>August </a:t>
            </a:r>
            <a:r>
              <a:rPr lang="it-IT" dirty="0"/>
              <a:t>							M29, M47</a:t>
            </a:r>
          </a:p>
        </p:txBody>
      </p:sp>
    </p:spTree>
    <p:extLst>
      <p:ext uri="{BB962C8B-B14F-4D97-AF65-F5344CB8AC3E}">
        <p14:creationId xmlns:p14="http://schemas.microsoft.com/office/powerpoint/2010/main" val="409080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latin typeface="Arial Narrow" panose="020B0606020202030204" pitchFamily="34" charset="0"/>
                <a:hlinkClick r:id="rId2"/>
              </a:rPr>
              <a:t>RD </a:t>
            </a:r>
            <a:r>
              <a:rPr lang="it-IT" sz="1400" b="1" dirty="0">
                <a:latin typeface="Arial Narrow" panose="020B0606020202030204" pitchFamily="34" charset="0"/>
                <a:hlinkClick r:id="rId2"/>
              </a:rPr>
              <a:t>2013</a:t>
            </a:r>
            <a:r>
              <a:rPr lang="it-IT" sz="1400" dirty="0">
                <a:latin typeface="Arial Narrow" panose="020B0606020202030204" pitchFamily="34" charset="0"/>
              </a:rPr>
              <a:t>, Florence, Italy, July 2013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"Variable resolution Associative Memory optimization and simulation for the ATLAS Fast Tracker project", presented by. </a:t>
            </a:r>
            <a:r>
              <a:rPr lang="it-IT" sz="1400" b="1" dirty="0">
                <a:latin typeface="Arial Narrow" panose="020B0606020202030204" pitchFamily="34" charset="0"/>
              </a:rPr>
              <a:t>C. Luongo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3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4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"The Associative Memory system for the FTK processor at ATLAS", presented by. </a:t>
            </a:r>
            <a:r>
              <a:rPr lang="it-IT" sz="1400" b="1" dirty="0">
                <a:latin typeface="Arial Narrow" panose="020B0606020202030204" pitchFamily="34" charset="0"/>
              </a:rPr>
              <a:t>S. Citraro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5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6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r>
              <a:rPr lang="it-IT" sz="1400" b="1" dirty="0">
                <a:latin typeface="Arial Narrow" panose="020B0606020202030204" pitchFamily="34" charset="0"/>
                <a:hlinkClick r:id="rId7"/>
              </a:rPr>
              <a:t>ICATPP 2013</a:t>
            </a:r>
            <a:r>
              <a:rPr lang="it-IT" sz="1400" dirty="0">
                <a:latin typeface="Arial Narrow" panose="020B0606020202030204" pitchFamily="34" charset="0"/>
              </a:rPr>
              <a:t>, Como, Italy, September 2013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"The Associative Memory system for the FTK processor at ATLAS", presented by </a:t>
            </a:r>
            <a:r>
              <a:rPr lang="it-IT" sz="1400" b="1" dirty="0">
                <a:latin typeface="Arial Narrow" panose="020B0606020202030204" pitchFamily="34" charset="0"/>
              </a:rPr>
              <a:t>D. Magalotti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8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9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 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"A Multi-Core FPGA-Based 2D-Clustering Algorithm for high-throughput data intensive applications", presented by </a:t>
            </a:r>
            <a:r>
              <a:rPr lang="it-IT" sz="1400" b="1" dirty="0">
                <a:latin typeface="Arial Narrow" panose="020B0606020202030204" pitchFamily="34" charset="0"/>
              </a:rPr>
              <a:t>C.-L. Sotiropoulou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10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11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"Variable resolution Associative Memory for the Fast Tracker ATLAS upgrade", presented by </a:t>
            </a:r>
            <a:r>
              <a:rPr lang="it-IT" sz="1400" b="1" dirty="0">
                <a:latin typeface="Arial Narrow" panose="020B0606020202030204" pitchFamily="34" charset="0"/>
              </a:rPr>
              <a:t>A. Annovi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12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r>
              <a:rPr lang="it-IT" sz="1400" b="1" dirty="0">
                <a:latin typeface="Arial Narrow" panose="020B0606020202030204" pitchFamily="34" charset="0"/>
                <a:hlinkClick r:id="rId13"/>
              </a:rPr>
              <a:t>IEEE NSS 2013</a:t>
            </a:r>
            <a:r>
              <a:rPr lang="it-IT" sz="1400" dirty="0">
                <a:latin typeface="Arial Narrow" panose="020B0606020202030204" pitchFamily="34" charset="0"/>
              </a:rPr>
              <a:t>, Seoul, Corea, October 2013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"A Multi-Core FPGA-Based Clustering Algorithm for Real-Time Image Processing", presented by </a:t>
            </a:r>
            <a:r>
              <a:rPr lang="it-IT" sz="1400" b="1" dirty="0">
                <a:latin typeface="Arial Narrow" panose="020B0606020202030204" pitchFamily="34" charset="0"/>
              </a:rPr>
              <a:t>C.-L. Sotiropoulou </a:t>
            </a:r>
            <a:r>
              <a:rPr lang="it-IT" sz="1400" dirty="0">
                <a:latin typeface="Arial Narrow" panose="020B0606020202030204" pitchFamily="34" charset="0"/>
                <a:hlinkClick r:id="rId14"/>
              </a:rPr>
              <a:t>Poster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15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"The Associative Memory Boards for the FTK Processor at ATLAS", presented by </a:t>
            </a:r>
            <a:r>
              <a:rPr lang="it-IT" sz="1400" b="1" dirty="0">
                <a:latin typeface="Arial Narrow" panose="020B0606020202030204" pitchFamily="34" charset="0"/>
              </a:rPr>
              <a:t>A. Lanza </a:t>
            </a:r>
            <a:r>
              <a:rPr lang="it-IT" sz="1400" dirty="0">
                <a:latin typeface="Arial Narrow" panose="020B0606020202030204" pitchFamily="34" charset="0"/>
                <a:hlinkClick r:id="rId16"/>
              </a:rPr>
              <a:t>Poster ppt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17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"Next generation Associative Memory devices for the FTK tracking processor of the ATLAS experiment", presented by </a:t>
            </a:r>
            <a:r>
              <a:rPr lang="it-IT" sz="1400" b="1" dirty="0">
                <a:latin typeface="Arial Narrow" panose="020B0606020202030204" pitchFamily="34" charset="0"/>
              </a:rPr>
              <a:t>F. Crescioli </a:t>
            </a:r>
            <a:r>
              <a:rPr lang="it-IT" sz="1400" dirty="0">
                <a:latin typeface="Arial Narrow" panose="020B0606020202030204" pitchFamily="34" charset="0"/>
                <a:hlinkClick r:id="rId18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19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"Variable resolution pattern generation for the Associative Memory of the ATLAS FTK project", presented by </a:t>
            </a:r>
            <a:r>
              <a:rPr lang="it-IT" sz="1400" b="1" dirty="0">
                <a:latin typeface="Arial Narrow" panose="020B0606020202030204" pitchFamily="34" charset="0"/>
              </a:rPr>
              <a:t>A. Annovi </a:t>
            </a:r>
            <a:r>
              <a:rPr lang="it-IT" sz="1400" dirty="0">
                <a:latin typeface="Arial Narrow" panose="020B0606020202030204" pitchFamily="34" charset="0"/>
                <a:hlinkClick r:id="rId20"/>
              </a:rPr>
              <a:t>Poster</a:t>
            </a:r>
            <a:r>
              <a:rPr lang="it-IT" sz="1400" dirty="0">
                <a:latin typeface="Arial Narrow" panose="020B0606020202030204" pitchFamily="34" charset="0"/>
              </a:rPr>
              <a:t>,</a:t>
            </a:r>
          </a:p>
          <a:p>
            <a:r>
              <a:rPr lang="it-IT" sz="1400" b="1" dirty="0">
                <a:latin typeface="Arial Narrow" panose="020B0606020202030204" pitchFamily="34" charset="0"/>
                <a:hlinkClick r:id="rId21"/>
              </a:rPr>
              <a:t>TWEPP 2013</a:t>
            </a:r>
            <a:r>
              <a:rPr lang="it-IT" sz="1400" dirty="0">
                <a:latin typeface="Arial Narrow" panose="020B0606020202030204" pitchFamily="34" charset="0"/>
              </a:rPr>
              <a:t>, Perugia, Italy, September 2013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"Next generation Associative Memory devices for the FTK tracking processor of the ATLAS experiment", presented by </a:t>
            </a:r>
            <a:r>
              <a:rPr lang="it-IT" sz="1400" b="1" dirty="0">
                <a:latin typeface="Arial Narrow" panose="020B0606020202030204" pitchFamily="34" charset="0"/>
              </a:rPr>
              <a:t>M. Beretta </a:t>
            </a:r>
            <a:r>
              <a:rPr lang="it-IT" sz="1400" dirty="0">
                <a:latin typeface="Arial Narrow" panose="020B0606020202030204" pitchFamily="34" charset="0"/>
                <a:hlinkClick r:id="rId16"/>
              </a:rPr>
              <a:t>Poster ATL-DAQ-SLIDE-2013-850 ppt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22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"Design of a hardware track finder (Fast TracKer) for the ATLAS trigger", presented by </a:t>
            </a:r>
            <a:r>
              <a:rPr lang="it-IT" sz="1400" b="1" dirty="0">
                <a:latin typeface="Arial Narrow" panose="020B0606020202030204" pitchFamily="34" charset="0"/>
              </a:rPr>
              <a:t>G. Volpi </a:t>
            </a:r>
            <a:r>
              <a:rPr lang="it-IT" sz="1400" dirty="0">
                <a:latin typeface="Arial Narrow" panose="020B0606020202030204" pitchFamily="34" charset="0"/>
                <a:hlinkClick r:id="rId23"/>
              </a:rPr>
              <a:t>Slides ppt</a:t>
            </a:r>
            <a:r>
              <a:rPr lang="it-IT" sz="1400" dirty="0">
                <a:latin typeface="Arial Narrow" panose="020B0606020202030204" pitchFamily="34" charset="0"/>
              </a:rPr>
              <a:t>, </a:t>
            </a:r>
            <a:r>
              <a:rPr lang="it-IT" sz="1400" dirty="0">
                <a:latin typeface="Arial Narrow" panose="020B0606020202030204" pitchFamily="34" charset="0"/>
                <a:hlinkClick r:id="rId24"/>
              </a:rPr>
              <a:t>Paper</a:t>
            </a:r>
            <a:r>
              <a:rPr lang="it-IT" sz="1400" dirty="0">
                <a:latin typeface="Arial Narrow" panose="020B0606020202030204" pitchFamily="34" charset="0"/>
              </a:rPr>
              <a:t>.</a:t>
            </a:r>
          </a:p>
          <a:p>
            <a:r>
              <a:rPr lang="it-IT" sz="1400" b="1" dirty="0">
                <a:latin typeface="Arial Narrow" panose="020B0606020202030204" pitchFamily="34" charset="0"/>
                <a:hlinkClick r:id="rId25"/>
              </a:rPr>
              <a:t>RT 2014</a:t>
            </a:r>
            <a:r>
              <a:rPr lang="it-IT" sz="1400" dirty="0">
                <a:latin typeface="Arial Narrow" panose="020B0606020202030204" pitchFamily="34" charset="0"/>
              </a:rPr>
              <a:t>, Nara, Japan, May 2014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"Associative Memory computing power and its simulation", presented by </a:t>
            </a:r>
            <a:r>
              <a:rPr lang="it-IT" sz="1400" b="1" dirty="0">
                <a:latin typeface="Arial Narrow" panose="020B0606020202030204" pitchFamily="34" charset="0"/>
              </a:rPr>
              <a:t>C. Luongo </a:t>
            </a:r>
            <a:r>
              <a:rPr lang="it-IT" sz="1400" dirty="0">
                <a:latin typeface="Arial Narrow" panose="020B0606020202030204" pitchFamily="34" charset="0"/>
                <a:hlinkClick r:id="rId26"/>
              </a:rPr>
              <a:t>Poster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27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"A Highly Parallel FPGA Implementation of a 2D-Clustering Algorithm for the ATLAS Fast Tracker (FTK) Processor", presented by </a:t>
            </a:r>
            <a:r>
              <a:rPr lang="it-IT" sz="1400" b="1" dirty="0">
                <a:latin typeface="Arial Narrow" panose="020B0606020202030204" pitchFamily="34" charset="0"/>
              </a:rPr>
              <a:t>N. Kimura </a:t>
            </a:r>
            <a:r>
              <a:rPr lang="it-IT" sz="1400" dirty="0">
                <a:latin typeface="Arial Narrow" panose="020B0606020202030204" pitchFamily="34" charset="0"/>
                <a:hlinkClick r:id="rId28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28"/>
              </a:rPr>
              <a:t>Paper</a:t>
            </a:r>
            <a:endParaRPr lang="it-IT" sz="1400" dirty="0">
              <a:latin typeface="Arial Narrow" panose="020B0606020202030204" pitchFamily="34" charset="0"/>
            </a:endParaRPr>
          </a:p>
          <a:p>
            <a:r>
              <a:rPr lang="it-IT" sz="1400" b="1" dirty="0">
                <a:latin typeface="Arial Narrow" panose="020B0606020202030204" pitchFamily="34" charset="0"/>
                <a:hlinkClick r:id="rId29"/>
              </a:rPr>
              <a:t>TIPP 2014</a:t>
            </a:r>
            <a:r>
              <a:rPr lang="it-IT" sz="1400" dirty="0">
                <a:latin typeface="Arial Narrow" panose="020B0606020202030204" pitchFamily="34" charset="0"/>
              </a:rPr>
              <a:t>, Amsterdam, The Netherlands, June 2014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"The Serial Link Processor for the Fast TracKer (FTK) at ATLAS", presented by </a:t>
            </a:r>
            <a:r>
              <a:rPr lang="it-IT" sz="1400" b="1" dirty="0">
                <a:latin typeface="Arial Narrow" panose="020B0606020202030204" pitchFamily="34" charset="0"/>
              </a:rPr>
              <a:t>P. Luciano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30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28"/>
              </a:rPr>
              <a:t>Paper</a:t>
            </a:r>
            <a:endParaRPr lang="it-IT" sz="1400" dirty="0">
              <a:latin typeface="Arial Narrow" panose="020B0606020202030204" pitchFamily="34" charset="0"/>
            </a:endParaRP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"Future Evolution of the FTK Processing Unit", presented by </a:t>
            </a:r>
            <a:r>
              <a:rPr lang="it-IT" sz="1400" b="1" dirty="0">
                <a:latin typeface="Arial Narrow" panose="020B0606020202030204" pitchFamily="34" charset="0"/>
              </a:rPr>
              <a:t>C. Gentsos </a:t>
            </a:r>
            <a:r>
              <a:rPr lang="it-IT" sz="1400" dirty="0">
                <a:latin typeface="Arial Narrow" panose="020B0606020202030204" pitchFamily="34" charset="0"/>
                <a:hlinkClick r:id="rId31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28"/>
              </a:rPr>
              <a:t>Paper</a:t>
            </a:r>
            <a:endParaRPr lang="it-IT" sz="1400" dirty="0">
              <a:latin typeface="Arial Narrow" panose="020B0606020202030204" pitchFamily="34" charset="0"/>
            </a:endParaRP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"A High Performance Multi-Core FPGA Implementation for 2D Pixel CLustering for the ATLAS Fast TracKer (FTK) Processor", presented by </a:t>
            </a:r>
            <a:r>
              <a:rPr lang="it-IT" sz="1400" b="1" dirty="0">
                <a:latin typeface="Arial Narrow" panose="020B0606020202030204" pitchFamily="34" charset="0"/>
              </a:rPr>
              <a:t>C.-L. Sotiropoulou </a:t>
            </a:r>
            <a:r>
              <a:rPr lang="it-IT" sz="1400" dirty="0">
                <a:latin typeface="Arial Narrow" panose="020B0606020202030204" pitchFamily="34" charset="0"/>
                <a:hlinkClick r:id="rId32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33"/>
              </a:rPr>
              <a:t>Paper</a:t>
            </a:r>
            <a:endParaRPr lang="it-IT" sz="1400" dirty="0">
              <a:latin typeface="Arial Narrow" panose="020B0606020202030204" pitchFamily="34" charset="0"/>
            </a:endParaRPr>
          </a:p>
          <a:p>
            <a:r>
              <a:rPr lang="it-IT" sz="1400" b="1" dirty="0">
                <a:latin typeface="Arial Narrow" panose="020B0606020202030204" pitchFamily="34" charset="0"/>
                <a:hlinkClick r:id="rId34"/>
              </a:rPr>
              <a:t>WIT 2014</a:t>
            </a:r>
            <a:r>
              <a:rPr lang="it-IT" sz="1400" dirty="0">
                <a:latin typeface="Arial Narrow" panose="020B0606020202030204" pitchFamily="34" charset="0"/>
              </a:rPr>
              <a:t>, University of Pennsylvania, May 2014</a:t>
            </a: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"A Parallel FPGA Implementation for Real-Time 2D Pixel Clustering for the ATLAS Fast Tracker (FTK) Processor", presented by </a:t>
            </a:r>
            <a:r>
              <a:rPr lang="it-IT" sz="1400" b="1" dirty="0">
                <a:latin typeface="Arial Narrow" panose="020B0606020202030204" pitchFamily="34" charset="0"/>
              </a:rPr>
              <a:t>S. Gkaitatzis </a:t>
            </a:r>
            <a:r>
              <a:rPr lang="it-IT" sz="1400" dirty="0">
                <a:latin typeface="Arial Narrow" panose="020B0606020202030204" pitchFamily="34" charset="0"/>
                <a:hlinkClick r:id="rId35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28"/>
              </a:rPr>
              <a:t>Paper</a:t>
            </a:r>
            <a:endParaRPr lang="it-IT" sz="1400" dirty="0">
              <a:latin typeface="Arial Narrow" panose="020B0606020202030204" pitchFamily="34" charset="0"/>
            </a:endParaRPr>
          </a:p>
          <a:p>
            <a:pPr lvl="1"/>
            <a:r>
              <a:rPr lang="it-IT" sz="1400" dirty="0">
                <a:latin typeface="Arial Narrow" panose="020B0606020202030204" pitchFamily="34" charset="0"/>
              </a:rPr>
              <a:t>"The Serial Link Processor for the Fast TracKer (FTK) at ATLAS", presented by </a:t>
            </a:r>
            <a:r>
              <a:rPr lang="it-IT" sz="1400" b="1" dirty="0">
                <a:latin typeface="Arial Narrow" panose="020B0606020202030204" pitchFamily="34" charset="0"/>
              </a:rPr>
              <a:t>V. Liberali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>
                <a:latin typeface="Arial Narrow" panose="020B0606020202030204" pitchFamily="34" charset="0"/>
                <a:hlinkClick r:id="rId28"/>
              </a:rPr>
              <a:t>Slides</a:t>
            </a:r>
            <a:r>
              <a:rPr lang="it-IT" sz="1400" dirty="0">
                <a:latin typeface="Arial Narrow" panose="020B0606020202030204" pitchFamily="34" charset="0"/>
              </a:rPr>
              <a:t> </a:t>
            </a:r>
            <a:r>
              <a:rPr lang="it-IT" sz="1400" dirty="0" smtClean="0">
                <a:latin typeface="Arial Narrow" panose="020B0606020202030204" pitchFamily="34" charset="0"/>
                <a:hlinkClick r:id="rId28"/>
              </a:rPr>
              <a:t>Paper</a:t>
            </a:r>
            <a:r>
              <a:rPr lang="it-IT" sz="1400" dirty="0" smtClean="0">
                <a:latin typeface="Arial Narrow" panose="020B0606020202030204" pitchFamily="34" charset="0"/>
              </a:rPr>
              <a:t>                                                       </a:t>
            </a:r>
            <a:endParaRPr lang="it-IT" sz="1400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2059237">
            <a:off x="920034" y="2642304"/>
            <a:ext cx="7673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CONFERENCES – TALKS &amp; PROCEEDINGS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1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Papers on Peer Review Journal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AMBSLP +LAMB + AMchip05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err="1" smtClean="0">
                <a:sym typeface="Wingdings" panose="05000000000000000000" pitchFamily="2" charset="2"/>
              </a:rPr>
              <a:t>AMsystem</a:t>
            </a:r>
            <a:endParaRPr lang="en-GB" dirty="0" smtClean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LAMB tests with </a:t>
            </a:r>
            <a:r>
              <a:rPr lang="en-GB" dirty="0" err="1" smtClean="0">
                <a:sym typeface="Wingdings" panose="05000000000000000000" pitchFamily="2" charset="2"/>
              </a:rPr>
              <a:t>eval</a:t>
            </a:r>
            <a:r>
              <a:rPr lang="en-GB" dirty="0" smtClean="0">
                <a:sym typeface="Wingdings" panose="05000000000000000000" pitchFamily="2" charset="2"/>
              </a:rPr>
              <a:t> board  pub for PHD students (</a:t>
            </a:r>
            <a:r>
              <a:rPr lang="en-GB" dirty="0" err="1" smtClean="0">
                <a:sym typeface="Wingdings" panose="05000000000000000000" pitchFamily="2" charset="2"/>
              </a:rPr>
              <a:t>Pierluigi</a:t>
            </a:r>
            <a:r>
              <a:rPr lang="en-GB" dirty="0" smtClean="0">
                <a:sym typeface="Wingdings" panose="05000000000000000000" pitchFamily="2" charset="2"/>
              </a:rPr>
              <a:t>, </a:t>
            </a:r>
            <a:r>
              <a:rPr lang="en-GB" dirty="0" err="1" smtClean="0">
                <a:sym typeface="Wingdings" panose="05000000000000000000" pitchFamily="2" charset="2"/>
              </a:rPr>
              <a:t>Saverio</a:t>
            </a:r>
            <a:r>
              <a:rPr lang="en-GB" dirty="0" smtClean="0">
                <a:sym typeface="Wingdings" panose="05000000000000000000" pitchFamily="2" charset="2"/>
              </a:rPr>
              <a:t>, Daniel, Enrico)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Calliope TNS paper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Christos paper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Cooling tests and T-simulation; Infrastructures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Other ideas?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0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39857"/>
          </a:xfrm>
        </p:spPr>
        <p:txBody>
          <a:bodyPr>
            <a:normAutofit fontScale="90000"/>
          </a:bodyPr>
          <a:lstStyle/>
          <a:p>
            <a:pPr algn="r"/>
            <a:r>
              <a:rPr lang="en-GB" sz="3600" b="1" dirty="0" smtClean="0">
                <a:solidFill>
                  <a:srgbClr val="FF0000"/>
                </a:solidFill>
              </a:rPr>
              <a:t>Web </a:t>
            </a:r>
            <a:r>
              <a:rPr lang="en-GB" sz="3600" b="1" dirty="0" smtClean="0">
                <a:solidFill>
                  <a:srgbClr val="FF0000"/>
                </a:solidFill>
              </a:rPr>
              <a:t>Site </a:t>
            </a:r>
            <a:r>
              <a:rPr lang="en-GB" sz="3600" dirty="0" smtClean="0"/>
              <a:t>– thanks to Simone for updates- </a:t>
            </a:r>
            <a:r>
              <a:rPr lang="en-GB" sz="3600" dirty="0" smtClean="0">
                <a:solidFill>
                  <a:srgbClr val="FF0000"/>
                </a:solidFill>
              </a:rPr>
              <a:t>stil</a:t>
            </a:r>
            <a:r>
              <a:rPr lang="en-GB" sz="3600" dirty="0" smtClean="0">
                <a:solidFill>
                  <a:srgbClr val="FF0000"/>
                </a:solidFill>
              </a:rPr>
              <a:t>l to do before end of September: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09328"/>
            <a:ext cx="8229600" cy="60486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i="1" dirty="0" smtClean="0">
                <a:solidFill>
                  <a:srgbClr val="0070C0"/>
                </a:solidFill>
              </a:rPr>
              <a:t>Section Dissemination:</a:t>
            </a:r>
          </a:p>
          <a:p>
            <a:r>
              <a:rPr lang="en-GB" i="1" dirty="0" smtClean="0"/>
              <a:t>Talks &amp; papers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GB" i="1" dirty="0">
                <a:sym typeface="Wingdings" panose="05000000000000000000" pitchFamily="2" charset="2"/>
              </a:rPr>
              <a:t>T</a:t>
            </a:r>
            <a:r>
              <a:rPr lang="en-GB" i="1" dirty="0" smtClean="0">
                <a:sym typeface="Wingdings" panose="05000000000000000000" pitchFamily="2" charset="2"/>
              </a:rPr>
              <a:t>alks &amp; Proceedings</a:t>
            </a:r>
          </a:p>
          <a:p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Add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i="1" dirty="0" smtClean="0">
                <a:sym typeface="Wingdings" panose="05000000000000000000" pitchFamily="2" charset="2"/>
              </a:rPr>
              <a:t>Papers  </a:t>
            </a:r>
          </a:p>
          <a:p>
            <a:r>
              <a:rPr lang="en-GB" i="1" dirty="0" smtClean="0">
                <a:sym typeface="Wingdings" panose="05000000000000000000" pitchFamily="2" charset="2"/>
              </a:rPr>
              <a:t>School &amp; Workshops</a:t>
            </a:r>
            <a:r>
              <a:rPr lang="en-GB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en-GB" i="1" dirty="0" smtClean="0">
                <a:sym typeface="Wingdings" panose="05000000000000000000" pitchFamily="2" charset="2"/>
              </a:rPr>
              <a:t>FTK events</a:t>
            </a:r>
          </a:p>
          <a:p>
            <a:pPr lvl="1"/>
            <a:r>
              <a:rPr lang="en-GB" i="1" dirty="0" smtClean="0">
                <a:sym typeface="Wingdings" panose="05000000000000000000" pitchFamily="2" charset="2"/>
              </a:rPr>
              <a:t>FTK Workshops for the consortium</a:t>
            </a:r>
          </a:p>
          <a:p>
            <a:pPr lvl="1"/>
            <a:r>
              <a:rPr lang="en-GB" i="1" dirty="0" smtClean="0">
                <a:sym typeface="Wingdings" panose="05000000000000000000" pitchFamily="2" charset="2"/>
              </a:rPr>
              <a:t>FTK Schools</a:t>
            </a:r>
          </a:p>
          <a:p>
            <a:pPr lvl="1"/>
            <a:r>
              <a:rPr lang="en-GB" i="1" dirty="0" smtClean="0">
                <a:sym typeface="Wingdings" panose="05000000000000000000" pitchFamily="2" charset="2"/>
              </a:rPr>
              <a:t>FTK OPEN days</a:t>
            </a:r>
          </a:p>
          <a:p>
            <a:pPr lvl="1"/>
            <a:r>
              <a:rPr lang="en-GB" i="1" dirty="0" smtClean="0"/>
              <a:t>FTK Workshops for the public</a:t>
            </a:r>
          </a:p>
          <a:p>
            <a:pPr lvl="1"/>
            <a:r>
              <a:rPr lang="en-GB" i="1" dirty="0" smtClean="0"/>
              <a:t>Trainings &amp; </a:t>
            </a:r>
            <a:r>
              <a:rPr lang="en-GB" dirty="0">
                <a:sym typeface="Wingdings" panose="05000000000000000000" pitchFamily="2" charset="2"/>
              </a:rPr>
              <a:t>Soft trainings </a:t>
            </a:r>
            <a:endParaRPr lang="en-GB" i="1" dirty="0" smtClean="0"/>
          </a:p>
          <a:p>
            <a:pPr lvl="1"/>
            <a:r>
              <a:rPr lang="en-GB" i="1" dirty="0" smtClean="0"/>
              <a:t>Other dissemination occasions – seminars</a:t>
            </a:r>
          </a:p>
          <a:p>
            <a:pPr marL="0" indent="0">
              <a:buNone/>
            </a:pPr>
            <a:r>
              <a:rPr lang="en-GB" b="1" i="1" dirty="0">
                <a:solidFill>
                  <a:srgbClr val="0070C0"/>
                </a:solidFill>
              </a:rPr>
              <a:t>Section </a:t>
            </a:r>
            <a:r>
              <a:rPr lang="en-GB" b="1" i="1" dirty="0" smtClean="0">
                <a:solidFill>
                  <a:srgbClr val="0070C0"/>
                </a:solidFill>
              </a:rPr>
              <a:t>Organization:</a:t>
            </a:r>
            <a:endParaRPr lang="en-GB" i="1" dirty="0" smtClean="0"/>
          </a:p>
          <a:p>
            <a:r>
              <a:rPr lang="en-GB" i="1" dirty="0"/>
              <a:t> </a:t>
            </a:r>
            <a:r>
              <a:rPr lang="en-GB" i="1" dirty="0" err="1"/>
              <a:t>Workpackages</a:t>
            </a:r>
            <a:r>
              <a:rPr lang="en-GB" i="1" dirty="0"/>
              <a:t> &amp; </a:t>
            </a:r>
            <a:r>
              <a:rPr lang="en-GB" i="1" dirty="0" smtClean="0"/>
              <a:t>Deliverables </a:t>
            </a:r>
            <a:r>
              <a:rPr lang="en-GB" i="1" dirty="0" smtClean="0">
                <a:sym typeface="Wingdings" panose="05000000000000000000" pitchFamily="2" charset="2"/>
              </a:rPr>
              <a:t>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put the complete lists</a:t>
            </a:r>
          </a:p>
          <a:p>
            <a:r>
              <a:rPr lang="en-GB" i="1" dirty="0" smtClean="0">
                <a:sym typeface="Wingdings" panose="05000000000000000000" pitchFamily="2" charset="2"/>
              </a:rPr>
              <a:t>Timelines &amp; milestones </a:t>
            </a:r>
            <a:r>
              <a:rPr lang="en-GB" i="1" dirty="0">
                <a:sym typeface="Wingdings" panose="05000000000000000000" pitchFamily="2" charset="2"/>
              </a:rPr>
              <a:t>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put the schedule diagram &amp; Milestone list</a:t>
            </a:r>
          </a:p>
          <a:p>
            <a:r>
              <a:rPr lang="en-GB" i="1" dirty="0" smtClean="0"/>
              <a:t>Secondments</a:t>
            </a:r>
            <a:r>
              <a:rPr lang="en-GB" i="1" dirty="0" smtClean="0">
                <a:sym typeface="Wingdings" panose="05000000000000000000" pitchFamily="2" charset="2"/>
              </a:rPr>
              <a:t> Secondments &amp; recruitments  -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Update 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G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antt Charts</a:t>
            </a:r>
          </a:p>
          <a:p>
            <a:r>
              <a:rPr lang="en-GB" i="1" dirty="0" smtClean="0">
                <a:sym typeface="Wingdings" panose="05000000000000000000" pitchFamily="2" charset="2"/>
              </a:rPr>
              <a:t>Meetings  Consortium Management Meetings –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put links to GAs &amp; EBs</a:t>
            </a:r>
          </a:p>
          <a:p>
            <a:r>
              <a:rPr lang="en-GB" i="1" dirty="0" smtClean="0">
                <a:sym typeface="Wingdings" panose="05000000000000000000" pitchFamily="2" charset="2"/>
              </a:rPr>
              <a:t>Reports  </a:t>
            </a:r>
            <a:r>
              <a:rPr lang="en-GB" dirty="0" smtClean="0">
                <a:sym typeface="Wingdings" panose="05000000000000000000" pitchFamily="2" charset="2"/>
              </a:rPr>
              <a:t>update content with the new ones (2014 reports)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Compact “</a:t>
            </a:r>
            <a:r>
              <a:rPr lang="en-GB" i="1" dirty="0" smtClean="0">
                <a:sym typeface="Wingdings" panose="05000000000000000000" pitchFamily="2" charset="2"/>
              </a:rPr>
              <a:t>Talks </a:t>
            </a:r>
            <a:r>
              <a:rPr lang="en-GB" i="1" dirty="0">
                <a:sym typeface="Wingdings" panose="05000000000000000000" pitchFamily="2" charset="2"/>
              </a:rPr>
              <a:t>&amp; </a:t>
            </a:r>
            <a:r>
              <a:rPr lang="en-GB" i="1" dirty="0" smtClean="0">
                <a:sym typeface="Wingdings" panose="05000000000000000000" pitchFamily="2" charset="2"/>
              </a:rPr>
              <a:t>Posters”,  “Proceedings”, “Papers” </a:t>
            </a:r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into a single slot</a:t>
            </a:r>
          </a:p>
          <a:p>
            <a:pPr lvl="1"/>
            <a:r>
              <a:rPr lang="en-GB" i="1" dirty="0" smtClean="0">
                <a:sym typeface="Wingdings" panose="05000000000000000000" pitchFamily="2" charset="2"/>
              </a:rPr>
              <a:t>Public documents under development: talks, posters, publications…</a:t>
            </a:r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Add</a:t>
            </a:r>
            <a:r>
              <a:rPr lang="en-GB" dirty="0" smtClean="0">
                <a:sym typeface="Wingdings" panose="05000000000000000000" pitchFamily="2" charset="2"/>
              </a:rPr>
              <a:t>: </a:t>
            </a:r>
            <a:r>
              <a:rPr lang="en-GB" i="1" dirty="0" smtClean="0">
                <a:sym typeface="Wingdings" panose="05000000000000000000" pitchFamily="2" charset="2"/>
              </a:rPr>
              <a:t>Career Development plan</a:t>
            </a:r>
          </a:p>
          <a:p>
            <a:r>
              <a:rPr lang="en-GB" dirty="0" smtClean="0">
                <a:solidFill>
                  <a:srgbClr val="FF0000"/>
                </a:solidFill>
                <a:sym typeface="Wingdings" panose="05000000000000000000" pitchFamily="2" charset="2"/>
              </a:rPr>
              <a:t>Add</a:t>
            </a:r>
            <a:r>
              <a:rPr lang="en-GB" dirty="0">
                <a:sym typeface="Wingdings" panose="05000000000000000000" pitchFamily="2" charset="2"/>
              </a:rPr>
              <a:t>: </a:t>
            </a:r>
            <a:r>
              <a:rPr lang="en-GB" i="1" dirty="0" smtClean="0">
                <a:sym typeface="Wingdings" panose="05000000000000000000" pitchFamily="2" charset="2"/>
              </a:rPr>
              <a:t>Web </a:t>
            </a:r>
            <a:r>
              <a:rPr lang="en-GB" i="1" dirty="0">
                <a:sym typeface="Wingdings" panose="05000000000000000000" pitchFamily="2" charset="2"/>
              </a:rPr>
              <a:t>site Development </a:t>
            </a:r>
            <a:r>
              <a:rPr lang="en-GB" i="1" dirty="0" smtClean="0">
                <a:sym typeface="Wingdings" panose="05000000000000000000" pitchFamily="2" charset="2"/>
              </a:rPr>
              <a:t>plan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368646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REPORTS (</a:t>
            </a:r>
            <a:r>
              <a:rPr lang="en-GB" b="1" dirty="0" smtClean="0">
                <a:solidFill>
                  <a:srgbClr val="FF0000"/>
                </a:solidFill>
              </a:rPr>
              <a:t>to be ready August 30</a:t>
            </a:r>
            <a:r>
              <a:rPr lang="en-GB" dirty="0" smtClean="0"/>
              <a:t>)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Marco </a:t>
            </a:r>
            <a:r>
              <a:rPr lang="en-GB" dirty="0" err="1" smtClean="0"/>
              <a:t>Piendibene</a:t>
            </a:r>
            <a:endParaRPr lang="en-GB" dirty="0" smtClean="0"/>
          </a:p>
          <a:p>
            <a:r>
              <a:rPr lang="en-GB" dirty="0" smtClean="0"/>
              <a:t>Francesco </a:t>
            </a:r>
            <a:r>
              <a:rPr lang="en-GB" dirty="0" err="1" smtClean="0"/>
              <a:t>Crescioli</a:t>
            </a:r>
            <a:endParaRPr lang="en-GB" dirty="0" smtClean="0"/>
          </a:p>
          <a:p>
            <a:r>
              <a:rPr lang="en-GB" dirty="0" smtClean="0"/>
              <a:t>Christos </a:t>
            </a:r>
            <a:r>
              <a:rPr lang="en-GB" dirty="0" err="1" smtClean="0"/>
              <a:t>Gentsos</a:t>
            </a:r>
            <a:endParaRPr lang="en-GB" dirty="0" smtClean="0"/>
          </a:p>
          <a:p>
            <a:r>
              <a:rPr lang="en-GB" dirty="0" smtClean="0"/>
              <a:t>Guido </a:t>
            </a:r>
            <a:r>
              <a:rPr lang="en-GB" dirty="0" err="1" smtClean="0"/>
              <a:t>Volpi</a:t>
            </a:r>
            <a:endParaRPr lang="en-GB" dirty="0" smtClean="0"/>
          </a:p>
          <a:p>
            <a:r>
              <a:rPr lang="it-IT" dirty="0"/>
              <a:t>Dimos </a:t>
            </a:r>
            <a:r>
              <a:rPr lang="it-IT" dirty="0" smtClean="0"/>
              <a:t>Sampsodinis</a:t>
            </a:r>
          </a:p>
          <a:p>
            <a:r>
              <a:rPr lang="en-GB" dirty="0" smtClean="0"/>
              <a:t>Stefano </a:t>
            </a:r>
            <a:r>
              <a:rPr lang="en-GB" dirty="0" err="1" smtClean="0"/>
              <a:t>Petrucci</a:t>
            </a:r>
            <a:endParaRPr lang="en-GB" dirty="0" smtClean="0"/>
          </a:p>
          <a:p>
            <a:r>
              <a:rPr lang="en-GB" dirty="0" err="1" smtClean="0"/>
              <a:t>Dimitris</a:t>
            </a:r>
            <a:r>
              <a:rPr lang="en-GB" dirty="0" smtClean="0"/>
              <a:t> Dimas  (short, to be completed later)</a:t>
            </a:r>
          </a:p>
          <a:p>
            <a:r>
              <a:rPr lang="en-GB" dirty="0" smtClean="0"/>
              <a:t>Naoki Kimura</a:t>
            </a:r>
          </a:p>
          <a:p>
            <a:r>
              <a:rPr lang="en-GB" dirty="0" smtClean="0"/>
              <a:t>Roberto </a:t>
            </a:r>
            <a:r>
              <a:rPr lang="en-GB" dirty="0" err="1" smtClean="0"/>
              <a:t>Beccherle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566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13065</TotalTime>
  <Words>1056</Words>
  <Application>Microsoft Office PowerPoint</Application>
  <PresentationFormat>On-screen Show (4:3)</PresentationFormat>
  <Paragraphs>175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OUTLINE (1) Mid term review (2) Milestones Deliverables: who does what (3.a) Outreach – Dissemination (3.b)  Web site (4) Papers plan (5) Trainings (scientific and soft) (6) Career Development Plans (7) Next EB/GA (8) averall schedule</vt:lpstr>
      <vt:lpstr>Mid Term Review</vt:lpstr>
      <vt:lpstr>2014 Program - Milestones</vt:lpstr>
      <vt:lpstr>2014 Program – Deliverables to be ready for August 30</vt:lpstr>
      <vt:lpstr>OUTREACH       MILESTONES &amp; Deliverables (to be ready August 30)</vt:lpstr>
      <vt:lpstr>PowerPoint Presentation</vt:lpstr>
      <vt:lpstr>Papers on Peer Review Journal </vt:lpstr>
      <vt:lpstr>Web Site – thanks to Simone for updates- still to do before end of September:</vt:lpstr>
      <vt:lpstr>REPORTS (to be ready August 30)</vt:lpstr>
      <vt:lpstr>PowerPoint Presentation</vt:lpstr>
      <vt:lpstr>SOFT Trainings</vt:lpstr>
      <vt:lpstr>Career Development Plans to be ready July 30</vt:lpstr>
      <vt:lpstr>Management – Meetings  (1/2)</vt:lpstr>
      <vt:lpstr>NEXT EB, GA meetings proposal</vt:lpstr>
      <vt:lpstr>PowerPoint Presentation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Paola Giannetti</dc:creator>
  <cp:lastModifiedBy>Paola Giannetti</cp:lastModifiedBy>
  <cp:revision>94</cp:revision>
  <dcterms:created xsi:type="dcterms:W3CDTF">2013-06-26T13:42:48Z</dcterms:created>
  <dcterms:modified xsi:type="dcterms:W3CDTF">2014-07-20T15:03:38Z</dcterms:modified>
</cp:coreProperties>
</file>