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3" r:id="rId2"/>
    <p:sldId id="437" r:id="rId3"/>
    <p:sldId id="436" r:id="rId4"/>
    <p:sldId id="434" r:id="rId5"/>
    <p:sldId id="438" r:id="rId6"/>
    <p:sldId id="439" r:id="rId7"/>
    <p:sldId id="440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336600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54BFF"/>
    <a:srgbClr val="0000FF"/>
    <a:srgbClr val="990099"/>
    <a:srgbClr val="FF33CC"/>
    <a:srgbClr val="996633"/>
    <a:srgbClr val="CC9900"/>
    <a:srgbClr val="FCD73A"/>
    <a:srgbClr val="FEF1B8"/>
    <a:srgbClr val="CC0099"/>
    <a:srgbClr val="66FF66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1510" autoAdjust="0"/>
    <p:restoredTop sz="93486" autoAdjust="0"/>
  </p:normalViewPr>
  <p:slideViewPr>
    <p:cSldViewPr>
      <p:cViewPr varScale="1">
        <p:scale>
          <a:sx n="113" d="100"/>
          <a:sy n="113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EB3D04-679C-4304-906B-80EE69E231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92897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8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79FE7D-CB37-45C2-AED8-6A68245D0A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6759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KLOE-Bio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_1389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-612576" y="-3381"/>
            <a:ext cx="10441160" cy="6960773"/>
          </a:xfrm>
          <a:prstGeom prst="rect">
            <a:avLst/>
          </a:prstGeom>
        </p:spPr>
      </p:pic>
      <p:sp>
        <p:nvSpPr>
          <p:cNvPr id="5" name="Oval 39"/>
          <p:cNvSpPr>
            <a:spLocks noChangeAspect="1"/>
          </p:cNvSpPr>
          <p:nvPr/>
        </p:nvSpPr>
        <p:spPr bwMode="auto">
          <a:xfrm>
            <a:off x="2724150" y="1455738"/>
            <a:ext cx="4203700" cy="42037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  <a:defRPr/>
            </a:pPr>
            <a:endParaRPr lang="it-IT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764704"/>
            <a:ext cx="8229600" cy="5000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600" b="1" cap="none" spc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enter presentation title</a:t>
            </a:r>
            <a:endParaRPr lang="it-IT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0" hasCustomPrompt="1"/>
          </p:nvPr>
        </p:nvSpPr>
        <p:spPr>
          <a:xfrm>
            <a:off x="357159" y="5522351"/>
            <a:ext cx="8501122" cy="114700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2200" b="0" cap="none" spc="0" baseline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Click to edit author, conference etc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 KLO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72000" y="44696"/>
            <a:ext cx="9000000" cy="648000"/>
          </a:xfrm>
          <a:prstGeom prst="roundRect">
            <a:avLst>
              <a:gd name="adj" fmla="val 27588"/>
            </a:avLst>
          </a:prstGeom>
          <a:solidFill>
            <a:srgbClr val="E9743F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rgbClr val="3366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36512" y="6669384"/>
            <a:ext cx="9216000" cy="216000"/>
          </a:xfrm>
          <a:prstGeom prst="rect">
            <a:avLst/>
          </a:prstGeom>
          <a:gradFill flip="none" rotWithShape="1">
            <a:gsLst>
              <a:gs pos="0">
                <a:srgbClr val="E9743F">
                  <a:shade val="30000"/>
                  <a:satMod val="115000"/>
                </a:srgbClr>
              </a:gs>
              <a:gs pos="50000">
                <a:srgbClr val="E9743F">
                  <a:shade val="67500"/>
                  <a:satMod val="115000"/>
                </a:srgbClr>
              </a:gs>
              <a:gs pos="100000">
                <a:srgbClr val="E9743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rgbClr val="336600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44624"/>
            <a:ext cx="7848872" cy="4052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200" b="1" cap="none" spc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0" cap="none" spc="0">
                <a:ln w="11430"/>
                <a:solidFill>
                  <a:sysClr val="windowText" lastClr="000000"/>
                </a:solidFill>
                <a:effectLst/>
              </a:defRPr>
            </a:lvl1pPr>
          </a:lstStyle>
          <a:p>
            <a:pPr>
              <a:defRPr/>
            </a:pPr>
            <a:r>
              <a:rPr lang="it-IT" smtClean="0"/>
              <a:t>Belle II</a:t>
            </a:r>
            <a:endParaRPr lang="it-IT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43688"/>
            <a:ext cx="2133600" cy="2603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0" cap="none" spc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E75DD37-B04B-4825-B472-4A0059047E1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5D5A-190F-4A86-8417-229FFE14800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8750" y="714375"/>
            <a:ext cx="8805863" cy="52578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3641" y="594000"/>
            <a:ext cx="8676719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5D5A-190F-4A86-8417-229FFE14800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714375"/>
            <a:ext cx="8805863" cy="52578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pic>
        <p:nvPicPr>
          <p:cNvPr id="7" name="Picture 6" descr="Picture2.png"/>
          <p:cNvPicPr>
            <a:picLocks noChangeAspect="1"/>
          </p:cNvPicPr>
          <p:nvPr userDrawn="1"/>
        </p:nvPicPr>
        <p:blipFill>
          <a:blip r:embed="rId2" cstate="print"/>
          <a:srcRect l="82738" t="1560" r="695" b="86880"/>
          <a:stretch>
            <a:fillRect/>
          </a:stretch>
        </p:blipFill>
        <p:spPr>
          <a:xfrm>
            <a:off x="8003204" y="43907"/>
            <a:ext cx="1033292" cy="57680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233641" y="594000"/>
            <a:ext cx="8676719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1982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5D5A-190F-4A86-8417-229FFE14800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714375"/>
            <a:ext cx="8805863" cy="52578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pic>
        <p:nvPicPr>
          <p:cNvPr id="7" name="Picture 6" descr="Picture2.png"/>
          <p:cNvPicPr>
            <a:picLocks noChangeAspect="1"/>
          </p:cNvPicPr>
          <p:nvPr userDrawn="1"/>
        </p:nvPicPr>
        <p:blipFill>
          <a:blip r:embed="rId2" cstate="print"/>
          <a:srcRect l="82738" t="1560" r="695" b="86880"/>
          <a:stretch>
            <a:fillRect/>
          </a:stretch>
        </p:blipFill>
        <p:spPr>
          <a:xfrm>
            <a:off x="8003204" y="43907"/>
            <a:ext cx="1033292" cy="57680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79512" y="44624"/>
            <a:ext cx="971593" cy="648072"/>
            <a:chOff x="288039" y="44624"/>
            <a:chExt cx="971593" cy="648072"/>
          </a:xfrm>
        </p:grpSpPr>
        <p:pic>
          <p:nvPicPr>
            <p:cNvPr id="9" name="Picture 8" descr="INFN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288039" y="44624"/>
              <a:ext cx="971593" cy="6184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683568" y="476672"/>
              <a:ext cx="57606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12" name="Straight Connector 11"/>
          <p:cNvCxnSpPr>
            <a:stCxn id="10" idx="1"/>
          </p:cNvCxnSpPr>
          <p:nvPr userDrawn="1"/>
        </p:nvCxnSpPr>
        <p:spPr bwMode="auto">
          <a:xfrm>
            <a:off x="575041" y="584684"/>
            <a:ext cx="738133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3329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197E-73D9-45C5-A7E6-02E7CD971EE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71438"/>
            <a:ext cx="82296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" y="714375"/>
            <a:ext cx="8805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3688"/>
            <a:ext cx="1907704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rgbClr val="0000FF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Belle II</a:t>
            </a:r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720" y="6643688"/>
            <a:ext cx="5040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solidFill>
                  <a:srgbClr val="0000FF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328" y="6624638"/>
            <a:ext cx="161967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rgbClr val="0000FF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2F658233-503F-47BB-9C74-1980BCA46FB9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425" r:id="rId2"/>
    <p:sldLayoutId id="2147484309" r:id="rId3"/>
    <p:sldLayoutId id="2147484426" r:id="rId4"/>
    <p:sldLayoutId id="2147484427" r:id="rId5"/>
    <p:sldLayoutId id="2147484310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00"/>
          </a:solidFill>
          <a:latin typeface="Calibri" pitchFamily="34" charset="0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00"/>
          </a:solidFill>
          <a:latin typeface="Calibri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6600"/>
          </a:solidFill>
          <a:latin typeface="Calibri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6600"/>
          </a:solidFill>
          <a:latin typeface="Calibri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66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137Cs LY on </a:t>
            </a:r>
            <a:r>
              <a:rPr lang="it-IT" dirty="0" err="1" smtClean="0"/>
              <a:t>CsI</a:t>
            </a:r>
            <a:r>
              <a:rPr lang="it-IT" dirty="0" smtClean="0"/>
              <a:t>:</a:t>
            </a:r>
            <a:r>
              <a:rPr lang="it-IT" dirty="0" err="1" smtClean="0"/>
              <a:t>Tl</a:t>
            </a:r>
            <a:r>
              <a:rPr lang="it-IT" dirty="0" smtClean="0"/>
              <a:t>  </a:t>
            </a:r>
            <a:r>
              <a:rPr lang="it-IT" dirty="0" err="1" smtClean="0"/>
              <a:t>Amcrys</a:t>
            </a:r>
            <a:r>
              <a:rPr lang="it-IT" dirty="0" smtClean="0"/>
              <a:t> 005 sample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AM005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1034" name="Picture 10" descr="H:\CsI_Tl\AM005_137Cs_pr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729202" cy="2021632"/>
          </a:xfrm>
          <a:prstGeom prst="rect">
            <a:avLst/>
          </a:prstGeom>
          <a:noFill/>
        </p:spPr>
      </p:pic>
      <p:pic>
        <p:nvPicPr>
          <p:cNvPr id="1035" name="Picture 11" descr="H:\CsI_Tl\AM005_137Cs_post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2729203" cy="2021633"/>
          </a:xfrm>
          <a:prstGeom prst="rect">
            <a:avLst/>
          </a:prstGeom>
          <a:noFill/>
        </p:spPr>
      </p:pic>
      <p:pic>
        <p:nvPicPr>
          <p:cNvPr id="1036" name="Picture 12" descr="H:\CsI_Tl\AM005_137Cs_post2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729202" cy="20216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47688" y="1124744"/>
            <a:ext cx="174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PRE-irradiation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08221" y="1124744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21 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78942" y="1124744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67 Gy</a:t>
            </a:r>
          </a:p>
        </p:txBody>
      </p:sp>
      <p:pic>
        <p:nvPicPr>
          <p:cNvPr id="20" name="Immagine 19" descr="amcrys 005 LY c 04072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77072"/>
            <a:ext cx="3406317" cy="2448271"/>
          </a:xfrm>
          <a:prstGeom prst="rect">
            <a:avLst/>
          </a:prstGeom>
        </p:spPr>
      </p:pic>
      <p:pic>
        <p:nvPicPr>
          <p:cNvPr id="24" name="Immagine 23" descr="amcrys 005 LY f 14072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077072"/>
            <a:ext cx="3612762" cy="2520280"/>
          </a:xfrm>
          <a:prstGeom prst="rect">
            <a:avLst/>
          </a:prstGeom>
        </p:spPr>
      </p:pic>
      <p:sp>
        <p:nvSpPr>
          <p:cNvPr id="26" name="TextBox 22"/>
          <p:cNvSpPr txBox="1"/>
          <p:nvPr/>
        </p:nvSpPr>
        <p:spPr>
          <a:xfrm>
            <a:off x="827584" y="3645024"/>
            <a:ext cx="240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67 </a:t>
            </a:r>
            <a:r>
              <a:rPr lang="it-IT" dirty="0" err="1" smtClean="0">
                <a:solidFill>
                  <a:srgbClr val="0000FF"/>
                </a:solidFill>
                <a:latin typeface="Calibri" pitchFamily="34" charset="0"/>
              </a:rPr>
              <a:t>Gy</a:t>
            </a:r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 and 1 </a:t>
            </a:r>
            <a:r>
              <a:rPr lang="it-IT" dirty="0" err="1" smtClean="0">
                <a:solidFill>
                  <a:srgbClr val="0000FF"/>
                </a:solidFill>
                <a:latin typeface="Calibri" pitchFamily="34" charset="0"/>
              </a:rPr>
              <a:t>day</a:t>
            </a:r>
            <a:endParaRPr lang="it-IT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5652120" y="3645024"/>
            <a:ext cx="262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67 </a:t>
            </a:r>
            <a:r>
              <a:rPr lang="it-IT" dirty="0" err="1" smtClean="0">
                <a:solidFill>
                  <a:srgbClr val="0000FF"/>
                </a:solidFill>
                <a:latin typeface="Calibri" pitchFamily="34" charset="0"/>
              </a:rPr>
              <a:t>Gy</a:t>
            </a:r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 and 11 </a:t>
            </a:r>
            <a:r>
              <a:rPr lang="it-IT" dirty="0" err="1" smtClean="0">
                <a:solidFill>
                  <a:srgbClr val="0000FF"/>
                </a:solidFill>
                <a:latin typeface="Calibri" pitchFamily="34" charset="0"/>
              </a:rPr>
              <a:t>days</a:t>
            </a:r>
            <a:endParaRPr lang="it-IT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137Cs LY on </a:t>
            </a:r>
            <a:r>
              <a:rPr lang="it-IT" dirty="0" err="1" smtClean="0"/>
              <a:t>CsI</a:t>
            </a:r>
            <a:r>
              <a:rPr lang="it-IT" dirty="0" smtClean="0"/>
              <a:t>:</a:t>
            </a:r>
            <a:r>
              <a:rPr lang="it-IT" dirty="0" err="1" smtClean="0"/>
              <a:t>Tl</a:t>
            </a:r>
            <a:r>
              <a:rPr lang="it-IT" dirty="0" smtClean="0"/>
              <a:t>  </a:t>
            </a:r>
            <a:r>
              <a:rPr lang="it-IT" dirty="0" err="1" smtClean="0"/>
              <a:t>Amcrys</a:t>
            </a:r>
            <a:r>
              <a:rPr lang="it-IT" dirty="0" smtClean="0"/>
              <a:t> 005 sample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25" name="Immagine 24" descr="amcrys 005 LY tu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6248419" cy="4612086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6516216" y="2257127"/>
            <a:ext cx="2339752" cy="1407642"/>
            <a:chOff x="6516216" y="2257127"/>
            <a:chExt cx="2339752" cy="1407642"/>
          </a:xfrm>
        </p:grpSpPr>
        <p:grpSp>
          <p:nvGrpSpPr>
            <p:cNvPr id="37" name="Gruppo 36"/>
            <p:cNvGrpSpPr/>
            <p:nvPr/>
          </p:nvGrpSpPr>
          <p:grpSpPr>
            <a:xfrm>
              <a:off x="6516216" y="2257127"/>
              <a:ext cx="2304256" cy="1243881"/>
              <a:chOff x="6732240" y="2257127"/>
              <a:chExt cx="2088232" cy="1027857"/>
            </a:xfrm>
          </p:grpSpPr>
          <p:cxnSp>
            <p:nvCxnSpPr>
              <p:cNvPr id="19" name="Connettore 1 18"/>
              <p:cNvCxnSpPr/>
              <p:nvPr/>
            </p:nvCxnSpPr>
            <p:spPr bwMode="auto">
              <a:xfrm>
                <a:off x="6732240" y="2420888"/>
                <a:ext cx="72008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Connettore 1 27"/>
              <p:cNvCxnSpPr/>
              <p:nvPr/>
            </p:nvCxnSpPr>
            <p:spPr bwMode="auto">
              <a:xfrm>
                <a:off x="6732240" y="2636912"/>
                <a:ext cx="7200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54B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ttore 1 28"/>
              <p:cNvCxnSpPr/>
              <p:nvPr/>
            </p:nvCxnSpPr>
            <p:spPr bwMode="auto">
              <a:xfrm>
                <a:off x="6732240" y="3284984"/>
                <a:ext cx="7200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C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ttore 1 29"/>
              <p:cNvCxnSpPr/>
              <p:nvPr/>
            </p:nvCxnSpPr>
            <p:spPr bwMode="auto">
              <a:xfrm>
                <a:off x="6732240" y="2852936"/>
                <a:ext cx="7200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ttore 1 30"/>
              <p:cNvCxnSpPr/>
              <p:nvPr/>
            </p:nvCxnSpPr>
            <p:spPr bwMode="auto">
              <a:xfrm>
                <a:off x="6732240" y="3068960"/>
                <a:ext cx="7200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CasellaDiTesto 31"/>
              <p:cNvSpPr txBox="1"/>
              <p:nvPr/>
            </p:nvSpPr>
            <p:spPr>
              <a:xfrm>
                <a:off x="7479323" y="2257127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Before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irr</a:t>
                </a:r>
                <a:endParaRPr lang="it-IT" sz="1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452320" y="2492896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chemeClr val="tx1"/>
                    </a:solidFill>
                    <a:latin typeface="Calibri" pitchFamily="34" charset="0"/>
                  </a:rPr>
                  <a:t>21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Gy</a:t>
                </a:r>
                <a:endParaRPr lang="it-IT" sz="1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7452320" y="2708920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chemeClr val="tx1"/>
                    </a:solidFill>
                    <a:latin typeface="Calibri" pitchFamily="34" charset="0"/>
                  </a:rPr>
                  <a:t>67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Gy</a:t>
                </a:r>
                <a:endParaRPr lang="it-IT" sz="1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7452320" y="2924944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chemeClr val="tx1"/>
                    </a:solidFill>
                    <a:latin typeface="Calibri" pitchFamily="34" charset="0"/>
                  </a:rPr>
                  <a:t>67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Gy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libri" pitchFamily="34" charset="0"/>
                  </a:rPr>
                  <a:t> and 1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day</a:t>
                </a:r>
                <a:endParaRPr lang="it-IT" sz="1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7308304" y="3356992"/>
              <a:ext cx="1547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tx1"/>
                  </a:solidFill>
                  <a:latin typeface="Calibri" pitchFamily="34" charset="0"/>
                </a:rPr>
                <a:t>67 </a:t>
              </a:r>
              <a:r>
                <a:rPr lang="it-IT" sz="1400" dirty="0" err="1" smtClean="0">
                  <a:solidFill>
                    <a:schemeClr val="tx1"/>
                  </a:solidFill>
                  <a:latin typeface="Calibri" pitchFamily="34" charset="0"/>
                </a:rPr>
                <a:t>Gy</a:t>
              </a:r>
              <a:r>
                <a:rPr lang="it-IT" sz="1400" dirty="0" smtClean="0">
                  <a:solidFill>
                    <a:schemeClr val="tx1"/>
                  </a:solidFill>
                  <a:latin typeface="Calibri" pitchFamily="34" charset="0"/>
                </a:rPr>
                <a:t> and 11 </a:t>
              </a:r>
              <a:r>
                <a:rPr lang="it-IT" sz="1400" dirty="0" err="1" smtClean="0">
                  <a:solidFill>
                    <a:schemeClr val="tx1"/>
                  </a:solidFill>
                  <a:latin typeface="Calibri" pitchFamily="34" charset="0"/>
                </a:rPr>
                <a:t>days</a:t>
              </a:r>
              <a:endParaRPr lang="it-IT" sz="14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524328" y="6192590"/>
            <a:ext cx="1619672" cy="260350"/>
          </a:xfrm>
        </p:spPr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0" y="908720"/>
            <a:ext cx="8748464" cy="2592288"/>
            <a:chOff x="251520" y="3711489"/>
            <a:chExt cx="8748464" cy="2592288"/>
          </a:xfrm>
        </p:grpSpPr>
        <p:pic>
          <p:nvPicPr>
            <p:cNvPr id="14" name="Picture 2" descr="H:\CsI_Tl\AM006_137Cs_pre.ep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005064"/>
              <a:ext cx="2915816" cy="2298713"/>
            </a:xfrm>
            <a:prstGeom prst="rect">
              <a:avLst/>
            </a:prstGeom>
            <a:noFill/>
          </p:spPr>
        </p:pic>
        <p:pic>
          <p:nvPicPr>
            <p:cNvPr id="15" name="Picture 7" descr="H:\CsI_Tl\AM006_137Cs_post11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4129038"/>
              <a:ext cx="2915816" cy="2159864"/>
            </a:xfrm>
            <a:prstGeom prst="rect">
              <a:avLst/>
            </a:prstGeom>
            <a:noFill/>
          </p:spPr>
        </p:pic>
        <p:pic>
          <p:nvPicPr>
            <p:cNvPr id="16" name="Picture 9" descr="H:\CsI_Tl\AM006_137Cs_post14.ep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4129038"/>
              <a:ext cx="2915816" cy="2159864"/>
            </a:xfrm>
            <a:prstGeom prst="rect">
              <a:avLst/>
            </a:prstGeom>
            <a:noFill/>
          </p:spPr>
        </p:pic>
        <p:sp>
          <p:nvSpPr>
            <p:cNvPr id="17" name="TextBox 14"/>
            <p:cNvSpPr txBox="1"/>
            <p:nvPr/>
          </p:nvSpPr>
          <p:spPr>
            <a:xfrm>
              <a:off x="827584" y="3711489"/>
              <a:ext cx="1747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  <a:latin typeface="Calibri" pitchFamily="34" charset="0"/>
                </a:rPr>
                <a:t>PRE-irradiation</a:t>
              </a: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3688117" y="3717032"/>
              <a:ext cx="1362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0000FF"/>
                  </a:solidFill>
                  <a:latin typeface="Calibri" pitchFamily="34" charset="0"/>
                </a:rPr>
                <a:t>after</a:t>
              </a:r>
              <a:r>
                <a:rPr lang="it-IT" dirty="0" smtClean="0">
                  <a:solidFill>
                    <a:srgbClr val="0000FF"/>
                  </a:solidFill>
                  <a:latin typeface="Calibri" pitchFamily="34" charset="0"/>
                </a:rPr>
                <a:t> 20 Gy</a:t>
              </a: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6858838" y="3717032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  <a:latin typeface="Calibri" pitchFamily="34" charset="0"/>
                </a:rPr>
                <a:t>after 142 Gy</a:t>
              </a:r>
            </a:p>
          </p:txBody>
        </p:sp>
      </p:grpSp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-108520" y="548680"/>
            <a:ext cx="8805863" cy="288032"/>
          </a:xfrm>
        </p:spPr>
        <p:txBody>
          <a:bodyPr/>
          <a:lstStyle/>
          <a:p>
            <a:r>
              <a:rPr lang="it-IT" dirty="0" smtClean="0"/>
              <a:t>AM006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00063" y="-27384"/>
            <a:ext cx="8229600" cy="500062"/>
          </a:xfrm>
        </p:spPr>
        <p:txBody>
          <a:bodyPr/>
          <a:lstStyle/>
          <a:p>
            <a:r>
              <a:rPr lang="it-IT" dirty="0" smtClean="0"/>
              <a:t>137Cs LY on </a:t>
            </a:r>
            <a:r>
              <a:rPr lang="it-IT" dirty="0" err="1" smtClean="0"/>
              <a:t>CsI</a:t>
            </a:r>
            <a:r>
              <a:rPr lang="it-IT" dirty="0" smtClean="0"/>
              <a:t>:</a:t>
            </a:r>
            <a:r>
              <a:rPr lang="it-IT" dirty="0" err="1" smtClean="0"/>
              <a:t>Tl</a:t>
            </a:r>
            <a:r>
              <a:rPr lang="it-IT" dirty="0" smtClean="0"/>
              <a:t>  </a:t>
            </a:r>
            <a:r>
              <a:rPr lang="it-IT" dirty="0" err="1" smtClean="0"/>
              <a:t>Amcrys</a:t>
            </a:r>
            <a:r>
              <a:rPr lang="it-IT" dirty="0" smtClean="0"/>
              <a:t> 006 sample</a:t>
            </a:r>
            <a:endParaRPr lang="it-IT" dirty="0"/>
          </a:p>
        </p:txBody>
      </p:sp>
      <p:sp>
        <p:nvSpPr>
          <p:cNvPr id="24" name="TextBox 12"/>
          <p:cNvSpPr txBox="1"/>
          <p:nvPr/>
        </p:nvSpPr>
        <p:spPr>
          <a:xfrm>
            <a:off x="251520" y="3356992"/>
            <a:ext cx="239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142 Gy and 3 h</a:t>
            </a:r>
          </a:p>
        </p:txBody>
      </p:sp>
      <p:sp>
        <p:nvSpPr>
          <p:cNvPr id="39" name="TextBox 15"/>
          <p:cNvSpPr txBox="1"/>
          <p:nvPr/>
        </p:nvSpPr>
        <p:spPr>
          <a:xfrm>
            <a:off x="3059832" y="3356992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142 Gy and 6 h</a:t>
            </a:r>
          </a:p>
        </p:txBody>
      </p:sp>
      <p:grpSp>
        <p:nvGrpSpPr>
          <p:cNvPr id="50" name="Gruppo 49"/>
          <p:cNvGrpSpPr/>
          <p:nvPr/>
        </p:nvGrpSpPr>
        <p:grpSpPr>
          <a:xfrm>
            <a:off x="35496" y="3645024"/>
            <a:ext cx="8928992" cy="2389849"/>
            <a:chOff x="35496" y="3789040"/>
            <a:chExt cx="8928992" cy="2389849"/>
          </a:xfrm>
        </p:grpSpPr>
        <p:pic>
          <p:nvPicPr>
            <p:cNvPr id="23" name="Picture 4" descr="H:\CsI_Tl\AM006_137Cs_post14d.eps"/>
            <p:cNvPicPr>
              <a:picLocks noChangeAspect="1" noChangeArrowheads="1"/>
            </p:cNvPicPr>
            <p:nvPr/>
          </p:nvPicPr>
          <p:blipFill>
            <a:blip r:embed="rId5" cstate="print"/>
            <a:srcRect l="5093"/>
            <a:stretch>
              <a:fillRect/>
            </a:stretch>
          </p:blipFill>
          <p:spPr bwMode="auto">
            <a:xfrm>
              <a:off x="35496" y="3861048"/>
              <a:ext cx="2952328" cy="2304256"/>
            </a:xfrm>
            <a:prstGeom prst="rect">
              <a:avLst/>
            </a:prstGeom>
            <a:noFill/>
          </p:spPr>
        </p:pic>
        <p:pic>
          <p:nvPicPr>
            <p:cNvPr id="38" name="Picture 5" descr="H:\CsI_Tl\AM006_137Cs_post14e.eps"/>
            <p:cNvPicPr>
              <a:picLocks noChangeAspect="1" noChangeArrowheads="1"/>
            </p:cNvPicPr>
            <p:nvPr/>
          </p:nvPicPr>
          <p:blipFill>
            <a:blip r:embed="rId6" cstate="print"/>
            <a:srcRect l="4464"/>
            <a:stretch>
              <a:fillRect/>
            </a:stretch>
          </p:blipFill>
          <p:spPr bwMode="auto">
            <a:xfrm>
              <a:off x="2843808" y="3789040"/>
              <a:ext cx="3082280" cy="2389849"/>
            </a:xfrm>
            <a:prstGeom prst="rect">
              <a:avLst/>
            </a:prstGeom>
            <a:noFill/>
          </p:spPr>
        </p:pic>
        <p:sp>
          <p:nvSpPr>
            <p:cNvPr id="40" name="TextBox 16"/>
            <p:cNvSpPr txBox="1"/>
            <p:nvPr/>
          </p:nvSpPr>
          <p:spPr>
            <a:xfrm>
              <a:off x="3707904" y="5229200"/>
              <a:ext cx="208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rgbClr val="0000FF"/>
                  </a:solidFill>
                  <a:latin typeface="Calibri" pitchFamily="34" charset="0"/>
                </a:rPr>
                <a:t>662 keV photopeak recovering</a:t>
              </a:r>
            </a:p>
          </p:txBody>
        </p:sp>
        <p:cxnSp>
          <p:nvCxnSpPr>
            <p:cNvPr id="41" name="Straight Arrow Connector 18"/>
            <p:cNvCxnSpPr/>
            <p:nvPr/>
          </p:nvCxnSpPr>
          <p:spPr bwMode="auto">
            <a:xfrm flipH="1">
              <a:off x="3851920" y="5517232"/>
              <a:ext cx="216024" cy="20269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Picture 6" descr="H:\CsI_Tl\AM006_137Cs_post14f.ep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0152" y="3861048"/>
              <a:ext cx="3024336" cy="2312256"/>
            </a:xfrm>
            <a:prstGeom prst="rect">
              <a:avLst/>
            </a:prstGeom>
            <a:noFill/>
          </p:spPr>
        </p:pic>
        <p:sp>
          <p:nvSpPr>
            <p:cNvPr id="45" name="TextBox 16"/>
            <p:cNvSpPr txBox="1"/>
            <p:nvPr/>
          </p:nvSpPr>
          <p:spPr>
            <a:xfrm>
              <a:off x="6876256" y="5229200"/>
              <a:ext cx="208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rgbClr val="0000FF"/>
                  </a:solidFill>
                  <a:latin typeface="Calibri" pitchFamily="34" charset="0"/>
                </a:rPr>
                <a:t>662 keV photopeak recovering</a:t>
              </a:r>
            </a:p>
          </p:txBody>
        </p:sp>
        <p:cxnSp>
          <p:nvCxnSpPr>
            <p:cNvPr id="46" name="Straight Arrow Connector 18"/>
            <p:cNvCxnSpPr/>
            <p:nvPr/>
          </p:nvCxnSpPr>
          <p:spPr bwMode="auto">
            <a:xfrm flipH="1">
              <a:off x="7020272" y="5517232"/>
              <a:ext cx="216024" cy="20269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14"/>
          <p:cNvSpPr txBox="1"/>
          <p:nvPr/>
        </p:nvSpPr>
        <p:spPr>
          <a:xfrm>
            <a:off x="6228184" y="3429000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142 Gy and 24 h</a:t>
            </a:r>
          </a:p>
        </p:txBody>
      </p:sp>
      <p:sp>
        <p:nvSpPr>
          <p:cNvPr id="51" name="Content Placeholder 5"/>
          <p:cNvSpPr txBox="1">
            <a:spLocks/>
          </p:cNvSpPr>
          <p:nvPr/>
        </p:nvSpPr>
        <p:spPr bwMode="auto">
          <a:xfrm>
            <a:off x="683568" y="6021288"/>
            <a:ext cx="763284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rate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luminescence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causes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shift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on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signal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baseline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(AC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coupling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 qualitative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spectra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until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luminescense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strongly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reduced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LY recovery on CsI:Tl AM006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24" name="Immagine 23" descr="amcrys 006 LY after XIV step 142Gy irr 2day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295474" cy="2520280"/>
          </a:xfrm>
          <a:prstGeom prst="rect">
            <a:avLst/>
          </a:prstGeom>
        </p:spPr>
      </p:pic>
      <p:pic>
        <p:nvPicPr>
          <p:cNvPr id="25" name="Immagine 24" descr="amcrys 006 LY after XIV step 142Gy irr 12day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389630" cy="2592288"/>
          </a:xfrm>
          <a:prstGeom prst="rect">
            <a:avLst/>
          </a:prstGeom>
        </p:spPr>
      </p:pic>
      <p:sp>
        <p:nvSpPr>
          <p:cNvPr id="28" name="TextBox 12"/>
          <p:cNvSpPr txBox="1"/>
          <p:nvPr/>
        </p:nvSpPr>
        <p:spPr>
          <a:xfrm>
            <a:off x="899592" y="173274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142 Gy and 2 </a:t>
            </a:r>
            <a:r>
              <a:rPr lang="it-IT" dirty="0" err="1" smtClean="0">
                <a:solidFill>
                  <a:srgbClr val="0000FF"/>
                </a:solidFill>
                <a:latin typeface="Calibri" pitchFamily="34" charset="0"/>
              </a:rPr>
              <a:t>days</a:t>
            </a:r>
            <a:endParaRPr lang="it-IT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4716016" y="173274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alibri" pitchFamily="34" charset="0"/>
              </a:rPr>
              <a:t>after 142 Gy and 12 </a:t>
            </a:r>
            <a:r>
              <a:rPr lang="it-IT" dirty="0" err="1" smtClean="0">
                <a:solidFill>
                  <a:srgbClr val="0000FF"/>
                </a:solidFill>
                <a:latin typeface="Calibri" pitchFamily="34" charset="0"/>
              </a:rPr>
              <a:t>days</a:t>
            </a:r>
            <a:endParaRPr lang="it-IT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1835696" y="3140968"/>
            <a:ext cx="208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00FF"/>
                </a:solidFill>
                <a:latin typeface="Calibri" pitchFamily="34" charset="0"/>
              </a:rPr>
              <a:t>662 keV photopeak recovering</a:t>
            </a:r>
          </a:p>
        </p:txBody>
      </p:sp>
      <p:cxnSp>
        <p:nvCxnSpPr>
          <p:cNvPr id="31" name="Straight Arrow Connector 18"/>
          <p:cNvCxnSpPr/>
          <p:nvPr/>
        </p:nvCxnSpPr>
        <p:spPr bwMode="auto">
          <a:xfrm flipH="1">
            <a:off x="1907704" y="3429000"/>
            <a:ext cx="216024" cy="2026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16"/>
          <p:cNvSpPr txBox="1"/>
          <p:nvPr/>
        </p:nvSpPr>
        <p:spPr>
          <a:xfrm>
            <a:off x="6156176" y="3789040"/>
            <a:ext cx="208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00FF"/>
                </a:solidFill>
                <a:latin typeface="Calibri" pitchFamily="34" charset="0"/>
              </a:rPr>
              <a:t>662 keV photopeak recovering</a:t>
            </a:r>
          </a:p>
        </p:txBody>
      </p:sp>
      <p:cxnSp>
        <p:nvCxnSpPr>
          <p:cNvPr id="33" name="Straight Arrow Connector 18"/>
          <p:cNvCxnSpPr/>
          <p:nvPr/>
        </p:nvCxnSpPr>
        <p:spPr bwMode="auto">
          <a:xfrm flipH="1" flipV="1">
            <a:off x="5868144" y="3645024"/>
            <a:ext cx="360040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137Cs LY on </a:t>
            </a:r>
            <a:r>
              <a:rPr lang="it-IT" dirty="0" err="1" smtClean="0"/>
              <a:t>CsI</a:t>
            </a:r>
            <a:r>
              <a:rPr lang="it-IT" dirty="0" smtClean="0"/>
              <a:t>:</a:t>
            </a:r>
            <a:r>
              <a:rPr lang="it-IT" dirty="0" err="1" smtClean="0"/>
              <a:t>Tl</a:t>
            </a:r>
            <a:r>
              <a:rPr lang="it-IT" dirty="0" smtClean="0"/>
              <a:t>  </a:t>
            </a:r>
            <a:r>
              <a:rPr lang="it-IT" dirty="0" err="1" smtClean="0"/>
              <a:t>Amcrys</a:t>
            </a:r>
            <a:r>
              <a:rPr lang="it-IT" dirty="0" smtClean="0"/>
              <a:t> 006 sample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cxnSp>
        <p:nvCxnSpPr>
          <p:cNvPr id="19" name="Connettore 1 18"/>
          <p:cNvCxnSpPr/>
          <p:nvPr/>
        </p:nvCxnSpPr>
        <p:spPr bwMode="auto">
          <a:xfrm>
            <a:off x="6516216" y="2455306"/>
            <a:ext cx="7945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>
            <a:off x="6516216" y="2716731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054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1 28"/>
          <p:cNvCxnSpPr/>
          <p:nvPr/>
        </p:nvCxnSpPr>
        <p:spPr bwMode="auto">
          <a:xfrm>
            <a:off x="6516216" y="4149080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>
            <a:off x="6516216" y="2978157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1 30"/>
          <p:cNvCxnSpPr/>
          <p:nvPr/>
        </p:nvCxnSpPr>
        <p:spPr bwMode="auto">
          <a:xfrm>
            <a:off x="6516216" y="3861048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7340583" y="2257127"/>
            <a:ext cx="1191857" cy="372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Before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irr</a:t>
            </a:r>
            <a:endParaRPr lang="it-IT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310787" y="2542447"/>
            <a:ext cx="119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20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endParaRPr lang="it-IT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310787" y="2803873"/>
            <a:ext cx="119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142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endParaRPr lang="it-IT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310787" y="3717032"/>
            <a:ext cx="1509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142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 and 1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day</a:t>
            </a:r>
            <a:endParaRPr lang="it-IT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" name="Immagine 19" descr="amcrys 006 LY tu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6120680" cy="4680914"/>
          </a:xfrm>
          <a:prstGeom prst="rect">
            <a:avLst/>
          </a:prstGeom>
        </p:spPr>
      </p:pic>
      <p:cxnSp>
        <p:nvCxnSpPr>
          <p:cNvPr id="22" name="Connettore 1 21"/>
          <p:cNvCxnSpPr/>
          <p:nvPr/>
        </p:nvCxnSpPr>
        <p:spPr bwMode="auto">
          <a:xfrm>
            <a:off x="6516216" y="3284984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FCD7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7308304" y="31409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142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 and 3 h</a:t>
            </a:r>
          </a:p>
        </p:txBody>
      </p:sp>
      <p:cxnSp>
        <p:nvCxnSpPr>
          <p:cNvPr id="24" name="Connettore 1 23"/>
          <p:cNvCxnSpPr/>
          <p:nvPr/>
        </p:nvCxnSpPr>
        <p:spPr bwMode="auto">
          <a:xfrm>
            <a:off x="6516216" y="3573016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/>
          <p:cNvSpPr txBox="1"/>
          <p:nvPr/>
        </p:nvSpPr>
        <p:spPr>
          <a:xfrm>
            <a:off x="7308304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142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 and 6 h</a:t>
            </a:r>
          </a:p>
        </p:txBody>
      </p:sp>
      <p:cxnSp>
        <p:nvCxnSpPr>
          <p:cNvPr id="27" name="Connettore 1 26"/>
          <p:cNvCxnSpPr/>
          <p:nvPr/>
        </p:nvCxnSpPr>
        <p:spPr bwMode="auto">
          <a:xfrm>
            <a:off x="6516216" y="4437112"/>
            <a:ext cx="794571" cy="0"/>
          </a:xfrm>
          <a:prstGeom prst="line">
            <a:avLst/>
          </a:prstGeom>
          <a:noFill/>
          <a:ln w="2857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CasellaDiTesto 36"/>
          <p:cNvSpPr txBox="1"/>
          <p:nvPr/>
        </p:nvSpPr>
        <p:spPr>
          <a:xfrm>
            <a:off x="7308304" y="4005064"/>
            <a:ext cx="1509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142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 and 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days</a:t>
            </a:r>
            <a:endParaRPr lang="it-IT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308304" y="429309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142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Gy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</a:rPr>
              <a:t> and 12 </a:t>
            </a:r>
            <a:r>
              <a:rPr lang="it-IT" sz="1400" dirty="0" err="1" smtClean="0">
                <a:solidFill>
                  <a:schemeClr val="tx1"/>
                </a:solidFill>
                <a:latin typeface="Calibri" pitchFamily="34" charset="0"/>
              </a:rPr>
              <a:t>days</a:t>
            </a:r>
            <a:endParaRPr lang="it-IT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71438"/>
            <a:ext cx="8229600" cy="500062"/>
          </a:xfrm>
        </p:spPr>
        <p:txBody>
          <a:bodyPr/>
          <a:lstStyle/>
          <a:p>
            <a:r>
              <a:rPr lang="it-IT" sz="2600" dirty="0" err="1" smtClean="0"/>
              <a:t>Transmittance</a:t>
            </a:r>
            <a:r>
              <a:rPr lang="it-IT" sz="2600" dirty="0" smtClean="0"/>
              <a:t> </a:t>
            </a:r>
            <a:r>
              <a:rPr lang="it-IT" sz="2600" dirty="0" err="1" smtClean="0"/>
              <a:t>spectra</a:t>
            </a:r>
            <a:r>
              <a:rPr lang="it-IT" sz="2600" dirty="0" smtClean="0"/>
              <a:t> of </a:t>
            </a:r>
            <a:r>
              <a:rPr lang="it-IT" sz="2600" dirty="0" err="1" smtClean="0"/>
              <a:t>CsI</a:t>
            </a:r>
            <a:r>
              <a:rPr lang="it-IT" sz="2600" dirty="0" smtClean="0"/>
              <a:t>:</a:t>
            </a:r>
            <a:r>
              <a:rPr lang="it-IT" sz="2600" dirty="0" err="1" smtClean="0"/>
              <a:t>Tl</a:t>
            </a:r>
            <a:r>
              <a:rPr lang="it-IT" sz="2600" dirty="0" smtClean="0"/>
              <a:t> AM005 and AM006</a:t>
            </a:r>
            <a:endParaRPr lang="it-IT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297425" cy="33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1763688" y="4365104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54BFF"/>
                </a:solidFill>
                <a:latin typeface="Calibri" pitchFamily="34" charset="0"/>
              </a:rPr>
              <a:t>after</a:t>
            </a:r>
            <a:r>
              <a:rPr lang="it-IT" b="1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054BFF"/>
                </a:solidFill>
                <a:latin typeface="Calibri" pitchFamily="34" charset="0"/>
              </a:rPr>
              <a:t>irradiation</a:t>
            </a:r>
            <a:r>
              <a:rPr lang="it-IT" b="1" dirty="0" smtClean="0">
                <a:solidFill>
                  <a:srgbClr val="054BFF"/>
                </a:solidFill>
                <a:latin typeface="Calibri" pitchFamily="34" charset="0"/>
              </a:rPr>
              <a:t>:</a:t>
            </a:r>
          </a:p>
          <a:p>
            <a:endParaRPr lang="it-IT" b="1" dirty="0" smtClean="0">
              <a:solidFill>
                <a:srgbClr val="054BFF"/>
              </a:solidFill>
              <a:latin typeface="Calibri" pitchFamily="34" charset="0"/>
            </a:endParaRPr>
          </a:p>
          <a:p>
            <a:pPr marL="176213" indent="-176213"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transmittance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decreases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in  the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whole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range</a:t>
            </a:r>
            <a:endParaRPr lang="it-IT" dirty="0" smtClean="0">
              <a:solidFill>
                <a:srgbClr val="054BFF"/>
              </a:solidFill>
              <a:latin typeface="Calibri" pitchFamily="34" charset="0"/>
            </a:endParaRPr>
          </a:p>
          <a:p>
            <a:pPr marL="176213" indent="-176213">
              <a:tabLst>
                <a:tab pos="265113" algn="l"/>
              </a:tabLst>
            </a:pPr>
            <a:endParaRPr lang="it-IT" dirty="0" smtClean="0">
              <a:solidFill>
                <a:srgbClr val="054BFF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absence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of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Tl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absorption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peaks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 (300-600 </a:t>
            </a:r>
            <a:r>
              <a:rPr lang="it-IT" dirty="0" err="1" smtClean="0">
                <a:solidFill>
                  <a:srgbClr val="054BFF"/>
                </a:solidFill>
                <a:latin typeface="Calibri" pitchFamily="34" charset="0"/>
              </a:rPr>
              <a:t>nm</a:t>
            </a:r>
            <a:r>
              <a:rPr lang="it-IT" dirty="0" smtClean="0">
                <a:solidFill>
                  <a:srgbClr val="054BFF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908721"/>
            <a:ext cx="4267683" cy="33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Transmittance</a:t>
            </a:r>
            <a:r>
              <a:rPr lang="it-IT" dirty="0" smtClean="0"/>
              <a:t> </a:t>
            </a:r>
            <a:r>
              <a:rPr lang="it-IT" dirty="0" err="1" smtClean="0"/>
              <a:t>recovery</a:t>
            </a:r>
            <a:r>
              <a:rPr lang="it-IT" dirty="0" smtClean="0"/>
              <a:t> of </a:t>
            </a:r>
            <a:r>
              <a:rPr lang="it-IT" dirty="0" err="1" smtClean="0"/>
              <a:t>CsI</a:t>
            </a:r>
            <a:r>
              <a:rPr lang="it-IT" dirty="0" smtClean="0"/>
              <a:t>:</a:t>
            </a:r>
            <a:r>
              <a:rPr lang="it-IT" dirty="0" err="1" smtClean="0"/>
              <a:t>Tl</a:t>
            </a:r>
            <a:r>
              <a:rPr lang="it-IT" dirty="0" smtClean="0"/>
              <a:t> AM006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Belle II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5D5A-190F-4A86-8417-229FFE14800D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236668" cy="25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466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32839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4860032" y="43651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54BFF"/>
                </a:solidFill>
                <a:latin typeface="Calibri" pitchFamily="34" charset="0"/>
              </a:rPr>
              <a:t>no </a:t>
            </a:r>
            <a:r>
              <a:rPr lang="it-IT" b="1" dirty="0" err="1" smtClean="0">
                <a:solidFill>
                  <a:srgbClr val="054BFF"/>
                </a:solidFill>
                <a:latin typeface="Calibri" pitchFamily="34" charset="0"/>
              </a:rPr>
              <a:t>recovery</a:t>
            </a:r>
            <a:r>
              <a:rPr lang="it-IT" b="1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054BFF"/>
                </a:solidFill>
                <a:latin typeface="Calibri" pitchFamily="34" charset="0"/>
              </a:rPr>
              <a:t>after</a:t>
            </a:r>
            <a:r>
              <a:rPr lang="it-IT" b="1" dirty="0" smtClean="0">
                <a:solidFill>
                  <a:srgbClr val="054BFF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054BFF"/>
                </a:solidFill>
                <a:latin typeface="Calibri" pitchFamily="34" charset="0"/>
              </a:rPr>
              <a:t>irradiation</a:t>
            </a:r>
            <a:endParaRPr lang="it-IT" dirty="0" smtClean="0">
              <a:solidFill>
                <a:srgbClr val="054B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lorer-probes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3366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336600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explorer-probes.potx</Template>
  <TotalTime>6209</TotalTime>
  <Words>237</Words>
  <Application>Microsoft Macintosh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explorer-probes</vt:lpstr>
      <vt:lpstr>137Cs LY on CsI:Tl  Amcrys 005 sample</vt:lpstr>
      <vt:lpstr>137Cs LY on CsI:Tl  Amcrys 005 sample</vt:lpstr>
      <vt:lpstr>137Cs LY on CsI:Tl  Amcrys 006 sample</vt:lpstr>
      <vt:lpstr>LY recovery on CsI:Tl AM006</vt:lpstr>
      <vt:lpstr>137Cs LY on CsI:Tl  Amcrys 006 sample</vt:lpstr>
      <vt:lpstr>Transmittance spectra of CsI:Tl AM005 and AM006</vt:lpstr>
      <vt:lpstr>Transmittance recovery of CsI:Tl AM006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Salvatore Fiore</dc:creator>
  <cp:lastModifiedBy>Claudia Cecchi</cp:lastModifiedBy>
  <cp:revision>246</cp:revision>
  <cp:lastPrinted>2013-12-08T10:52:32Z</cp:lastPrinted>
  <dcterms:created xsi:type="dcterms:W3CDTF">2014-07-17T09:16:55Z</dcterms:created>
  <dcterms:modified xsi:type="dcterms:W3CDTF">2014-07-17T09:17:21Z</dcterms:modified>
</cp:coreProperties>
</file>