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1848681" y="-1318859"/>
            <a:ext cx="22295309" cy="2548826"/>
          </a:xfrm>
          <a:prstGeom prst="roundRect">
            <a:avLst>
              <a:gd name="adj" fmla="val 18414"/>
            </a:avLst>
          </a:prstGeom>
          <a:solidFill>
            <a:srgbClr val="042AB1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3" name="logo_warwick_whit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6281" y="219517"/>
            <a:ext cx="2737448" cy="91151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-195561" y="63830"/>
            <a:ext cx="9006358" cy="1045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spcBef>
                <a:spcPts val="33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00">
                <a:solidFill>
                  <a:srgbClr val="FFFFFF"/>
                </a:solidFill>
              </a:rPr>
              <a:t>TITUS : An Intermediate Detector for the Hyper-K Experiment</a:t>
            </a:r>
          </a:p>
        </p:txBody>
      </p:sp>
      <p:sp>
        <p:nvSpPr>
          <p:cNvPr id="35" name="Shape 35"/>
          <p:cNvSpPr/>
          <p:nvPr/>
        </p:nvSpPr>
        <p:spPr>
          <a:xfrm>
            <a:off x="69993" y="1395785"/>
            <a:ext cx="5599871" cy="8214247"/>
          </a:xfrm>
          <a:prstGeom prst="roundRect">
            <a:avLst>
              <a:gd name="adj" fmla="val 2390"/>
            </a:avLst>
          </a:prstGeom>
          <a:solidFill>
            <a:srgbClr val="5B92E6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258880" y="2011404"/>
            <a:ext cx="5222097" cy="3104223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 lvl="0" algn="l" defTabSz="449262">
              <a:def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7" name="HK-SchematicView_5.jpg"/>
          <p:cNvPicPr/>
          <p:nvPr/>
        </p:nvPicPr>
        <p:blipFill>
          <a:blip r:embed="rId3">
            <a:extLst/>
          </a:blip>
          <a:srcRect l="950" t="12370" r="728" b="16816"/>
          <a:stretch>
            <a:fillRect/>
          </a:stretch>
        </p:blipFill>
        <p:spPr>
          <a:xfrm>
            <a:off x="524976" y="2035157"/>
            <a:ext cx="4926189" cy="2508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k_schematic.jpg"/>
          <p:cNvPicPr/>
          <p:nvPr/>
        </p:nvPicPr>
        <p:blipFill>
          <a:blip r:embed="rId4">
            <a:extLst/>
          </a:blip>
          <a:srcRect l="10366" t="3640" r="44184" b="10218"/>
          <a:stretch>
            <a:fillRect/>
          </a:stretch>
        </p:blipFill>
        <p:spPr>
          <a:xfrm>
            <a:off x="703712" y="4453652"/>
            <a:ext cx="468010" cy="64665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 rot="19715953">
            <a:off x="978205" y="4163281"/>
            <a:ext cx="364727" cy="244335"/>
          </a:xfrm>
          <a:prstGeom prst="rightArrow">
            <a:avLst>
              <a:gd name="adj1" fmla="val 35585"/>
              <a:gd name="adj2" fmla="val 58131"/>
            </a:avLst>
          </a:prstGeom>
          <a:solidFill>
            <a:srgbClr val="042AB1"/>
          </a:solidFill>
          <a:ln w="25400">
            <a:solidFill>
              <a:srgbClr val="252595"/>
            </a:solidFill>
          </a:ln>
        </p:spPr>
        <p:txBody>
          <a:bodyPr lIns="45719" rIns="45719"/>
          <a:lstStyle/>
          <a:p>
            <a:pPr lvl="0" algn="l" defTabSz="449262">
              <a:def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0" name="logo-superk-fullcol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8028" y="4795633"/>
            <a:ext cx="407849" cy="301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ogo-hyperk-2012092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9686" y="3968445"/>
            <a:ext cx="488615" cy="36095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252270" y="4564628"/>
            <a:ext cx="4236284" cy="55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 algn="l" defTabSz="449262">
              <a:defRPr sz="1800"/>
            </a:pPr>
            <a:r>
              <a:rPr sz="1700">
                <a:latin typeface="Arial"/>
                <a:ea typeface="Arial"/>
                <a:cs typeface="Arial"/>
                <a:sym typeface="Arial"/>
              </a:rPr>
              <a:t>Megaton scale Water Cherenkov detector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lvl="0" algn="l" defTabSz="449262">
              <a:defRPr sz="1800"/>
            </a:pPr>
            <a:r>
              <a:rPr sz="1700">
                <a:latin typeface="Arial"/>
                <a:ea typeface="Arial"/>
                <a:cs typeface="Arial"/>
                <a:sym typeface="Arial"/>
              </a:rPr>
              <a:t>  x25 larger fiducial volume than Super-K.</a:t>
            </a:r>
          </a:p>
        </p:txBody>
      </p:sp>
      <p:sp>
        <p:nvSpPr>
          <p:cNvPr id="43" name="Shape 43"/>
          <p:cNvSpPr/>
          <p:nvPr/>
        </p:nvSpPr>
        <p:spPr>
          <a:xfrm>
            <a:off x="246252" y="5279246"/>
            <a:ext cx="5221953" cy="2187994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 lvl="0" algn="l" defTabSz="449262">
              <a:def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4" name="DeltaSignificance-POT.pdf"/>
          <p:cNvPicPr/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898458" y="5310212"/>
            <a:ext cx="3496655" cy="2176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163362" y="7511255"/>
            <a:ext cx="5413133" cy="217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 algn="l" defTabSz="449262">
              <a:defRPr sz="1800"/>
            </a:pPr>
            <a:r>
              <a: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Leptonic CP violation  can be established at 3σ (5σ) for 76% (58%) of δ</a:t>
            </a:r>
            <a:r>
              <a:rPr baseline="-5999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space.</a:t>
            </a:r>
            <a:endParaRPr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449262">
              <a:defRPr sz="1800"/>
            </a:pPr>
            <a:endParaRPr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449262">
              <a:defRPr sz="1800"/>
            </a:pPr>
            <a:r>
              <a:rPr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near detectors are needed to maximise physics potential of the T2HK beam programme.</a:t>
            </a:r>
            <a:endParaRPr sz="2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290124" y="1453783"/>
            <a:ext cx="5159609" cy="43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l" defTabSz="449262">
              <a:spcBef>
                <a:spcPts val="33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FFFF"/>
                </a:solidFill>
              </a:rPr>
              <a:t>Tokai-to-Hyper-K Experiment</a:t>
            </a:r>
          </a:p>
        </p:txBody>
      </p:sp>
      <p:sp>
        <p:nvSpPr>
          <p:cNvPr id="47" name="Shape 47"/>
          <p:cNvSpPr/>
          <p:nvPr/>
        </p:nvSpPr>
        <p:spPr>
          <a:xfrm>
            <a:off x="5737600" y="1403117"/>
            <a:ext cx="7122747" cy="8199583"/>
          </a:xfrm>
          <a:prstGeom prst="roundRect">
            <a:avLst>
              <a:gd name="adj" fmla="val 5615"/>
            </a:avLst>
          </a:prstGeom>
          <a:solidFill>
            <a:srgbClr val="5B92E6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5982215" y="1478828"/>
            <a:ext cx="6633516" cy="585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l" defTabSz="449262">
              <a:spcBef>
                <a:spcPts val="2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TITUS Detector Concept</a:t>
            </a:r>
          </a:p>
        </p:txBody>
      </p:sp>
      <p:pic>
        <p:nvPicPr>
          <p:cNvPr id="49" name="MRD.png"/>
          <p:cNvPicPr/>
          <p:nvPr/>
        </p:nvPicPr>
        <p:blipFill>
          <a:blip r:embed="rId8">
            <a:extLst/>
          </a:blip>
          <a:srcRect l="5805" t="16440" r="12421" b="10388"/>
          <a:stretch>
            <a:fillRect/>
          </a:stretch>
        </p:blipFill>
        <p:spPr>
          <a:xfrm>
            <a:off x="5994906" y="2161704"/>
            <a:ext cx="6698959" cy="407666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6074952" y="6335658"/>
            <a:ext cx="6448043" cy="407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 algn="just" defTabSz="449262">
              <a:defRPr sz="1800"/>
            </a:pPr>
            <a:r>
              <a: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proposed Water Cherenkov Near Detector</a:t>
            </a:r>
            <a:endParaRPr b="1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defTabSz="449262"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features: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46944" indent="-246944" algn="just" defTabSz="449262">
              <a:buSzPct val="75000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2km from the neutrino beam source to match the far detector flux.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46944" indent="-246944" algn="just" defTabSz="449262">
              <a:buSzPct val="75000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Identical target nucleus and detector technologies as the far detector  to maximise the cancelation of systematic uncertainties.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46944" indent="-246944" algn="just" defTabSz="449262">
              <a:buSzPct val="75000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Neutron tagging by capture on Gadolinium.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just" defTabSz="449262">
              <a:buSzPct val="100000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Magnetised Muon Range detector for sign selection and measure escaping muons.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-1848681" y="-1318859"/>
            <a:ext cx="22295309" cy="2548826"/>
          </a:xfrm>
          <a:prstGeom prst="roundRect">
            <a:avLst>
              <a:gd name="adj" fmla="val 18414"/>
            </a:avLst>
          </a:prstGeom>
          <a:solidFill>
            <a:srgbClr val="042AB1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3" name="logo_warwick_whit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6281" y="219517"/>
            <a:ext cx="2737448" cy="911517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-195561" y="63830"/>
            <a:ext cx="9006358" cy="1045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spcBef>
                <a:spcPts val="33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3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00">
                <a:solidFill>
                  <a:srgbClr val="FFFFFF"/>
                </a:solidFill>
              </a:rPr>
              <a:t>TITUS : An Intermediate Detector for the Hyper-K Experiment</a:t>
            </a:r>
          </a:p>
        </p:txBody>
      </p:sp>
      <p:sp>
        <p:nvSpPr>
          <p:cNvPr id="55" name="Shape 55"/>
          <p:cNvSpPr/>
          <p:nvPr/>
        </p:nvSpPr>
        <p:spPr>
          <a:xfrm>
            <a:off x="9871466" y="5698176"/>
            <a:ext cx="3068201" cy="3899968"/>
          </a:xfrm>
          <a:prstGeom prst="roundRect">
            <a:avLst>
              <a:gd name="adj" fmla="val 5615"/>
            </a:avLst>
          </a:prstGeom>
          <a:solidFill>
            <a:srgbClr val="5B92E6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6" name="portrait_colour_2.jpg"/>
          <p:cNvPicPr/>
          <p:nvPr/>
        </p:nvPicPr>
        <p:blipFill>
          <a:blip r:embed="rId3">
            <a:extLst/>
          </a:blip>
          <a:srcRect l="0" t="0" r="0" b="39975"/>
          <a:stretch>
            <a:fillRect/>
          </a:stretch>
        </p:blipFill>
        <p:spPr>
          <a:xfrm>
            <a:off x="10001037" y="5974282"/>
            <a:ext cx="2808898" cy="286179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9865810" y="8745442"/>
            <a:ext cx="3079513" cy="91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1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David Hadley</a:t>
            </a:r>
            <a:r>
              <a:rPr sz="1900">
                <a:solidFill>
                  <a:srgbClr val="FFFFFF"/>
                </a:solidFill>
              </a:rPr>
              <a:t> on behalf </a:t>
            </a:r>
            <a:endParaRPr sz="19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1900">
                <a:solidFill>
                  <a:srgbClr val="FFFFFF"/>
                </a:solidFill>
              </a:rPr>
              <a:t>of the TITUS working group</a:t>
            </a:r>
          </a:p>
        </p:txBody>
      </p:sp>
      <p:sp>
        <p:nvSpPr>
          <p:cNvPr id="58" name="Shape 58"/>
          <p:cNvSpPr/>
          <p:nvPr/>
        </p:nvSpPr>
        <p:spPr>
          <a:xfrm>
            <a:off x="58855" y="1333869"/>
            <a:ext cx="6093889" cy="8257717"/>
          </a:xfrm>
          <a:prstGeom prst="roundRect">
            <a:avLst>
              <a:gd name="adj" fmla="val 9621"/>
            </a:avLst>
          </a:prstGeom>
          <a:solidFill>
            <a:srgbClr val="5B92E6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332354" y="1375296"/>
            <a:ext cx="9977909" cy="67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l" defTabSz="449262">
              <a:spcBef>
                <a:spcPts val="2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Neutron Tagging</a:t>
            </a:r>
          </a:p>
        </p:txBody>
      </p:sp>
      <p:sp>
        <p:nvSpPr>
          <p:cNvPr id="60" name="Shape 60"/>
          <p:cNvSpPr/>
          <p:nvPr/>
        </p:nvSpPr>
        <p:spPr>
          <a:xfrm>
            <a:off x="410729" y="5588608"/>
            <a:ext cx="5814867" cy="137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449262"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Neutron capture on Gd produces visible gamma signal.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449262">
              <a:spcBef>
                <a:spcPts val="1000"/>
              </a:spcBef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Neutron tagging allows neutrino-anti-neutrino discrimination.</a:t>
            </a:r>
          </a:p>
        </p:txBody>
      </p:sp>
      <p:pic>
        <p:nvPicPr>
          <p:cNvPr id="61" name="Gd-cartoon.png"/>
          <p:cNvPicPr/>
          <p:nvPr/>
        </p:nvPicPr>
        <p:blipFill>
          <a:blip r:embed="rId4">
            <a:extLst/>
          </a:blip>
          <a:srcRect l="0" t="2895" r="0" b="2895"/>
          <a:stretch>
            <a:fillRect/>
          </a:stretch>
        </p:blipFill>
        <p:spPr>
          <a:xfrm>
            <a:off x="356794" y="2095463"/>
            <a:ext cx="5487708" cy="342552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6198993" y="1375296"/>
            <a:ext cx="3593555" cy="8257717"/>
          </a:xfrm>
          <a:prstGeom prst="roundRect">
            <a:avLst>
              <a:gd name="adj" fmla="val 16000"/>
            </a:avLst>
          </a:prstGeom>
          <a:solidFill>
            <a:srgbClr val="5B92E6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6408245" y="1444357"/>
            <a:ext cx="3370175" cy="127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algn="l" defTabSz="449262">
              <a:spcBef>
                <a:spcPts val="25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Muon Range Detector</a:t>
            </a:r>
          </a:p>
        </p:txBody>
      </p:sp>
      <p:sp>
        <p:nvSpPr>
          <p:cNvPr id="64" name="Shape 64"/>
          <p:cNvSpPr/>
          <p:nvPr/>
        </p:nvSpPr>
        <p:spPr>
          <a:xfrm>
            <a:off x="6270043" y="2806663"/>
            <a:ext cx="3797583" cy="241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449262"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magnetised iron-scintillator sandwich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449262">
              <a:buSzPct val="100000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measure momentum of escaping muons.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 algn="l" defTabSz="449262">
              <a:buSzPct val="100000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allows sign-selection.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685800" indent="-228600" algn="l" defTabSz="449262">
              <a:buSzPct val="100000"/>
              <a:buChar char="•"/>
              <a:defRPr sz="1800"/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in-situ validation of the neutron capture technique.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319517" y="7034856"/>
            <a:ext cx="5572564" cy="2017747"/>
            <a:chOff x="0" y="0"/>
            <a:chExt cx="5572563" cy="2017745"/>
          </a:xfrm>
        </p:grpSpPr>
        <p:pic>
          <p:nvPicPr>
            <p:cNvPr id="65" name="titus_1R_polrhc-eps-converted-to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810962" cy="2017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titus_1R_polrhc_hasneutron-eps-converted-to.pdf"/>
            <p:cNvPicPr/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2761601" y="1"/>
              <a:ext cx="2810963" cy="2017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Shape 67"/>
            <p:cNvSpPr/>
            <p:nvPr/>
          </p:nvSpPr>
          <p:spPr>
            <a:xfrm>
              <a:off x="1002736" y="829855"/>
              <a:ext cx="1706267" cy="75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49262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No neutron selection</a:t>
              </a:r>
            </a:p>
          </p:txBody>
        </p:sp>
        <p:sp>
          <p:nvSpPr>
            <p:cNvPr id="68" name="Shape 68"/>
            <p:cNvSpPr/>
            <p:nvPr/>
          </p:nvSpPr>
          <p:spPr>
            <a:xfrm>
              <a:off x="3628978" y="880655"/>
              <a:ext cx="1882142" cy="824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49262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With neutron selection</a:t>
              </a:r>
            </a:p>
          </p:txBody>
        </p:sp>
      </p:grpSp>
      <p:sp>
        <p:nvSpPr>
          <p:cNvPr id="70" name="Shape 70"/>
          <p:cNvSpPr/>
          <p:nvPr/>
        </p:nvSpPr>
        <p:spPr>
          <a:xfrm>
            <a:off x="9934126" y="1434533"/>
            <a:ext cx="3079512" cy="4158010"/>
          </a:xfrm>
          <a:prstGeom prst="roundRect">
            <a:avLst>
              <a:gd name="adj" fmla="val 18090"/>
            </a:avLst>
          </a:prstGeom>
          <a:solidFill>
            <a:srgbClr val="5B92E6"/>
          </a:solidFill>
          <a:ln w="12700">
            <a:miter lim="400000"/>
          </a:ln>
        </p:spPr>
        <p:txBody>
          <a:bodyPr lIns="45719" rIns="45719" anchor="ctr"/>
          <a:lstStyle/>
          <a:p>
            <a:pPr lvl="0" algn="l" defTabSz="449262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10016441" y="1523015"/>
            <a:ext cx="2914882" cy="3783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Please find my poster if you would like to know more! </a:t>
            </a:r>
          </a:p>
        </p:txBody>
      </p:sp>
      <p:pic>
        <p:nvPicPr>
          <p:cNvPr id="72" name="mrdplot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07864" y="8083501"/>
            <a:ext cx="2608481" cy="1453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" name="Group 87"/>
          <p:cNvGrpSpPr/>
          <p:nvPr/>
        </p:nvGrpSpPr>
        <p:grpSpPr>
          <a:xfrm>
            <a:off x="6572684" y="5178133"/>
            <a:ext cx="3008412" cy="2960705"/>
            <a:chOff x="1" y="0"/>
            <a:chExt cx="3008410" cy="2960704"/>
          </a:xfrm>
        </p:grpSpPr>
        <p:grpSp>
          <p:nvGrpSpPr>
            <p:cNvPr id="76" name="Group 76"/>
            <p:cNvGrpSpPr/>
            <p:nvPr/>
          </p:nvGrpSpPr>
          <p:grpSpPr>
            <a:xfrm>
              <a:off x="399913" y="-1"/>
              <a:ext cx="2603713" cy="2894795"/>
              <a:chOff x="1" y="0"/>
              <a:chExt cx="2603712" cy="2894793"/>
            </a:xfrm>
          </p:grpSpPr>
          <p:sp>
            <p:nvSpPr>
              <p:cNvPr id="73" name="Shape 73"/>
              <p:cNvSpPr/>
              <p:nvPr/>
            </p:nvSpPr>
            <p:spPr>
              <a:xfrm rot="5400000">
                <a:off x="-145540" y="145540"/>
                <a:ext cx="2894794" cy="2603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4857" y="0"/>
                    </a:lnTo>
                    <a:lnTo>
                      <a:pt x="16743" y="0"/>
                    </a:lnTo>
                    <a:lnTo>
                      <a:pt x="21600" y="10800"/>
                    </a:lnTo>
                    <a:lnTo>
                      <a:pt x="16743" y="21600"/>
                    </a:lnTo>
                    <a:lnTo>
                      <a:pt x="4857" y="216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 cap="flat">
                <a:solidFill>
                  <a:srgbClr val="333399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4320176">
                  <a:defRPr sz="8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 rot="5400000">
                <a:off x="164408" y="418629"/>
                <a:ext cx="2287560" cy="205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4857" y="0"/>
                    </a:lnTo>
                    <a:lnTo>
                      <a:pt x="16743" y="0"/>
                    </a:lnTo>
                    <a:lnTo>
                      <a:pt x="21600" y="10800"/>
                    </a:lnTo>
                    <a:lnTo>
                      <a:pt x="16743" y="21600"/>
                    </a:lnTo>
                    <a:lnTo>
                      <a:pt x="4857" y="21600"/>
                    </a:lnTo>
                    <a:close/>
                  </a:path>
                </a:pathLst>
              </a:custGeom>
              <a:solidFill>
                <a:srgbClr val="6666FF"/>
              </a:solidFill>
              <a:ln w="57150" cap="flat">
                <a:solidFill>
                  <a:srgbClr val="333399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4320176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279419" y="418627"/>
                <a:ext cx="2057540" cy="2057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666FF"/>
              </a:solidFill>
              <a:ln w="57150" cap="flat">
                <a:solidFill>
                  <a:srgbClr val="333399"/>
                </a:solidFill>
                <a:prstDash val="dash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4320176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77" name="Shape 77"/>
            <p:cNvSpPr/>
            <p:nvPr/>
          </p:nvSpPr>
          <p:spPr>
            <a:xfrm rot="5400000">
              <a:off x="-145540" y="201561"/>
              <a:ext cx="2894794" cy="260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4857" y="0"/>
                  </a:lnTo>
                  <a:lnTo>
                    <a:pt x="16743" y="0"/>
                  </a:lnTo>
                  <a:lnTo>
                    <a:pt x="21600" y="10800"/>
                  </a:lnTo>
                  <a:lnTo>
                    <a:pt x="16743" y="21600"/>
                  </a:lnTo>
                  <a:lnTo>
                    <a:pt x="4857" y="21600"/>
                  </a:lnTo>
                  <a:close/>
                </a:path>
              </a:pathLst>
            </a:custGeom>
            <a:solidFill>
              <a:srgbClr val="6666FF"/>
            </a:solidFill>
            <a:ln w="57150" cap="flat">
              <a:solidFill>
                <a:srgbClr val="3333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1297690" y="5054"/>
              <a:ext cx="1702254" cy="71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43"/>
                  </a:moveTo>
                  <a:lnTo>
                    <a:pt x="5158" y="0"/>
                  </a:lnTo>
                  <a:lnTo>
                    <a:pt x="21600" y="19543"/>
                  </a:lnTo>
                  <a:lnTo>
                    <a:pt x="16657" y="21600"/>
                  </a:lnTo>
                  <a:lnTo>
                    <a:pt x="0" y="1543"/>
                  </a:lnTo>
                  <a:close/>
                </a:path>
              </a:pathLst>
            </a:custGeom>
            <a:solidFill>
              <a:srgbClr val="6666FF"/>
            </a:solidFill>
            <a:ln w="57150" cap="flat">
              <a:solidFill>
                <a:srgbClr val="3333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2601903" y="665629"/>
              <a:ext cx="398041" cy="164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" y="668"/>
                  </a:moveTo>
                  <a:lnTo>
                    <a:pt x="21600" y="0"/>
                  </a:lnTo>
                  <a:lnTo>
                    <a:pt x="21600" y="20709"/>
                  </a:lnTo>
                  <a:lnTo>
                    <a:pt x="0" y="21600"/>
                  </a:lnTo>
                  <a:cubicBezTo>
                    <a:pt x="153" y="14623"/>
                    <a:pt x="306" y="7645"/>
                    <a:pt x="460" y="668"/>
                  </a:cubicBezTo>
                  <a:close/>
                </a:path>
              </a:pathLst>
            </a:custGeom>
            <a:solidFill>
              <a:srgbClr val="6666FF"/>
            </a:solidFill>
            <a:ln w="57150" cap="flat">
              <a:solidFill>
                <a:srgbClr val="3333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1306159" y="2240846"/>
              <a:ext cx="1702253" cy="71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4" y="2033"/>
                  </a:moveTo>
                  <a:lnTo>
                    <a:pt x="21600" y="0"/>
                  </a:lnTo>
                  <a:lnTo>
                    <a:pt x="5051" y="19567"/>
                  </a:lnTo>
                  <a:lnTo>
                    <a:pt x="0" y="21600"/>
                  </a:lnTo>
                  <a:lnTo>
                    <a:pt x="16334" y="2033"/>
                  </a:lnTo>
                  <a:close/>
                </a:path>
              </a:pathLst>
            </a:custGeom>
            <a:solidFill>
              <a:srgbClr val="6666FF"/>
            </a:solidFill>
            <a:ln w="57150" cap="flat">
              <a:solidFill>
                <a:srgbClr val="3333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1307857" y="317475"/>
              <a:ext cx="1041058" cy="117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8460" y="20329"/>
                  </a:lnTo>
                  <a:lnTo>
                    <a:pt x="0" y="21600"/>
                  </a:lnTo>
                </a:path>
              </a:pathLst>
            </a:custGeom>
            <a:noFill/>
            <a:ln w="57150" cap="flat">
              <a:solidFill>
                <a:srgbClr val="FF0000"/>
              </a:solidFill>
              <a:prstDash val="sysDash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1496950" y="774869"/>
              <a:ext cx="605691" cy="304729"/>
            </a:xfrm>
            <a:prstGeom prst="line">
              <a:avLst/>
            </a:prstGeom>
            <a:noFill/>
            <a:ln w="57150" cap="flat">
              <a:solidFill>
                <a:srgbClr val="00FF0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1236961" y="1443322"/>
              <a:ext cx="121459" cy="12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666FF"/>
            </a:solidFill>
            <a:ln w="57150" cap="flat">
              <a:solidFill>
                <a:srgbClr val="3333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7936" y="1443322"/>
              <a:ext cx="2993040" cy="6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657" y="21600"/>
                  </a:lnTo>
                  <a:lnTo>
                    <a:pt x="0" y="21600"/>
                  </a:lnTo>
                </a:path>
              </a:pathLst>
            </a:custGeom>
            <a:noFill/>
            <a:ln w="5715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649921" y="367564"/>
              <a:ext cx="1691718" cy="225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185"/>
                  </a:moveTo>
                  <a:lnTo>
                    <a:pt x="16615" y="21600"/>
                  </a:lnTo>
                  <a:lnTo>
                    <a:pt x="0" y="0"/>
                  </a:lnTo>
                </a:path>
              </a:pathLst>
            </a:custGeom>
            <a:noFill/>
            <a:ln w="5715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658597" y="315512"/>
              <a:ext cx="1691719" cy="231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505" y="647"/>
                  </a:lnTo>
                  <a:lnTo>
                    <a:pt x="0" y="21600"/>
                  </a:lnTo>
                </a:path>
              </a:pathLst>
            </a:custGeom>
            <a:noFill/>
            <a:ln w="5715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320176">
                <a:defRPr sz="8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