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248" y="-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06BF-404F-8E45-BC5E-550CAA450F38}" type="datetimeFigureOut">
              <a:rPr lang="it-IT" smtClean="0"/>
              <a:t>25/05/15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0397-BB92-7244-A182-64EC4FE68AB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956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06BF-404F-8E45-BC5E-550CAA450F38}" type="datetimeFigureOut">
              <a:rPr lang="it-IT" smtClean="0"/>
              <a:t>25/05/15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0397-BB92-7244-A182-64EC4FE68AB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8281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06BF-404F-8E45-BC5E-550CAA450F38}" type="datetimeFigureOut">
              <a:rPr lang="it-IT" smtClean="0"/>
              <a:t>25/05/15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0397-BB92-7244-A182-64EC4FE68AB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073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06BF-404F-8E45-BC5E-550CAA450F38}" type="datetimeFigureOut">
              <a:rPr lang="it-IT" smtClean="0"/>
              <a:t>25/05/15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0397-BB92-7244-A182-64EC4FE68AB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513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06BF-404F-8E45-BC5E-550CAA450F38}" type="datetimeFigureOut">
              <a:rPr lang="it-IT" smtClean="0"/>
              <a:t>25/05/15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0397-BB92-7244-A182-64EC4FE68AB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498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06BF-404F-8E45-BC5E-550CAA450F38}" type="datetimeFigureOut">
              <a:rPr lang="it-IT" smtClean="0"/>
              <a:t>25/05/15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0397-BB92-7244-A182-64EC4FE68AB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8454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06BF-404F-8E45-BC5E-550CAA450F38}" type="datetimeFigureOut">
              <a:rPr lang="it-IT" smtClean="0"/>
              <a:t>25/05/15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0397-BB92-7244-A182-64EC4FE68AB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9677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06BF-404F-8E45-BC5E-550CAA450F38}" type="datetimeFigureOut">
              <a:rPr lang="it-IT" smtClean="0"/>
              <a:t>25/05/15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0397-BB92-7244-A182-64EC4FE68AB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3809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06BF-404F-8E45-BC5E-550CAA450F38}" type="datetimeFigureOut">
              <a:rPr lang="it-IT" smtClean="0"/>
              <a:t>25/05/15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0397-BB92-7244-A182-64EC4FE68AB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0565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06BF-404F-8E45-BC5E-550CAA450F38}" type="datetimeFigureOut">
              <a:rPr lang="it-IT" smtClean="0"/>
              <a:t>25/05/15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0397-BB92-7244-A182-64EC4FE68AB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763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06BF-404F-8E45-BC5E-550CAA450F38}" type="datetimeFigureOut">
              <a:rPr lang="it-IT" smtClean="0"/>
              <a:t>25/05/15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0397-BB92-7244-A182-64EC4FE68AB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795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806BF-404F-8E45-BC5E-550CAA450F38}" type="datetimeFigureOut">
              <a:rPr lang="it-IT" smtClean="0"/>
              <a:t>25/05/15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70397-BB92-7244-A182-64EC4FE68AB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300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>
          <a:xfrm>
            <a:off x="6893170" y="5784850"/>
            <a:ext cx="1758462" cy="457200"/>
          </a:xfrm>
        </p:spPr>
        <p:txBody>
          <a:bodyPr/>
          <a:lstStyle/>
          <a:p>
            <a:fld id="{72A8EE98-74D9-D540-8C3D-0FA5B51EA02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06011" y="0"/>
            <a:ext cx="8614218" cy="1422854"/>
          </a:xfrm>
          <a:prstGeom prst="rect">
            <a:avLst/>
          </a:prstGeom>
          <a:solidFill>
            <a:srgbClr val="D9F9FF"/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6555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311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69662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6211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it-IT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The RD53 </a:t>
            </a:r>
            <a:r>
              <a:rPr lang="it-IT" sz="28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effort</a:t>
            </a:r>
            <a:r>
              <a:rPr lang="it-IT" sz="28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it-IT" sz="28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towards</a:t>
            </a:r>
            <a:r>
              <a:rPr lang="it-IT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 the </a:t>
            </a:r>
            <a:r>
              <a:rPr lang="it-IT" sz="28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development</a:t>
            </a:r>
            <a:r>
              <a:rPr lang="it-IT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 of a 65 nm CMOS pixel </a:t>
            </a:r>
            <a:r>
              <a:rPr lang="it-IT" sz="28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readout</a:t>
            </a:r>
            <a:r>
              <a:rPr lang="it-IT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 chip for </a:t>
            </a:r>
            <a:r>
              <a:rPr lang="it-IT" sz="28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extreme</a:t>
            </a:r>
            <a:r>
              <a:rPr lang="it-IT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 data </a:t>
            </a:r>
            <a:r>
              <a:rPr lang="it-IT" sz="28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rates</a:t>
            </a:r>
            <a:r>
              <a:rPr lang="it-IT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 and </a:t>
            </a:r>
            <a:r>
              <a:rPr lang="it-IT" sz="28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radiation</a:t>
            </a:r>
            <a:r>
              <a:rPr lang="it-IT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it-IT" sz="28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environments</a:t>
            </a:r>
            <a:endParaRPr lang="it-IT" sz="2800" dirty="0" smtClean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" name="Segnaposto contenuto 1"/>
          <p:cNvSpPr txBox="1">
            <a:spLocks/>
          </p:cNvSpPr>
          <p:nvPr/>
        </p:nvSpPr>
        <p:spPr>
          <a:xfrm>
            <a:off x="0" y="1808066"/>
            <a:ext cx="9026769" cy="2806700"/>
          </a:xfrm>
          <a:prstGeom prst="rect">
            <a:avLst/>
          </a:prstGeom>
        </p:spPr>
        <p:txBody>
          <a:bodyPr/>
          <a:lstStyle>
            <a:lvl1pPr marL="339725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39775" indent="-2825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398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595438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2638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1043" indent="-228279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67598" indent="-228279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4149" indent="-228279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0705" indent="-228279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it-IT" sz="2000" dirty="0" smtClean="0">
                <a:latin typeface="Comic Sans MS"/>
                <a:cs typeface="Comic Sans MS"/>
              </a:rPr>
              <a:t>RD53 </a:t>
            </a:r>
            <a:r>
              <a:rPr lang="it-IT" sz="2000" dirty="0" err="1" smtClean="0">
                <a:latin typeface="Comic Sans MS"/>
                <a:cs typeface="Comic Sans MS"/>
              </a:rPr>
              <a:t>was</a:t>
            </a:r>
            <a:r>
              <a:rPr lang="it-IT" sz="2000" dirty="0" smtClean="0">
                <a:latin typeface="Comic Sans MS"/>
                <a:cs typeface="Comic Sans MS"/>
              </a:rPr>
              <a:t> </a:t>
            </a:r>
            <a:r>
              <a:rPr lang="it-IT" sz="2000" dirty="0" err="1" smtClean="0">
                <a:latin typeface="Comic Sans MS"/>
                <a:cs typeface="Comic Sans MS"/>
              </a:rPr>
              <a:t>organized</a:t>
            </a:r>
            <a:r>
              <a:rPr lang="it-IT" sz="2000" dirty="0" smtClean="0">
                <a:latin typeface="Comic Sans MS"/>
                <a:cs typeface="Comic Sans MS"/>
              </a:rPr>
              <a:t> to tackle the </a:t>
            </a:r>
            <a:r>
              <a:rPr lang="it-IT" sz="2000" dirty="0" err="1" smtClean="0">
                <a:latin typeface="Comic Sans MS"/>
                <a:cs typeface="Comic Sans MS"/>
              </a:rPr>
              <a:t>extreme</a:t>
            </a:r>
            <a:r>
              <a:rPr lang="it-IT" sz="2000" dirty="0" smtClean="0">
                <a:latin typeface="Comic Sans MS"/>
                <a:cs typeface="Comic Sans MS"/>
              </a:rPr>
              <a:t> and diverse </a:t>
            </a:r>
            <a:r>
              <a:rPr lang="it-IT" sz="2000" dirty="0" err="1" smtClean="0">
                <a:latin typeface="Comic Sans MS"/>
                <a:cs typeface="Comic Sans MS"/>
              </a:rPr>
              <a:t>challenges</a:t>
            </a:r>
            <a:r>
              <a:rPr lang="it-IT" sz="2000" dirty="0" smtClean="0">
                <a:latin typeface="Comic Sans MS"/>
                <a:cs typeface="Comic Sans MS"/>
              </a:rPr>
              <a:t> </a:t>
            </a:r>
            <a:r>
              <a:rPr lang="it-IT" sz="2000" dirty="0" err="1" smtClean="0">
                <a:latin typeface="Comic Sans MS"/>
                <a:cs typeface="Comic Sans MS"/>
              </a:rPr>
              <a:t>associated</a:t>
            </a:r>
            <a:r>
              <a:rPr lang="it-IT" sz="2000" dirty="0" smtClean="0">
                <a:latin typeface="Comic Sans MS"/>
                <a:cs typeface="Comic Sans MS"/>
              </a:rPr>
              <a:t> with the design of pixel </a:t>
            </a:r>
            <a:r>
              <a:rPr lang="it-IT" sz="2000" dirty="0" err="1" smtClean="0">
                <a:latin typeface="Comic Sans MS"/>
                <a:cs typeface="Comic Sans MS"/>
              </a:rPr>
              <a:t>readout</a:t>
            </a:r>
            <a:r>
              <a:rPr lang="it-IT" sz="2000" dirty="0" smtClean="0">
                <a:latin typeface="Comic Sans MS"/>
                <a:cs typeface="Comic Sans MS"/>
              </a:rPr>
              <a:t> chips for the </a:t>
            </a:r>
            <a:r>
              <a:rPr lang="it-IT" sz="2000" dirty="0" err="1" smtClean="0">
                <a:latin typeface="Comic Sans MS"/>
                <a:cs typeface="Comic Sans MS"/>
              </a:rPr>
              <a:t>innermost</a:t>
            </a:r>
            <a:r>
              <a:rPr lang="it-IT" sz="2000" dirty="0" smtClean="0">
                <a:latin typeface="Comic Sans MS"/>
                <a:cs typeface="Comic Sans MS"/>
              </a:rPr>
              <a:t> </a:t>
            </a:r>
            <a:r>
              <a:rPr lang="it-IT" sz="2000" dirty="0" err="1" smtClean="0">
                <a:latin typeface="Comic Sans MS"/>
                <a:cs typeface="Comic Sans MS"/>
              </a:rPr>
              <a:t>layers</a:t>
            </a:r>
            <a:r>
              <a:rPr lang="it-IT" sz="2000" dirty="0" smtClean="0">
                <a:latin typeface="Comic Sans MS"/>
                <a:cs typeface="Comic Sans MS"/>
              </a:rPr>
              <a:t> of </a:t>
            </a:r>
            <a:r>
              <a:rPr lang="it-IT" sz="2000" dirty="0" err="1" smtClean="0">
                <a:latin typeface="Comic Sans MS"/>
                <a:cs typeface="Comic Sans MS"/>
              </a:rPr>
              <a:t>particle</a:t>
            </a:r>
            <a:r>
              <a:rPr lang="it-IT" sz="2000" dirty="0" smtClean="0">
                <a:latin typeface="Comic Sans MS"/>
                <a:cs typeface="Comic Sans MS"/>
              </a:rPr>
              <a:t> </a:t>
            </a:r>
            <a:r>
              <a:rPr lang="it-IT" sz="2000" dirty="0" err="1" smtClean="0">
                <a:latin typeface="Comic Sans MS"/>
                <a:cs typeface="Comic Sans MS"/>
              </a:rPr>
              <a:t>trackers</a:t>
            </a:r>
            <a:r>
              <a:rPr lang="it-IT" sz="2000" dirty="0" smtClean="0">
                <a:latin typeface="Comic Sans MS"/>
                <a:cs typeface="Comic Sans MS"/>
              </a:rPr>
              <a:t> </a:t>
            </a:r>
            <a:r>
              <a:rPr lang="it-IT" sz="2000" dirty="0" err="1" smtClean="0">
                <a:latin typeface="Comic Sans MS"/>
                <a:cs typeface="Comic Sans MS"/>
              </a:rPr>
              <a:t>at</a:t>
            </a:r>
            <a:r>
              <a:rPr lang="it-IT" sz="2000" dirty="0" smtClean="0">
                <a:latin typeface="Comic Sans MS"/>
                <a:cs typeface="Comic Sans MS"/>
              </a:rPr>
              <a:t> future high </a:t>
            </a:r>
            <a:r>
              <a:rPr lang="it-IT" sz="2000" dirty="0" err="1" smtClean="0">
                <a:latin typeface="Comic Sans MS"/>
                <a:cs typeface="Comic Sans MS"/>
              </a:rPr>
              <a:t>energy</a:t>
            </a:r>
            <a:r>
              <a:rPr lang="it-IT" sz="2000" dirty="0" smtClean="0">
                <a:latin typeface="Comic Sans MS"/>
                <a:cs typeface="Comic Sans MS"/>
              </a:rPr>
              <a:t> </a:t>
            </a:r>
            <a:r>
              <a:rPr lang="it-IT" sz="2000" dirty="0" err="1" smtClean="0">
                <a:latin typeface="Comic Sans MS"/>
                <a:cs typeface="Comic Sans MS"/>
              </a:rPr>
              <a:t>physics</a:t>
            </a:r>
            <a:r>
              <a:rPr lang="it-IT" sz="2000" dirty="0" smtClean="0">
                <a:latin typeface="Comic Sans MS"/>
                <a:cs typeface="Comic Sans MS"/>
              </a:rPr>
              <a:t> </a:t>
            </a:r>
            <a:r>
              <a:rPr lang="it-IT" sz="2000" dirty="0" err="1" smtClean="0">
                <a:latin typeface="Comic Sans MS"/>
                <a:cs typeface="Comic Sans MS"/>
              </a:rPr>
              <a:t>experiments</a:t>
            </a:r>
            <a:r>
              <a:rPr lang="it-IT" sz="2000" dirty="0" smtClean="0">
                <a:latin typeface="Comic Sans MS"/>
                <a:cs typeface="Comic Sans MS"/>
              </a:rPr>
              <a:t> (LHC – </a:t>
            </a:r>
            <a:r>
              <a:rPr lang="it-IT" sz="2000" dirty="0" err="1" smtClean="0">
                <a:latin typeface="Comic Sans MS"/>
                <a:cs typeface="Comic Sans MS"/>
              </a:rPr>
              <a:t>phase</a:t>
            </a:r>
            <a:r>
              <a:rPr lang="it-IT" sz="2000" dirty="0" smtClean="0">
                <a:latin typeface="Comic Sans MS"/>
                <a:cs typeface="Comic Sans MS"/>
              </a:rPr>
              <a:t> II upgrade of ATLAS and CMS, CLIC)</a:t>
            </a:r>
          </a:p>
          <a:p>
            <a:endParaRPr lang="it-IT" sz="1000" dirty="0" smtClean="0">
              <a:latin typeface="Comic Sans MS"/>
              <a:cs typeface="Comic Sans MS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06012" y="1422854"/>
            <a:ext cx="86142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E107"/>
              </a:buClr>
              <a:buFont typeface="Wingdings" charset="0"/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E107"/>
              </a:buClr>
              <a:buFont typeface="Wingdings" charset="0"/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E107"/>
              </a:buClr>
              <a:buFont typeface="Wingdings" charset="0"/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E107"/>
              </a:buClr>
              <a:buFont typeface="Wingdings" charset="0"/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ctr">
              <a:spcBef>
                <a:spcPts val="480"/>
              </a:spcBef>
              <a:buClr>
                <a:schemeClr val="accent6">
                  <a:lumMod val="50000"/>
                </a:schemeClr>
              </a:buClr>
              <a:defRPr/>
            </a:pPr>
            <a:r>
              <a:rPr lang="en-US" sz="2000" b="1" i="0" u="none" dirty="0" smtClean="0">
                <a:solidFill>
                  <a:srgbClr val="0000FF"/>
                </a:solidFill>
                <a:latin typeface="Comic Sans MS" charset="0"/>
              </a:rPr>
              <a:t>Valerio Re (INFN-Pavia) on behalf of the RD53 </a:t>
            </a:r>
            <a:r>
              <a:rPr lang="en-US" sz="2000" b="1" i="0" u="none" dirty="0" err="1" smtClean="0">
                <a:solidFill>
                  <a:srgbClr val="0000FF"/>
                </a:solidFill>
                <a:latin typeface="Comic Sans MS" charset="0"/>
              </a:rPr>
              <a:t>collaboratios</a:t>
            </a:r>
            <a:endParaRPr lang="en-US" sz="2000" b="1" i="0" u="none" dirty="0" smtClean="0">
              <a:solidFill>
                <a:srgbClr val="0000FF"/>
              </a:solidFill>
              <a:latin typeface="Comic Sans MS" charset="0"/>
            </a:endParaRPr>
          </a:p>
        </p:txBody>
      </p:sp>
      <p:grpSp>
        <p:nvGrpSpPr>
          <p:cNvPr id="13" name="Gruppo 12"/>
          <p:cNvGrpSpPr/>
          <p:nvPr/>
        </p:nvGrpSpPr>
        <p:grpSpPr>
          <a:xfrm>
            <a:off x="2354249" y="3043008"/>
            <a:ext cx="6963785" cy="3769440"/>
            <a:chOff x="2984645" y="322432"/>
            <a:chExt cx="6245259" cy="3769440"/>
          </a:xfrm>
        </p:grpSpPr>
        <p:sp>
          <p:nvSpPr>
            <p:cNvPr id="14" name="Rettangolo 13"/>
            <p:cNvSpPr/>
            <p:nvPr/>
          </p:nvSpPr>
          <p:spPr>
            <a:xfrm>
              <a:off x="3028969" y="322432"/>
              <a:ext cx="6200935" cy="37240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79400" indent="-279400" algn="ctr"/>
              <a:r>
                <a:rPr lang="en-GB" sz="2400" b="1" dirty="0" smtClean="0">
                  <a:latin typeface="Comic Sans MS"/>
                  <a:cs typeface="Comic Sans MS"/>
                </a:rPr>
                <a:t>ATLAS and CMS Phase 2 </a:t>
              </a:r>
            </a:p>
            <a:p>
              <a:pPr marL="279400" indent="-279400" algn="ctr"/>
              <a:r>
                <a:rPr lang="en-GB" sz="2400" b="1" dirty="0" smtClean="0">
                  <a:latin typeface="Comic Sans MS"/>
                  <a:cs typeface="Comic Sans MS"/>
                </a:rPr>
                <a:t>Pixel Detector Requirements: </a:t>
              </a:r>
            </a:p>
            <a:p>
              <a:pPr marL="279400" indent="-279400">
                <a:spcBef>
                  <a:spcPts val="600"/>
                </a:spcBef>
                <a:buFont typeface="Arial"/>
                <a:buChar char="•"/>
              </a:pPr>
              <a:endParaRPr lang="en-GB" sz="800" dirty="0" smtClean="0">
                <a:latin typeface="Comic Sans MS"/>
                <a:cs typeface="Comic Sans MS"/>
              </a:endParaRPr>
            </a:p>
            <a:p>
              <a:pPr marL="279400" indent="-279400">
                <a:spcBef>
                  <a:spcPts val="600"/>
                </a:spcBef>
                <a:buFont typeface="Arial"/>
                <a:buChar char="•"/>
              </a:pPr>
              <a:r>
                <a:rPr lang="en-GB" sz="2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Small pixels: 50x50 </a:t>
              </a:r>
              <a:r>
                <a:rPr lang="en-GB" sz="2000" dirty="0" smtClean="0">
                  <a:solidFill>
                    <a:srgbClr val="0000FF"/>
                  </a:solidFill>
                  <a:latin typeface="Symbol" charset="2"/>
                  <a:cs typeface="Symbol" charset="2"/>
                </a:rPr>
                <a:t>m</a:t>
              </a:r>
              <a:r>
                <a:rPr lang="en-GB" sz="2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m</a:t>
              </a:r>
              <a:r>
                <a:rPr lang="en-GB" sz="2000" baseline="30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2</a:t>
              </a:r>
              <a:r>
                <a:rPr lang="en-GB" sz="2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 (or 25x100 </a:t>
              </a:r>
              <a:r>
                <a:rPr lang="en-GB" sz="2000" dirty="0">
                  <a:solidFill>
                    <a:srgbClr val="0000FF"/>
                  </a:solidFill>
                  <a:latin typeface="Symbol" charset="2"/>
                  <a:cs typeface="Symbol" charset="2"/>
                </a:rPr>
                <a:t>m</a:t>
              </a:r>
              <a:r>
                <a:rPr lang="en-GB" sz="2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m</a:t>
              </a:r>
              <a:r>
                <a:rPr lang="en-GB" sz="2000" baseline="30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2</a:t>
              </a:r>
              <a:r>
                <a:rPr lang="en-GB" sz="2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) </a:t>
              </a:r>
            </a:p>
            <a:p>
              <a:pPr marL="279400" indent="-279400">
                <a:spcBef>
                  <a:spcPts val="600"/>
                </a:spcBef>
                <a:buFont typeface="Arial"/>
                <a:buChar char="•"/>
              </a:pPr>
              <a:r>
                <a:rPr lang="en-GB" sz="2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Large chips: &gt; 2cm x 2cm ( ~1 billion transistors) </a:t>
              </a:r>
            </a:p>
            <a:p>
              <a:pPr marL="279400" indent="-279400">
                <a:spcBef>
                  <a:spcPts val="600"/>
                </a:spcBef>
                <a:buFont typeface="Arial"/>
                <a:buChar char="•"/>
              </a:pPr>
              <a:r>
                <a:rPr lang="en-GB" sz="2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Hit rates: ~3 GHz/cm</a:t>
              </a:r>
              <a:r>
                <a:rPr lang="en-GB" sz="2000" baseline="30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2</a:t>
              </a:r>
              <a:r>
                <a:rPr lang="en-GB" sz="2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 </a:t>
              </a:r>
            </a:p>
            <a:p>
              <a:pPr marL="279400" indent="-279400">
                <a:spcBef>
                  <a:spcPts val="600"/>
                </a:spcBef>
                <a:buFont typeface="Arial"/>
                <a:buChar char="•"/>
              </a:pPr>
              <a:r>
                <a:rPr lang="en-GB" sz="2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Radiation: 1 Grad, 10</a:t>
              </a:r>
              <a:r>
                <a:rPr lang="en-GB" sz="2000" baseline="30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16</a:t>
              </a:r>
              <a:r>
                <a:rPr lang="en-GB" sz="2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 n/cm</a:t>
              </a:r>
              <a:r>
                <a:rPr lang="en-GB" sz="2000" baseline="30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2</a:t>
              </a:r>
              <a:r>
                <a:rPr lang="en-GB" sz="2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 (unprecedented) </a:t>
              </a:r>
            </a:p>
            <a:p>
              <a:pPr marL="279400" indent="-279400">
                <a:spcBef>
                  <a:spcPts val="600"/>
                </a:spcBef>
                <a:buFont typeface="Arial"/>
                <a:buChar char="•"/>
              </a:pPr>
              <a:r>
                <a:rPr lang="en-GB" sz="2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Trigger: 1 MHz, 10 </a:t>
              </a:r>
              <a:r>
                <a:rPr lang="en-GB" sz="2000" dirty="0" err="1" smtClean="0">
                  <a:solidFill>
                    <a:srgbClr val="0000FF"/>
                  </a:solidFill>
                  <a:latin typeface="Symbol" charset="2"/>
                  <a:cs typeface="Symbol" charset="2"/>
                </a:rPr>
                <a:t>m</a:t>
              </a:r>
              <a:r>
                <a:rPr lang="en-GB" sz="2000" dirty="0" err="1" smtClean="0">
                  <a:solidFill>
                    <a:srgbClr val="0000FF"/>
                  </a:solidFill>
                  <a:latin typeface="Comic Sans MS"/>
                  <a:cs typeface="Comic Sans MS"/>
                </a:rPr>
                <a:t>s</a:t>
              </a:r>
              <a:r>
                <a:rPr lang="en-GB" sz="2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 (~100x buffering and readout) </a:t>
              </a:r>
            </a:p>
            <a:p>
              <a:pPr marL="279400" indent="-279400">
                <a:spcBef>
                  <a:spcPts val="600"/>
                </a:spcBef>
                <a:buFont typeface="Arial"/>
                <a:buChar char="•"/>
              </a:pPr>
              <a:r>
                <a:rPr lang="en-GB" sz="2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Total power budget: ≤ </a:t>
              </a:r>
              <a:r>
                <a:rPr lang="en-GB" sz="2000" dirty="0">
                  <a:solidFill>
                    <a:srgbClr val="0000FF"/>
                  </a:solidFill>
                  <a:latin typeface="Comic Sans MS"/>
                  <a:cs typeface="Comic Sans MS"/>
                </a:rPr>
                <a:t>1</a:t>
              </a:r>
              <a:r>
                <a:rPr lang="en-GB" sz="2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 W</a:t>
              </a:r>
              <a:r>
                <a:rPr lang="en-GB" sz="2000" dirty="0">
                  <a:solidFill>
                    <a:srgbClr val="0000FF"/>
                  </a:solidFill>
                  <a:latin typeface="Comic Sans MS"/>
                  <a:cs typeface="Comic Sans MS"/>
                </a:rPr>
                <a:t>/</a:t>
              </a:r>
              <a:r>
                <a:rPr lang="en-GB" sz="2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cm</a:t>
              </a:r>
              <a:r>
                <a:rPr lang="en-GB" sz="2000" baseline="30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2</a:t>
              </a:r>
              <a:r>
                <a:rPr lang="en-GB" sz="2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  </a:t>
              </a:r>
            </a:p>
            <a:p>
              <a:pPr marL="279400" indent="-279400">
                <a:spcBef>
                  <a:spcPts val="600"/>
                </a:spcBef>
                <a:buFont typeface="Arial"/>
                <a:buChar char="•"/>
              </a:pPr>
              <a:r>
                <a:rPr lang="en-GB" sz="2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Minimum threshold: 1000 electrons </a:t>
              </a:r>
              <a:endParaRPr lang="en-GB" sz="2000" dirty="0">
                <a:solidFill>
                  <a:srgbClr val="0000FF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5" name="Rettangolo arrotondato 14"/>
            <p:cNvSpPr/>
            <p:nvPr/>
          </p:nvSpPr>
          <p:spPr bwMode="auto">
            <a:xfrm>
              <a:off x="2984645" y="408872"/>
              <a:ext cx="6057145" cy="3683000"/>
            </a:xfrm>
            <a:prstGeom prst="roundRect">
              <a:avLst/>
            </a:prstGeom>
            <a:noFill/>
            <a:ln w="9525" cap="flat" cmpd="sng" algn="ctr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8068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7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6" name="Segnaposto contenuto 1"/>
          <p:cNvSpPr txBox="1">
            <a:spLocks/>
          </p:cNvSpPr>
          <p:nvPr/>
        </p:nvSpPr>
        <p:spPr>
          <a:xfrm>
            <a:off x="-76498" y="3318390"/>
            <a:ext cx="2386886" cy="3494058"/>
          </a:xfrm>
          <a:prstGeom prst="rect">
            <a:avLst/>
          </a:prstGeom>
          <a:solidFill>
            <a:srgbClr val="FFFFFF"/>
          </a:solidFill>
        </p:spPr>
        <p:txBody>
          <a:bodyPr/>
          <a:lstStyle>
            <a:lvl1pPr marL="339725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39775" indent="-2825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398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595438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2638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1043" indent="-228279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67598" indent="-228279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4149" indent="-228279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0705" indent="-228279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184150">
              <a:buNone/>
            </a:pPr>
            <a:r>
              <a:rPr lang="it-IT" sz="2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 RD53 </a:t>
            </a:r>
            <a:r>
              <a:rPr lang="it-IT" sz="2000" b="1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institutions</a:t>
            </a:r>
            <a:endParaRPr lang="it-IT" sz="2000" b="1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 defTabSz="184150">
              <a:buNone/>
            </a:pPr>
            <a:endParaRPr lang="it-IT" sz="1000" dirty="0">
              <a:latin typeface="Comic Sans MS"/>
              <a:cs typeface="Comic Sans MS"/>
            </a:endParaRPr>
          </a:p>
          <a:p>
            <a:pPr marL="441325" lvl="2" defTabSz="184150"/>
            <a:r>
              <a:rPr lang="en-US" sz="1400" dirty="0">
                <a:latin typeface="Comic Sans MS"/>
                <a:cs typeface="Comic Sans MS"/>
              </a:rPr>
              <a:t>ATLAS: CERN, Bonn, </a:t>
            </a:r>
            <a:r>
              <a:rPr lang="en-US" sz="1400" dirty="0" smtClean="0">
                <a:latin typeface="Comic Sans MS"/>
                <a:cs typeface="Comic Sans MS"/>
              </a:rPr>
              <a:t>CPPM, LBNL</a:t>
            </a:r>
            <a:r>
              <a:rPr lang="en-US" sz="1400" dirty="0">
                <a:latin typeface="Comic Sans MS"/>
                <a:cs typeface="Comic Sans MS"/>
              </a:rPr>
              <a:t>, LPNHE Paris, Milano, NIKHEF, New Mexico, </a:t>
            </a:r>
            <a:r>
              <a:rPr lang="it-IT" sz="1400" dirty="0" err="1">
                <a:latin typeface="Comic Sans MS"/>
                <a:cs typeface="Comic Sans MS"/>
              </a:rPr>
              <a:t>Prague</a:t>
            </a:r>
            <a:r>
              <a:rPr lang="it-IT" sz="1400" dirty="0">
                <a:latin typeface="Comic Sans MS"/>
                <a:cs typeface="Comic Sans MS"/>
              </a:rPr>
              <a:t>, </a:t>
            </a:r>
            <a:r>
              <a:rPr lang="en-US" sz="1400" dirty="0">
                <a:latin typeface="Comic Sans MS"/>
                <a:cs typeface="Comic Sans MS"/>
              </a:rPr>
              <a:t> RAL, UC Santa Cruz.</a:t>
            </a:r>
          </a:p>
          <a:p>
            <a:pPr marL="441325" lvl="2" defTabSz="184150"/>
            <a:r>
              <a:rPr lang="en-US" sz="1400" dirty="0">
                <a:latin typeface="Comic Sans MS"/>
                <a:cs typeface="Comic Sans MS"/>
              </a:rPr>
              <a:t>CMS: </a:t>
            </a:r>
            <a:r>
              <a:rPr lang="it-IT" sz="1400" dirty="0">
                <a:latin typeface="Comic Sans MS"/>
                <a:cs typeface="Comic Sans MS"/>
              </a:rPr>
              <a:t>Bari, Bergamo-Pavia, CERN, </a:t>
            </a:r>
            <a:r>
              <a:rPr lang="it-IT" sz="1400" dirty="0" err="1">
                <a:latin typeface="Comic Sans MS"/>
                <a:cs typeface="Comic Sans MS"/>
              </a:rPr>
              <a:t>Fermilab</a:t>
            </a:r>
            <a:r>
              <a:rPr lang="it-IT" sz="1400" dirty="0">
                <a:latin typeface="Comic Sans MS"/>
                <a:cs typeface="Comic Sans MS"/>
              </a:rPr>
              <a:t>, Padova, Perugia, Pisa, PSI, RAL</a:t>
            </a:r>
            <a:r>
              <a:rPr lang="it-IT" sz="1400" dirty="0" smtClean="0">
                <a:latin typeface="Comic Sans MS"/>
                <a:cs typeface="Comic Sans MS"/>
              </a:rPr>
              <a:t>, Sevilla, </a:t>
            </a:r>
            <a:r>
              <a:rPr lang="it-IT" sz="1400" dirty="0">
                <a:latin typeface="Comic Sans MS"/>
                <a:cs typeface="Comic Sans MS"/>
              </a:rPr>
              <a:t>Torino</a:t>
            </a:r>
            <a:r>
              <a:rPr lang="it-IT" sz="1400" dirty="0" smtClean="0">
                <a:latin typeface="Comic Sans MS"/>
                <a:cs typeface="Comic Sans MS"/>
              </a:rPr>
              <a:t>.</a:t>
            </a:r>
            <a:endParaRPr lang="it-IT" sz="20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it-IT" sz="2000" dirty="0" smtClean="0">
              <a:latin typeface="Comic Sans MS"/>
              <a:cs typeface="Comic Sans MS"/>
            </a:endParaRPr>
          </a:p>
          <a:p>
            <a:pPr marL="0" indent="0">
              <a:buFontTx/>
              <a:buNone/>
            </a:pPr>
            <a:endParaRPr lang="it-IT" sz="2000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932656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8" y="2082418"/>
            <a:ext cx="4792509" cy="2801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6"/>
          <p:cNvSpPr txBox="1">
            <a:spLocks/>
          </p:cNvSpPr>
          <p:nvPr/>
        </p:nvSpPr>
        <p:spPr>
          <a:xfrm>
            <a:off x="45903" y="4918681"/>
            <a:ext cx="4966195" cy="1350417"/>
          </a:xfrm>
          <a:prstGeom prst="rect">
            <a:avLst/>
          </a:prstGeom>
        </p:spPr>
        <p:txBody>
          <a:bodyPr/>
          <a:lstStyle>
            <a:lvl1pPr marL="1234211" indent="-1234211" algn="l" defTabSz="3292142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15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2674351" indent="-1028280" algn="l" defTabSz="3292142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01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4114492" indent="-822350" algn="l" defTabSz="3292142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86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5760563" indent="-823722" algn="l" defTabSz="3292142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72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7406634" indent="-823722" algn="l" defTabSz="3292142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7802021" indent="-823722" algn="l" defTabSz="3292142" rtl="0" fontAlgn="base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8197407" indent="-823722" algn="l" defTabSz="3292142" rtl="0" fontAlgn="base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8592794" indent="-823722" algn="l" defTabSz="3292142" rtl="0" fontAlgn="base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8988180" indent="-823722" algn="l" defTabSz="3292142" rtl="0" fontAlgn="base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169863" indent="-169863">
              <a:spcBef>
                <a:spcPts val="0"/>
              </a:spcBef>
            </a:pPr>
            <a:r>
              <a:rPr lang="en-GB" sz="2000" dirty="0" smtClean="0">
                <a:latin typeface="Comic Sans MS"/>
                <a:cs typeface="Comic Sans MS"/>
              </a:rPr>
              <a:t>95% digital, Charge digitization</a:t>
            </a:r>
          </a:p>
          <a:p>
            <a:pPr marL="169863" indent="-169863">
              <a:spcBef>
                <a:spcPts val="0"/>
              </a:spcBef>
            </a:pPr>
            <a:r>
              <a:rPr lang="en-GB" sz="2000" dirty="0" smtClean="0">
                <a:latin typeface="Comic Sans MS"/>
                <a:cs typeface="Comic Sans MS"/>
              </a:rPr>
              <a:t>~256k pixel channels per chip</a:t>
            </a:r>
          </a:p>
          <a:p>
            <a:pPr marL="169863" indent="-169863">
              <a:spcBef>
                <a:spcPts val="0"/>
              </a:spcBef>
            </a:pPr>
            <a:r>
              <a:rPr lang="en-GB" sz="2000" dirty="0">
                <a:latin typeface="Comic Sans MS"/>
                <a:cs typeface="Comic Sans MS"/>
              </a:rPr>
              <a:t>Pixel regions with buffering</a:t>
            </a:r>
          </a:p>
          <a:p>
            <a:pPr marL="169863" indent="-169863">
              <a:spcBef>
                <a:spcPts val="0"/>
              </a:spcBef>
            </a:pPr>
            <a:r>
              <a:rPr lang="en-GB" sz="2000" dirty="0">
                <a:latin typeface="Comic Sans MS"/>
                <a:cs typeface="Comic Sans MS"/>
              </a:rPr>
              <a:t>Data compression in End Of </a:t>
            </a:r>
            <a:r>
              <a:rPr lang="en-GB" sz="2000" dirty="0" smtClean="0">
                <a:latin typeface="Comic Sans MS"/>
                <a:cs typeface="Comic Sans MS"/>
              </a:rPr>
              <a:t>Column </a:t>
            </a:r>
          </a:p>
          <a:p>
            <a:pPr marL="169863" indent="-169863">
              <a:spcBef>
                <a:spcPts val="0"/>
              </a:spcBef>
            </a:pPr>
            <a:r>
              <a:rPr lang="en-GB" sz="2000" dirty="0">
                <a:latin typeface="Comic Sans MS"/>
                <a:cs typeface="Comic Sans MS"/>
              </a:rPr>
              <a:t>C</a:t>
            </a:r>
            <a:r>
              <a:rPr lang="en-GB" sz="2000" dirty="0" smtClean="0">
                <a:latin typeface="Comic Sans MS"/>
                <a:cs typeface="Comic Sans MS"/>
              </a:rPr>
              <a:t>hip </a:t>
            </a:r>
            <a:r>
              <a:rPr lang="en-GB" sz="2000" dirty="0">
                <a:latin typeface="Comic Sans MS"/>
                <a:cs typeface="Comic Sans MS"/>
              </a:rPr>
              <a:t>must </a:t>
            </a:r>
            <a:r>
              <a:rPr lang="en-GB" sz="2000" dirty="0" smtClean="0">
                <a:latin typeface="Comic Sans MS"/>
                <a:cs typeface="Comic Sans MS"/>
              </a:rPr>
              <a:t>work </a:t>
            </a:r>
            <a:r>
              <a:rPr lang="en-GB" sz="2000" dirty="0">
                <a:latin typeface="Comic Sans MS"/>
                <a:cs typeface="Comic Sans MS"/>
              </a:rPr>
              <a:t>with large pixels for outer </a:t>
            </a:r>
            <a:r>
              <a:rPr lang="en-GB" sz="2000" dirty="0" smtClean="0">
                <a:latin typeface="Comic Sans MS"/>
                <a:cs typeface="Comic Sans MS"/>
              </a:rPr>
              <a:t>layers</a:t>
            </a:r>
            <a:endParaRPr lang="en-GB" sz="2000" dirty="0">
              <a:latin typeface="Comic Sans MS"/>
              <a:cs typeface="Comic Sans MS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5366" y="1544179"/>
            <a:ext cx="48528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Global architecture of </a:t>
            </a:r>
            <a:r>
              <a:rPr lang="en-GB" sz="2400" b="1" dirty="0">
                <a:solidFill>
                  <a:srgbClr val="FF0000"/>
                </a:solidFill>
                <a:latin typeface="Comic Sans MS"/>
                <a:cs typeface="Comic Sans MS"/>
              </a:rPr>
              <a:t>the </a:t>
            </a:r>
            <a:r>
              <a:rPr lang="en-GB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chip</a:t>
            </a:r>
            <a:endParaRPr lang="en-GB" sz="2400" b="1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9" name="Text Box 2780"/>
          <p:cNvSpPr txBox="1">
            <a:spLocks noChangeArrowheads="1"/>
          </p:cNvSpPr>
          <p:nvPr/>
        </p:nvSpPr>
        <p:spPr bwMode="auto">
          <a:xfrm>
            <a:off x="41580" y="-38407"/>
            <a:ext cx="9144000" cy="493446"/>
          </a:xfrm>
          <a:prstGeom prst="rect">
            <a:avLst/>
          </a:prstGeom>
          <a:solidFill>
            <a:srgbClr val="DCF0FF"/>
          </a:solidFill>
          <a:ln w="28575">
            <a:noFill/>
            <a:miter lim="800000"/>
            <a:headEnd/>
            <a:tailEnd/>
          </a:ln>
        </p:spPr>
        <p:txBody>
          <a:bodyPr wrap="square" lIns="61954" tIns="30977" rIns="61954" bIns="30977" anchor="ctr">
            <a:spAutoFit/>
          </a:bodyPr>
          <a:lstStyle/>
          <a:p>
            <a:pPr algn="ctr" defTabSz="620537" eaLnBrk="0" hangingPunct="0">
              <a:spcBef>
                <a:spcPct val="50000"/>
              </a:spcBef>
            </a:pPr>
            <a:r>
              <a:rPr lang="en-GB" sz="2800" b="1" dirty="0" smtClean="0">
                <a:solidFill>
                  <a:srgbClr val="FF0000"/>
                </a:solidFill>
                <a:latin typeface="Comic Sans MS" charset="0"/>
              </a:rPr>
              <a:t>New challenges of the RD53 collaboration</a:t>
            </a:r>
            <a:endParaRPr lang="en-GB" sz="2800" b="1" dirty="0">
              <a:solidFill>
                <a:srgbClr val="FF0000"/>
              </a:solidFill>
              <a:latin typeface="Comic Sans MS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088603" y="2004317"/>
            <a:ext cx="3987800" cy="4978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>
              <a:spcAft>
                <a:spcPts val="900"/>
              </a:spcAft>
              <a:buFont typeface="Arial"/>
              <a:buChar char="•"/>
            </a:pPr>
            <a:r>
              <a:rPr lang="en-GB" sz="2000" dirty="0" smtClean="0">
                <a:latin typeface="Comic Sans MS"/>
                <a:cs typeface="Comic Sans MS"/>
              </a:rPr>
              <a:t>Detailed understanding of radiation effects in </a:t>
            </a:r>
            <a:r>
              <a:rPr lang="en-GB" sz="2000" dirty="0" smtClean="0">
                <a:latin typeface="Comic Sans MS"/>
                <a:cs typeface="Comic Sans MS"/>
              </a:rPr>
              <a:t>65 nm </a:t>
            </a:r>
            <a:endParaRPr lang="en-GB" sz="2000" dirty="0" smtClean="0">
              <a:latin typeface="Comic Sans MS"/>
              <a:cs typeface="Comic Sans MS"/>
            </a:endParaRPr>
          </a:p>
          <a:p>
            <a:pPr marL="177800" indent="-177800" algn="just">
              <a:spcAft>
                <a:spcPts val="900"/>
              </a:spcAft>
              <a:buFont typeface="Arial"/>
              <a:buChar char="•"/>
            </a:pPr>
            <a:r>
              <a:rPr lang="en-GB" sz="2000" dirty="0" smtClean="0">
                <a:latin typeface="Comic Sans MS"/>
                <a:cs typeface="Comic Sans MS"/>
              </a:rPr>
              <a:t>Development of a simulation and verification framework with realistic hit generation </a:t>
            </a:r>
          </a:p>
          <a:p>
            <a:pPr marL="177800" indent="-177800" algn="just">
              <a:spcAft>
                <a:spcPts val="900"/>
              </a:spcAft>
              <a:buFont typeface="Arial"/>
              <a:buChar char="•"/>
            </a:pPr>
            <a:r>
              <a:rPr lang="en-GB" sz="2000" dirty="0" smtClean="0">
                <a:latin typeface="Comic Sans MS"/>
                <a:cs typeface="Comic Sans MS"/>
              </a:rPr>
              <a:t>Design and test of </a:t>
            </a:r>
            <a:r>
              <a:rPr lang="en-GB" sz="2000" dirty="0" smtClean="0">
                <a:latin typeface="Comic Sans MS"/>
                <a:cs typeface="Comic Sans MS"/>
              </a:rPr>
              <a:t>small/medium </a:t>
            </a:r>
            <a:r>
              <a:rPr lang="en-GB" sz="2000" dirty="0" smtClean="0">
                <a:latin typeface="Comic Sans MS"/>
                <a:cs typeface="Comic Sans MS"/>
              </a:rPr>
              <a:t>size pixel readout </a:t>
            </a:r>
            <a:r>
              <a:rPr lang="en-GB" sz="2000" dirty="0" smtClean="0">
                <a:latin typeface="Comic Sans MS"/>
                <a:cs typeface="Comic Sans MS"/>
              </a:rPr>
              <a:t>chip prototypes </a:t>
            </a:r>
            <a:endParaRPr lang="en-GB" sz="2000" dirty="0" smtClean="0">
              <a:latin typeface="Comic Sans MS"/>
              <a:cs typeface="Comic Sans MS"/>
            </a:endParaRPr>
          </a:p>
          <a:p>
            <a:pPr marL="177800" indent="-177800" algn="just">
              <a:spcAft>
                <a:spcPts val="900"/>
              </a:spcAft>
              <a:buFont typeface="Arial"/>
              <a:buChar char="•"/>
            </a:pPr>
            <a:r>
              <a:rPr lang="en-GB" sz="2000" dirty="0" smtClean="0">
                <a:latin typeface="Comic Sans MS"/>
                <a:cs typeface="Comic Sans MS"/>
              </a:rPr>
              <a:t>Design of a shared rad-hard IPs library </a:t>
            </a:r>
          </a:p>
          <a:p>
            <a:pPr marL="177800" indent="-177800" algn="just">
              <a:spcAft>
                <a:spcPts val="900"/>
              </a:spcAft>
              <a:buFont typeface="Arial"/>
              <a:buChar char="•"/>
            </a:pPr>
            <a:r>
              <a:rPr lang="en-GB" sz="2000" dirty="0" smtClean="0">
                <a:latin typeface="Comic Sans MS"/>
                <a:cs typeface="Comic Sans MS"/>
              </a:rPr>
              <a:t>Design, characterization and test beam </a:t>
            </a:r>
            <a:r>
              <a:rPr lang="en-GB" sz="2000" dirty="0" smtClean="0">
                <a:latin typeface="Comic Sans MS"/>
                <a:cs typeface="Comic Sans MS"/>
              </a:rPr>
              <a:t>of a full sized pixel array chip &gt; 1cm</a:t>
            </a:r>
            <a:r>
              <a:rPr lang="en-GB" sz="2000" baseline="30000" dirty="0" smtClean="0">
                <a:latin typeface="Comic Sans MS"/>
                <a:cs typeface="Comic Sans MS"/>
              </a:rPr>
              <a:t>2</a:t>
            </a:r>
            <a:r>
              <a:rPr lang="en-GB" sz="2000" dirty="0" smtClean="0">
                <a:latin typeface="Comic Sans MS"/>
                <a:cs typeface="Comic Sans MS"/>
              </a:rPr>
              <a:t> from a common </a:t>
            </a:r>
            <a:r>
              <a:rPr lang="en-GB" sz="2000" dirty="0" smtClean="0">
                <a:latin typeface="Comic Sans MS"/>
                <a:cs typeface="Comic Sans MS"/>
              </a:rPr>
              <a:t>engineering </a:t>
            </a:r>
            <a:r>
              <a:rPr lang="en-GB" sz="2000" dirty="0" smtClean="0">
                <a:latin typeface="Comic Sans MS"/>
                <a:cs typeface="Comic Sans MS"/>
              </a:rPr>
              <a:t>run</a:t>
            </a:r>
            <a:endParaRPr lang="en-GB" sz="2000" baseline="30000" dirty="0">
              <a:latin typeface="Comic Sans MS"/>
              <a:cs typeface="Comic Sans MS"/>
            </a:endParaRPr>
          </a:p>
        </p:txBody>
      </p:sp>
      <p:sp>
        <p:nvSpPr>
          <p:cNvPr id="14" name="Text Box 2780"/>
          <p:cNvSpPr txBox="1">
            <a:spLocks noChangeArrowheads="1"/>
          </p:cNvSpPr>
          <p:nvPr/>
        </p:nvSpPr>
        <p:spPr bwMode="auto">
          <a:xfrm>
            <a:off x="4966195" y="1587815"/>
            <a:ext cx="3987800" cy="43189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lIns="61954" tIns="30977" rIns="61954" bIns="30977" anchor="ctr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RD53 Goals</a:t>
            </a:r>
            <a:endParaRPr lang="en-GB" sz="2400" b="1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5" name="Segnaposto contenuto 1"/>
          <p:cNvSpPr txBox="1">
            <a:spLocks/>
          </p:cNvSpPr>
          <p:nvPr/>
        </p:nvSpPr>
        <p:spPr>
          <a:xfrm>
            <a:off x="69487" y="531534"/>
            <a:ext cx="9055826" cy="965521"/>
          </a:xfrm>
          <a:prstGeom prst="rect">
            <a:avLst/>
          </a:prstGeom>
          <a:solidFill>
            <a:srgbClr val="FFFFFF"/>
          </a:solidFill>
        </p:spPr>
        <p:txBody>
          <a:bodyPr/>
          <a:lstStyle>
            <a:lvl1pPr marL="339725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39775" indent="-2825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398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595438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2638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1043" indent="-228279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67598" indent="-228279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4149" indent="-228279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0705" indent="-228279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it-IT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65 nm CMOS </a:t>
            </a:r>
            <a:r>
              <a:rPr lang="it-IT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is</a:t>
            </a:r>
            <a:r>
              <a:rPr lang="it-IT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the candidate </a:t>
            </a:r>
            <a:r>
              <a:rPr lang="it-IT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technology</a:t>
            </a:r>
            <a:r>
              <a:rPr lang="it-IT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to </a:t>
            </a:r>
            <a:r>
              <a:rPr lang="it-IT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address</a:t>
            </a:r>
            <a:r>
              <a:rPr lang="it-IT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the </a:t>
            </a:r>
            <a:r>
              <a:rPr lang="it-IT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RD53 </a:t>
            </a:r>
            <a:r>
              <a:rPr lang="it-IT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requirements</a:t>
            </a:r>
            <a:r>
              <a:rPr lang="it-IT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for the ATLAS/CMS pixel </a:t>
            </a:r>
            <a:r>
              <a:rPr lang="it-IT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readout</a:t>
            </a:r>
            <a:r>
              <a:rPr lang="it-IT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chip</a:t>
            </a:r>
          </a:p>
          <a:p>
            <a:pPr marL="0" indent="0">
              <a:buNone/>
            </a:pPr>
            <a:r>
              <a:rPr lang="it-IT" sz="2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endParaRPr lang="it-IT" sz="20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it-IT" sz="2000" dirty="0" smtClean="0">
              <a:latin typeface="Comic Sans MS"/>
              <a:cs typeface="Comic Sans MS"/>
            </a:endParaRPr>
          </a:p>
          <a:p>
            <a:pPr marL="0" indent="0">
              <a:buFontTx/>
              <a:buNone/>
            </a:pPr>
            <a:endParaRPr lang="it-IT" sz="2000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39928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341</Words>
  <Application>Microsoft Macintosh PowerPoint</Application>
  <PresentationFormat>Presentazione su schermo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di PowerPoint</vt:lpstr>
      <vt:lpstr>Presentazione di PowerPoint</vt:lpstr>
    </vt:vector>
  </TitlesOfParts>
  <Company>Università degli studi di Bergamo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Valerio Re</dc:creator>
  <cp:lastModifiedBy>Valerio Re</cp:lastModifiedBy>
  <cp:revision>6</cp:revision>
  <dcterms:created xsi:type="dcterms:W3CDTF">2015-05-25T07:27:16Z</dcterms:created>
  <dcterms:modified xsi:type="dcterms:W3CDTF">2015-05-25T07:58:39Z</dcterms:modified>
</cp:coreProperties>
</file>