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0"/>
  </p:notesMasterIdLst>
  <p:sldIdLst>
    <p:sldId id="278" r:id="rId2"/>
    <p:sldId id="259" r:id="rId3"/>
    <p:sldId id="261" r:id="rId4"/>
    <p:sldId id="277" r:id="rId5"/>
    <p:sldId id="273" r:id="rId6"/>
    <p:sldId id="274" r:id="rId7"/>
    <p:sldId id="263" r:id="rId8"/>
    <p:sldId id="264" r:id="rId9"/>
    <p:sldId id="265" r:id="rId10"/>
    <p:sldId id="266" r:id="rId11"/>
    <p:sldId id="267" r:id="rId12"/>
    <p:sldId id="280" r:id="rId13"/>
    <p:sldId id="268" r:id="rId14"/>
    <p:sldId id="269" r:id="rId15"/>
    <p:sldId id="271" r:id="rId16"/>
    <p:sldId id="275" r:id="rId17"/>
    <p:sldId id="279" r:id="rId18"/>
    <p:sldId id="281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幼圆" charset="0"/>
        <a:cs typeface="幼圆" charset="0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幼圆" charset="0"/>
        <a:cs typeface="幼圆" charset="0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幼圆" charset="0"/>
        <a:cs typeface="幼圆" charset="0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幼圆" charset="0"/>
        <a:cs typeface="幼圆" charset="0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幼圆" charset="0"/>
        <a:cs typeface="幼圆" charset="0"/>
      </a:defRPr>
    </a:lvl5pPr>
    <a:lvl6pPr marL="2286000" algn="l" defTabSz="457200" rtl="0" eaLnBrk="1" latinLnBrk="0" hangingPunct="1"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幼圆" charset="0"/>
        <a:cs typeface="幼圆" charset="0"/>
      </a:defRPr>
    </a:lvl6pPr>
    <a:lvl7pPr marL="2743200" algn="l" defTabSz="457200" rtl="0" eaLnBrk="1" latinLnBrk="0" hangingPunct="1"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幼圆" charset="0"/>
        <a:cs typeface="幼圆" charset="0"/>
      </a:defRPr>
    </a:lvl7pPr>
    <a:lvl8pPr marL="3200400" algn="l" defTabSz="457200" rtl="0" eaLnBrk="1" latinLnBrk="0" hangingPunct="1"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幼圆" charset="0"/>
        <a:cs typeface="幼圆" charset="0"/>
      </a:defRPr>
    </a:lvl8pPr>
    <a:lvl9pPr marL="3657600" algn="l" defTabSz="457200" rtl="0" eaLnBrk="1" latinLnBrk="0" hangingPunct="1"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幼圆" charset="0"/>
        <a:cs typeface="幼圆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2B134-5AAC-884F-BB7D-63339D601B8B}" type="datetimeFigureOut">
              <a:t>15/5/25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44743-BE76-7449-9101-C1A9A8387631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115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Arial" charset="0"/>
              <a:ea typeface="SimSun" charset="0"/>
            </a:endParaRPr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fld id="{928F192A-DBE1-8C49-8934-0B598E527A09}" type="slidenum">
              <a:rPr lang="en-US" altLang="zh-CN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en-US" altLang="zh-CN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>
              <a:latin typeface="Times New Roman" charset="0"/>
              <a:ea typeface="SimSun" charset="0"/>
            </a:endParaRPr>
          </a:p>
        </p:txBody>
      </p:sp>
      <p:sp>
        <p:nvSpPr>
          <p:cNvPr id="2580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r"/>
            <a:fld id="{1A39E656-E391-5242-ABF8-AADBD7099395}" type="slidenum">
              <a:rPr kumimoji="0" lang="zh-CN" altLang="en-US">
                <a:solidFill>
                  <a:srgbClr val="000000"/>
                </a:solidFill>
                <a:latin typeface="Calibri" charset="0"/>
              </a:rPr>
              <a:pPr algn="r"/>
              <a:t>11</a:t>
            </a:fld>
            <a:endParaRPr kumimoji="0" lang="en-US" altLang="zh-CN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SimSu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Gang Chen/CC/IHEP  </a:t>
            </a:r>
            <a:fld id="{744BF0F8-8398-1947-B99C-1E51EEE9224F}" type="datetime1">
              <a:rPr lang="zh-CN" altLang="en-US"/>
              <a:pPr/>
              <a:t>15/5/25</a:t>
            </a:fld>
            <a:r>
              <a:rPr lang="en-US" altLang="zh-CN"/>
              <a:t> - </a:t>
            </a:r>
            <a:fld id="{239986A1-EB08-304D-9445-156753DEBB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803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2152650" cy="5867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30555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Gang Chen/CC/IHEP  </a:t>
            </a:r>
            <a:fld id="{744BF0F8-8398-1947-B99C-1E51EEE9224F}" type="datetime1">
              <a:rPr lang="zh-CN" altLang="en-US"/>
              <a:pPr/>
              <a:t>15/5/25</a:t>
            </a:fld>
            <a:r>
              <a:rPr lang="en-US" altLang="zh-CN"/>
              <a:t> - </a:t>
            </a:r>
            <a:fld id="{BEC35354-D29E-2C4E-924B-A05462F9FC1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779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9700" y="304800"/>
            <a:ext cx="6324600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229100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229100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3276600" y="6553200"/>
            <a:ext cx="5867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Gang Chen/CC/IHEP  </a:t>
            </a:r>
            <a:fld id="{744BF0F8-8398-1947-B99C-1E51EEE9224F}" type="datetime1">
              <a:rPr lang="zh-CN" altLang="en-US"/>
              <a:pPr/>
              <a:t>15/5/25</a:t>
            </a:fld>
            <a:r>
              <a:rPr lang="en-US" altLang="zh-CN"/>
              <a:t> - </a:t>
            </a:r>
            <a:fld id="{D97C2D37-4197-5E4D-910C-FA6A58E67A7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6131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、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9700" y="304800"/>
            <a:ext cx="6324600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29100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22910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86300" y="3771900"/>
            <a:ext cx="422910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>
          <a:xfrm>
            <a:off x="3276600" y="6553200"/>
            <a:ext cx="5867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Gang Chen/CC/IHEP  </a:t>
            </a:r>
            <a:fld id="{744BF0F8-8398-1947-B99C-1E51EEE9224F}" type="datetime1">
              <a:rPr lang="zh-CN" altLang="en-US"/>
              <a:pPr/>
              <a:t>15/5/25</a:t>
            </a:fld>
            <a:r>
              <a:rPr lang="en-US" altLang="zh-CN"/>
              <a:t> - </a:t>
            </a:r>
            <a:fld id="{5026650B-1882-1545-9FA2-5D4B550D78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2407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6875463" y="6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145D3-F90E-7B4B-9DA7-74DA547128E6}" type="slidenum">
              <a:rPr lang="zh-CN" altLang="en-US"/>
              <a:pPr>
                <a:defRPr/>
              </a:pPr>
              <a:t>‹#›</a:t>
            </a:fld>
            <a:endParaRPr lang="en-US" altLang="zh-CN" sz="2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79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73"/>
            <a:ext cx="2133600" cy="365125"/>
          </a:xfrm>
          <a:prstGeom prst="rect">
            <a:avLst/>
          </a:prstGeom>
        </p:spPr>
        <p:txBody>
          <a:bodyPr/>
          <a:lstStyle/>
          <a:p>
            <a:fld id="{CB3B09BE-7672-4FE7-AF5D-CC0F13CC7C7E}" type="datetimeFigureOut">
              <a:rPr lang="zh-CN" altLang="en-US" smtClean="0"/>
              <a:t>15/5/25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73"/>
            <a:ext cx="2133600" cy="365125"/>
          </a:xfrm>
          <a:prstGeom prst="rect">
            <a:avLst/>
          </a:prstGeom>
        </p:spPr>
        <p:txBody>
          <a:bodyPr/>
          <a:lstStyle/>
          <a:p>
            <a:fld id="{F1DFE79F-0F9B-4F3B-AE70-20F2B150445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2840" y="29303"/>
            <a:ext cx="8229600" cy="80743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CN" altLang="en-US" sz="3600" b="1" kern="12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697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Gang Chen/IHEP  </a:t>
            </a:r>
            <a:fld id="{744BF0F8-8398-1947-B99C-1E51EEE9224F}" type="datetime1">
              <a:rPr lang="zh-CN" altLang="en-US"/>
              <a:pPr/>
              <a:t>15/5/25</a:t>
            </a:fld>
            <a:r>
              <a:rPr lang="en-US" altLang="zh-CN"/>
              <a:t> - </a:t>
            </a:r>
            <a:fld id="{4CF7773E-53ED-0344-BB61-EFB44CA5CF9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999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Gang Chen/IHEP  </a:t>
            </a:r>
            <a:fld id="{744BF0F8-8398-1947-B99C-1E51EEE9224F}" type="datetime1">
              <a:rPr lang="zh-CN" altLang="en-US"/>
              <a:pPr/>
              <a:t>15/5/25</a:t>
            </a:fld>
            <a:r>
              <a:rPr lang="en-US" altLang="zh-CN"/>
              <a:t> - </a:t>
            </a:r>
            <a:fld id="{2597FD9E-60E9-F04B-B4B8-7F64C0AA2F3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889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291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2291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Gang Chen/IHEP  </a:t>
            </a:r>
            <a:fld id="{744BF0F8-8398-1947-B99C-1E51EEE9224F}" type="datetime1">
              <a:rPr lang="zh-CN" altLang="en-US"/>
              <a:pPr/>
              <a:t>15/5/25</a:t>
            </a:fld>
            <a:r>
              <a:rPr lang="en-US" altLang="zh-CN"/>
              <a:t> - </a:t>
            </a:r>
            <a:fld id="{A1C70B56-6E08-E144-ACA1-19A07B8F6C1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632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Gang Chen/IHEP  </a:t>
            </a:r>
            <a:fld id="{744BF0F8-8398-1947-B99C-1E51EEE9224F}" type="datetime1">
              <a:rPr lang="zh-CN" altLang="en-US"/>
              <a:pPr/>
              <a:t>15/5/25</a:t>
            </a:fld>
            <a:r>
              <a:rPr lang="en-US" altLang="zh-CN"/>
              <a:t> - </a:t>
            </a:r>
            <a:fld id="{C6A4DDE3-FAD9-CA44-B477-C237833198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700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Gang Chen/IHEP  </a:t>
            </a:r>
            <a:fld id="{744BF0F8-8398-1947-B99C-1E51EEE9224F}" type="datetime1">
              <a:rPr lang="zh-CN" altLang="en-US"/>
              <a:pPr/>
              <a:t>15/5/25</a:t>
            </a:fld>
            <a:r>
              <a:rPr lang="en-US" altLang="zh-CN"/>
              <a:t> - </a:t>
            </a:r>
            <a:fld id="{8D285F3A-673F-9E48-8A6A-546CDE2C7AC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672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Gang Chen/IHEP  </a:t>
            </a:r>
            <a:fld id="{744BF0F8-8398-1947-B99C-1E51EEE9224F}" type="datetime1">
              <a:rPr lang="zh-CN" altLang="en-US"/>
              <a:pPr/>
              <a:t>15/5/25</a:t>
            </a:fld>
            <a:r>
              <a:rPr lang="en-US" altLang="zh-CN"/>
              <a:t> - </a:t>
            </a:r>
            <a:fld id="{F6175700-950C-AE45-98BE-3DD60754EB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865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Gang Chen/IHEP  </a:t>
            </a:r>
            <a:fld id="{744BF0F8-8398-1947-B99C-1E51EEE9224F}" type="datetime1">
              <a:rPr lang="zh-CN" altLang="en-US"/>
              <a:pPr/>
              <a:t>15/5/25</a:t>
            </a:fld>
            <a:r>
              <a:rPr lang="en-US" altLang="zh-CN"/>
              <a:t> - </a:t>
            </a:r>
            <a:fld id="{50EA99DF-9B11-2F46-B90A-E1DFCE7F9A6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610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Gang Chen/IHEP  </a:t>
            </a:r>
            <a:fld id="{744BF0F8-8398-1947-B99C-1E51EEE9224F}" type="datetime1">
              <a:rPr lang="zh-CN" altLang="en-US"/>
              <a:pPr/>
              <a:t>15/5/25</a:t>
            </a:fld>
            <a:r>
              <a:rPr lang="en-US" altLang="zh-CN"/>
              <a:t> - </a:t>
            </a:r>
            <a:fld id="{0526F88B-8263-5144-9F29-633F16F7A0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263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304800"/>
            <a:ext cx="632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标题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正文第一级标题</a:t>
            </a:r>
            <a:endParaRPr lang="en-US" altLang="zh-CN"/>
          </a:p>
          <a:p>
            <a:pPr lvl="1"/>
            <a:r>
              <a:rPr lang="zh-CN" altLang="en-US"/>
              <a:t>正文第二级标题</a:t>
            </a:r>
            <a:endParaRPr lang="en-US" altLang="zh-CN"/>
          </a:p>
          <a:p>
            <a:pPr lvl="2"/>
            <a:r>
              <a:rPr lang="zh-CN" altLang="en-US"/>
              <a:t>正文第三级标题</a:t>
            </a:r>
            <a:endParaRPr lang="en-US" altLang="zh-CN"/>
          </a:p>
          <a:p>
            <a:pPr lvl="1"/>
            <a:endParaRPr lang="zh-CN" alt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5532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ea typeface="宋体" charset="0"/>
                <a:cs typeface="宋体" charset="0"/>
              </a:defRPr>
            </a:lvl1pPr>
          </a:lstStyle>
          <a:p>
            <a:r>
              <a:rPr lang="en-US" altLang="zh-CN"/>
              <a:t>Gang Chen/IHEP  </a:t>
            </a:r>
            <a:fld id="{744BF0F8-8398-1947-B99C-1E51EEE9224F}" type="datetime1">
              <a:rPr lang="zh-CN" altLang="en-US"/>
              <a:pPr/>
              <a:t>15/5/25</a:t>
            </a:fld>
            <a:r>
              <a:rPr lang="en-US" altLang="zh-CN"/>
              <a:t> - </a:t>
            </a:r>
            <a:fld id="{6DB6BA6F-9089-F04F-A9A6-D944F8A8105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6871" name="Picture 7" descr="Untitled-1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56363"/>
            <a:ext cx="609600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152400"/>
            <a:ext cx="76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1219200"/>
            <a:ext cx="76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幼圆" charset="0"/>
          <a:cs typeface="幼圆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幼圆" charset="0"/>
          <a:cs typeface="幼圆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幼圆" charset="0"/>
          <a:cs typeface="幼圆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幼圆" charset="0"/>
          <a:cs typeface="幼圆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幼圆" charset="0"/>
          <a:cs typeface="幼圆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幼圆" charset="0"/>
          <a:cs typeface="幼圆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幼圆" charset="0"/>
          <a:cs typeface="幼圆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幼圆" charset="0"/>
          <a:cs typeface="幼圆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CAE14"/>
        </a:buClr>
        <a:buSzPct val="110000"/>
        <a:buChar char="•"/>
        <a:defRPr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•"/>
        <a:defRPr sz="2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charset="0"/>
        <a:buChar char="§"/>
        <a:defRPr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6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/>
              <a:t>IHEP and Perspectives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sz="2000"/>
              <a:t>Gang Chen</a:t>
            </a:r>
          </a:p>
          <a:p>
            <a:r>
              <a:rPr kumimoji="1" lang="en-US" altLang="zh-CN" sz="2000"/>
              <a:t>Institute of High Energy Physics</a:t>
            </a:r>
          </a:p>
          <a:p>
            <a:r>
              <a:rPr kumimoji="1" lang="en-US" altLang="zh-CN" sz="2000"/>
              <a:t>May 26, 2015</a:t>
            </a:r>
            <a:endParaRPr kumimoji="1" lang="zh-CN" altLang="en-US" sz="20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0174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550863"/>
          </a:xfrm>
        </p:spPr>
        <p:txBody>
          <a:bodyPr>
            <a:noAutofit/>
          </a:bodyPr>
          <a:lstStyle/>
          <a:p>
            <a:r>
              <a:rPr lang="en-US" altLang="zh-CN">
                <a:effectLst/>
                <a:latin typeface="+mn-lt"/>
              </a:rPr>
              <a:t>Current Space Programs</a:t>
            </a:r>
            <a:endParaRPr lang="zh-CN" altLang="en-US">
              <a:effectLst/>
              <a:latin typeface="+mn-lt"/>
            </a:endParaRPr>
          </a:p>
        </p:txBody>
      </p:sp>
      <p:sp>
        <p:nvSpPr>
          <p:cNvPr id="239619" name="内容占位符 2"/>
          <p:cNvSpPr>
            <a:spLocks noGrp="1"/>
          </p:cNvSpPr>
          <p:nvPr>
            <p:ph idx="1"/>
          </p:nvPr>
        </p:nvSpPr>
        <p:spPr>
          <a:xfrm>
            <a:off x="323850" y="981075"/>
            <a:ext cx="5154613" cy="54006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zh-CN" b="0">
                <a:ea typeface="SimSun" charset="0"/>
              </a:rPr>
              <a:t>Hard X-ray modulated telescope (HXMT): 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zh-CN" b="0">
                <a:ea typeface="SimHei" charset="0"/>
                <a:cs typeface="SimHei" charset="0"/>
              </a:rPr>
              <a:t>Total</a:t>
            </a:r>
            <a:r>
              <a:rPr lang="zh-CN" altLang="en-US" b="0">
                <a:ea typeface="SimHei" charset="0"/>
                <a:cs typeface="SimHei" charset="0"/>
              </a:rPr>
              <a:t> </a:t>
            </a:r>
            <a:r>
              <a:rPr lang="en-US" altLang="zh-CN" b="0">
                <a:ea typeface="SimHei" charset="0"/>
                <a:cs typeface="SimHei" charset="0"/>
              </a:rPr>
              <a:t>mass</a:t>
            </a:r>
            <a:r>
              <a:rPr lang="zh-CN" altLang="en-US" b="0">
                <a:ea typeface="SimHei" charset="0"/>
                <a:cs typeface="SimHei" charset="0"/>
              </a:rPr>
              <a:t>：</a:t>
            </a:r>
            <a:r>
              <a:rPr lang="en-US" altLang="zh-CN" b="0">
                <a:ea typeface="SimHei" charset="0"/>
                <a:cs typeface="SimHei" charset="0"/>
              </a:rPr>
              <a:t>1021kg; Power: 350 W</a:t>
            </a:r>
            <a:endParaRPr lang="zh-CN" altLang="en-US" b="0">
              <a:ea typeface="SimSun" charset="0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</a:pPr>
            <a:r>
              <a:rPr lang="en-US" altLang="zh-CN" b="0">
                <a:ea typeface="SimSun" charset="0"/>
              </a:rPr>
              <a:t>to be launched in 2015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b="0">
                <a:ea typeface="SimHei" charset="0"/>
                <a:cs typeface="SimHei" charset="0"/>
              </a:rPr>
              <a:t>Gamma-ray burst polarization (POLAR):</a:t>
            </a:r>
          </a:p>
          <a:p>
            <a:pPr lvl="1">
              <a:lnSpc>
                <a:spcPct val="130000"/>
              </a:lnSpc>
              <a:spcBef>
                <a:spcPct val="0"/>
              </a:spcBef>
            </a:pPr>
            <a:r>
              <a:rPr lang="en-US" altLang="zh-CN" b="0">
                <a:ea typeface="SimHei" charset="0"/>
                <a:cs typeface="SimHei" charset="0"/>
              </a:rPr>
              <a:t>onboard China’s Spacelab: TG-2</a:t>
            </a:r>
          </a:p>
          <a:p>
            <a:pPr lvl="1">
              <a:lnSpc>
                <a:spcPct val="130000"/>
              </a:lnSpc>
              <a:spcBef>
                <a:spcPct val="0"/>
              </a:spcBef>
            </a:pPr>
            <a:r>
              <a:rPr lang="en-US" altLang="zh-CN" b="0">
                <a:ea typeface="SimSun" charset="0"/>
              </a:rPr>
              <a:t>An international collaboration: China, Switzerland, France, Poland</a:t>
            </a:r>
            <a:endParaRPr lang="en-US" altLang="zh-CN" b="0">
              <a:ea typeface="SimHei" charset="0"/>
              <a:cs typeface="SimHei" charset="0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</a:pPr>
            <a:r>
              <a:rPr lang="en-US" altLang="zh-CN" b="0">
                <a:ea typeface="SimSun" charset="0"/>
              </a:rPr>
              <a:t>To be Launched ~ 2015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b="0">
                <a:ea typeface="SimHei" charset="0"/>
                <a:cs typeface="SimHei" charset="0"/>
              </a:rPr>
              <a:t>SVOM</a:t>
            </a:r>
          </a:p>
          <a:p>
            <a:pPr lvl="1">
              <a:lnSpc>
                <a:spcPct val="130000"/>
              </a:lnSpc>
              <a:spcBef>
                <a:spcPct val="0"/>
              </a:spcBef>
            </a:pPr>
            <a:r>
              <a:rPr lang="en-US" altLang="zh-CN" b="0">
                <a:ea typeface="SimHei" charset="0"/>
                <a:cs typeface="SimHei" charset="0"/>
              </a:rPr>
              <a:t>Redefined program: On board Chinese spacecraft </a:t>
            </a:r>
          </a:p>
          <a:p>
            <a:pPr lvl="1">
              <a:lnSpc>
                <a:spcPct val="130000"/>
              </a:lnSpc>
              <a:spcBef>
                <a:spcPct val="0"/>
              </a:spcBef>
            </a:pPr>
            <a:r>
              <a:rPr lang="en-US" altLang="zh-CN" b="0">
                <a:ea typeface="SimSun" charset="0"/>
              </a:rPr>
              <a:t>A collaboration of China and France </a:t>
            </a:r>
            <a:endParaRPr lang="en-US" altLang="zh-CN" b="0">
              <a:ea typeface="SimHei" charset="0"/>
              <a:cs typeface="SimHei" charset="0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</a:pPr>
            <a:r>
              <a:rPr lang="en-US" altLang="zh-CN" b="0">
                <a:ea typeface="SimSun" charset="0"/>
              </a:rPr>
              <a:t>to be launched in 2017-2018</a:t>
            </a:r>
            <a:r>
              <a:rPr lang="en-US" altLang="zh-CN" b="0">
                <a:ea typeface="SimHei" charset="0"/>
                <a:cs typeface="SimHei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endParaRPr lang="zh-CN" altLang="en-US" b="0">
              <a:ea typeface="SimSun" charset="0"/>
            </a:endParaRPr>
          </a:p>
        </p:txBody>
      </p:sp>
      <p:sp>
        <p:nvSpPr>
          <p:cNvPr id="239620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fld id="{0C07CC06-8914-2A4A-B054-E8E520335638}" type="datetime1">
              <a:rPr lang="zh-CN" altLang="en-US" sz="1600" b="0">
                <a:solidFill>
                  <a:srgbClr val="898989"/>
                </a:solidFill>
              </a:rPr>
              <a:pPr/>
              <a:t>15/5/25</a:t>
            </a:fld>
            <a:endParaRPr lang="zh-CN" altLang="en-US" sz="1600" b="0">
              <a:solidFill>
                <a:srgbClr val="898989"/>
              </a:solidFill>
            </a:endParaRPr>
          </a:p>
        </p:txBody>
      </p:sp>
      <p:grpSp>
        <p:nvGrpSpPr>
          <p:cNvPr id="239622" name="组合 19"/>
          <p:cNvGrpSpPr>
            <a:grpSpLocks/>
          </p:cNvGrpSpPr>
          <p:nvPr/>
        </p:nvGrpSpPr>
        <p:grpSpPr bwMode="auto">
          <a:xfrm>
            <a:off x="5478463" y="973138"/>
            <a:ext cx="3652837" cy="2247900"/>
            <a:chOff x="785812" y="2780928"/>
            <a:chExt cx="5516833" cy="3822700"/>
          </a:xfrm>
        </p:grpSpPr>
        <p:pic>
          <p:nvPicPr>
            <p:cNvPr id="239625" name="Picture 2" descr="F:\图2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780928"/>
              <a:ext cx="4873625" cy="382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9626" name="TextBox 11"/>
            <p:cNvSpPr txBox="1">
              <a:spLocks noChangeArrowheads="1"/>
            </p:cNvSpPr>
            <p:nvPr/>
          </p:nvSpPr>
          <p:spPr bwMode="auto">
            <a:xfrm>
              <a:off x="5500687" y="2852364"/>
              <a:ext cx="801958" cy="628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1pPr>
              <a:lvl2pPr marL="742950" indent="-285750">
                <a:defRPr sz="2000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2pPr>
              <a:lvl3pPr marL="1143000" indent="-228600">
                <a:defRPr sz="2000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9pPr>
            </a:lstStyle>
            <a:p>
              <a:pPr eaLnBrk="0" hangingPunct="0"/>
              <a:r>
                <a:rPr kumimoji="0" lang="en-US" altLang="zh-CN" sz="1800" b="0">
                  <a:solidFill>
                    <a:srgbClr val="000000"/>
                  </a:solidFill>
                  <a:latin typeface="Arial" charset="0"/>
                  <a:ea typeface="SimHei" charset="0"/>
                  <a:cs typeface="SimHei" charset="0"/>
                </a:rPr>
                <a:t>ME</a:t>
              </a:r>
              <a:endParaRPr kumimoji="0" lang="zh-CN" altLang="en-US" sz="1800" b="0">
                <a:solidFill>
                  <a:srgbClr val="000000"/>
                </a:solidFill>
                <a:latin typeface="Arial" charset="0"/>
                <a:ea typeface="SimHei" charset="0"/>
                <a:cs typeface="SimHei" charset="0"/>
              </a:endParaRPr>
            </a:p>
          </p:txBody>
        </p:sp>
        <p:sp>
          <p:nvSpPr>
            <p:cNvPr id="239627" name="TextBox 12"/>
            <p:cNvSpPr txBox="1">
              <a:spLocks noChangeArrowheads="1"/>
            </p:cNvSpPr>
            <p:nvPr/>
          </p:nvSpPr>
          <p:spPr bwMode="auto">
            <a:xfrm>
              <a:off x="785812" y="5709865"/>
              <a:ext cx="705102" cy="628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1pPr>
              <a:lvl2pPr marL="742950" indent="-285750">
                <a:defRPr sz="2000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2pPr>
              <a:lvl3pPr marL="1143000" indent="-228600">
                <a:defRPr sz="2000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9pPr>
            </a:lstStyle>
            <a:p>
              <a:pPr eaLnBrk="0" hangingPunct="0"/>
              <a:r>
                <a:rPr kumimoji="0" lang="en-US" altLang="zh-CN" sz="1800" b="0">
                  <a:solidFill>
                    <a:srgbClr val="000000"/>
                  </a:solidFill>
                  <a:latin typeface="Arial" charset="0"/>
                  <a:ea typeface="SimHei" charset="0"/>
                  <a:cs typeface="SimHei" charset="0"/>
                </a:rPr>
                <a:t>LE</a:t>
              </a:r>
              <a:endParaRPr kumimoji="0" lang="zh-CN" altLang="en-US" sz="1800" b="0">
                <a:solidFill>
                  <a:srgbClr val="000000"/>
                </a:solidFill>
                <a:latin typeface="Arial" charset="0"/>
                <a:ea typeface="SimHei" charset="0"/>
                <a:cs typeface="SimHei" charset="0"/>
              </a:endParaRPr>
            </a:p>
          </p:txBody>
        </p:sp>
        <p:sp>
          <p:nvSpPr>
            <p:cNvPr id="239628" name="TextBox 13"/>
            <p:cNvSpPr txBox="1">
              <a:spLocks noChangeArrowheads="1"/>
            </p:cNvSpPr>
            <p:nvPr/>
          </p:nvSpPr>
          <p:spPr bwMode="auto">
            <a:xfrm>
              <a:off x="5219699" y="5755900"/>
              <a:ext cx="763217" cy="628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1pPr>
              <a:lvl2pPr marL="742950" indent="-285750">
                <a:defRPr sz="2000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2pPr>
              <a:lvl3pPr marL="1143000" indent="-228600">
                <a:defRPr sz="2000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9pPr>
            </a:lstStyle>
            <a:p>
              <a:pPr eaLnBrk="0" hangingPunct="0"/>
              <a:r>
                <a:rPr kumimoji="0" lang="en-US" altLang="zh-CN" sz="1800" b="0">
                  <a:solidFill>
                    <a:srgbClr val="000000"/>
                  </a:solidFill>
                  <a:latin typeface="Arial" charset="0"/>
                  <a:ea typeface="SimHei" charset="0"/>
                  <a:cs typeface="SimHei" charset="0"/>
                </a:rPr>
                <a:t>HE</a:t>
              </a:r>
              <a:endParaRPr kumimoji="0" lang="zh-CN" altLang="en-US" sz="1800" b="0">
                <a:solidFill>
                  <a:srgbClr val="000000"/>
                </a:solidFill>
                <a:latin typeface="Arial" charset="0"/>
                <a:ea typeface="SimHei" charset="0"/>
                <a:cs typeface="SimHei" charset="0"/>
              </a:endParaRPr>
            </a:p>
          </p:txBody>
        </p:sp>
        <p:cxnSp>
          <p:nvCxnSpPr>
            <p:cNvPr id="11" name="直接箭头连接符 10"/>
            <p:cNvCxnSpPr>
              <a:stCxn id="239626" idx="1"/>
            </p:cNvCxnSpPr>
            <p:nvPr/>
          </p:nvCxnSpPr>
          <p:spPr>
            <a:xfrm flipH="1" flipV="1">
              <a:off x="4355809" y="3021196"/>
              <a:ext cx="1146044" cy="1457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rot="10800000" flipV="1">
              <a:off x="5070288" y="3234469"/>
              <a:ext cx="582613" cy="18897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>
              <a:stCxn id="239626" idx="2"/>
            </p:cNvCxnSpPr>
            <p:nvPr/>
          </p:nvCxnSpPr>
          <p:spPr>
            <a:xfrm flipH="1">
              <a:off x="5652901" y="3480136"/>
              <a:ext cx="249348" cy="20247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rot="10800000">
              <a:off x="4000967" y="4897451"/>
              <a:ext cx="1285103" cy="952975"/>
            </a:xfrm>
            <a:prstGeom prst="straightConnector1">
              <a:avLst/>
            </a:prstGeom>
            <a:ln w="38100">
              <a:solidFill>
                <a:srgbClr val="3404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rot="5400000" flipH="1" flipV="1">
              <a:off x="790199" y="5070143"/>
              <a:ext cx="928679" cy="4915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V="1">
              <a:off x="1286906" y="5210610"/>
              <a:ext cx="784010" cy="6398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1440351" y="5710044"/>
              <a:ext cx="1488899" cy="29696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9623" name="对象 19"/>
          <p:cNvGraphicFramePr>
            <a:graphicFrameLocks noGrp="1" noChangeAspect="1"/>
          </p:cNvGraphicFramePr>
          <p:nvPr/>
        </p:nvGraphicFramePr>
        <p:xfrm>
          <a:off x="7248525" y="2965450"/>
          <a:ext cx="189547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4" imgW="3572374" imgH="3801006" progId="">
                  <p:embed/>
                </p:oleObj>
              </mc:Choice>
              <mc:Fallback>
                <p:oleObj r:id="rId4" imgW="3572374" imgH="380100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5" y="2965450"/>
                        <a:ext cx="189547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962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750" y="4826000"/>
            <a:ext cx="26955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228805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509" y="304800"/>
            <a:ext cx="8415943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3200" dirty="0">
                <a:effectLst/>
                <a:latin typeface="+mn-lt"/>
              </a:rPr>
              <a:t>High Energy cosmic Radiation Detection (HERD)</a:t>
            </a:r>
          </a:p>
        </p:txBody>
      </p:sp>
      <p:sp>
        <p:nvSpPr>
          <p:cNvPr id="240643" name="内容占位符 1"/>
          <p:cNvSpPr>
            <a:spLocks noGrp="1"/>
          </p:cNvSpPr>
          <p:nvPr>
            <p:ph idx="1"/>
          </p:nvPr>
        </p:nvSpPr>
        <p:spPr>
          <a:xfrm>
            <a:off x="107950" y="1052513"/>
            <a:ext cx="4484897" cy="55451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0">
                <a:ea typeface="SimHei" charset="0"/>
              </a:rPr>
              <a:t>Science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0">
                <a:ea typeface="SimHei" charset="0"/>
              </a:rPr>
              <a:t>Dark matter search: </a:t>
            </a:r>
            <a:r>
              <a:rPr lang="en-US" altLang="zh-CN" sz="2000" b="0" dirty="0" err="1">
                <a:effectLst/>
                <a:latin typeface="Times"/>
                <a:cs typeface="Times"/>
              </a:rPr>
              <a:t>γ</a:t>
            </a:r>
            <a:r>
              <a:rPr lang="en-US" altLang="zh-CN" sz="2000" b="0" dirty="0">
                <a:solidFill>
                  <a:srgbClr val="002060"/>
                </a:solidFill>
              </a:rPr>
              <a:t> </a:t>
            </a:r>
            <a:r>
              <a:rPr lang="en-US" altLang="zh-CN" sz="2000" b="0">
                <a:ea typeface="SimHei" charset="0"/>
              </a:rPr>
              <a:t>from 0.1 – 10,000 GeV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0">
                <a:ea typeface="SimHei" charset="0"/>
              </a:rPr>
              <a:t>Spectral and composition measurements of CRs between 300 GeV to PeV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0">
                <a:ea typeface="SimHei" charset="0"/>
              </a:rPr>
              <a:t>Complementary to LHAASO:  directly measured composition &amp; spectrum in space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0">
                <a:ea typeface="SimHei" charset="0"/>
              </a:rPr>
              <a:t>Status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0">
                <a:solidFill>
                  <a:srgbClr val="FF0000"/>
                </a:solidFill>
                <a:ea typeface="SimHei" charset="0"/>
              </a:rPr>
              <a:t>Mission concept</a:t>
            </a:r>
            <a:r>
              <a:rPr lang="en-US" altLang="zh-CN" sz="2000" b="0">
                <a:ea typeface="SimHei" charset="0"/>
              </a:rPr>
              <a:t> selected 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0">
                <a:solidFill>
                  <a:srgbClr val="FF0000"/>
                </a:solidFill>
                <a:ea typeface="SimHei" charset="0"/>
              </a:rPr>
              <a:t>Design concept</a:t>
            </a:r>
            <a:r>
              <a:rPr lang="en-US" altLang="zh-CN" sz="2000" b="0">
                <a:ea typeface="SimHei" charset="0"/>
              </a:rPr>
              <a:t> reviewed 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0">
                <a:ea typeface="SimHei" charset="0"/>
              </a:rPr>
              <a:t>Technical review for </a:t>
            </a:r>
            <a:r>
              <a:rPr lang="en-US" altLang="zh-CN" sz="2000" b="0">
                <a:solidFill>
                  <a:srgbClr val="FF0000"/>
                </a:solidFill>
                <a:ea typeface="SimHei" charset="0"/>
              </a:rPr>
              <a:t>mission selection</a:t>
            </a:r>
            <a:r>
              <a:rPr lang="en-US" altLang="zh-CN" sz="2000" b="0">
                <a:ea typeface="SimHei" charset="0"/>
              </a:rPr>
              <a:t> soon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0">
                <a:ea typeface="SimHei" charset="0"/>
              </a:rPr>
              <a:t>Groups from China</a:t>
            </a:r>
            <a:r>
              <a:rPr lang="zh-CN" altLang="en-US" sz="2000" b="0">
                <a:ea typeface="SimHei" charset="0"/>
              </a:rPr>
              <a:t>，</a:t>
            </a:r>
            <a:r>
              <a:rPr lang="en-US" altLang="zh-CN" sz="2000" b="0">
                <a:ea typeface="SimHei" charset="0"/>
              </a:rPr>
              <a:t>Italy</a:t>
            </a:r>
            <a:r>
              <a:rPr lang="zh-CN" altLang="en-US" sz="2000" b="0">
                <a:ea typeface="SimHei" charset="0"/>
              </a:rPr>
              <a:t>，</a:t>
            </a:r>
            <a:r>
              <a:rPr lang="en-US" altLang="zh-CN" sz="2000" b="0">
                <a:ea typeface="SimHei" charset="0"/>
              </a:rPr>
              <a:t>Switzerland</a:t>
            </a:r>
            <a:r>
              <a:rPr lang="zh-CN" altLang="en-US" sz="2000" b="0">
                <a:ea typeface="SimHei" charset="0"/>
              </a:rPr>
              <a:t>，</a:t>
            </a:r>
            <a:r>
              <a:rPr lang="en-US" altLang="zh-CN" sz="2000" b="0">
                <a:ea typeface="SimHei" charset="0"/>
              </a:rPr>
              <a:t>Sweden,…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0">
                <a:ea typeface="SimHei" charset="0"/>
              </a:rPr>
              <a:t>Launch in ~2020 (?)</a:t>
            </a:r>
          </a:p>
        </p:txBody>
      </p:sp>
      <p:pic>
        <p:nvPicPr>
          <p:cNvPr id="240645" name="Picture 2" descr="HERD_CSS_eng(1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163" y="1785938"/>
            <a:ext cx="44148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17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标题 1"/>
          <p:cNvSpPr>
            <a:spLocks noGrp="1"/>
          </p:cNvSpPr>
          <p:nvPr>
            <p:ph type="title"/>
          </p:nvPr>
        </p:nvSpPr>
        <p:spPr>
          <a:xfrm>
            <a:off x="376263" y="172479"/>
            <a:ext cx="8605811" cy="818121"/>
          </a:xfrm>
        </p:spPr>
        <p:txBody>
          <a:bodyPr/>
          <a:lstStyle/>
          <a:p>
            <a:r>
              <a:rPr lang="en-US" altLang="zh-CN" sz="2800" b="1">
                <a:ea typeface="SimHei" charset="0"/>
              </a:rPr>
              <a:t>X-ray Timing and Polarization (XTP) satellite</a:t>
            </a:r>
            <a:endParaRPr lang="zh-CN" altLang="en-US" sz="2800" b="1">
              <a:ea typeface="SimHei" charset="0"/>
            </a:endParaRPr>
          </a:p>
        </p:txBody>
      </p:sp>
      <p:pic>
        <p:nvPicPr>
          <p:cNvPr id="241667" name="Picture 2" descr="F:\My Documents\space astronomy projects\XTP\130907-XTP示意图-英文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78676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68" name="Picture 2" descr="XTP三维示意图13080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990600"/>
            <a:ext cx="24288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9" name="TextBox 12"/>
          <p:cNvSpPr txBox="1">
            <a:spLocks noChangeArrowheads="1"/>
          </p:cNvSpPr>
          <p:nvPr/>
        </p:nvSpPr>
        <p:spPr bwMode="auto">
          <a:xfrm>
            <a:off x="6224034" y="3406665"/>
            <a:ext cx="2934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FF3300"/>
                </a:solidFill>
                <a:latin typeface="Arial" charset="0"/>
                <a:ea typeface="SimHei" charset="0"/>
                <a:cs typeface="SimHei" charset="0"/>
              </a:defRPr>
            </a:lvl1pPr>
            <a:lvl2pPr>
              <a:defRPr sz="2800">
                <a:solidFill>
                  <a:srgbClr val="FF3300"/>
                </a:solidFill>
                <a:latin typeface="Arial" charset="0"/>
                <a:ea typeface="SimHei" charset="0"/>
                <a:cs typeface="SimHei" charset="0"/>
              </a:defRPr>
            </a:lvl2pPr>
            <a:lvl3pPr>
              <a:defRPr sz="2400">
                <a:solidFill>
                  <a:srgbClr val="FF3300"/>
                </a:solidFill>
                <a:latin typeface="Arial" charset="0"/>
                <a:ea typeface="SimHei" charset="0"/>
                <a:cs typeface="SimHei" charset="0"/>
              </a:defRPr>
            </a:lvl3pPr>
            <a:lvl4pPr>
              <a:defRPr sz="2000">
                <a:solidFill>
                  <a:srgbClr val="FF3300"/>
                </a:solidFill>
                <a:latin typeface="Arial" charset="0"/>
                <a:ea typeface="SimHei" charset="0"/>
                <a:cs typeface="SimHei" charset="0"/>
              </a:defRPr>
            </a:lvl4pPr>
            <a:lvl5pPr>
              <a:defRPr sz="2000">
                <a:solidFill>
                  <a:srgbClr val="FF3300"/>
                </a:solidFill>
                <a:latin typeface="Arial" charset="0"/>
                <a:ea typeface="SimHei" charset="0"/>
                <a:cs typeface="SimHei" charset="0"/>
              </a:defRPr>
            </a:lvl5pPr>
            <a:lvl6pPr eaLnBrk="0" hangingPunct="0">
              <a:defRPr sz="2000">
                <a:solidFill>
                  <a:srgbClr val="FF3300"/>
                </a:solidFill>
                <a:latin typeface="Arial" charset="0"/>
                <a:ea typeface="SimHei" charset="0"/>
                <a:cs typeface="SimHei" charset="0"/>
              </a:defRPr>
            </a:lvl6pPr>
            <a:lvl7pPr eaLnBrk="0" hangingPunct="0">
              <a:defRPr sz="2000">
                <a:solidFill>
                  <a:srgbClr val="FF3300"/>
                </a:solidFill>
                <a:latin typeface="Arial" charset="0"/>
                <a:ea typeface="SimHei" charset="0"/>
                <a:cs typeface="SimHei" charset="0"/>
              </a:defRPr>
            </a:lvl7pPr>
            <a:lvl8pPr eaLnBrk="0" hangingPunct="0">
              <a:defRPr sz="2000">
                <a:solidFill>
                  <a:srgbClr val="FF3300"/>
                </a:solidFill>
                <a:latin typeface="Arial" charset="0"/>
                <a:ea typeface="SimHei" charset="0"/>
                <a:cs typeface="SimHei" charset="0"/>
              </a:defRPr>
            </a:lvl8pPr>
            <a:lvl9pPr eaLnBrk="0" hangingPunct="0">
              <a:defRPr sz="2000">
                <a:solidFill>
                  <a:srgbClr val="FF3300"/>
                </a:solidFill>
                <a:latin typeface="Arial" charset="0"/>
                <a:ea typeface="SimHei" charset="0"/>
                <a:cs typeface="SimHei" charset="0"/>
              </a:defRPr>
            </a:lvl9pPr>
          </a:lstStyle>
          <a:p>
            <a:r>
              <a:rPr lang="en-US" altLang="zh-CN" sz="1800" b="0">
                <a:solidFill>
                  <a:srgbClr val="353A90"/>
                </a:solidFill>
                <a:latin typeface="+mn-lt"/>
                <a:ea typeface="SimSun" charset="0"/>
                <a:cs typeface="SimSun" charset="0"/>
              </a:rPr>
              <a:t>Expected launch in 2020.</a:t>
            </a:r>
            <a:endParaRPr lang="zh-CN" altLang="en-US" sz="1800" b="0">
              <a:solidFill>
                <a:srgbClr val="353A90"/>
              </a:solidFill>
              <a:latin typeface="+mn-lt"/>
              <a:ea typeface="SimSun" charset="0"/>
              <a:cs typeface="SimSun" charset="0"/>
            </a:endParaRPr>
          </a:p>
        </p:txBody>
      </p:sp>
      <p:sp>
        <p:nvSpPr>
          <p:cNvPr id="241671" name="矩形 1"/>
          <p:cNvSpPr>
            <a:spLocks noChangeArrowheads="1"/>
          </p:cNvSpPr>
          <p:nvPr/>
        </p:nvSpPr>
        <p:spPr bwMode="auto">
          <a:xfrm>
            <a:off x="123825" y="5493275"/>
            <a:ext cx="62256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n-US" altLang="zh-CN" sz="2000" b="0">
                <a:solidFill>
                  <a:srgbClr val="353A90"/>
                </a:solidFill>
              </a:rPr>
              <a:t>The most sensitive light curve with good energy resolution and polarization at 1-30 keV </a:t>
            </a:r>
            <a:r>
              <a:rPr lang="en-US" altLang="zh-CN" sz="2000" b="0">
                <a:solidFill>
                  <a:srgbClr val="353A90"/>
                </a:solidFill>
                <a:sym typeface="Wingdings" charset="0"/>
              </a:rPr>
              <a:t> </a:t>
            </a:r>
            <a:r>
              <a:rPr lang="en-US" altLang="zh-CN" sz="2000" b="0">
                <a:solidFill>
                  <a:srgbClr val="353A90"/>
                </a:solidFill>
              </a:rPr>
              <a:t>from faint X-ray binaries to bright AGNs</a:t>
            </a:r>
          </a:p>
        </p:txBody>
      </p:sp>
    </p:spTree>
    <p:extLst>
      <p:ext uri="{BB962C8B-B14F-4D97-AF65-F5344CB8AC3E}">
        <p14:creationId xmlns:p14="http://schemas.microsoft.com/office/powerpoint/2010/main" val="303074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 descr="E:\基础局\中心\20101008 机关进一步讨论\收到材料\2010-10-004-中外建-吴工nk副 本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5992" y="2276872"/>
            <a:ext cx="3888008" cy="21932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标题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964612" cy="801688"/>
          </a:xfrm>
        </p:spPr>
        <p:txBody>
          <a:bodyPr/>
          <a:lstStyle/>
          <a:p>
            <a:pPr eaLnBrk="1" hangingPunct="1"/>
            <a:r>
              <a:rPr lang="en-US" altLang="zh-CN" sz="3200">
                <a:effectLst/>
                <a:latin typeface="+mn-lt"/>
              </a:rPr>
              <a:t>High Energy Photon Source (HEPS) </a:t>
            </a:r>
            <a:endParaRPr lang="zh-CN" altLang="en-US" sz="3200">
              <a:effectLst/>
              <a:latin typeface="+mn-lt"/>
            </a:endParaRPr>
          </a:p>
        </p:txBody>
      </p:sp>
      <p:sp>
        <p:nvSpPr>
          <p:cNvPr id="249860" name="内容占位符 1"/>
          <p:cNvSpPr>
            <a:spLocks noGrp="1"/>
          </p:cNvSpPr>
          <p:nvPr>
            <p:ph idx="1"/>
          </p:nvPr>
        </p:nvSpPr>
        <p:spPr>
          <a:xfrm>
            <a:off x="323528" y="1268760"/>
            <a:ext cx="6059016" cy="484028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zh-CN" sz="2200" b="0" dirty="0">
                <a:ea typeface="华文中宋" charset="0"/>
                <a:cs typeface="Times New Roman" charset="0"/>
              </a:rPr>
              <a:t>Beijing High Energy Photon Source (HEPS)</a:t>
            </a:r>
          </a:p>
          <a:p>
            <a:pPr lvl="1">
              <a:lnSpc>
                <a:spcPct val="110000"/>
              </a:lnSpc>
            </a:pPr>
            <a:r>
              <a:rPr lang="en-US" altLang="zh-CN" sz="2000" b="0" dirty="0">
                <a:ea typeface="宋体" charset="0"/>
                <a:cs typeface="Times New Roman" charset="0"/>
              </a:rPr>
              <a:t>Build of Test Facility Started in end of April 2015.</a:t>
            </a:r>
          </a:p>
          <a:p>
            <a:pPr lvl="1">
              <a:lnSpc>
                <a:spcPct val="110000"/>
              </a:lnSpc>
            </a:pPr>
            <a:r>
              <a:rPr lang="en-US" altLang="zh-CN" sz="2000" b="0" dirty="0">
                <a:ea typeface="宋体" charset="0"/>
                <a:cs typeface="Times New Roman" charset="0"/>
              </a:rPr>
              <a:t>HEPS to be built in 2017</a:t>
            </a:r>
          </a:p>
          <a:p>
            <a:pPr>
              <a:lnSpc>
                <a:spcPct val="110000"/>
              </a:lnSpc>
            </a:pPr>
            <a:r>
              <a:rPr lang="en-US" altLang="zh-CN" sz="2200" b="0" dirty="0">
                <a:ea typeface="华文中宋" charset="0"/>
                <a:cs typeface="Times New Roman" charset="0"/>
              </a:rPr>
              <a:t>X-ray Free Electron Laser</a:t>
            </a:r>
          </a:p>
          <a:p>
            <a:pPr lvl="1">
              <a:lnSpc>
                <a:spcPct val="110000"/>
              </a:lnSpc>
            </a:pPr>
            <a:r>
              <a:rPr lang="en-US" altLang="zh-CN" sz="2000" b="0" dirty="0">
                <a:ea typeface="宋体" charset="0"/>
                <a:cs typeface="Times New Roman" charset="0"/>
              </a:rPr>
              <a:t>EXFEL collaboration: </a:t>
            </a:r>
            <a:r>
              <a:rPr lang="en-US" altLang="zh-CN" sz="2000" b="0" dirty="0" err="1">
                <a:ea typeface="宋体" charset="0"/>
                <a:cs typeface="Times New Roman" charset="0"/>
              </a:rPr>
              <a:t>Cryo</a:t>
            </a:r>
            <a:r>
              <a:rPr lang="en-US" altLang="zh-CN" sz="2000" b="0" dirty="0">
                <a:ea typeface="宋体" charset="0"/>
                <a:cs typeface="Times New Roman" charset="0"/>
              </a:rPr>
              <a:t>-module </a:t>
            </a:r>
            <a:br>
              <a:rPr lang="en-US" altLang="zh-CN" sz="2000" b="0" dirty="0">
                <a:ea typeface="宋体" charset="0"/>
                <a:cs typeface="Times New Roman" charset="0"/>
              </a:rPr>
            </a:br>
            <a:r>
              <a:rPr lang="en-US" altLang="zh-CN" sz="2000" b="0" dirty="0">
                <a:ea typeface="宋体" charset="0"/>
                <a:cs typeface="Times New Roman" charset="0"/>
              </a:rPr>
              <a:t>and </a:t>
            </a:r>
            <a:r>
              <a:rPr lang="en-US" altLang="zh-CN" sz="2000" b="0" dirty="0" err="1">
                <a:ea typeface="宋体" charset="0"/>
                <a:cs typeface="Times New Roman" charset="0"/>
              </a:rPr>
              <a:t>Undulator</a:t>
            </a:r>
            <a:r>
              <a:rPr lang="en-US" altLang="zh-CN" sz="2000" b="0" dirty="0">
                <a:ea typeface="宋体" charset="0"/>
                <a:cs typeface="Times New Roman" charset="0"/>
              </a:rPr>
              <a:t> prototypes R&amp;D</a:t>
            </a:r>
          </a:p>
          <a:p>
            <a:pPr lvl="1">
              <a:lnSpc>
                <a:spcPct val="110000"/>
              </a:lnSpc>
            </a:pPr>
            <a:r>
              <a:rPr lang="en-US" altLang="zh-CN" sz="2000" b="0" dirty="0">
                <a:ea typeface="宋体" charset="0"/>
                <a:cs typeface="Times New Roman" charset="0"/>
              </a:rPr>
              <a:t>9-cell </a:t>
            </a:r>
            <a:r>
              <a:rPr lang="en-US" altLang="zh-CN" sz="2000" b="0" dirty="0" smtClean="0">
                <a:ea typeface="宋体" charset="0"/>
                <a:cs typeface="Times New Roman" charset="0"/>
              </a:rPr>
              <a:t>RF </a:t>
            </a:r>
            <a:r>
              <a:rPr lang="en-US" altLang="zh-CN" sz="2000" b="0" dirty="0">
                <a:ea typeface="宋体" charset="0"/>
                <a:cs typeface="Times New Roman" charset="0"/>
              </a:rPr>
              <a:t>cavity</a:t>
            </a:r>
          </a:p>
          <a:p>
            <a:pPr lvl="1">
              <a:lnSpc>
                <a:spcPct val="110000"/>
              </a:lnSpc>
            </a:pPr>
            <a:r>
              <a:rPr lang="en-US" altLang="zh-CN" sz="2000" b="0" dirty="0">
                <a:ea typeface="宋体" charset="0"/>
                <a:cs typeface="Times New Roman" charset="0"/>
              </a:rPr>
              <a:t>Photo-cathode electron gun.</a:t>
            </a:r>
          </a:p>
          <a:p>
            <a:pPr lvl="1">
              <a:lnSpc>
                <a:spcPct val="110000"/>
              </a:lnSpc>
            </a:pPr>
            <a:r>
              <a:rPr lang="en-US" altLang="zh-CN" sz="2000" b="0" dirty="0">
                <a:ea typeface="宋体" charset="0"/>
                <a:cs typeface="Times New Roman" charset="0"/>
              </a:rPr>
              <a:t>Protein structure characterization by XFEL  </a:t>
            </a:r>
          </a:p>
          <a:p>
            <a:pPr>
              <a:lnSpc>
                <a:spcPct val="110000"/>
              </a:lnSpc>
            </a:pPr>
            <a:r>
              <a:rPr lang="en-US" altLang="zh-CN" sz="2200" b="0" dirty="0">
                <a:ea typeface="华文中宋" charset="0"/>
                <a:cs typeface="Times New Roman" charset="0"/>
              </a:rPr>
              <a:t>X-ray Energy Recovery LINAC</a:t>
            </a:r>
          </a:p>
          <a:p>
            <a:pPr lvl="1">
              <a:lnSpc>
                <a:spcPct val="110000"/>
              </a:lnSpc>
            </a:pPr>
            <a:r>
              <a:rPr lang="en-US" altLang="zh-CN" sz="2000" b="0" dirty="0">
                <a:ea typeface="宋体" charset="0"/>
                <a:cs typeface="Times New Roman" charset="0"/>
              </a:rPr>
              <a:t>Preparing a proposal for the test facility at IHEP.</a:t>
            </a:r>
          </a:p>
          <a:p>
            <a:pPr>
              <a:buFont typeface="Wingdings" charset="0"/>
              <a:buChar char="n"/>
            </a:pPr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39" t="4076" r="4770" b="4530"/>
          <a:stretch>
            <a:fillRect/>
          </a:stretch>
        </p:blipFill>
        <p:spPr bwMode="auto">
          <a:xfrm>
            <a:off x="6228184" y="4653136"/>
            <a:ext cx="2740904" cy="16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2014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63" y="53975"/>
            <a:ext cx="8258175" cy="87471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>
                <a:effectLst>
                  <a:outerShdw blurRad="38100" dist="38100" dir="2700000" algn="tl">
                    <a:srgbClr val="DDDDDD"/>
                  </a:outerShdw>
                </a:effectLst>
                <a:ea typeface="微软雅黑" charset="0"/>
                <a:cs typeface="微软雅黑" charset="0"/>
              </a:rPr>
              <a:t>CSNS</a:t>
            </a:r>
            <a:endParaRPr lang="zh-CN" altLang="en-US">
              <a:effectLst>
                <a:outerShdw blurRad="38100" dist="38100" dir="2700000" algn="tl">
                  <a:srgbClr val="DDDDDD"/>
                </a:outerShdw>
              </a:effectLst>
              <a:ea typeface="微软雅黑" charset="0"/>
              <a:cs typeface="微软雅黑" charset="0"/>
            </a:endParaRPr>
          </a:p>
        </p:txBody>
      </p:sp>
      <p:pic>
        <p:nvPicPr>
          <p:cNvPr id="250883" name="图片占位符 8" descr="散裂中子源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289050"/>
            <a:ext cx="4143376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4" name="Picture 2" descr="C:\Users\admin\AppData\Local\Microsoft\Windows\Temporary Internet Files\Content.Outlook\H849BPTB\2013年8月全景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4189413"/>
            <a:ext cx="91440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4787900" y="1289050"/>
            <a:ext cx="3733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0">
                <a:solidFill>
                  <a:srgbClr val="002060"/>
                </a:solidFill>
                <a:latin typeface="+mn-lt"/>
              </a:rPr>
              <a:t>Phase I</a:t>
            </a:r>
            <a:r>
              <a:rPr lang="zh-CN" altLang="en-US" sz="2400" b="0">
                <a:solidFill>
                  <a:srgbClr val="002060"/>
                </a:solidFill>
                <a:latin typeface="+mn-lt"/>
              </a:rPr>
              <a:t>：</a:t>
            </a:r>
            <a:r>
              <a:rPr lang="en-US" altLang="zh-CN" sz="2400" b="0">
                <a:solidFill>
                  <a:srgbClr val="002060"/>
                </a:solidFill>
                <a:latin typeface="+mn-lt"/>
              </a:rPr>
              <a:t> 100 kW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400" b="0">
                <a:solidFill>
                  <a:srgbClr val="002060"/>
                </a:solidFill>
                <a:latin typeface="+mn-lt"/>
              </a:rPr>
              <a:t>Phase II</a:t>
            </a:r>
            <a:r>
              <a:rPr lang="zh-CN" altLang="en-US" sz="2400" b="0">
                <a:solidFill>
                  <a:srgbClr val="002060"/>
                </a:solidFill>
                <a:latin typeface="+mn-lt"/>
              </a:rPr>
              <a:t>：</a:t>
            </a:r>
            <a:r>
              <a:rPr lang="en-US" altLang="zh-CN" sz="2400" b="0">
                <a:solidFill>
                  <a:srgbClr val="002060"/>
                </a:solidFill>
                <a:latin typeface="+mn-lt"/>
              </a:rPr>
              <a:t> 500 kW</a:t>
            </a:r>
            <a:endParaRPr lang="zh-CN" altLang="en-US" sz="2400" b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0886" name="Rectangle 6"/>
          <p:cNvSpPr txBox="1">
            <a:spLocks noChangeArrowheads="1"/>
          </p:cNvSpPr>
          <p:nvPr/>
        </p:nvSpPr>
        <p:spPr bwMode="auto">
          <a:xfrm>
            <a:off x="4787900" y="2695575"/>
            <a:ext cx="3810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3013" indent="-227013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0213" indent="-227013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7413" indent="-227013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4613" indent="-227013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indent="-341313" defTabSz="912813">
              <a:lnSpc>
                <a:spcPct val="110000"/>
              </a:lnSpc>
              <a:buClr>
                <a:srgbClr val="FFC000"/>
              </a:buClr>
            </a:pPr>
            <a:r>
              <a:rPr kumimoji="0" lang="en-US" altLang="zh-CN" sz="2400" b="0">
                <a:solidFill>
                  <a:srgbClr val="353A90"/>
                </a:solidFill>
                <a:latin typeface="+mn-lt"/>
                <a:ea typeface="微软雅黑" charset="0"/>
                <a:cs typeface="微软雅黑" charset="0"/>
              </a:rPr>
              <a:t>Start Construction: 2011</a:t>
            </a:r>
          </a:p>
          <a:p>
            <a:pPr indent="-341313" defTabSz="912813">
              <a:lnSpc>
                <a:spcPct val="110000"/>
              </a:lnSpc>
              <a:buClr>
                <a:srgbClr val="FFC000"/>
              </a:buClr>
            </a:pPr>
            <a:r>
              <a:rPr kumimoji="0" lang="en-US" altLang="zh-CN" sz="2400" b="0">
                <a:solidFill>
                  <a:srgbClr val="353A90"/>
                </a:solidFill>
                <a:latin typeface="+mn-lt"/>
                <a:ea typeface="微软雅黑" charset="0"/>
                <a:cs typeface="微软雅黑" charset="0"/>
              </a:rPr>
              <a:t>Completion: 2017</a:t>
            </a:r>
          </a:p>
        </p:txBody>
      </p:sp>
    </p:spTree>
    <p:extLst>
      <p:ext uri="{BB962C8B-B14F-4D97-AF65-F5344CB8AC3E}">
        <p14:creationId xmlns:p14="http://schemas.microsoft.com/office/powerpoint/2010/main" val="16313538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072438" cy="635000"/>
          </a:xfrm>
        </p:spPr>
        <p:txBody>
          <a:bodyPr>
            <a:noAutofit/>
          </a:bodyPr>
          <a:lstStyle/>
          <a:p>
            <a:r>
              <a:rPr kumimoji="1" lang="en-US" altLang="zh-CN" sz="3200" dirty="0">
                <a:latin typeface="+mn-lt"/>
                <a:cs typeface="Times"/>
              </a:rPr>
              <a:t>Accelerator Driven Subcritical System</a:t>
            </a:r>
            <a:endParaRPr lang="zh-CN" altLang="en-US" dirty="0"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微软雅黑" charset="0"/>
              <a:cs typeface="Times"/>
            </a:endParaRPr>
          </a:p>
        </p:txBody>
      </p:sp>
      <p:pic>
        <p:nvPicPr>
          <p:cNvPr id="252932" name="图片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544" y="1412776"/>
            <a:ext cx="4599456" cy="2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4" name="Picture 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2365375" cy="17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0" y="1124744"/>
            <a:ext cx="4572000" cy="5472608"/>
          </a:xfrm>
        </p:spPr>
        <p:txBody>
          <a:bodyPr>
            <a:normAutofit/>
          </a:bodyPr>
          <a:lstStyle/>
          <a:p>
            <a:r>
              <a:rPr kumimoji="1" lang="en-US" altLang="zh-CN" sz="2400" b="0" dirty="0" smtClean="0">
                <a:solidFill>
                  <a:srgbClr val="353A90"/>
                </a:solidFill>
              </a:rPr>
              <a:t>ADS</a:t>
            </a:r>
            <a:r>
              <a:rPr kumimoji="1" lang="zh-CN" altLang="en-US" sz="2400" b="0" dirty="0" smtClean="0">
                <a:solidFill>
                  <a:srgbClr val="353A90"/>
                </a:solidFill>
              </a:rPr>
              <a:t> </a:t>
            </a:r>
            <a:r>
              <a:rPr kumimoji="1" lang="en-US" altLang="zh-CN" sz="2400" b="0" dirty="0" smtClean="0">
                <a:solidFill>
                  <a:srgbClr val="353A90"/>
                </a:solidFill>
              </a:rPr>
              <a:t>program</a:t>
            </a:r>
            <a:r>
              <a:rPr kumimoji="1" lang="zh-CN" altLang="en-US" sz="2400" b="0" dirty="0" smtClean="0">
                <a:solidFill>
                  <a:srgbClr val="353A90"/>
                </a:solidFill>
              </a:rPr>
              <a:t> </a:t>
            </a:r>
            <a:r>
              <a:rPr kumimoji="1" lang="en-US" altLang="zh-CN" sz="2400" b="0" dirty="0" smtClean="0">
                <a:solidFill>
                  <a:srgbClr val="353A90"/>
                </a:solidFill>
              </a:rPr>
              <a:t>in</a:t>
            </a:r>
            <a:r>
              <a:rPr kumimoji="1" lang="zh-CN" altLang="en-US" sz="2400" b="0" dirty="0" smtClean="0">
                <a:solidFill>
                  <a:srgbClr val="353A90"/>
                </a:solidFill>
              </a:rPr>
              <a:t> </a:t>
            </a:r>
            <a:r>
              <a:rPr kumimoji="1" lang="en-US" altLang="zh-CN" sz="2400" b="0" dirty="0" smtClean="0">
                <a:solidFill>
                  <a:srgbClr val="353A90"/>
                </a:solidFill>
              </a:rPr>
              <a:t>China</a:t>
            </a:r>
          </a:p>
          <a:p>
            <a:pPr lvl="1">
              <a:lnSpc>
                <a:spcPct val="110000"/>
              </a:lnSpc>
            </a:pPr>
            <a:r>
              <a:rPr lang="en-US" altLang="zh-CN" sz="2000" b="0" dirty="0">
                <a:solidFill>
                  <a:srgbClr val="353A90"/>
                </a:solidFill>
              </a:rPr>
              <a:t>Nuclear waste is a bottleneck for nuclear power development in China.</a:t>
            </a:r>
          </a:p>
          <a:p>
            <a:pPr lvl="1">
              <a:lnSpc>
                <a:spcPct val="110000"/>
              </a:lnSpc>
            </a:pPr>
            <a:r>
              <a:rPr lang="en-US" altLang="zh-CN" sz="2000" b="0" dirty="0">
                <a:solidFill>
                  <a:srgbClr val="353A90"/>
                </a:solidFill>
              </a:rPr>
              <a:t>ADS has been recognized as a good option for nuclear waste transmutation, but never established for test in the world , many challenges faced.</a:t>
            </a:r>
          </a:p>
          <a:p>
            <a:pPr lvl="1">
              <a:lnSpc>
                <a:spcPct val="110000"/>
              </a:lnSpc>
            </a:pPr>
            <a:r>
              <a:rPr lang="en-US" altLang="zh-CN" sz="2000" b="0" dirty="0">
                <a:solidFill>
                  <a:srgbClr val="353A90"/>
                </a:solidFill>
              </a:rPr>
              <a:t>As a long-term program, ADS R&amp;D has been supported by </a:t>
            </a:r>
            <a:r>
              <a:rPr lang="en-US" altLang="zh-CN" sz="2000" b="0" dirty="0" smtClean="0">
                <a:solidFill>
                  <a:srgbClr val="353A90"/>
                </a:solidFill>
              </a:rPr>
              <a:t>CAS. </a:t>
            </a:r>
            <a:endParaRPr lang="en-US" altLang="zh-CN" sz="2000" b="0" dirty="0">
              <a:solidFill>
                <a:srgbClr val="353A90"/>
              </a:solidFill>
            </a:endParaRPr>
          </a:p>
          <a:p>
            <a:pPr lvl="1"/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364714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标题 1"/>
          <p:cNvSpPr>
            <a:spLocks noGrp="1"/>
          </p:cNvSpPr>
          <p:nvPr>
            <p:ph type="title"/>
          </p:nvPr>
        </p:nvSpPr>
        <p:spPr>
          <a:xfrm>
            <a:off x="1409700" y="150813"/>
            <a:ext cx="6324600" cy="685800"/>
          </a:xfrm>
        </p:spPr>
        <p:txBody>
          <a:bodyPr/>
          <a:lstStyle/>
          <a:p>
            <a:r>
              <a:rPr lang="en-US" altLang="zh-CN" sz="4000" b="1">
                <a:ea typeface="SimHei" charset="0"/>
              </a:rPr>
              <a:t>CEPC+SppC</a:t>
            </a:r>
            <a:endParaRPr lang="zh-CN" altLang="en-US" sz="4000" b="1">
              <a:ea typeface="SimHei" charset="0"/>
            </a:endParaRPr>
          </a:p>
        </p:txBody>
      </p:sp>
      <p:sp>
        <p:nvSpPr>
          <p:cNvPr id="244739" name="内容占位符 2"/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2160587"/>
          </a:xfrm>
        </p:spPr>
        <p:txBody>
          <a:bodyPr/>
          <a:lstStyle/>
          <a:p>
            <a:r>
              <a:rPr lang="en-US" altLang="zh-CN" sz="2400" b="0">
                <a:solidFill>
                  <a:srgbClr val="353A90"/>
                </a:solidFill>
                <a:ea typeface="SimHei" charset="0"/>
              </a:rPr>
              <a:t>For about 9 years, we have been talking about “What can be done after BEPCII in China” </a:t>
            </a:r>
          </a:p>
          <a:p>
            <a:r>
              <a:rPr lang="en-US" altLang="zh-CN" sz="2400" b="0">
                <a:solidFill>
                  <a:srgbClr val="353A90"/>
                </a:solidFill>
                <a:ea typeface="SimHei" charset="0"/>
              </a:rPr>
              <a:t>Thanks to the discovery of the low mass Higgs boson, and stimulated by ideas of Circular Higgs Factories, CEPC+SppC configuration was proposed in Sep. 2012 </a:t>
            </a:r>
          </a:p>
        </p:txBody>
      </p:sp>
      <p:pic>
        <p:nvPicPr>
          <p:cNvPr id="2447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3408558"/>
            <a:ext cx="6048375" cy="344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1" name="矩形 1"/>
          <p:cNvSpPr>
            <a:spLocks noChangeArrowheads="1"/>
          </p:cNvSpPr>
          <p:nvPr/>
        </p:nvSpPr>
        <p:spPr bwMode="auto">
          <a:xfrm>
            <a:off x="6097588" y="4221163"/>
            <a:ext cx="286702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kumimoji="0" lang="en-US" altLang="zh-CN" sz="2000" b="0">
                <a:solidFill>
                  <a:srgbClr val="353A90"/>
                </a:solidFill>
                <a:latin typeface="+mn-lt"/>
                <a:ea typeface="SimHei" charset="0"/>
                <a:cs typeface="SimHei" charset="0"/>
              </a:rPr>
              <a:t>A 50-70 km tunnel is very affordable in China NOW</a:t>
            </a:r>
            <a:endParaRPr kumimoji="0" lang="zh-CN" altLang="en-US" sz="2000" b="0">
              <a:solidFill>
                <a:srgbClr val="353A9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492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Collaborations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b="0">
                <a:solidFill>
                  <a:srgbClr val="353A90"/>
                </a:solidFill>
                <a:ea typeface="SimHei" charset="0"/>
              </a:rPr>
              <a:t>Long Histry of international collaborations</a:t>
            </a:r>
          </a:p>
          <a:p>
            <a:pPr marL="742950" lvl="2" indent="-342900">
              <a:lnSpc>
                <a:spcPct val="110000"/>
              </a:lnSpc>
              <a:spcBef>
                <a:spcPts val="0"/>
              </a:spcBef>
              <a:buClr>
                <a:srgbClr val="ECAE14"/>
              </a:buClr>
              <a:buSzPct val="110000"/>
            </a:pPr>
            <a:r>
              <a:rPr lang="en-US" altLang="zh-CN" sz="2600" b="0">
                <a:solidFill>
                  <a:srgbClr val="353A90"/>
                </a:solidFill>
                <a:ea typeface="SimHei" charset="0"/>
              </a:rPr>
              <a:t>Got great helps to domestic HEP related projects, training of scientists, ...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b="0">
                <a:solidFill>
                  <a:srgbClr val="353A90"/>
                </a:solidFill>
                <a:ea typeface="SimHei" charset="0"/>
              </a:rPr>
              <a:t>We have been an active partner of LHC for long time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b="0">
                <a:solidFill>
                  <a:srgbClr val="353A90"/>
                </a:solidFill>
                <a:ea typeface="SimHei" charset="0"/>
              </a:rPr>
              <a:t>Collaborations with other projects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b="0">
                <a:solidFill>
                  <a:srgbClr val="353A90"/>
                </a:solidFill>
                <a:ea typeface="SimHei" charset="0"/>
              </a:rPr>
              <a:t>AMS, ILC,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b="0">
                <a:solidFill>
                  <a:srgbClr val="353A90"/>
                </a:solidFill>
                <a:ea typeface="SimHei" charset="0"/>
              </a:rPr>
              <a:t>Neutrino, Dark matter, ...</a:t>
            </a:r>
          </a:p>
          <a:p>
            <a:pPr>
              <a:lnSpc>
                <a:spcPct val="110000"/>
              </a:lnSpc>
            </a:pPr>
            <a:endParaRPr lang="en-US" altLang="zh-CN" b="0">
              <a:solidFill>
                <a:srgbClr val="353A90"/>
              </a:solidFill>
              <a:ea typeface="SimHei" charset="0"/>
            </a:endParaRPr>
          </a:p>
          <a:p>
            <a:pPr>
              <a:lnSpc>
                <a:spcPct val="110000"/>
              </a:lnSpc>
            </a:pPr>
            <a:endParaRPr lang="zh-CN" altLang="en-US" sz="2400" b="0">
              <a:solidFill>
                <a:srgbClr val="353A90"/>
              </a:solidFill>
              <a:ea typeface="SimHei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Gang Chen/IHEP  </a:t>
            </a:r>
            <a:fld id="{744BF0F8-8398-1947-B99C-1E51EEE9224F}" type="datetime1">
              <a:rPr lang="zh-CN" altLang="en-US"/>
              <a:pPr/>
              <a:t>15/5/25</a:t>
            </a:fld>
            <a:r>
              <a:rPr lang="en-US" altLang="zh-CN"/>
              <a:t> - </a:t>
            </a:r>
            <a:fld id="{4CF7773E-53ED-0344-BB61-EFB44CA5CF96}" type="slidenum">
              <a:rPr lang="en-US" altLang="zh-CN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934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9700" y="2811938"/>
            <a:ext cx="6324600" cy="685800"/>
          </a:xfrm>
        </p:spPr>
        <p:txBody>
          <a:bodyPr/>
          <a:lstStyle/>
          <a:p>
            <a:r>
              <a:rPr kumimoji="1" lang="en-US" altLang="zh-CN"/>
              <a:t>Thanks</a:t>
            </a:r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Gang Chen/IHEP  </a:t>
            </a:r>
            <a:fld id="{744BF0F8-8398-1947-B99C-1E51EEE9224F}" type="datetime1">
              <a:rPr lang="zh-CN" altLang="en-US"/>
              <a:pPr/>
              <a:t>15/5/25</a:t>
            </a:fld>
            <a:r>
              <a:rPr lang="en-US" altLang="zh-CN"/>
              <a:t> - </a:t>
            </a:r>
            <a:fld id="{4CF7773E-53ED-0344-BB61-EFB44CA5CF96}" type="slidenum">
              <a:rPr lang="en-US" altLang="zh-CN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323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4"/>
          <p:cNvSpPr>
            <a:spLocks noChangeArrowheads="1"/>
          </p:cNvSpPr>
          <p:nvPr/>
        </p:nvSpPr>
        <p:spPr bwMode="gray">
          <a:xfrm>
            <a:off x="5028919" y="5642541"/>
            <a:ext cx="767217" cy="541381"/>
          </a:xfrm>
          <a:prstGeom prst="rightArrow">
            <a:avLst>
              <a:gd name="adj1" fmla="val 35167"/>
              <a:gd name="adj2" fmla="val 61967"/>
            </a:avLst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CC0000"/>
              </a:solidFill>
              <a:latin typeface="黑体" pitchFamily="2" charset="-122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gray">
          <a:xfrm>
            <a:off x="5080785" y="3861274"/>
            <a:ext cx="715351" cy="541381"/>
          </a:xfrm>
          <a:prstGeom prst="rightArrow">
            <a:avLst>
              <a:gd name="adj1" fmla="val 35167"/>
              <a:gd name="adj2" fmla="val 61967"/>
            </a:avLst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CC0000"/>
              </a:solidFill>
              <a:latin typeface="黑体" pitchFamily="2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64454" cy="725470"/>
          </a:xfrm>
        </p:spPr>
        <p:txBody>
          <a:bodyPr>
            <a:noAutofit/>
          </a:bodyPr>
          <a:lstStyle/>
          <a:p>
            <a:r>
              <a:rPr lang="en-US" sz="4400" dirty="0" smtClean="0">
                <a:effectLst/>
                <a:latin typeface="+mn-lt"/>
              </a:rPr>
              <a:t>Main research Disciplines </a:t>
            </a:r>
            <a:endParaRPr lang="zh-CN" altLang="en-US" sz="4400" dirty="0">
              <a:effectLst/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1805579"/>
            <a:ext cx="3168352" cy="792088"/>
          </a:xfrm>
          <a:prstGeom prst="roundRect">
            <a:avLst/>
          </a:prstGeom>
          <a:gradFill>
            <a:gsLst>
              <a:gs pos="100000">
                <a:srgbClr val="2676FF">
                  <a:lumMod val="11000"/>
                  <a:lumOff val="89000"/>
                  <a:alpha val="88000"/>
                </a:srgbClr>
              </a:gs>
              <a:gs pos="51657">
                <a:srgbClr val="2676FF">
                  <a:lumMod val="60000"/>
                  <a:lumOff val="40000"/>
                </a:srgb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vert="horz" lIns="252000" tIns="180000" rIns="252000" bIns="45720" rtlCol="0">
            <a:no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spcBef>
                <a:spcPts val="3600"/>
              </a:spcBef>
              <a:buClr>
                <a:srgbClr val="E38700"/>
              </a:buClr>
              <a:buSzPct val="80000"/>
              <a:buFont typeface="Wingdings" pitchFamily="2" charset="2"/>
              <a:buNone/>
              <a:defRPr sz="20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 fontAlgn="t"/>
            <a:r>
              <a:rPr lang="en-US" altLang="zh-CN" sz="2400" dirty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zh-CN" sz="240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cience</a:t>
            </a:r>
            <a:endParaRPr lang="zh-CN" altLang="en-US" sz="2400" dirty="0">
              <a:ln w="635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3644455"/>
            <a:ext cx="3168352" cy="856115"/>
          </a:xfrm>
          <a:prstGeom prst="roundRect">
            <a:avLst/>
          </a:prstGeom>
          <a:gradFill>
            <a:gsLst>
              <a:gs pos="100000">
                <a:srgbClr val="2676FF">
                  <a:lumMod val="11000"/>
                  <a:lumOff val="89000"/>
                  <a:alpha val="88000"/>
                </a:srgbClr>
              </a:gs>
              <a:gs pos="51657">
                <a:srgbClr val="2676FF">
                  <a:lumMod val="60000"/>
                  <a:lumOff val="40000"/>
                </a:srgb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vert="horz" lIns="252000" tIns="180000" rIns="252000" bIns="45720" rtlCol="0">
            <a:no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spcBef>
                <a:spcPts val="3600"/>
              </a:spcBef>
              <a:buClr>
                <a:srgbClr val="E38700"/>
              </a:buClr>
              <a:buSzPct val="80000"/>
              <a:buFont typeface="Wingdings" pitchFamily="2" charset="2"/>
              <a:buNone/>
              <a:defRPr sz="2400" b="1">
                <a:ln w="1905"/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pPr algn="ctr" fontAlgn="t"/>
            <a:r>
              <a:rPr lang="en-US" altLang="zh-CN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Technology</a:t>
            </a:r>
            <a:endParaRPr lang="zh-CN" altLang="en-US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1216" y="5373216"/>
            <a:ext cx="3143272" cy="1152128"/>
          </a:xfrm>
          <a:prstGeom prst="roundRect">
            <a:avLst/>
          </a:prstGeom>
          <a:gradFill>
            <a:gsLst>
              <a:gs pos="100000">
                <a:srgbClr val="2676FF">
                  <a:lumMod val="11000"/>
                  <a:lumOff val="89000"/>
                  <a:alpha val="88000"/>
                </a:srgbClr>
              </a:gs>
              <a:gs pos="51657">
                <a:srgbClr val="2676FF">
                  <a:lumMod val="60000"/>
                  <a:lumOff val="40000"/>
                </a:srgb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vert="horz" lIns="72000" tIns="180000" rIns="72000" bIns="45720" rtlCol="0">
            <a:no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spcBef>
                <a:spcPts val="3600"/>
              </a:spcBef>
              <a:buClr>
                <a:srgbClr val="E38700"/>
              </a:buClr>
              <a:buSzPct val="80000"/>
              <a:buFont typeface="Wingdings" pitchFamily="2" charset="2"/>
              <a:buNone/>
              <a:defRPr sz="2400" b="1">
                <a:ln w="1905"/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pPr algn="ctr" fontAlgn="t"/>
            <a:r>
              <a:rPr lang="en-US" altLang="zh-CN" sz="2000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Scientific infrastructure for multi-disciplinary studies</a:t>
            </a:r>
            <a:endParaRPr lang="zh-CN" altLang="en-US" sz="20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0"/>
          <p:cNvGrpSpPr/>
          <p:nvPr/>
        </p:nvGrpSpPr>
        <p:grpSpPr>
          <a:xfrm>
            <a:off x="214282" y="1196752"/>
            <a:ext cx="4938912" cy="1908000"/>
            <a:chOff x="841003" y="3847546"/>
            <a:chExt cx="3330370" cy="1908000"/>
          </a:xfrm>
          <a:effectLst/>
        </p:grpSpPr>
        <p:sp>
          <p:nvSpPr>
            <p:cNvPr id="12" name="任意多边形 11"/>
            <p:cNvSpPr/>
            <p:nvPr/>
          </p:nvSpPr>
          <p:spPr>
            <a:xfrm>
              <a:off x="841003" y="3847546"/>
              <a:ext cx="3330369" cy="1908000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4C94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4C94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4C94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4" name="组合 12"/>
            <p:cNvGrpSpPr/>
            <p:nvPr/>
          </p:nvGrpSpPr>
          <p:grpSpPr>
            <a:xfrm>
              <a:off x="841003" y="3876697"/>
              <a:ext cx="3330370" cy="467948"/>
              <a:chOff x="841002" y="1526191"/>
              <a:chExt cx="3330370" cy="46794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841002" y="1562091"/>
                <a:ext cx="3329663" cy="432048"/>
              </a:xfrm>
              <a:prstGeom prst="rect">
                <a:avLst/>
              </a:prstGeom>
              <a:solidFill>
                <a:schemeClr val="bg1">
                  <a:lumMod val="95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6"/>
              <p:cNvSpPr txBox="1"/>
              <p:nvPr/>
            </p:nvSpPr>
            <p:spPr>
              <a:xfrm>
                <a:off x="841002" y="1526191"/>
                <a:ext cx="3330370" cy="418952"/>
              </a:xfrm>
              <a:prstGeom prst="rect">
                <a:avLst/>
              </a:prstGeom>
              <a:noFill/>
            </p:spPr>
            <p:txBody>
              <a:bodyPr wrap="square" tIns="36000" bIns="3600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1800" b="1" dirty="0">
                    <a:solidFill>
                      <a:prstClr val="black"/>
                    </a:solidFill>
                    <a:cs typeface="Arial" pitchFamily="34" charset="0"/>
                  </a:rPr>
                  <a:t>Particle Physics</a:t>
                </a:r>
                <a:endParaRPr lang="zh-CN" altLang="en-US" sz="18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6"/>
            <p:cNvSpPr txBox="1"/>
            <p:nvPr/>
          </p:nvSpPr>
          <p:spPr>
            <a:xfrm>
              <a:off x="841003" y="4416653"/>
              <a:ext cx="3330369" cy="117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6700">
                <a:lnSpc>
                  <a:spcPct val="110000"/>
                </a:lnSpc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sz="1600" b="1" dirty="0">
                  <a:solidFill>
                    <a:prstClr val="white"/>
                  </a:solidFill>
                </a:rPr>
                <a:t>HEP Exp. Based on </a:t>
              </a:r>
              <a:r>
                <a:rPr lang="en-US" altLang="zh-CN" sz="1600" b="1" dirty="0" smtClean="0">
                  <a:solidFill>
                    <a:prstClr val="white"/>
                  </a:solidFill>
                </a:rPr>
                <a:t>Accelerators</a:t>
              </a:r>
              <a:endParaRPr lang="en-US" altLang="zh-CN" sz="1600" b="1" dirty="0">
                <a:solidFill>
                  <a:prstClr val="white"/>
                </a:solidFill>
              </a:endParaRPr>
            </a:p>
            <a:p>
              <a:pPr indent="266700">
                <a:lnSpc>
                  <a:spcPct val="110000"/>
                </a:lnSpc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sz="1600" b="1" dirty="0" smtClean="0">
                  <a:solidFill>
                    <a:prstClr val="white"/>
                  </a:solidFill>
                </a:rPr>
                <a:t>Particle Astro</a:t>
              </a:r>
              <a:r>
                <a:rPr lang="en-US" altLang="zh-CN" sz="1600" b="1" dirty="0">
                  <a:solidFill>
                    <a:prstClr val="white"/>
                  </a:solidFill>
                </a:rPr>
                <a:t>p</a:t>
              </a:r>
              <a:r>
                <a:rPr lang="en-US" altLang="zh-CN" sz="1600" b="1" dirty="0" smtClean="0">
                  <a:solidFill>
                    <a:prstClr val="white"/>
                  </a:solidFill>
                </a:rPr>
                <a:t>hysics </a:t>
              </a:r>
              <a:r>
                <a:rPr lang="en-US" altLang="zh-CN" sz="1600" b="1" dirty="0">
                  <a:solidFill>
                    <a:prstClr val="white"/>
                  </a:solidFill>
                </a:rPr>
                <a:t>&amp; Neutrino Exp.</a:t>
              </a:r>
            </a:p>
            <a:p>
              <a:pPr indent="266700">
                <a:lnSpc>
                  <a:spcPct val="110000"/>
                </a:lnSpc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sz="1600" b="1" dirty="0">
                  <a:solidFill>
                    <a:prstClr val="white"/>
                  </a:solidFill>
                </a:rPr>
                <a:t>Particle Detection and Electronics </a:t>
              </a:r>
            </a:p>
            <a:p>
              <a:pPr indent="266700">
                <a:lnSpc>
                  <a:spcPct val="110000"/>
                </a:lnSpc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sz="1600" b="1" dirty="0">
                  <a:solidFill>
                    <a:prstClr val="white"/>
                  </a:solidFill>
                </a:rPr>
                <a:t>Particle Physics </a:t>
              </a:r>
              <a:r>
                <a:rPr lang="en-US" altLang="zh-CN" sz="1600" b="1" dirty="0" smtClean="0">
                  <a:solidFill>
                    <a:prstClr val="white"/>
                  </a:solidFill>
                </a:rPr>
                <a:t>Theory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16"/>
          <p:cNvGrpSpPr/>
          <p:nvPr/>
        </p:nvGrpSpPr>
        <p:grpSpPr>
          <a:xfrm>
            <a:off x="214282" y="3280172"/>
            <a:ext cx="4938912" cy="1548000"/>
            <a:chOff x="841003" y="3847546"/>
            <a:chExt cx="3344629" cy="1548000"/>
          </a:xfrm>
          <a:effectLst/>
        </p:grpSpPr>
        <p:sp>
          <p:nvSpPr>
            <p:cNvPr id="18" name="任意多边形 17"/>
            <p:cNvSpPr/>
            <p:nvPr/>
          </p:nvSpPr>
          <p:spPr>
            <a:xfrm>
              <a:off x="841003" y="3847546"/>
              <a:ext cx="3330369" cy="1548000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4C94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4C94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4C94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组合 18"/>
            <p:cNvGrpSpPr/>
            <p:nvPr/>
          </p:nvGrpSpPr>
          <p:grpSpPr>
            <a:xfrm>
              <a:off x="841003" y="3876697"/>
              <a:ext cx="3330370" cy="467948"/>
              <a:chOff x="841002" y="1526191"/>
              <a:chExt cx="3330370" cy="46794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841002" y="1562091"/>
                <a:ext cx="3329663" cy="432048"/>
              </a:xfrm>
              <a:prstGeom prst="rect">
                <a:avLst/>
              </a:prstGeom>
              <a:solidFill>
                <a:schemeClr val="bg1">
                  <a:lumMod val="95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TextBox 6"/>
              <p:cNvSpPr txBox="1"/>
              <p:nvPr/>
            </p:nvSpPr>
            <p:spPr>
              <a:xfrm>
                <a:off x="841002" y="1526191"/>
                <a:ext cx="3330370" cy="418952"/>
              </a:xfrm>
              <a:prstGeom prst="rect">
                <a:avLst/>
              </a:prstGeom>
              <a:noFill/>
            </p:spPr>
            <p:txBody>
              <a:bodyPr wrap="square" tIns="36000" bIns="3600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1800" b="1" dirty="0">
                    <a:solidFill>
                      <a:prstClr val="black"/>
                    </a:solidFill>
                    <a:cs typeface="Arial" pitchFamily="34" charset="0"/>
                  </a:rPr>
                  <a:t>Accelerator Physics and Technologies</a:t>
                </a:r>
                <a:endParaRPr lang="zh-CN" altLang="en-US" sz="18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0" name="TextBox 6"/>
            <p:cNvSpPr txBox="1"/>
            <p:nvPr/>
          </p:nvSpPr>
          <p:spPr>
            <a:xfrm>
              <a:off x="841003" y="4416653"/>
              <a:ext cx="33446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6700"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sz="1600" b="1" dirty="0">
                  <a:solidFill>
                    <a:prstClr val="white"/>
                  </a:solidFill>
                </a:rPr>
                <a:t>High </a:t>
              </a:r>
              <a:r>
                <a:rPr lang="en-US" sz="1600" b="1" dirty="0">
                  <a:solidFill>
                    <a:prstClr val="white"/>
                  </a:solidFill>
                </a:rPr>
                <a:t>Luminosity</a:t>
              </a:r>
              <a:r>
                <a:rPr lang="en-US" altLang="zh-CN" sz="1600" b="1" dirty="0">
                  <a:solidFill>
                    <a:prstClr val="white"/>
                  </a:solidFill>
                </a:rPr>
                <a:t> Electron Accelerator</a:t>
              </a:r>
            </a:p>
            <a:p>
              <a:pPr indent="266700"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sz="1600" b="1" dirty="0">
                  <a:solidFill>
                    <a:prstClr val="white"/>
                  </a:solidFill>
                </a:rPr>
                <a:t>High Intensity Proton Accelerator </a:t>
              </a:r>
            </a:p>
            <a:p>
              <a:pPr indent="266700"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sz="1600" b="1" dirty="0">
                  <a:solidFill>
                    <a:prstClr val="white"/>
                  </a:solidFill>
                </a:rPr>
                <a:t>Applied Research and Technology Transfer</a:t>
              </a:r>
              <a:endParaRPr lang="zh-CN" altLang="en-US" sz="1600" b="1" dirty="0">
                <a:solidFill>
                  <a:prstClr val="white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7" name="组合 22"/>
          <p:cNvGrpSpPr/>
          <p:nvPr/>
        </p:nvGrpSpPr>
        <p:grpSpPr>
          <a:xfrm>
            <a:off x="214281" y="5000463"/>
            <a:ext cx="4938913" cy="1643641"/>
            <a:chOff x="841003" y="3847546"/>
            <a:chExt cx="3345339" cy="1548000"/>
          </a:xfrm>
          <a:effectLst/>
        </p:grpSpPr>
        <p:sp>
          <p:nvSpPr>
            <p:cNvPr id="24" name="任意多边形 23"/>
            <p:cNvSpPr/>
            <p:nvPr/>
          </p:nvSpPr>
          <p:spPr>
            <a:xfrm>
              <a:off x="841003" y="3847546"/>
              <a:ext cx="3330369" cy="1548000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4C94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4C94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4C94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11" name="组合 24"/>
            <p:cNvGrpSpPr/>
            <p:nvPr/>
          </p:nvGrpSpPr>
          <p:grpSpPr>
            <a:xfrm>
              <a:off x="841003" y="3876697"/>
              <a:ext cx="3345339" cy="467948"/>
              <a:chOff x="841002" y="1526191"/>
              <a:chExt cx="3345339" cy="467948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841002" y="1562091"/>
                <a:ext cx="3329663" cy="432048"/>
              </a:xfrm>
              <a:prstGeom prst="rect">
                <a:avLst/>
              </a:prstGeom>
              <a:solidFill>
                <a:schemeClr val="bg1">
                  <a:lumMod val="95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extBox 6"/>
              <p:cNvSpPr txBox="1"/>
              <p:nvPr/>
            </p:nvSpPr>
            <p:spPr>
              <a:xfrm>
                <a:off x="841002" y="1526191"/>
                <a:ext cx="3345339" cy="418952"/>
              </a:xfrm>
              <a:prstGeom prst="rect">
                <a:avLst/>
              </a:prstGeom>
              <a:noFill/>
            </p:spPr>
            <p:txBody>
              <a:bodyPr wrap="square" tIns="36000" bIns="3600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1800" b="1" dirty="0">
                    <a:solidFill>
                      <a:prstClr val="black"/>
                    </a:solidFill>
                    <a:cs typeface="Arial" pitchFamily="34" charset="0"/>
                  </a:rPr>
                  <a:t>Radiation Technologies and Applications</a:t>
                </a:r>
                <a:endParaRPr lang="zh-CN" altLang="en-US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26" name="TextBox 6"/>
            <p:cNvSpPr txBox="1"/>
            <p:nvPr/>
          </p:nvSpPr>
          <p:spPr>
            <a:xfrm>
              <a:off x="841003" y="4315426"/>
              <a:ext cx="33453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6700"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sz="1600" dirty="0">
                  <a:solidFill>
                    <a:prstClr val="white"/>
                  </a:solidFill>
                </a:rPr>
                <a:t>Synchrotron Radiation Techs &amp; Applications</a:t>
              </a:r>
            </a:p>
            <a:p>
              <a:pPr indent="266700"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sz="1600" b="1" dirty="0">
                  <a:solidFill>
                    <a:prstClr val="white"/>
                  </a:solidFill>
                </a:rPr>
                <a:t>Neutron Scattering Techs &amp; Applications </a:t>
              </a:r>
            </a:p>
            <a:p>
              <a:pPr indent="266700"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sz="1600" b="1" dirty="0">
                  <a:solidFill>
                    <a:prstClr val="white"/>
                  </a:solidFill>
                </a:rPr>
                <a:t>Nuclear Analytical Techs &amp; Applications 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AutoShape 4"/>
          <p:cNvSpPr>
            <a:spLocks noChangeArrowheads="1"/>
          </p:cNvSpPr>
          <p:nvPr/>
        </p:nvSpPr>
        <p:spPr bwMode="gray">
          <a:xfrm>
            <a:off x="5153194" y="1988840"/>
            <a:ext cx="642942" cy="541381"/>
          </a:xfrm>
          <a:prstGeom prst="rightArrow">
            <a:avLst>
              <a:gd name="adj1" fmla="val 35167"/>
              <a:gd name="adj2" fmla="val 61967"/>
            </a:avLst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CC0000"/>
              </a:solidFill>
              <a:latin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653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789" y="304800"/>
            <a:ext cx="8301790" cy="685800"/>
          </a:xfrm>
        </p:spPr>
        <p:txBody>
          <a:bodyPr/>
          <a:lstStyle/>
          <a:p>
            <a:r>
              <a:rPr lang="en-US" altLang="zh-CN" dirty="0">
                <a:effectLst/>
              </a:rPr>
              <a:t>Large science facilities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zh-CN" b="0" dirty="0">
                <a:solidFill>
                  <a:srgbClr val="002060"/>
                </a:solidFill>
                <a:cs typeface="Arial" pitchFamily="34" charset="0"/>
              </a:rPr>
              <a:t>IHEP serves as the backbone of China’s large science facilities</a:t>
            </a:r>
            <a:endParaRPr lang="zh-CN" altLang="en-US" b="0" dirty="0">
              <a:solidFill>
                <a:srgbClr val="002060"/>
              </a:solidFill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b="0" dirty="0">
                <a:solidFill>
                  <a:srgbClr val="002060"/>
                </a:solidFill>
              </a:rPr>
              <a:t>In operation</a:t>
            </a:r>
          </a:p>
          <a:p>
            <a:pPr lvl="1">
              <a:lnSpc>
                <a:spcPct val="130000"/>
              </a:lnSpc>
            </a:pPr>
            <a:r>
              <a:rPr lang="en-US" altLang="zh-CN" b="0" dirty="0">
                <a:solidFill>
                  <a:srgbClr val="002060"/>
                </a:solidFill>
              </a:rPr>
              <a:t>Beijing Electron Positron Collider (BEPCII) </a:t>
            </a:r>
          </a:p>
          <a:p>
            <a:pPr lvl="1">
              <a:lnSpc>
                <a:spcPct val="130000"/>
              </a:lnSpc>
            </a:pPr>
            <a:r>
              <a:rPr lang="en-US" altLang="zh-CN" b="0" dirty="0">
                <a:solidFill>
                  <a:srgbClr val="002060"/>
                </a:solidFill>
              </a:rPr>
              <a:t>Beijing Spectrometer (BESIII) </a:t>
            </a:r>
          </a:p>
          <a:p>
            <a:pPr lvl="1">
              <a:lnSpc>
                <a:spcPct val="130000"/>
              </a:lnSpc>
            </a:pPr>
            <a:r>
              <a:rPr lang="en-US" altLang="zh-CN" b="0" dirty="0">
                <a:solidFill>
                  <a:srgbClr val="002060"/>
                </a:solidFill>
              </a:rPr>
              <a:t>Beijing Synchrotron Radiation Facility (BSRF)</a:t>
            </a:r>
          </a:p>
          <a:p>
            <a:pPr lvl="1">
              <a:lnSpc>
                <a:spcPct val="130000"/>
              </a:lnSpc>
            </a:pPr>
            <a:r>
              <a:rPr lang="en-US" altLang="zh-CN" b="0" dirty="0" err="1">
                <a:solidFill>
                  <a:srgbClr val="002060"/>
                </a:solidFill>
              </a:rPr>
              <a:t>Yangbajing</a:t>
            </a:r>
            <a:r>
              <a:rPr lang="en-US" altLang="zh-CN" b="0" dirty="0">
                <a:solidFill>
                  <a:srgbClr val="002060"/>
                </a:solidFill>
              </a:rPr>
              <a:t> Cosmic Ray Observatory: </a:t>
            </a:r>
            <a:r>
              <a:rPr lang="en-US" altLang="zh-CN" b="0" dirty="0" err="1">
                <a:solidFill>
                  <a:srgbClr val="002060"/>
                </a:solidFill>
              </a:rPr>
              <a:t>AS</a:t>
            </a:r>
            <a:r>
              <a:rPr lang="en-US" altLang="zh-CN" b="0" dirty="0" err="1">
                <a:effectLst/>
                <a:latin typeface="Times"/>
                <a:cs typeface="Times"/>
              </a:rPr>
              <a:t>γ</a:t>
            </a:r>
            <a:r>
              <a:rPr lang="en-US" altLang="zh-CN" b="0" dirty="0">
                <a:solidFill>
                  <a:srgbClr val="002060"/>
                </a:solidFill>
              </a:rPr>
              <a:t> &amp; ARGO </a:t>
            </a:r>
          </a:p>
          <a:p>
            <a:pPr lvl="1">
              <a:lnSpc>
                <a:spcPct val="130000"/>
              </a:lnSpc>
            </a:pPr>
            <a:r>
              <a:rPr lang="en-US" altLang="zh-CN" b="0" dirty="0" err="1">
                <a:solidFill>
                  <a:srgbClr val="002060"/>
                </a:solidFill>
              </a:rPr>
              <a:t>Daya</a:t>
            </a:r>
            <a:r>
              <a:rPr lang="en-US" altLang="zh-CN" b="0" dirty="0">
                <a:solidFill>
                  <a:srgbClr val="002060"/>
                </a:solidFill>
              </a:rPr>
              <a:t> Bay Neutrino Experiment</a:t>
            </a:r>
          </a:p>
          <a:p>
            <a:pPr fontAlgn="t">
              <a:lnSpc>
                <a:spcPct val="130000"/>
              </a:lnSpc>
              <a:spcBef>
                <a:spcPts val="1200"/>
              </a:spcBef>
            </a:pPr>
            <a:r>
              <a:rPr lang="en-US" altLang="zh-CN" b="0" dirty="0">
                <a:solidFill>
                  <a:srgbClr val="002060"/>
                </a:solidFill>
              </a:rPr>
              <a:t>Under construction</a:t>
            </a:r>
          </a:p>
          <a:p>
            <a:pPr lvl="1">
              <a:lnSpc>
                <a:spcPct val="130000"/>
              </a:lnSpc>
            </a:pPr>
            <a:r>
              <a:rPr lang="en-US" altLang="zh-CN" b="0" dirty="0">
                <a:solidFill>
                  <a:srgbClr val="002060"/>
                </a:solidFill>
              </a:rPr>
              <a:t>China </a:t>
            </a:r>
            <a:r>
              <a:rPr lang="en-US" altLang="zh-CN" b="0" dirty="0" err="1">
                <a:solidFill>
                  <a:srgbClr val="002060"/>
                </a:solidFill>
              </a:rPr>
              <a:t>Spallation</a:t>
            </a:r>
            <a:r>
              <a:rPr lang="en-US" altLang="zh-CN" b="0" dirty="0">
                <a:solidFill>
                  <a:srgbClr val="002060"/>
                </a:solidFill>
              </a:rPr>
              <a:t> Neutron Source (CSNS)</a:t>
            </a:r>
          </a:p>
          <a:p>
            <a:pPr lvl="1">
              <a:lnSpc>
                <a:spcPct val="130000"/>
              </a:lnSpc>
            </a:pPr>
            <a:r>
              <a:rPr lang="en-US" altLang="zh-CN" b="0" dirty="0">
                <a:solidFill>
                  <a:srgbClr val="002060"/>
                </a:solidFill>
              </a:rPr>
              <a:t>Hard X-ray Modulation Telescope (HXMT)</a:t>
            </a:r>
          </a:p>
          <a:p>
            <a:pPr lvl="1">
              <a:lnSpc>
                <a:spcPct val="130000"/>
              </a:lnSpc>
            </a:pPr>
            <a:r>
              <a:rPr lang="en-US" altLang="zh-CN" b="0" dirty="0">
                <a:solidFill>
                  <a:srgbClr val="002060"/>
                </a:solidFill>
              </a:rPr>
              <a:t>Accelerator-driven Sub-critical System (ADS) </a:t>
            </a:r>
          </a:p>
          <a:p>
            <a:pPr lvl="1">
              <a:lnSpc>
                <a:spcPct val="130000"/>
              </a:lnSpc>
            </a:pPr>
            <a:r>
              <a:rPr lang="en-US" altLang="zh-CN" b="0" dirty="0" err="1">
                <a:solidFill>
                  <a:srgbClr val="002060"/>
                </a:solidFill>
              </a:rPr>
              <a:t>Jiangmen</a:t>
            </a:r>
            <a:r>
              <a:rPr lang="en-US" altLang="zh-CN" b="0" dirty="0">
                <a:solidFill>
                  <a:srgbClr val="002060"/>
                </a:solidFill>
              </a:rPr>
              <a:t> Neutrino Underground Observatory (JUNO)</a:t>
            </a:r>
          </a:p>
          <a:p>
            <a:pPr>
              <a:lnSpc>
                <a:spcPct val="130000"/>
              </a:lnSpc>
            </a:pPr>
            <a:r>
              <a:rPr lang="en-US" altLang="zh-CN" b="0" dirty="0">
                <a:solidFill>
                  <a:srgbClr val="002060"/>
                </a:solidFill>
              </a:rPr>
              <a:t>Under planning </a:t>
            </a:r>
          </a:p>
          <a:p>
            <a:pPr lvl="1">
              <a:lnSpc>
                <a:spcPct val="130000"/>
              </a:lnSpc>
            </a:pPr>
            <a:r>
              <a:rPr lang="en-US" altLang="zh-CN" b="0" dirty="0">
                <a:solidFill>
                  <a:srgbClr val="002060"/>
                </a:solidFill>
              </a:rPr>
              <a:t>HEPS, LHAASO, HERD, XTP, …</a:t>
            </a:r>
            <a:endParaRPr lang="zh-CN" altLang="en-US" b="0" dirty="0">
              <a:solidFill>
                <a:srgbClr val="002060"/>
              </a:solidFill>
            </a:endParaRPr>
          </a:p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Gang Chen/IHEP  </a:t>
            </a:r>
            <a:fld id="{744BF0F8-8398-1947-B99C-1E51EEE9224F}" type="datetime1">
              <a:rPr lang="zh-CN" altLang="en-US"/>
              <a:pPr/>
              <a:t>15/5/25</a:t>
            </a:fld>
            <a:r>
              <a:rPr lang="en-US" altLang="zh-CN"/>
              <a:t> - </a:t>
            </a:r>
            <a:fld id="{4CF7773E-53ED-0344-BB61-EFB44CA5CF96}" type="slidenum">
              <a:rPr lang="en-US" altLang="zh-CN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501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2"/>
                </a:solidFill>
                <a:latin typeface="+mj-lt"/>
              </a:rPr>
              <a:t>IHEP Timeline</a:t>
            </a:r>
            <a:endParaRPr lang="zh-CN" altLang="en-US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00482" y="1829758"/>
            <a:ext cx="2024812" cy="369332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dirty="0" smtClean="0">
                <a:solidFill>
                  <a:srgbClr val="000000"/>
                </a:solidFill>
                <a:ea typeface="宋体" charset="-122"/>
              </a:rPr>
              <a:t>BESIII</a:t>
            </a:r>
            <a:endParaRPr lang="zh-CN" altLang="en-US" sz="1800" b="1" dirty="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82872" y="1091567"/>
            <a:ext cx="1420185" cy="369332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dirty="0" smtClean="0">
                <a:solidFill>
                  <a:srgbClr val="000000"/>
                </a:solidFill>
                <a:ea typeface="宋体" charset="-122"/>
              </a:rPr>
              <a:t>Daya Bay</a:t>
            </a:r>
            <a:endParaRPr lang="zh-CN" altLang="en-US" sz="1800" b="1" dirty="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31640" y="1451933"/>
            <a:ext cx="1323442" cy="369332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dirty="0" smtClean="0">
                <a:solidFill>
                  <a:srgbClr val="000000"/>
                </a:solidFill>
                <a:ea typeface="宋体" charset="-122"/>
              </a:rPr>
              <a:t>JUNO</a:t>
            </a:r>
            <a:endParaRPr lang="zh-CN" altLang="en-US" sz="1800" b="1" dirty="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745336" y="3407750"/>
            <a:ext cx="1788054" cy="369332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000000"/>
                </a:solidFill>
                <a:ea typeface="宋体" charset="-122"/>
              </a:rPr>
              <a:t>LHAASO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00483" y="3038417"/>
            <a:ext cx="1381714" cy="369332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AS</a:t>
            </a:r>
            <a:r>
              <a:rPr lang="en-US" altLang="zh-CN" sz="1800" b="0" dirty="0" err="1">
                <a:effectLst/>
                <a:latin typeface="Times"/>
                <a:cs typeface="Times"/>
              </a:rPr>
              <a:t>γ</a:t>
            </a:r>
            <a:endParaRPr lang="zh-CN" altLang="en-US" sz="1800" b="1" dirty="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282199" y="6521460"/>
            <a:ext cx="774571" cy="36933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smtClean="0">
                <a:solidFill>
                  <a:srgbClr val="0000CC"/>
                </a:solidFill>
                <a:ea typeface="宋体" charset="-122"/>
              </a:rPr>
              <a:t>2020</a:t>
            </a:r>
          </a:p>
        </p:txBody>
      </p: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804864" y="6216659"/>
            <a:ext cx="7738471" cy="228600"/>
            <a:chOff x="720" y="2736"/>
            <a:chExt cx="5280" cy="144"/>
          </a:xfrm>
        </p:grpSpPr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720" y="2832"/>
              <a:ext cx="52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1920" y="2736"/>
              <a:ext cx="0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3264" y="2736"/>
              <a:ext cx="0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4560" y="2736"/>
              <a:ext cx="0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5808" y="2736"/>
              <a:ext cx="0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7904327" y="6521460"/>
            <a:ext cx="774571" cy="36933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smtClean="0">
                <a:solidFill>
                  <a:srgbClr val="0000CC"/>
                </a:solidFill>
                <a:ea typeface="宋体" charset="-122"/>
              </a:rPr>
              <a:t>2050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075228" y="6521460"/>
            <a:ext cx="774571" cy="36933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smtClean="0">
                <a:solidFill>
                  <a:srgbClr val="0000CC"/>
                </a:solidFill>
                <a:ea typeface="宋体" charset="-122"/>
              </a:rPr>
              <a:t>2040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4175791" y="6521460"/>
            <a:ext cx="774571" cy="36933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smtClean="0">
                <a:solidFill>
                  <a:srgbClr val="0000CC"/>
                </a:solidFill>
                <a:ea typeface="宋体" charset="-122"/>
              </a:rPr>
              <a:t>2030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882390" y="2216074"/>
            <a:ext cx="1378142" cy="369332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dirty="0" smtClean="0">
                <a:solidFill>
                  <a:srgbClr val="000000"/>
                </a:solidFill>
                <a:ea typeface="宋体" charset="-122"/>
              </a:rPr>
              <a:t>CEPC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900482" y="4941586"/>
            <a:ext cx="1381716" cy="369332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dirty="0" smtClean="0">
                <a:solidFill>
                  <a:srgbClr val="000000"/>
                </a:solidFill>
                <a:ea typeface="宋体" charset="-122"/>
              </a:rPr>
              <a:t>SCNS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897265" y="5350695"/>
            <a:ext cx="3665798" cy="369332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000000"/>
                </a:solidFill>
                <a:ea typeface="宋体" charset="-122"/>
              </a:rPr>
              <a:t>ADS</a:t>
            </a:r>
            <a:endParaRPr lang="en-US" altLang="zh-CN" sz="1800" b="1" dirty="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187632" y="5730103"/>
            <a:ext cx="1542541" cy="369332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dirty="0" smtClean="0">
                <a:solidFill>
                  <a:srgbClr val="000000"/>
                </a:solidFill>
                <a:ea typeface="宋体" charset="-122"/>
              </a:rPr>
              <a:t>HEPS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730178" y="5719628"/>
            <a:ext cx="5262901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Future Light Sources</a:t>
            </a:r>
            <a:r>
              <a:rPr lang="zh-CN" altLang="en-US" sz="1800" b="1" dirty="0" smtClean="0">
                <a:solidFill>
                  <a:srgbClr val="000000"/>
                </a:solidFill>
                <a:ea typeface="宋体" charset="-122"/>
              </a:rPr>
              <a:t>（</a:t>
            </a:r>
            <a:r>
              <a:rPr lang="en-US" altLang="zh-CN" sz="1800" b="1" dirty="0" smtClean="0">
                <a:solidFill>
                  <a:srgbClr val="000000"/>
                </a:solidFill>
                <a:ea typeface="宋体" charset="-122"/>
              </a:rPr>
              <a:t>FEL</a:t>
            </a:r>
            <a:r>
              <a:rPr lang="zh-CN" altLang="en-US" sz="1800" b="1" dirty="0" smtClean="0">
                <a:solidFill>
                  <a:srgbClr val="000000"/>
                </a:solidFill>
                <a:ea typeface="宋体" charset="-122"/>
              </a:rPr>
              <a:t>，</a:t>
            </a:r>
            <a:r>
              <a:rPr lang="en-US" altLang="zh-CN" sz="1800" b="1" dirty="0" smtClean="0">
                <a:solidFill>
                  <a:srgbClr val="000000"/>
                </a:solidFill>
                <a:ea typeface="宋体" charset="-122"/>
              </a:rPr>
              <a:t>ERL</a:t>
            </a:r>
            <a:r>
              <a:rPr lang="zh-CN" altLang="en-US" sz="1800" b="1" dirty="0" smtClean="0">
                <a:solidFill>
                  <a:srgbClr val="000000"/>
                </a:solidFill>
                <a:ea typeface="宋体" charset="-122"/>
              </a:rPr>
              <a:t>）？</a:t>
            </a:r>
            <a:endParaRPr lang="en-US" altLang="zh-CN" sz="1800" b="1" dirty="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302044" y="2605182"/>
            <a:ext cx="1452304" cy="369332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dirty="0" err="1" smtClean="0">
                <a:solidFill>
                  <a:srgbClr val="000000"/>
                </a:solidFill>
                <a:ea typeface="宋体" charset="-122"/>
              </a:rPr>
              <a:t>SppC</a:t>
            </a:r>
            <a:endParaRPr lang="en-US" altLang="zh-CN" sz="1800" b="1" dirty="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260540" y="2207579"/>
            <a:ext cx="2083023" cy="369332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000000"/>
                </a:solidFill>
                <a:ea typeface="宋体" charset="-122"/>
              </a:rPr>
              <a:t>CEPC</a:t>
            </a:r>
            <a:endParaRPr lang="zh-CN" altLang="en-US" sz="1800" b="1" dirty="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6754348" y="2605182"/>
            <a:ext cx="2010784" cy="369332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dirty="0" err="1" smtClean="0">
                <a:solidFill>
                  <a:srgbClr val="000000"/>
                </a:solidFill>
                <a:ea typeface="宋体" charset="-122"/>
              </a:rPr>
              <a:t>SppC</a:t>
            </a:r>
            <a:endParaRPr lang="zh-CN" altLang="en-US" sz="1800" b="1" dirty="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669201" y="1451934"/>
            <a:ext cx="5431205" cy="369332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dirty="0" smtClean="0">
                <a:solidFill>
                  <a:srgbClr val="000000"/>
                </a:solidFill>
                <a:ea typeface="宋体" charset="-122"/>
              </a:rPr>
              <a:t>JUNO </a:t>
            </a:r>
            <a:endParaRPr lang="zh-CN" altLang="en-US" sz="1800" b="1" dirty="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592956" y="3407750"/>
            <a:ext cx="1137208" cy="369332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dirty="0" smtClean="0">
                <a:solidFill>
                  <a:srgbClr val="000000"/>
                </a:solidFill>
                <a:ea typeface="宋体" charset="-122"/>
              </a:rPr>
              <a:t>LHAASO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912889" y="3775897"/>
            <a:ext cx="1362968" cy="369332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000000"/>
                </a:solidFill>
                <a:ea typeface="宋体" charset="-122"/>
              </a:rPr>
              <a:t>HXMT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911940" y="3775897"/>
            <a:ext cx="1000948" cy="369332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000000"/>
                </a:solidFill>
                <a:ea typeface="宋体" charset="-122"/>
              </a:rPr>
              <a:t>HXMT</a:t>
            </a:r>
            <a:endParaRPr lang="en-US" altLang="zh-CN" sz="1800" b="1" dirty="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2930534" y="4145226"/>
            <a:ext cx="1617319" cy="369332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000000"/>
                </a:solidFill>
                <a:ea typeface="宋体" charset="-122"/>
              </a:rPr>
              <a:t>HERD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2035312" y="4145226"/>
            <a:ext cx="895208" cy="369332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000000"/>
                </a:solidFill>
                <a:ea typeface="宋体" charset="-122"/>
              </a:rPr>
              <a:t>HERD</a:t>
            </a:r>
            <a:endParaRPr lang="en-US" altLang="zh-CN" sz="1800" b="1" dirty="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930534" y="4514561"/>
            <a:ext cx="1617319" cy="369332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000000"/>
                </a:solidFill>
                <a:ea typeface="宋体" charset="-122"/>
              </a:rPr>
              <a:t>XTP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2035312" y="4514561"/>
            <a:ext cx="895208" cy="369332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000000"/>
                </a:solidFill>
                <a:ea typeface="宋体" charset="-122"/>
              </a:rPr>
              <a:t>XTP</a:t>
            </a:r>
            <a:endParaRPr lang="en-US" altLang="zh-CN" sz="1800" b="1" dirty="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6683178" y="4572254"/>
            <a:ext cx="333242" cy="369332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endParaRPr lang="zh-CN" altLang="en-US" sz="1800" b="1" dirty="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7150725" y="4572254"/>
            <a:ext cx="15281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1800" b="0" dirty="0">
                <a:solidFill>
                  <a:srgbClr val="000000"/>
                </a:solidFill>
                <a:ea typeface="宋体" charset="-122"/>
              </a:rPr>
              <a:t>Operation</a:t>
            </a:r>
            <a:endParaRPr lang="zh-CN" altLang="en-US" sz="1800" b="0" dirty="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7161620" y="4100958"/>
            <a:ext cx="15172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1800" b="0" dirty="0">
                <a:solidFill>
                  <a:srgbClr val="000000"/>
                </a:solidFill>
                <a:ea typeface="宋体" charset="-122"/>
              </a:rPr>
              <a:t>Construction</a:t>
            </a:r>
            <a:endParaRPr lang="zh-CN" altLang="en-US" sz="1800" b="0" dirty="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6683178" y="4100958"/>
            <a:ext cx="333242" cy="369332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66"/>
                </a:solidFill>
                <a:latin typeface="Tahoma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è"/>
              <a:defRPr sz="2800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800" b="1" dirty="0" smtClean="0">
              <a:solidFill>
                <a:srgbClr val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750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标题 3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/>
          <a:lstStyle/>
          <a:p>
            <a:r>
              <a:rPr lang="en-US" altLang="zh-CN" sz="3600" b="1">
                <a:solidFill>
                  <a:srgbClr val="353A90"/>
                </a:solidFill>
                <a:ea typeface="SimSun" charset="0"/>
              </a:rPr>
              <a:t>BESIII  Data Taking Status &amp; Plan</a:t>
            </a:r>
            <a:endParaRPr lang="zh-CN" altLang="en-US" sz="3600" b="1">
              <a:solidFill>
                <a:srgbClr val="353A90"/>
              </a:solidFill>
              <a:ea typeface="SimSun" charset="0"/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134606"/>
              </p:ext>
            </p:extLst>
          </p:nvPr>
        </p:nvGraphicFramePr>
        <p:xfrm>
          <a:off x="107950" y="918758"/>
          <a:ext cx="8928100" cy="2856853"/>
        </p:xfrm>
        <a:graphic>
          <a:graphicData uri="http://schemas.openxmlformats.org/drawingml/2006/table">
            <a:tbl>
              <a:tblPr/>
              <a:tblGrid>
                <a:gridCol w="2063750"/>
                <a:gridCol w="2184400"/>
                <a:gridCol w="2735263"/>
                <a:gridCol w="1944687"/>
              </a:tblGrid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Previous Data set 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BESIII now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Plan 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J/psi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BESII: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  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58M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1.2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B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10B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Psi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’</a:t>
                      </a: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CLEO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28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M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0.5 B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1B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8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Psi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”</a:t>
                      </a: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CLEO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0.8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/fb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3.5/fb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20 /fb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</a:tr>
              <a:tr h="80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y(4040)/y(4160)/X(4260) etc.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CLEO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0.6/fb  @ y(4160)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0.4/fb y(4040); 2.0/fb X(4260), 0.5/fb X(4360)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1/fb X(4600)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Upon requests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8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R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scan &amp; Tau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BESII: 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0.8 /fb for E&gt;3.8 GeV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SimSun" charset="0"/>
                          <a:cs typeface="SimSun" charset="0"/>
                        </a:rPr>
                        <a:t>100K evts/point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SimSun" charset="0"/>
                        <a:cs typeface="SimSun" charset="0"/>
                      </a:endParaRPr>
                    </a:p>
                  </a:txBody>
                  <a:tcPr marL="91431" marR="91431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</a:tr>
            </a:tbl>
          </a:graphicData>
        </a:graphic>
      </p:graphicFrame>
      <p:pic>
        <p:nvPicPr>
          <p:cNvPr id="22634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85468"/>
            <a:ext cx="6801361" cy="218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45" name="矩形 4"/>
          <p:cNvSpPr>
            <a:spLocks noChangeArrowheads="1"/>
          </p:cNvSpPr>
          <p:nvPr/>
        </p:nvSpPr>
        <p:spPr bwMode="auto">
          <a:xfrm>
            <a:off x="0" y="619598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000" b="0">
                <a:solidFill>
                  <a:srgbClr val="353A90"/>
                </a:solidFill>
              </a:rPr>
              <a:t>BESIII will continue for the next 8-10 years: Unique in the world</a:t>
            </a:r>
            <a:endParaRPr lang="zh-CN" altLang="en-US" sz="2000" b="0">
              <a:solidFill>
                <a:srgbClr val="353A90"/>
              </a:solidFill>
            </a:endParaRPr>
          </a:p>
        </p:txBody>
      </p:sp>
      <p:pic>
        <p:nvPicPr>
          <p:cNvPr id="7" name="Picture 7" descr="D:\MY DOCU\BESIII docu\BESIII construction\谱仪整体\000064-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9311" y="3998376"/>
            <a:ext cx="2158094" cy="156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8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itle 1"/>
          <p:cNvSpPr>
            <a:spLocks noGrp="1"/>
          </p:cNvSpPr>
          <p:nvPr>
            <p:ph type="title"/>
          </p:nvPr>
        </p:nvSpPr>
        <p:spPr>
          <a:xfrm>
            <a:off x="548719" y="0"/>
            <a:ext cx="8161894" cy="990600"/>
          </a:xfrm>
        </p:spPr>
        <p:txBody>
          <a:bodyPr/>
          <a:lstStyle/>
          <a:p>
            <a:pPr eaLnBrk="1" hangingPunct="1"/>
            <a:r>
              <a:rPr lang="en-US" altLang="zh-CN" sz="3200" b="1">
                <a:solidFill>
                  <a:srgbClr val="353A90"/>
                </a:solidFill>
                <a:ea typeface="SimSun" charset="0"/>
              </a:rPr>
              <a:t>Daya Bay latest results</a:t>
            </a:r>
            <a:r>
              <a:rPr lang="zh-CN" altLang="en-US" sz="3200" b="1">
                <a:solidFill>
                  <a:srgbClr val="353A90"/>
                </a:solidFill>
                <a:ea typeface="SimSun" charset="0"/>
              </a:rPr>
              <a:t>：</a:t>
            </a:r>
            <a:r>
              <a:rPr lang="en-US" altLang="zh-CN" sz="3200" b="1">
                <a:solidFill>
                  <a:srgbClr val="353A90"/>
                </a:solidFill>
                <a:ea typeface="SimSun" charset="0"/>
              </a:rPr>
              <a:t>Rate+Spectra</a:t>
            </a:r>
            <a:endParaRPr lang="zh-CN" altLang="en-US" sz="3200" b="1">
              <a:solidFill>
                <a:srgbClr val="353A90"/>
              </a:solidFill>
              <a:ea typeface="SimSun" charset="0"/>
            </a:endParaRPr>
          </a:p>
        </p:txBody>
      </p:sp>
      <p:sp>
        <p:nvSpPr>
          <p:cNvPr id="22937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SimSun" charset="0"/>
                <a:cs typeface="SimSun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SimSun" charset="0"/>
                <a:cs typeface="SimSun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SimSun" charset="0"/>
                <a:cs typeface="SimSun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SimSun" charset="0"/>
                <a:cs typeface="SimSun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SimSun" charset="0"/>
                <a:cs typeface="SimSu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SimSun" charset="0"/>
                <a:cs typeface="SimSu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SimSun" charset="0"/>
                <a:cs typeface="SimSu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SimSun" charset="0"/>
                <a:cs typeface="SimSu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fld id="{BDD302C1-C419-A049-961E-A396025AF6B4}" type="datetime1">
              <a:rPr lang="zh-CN" altLang="en-US" sz="1200">
                <a:solidFill>
                  <a:srgbClr val="898989"/>
                </a:solidFill>
                <a:latin typeface="Times New Roman" charset="0"/>
              </a:rPr>
              <a:pPr/>
              <a:t>15/5/25</a:t>
            </a:fld>
            <a:endParaRPr lang="en-US" altLang="zh-CN" sz="1200">
              <a:solidFill>
                <a:srgbClr val="898989"/>
              </a:solidFill>
              <a:latin typeface="Times New Roman" charset="0"/>
            </a:endParaRPr>
          </a:p>
        </p:txBody>
      </p:sp>
      <p:sp>
        <p:nvSpPr>
          <p:cNvPr id="22938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008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SimSun" charset="0"/>
                <a:cs typeface="SimSun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SimSun" charset="0"/>
                <a:cs typeface="SimSun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SimSun" charset="0"/>
                <a:cs typeface="SimSun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SimSun" charset="0"/>
                <a:cs typeface="SimSun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SimSun" charset="0"/>
                <a:cs typeface="SimSu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SimSun" charset="0"/>
                <a:cs typeface="SimSu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SimSun" charset="0"/>
                <a:cs typeface="SimSu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SimSun" charset="0"/>
                <a:cs typeface="SimSu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fld id="{849A2D24-8D53-6F49-8332-0D4C142B881C}" type="slidenum">
              <a:rPr lang="en-US" altLang="zh-CN" sz="1200">
                <a:solidFill>
                  <a:srgbClr val="898989"/>
                </a:solidFill>
                <a:latin typeface="Times New Roman" charset="0"/>
              </a:rPr>
              <a:pPr/>
              <a:t>6</a:t>
            </a:fld>
            <a:endParaRPr lang="en-US" altLang="zh-CN" sz="1200">
              <a:solidFill>
                <a:srgbClr val="898989"/>
              </a:solidFill>
              <a:latin typeface="Times New Roman" charset="0"/>
            </a:endParaRPr>
          </a:p>
        </p:txBody>
      </p:sp>
      <p:pic>
        <p:nvPicPr>
          <p:cNvPr id="2293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8" y="765175"/>
            <a:ext cx="8682037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2" name="Picture 8" descr="rate+ShapeResult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892175"/>
            <a:ext cx="49530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3" name="矩形 11"/>
          <p:cNvSpPr>
            <a:spLocks noChangeArrowheads="1"/>
          </p:cNvSpPr>
          <p:nvPr/>
        </p:nvSpPr>
        <p:spPr bwMode="auto">
          <a:xfrm>
            <a:off x="6804025" y="892175"/>
            <a:ext cx="1906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charset="0"/>
              <a:buNone/>
            </a:pPr>
            <a:r>
              <a:rPr kumimoji="0" lang="en-US" altLang="zh-CN" sz="2000" b="1">
                <a:solidFill>
                  <a:srgbClr val="0000CC"/>
                </a:solidFill>
                <a:latin typeface="Calibri" charset="0"/>
              </a:rPr>
              <a:t>arXiv:1310.6732</a:t>
            </a:r>
            <a:endParaRPr kumimoji="0" lang="zh-CN" altLang="en-US" sz="2000" b="1">
              <a:solidFill>
                <a:srgbClr val="0000CC"/>
              </a:solidFill>
              <a:latin typeface="Calibri" charset="0"/>
            </a:endParaRPr>
          </a:p>
        </p:txBody>
      </p:sp>
      <p:pic>
        <p:nvPicPr>
          <p:cNvPr id="2293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8" y="4059238"/>
            <a:ext cx="490696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9385" name="组合 8"/>
          <p:cNvGrpSpPr>
            <a:grpSpLocks/>
          </p:cNvGrpSpPr>
          <p:nvPr/>
        </p:nvGrpSpPr>
        <p:grpSpPr bwMode="auto">
          <a:xfrm>
            <a:off x="5037138" y="4581525"/>
            <a:ext cx="4052887" cy="685800"/>
            <a:chOff x="4821107" y="2922905"/>
            <a:chExt cx="4053224" cy="686749"/>
          </a:xfrm>
        </p:grpSpPr>
        <p:sp>
          <p:nvSpPr>
            <p:cNvPr id="14" name="文本框 1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91754" y="2922905"/>
              <a:ext cx="3270767" cy="293778"/>
            </a:xfrm>
            <a:prstGeom prst="rect">
              <a:avLst/>
            </a:prstGeom>
            <a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1117" r="-559" b="-20370"/>
              </a:stretch>
            </a:blipFill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None/>
                <a:defRPr/>
              </a:pPr>
              <a:r>
                <a:rPr kumimoji="0" lang="zh-CN" altLang="en-US" sz="2000" b="1">
                  <a:noFill/>
                  <a:latin typeface="Times New Roman" pitchFamily="18" charset="0"/>
                  <a:ea typeface="宋体" pitchFamily="2" charset="-122"/>
                  <a:cs typeface="+mn-cs"/>
                </a:rPr>
                <a:t> </a:t>
              </a:r>
            </a:p>
          </p:txBody>
        </p:sp>
        <p:sp>
          <p:nvSpPr>
            <p:cNvPr id="15" name="文本框 1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21107" y="3292295"/>
              <a:ext cx="4053224" cy="317359"/>
            </a:xfrm>
            <a:prstGeom prst="rect">
              <a:avLst/>
            </a:prstGeom>
            <a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b="-18966"/>
              </a:stretch>
            </a:blipFill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pitchFamily="2" charset="2"/>
                <a:buNone/>
                <a:defRPr/>
              </a:pPr>
              <a:r>
                <a:rPr kumimoji="0" lang="zh-CN" altLang="en-US" sz="2000" b="1">
                  <a:noFill/>
                  <a:latin typeface="Times New Roman" pitchFamily="18" charset="0"/>
                  <a:ea typeface="宋体" pitchFamily="2" charset="-122"/>
                  <a:cs typeface="+mn-cs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78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765175"/>
          </a:xfrm>
        </p:spPr>
        <p:txBody>
          <a:bodyPr/>
          <a:lstStyle/>
          <a:p>
            <a:r>
              <a:rPr lang="en-US" altLang="zh-CN" dirty="0" err="1">
                <a:effectLst/>
                <a:latin typeface="+mn-lt"/>
              </a:rPr>
              <a:t>Daya</a:t>
            </a:r>
            <a:r>
              <a:rPr lang="en-US" altLang="zh-CN" dirty="0">
                <a:effectLst/>
                <a:latin typeface="+mn-lt"/>
              </a:rPr>
              <a:t> Bay: Futue Plan</a:t>
            </a:r>
            <a:endParaRPr lang="zh-CN" altLang="en-US" dirty="0">
              <a:effectLst/>
              <a:latin typeface="+mn-lt"/>
            </a:endParaRPr>
          </a:p>
        </p:txBody>
      </p:sp>
      <p:sp>
        <p:nvSpPr>
          <p:cNvPr id="230403" name="内容占位符 2"/>
          <p:cNvSpPr>
            <a:spLocks noGrp="1"/>
          </p:cNvSpPr>
          <p:nvPr>
            <p:ph idx="1"/>
          </p:nvPr>
        </p:nvSpPr>
        <p:spPr>
          <a:xfrm>
            <a:off x="179512" y="980728"/>
            <a:ext cx="4752975" cy="27813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zh-CN" sz="1800" dirty="0">
                <a:ea typeface="SimSun" charset="0"/>
              </a:rPr>
              <a:t>Maintenance &amp; calibration completed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zh-CN" sz="1800" dirty="0">
                <a:ea typeface="SimSun" charset="0"/>
              </a:rPr>
              <a:t>Results in three years:  </a:t>
            </a:r>
            <a:r>
              <a:rPr lang="en-US" altLang="zh-CN" sz="2000" dirty="0">
                <a:ea typeface="SimSun" charset="0"/>
              </a:rPr>
              <a:t>D(sin</a:t>
            </a:r>
            <a:r>
              <a:rPr lang="en-US" altLang="zh-CN" sz="2000" baseline="30000" dirty="0">
                <a:ea typeface="SimSun" charset="0"/>
              </a:rPr>
              <a:t>2</a:t>
            </a:r>
            <a:r>
              <a:rPr lang="en-US" altLang="zh-CN" sz="2000" dirty="0">
                <a:ea typeface="SimSun" charset="0"/>
              </a:rPr>
              <a:t>2θ</a:t>
            </a:r>
            <a:r>
              <a:rPr lang="en-US" altLang="zh-CN" sz="2000" baseline="-25000" dirty="0">
                <a:ea typeface="SimSun" charset="0"/>
              </a:rPr>
              <a:t>13</a:t>
            </a:r>
            <a:r>
              <a:rPr lang="en-US" altLang="zh-CN" sz="2000" dirty="0">
                <a:ea typeface="SimSun" charset="0"/>
              </a:rPr>
              <a:t>) ~ 3-4%</a:t>
            </a:r>
            <a:endParaRPr lang="zh-CN" altLang="en-US" sz="2000" dirty="0">
              <a:ea typeface="SimSun" charset="0"/>
            </a:endParaRPr>
          </a:p>
        </p:txBody>
      </p:sp>
      <p:sp>
        <p:nvSpPr>
          <p:cNvPr id="230404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fld id="{42F9EC25-85A3-8F44-9C9E-B4AE28C53A61}" type="datetime1">
              <a:rPr lang="zh-CN" altLang="en-US" sz="1600" b="0">
                <a:solidFill>
                  <a:srgbClr val="898989"/>
                </a:solidFill>
              </a:rPr>
              <a:pPr/>
              <a:t>15/5/25</a:t>
            </a:fld>
            <a:endParaRPr lang="zh-CN" altLang="en-US" sz="1600" b="0">
              <a:solidFill>
                <a:srgbClr val="898989"/>
              </a:solidFill>
            </a:endParaRPr>
          </a:p>
        </p:txBody>
      </p:sp>
      <p:sp>
        <p:nvSpPr>
          <p:cNvPr id="230405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fld id="{EFA09147-B502-984B-BC7C-527C177669E8}" type="slidenum">
              <a:rPr lang="zh-CN" altLang="en-US" sz="1600" b="0">
                <a:solidFill>
                  <a:srgbClr val="898989"/>
                </a:solidFill>
              </a:rPr>
              <a:pPr/>
              <a:t>7</a:t>
            </a:fld>
            <a:endParaRPr lang="zh-CN" altLang="en-US" sz="1600" b="0">
              <a:solidFill>
                <a:srgbClr val="898989"/>
              </a:solidFill>
            </a:endParaRPr>
          </a:p>
        </p:txBody>
      </p:sp>
      <p:pic>
        <p:nvPicPr>
          <p:cNvPr id="230406" name="Picture 2" descr="C:\Users\thinkX1\YFWANG\MY DOCU\theta13\photo\DSC_2603-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25" y="904875"/>
            <a:ext cx="4078288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0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638550"/>
            <a:ext cx="81661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8" name="矩形 2"/>
          <p:cNvSpPr>
            <a:spLocks noChangeArrowheads="1"/>
          </p:cNvSpPr>
          <p:nvPr/>
        </p:nvSpPr>
        <p:spPr bwMode="auto">
          <a:xfrm>
            <a:off x="381000" y="2784475"/>
            <a:ext cx="44069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zh-CN" sz="2000" b="0"/>
              <a:t>The most precise measurement of sin</a:t>
            </a:r>
            <a:r>
              <a:rPr lang="en-US" altLang="zh-CN" sz="2000" b="0" baseline="30000"/>
              <a:t>2</a:t>
            </a:r>
            <a:r>
              <a:rPr lang="en-US" altLang="zh-CN" sz="2000" b="0"/>
              <a:t>2</a:t>
            </a:r>
            <a:r>
              <a:rPr lang="en-US" altLang="zh-CN" sz="2000" b="0">
                <a:latin typeface="Symbol" charset="0"/>
              </a:rPr>
              <a:t>q</a:t>
            </a:r>
            <a:r>
              <a:rPr lang="en-US" altLang="zh-CN" sz="2000" b="0" baseline="-25000"/>
              <a:t>13</a:t>
            </a:r>
            <a:r>
              <a:rPr lang="en-US" altLang="zh-CN" sz="2000" b="0"/>
              <a:t> in the next decades. </a:t>
            </a:r>
            <a:endParaRPr lang="zh-CN" altLang="en-US" sz="2000" b="0"/>
          </a:p>
        </p:txBody>
      </p:sp>
      <p:sp>
        <p:nvSpPr>
          <p:cNvPr id="230409" name="矩形 2"/>
          <p:cNvSpPr>
            <a:spLocks noChangeArrowheads="1"/>
          </p:cNvSpPr>
          <p:nvPr/>
        </p:nvSpPr>
        <p:spPr bwMode="auto">
          <a:xfrm>
            <a:off x="1547813" y="6224072"/>
            <a:ext cx="46346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800" b="0">
                <a:solidFill>
                  <a:srgbClr val="353A90"/>
                </a:solidFill>
              </a:rPr>
              <a:t>Data taking will continue until about 2017</a:t>
            </a:r>
            <a:endParaRPr lang="zh-CN" altLang="en-US" sz="1800" b="0">
              <a:solidFill>
                <a:srgbClr val="353A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80905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67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>
                <a:effectLst/>
                <a:latin typeface="+mn-lt"/>
              </a:rPr>
              <a:t>JUNO for Mass Hierarchy</a:t>
            </a:r>
            <a:endParaRPr lang="zh-CN" altLang="en-US">
              <a:effectLst/>
              <a:latin typeface="+mn-lt"/>
            </a:endParaRPr>
          </a:p>
        </p:txBody>
      </p:sp>
      <p:pic>
        <p:nvPicPr>
          <p:cNvPr id="2314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" y="950913"/>
            <a:ext cx="82169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8" name="TextBox 6"/>
          <p:cNvSpPr txBox="1">
            <a:spLocks noChangeArrowheads="1"/>
          </p:cNvSpPr>
          <p:nvPr/>
        </p:nvSpPr>
        <p:spPr bwMode="auto">
          <a:xfrm>
            <a:off x="5568950" y="2820988"/>
            <a:ext cx="113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charset="0"/>
              <a:buNone/>
            </a:pPr>
            <a:r>
              <a:rPr kumimoji="0" lang="en-US" altLang="zh-CN" sz="2000">
                <a:solidFill>
                  <a:srgbClr val="FFFFCC"/>
                </a:solidFill>
                <a:latin typeface="Arial Narrow" charset="0"/>
                <a:ea typeface="楷体_GB2312" charset="0"/>
                <a:cs typeface="楷体_GB2312" charset="0"/>
              </a:rPr>
              <a:t>Daya Bay</a:t>
            </a:r>
            <a:endParaRPr kumimoji="0" lang="zh-CN" altLang="en-US" sz="2000">
              <a:solidFill>
                <a:srgbClr val="FFFFCC"/>
              </a:solidFill>
              <a:latin typeface="Arial Narrow" charset="0"/>
              <a:ea typeface="楷体_GB2312" charset="0"/>
              <a:cs typeface="楷体_GB2312" charset="0"/>
            </a:endParaRPr>
          </a:p>
        </p:txBody>
      </p:sp>
      <p:sp>
        <p:nvSpPr>
          <p:cNvPr id="231429" name="TextBox 7"/>
          <p:cNvSpPr txBox="1">
            <a:spLocks noChangeArrowheads="1"/>
          </p:cNvSpPr>
          <p:nvPr/>
        </p:nvSpPr>
        <p:spPr bwMode="auto">
          <a:xfrm>
            <a:off x="6575425" y="2478088"/>
            <a:ext cx="101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charset="0"/>
              <a:buNone/>
            </a:pPr>
            <a:r>
              <a:rPr kumimoji="0" lang="en-US" altLang="zh-CN" sz="2000">
                <a:solidFill>
                  <a:srgbClr val="FFFFCC"/>
                </a:solidFill>
                <a:latin typeface="Arial Narrow" charset="0"/>
                <a:ea typeface="楷体_GB2312" charset="0"/>
                <a:cs typeface="楷体_GB2312" charset="0"/>
              </a:rPr>
              <a:t>Huizhou</a:t>
            </a:r>
            <a:endParaRPr kumimoji="0" lang="zh-CN" altLang="en-US" sz="2000">
              <a:solidFill>
                <a:srgbClr val="FFFFCC"/>
              </a:solidFill>
              <a:latin typeface="Arial Narrow" charset="0"/>
              <a:ea typeface="楷体_GB2312" charset="0"/>
              <a:cs typeface="楷体_GB2312" charset="0"/>
            </a:endParaRPr>
          </a:p>
        </p:txBody>
      </p:sp>
      <p:sp>
        <p:nvSpPr>
          <p:cNvPr id="231430" name="TextBox 8"/>
          <p:cNvSpPr txBox="1">
            <a:spLocks noChangeArrowheads="1"/>
          </p:cNvSpPr>
          <p:nvPr/>
        </p:nvSpPr>
        <p:spPr bwMode="auto">
          <a:xfrm>
            <a:off x="7904163" y="2252663"/>
            <a:ext cx="88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charset="0"/>
              <a:buNone/>
            </a:pPr>
            <a:r>
              <a:rPr kumimoji="0" lang="en-US" altLang="zh-CN" sz="2000">
                <a:solidFill>
                  <a:srgbClr val="FFFFCC"/>
                </a:solidFill>
                <a:latin typeface="Arial Narrow" charset="0"/>
                <a:ea typeface="楷体_GB2312" charset="0"/>
                <a:cs typeface="楷体_GB2312" charset="0"/>
              </a:rPr>
              <a:t>Lufeng</a:t>
            </a:r>
            <a:endParaRPr kumimoji="0" lang="zh-CN" altLang="en-US" sz="2000">
              <a:solidFill>
                <a:srgbClr val="FFFFCC"/>
              </a:solidFill>
              <a:latin typeface="Arial Narrow" charset="0"/>
              <a:ea typeface="楷体_GB2312" charset="0"/>
              <a:cs typeface="楷体_GB2312" charset="0"/>
            </a:endParaRPr>
          </a:p>
        </p:txBody>
      </p:sp>
      <p:sp>
        <p:nvSpPr>
          <p:cNvPr id="231431" name="TextBox 9"/>
          <p:cNvSpPr txBox="1">
            <a:spLocks noChangeArrowheads="1"/>
          </p:cNvSpPr>
          <p:nvPr/>
        </p:nvSpPr>
        <p:spPr bwMode="auto">
          <a:xfrm>
            <a:off x="5770563" y="1243013"/>
            <a:ext cx="1758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charset="0"/>
              <a:buNone/>
            </a:pPr>
            <a:r>
              <a:rPr kumimoji="0" lang="en-US" altLang="zh-CN">
                <a:solidFill>
                  <a:srgbClr val="FFFFCC"/>
                </a:solidFill>
                <a:latin typeface="Arial Narrow" charset="0"/>
                <a:ea typeface="楷体" charset="0"/>
                <a:cs typeface="楷体" charset="0"/>
              </a:rPr>
              <a:t>Previous site</a:t>
            </a:r>
            <a:endParaRPr kumimoji="0" lang="zh-CN" altLang="en-US">
              <a:solidFill>
                <a:srgbClr val="FFFFCC"/>
              </a:solidFill>
              <a:latin typeface="Arial Narrow" charset="0"/>
              <a:ea typeface="楷体" charset="0"/>
              <a:cs typeface="楷体" charset="0"/>
            </a:endParaRPr>
          </a:p>
        </p:txBody>
      </p:sp>
      <p:sp>
        <p:nvSpPr>
          <p:cNvPr id="231432" name="TextBox 10"/>
          <p:cNvSpPr txBox="1">
            <a:spLocks noChangeArrowheads="1"/>
          </p:cNvSpPr>
          <p:nvPr/>
        </p:nvSpPr>
        <p:spPr bwMode="auto">
          <a:xfrm>
            <a:off x="803275" y="3763963"/>
            <a:ext cx="1390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charset="0"/>
              <a:buNone/>
            </a:pPr>
            <a:r>
              <a:rPr lang="en-US" altLang="zh-CN">
                <a:solidFill>
                  <a:srgbClr val="FFFFCC"/>
                </a:solidFill>
                <a:latin typeface="Arial Narrow" charset="0"/>
                <a:ea typeface="楷体" charset="0"/>
                <a:cs typeface="楷体" charset="0"/>
              </a:rPr>
              <a:t>JUNO</a:t>
            </a:r>
            <a:r>
              <a:rPr kumimoji="0" lang="en-US" altLang="zh-CN">
                <a:solidFill>
                  <a:srgbClr val="FFFFCC"/>
                </a:solidFill>
                <a:latin typeface="Arial Narrow" charset="0"/>
                <a:ea typeface="楷体" charset="0"/>
                <a:cs typeface="楷体" charset="0"/>
              </a:rPr>
              <a:t> site</a:t>
            </a:r>
            <a:endParaRPr kumimoji="0" lang="zh-CN" altLang="en-US">
              <a:solidFill>
                <a:srgbClr val="FFFFCC"/>
              </a:solidFill>
              <a:latin typeface="Arial Narrow" charset="0"/>
              <a:ea typeface="楷体" charset="0"/>
              <a:cs typeface="楷体" charset="0"/>
            </a:endParaRPr>
          </a:p>
        </p:txBody>
      </p:sp>
      <p:sp>
        <p:nvSpPr>
          <p:cNvPr id="231433" name="TextBox 11"/>
          <p:cNvSpPr txBox="1">
            <a:spLocks noChangeArrowheads="1"/>
          </p:cNvSpPr>
          <p:nvPr/>
        </p:nvSpPr>
        <p:spPr bwMode="auto">
          <a:xfrm>
            <a:off x="946150" y="4952906"/>
            <a:ext cx="1176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charset="0"/>
              <a:buNone/>
            </a:pPr>
            <a:r>
              <a:rPr kumimoji="0" lang="en-US" altLang="zh-CN" sz="2000">
                <a:solidFill>
                  <a:srgbClr val="FFFFCC"/>
                </a:solidFill>
                <a:latin typeface="Arial Narrow" charset="0"/>
                <a:ea typeface="楷体_GB2312" charset="0"/>
                <a:cs typeface="楷体_GB2312" charset="0"/>
              </a:rPr>
              <a:t>Yangjiang</a:t>
            </a:r>
            <a:endParaRPr kumimoji="0" lang="zh-CN" altLang="en-US" sz="2000">
              <a:solidFill>
                <a:srgbClr val="FFFFCC"/>
              </a:solidFill>
              <a:latin typeface="Arial Narrow" charset="0"/>
              <a:ea typeface="楷体_GB2312" charset="0"/>
              <a:cs typeface="楷体_GB2312" charset="0"/>
            </a:endParaRPr>
          </a:p>
        </p:txBody>
      </p:sp>
      <p:sp>
        <p:nvSpPr>
          <p:cNvPr id="231434" name="TextBox 12"/>
          <p:cNvSpPr txBox="1">
            <a:spLocks noChangeArrowheads="1"/>
          </p:cNvSpPr>
          <p:nvPr/>
        </p:nvSpPr>
        <p:spPr bwMode="auto">
          <a:xfrm>
            <a:off x="2425700" y="4840288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charset="0"/>
              <a:buNone/>
            </a:pPr>
            <a:r>
              <a:rPr kumimoji="0" lang="en-US" altLang="zh-CN" sz="2000">
                <a:solidFill>
                  <a:srgbClr val="FFFFCC"/>
                </a:solidFill>
                <a:latin typeface="Arial Narrow" charset="0"/>
                <a:ea typeface="楷体_GB2312" charset="0"/>
                <a:cs typeface="楷体_GB2312" charset="0"/>
              </a:rPr>
              <a:t>Taishan</a:t>
            </a:r>
            <a:endParaRPr kumimoji="0" lang="zh-CN" altLang="en-US" sz="2000">
              <a:solidFill>
                <a:srgbClr val="FFFFCC"/>
              </a:solidFill>
              <a:latin typeface="Arial Narrow" charset="0"/>
              <a:ea typeface="楷体_GB2312" charset="0"/>
              <a:cs typeface="楷体_GB2312" charset="0"/>
            </a:endParaRPr>
          </a:p>
        </p:txBody>
      </p:sp>
      <p:sp>
        <p:nvSpPr>
          <p:cNvPr id="231435" name="矩形 1"/>
          <p:cNvSpPr>
            <a:spLocks noChangeArrowheads="1"/>
          </p:cNvSpPr>
          <p:nvPr/>
        </p:nvSpPr>
        <p:spPr bwMode="auto">
          <a:xfrm>
            <a:off x="4265613" y="4024313"/>
            <a:ext cx="1316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charset="0"/>
              <a:buNone/>
            </a:pPr>
            <a:r>
              <a:rPr kumimoji="0" lang="en-US" altLang="zh-CN" sz="2000" b="1">
                <a:solidFill>
                  <a:srgbClr val="FFFFCC"/>
                </a:solidFill>
                <a:latin typeface="Arial Narrow" charset="0"/>
                <a:ea typeface="楷体" charset="0"/>
                <a:cs typeface="楷体" charset="0"/>
              </a:rPr>
              <a:t>Hong Kong</a:t>
            </a:r>
            <a:endParaRPr kumimoji="0" lang="zh-CN" altLang="en-US" sz="2000" b="1">
              <a:solidFill>
                <a:srgbClr val="0000CC"/>
              </a:solidFill>
            </a:endParaRPr>
          </a:p>
        </p:txBody>
      </p:sp>
      <p:grpSp>
        <p:nvGrpSpPr>
          <p:cNvPr id="231436" name="组合 4"/>
          <p:cNvGrpSpPr>
            <a:grpSpLocks/>
          </p:cNvGrpSpPr>
          <p:nvPr/>
        </p:nvGrpSpPr>
        <p:grpSpPr bwMode="auto">
          <a:xfrm>
            <a:off x="5537200" y="836613"/>
            <a:ext cx="3203575" cy="2622550"/>
            <a:chOff x="132770" y="1784306"/>
            <a:chExt cx="5294310" cy="4525014"/>
          </a:xfrm>
        </p:grpSpPr>
        <p:pic>
          <p:nvPicPr>
            <p:cNvPr id="231441" name="Picture 4" descr="allbaseline_dyb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70" y="2021036"/>
              <a:ext cx="5294310" cy="4288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442" name="Text Box 5"/>
            <p:cNvSpPr txBox="1">
              <a:spLocks noChangeArrowheads="1"/>
            </p:cNvSpPr>
            <p:nvPr/>
          </p:nvSpPr>
          <p:spPr bwMode="auto">
            <a:xfrm>
              <a:off x="2603277" y="1876575"/>
              <a:ext cx="1229529" cy="902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1pPr>
              <a:lvl2pPr marL="742950" indent="-285750">
                <a:defRPr sz="2000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2pPr>
              <a:lvl3pPr marL="1143000" indent="-228600">
                <a:defRPr sz="2000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FF9900"/>
                </a:buClr>
                <a:buSzPct val="75000"/>
                <a:buFont typeface="Wingdings" charset="0"/>
                <a:buNone/>
              </a:pPr>
              <a:r>
                <a:rPr kumimoji="0" lang="en-US" altLang="zh-CN" sz="1400">
                  <a:solidFill>
                    <a:srgbClr val="FF0000"/>
                  </a:solidFill>
                </a:rPr>
                <a:t>Daya Bay</a:t>
              </a:r>
              <a:endParaRPr kumimoji="0" lang="zh-CN" altLang="en-US" sz="1400">
                <a:solidFill>
                  <a:srgbClr val="FF0000"/>
                </a:solidFill>
              </a:endParaRPr>
            </a:p>
          </p:txBody>
        </p:sp>
        <p:sp>
          <p:nvSpPr>
            <p:cNvPr id="231443" name="Oval 7"/>
            <p:cNvSpPr>
              <a:spLocks noChangeArrowheads="1"/>
            </p:cNvSpPr>
            <p:nvPr/>
          </p:nvSpPr>
          <p:spPr bwMode="auto">
            <a:xfrm>
              <a:off x="4574161" y="4965399"/>
              <a:ext cx="142875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FF9900"/>
                </a:buClr>
                <a:buSzPct val="75000"/>
                <a:buFont typeface="Wingdings" charset="0"/>
                <a:buNone/>
              </a:pPr>
              <a:endParaRPr kumimoji="0" lang="zh-CN" altLang="en-US" sz="2000" b="1">
                <a:solidFill>
                  <a:srgbClr val="0000CC"/>
                </a:solidFill>
              </a:endParaRPr>
            </a:p>
          </p:txBody>
        </p:sp>
        <p:sp>
          <p:nvSpPr>
            <p:cNvPr id="231444" name="Text Box 9"/>
            <p:cNvSpPr txBox="1">
              <a:spLocks noChangeArrowheads="1"/>
            </p:cNvSpPr>
            <p:nvPr/>
          </p:nvSpPr>
          <p:spPr bwMode="auto">
            <a:xfrm>
              <a:off x="3832802" y="1784306"/>
              <a:ext cx="1573285" cy="7434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1pPr>
              <a:lvl2pPr marL="742950" indent="-285750">
                <a:defRPr sz="2000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2pPr>
              <a:lvl3pPr marL="1143000" indent="-228600">
                <a:defRPr sz="2000">
                  <a:solidFill>
                    <a:srgbClr val="0000CC"/>
                  </a:solidFill>
                  <a:latin typeface="Times New Roman" charset="0"/>
                  <a:ea typeface="SimSun" charset="0"/>
                  <a:cs typeface="SimSun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SimSun" charset="0"/>
                  <a:cs typeface="SimSun" charset="0"/>
                </a:defRPr>
              </a:lvl9pPr>
            </a:lstStyle>
            <a:p>
              <a:pPr>
                <a:buClr>
                  <a:srgbClr val="FF9900"/>
                </a:buClr>
                <a:buSzPct val="75000"/>
                <a:buFont typeface="Wingdings" charset="0"/>
                <a:buNone/>
              </a:pPr>
              <a:r>
                <a:rPr kumimoji="0" lang="en-US" altLang="zh-CN" sz="1100">
                  <a:solidFill>
                    <a:srgbClr val="FF0000"/>
                  </a:solidFill>
                </a:rPr>
                <a:t>60 km JUNO</a:t>
              </a:r>
            </a:p>
          </p:txBody>
        </p:sp>
        <p:sp>
          <p:nvSpPr>
            <p:cNvPr id="231445" name="Line 11"/>
            <p:cNvSpPr>
              <a:spLocks noChangeShapeType="1"/>
            </p:cNvSpPr>
            <p:nvPr/>
          </p:nvSpPr>
          <p:spPr bwMode="auto">
            <a:xfrm>
              <a:off x="4647886" y="2308374"/>
              <a:ext cx="0" cy="25209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31437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88" y="985838"/>
            <a:ext cx="20669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38" name="矩形 1"/>
          <p:cNvSpPr>
            <a:spLocks noChangeArrowheads="1"/>
          </p:cNvSpPr>
          <p:nvPr/>
        </p:nvSpPr>
        <p:spPr bwMode="auto">
          <a:xfrm>
            <a:off x="1228725" y="1411288"/>
            <a:ext cx="750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 typeface="Wingdings" charset="0"/>
              <a:buNone/>
            </a:pPr>
            <a:r>
              <a:rPr kumimoji="0" lang="en-US" altLang="zh-CN" sz="1400" b="1">
                <a:solidFill>
                  <a:srgbClr val="000066"/>
                </a:solidFill>
                <a:latin typeface="Arial Narrow" charset="0"/>
                <a:ea typeface="SimHei" charset="0"/>
                <a:cs typeface="SimHei" charset="0"/>
              </a:rPr>
              <a:t>20 kt LS</a:t>
            </a:r>
            <a:endParaRPr kumimoji="0" lang="de-DE" altLang="zh-CN" sz="1400" b="1">
              <a:solidFill>
                <a:srgbClr val="000066"/>
              </a:solidFill>
              <a:latin typeface="Arial Narrow" charset="0"/>
              <a:ea typeface="SimHei" charset="0"/>
              <a:cs typeface="SimHei" charset="0"/>
            </a:endParaRPr>
          </a:p>
        </p:txBody>
      </p:sp>
      <p:sp>
        <p:nvSpPr>
          <p:cNvPr id="231439" name="矩形 7"/>
          <p:cNvSpPr>
            <a:spLocks noChangeArrowheads="1"/>
          </p:cNvSpPr>
          <p:nvPr/>
        </p:nvSpPr>
        <p:spPr bwMode="auto">
          <a:xfrm>
            <a:off x="5546725" y="3538538"/>
            <a:ext cx="3535363" cy="1993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b"/>
          <a:lstStyle/>
          <a:p>
            <a:pPr marL="357188" indent="-185738">
              <a:buFont typeface="Arial" charset="0"/>
              <a:buChar char="•"/>
            </a:pPr>
            <a:r>
              <a:rPr kumimoji="0" lang="en-US" altLang="zh-CN" sz="1800" b="0">
                <a:ea typeface="楷体" charset="0"/>
                <a:cs typeface="楷体" charset="0"/>
              </a:rPr>
              <a:t>Mass hierarchy</a:t>
            </a:r>
            <a:endParaRPr kumimoji="0" lang="zh-CN" altLang="en-US" sz="1800" b="0">
              <a:ea typeface="楷体" charset="0"/>
              <a:cs typeface="楷体" charset="0"/>
            </a:endParaRPr>
          </a:p>
          <a:p>
            <a:pPr marL="357188" indent="-185738">
              <a:buFont typeface="Arial" charset="0"/>
              <a:buChar char="•"/>
            </a:pPr>
            <a:r>
              <a:rPr kumimoji="0" lang="en-US" altLang="zh-CN" sz="1800" b="0">
                <a:ea typeface="楷体" charset="0"/>
                <a:cs typeface="楷体" charset="0"/>
              </a:rPr>
              <a:t>Precision mixing parameters</a:t>
            </a:r>
            <a:endParaRPr kumimoji="0" lang="zh-CN" altLang="en-US" sz="1800" b="0">
              <a:ea typeface="楷体" charset="0"/>
              <a:cs typeface="楷体" charset="0"/>
            </a:endParaRPr>
          </a:p>
          <a:p>
            <a:pPr marL="357188" indent="-185738">
              <a:buFont typeface="Arial" charset="0"/>
              <a:buChar char="•"/>
            </a:pPr>
            <a:r>
              <a:rPr kumimoji="0" lang="en-US" altLang="zh-CN" sz="1800" b="0">
                <a:ea typeface="楷体" charset="0"/>
                <a:cs typeface="楷体" charset="0"/>
              </a:rPr>
              <a:t>Supernova neutrinos</a:t>
            </a:r>
            <a:endParaRPr kumimoji="0" lang="zh-CN" altLang="en-US" sz="1800" b="0">
              <a:ea typeface="楷体" charset="0"/>
              <a:cs typeface="楷体" charset="0"/>
            </a:endParaRPr>
          </a:p>
          <a:p>
            <a:pPr marL="357188" indent="-185738">
              <a:buFont typeface="Arial" charset="0"/>
              <a:buChar char="•"/>
            </a:pPr>
            <a:r>
              <a:rPr kumimoji="0" lang="en-US" altLang="zh-CN" sz="1800" b="0">
                <a:ea typeface="楷体" charset="0"/>
                <a:cs typeface="楷体" charset="0"/>
              </a:rPr>
              <a:t>Geoneutrinos</a:t>
            </a:r>
            <a:endParaRPr kumimoji="0" lang="zh-CN" altLang="en-US" sz="1800" b="0">
              <a:ea typeface="楷体" charset="0"/>
              <a:cs typeface="楷体" charset="0"/>
            </a:endParaRPr>
          </a:p>
          <a:p>
            <a:pPr marL="357188" indent="-185738">
              <a:buFont typeface="Arial" charset="0"/>
              <a:buChar char="•"/>
            </a:pPr>
            <a:r>
              <a:rPr kumimoji="0" lang="en-US" altLang="zh-CN" sz="1800" b="0">
                <a:ea typeface="楷体" charset="0"/>
                <a:cs typeface="楷体" charset="0"/>
              </a:rPr>
              <a:t>Sterile neutrinos</a:t>
            </a:r>
            <a:r>
              <a:rPr kumimoji="0" lang="zh-CN" altLang="en-US" sz="1800" b="0">
                <a:ea typeface="楷体" charset="0"/>
                <a:cs typeface="楷体" charset="0"/>
              </a:rPr>
              <a:t> </a:t>
            </a:r>
            <a:endParaRPr kumimoji="0" lang="en-US" altLang="zh-CN" sz="1800" b="0">
              <a:ea typeface="楷体" charset="0"/>
              <a:cs typeface="楷体" charset="0"/>
            </a:endParaRPr>
          </a:p>
          <a:p>
            <a:pPr marL="357188" indent="-185738">
              <a:buFont typeface="Arial" charset="0"/>
              <a:buChar char="•"/>
            </a:pPr>
            <a:r>
              <a:rPr kumimoji="0" lang="en-US" altLang="zh-CN" sz="1800" b="0">
                <a:ea typeface="楷体" charset="0"/>
                <a:cs typeface="楷体" charset="0"/>
              </a:rPr>
              <a:t>…</a:t>
            </a:r>
            <a:endParaRPr kumimoji="0" lang="zh-CN" altLang="en-US" sz="1800" b="0">
              <a:ea typeface="楷体" charset="0"/>
              <a:cs typeface="楷体" charset="0"/>
            </a:endParaRPr>
          </a:p>
        </p:txBody>
      </p:sp>
      <p:sp>
        <p:nvSpPr>
          <p:cNvPr id="231440" name="内容占位符 1"/>
          <p:cNvSpPr>
            <a:spLocks noGrp="1"/>
          </p:cNvSpPr>
          <p:nvPr>
            <p:ph idx="1"/>
          </p:nvPr>
        </p:nvSpPr>
        <p:spPr>
          <a:xfrm>
            <a:off x="560388" y="5808832"/>
            <a:ext cx="8229600" cy="619932"/>
          </a:xfrm>
        </p:spPr>
        <p:txBody>
          <a:bodyPr>
            <a:noAutofit/>
          </a:bodyPr>
          <a:lstStyle/>
          <a:p>
            <a:r>
              <a:rPr lang="en-US" altLang="zh-CN" sz="2000" b="0">
                <a:ea typeface="SimSun" charset="0"/>
              </a:rPr>
              <a:t>The only one based on reactor: independent of CP phase</a:t>
            </a:r>
          </a:p>
        </p:txBody>
      </p:sp>
    </p:spTree>
    <p:extLst>
      <p:ext uri="{BB962C8B-B14F-4D97-AF65-F5344CB8AC3E}">
        <p14:creationId xmlns:p14="http://schemas.microsoft.com/office/powerpoint/2010/main" val="419447961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657225"/>
          </a:xfrm>
        </p:spPr>
        <p:txBody>
          <a:bodyPr/>
          <a:lstStyle/>
          <a:p>
            <a:r>
              <a:rPr lang="en-US" altLang="zh-CN" dirty="0">
                <a:effectLst/>
                <a:latin typeface="+mn-lt"/>
              </a:rPr>
              <a:t>From </a:t>
            </a:r>
            <a:r>
              <a:rPr lang="en-US" altLang="zh-CN" dirty="0" err="1">
                <a:effectLst/>
                <a:latin typeface="+mn-lt"/>
              </a:rPr>
              <a:t>AS</a:t>
            </a:r>
            <a:r>
              <a:rPr lang="en-US" altLang="zh-CN" b="0" dirty="0" err="1">
                <a:effectLst/>
                <a:latin typeface="Times"/>
                <a:ea typeface="+mn-ea"/>
                <a:cs typeface="Times"/>
              </a:rPr>
              <a:t>γ</a:t>
            </a:r>
            <a:r>
              <a:rPr lang="en-US" altLang="zh-CN" dirty="0">
                <a:effectLst/>
                <a:latin typeface="+mn-lt"/>
              </a:rPr>
              <a:t>/ARGO to LHAASO</a:t>
            </a:r>
            <a:endParaRPr lang="zh-CN" altLang="en-US" dirty="0">
              <a:effectLst/>
              <a:latin typeface="+mn-lt"/>
            </a:endParaRPr>
          </a:p>
        </p:txBody>
      </p:sp>
      <p:sp>
        <p:nvSpPr>
          <p:cNvPr id="237571" name="内容占位符 2"/>
          <p:cNvSpPr>
            <a:spLocks noGrp="1"/>
          </p:cNvSpPr>
          <p:nvPr>
            <p:ph idx="1"/>
          </p:nvPr>
        </p:nvSpPr>
        <p:spPr>
          <a:xfrm>
            <a:off x="338138" y="914400"/>
            <a:ext cx="4391025" cy="26762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zh-CN" sz="1800" b="0" dirty="0" err="1">
                <a:ea typeface="SimSun" charset="0"/>
              </a:rPr>
              <a:t>AS</a:t>
            </a:r>
            <a:r>
              <a:rPr lang="en-US" altLang="zh-CN" sz="1800" b="0" dirty="0" err="1">
                <a:effectLst/>
                <a:latin typeface="Times"/>
                <a:cs typeface="Times"/>
              </a:rPr>
              <a:t>γ</a:t>
            </a:r>
            <a:r>
              <a:rPr lang="en-US" altLang="zh-CN" sz="1800" b="0" dirty="0">
                <a:ea typeface="SimSun" charset="0"/>
              </a:rPr>
              <a:t>/ARGO were in </a:t>
            </a:r>
            <a:r>
              <a:rPr lang="en-US" altLang="zh-CN" sz="1800" b="0" dirty="0" err="1">
                <a:ea typeface="SimSun" charset="0"/>
              </a:rPr>
              <a:t>Yangbajing</a:t>
            </a:r>
            <a:r>
              <a:rPr lang="en-US" altLang="zh-CN" sz="1800" b="0" dirty="0">
                <a:ea typeface="SimSun" charset="0"/>
              </a:rPr>
              <a:t> of Tibet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zh-CN" sz="1800" b="0" dirty="0">
                <a:ea typeface="SimSun" charset="0"/>
              </a:rPr>
              <a:t>LHAASO (</a:t>
            </a:r>
            <a:r>
              <a:rPr lang="en-US" altLang="zh-CN" sz="1800" b="0"/>
              <a:t>Large High Altitude Air Shower Observatory) </a:t>
            </a:r>
            <a:r>
              <a:rPr lang="en-US" altLang="zh-CN" sz="1800" b="0" dirty="0">
                <a:ea typeface="SimSun" charset="0"/>
              </a:rPr>
              <a:t>in Sichuan,  Altitude ~ 4400 m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zh-CN" sz="1600" dirty="0">
                <a:ea typeface="SimSun" charset="0"/>
              </a:rPr>
              <a:t>CR spectra of individual spices over two knees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zh-CN" sz="1600" b="0" dirty="0">
                <a:ea typeface="SimSun" charset="0"/>
              </a:rPr>
              <a:t>Start construction: 2015 </a:t>
            </a:r>
            <a:r>
              <a:rPr lang="zh-CN" altLang="en-US" sz="1600" b="0" dirty="0">
                <a:ea typeface="SimSun" charset="0"/>
              </a:rPr>
              <a:t>？</a:t>
            </a:r>
            <a:r>
              <a:rPr lang="en-US" altLang="zh-CN" sz="1600" b="0" dirty="0">
                <a:ea typeface="SimSun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zh-CN" sz="1600" b="0" dirty="0">
                <a:ea typeface="SimSun" charset="0"/>
              </a:rPr>
              <a:t>International collaboration: China, Italy, France, …</a:t>
            </a:r>
          </a:p>
        </p:txBody>
      </p:sp>
      <p:sp>
        <p:nvSpPr>
          <p:cNvPr id="23757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fld id="{C29CD07D-809F-C74D-9A6B-065948901DAD}" type="datetime1">
              <a:rPr lang="zh-CN" altLang="en-US" sz="1600" b="0">
                <a:solidFill>
                  <a:srgbClr val="898989"/>
                </a:solidFill>
              </a:rPr>
              <a:pPr/>
              <a:t>15/5/25</a:t>
            </a:fld>
            <a:endParaRPr lang="zh-CN" altLang="en-US" sz="1600" b="0">
              <a:solidFill>
                <a:srgbClr val="898989"/>
              </a:solidFill>
            </a:endParaRPr>
          </a:p>
        </p:txBody>
      </p:sp>
      <p:sp>
        <p:nvSpPr>
          <p:cNvPr id="237573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fld id="{74EFD9E4-09DB-E247-AD01-71580C6FD1B3}" type="slidenum">
              <a:rPr lang="zh-CN" altLang="en-US" sz="1600" b="0">
                <a:solidFill>
                  <a:srgbClr val="898989"/>
                </a:solidFill>
              </a:rPr>
              <a:pPr/>
              <a:t>9</a:t>
            </a:fld>
            <a:endParaRPr lang="zh-CN" altLang="en-US" sz="1600" b="0">
              <a:solidFill>
                <a:srgbClr val="898989"/>
              </a:solidFill>
            </a:endParaRPr>
          </a:p>
        </p:txBody>
      </p:sp>
      <p:pic>
        <p:nvPicPr>
          <p:cNvPr id="237574" name="Picture 2" descr="G:\My Documents\My Pictures\asg\TibetIII-2003-01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163" y="935038"/>
            <a:ext cx="4414837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8" name="Text Box 18"/>
          <p:cNvSpPr txBox="1">
            <a:spLocks noChangeArrowheads="1"/>
          </p:cNvSpPr>
          <p:nvPr/>
        </p:nvSpPr>
        <p:spPr bwMode="auto">
          <a:xfrm>
            <a:off x="997475" y="5506234"/>
            <a:ext cx="180174" cy="52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endParaRPr lang="zh-CN" altLang="el-GR" sz="2800" b="0">
              <a:solidFill>
                <a:schemeClr val="bg1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6142" y="3824625"/>
            <a:ext cx="6967858" cy="30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7" name="Picture 12" descr="lhaas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51430"/>
            <a:ext cx="3694809" cy="26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590155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默认主题">
  <a:themeElements>
    <a:clrScheme name="">
      <a:dk1>
        <a:srgbClr val="000000"/>
      </a:dk1>
      <a:lt1>
        <a:srgbClr val="FFFFFF"/>
      </a:lt1>
      <a:dk2>
        <a:srgbClr val="353A90"/>
      </a:dk2>
      <a:lt2>
        <a:srgbClr val="FFCC00"/>
      </a:lt2>
      <a:accent1>
        <a:srgbClr val="FFCC00"/>
      </a:accent1>
      <a:accent2>
        <a:srgbClr val="9D9DFF"/>
      </a:accent2>
      <a:accent3>
        <a:srgbClr val="FFFFFF"/>
      </a:accent3>
      <a:accent4>
        <a:srgbClr val="000000"/>
      </a:accent4>
      <a:accent5>
        <a:srgbClr val="FFE2AA"/>
      </a:accent5>
      <a:accent6>
        <a:srgbClr val="8E8EE7"/>
      </a:accent6>
      <a:hlink>
        <a:srgbClr val="CCCCFF"/>
      </a:hlink>
      <a:folHlink>
        <a:srgbClr val="B2B2B2"/>
      </a:folHlink>
    </a:clrScheme>
    <a:fontScheme name="professional">
      <a:majorFont>
        <a:latin typeface="Comic Sans MS"/>
        <a:ea typeface="幼圆"/>
        <a:cs typeface="幼圆"/>
      </a:majorFont>
      <a:minorFont>
        <a:latin typeface="Comic Sans MS"/>
        <a:ea typeface="幼圆"/>
        <a:cs typeface="幼圆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幼圆" charset="0"/>
            <a:cs typeface="幼圆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幼圆" charset="0"/>
            <a:cs typeface="幼圆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8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CC00"/>
        </a:accent1>
        <a:accent2>
          <a:srgbClr val="9D9DFF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8E8E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默认主题.thmx</Template>
  <TotalTime>56389</TotalTime>
  <Words>965</Words>
  <Application>Microsoft Macintosh PowerPoint</Application>
  <PresentationFormat>全屏显示(4:3)</PresentationFormat>
  <Paragraphs>198</Paragraphs>
  <Slides>18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0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默认主题</vt:lpstr>
      <vt:lpstr>IHEP and Perspectives</vt:lpstr>
      <vt:lpstr>Main research Disciplines </vt:lpstr>
      <vt:lpstr>Large science facilities</vt:lpstr>
      <vt:lpstr>IHEP Timeline</vt:lpstr>
      <vt:lpstr>BESIII  Data Taking Status &amp; Plan</vt:lpstr>
      <vt:lpstr>Daya Bay latest results：Rate+Spectra</vt:lpstr>
      <vt:lpstr>Daya Bay: Futue Plan</vt:lpstr>
      <vt:lpstr>JUNO for Mass Hierarchy</vt:lpstr>
      <vt:lpstr>From ASγ/ARGO to LHAASO</vt:lpstr>
      <vt:lpstr>Current Space Programs</vt:lpstr>
      <vt:lpstr>High Energy cosmic Radiation Detection (HERD)</vt:lpstr>
      <vt:lpstr>X-ray Timing and Polarization (XTP) satellite</vt:lpstr>
      <vt:lpstr>High Energy Photon Source (HEPS) </vt:lpstr>
      <vt:lpstr>CSNS</vt:lpstr>
      <vt:lpstr>Accelerator Driven Subcritical System</vt:lpstr>
      <vt:lpstr>CEPC+SppC</vt:lpstr>
      <vt:lpstr>Collaborations</vt:lpstr>
      <vt:lpstr>Thanks</vt:lpstr>
    </vt:vector>
  </TitlesOfParts>
  <Manager/>
  <Company>IHEP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Gang Chen</dc:creator>
  <cp:keywords/>
  <dc:description/>
  <cp:lastModifiedBy>Gang Chen</cp:lastModifiedBy>
  <cp:revision>41</cp:revision>
  <dcterms:created xsi:type="dcterms:W3CDTF">2015-04-16T00:29:15Z</dcterms:created>
  <dcterms:modified xsi:type="dcterms:W3CDTF">2015-05-26T05:35:23Z</dcterms:modified>
  <cp:category/>
</cp:coreProperties>
</file>