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46" r:id="rId3"/>
    <p:sldId id="421" r:id="rId4"/>
    <p:sldId id="422" r:id="rId5"/>
    <p:sldId id="423" r:id="rId6"/>
    <p:sldId id="444" r:id="rId7"/>
    <p:sldId id="419" r:id="rId8"/>
    <p:sldId id="443" r:id="rId9"/>
    <p:sldId id="424" r:id="rId10"/>
    <p:sldId id="425" r:id="rId11"/>
    <p:sldId id="417" r:id="rId12"/>
    <p:sldId id="437" r:id="rId13"/>
    <p:sldId id="442" r:id="rId14"/>
    <p:sldId id="445" r:id="rId15"/>
    <p:sldId id="428" r:id="rId16"/>
    <p:sldId id="434" r:id="rId17"/>
    <p:sldId id="431" r:id="rId18"/>
    <p:sldId id="440" r:id="rId19"/>
    <p:sldId id="411" r:id="rId20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0066CC"/>
    <a:srgbClr val="0033CC"/>
    <a:srgbClr val="6600CC"/>
    <a:srgbClr val="3333CC"/>
    <a:srgbClr val="3333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5" autoAdjust="0"/>
    <p:restoredTop sz="86501" autoAdjust="0"/>
  </p:normalViewPr>
  <p:slideViewPr>
    <p:cSldViewPr snapToGrid="0" showGuides="1">
      <p:cViewPr varScale="1">
        <p:scale>
          <a:sx n="59" d="100"/>
          <a:sy n="59" d="100"/>
        </p:scale>
        <p:origin x="-1458" y="-90"/>
      </p:cViewPr>
      <p:guideLst>
        <p:guide orient="horz" pos="1524"/>
        <p:guide orient="horz" pos="1253"/>
        <p:guide orient="horz" pos="4082"/>
        <p:guide orient="horz" pos="2574"/>
        <p:guide orient="horz" pos="629"/>
        <p:guide pos="2881"/>
        <p:guide pos="5602"/>
        <p:guide pos="158"/>
        <p:guide pos="394"/>
        <p:guide pos="5068"/>
        <p:guide pos="5375"/>
        <p:guide pos="1665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-2694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072B2-F725-4524-B9B8-42C4BCED58DA}" type="datetimeFigureOut">
              <a:rPr lang="de-CH" smtClean="0"/>
              <a:t>25.05.2015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617D9-1461-4B32-9D21-638112C75BE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6560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05D3D-04B1-495A-82A6-F65FF0CCF8B1}" type="datetimeFigureOut">
              <a:rPr lang="de-CH" smtClean="0"/>
              <a:t>25.05.2015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981E1-BFBE-45E7-9110-4DC1D49904A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600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81E1-BFBE-45E7-9110-4DC1D49904AE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577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81E1-BFBE-45E7-9110-4DC1D49904A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976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81E1-BFBE-45E7-9110-4DC1D49904A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004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81E1-BFBE-45E7-9110-4DC1D49904AE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878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81E1-BFBE-45E7-9110-4DC1D49904AE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446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595CA9-2176-4906-8A84-FDF40BECDD16}" type="datetime1">
              <a:rPr lang="de-CH" smtClean="0"/>
              <a:t>25.05.2015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79712" y="5733256"/>
            <a:ext cx="2133600" cy="365125"/>
          </a:xfrm>
        </p:spPr>
        <p:txBody>
          <a:bodyPr/>
          <a:lstStyle/>
          <a:p>
            <a:fld id="{A7708EEC-50EB-4C3F-A82B-07AEA56CFAD6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1582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CE9F7-E726-4BE9-8FEE-C15E78C8EEF9}" type="datetime1">
              <a:rPr lang="de-CH" smtClean="0"/>
              <a:t>25.05.2015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8EEC-50EB-4C3F-A82B-07AEA56CFAD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890511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D981B-DC41-43E7-B79B-D31A14FF7F68}" type="datetime1">
              <a:rPr lang="de-CH" smtClean="0"/>
              <a:t>25.05.2015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8EEC-50EB-4C3F-A82B-07AEA56CFAD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634251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37890" y="6536417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A7708EEC-50EB-4C3F-A82B-07AEA56CFAD6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614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E9C9EA-8EEC-44A9-ADF3-1A19207F1849}" type="datetime1">
              <a:rPr lang="de-CH" smtClean="0"/>
              <a:t>25.05.2015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6534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98579-5D35-4557-932F-A6B8CA02E399}" type="datetime1">
              <a:rPr lang="de-CH" smtClean="0"/>
              <a:t>25.05.2015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901155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5F221E-C658-48BD-A3B6-4B4B43751000}" type="datetime1">
              <a:rPr lang="de-CH" smtClean="0"/>
              <a:t>25.05.2015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525846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31F560-BC07-4640-822E-5F0D425536DF}" type="datetime1">
              <a:rPr lang="de-CH" smtClean="0"/>
              <a:t>25.05.2015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8EEC-50EB-4C3F-A82B-07AEA56CFAD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076248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FCF055-BC0C-4872-BE79-7A9F13FAD7CE}" type="datetime1">
              <a:rPr lang="de-CH" smtClean="0"/>
              <a:t>25.05.2015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8EEC-50EB-4C3F-A82B-07AEA56CFAD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440964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17ECF4-3ED6-416E-B4ED-FF9BEF4FDE2B}" type="datetime1">
              <a:rPr lang="de-CH" smtClean="0"/>
              <a:t>25.05.2015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8EEC-50EB-4C3F-A82B-07AEA56CFAD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443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B9447-1175-4DF2-9C60-07961E5A604E}" type="datetime1">
              <a:rPr lang="de-CH" smtClean="0"/>
              <a:t>25.05.2015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8EEC-50EB-4C3F-A82B-07AEA56CFAD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297855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8388" y="106924"/>
            <a:ext cx="72831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1672" y="6528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708EEC-50EB-4C3F-A82B-07AEA56CFAD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718230"/>
            <a:ext cx="914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6544583"/>
            <a:ext cx="9144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9" name="Picture 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86178"/>
            <a:ext cx="1241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 txBox="1">
            <a:spLocks noGrp="1"/>
          </p:cNvSpPr>
          <p:nvPr userDrawn="1"/>
        </p:nvSpPr>
        <p:spPr bwMode="auto">
          <a:xfrm>
            <a:off x="151945" y="6587446"/>
            <a:ext cx="881254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9131300" algn="r"/>
              </a:tabLst>
              <a:defRPr/>
            </a:pP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Malte </a:t>
            </a:r>
            <a:r>
              <a:rPr lang="en-US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Hildebrandt, Paul </a:t>
            </a:r>
            <a:r>
              <a:rPr lang="en-US" alt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Scherrer</a:t>
            </a:r>
            <a:r>
              <a:rPr lang="en-US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Institute  </a:t>
            </a: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13</a:t>
            </a:r>
            <a:r>
              <a:rPr lang="en-US" altLang="en-US" sz="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Pisa</a:t>
            </a:r>
            <a:r>
              <a:rPr lang="en-US" altLang="en-US" sz="9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Meeting on Advanced Detectors</a:t>
            </a:r>
            <a:r>
              <a:rPr lang="en-US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26</a:t>
            </a:r>
            <a:r>
              <a:rPr lang="en-US" altLang="en-US" sz="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9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May 2015</a:t>
            </a:r>
            <a:endParaRPr lang="en-US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0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5.jp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jpe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image" Target="../media/image7.wmf"/><Relationship Id="rId5" Type="http://schemas.openxmlformats.org/officeDocument/2006/relationships/image" Target="../media/image10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9.jpeg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11" Type="http://schemas.openxmlformats.org/officeDocument/2006/relationships/image" Target="../media/image8.jpeg"/><Relationship Id="rId5" Type="http://schemas.openxmlformats.org/officeDocument/2006/relationships/image" Target="../media/image11.jpeg"/><Relationship Id="rId15" Type="http://schemas.openxmlformats.org/officeDocument/2006/relationships/image" Target="../media/image18.png"/><Relationship Id="rId10" Type="http://schemas.openxmlformats.org/officeDocument/2006/relationships/image" Target="../media/image7.w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14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rgbClr val="B3D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00" name="Rectangle 1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DC3FF"/>
          </a:solidFill>
          <a:ln w="0" cap="flat" cmpd="sng" algn="ctr">
            <a:solidFill>
              <a:srgbClr val="B3D9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pic>
        <p:nvPicPr>
          <p:cNvPr id="101" name="Bild 13" descr="Titelbi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0" y="3124200"/>
            <a:ext cx="9144000" cy="533400"/>
          </a:xfrm>
          <a:prstGeom prst="rect">
            <a:avLst/>
          </a:prstGeom>
          <a:solidFill>
            <a:srgbClr val="FFFFFF">
              <a:alpha val="7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cs typeface="Arial" charset="0"/>
            </a:endParaRPr>
          </a:p>
        </p:txBody>
      </p:sp>
      <p:sp>
        <p:nvSpPr>
          <p:cNvPr id="105" name="Line 5"/>
          <p:cNvSpPr>
            <a:spLocks noChangeShapeType="1"/>
          </p:cNvSpPr>
          <p:nvPr/>
        </p:nvSpPr>
        <p:spPr bwMode="auto">
          <a:xfrm>
            <a:off x="1622612" y="3733800"/>
            <a:ext cx="7467600" cy="0"/>
          </a:xfrm>
          <a:prstGeom prst="line">
            <a:avLst/>
          </a:prstGeom>
          <a:noFill/>
          <a:ln w="146050" cap="flat" cmpd="sng" algn="ctr">
            <a:solidFill>
              <a:srgbClr val="33339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</a:endParaRPr>
          </a:p>
        </p:txBody>
      </p:sp>
      <p:sp>
        <p:nvSpPr>
          <p:cNvPr id="106" name="Line 5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63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7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8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63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109" name="Gerade Verbindung 25"/>
          <p:cNvCxnSpPr>
            <a:cxnSpLocks noChangeShapeType="1"/>
          </p:cNvCxnSpPr>
          <p:nvPr/>
        </p:nvCxnSpPr>
        <p:spPr bwMode="auto">
          <a:xfrm rot="5400000">
            <a:off x="-1753393" y="3429794"/>
            <a:ext cx="68580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0" name="Bild 24" descr="PSI-Logo_narrow_40k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463" y="-1676400"/>
            <a:ext cx="30146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Untertitel 4"/>
          <p:cNvSpPr txBox="1">
            <a:spLocks/>
          </p:cNvSpPr>
          <p:nvPr/>
        </p:nvSpPr>
        <p:spPr>
          <a:xfrm>
            <a:off x="1669142" y="4238469"/>
            <a:ext cx="7347951" cy="4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de-DE" altLang="de-DE" sz="2200" dirty="0" smtClean="0">
                <a:solidFill>
                  <a:srgbClr val="000000"/>
                </a:solidFill>
                <a:latin typeface="Arial Narrow"/>
              </a:rPr>
              <a:t>M. </a:t>
            </a:r>
            <a:r>
              <a:rPr kumimoji="0" lang="de-DE" altLang="de-DE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Hildebrandt</a:t>
            </a:r>
            <a:endParaRPr kumimoji="0" lang="de-DE" altLang="de-DE" sz="2200" b="0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16" name="Untertitel 4"/>
          <p:cNvSpPr>
            <a:spLocks/>
          </p:cNvSpPr>
          <p:nvPr/>
        </p:nvSpPr>
        <p:spPr bwMode="auto">
          <a:xfrm>
            <a:off x="1754260" y="4803002"/>
            <a:ext cx="7374372" cy="74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37931725" indent="-37474525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79388" indent="179388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  <a:cs typeface="ＭＳ Ｐゴシック" pitchFamily="34" charset="-128"/>
              </a:defRPr>
            </a:lvl3pPr>
            <a:lvl4pPr marL="627063" indent="-179388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  <a:cs typeface="ＭＳ Ｐゴシック" pitchFamily="34" charset="-128"/>
              </a:defRPr>
            </a:lvl4pPr>
            <a:lvl5pPr marL="358775" indent="-179388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  <a:cs typeface="ＭＳ Ｐゴシック" pitchFamily="34" charset="-128"/>
              </a:defRPr>
            </a:lvl5pPr>
            <a:lvl6pPr marL="815975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  <a:cs typeface="ＭＳ Ｐゴシック" pitchFamily="34" charset="-128"/>
              </a:defRPr>
            </a:lvl6pPr>
            <a:lvl7pPr marL="1273175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  <a:cs typeface="ＭＳ Ｐゴシック" pitchFamily="34" charset="-128"/>
              </a:defRPr>
            </a:lvl7pPr>
            <a:lvl8pPr marL="1730375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  <a:cs typeface="ＭＳ Ｐゴシック" pitchFamily="34" charset="-128"/>
              </a:defRPr>
            </a:lvl8pPr>
            <a:lvl9pPr marL="2187575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  <a:cs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lang="de-DE" altLang="de-DE" sz="21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Synergies</a:t>
            </a:r>
            <a:r>
              <a:rPr lang="de-DE" altLang="de-DE" sz="2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altLang="de-DE" sz="21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Complementarity</a:t>
            </a:r>
            <a:r>
              <a:rPr lang="de-DE" altLang="de-DE" sz="2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1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de-DE" altLang="de-DE" sz="2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Laboratories – Input </a:t>
            </a:r>
            <a:r>
              <a:rPr lang="de-DE" altLang="de-DE" sz="21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1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Round Table </a:t>
            </a:r>
            <a:r>
              <a:rPr lang="de-DE" altLang="de-DE" sz="21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de-DE" altLang="de-DE" sz="2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sz="2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itel 3"/>
          <p:cNvSpPr txBox="1">
            <a:spLocks/>
          </p:cNvSpPr>
          <p:nvPr/>
        </p:nvSpPr>
        <p:spPr>
          <a:xfrm>
            <a:off x="1652609" y="3863424"/>
            <a:ext cx="7364484" cy="599592"/>
          </a:xfrm>
          <a:prstGeom prst="rect">
            <a:avLst/>
          </a:prstGeom>
          <a:noFill/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Paul Scherrer Institute</a:t>
            </a:r>
          </a:p>
        </p:txBody>
      </p:sp>
      <p:sp>
        <p:nvSpPr>
          <p:cNvPr id="117" name="Text Box 5"/>
          <p:cNvSpPr txBox="1">
            <a:spLocks noChangeArrowheads="1"/>
          </p:cNvSpPr>
          <p:nvPr/>
        </p:nvSpPr>
        <p:spPr bwMode="auto">
          <a:xfrm>
            <a:off x="1656708" y="5664233"/>
            <a:ext cx="76860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825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25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25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25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25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2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2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2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2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2200" dirty="0" err="1" smtClean="0">
                <a:solidFill>
                  <a:srgbClr val="000000"/>
                </a:solidFill>
                <a:latin typeface="Arial Narrow" pitchFamily="34" charset="0"/>
              </a:rPr>
              <a:t>Frontier</a:t>
            </a:r>
            <a:r>
              <a:rPr lang="de-CH" altLang="de-DE" sz="2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de-CH" altLang="de-DE" sz="2200" dirty="0" err="1" smtClean="0">
                <a:solidFill>
                  <a:srgbClr val="000000"/>
                </a:solidFill>
                <a:latin typeface="Arial Narrow" pitchFamily="34" charset="0"/>
              </a:rPr>
              <a:t>Detectors</a:t>
            </a:r>
            <a:r>
              <a:rPr lang="de-CH" altLang="de-DE" sz="2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de-CH" altLang="de-DE" sz="2200" dirty="0" err="1" smtClean="0">
                <a:solidFill>
                  <a:srgbClr val="000000"/>
                </a:solidFill>
                <a:latin typeface="Arial Narrow" pitchFamily="34" charset="0"/>
              </a:rPr>
              <a:t>for</a:t>
            </a:r>
            <a:r>
              <a:rPr lang="de-CH" altLang="de-DE" sz="2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de-CH" altLang="de-DE" sz="2200" dirty="0" err="1" smtClean="0">
                <a:solidFill>
                  <a:srgbClr val="000000"/>
                </a:solidFill>
                <a:latin typeface="Arial Narrow" pitchFamily="34" charset="0"/>
              </a:rPr>
              <a:t>Frontier</a:t>
            </a:r>
            <a:r>
              <a:rPr lang="de-CH" altLang="de-DE" sz="2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de-CH" altLang="de-DE" sz="2200" dirty="0" err="1" smtClean="0">
                <a:solidFill>
                  <a:srgbClr val="000000"/>
                </a:solidFill>
                <a:latin typeface="Arial Narrow" pitchFamily="34" charset="0"/>
              </a:rPr>
              <a:t>Physics</a:t>
            </a:r>
            <a:r>
              <a:rPr lang="de-CH" altLang="de-DE" sz="2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2200" dirty="0" smtClean="0">
                <a:solidFill>
                  <a:srgbClr val="000000"/>
                </a:solidFill>
                <a:latin typeface="Arial Narrow" pitchFamily="34" charset="0"/>
              </a:rPr>
              <a:t>13</a:t>
            </a:r>
            <a:r>
              <a:rPr lang="de-CH" altLang="de-DE" sz="2200" baseline="30000" dirty="0" smtClean="0">
                <a:solidFill>
                  <a:srgbClr val="000000"/>
                </a:solidFill>
                <a:latin typeface="Arial Narrow" pitchFamily="34" charset="0"/>
              </a:rPr>
              <a:t>th</a:t>
            </a:r>
            <a:r>
              <a:rPr lang="de-CH" altLang="de-DE" sz="2200" dirty="0" smtClean="0">
                <a:solidFill>
                  <a:srgbClr val="000000"/>
                </a:solidFill>
                <a:latin typeface="Arial Narrow" pitchFamily="34" charset="0"/>
              </a:rPr>
              <a:t> Pisa Meeting on </a:t>
            </a:r>
            <a:r>
              <a:rPr lang="de-CH" altLang="de-DE" sz="2200" dirty="0" err="1" smtClean="0">
                <a:solidFill>
                  <a:srgbClr val="000000"/>
                </a:solidFill>
                <a:latin typeface="Arial Narrow" pitchFamily="34" charset="0"/>
              </a:rPr>
              <a:t>Advanced</a:t>
            </a:r>
            <a:r>
              <a:rPr lang="de-CH" altLang="de-DE" sz="2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de-CH" altLang="de-DE" sz="2200" dirty="0" err="1" smtClean="0">
                <a:solidFill>
                  <a:srgbClr val="000000"/>
                </a:solidFill>
                <a:latin typeface="Arial Narrow" pitchFamily="34" charset="0"/>
              </a:rPr>
              <a:t>Detectors</a:t>
            </a:r>
            <a:r>
              <a:rPr lang="de-CH" altLang="de-DE" sz="22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de-CH" altLang="de-DE" sz="22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1600" dirty="0" smtClean="0">
                <a:solidFill>
                  <a:srgbClr val="000000"/>
                </a:solidFill>
                <a:latin typeface="Arial Narrow" pitchFamily="34" charset="0"/>
              </a:rPr>
              <a:t>La </a:t>
            </a:r>
            <a:r>
              <a:rPr lang="de-CH" altLang="de-DE" sz="1600" dirty="0" err="1" smtClean="0">
                <a:solidFill>
                  <a:srgbClr val="000000"/>
                </a:solidFill>
                <a:latin typeface="Arial Narrow" pitchFamily="34" charset="0"/>
              </a:rPr>
              <a:t>Biodola</a:t>
            </a:r>
            <a:r>
              <a:rPr lang="de-CH" altLang="de-DE" sz="1600" dirty="0" smtClean="0">
                <a:solidFill>
                  <a:srgbClr val="000000"/>
                </a:solidFill>
                <a:latin typeface="Arial Narrow" pitchFamily="34" charset="0"/>
              </a:rPr>
              <a:t>, Isola </a:t>
            </a:r>
            <a:r>
              <a:rPr lang="de-CH" altLang="de-DE" sz="1600" dirty="0" err="1" smtClean="0">
                <a:solidFill>
                  <a:srgbClr val="000000"/>
                </a:solidFill>
                <a:latin typeface="Arial Narrow" pitchFamily="34" charset="0"/>
              </a:rPr>
              <a:t>d’Elba</a:t>
            </a:r>
            <a:r>
              <a:rPr lang="de-CH" altLang="de-DE" sz="1600" dirty="0" smtClean="0">
                <a:solidFill>
                  <a:srgbClr val="000000"/>
                </a:solidFill>
                <a:latin typeface="Arial Narrow" pitchFamily="34" charset="0"/>
              </a:rPr>
              <a:t>, 24</a:t>
            </a:r>
            <a:r>
              <a:rPr lang="de-CH" altLang="de-DE" sz="1600" baseline="30000" dirty="0" smtClean="0">
                <a:solidFill>
                  <a:srgbClr val="000000"/>
                </a:solidFill>
                <a:latin typeface="Arial Narrow" pitchFamily="34" charset="0"/>
              </a:rPr>
              <a:t>th</a:t>
            </a:r>
            <a:r>
              <a:rPr lang="de-CH" altLang="de-DE" sz="8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de-CH" altLang="de-DE" sz="1600" dirty="0" smtClean="0">
                <a:solidFill>
                  <a:srgbClr val="000000"/>
                </a:solidFill>
                <a:latin typeface="Arial Narrow" pitchFamily="34" charset="0"/>
              </a:rPr>
              <a:t>-</a:t>
            </a:r>
            <a:r>
              <a:rPr lang="de-CH" altLang="de-DE" sz="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de-CH" altLang="de-DE" sz="1600" dirty="0" smtClean="0">
                <a:solidFill>
                  <a:srgbClr val="000000"/>
                </a:solidFill>
                <a:latin typeface="Arial Narrow" pitchFamily="34" charset="0"/>
              </a:rPr>
              <a:t>30</a:t>
            </a:r>
            <a:r>
              <a:rPr lang="de-CH" altLang="de-DE" sz="1600" baseline="30000" dirty="0" smtClean="0">
                <a:solidFill>
                  <a:srgbClr val="000000"/>
                </a:solidFill>
                <a:latin typeface="Arial Narrow" pitchFamily="34" charset="0"/>
              </a:rPr>
              <a:t>th</a:t>
            </a:r>
            <a:r>
              <a:rPr lang="de-CH" altLang="de-DE" sz="16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de-CH" altLang="de-DE" sz="1600" dirty="0" smtClean="0">
                <a:solidFill>
                  <a:srgbClr val="000000"/>
                </a:solidFill>
                <a:latin typeface="Arial Narrow" pitchFamily="34" charset="0"/>
              </a:rPr>
              <a:t>May 2015</a:t>
            </a:r>
          </a:p>
        </p:txBody>
      </p:sp>
    </p:spTree>
    <p:extLst>
      <p:ext uri="{BB962C8B-B14F-4D97-AF65-F5344CB8AC3E}">
        <p14:creationId xmlns:p14="http://schemas.microsoft.com/office/powerpoint/2010/main" val="271660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smtClean="0"/>
              <a:t>Facilities</a:t>
            </a:r>
            <a:endParaRPr lang="de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8EEC-50EB-4C3F-A82B-07AEA56CFAD6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5" name="Bild 11" descr="bi2009m06_psi_luftbild_03_pp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445" y="1160800"/>
            <a:ext cx="8425631" cy="530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psi.ch/media/MM20141014SwissFELUeberdeckungDE/igp_240_P9150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03" y="785311"/>
            <a:ext cx="2651843" cy="197243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6558" y="4549770"/>
            <a:ext cx="2501006" cy="338554"/>
          </a:xfrm>
          <a:prstGeom prst="rect">
            <a:avLst/>
          </a:prstGeom>
          <a:solidFill>
            <a:schemeClr val="bg1">
              <a:alpha val="75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82563">
              <a:defRPr sz="2400">
                <a:solidFill>
                  <a:schemeClr val="tx1"/>
                </a:solidFill>
                <a:latin typeface="Arial" charset="0"/>
              </a:defRPr>
            </a:lvl1pPr>
            <a:lvl2pPr defTabSz="182563">
              <a:defRPr sz="2400">
                <a:solidFill>
                  <a:schemeClr val="tx1"/>
                </a:solidFill>
                <a:latin typeface="Arial" charset="0"/>
              </a:defRPr>
            </a:lvl2pPr>
            <a:lvl3pPr defTabSz="182563"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182563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182563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600" dirty="0" smtClean="0"/>
              <a:t>ultra </a:t>
            </a:r>
            <a:r>
              <a:rPr lang="de-CH" altLang="de-DE" sz="1600" dirty="0" err="1" smtClean="0"/>
              <a:t>cold</a:t>
            </a:r>
            <a:r>
              <a:rPr lang="de-CH" altLang="de-DE" sz="1600" dirty="0" smtClean="0"/>
              <a:t> </a:t>
            </a:r>
            <a:r>
              <a:rPr lang="de-CH" altLang="de-DE" sz="1600" dirty="0" err="1" smtClean="0"/>
              <a:t>neutron</a:t>
            </a:r>
            <a:r>
              <a:rPr lang="de-CH" altLang="de-DE" sz="1600" dirty="0" smtClean="0"/>
              <a:t> </a:t>
            </a:r>
            <a:r>
              <a:rPr lang="de-CH" altLang="de-DE" sz="1600" dirty="0" err="1" smtClean="0"/>
              <a:t>source</a:t>
            </a:r>
            <a:r>
              <a:rPr lang="de-CH" altLang="de-DE" sz="1600" dirty="0" smtClean="0"/>
              <a:t>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4098" y="2669120"/>
            <a:ext cx="1645002" cy="338554"/>
          </a:xfrm>
          <a:prstGeom prst="rect">
            <a:avLst/>
          </a:prstGeom>
          <a:solidFill>
            <a:schemeClr val="bg1">
              <a:alpha val="75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82563">
              <a:defRPr sz="2400">
                <a:solidFill>
                  <a:schemeClr val="tx1"/>
                </a:solidFill>
                <a:latin typeface="Arial" charset="0"/>
              </a:defRPr>
            </a:lvl1pPr>
            <a:lvl2pPr defTabSz="182563">
              <a:defRPr sz="2400">
                <a:solidFill>
                  <a:schemeClr val="tx1"/>
                </a:solidFill>
                <a:latin typeface="Arial" charset="0"/>
              </a:defRPr>
            </a:lvl2pPr>
            <a:lvl3pPr defTabSz="182563"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182563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182563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600" dirty="0" smtClean="0"/>
              <a:t>proton cyclotron</a:t>
            </a:r>
            <a:endParaRPr lang="de-CH" altLang="de-DE" sz="16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36764" y="5594375"/>
            <a:ext cx="2408032" cy="338554"/>
          </a:xfrm>
          <a:prstGeom prst="rect">
            <a:avLst/>
          </a:prstGeom>
          <a:solidFill>
            <a:schemeClr val="bg1">
              <a:alpha val="75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82563">
              <a:defRPr sz="2400">
                <a:solidFill>
                  <a:schemeClr val="tx1"/>
                </a:solidFill>
                <a:latin typeface="Arial" charset="0"/>
              </a:defRPr>
            </a:lvl1pPr>
            <a:lvl2pPr defTabSz="182563">
              <a:defRPr sz="2400">
                <a:solidFill>
                  <a:schemeClr val="tx1"/>
                </a:solidFill>
                <a:latin typeface="Arial" charset="0"/>
              </a:defRPr>
            </a:lvl2pPr>
            <a:lvl3pPr defTabSz="182563"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182563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182563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600" dirty="0" smtClean="0"/>
              <a:t>medical proton cyclotron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94887" y="2669120"/>
            <a:ext cx="2475357" cy="338554"/>
          </a:xfrm>
          <a:prstGeom prst="rect">
            <a:avLst/>
          </a:prstGeom>
          <a:solidFill>
            <a:schemeClr val="bg1">
              <a:alpha val="75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82563">
              <a:defRPr sz="2400">
                <a:solidFill>
                  <a:schemeClr val="tx1"/>
                </a:solidFill>
                <a:latin typeface="Arial" charset="0"/>
              </a:defRPr>
            </a:lvl1pPr>
            <a:lvl2pPr defTabSz="182563">
              <a:defRPr sz="2400">
                <a:solidFill>
                  <a:schemeClr val="tx1"/>
                </a:solidFill>
                <a:latin typeface="Arial" charset="0"/>
              </a:defRPr>
            </a:lvl2pPr>
            <a:lvl3pPr defTabSz="182563"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182563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182563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600" dirty="0" smtClean="0"/>
              <a:t>neutron spallation source</a:t>
            </a:r>
            <a:endParaRPr lang="de-CH" altLang="de-DE" sz="16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762599" y="5757334"/>
            <a:ext cx="2363147" cy="338554"/>
          </a:xfrm>
          <a:prstGeom prst="rect">
            <a:avLst/>
          </a:prstGeom>
          <a:solidFill>
            <a:schemeClr val="bg1">
              <a:alpha val="75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82563">
              <a:defRPr sz="2400">
                <a:solidFill>
                  <a:schemeClr val="tx1"/>
                </a:solidFill>
                <a:latin typeface="Arial" charset="0"/>
              </a:defRPr>
            </a:lvl1pPr>
            <a:lvl2pPr defTabSz="182563">
              <a:defRPr sz="2400">
                <a:solidFill>
                  <a:schemeClr val="tx1"/>
                </a:solidFill>
                <a:latin typeface="Arial" charset="0"/>
              </a:defRPr>
            </a:lvl2pPr>
            <a:lvl3pPr defTabSz="182563"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182563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182563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600" dirty="0" smtClean="0"/>
              <a:t>synchrotron light source</a:t>
            </a:r>
            <a:endParaRPr lang="de-CH" altLang="de-DE" sz="16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211228" y="861368"/>
            <a:ext cx="1093569" cy="338554"/>
          </a:xfrm>
          <a:prstGeom prst="rect">
            <a:avLst/>
          </a:prstGeom>
          <a:solidFill>
            <a:schemeClr val="bg1">
              <a:alpha val="75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82563">
              <a:defRPr sz="2400">
                <a:solidFill>
                  <a:schemeClr val="tx1"/>
                </a:solidFill>
                <a:latin typeface="Arial" charset="0"/>
              </a:defRPr>
            </a:lvl1pPr>
            <a:lvl2pPr defTabSz="182563">
              <a:defRPr sz="2400">
                <a:solidFill>
                  <a:schemeClr val="tx1"/>
                </a:solidFill>
                <a:latin typeface="Arial" charset="0"/>
              </a:defRPr>
            </a:lvl2pPr>
            <a:lvl3pPr defTabSz="182563"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182563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182563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600" dirty="0" smtClean="0"/>
              <a:t>SwissFEL</a:t>
            </a:r>
            <a:endParaRPr lang="de-CH" altLang="de-DE" sz="1600" dirty="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3204673" y="3012813"/>
            <a:ext cx="161866" cy="60205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CH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1221326" y="3016213"/>
            <a:ext cx="415437" cy="628811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CH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1700613" y="4221086"/>
            <a:ext cx="423115" cy="333821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CH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 flipV="1">
            <a:off x="3087505" y="4387995"/>
            <a:ext cx="61097" cy="1206373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CH"/>
          </a:p>
        </p:txBody>
      </p:sp>
      <p:sp>
        <p:nvSpPr>
          <p:cNvPr id="3" name="TextBox 2"/>
          <p:cNvSpPr txBox="1"/>
          <p:nvPr/>
        </p:nvSpPr>
        <p:spPr>
          <a:xfrm>
            <a:off x="185525" y="824526"/>
            <a:ext cx="5803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PSI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large-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335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smtClean="0"/>
              <a:t>Accelerator Development</a:t>
            </a:r>
            <a:endParaRPr lang="de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63528" y="6536417"/>
            <a:ext cx="2133600" cy="365125"/>
          </a:xfrm>
        </p:spPr>
        <p:txBody>
          <a:bodyPr/>
          <a:lstStyle/>
          <a:p>
            <a:fld id="{A7708EEC-50EB-4C3F-A82B-07AEA56CFAD6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9" name="TextBox 8"/>
          <p:cNvSpPr txBox="1"/>
          <p:nvPr/>
        </p:nvSpPr>
        <p:spPr>
          <a:xfrm>
            <a:off x="162921" y="979386"/>
            <a:ext cx="903548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80000">
              <a:tabLst>
                <a:tab pos="180000" algn="l"/>
              </a:tabLst>
            </a:pP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High energy and high intensity frontiers, neutron spallation 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sources</a:t>
            </a:r>
          </a:p>
          <a:p>
            <a:pPr defTabSz="180000">
              <a:tabLst>
                <a:tab pos="180000" algn="l"/>
              </a:tabLst>
            </a:pPr>
            <a:endParaRPr lang="de-CH" sz="5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	• </a:t>
            </a:r>
            <a:r>
              <a:rPr lang="de-CH" sz="1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CERN</a:t>
            </a:r>
            <a:r>
              <a:rPr lang="de-CH" sz="16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:  </a:t>
            </a:r>
            <a:r>
              <a:rPr lang="de-CH" sz="14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CLIC 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high gradient structures, FCC magnets and magnetic measurements</a:t>
            </a:r>
          </a:p>
          <a:p>
            <a:pPr lvl="0" defTabSz="180000">
              <a:tabLst>
                <a:tab pos="180000" algn="l"/>
              </a:tabLst>
            </a:pPr>
            <a:endParaRPr lang="de-CH" sz="2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	• </a:t>
            </a:r>
            <a:r>
              <a:rPr lang="de-CH" sz="1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ESS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:  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possible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in-kind contributions on experiments, control systems, diagnostics, RF, 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target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expertise</a:t>
            </a:r>
            <a:endParaRPr lang="de-CH" sz="14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endParaRPr lang="de-CH" sz="16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endParaRPr lang="de-CH" sz="16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Medical </a:t>
            </a: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applications of accelerators, proton therapy</a:t>
            </a:r>
          </a:p>
          <a:p>
            <a:pPr defTabSz="180000">
              <a:tabLst>
                <a:tab pos="180000" algn="l"/>
              </a:tabLst>
            </a:pPr>
            <a:endParaRPr lang="de-CH" sz="5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	• </a:t>
            </a:r>
            <a:r>
              <a:rPr lang="de-CH" sz="1600" b="1" kern="0" dirty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LBL</a:t>
            </a: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and </a:t>
            </a:r>
            <a:r>
              <a:rPr lang="de-CH" sz="1600" b="1" kern="0" dirty="0">
                <a:solidFill>
                  <a:srgbClr val="0070C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Varian</a:t>
            </a:r>
            <a:r>
              <a:rPr lang="de-CH" sz="1600" kern="0" dirty="0">
                <a:solidFill>
                  <a:srgbClr val="0070C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:</a:t>
            </a: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gantry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R&amp;D</a:t>
            </a:r>
          </a:p>
          <a:p>
            <a:pPr defTabSz="180000">
              <a:tabLst>
                <a:tab pos="180000" algn="l"/>
              </a:tabLst>
            </a:pPr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Free Electron Lasers and synchrotron light sources</a:t>
            </a:r>
          </a:p>
          <a:p>
            <a:pPr lvl="0" defTabSz="180000">
              <a:tabLst>
                <a:tab pos="180000" algn="l"/>
              </a:tabLst>
            </a:pPr>
            <a:endParaRPr lang="de-CH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• </a:t>
            </a:r>
            <a:r>
              <a:rPr lang="de-CH" sz="1600" b="1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EuroXFEL</a:t>
            </a:r>
            <a:r>
              <a:rPr lang="de-CH" sz="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/</a:t>
            </a:r>
            <a:r>
              <a:rPr lang="de-CH" sz="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DESY</a:t>
            </a: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: 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en-US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Swiss 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in-kind contribution to the European X-ray Free Electron Laser: </a:t>
            </a:r>
            <a:endParaRPr lang="en-US" sz="14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en-US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											Development 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of beam position monitor (BPM) and transverse intra-bunch-train</a:t>
            </a:r>
            <a:endParaRPr lang="en-US" sz="14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en-US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											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f</a:t>
            </a:r>
            <a:r>
              <a:rPr lang="en-US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eedback 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(IBFB) systems</a:t>
            </a:r>
            <a:endParaRPr lang="en-GB" sz="1400" kern="0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• </a:t>
            </a:r>
            <a:r>
              <a:rPr lang="de-CH" sz="1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STFC</a:t>
            </a:r>
            <a:r>
              <a:rPr lang="de-CH" sz="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/</a:t>
            </a:r>
            <a:r>
              <a:rPr lang="de-CH" sz="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b="1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ASTeC</a:t>
            </a: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: 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SwissFEL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, UK FEL and SLS, DIAMOND, storage rings </a:t>
            </a:r>
            <a:r>
              <a:rPr lang="de-CH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upgrades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(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magnets, 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vacuum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)</a:t>
            </a:r>
            <a:endParaRPr lang="de-CH" sz="1400" kern="0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• </a:t>
            </a:r>
            <a:r>
              <a:rPr lang="de-CH" sz="1600" b="1" kern="0" dirty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ELETTRA and FERMI </a:t>
            </a: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(</a:t>
            </a:r>
            <a:r>
              <a:rPr lang="de-CH" sz="1600" kern="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Trieste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):  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FEL 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science, seeding schemes, 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feedbacks</a:t>
            </a:r>
          </a:p>
          <a:p>
            <a:pPr defTabSz="180000">
              <a:tabLst>
                <a:tab pos="180000" algn="l"/>
              </a:tabLst>
            </a:pPr>
            <a:endParaRPr lang="de-CH" sz="2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• </a:t>
            </a:r>
            <a:r>
              <a:rPr lang="de-CH" sz="1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LCLS</a:t>
            </a:r>
            <a:r>
              <a:rPr lang="de-CH" sz="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/</a:t>
            </a:r>
            <a:r>
              <a:rPr lang="de-CH" sz="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SLAC</a:t>
            </a: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: 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FEL 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experiments, short pulses diagnostics and generation</a:t>
            </a:r>
          </a:p>
          <a:p>
            <a:pPr defTabSz="180000">
              <a:tabLst>
                <a:tab pos="180000" algn="l"/>
              </a:tabLst>
            </a:pPr>
            <a:endParaRPr lang="de-CH" sz="2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	• </a:t>
            </a:r>
            <a:r>
              <a:rPr lang="de-CH" sz="1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SACLA</a:t>
            </a:r>
            <a:r>
              <a:rPr lang="de-CH" sz="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/</a:t>
            </a:r>
            <a:r>
              <a:rPr lang="de-CH" sz="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Riken-SPring8</a:t>
            </a: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: 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FEL 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experiments, short pulses diagnostics</a:t>
            </a:r>
          </a:p>
          <a:p>
            <a:pPr defTabSz="180000">
              <a:tabLst>
                <a:tab pos="180000" algn="l"/>
              </a:tabLst>
            </a:pPr>
            <a:endParaRPr lang="de-CH" sz="2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	• </a:t>
            </a:r>
            <a:r>
              <a:rPr lang="de-CH" sz="1600" b="1" kern="0" dirty="0">
                <a:solidFill>
                  <a:srgbClr val="0070C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Ampegon</a:t>
            </a:r>
            <a:r>
              <a:rPr lang="de-CH" sz="1600" kern="0" dirty="0">
                <a:solidFill>
                  <a:srgbClr val="0070C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: </a:t>
            </a:r>
            <a:r>
              <a:rPr lang="de-CH" sz="1600" kern="0" dirty="0" smtClean="0">
                <a:solidFill>
                  <a:srgbClr val="0070C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solid-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state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RF sources TT and 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R&amp;D</a:t>
            </a:r>
          </a:p>
          <a:p>
            <a:pPr defTabSz="180000">
              <a:tabLst>
                <a:tab pos="180000" algn="l"/>
              </a:tabLst>
            </a:pPr>
            <a:endParaRPr lang="de-CH" sz="16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7934" y="6247748"/>
            <a:ext cx="192071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on L. Rivkin (PSI</a:t>
            </a:r>
            <a:r>
              <a:rPr lang="de-CH" sz="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EPFL)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4775" y="812340"/>
            <a:ext cx="24929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200" b="1" kern="0" dirty="0">
                <a:solidFill>
                  <a:srgbClr val="C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research institute</a:t>
            </a:r>
            <a:endParaRPr lang="de-CH" sz="1200" b="1" kern="0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200" b="1" kern="0" dirty="0" err="1">
                <a:solidFill>
                  <a:srgbClr val="0070C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technology</a:t>
            </a:r>
            <a:r>
              <a:rPr lang="de-CH" sz="1200" b="1" kern="0" dirty="0">
                <a:solidFill>
                  <a:srgbClr val="0070C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200" b="1" kern="0" dirty="0" err="1" smtClean="0">
                <a:solidFill>
                  <a:srgbClr val="0070C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transfer</a:t>
            </a:r>
            <a:r>
              <a:rPr lang="de-CH" sz="12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&amp; </a:t>
            </a:r>
            <a:r>
              <a:rPr lang="de-CH" sz="1200" b="1" kern="0" dirty="0" err="1" smtClean="0">
                <a:solidFill>
                  <a:srgbClr val="0070C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company</a:t>
            </a:r>
            <a:endParaRPr lang="de-CH" sz="1200" b="1" kern="0" dirty="0">
              <a:solidFill>
                <a:srgbClr val="0070C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2531773" cy="17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47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ildebrandt\Desktop\work\psi\hallenplan-2009-10-15-ne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769139" y="-518962"/>
            <a:ext cx="4470514" cy="777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4022" y="998538"/>
            <a:ext cx="134169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4" name="Rectangle 53"/>
          <p:cNvSpPr/>
          <p:nvPr/>
        </p:nvSpPr>
        <p:spPr>
          <a:xfrm>
            <a:off x="223175" y="847693"/>
            <a:ext cx="3801138" cy="206894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smtClean="0"/>
              <a:t>Test </a:t>
            </a:r>
            <a:r>
              <a:rPr lang="de-CH" b="0" dirty="0" err="1" smtClean="0"/>
              <a:t>Facilities</a:t>
            </a:r>
            <a:r>
              <a:rPr lang="de-CH" b="0" dirty="0" smtClean="0"/>
              <a:t> </a:t>
            </a:r>
            <a:r>
              <a:rPr lang="de-CH" b="0" dirty="0" err="1" smtClean="0"/>
              <a:t>for</a:t>
            </a:r>
            <a:r>
              <a:rPr lang="de-CH" b="0" dirty="0" smtClean="0"/>
              <a:t> </a:t>
            </a:r>
            <a:r>
              <a:rPr lang="de-CH" b="0" dirty="0" err="1"/>
              <a:t>D</a:t>
            </a:r>
            <a:r>
              <a:rPr lang="de-CH" b="0" dirty="0" err="1" smtClean="0"/>
              <a:t>etectors</a:t>
            </a:r>
            <a:r>
              <a:rPr lang="de-CH" b="0" dirty="0" smtClean="0"/>
              <a:t> &amp; Electronics</a:t>
            </a:r>
            <a:endParaRPr lang="de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8EEC-50EB-4C3F-A82B-07AEA56CFAD6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8" name="Picture 4" descr="Ringzyklotron-2010_0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825" y="3769942"/>
            <a:ext cx="2322577" cy="165602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5356" y="5468752"/>
            <a:ext cx="1930657" cy="10464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ring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cyclotron</a:t>
            </a:r>
            <a:endParaRPr lang="de-CH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altLang="en-US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de-CH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alt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CH" altLang="en-US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de-CH" alt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de-CH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2.2 mA</a:t>
            </a:r>
          </a:p>
          <a:p>
            <a:pPr defTabSz="180000">
              <a:tabLst>
                <a:tab pos="180000" algn="l"/>
              </a:tabLst>
            </a:pPr>
            <a:endParaRPr lang="de-CH" altLang="en-US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de-CH" altLang="en-US" sz="1400" dirty="0" smtClean="0">
                <a:latin typeface="Arial"/>
                <a:cs typeface="Arial"/>
              </a:rPr>
              <a:t>•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CH" altLang="en-US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= </a:t>
            </a:r>
            <a:r>
              <a:rPr lang="de-CH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590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CH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92" y="5494592"/>
            <a:ext cx="1326616" cy="9949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6179841" y="5565000"/>
            <a:ext cx="2124299" cy="815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cyclotron</a:t>
            </a:r>
            <a:endParaRPr lang="de-CH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altLang="en-US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CH" altLang="en-US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de-CH" alt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  <a:r>
              <a:rPr lang="de-CH" altLang="en-US" sz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CH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850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de-CH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alt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altLang="en-US" sz="1400" dirty="0" smtClean="0">
                <a:latin typeface="Arial"/>
                <a:cs typeface="Arial"/>
              </a:rPr>
              <a:t>	• 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CH" altLang="en-US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=  250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de-CH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" descr="target_unit_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8"/>
          <a:stretch/>
        </p:blipFill>
        <p:spPr bwMode="auto">
          <a:xfrm>
            <a:off x="292864" y="911768"/>
            <a:ext cx="1006113" cy="165574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250065" y="839147"/>
            <a:ext cx="2831544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CH" sz="1400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beams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rates</a:t>
            </a:r>
            <a:r>
              <a:rPr lang="de-CH" sz="1400" dirty="0" smtClean="0">
                <a:latin typeface="Arial"/>
                <a:cs typeface="Arial"/>
              </a:rPr>
              <a:t> 	</a:t>
            </a:r>
            <a:r>
              <a:rPr lang="de-CH" sz="1400" dirty="0" err="1" smtClean="0">
                <a:latin typeface="Arial"/>
                <a:cs typeface="Arial"/>
              </a:rPr>
              <a:t>up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to</a:t>
            </a:r>
            <a:r>
              <a:rPr lang="de-CH" sz="1400" dirty="0" smtClean="0">
                <a:latin typeface="Arial"/>
                <a:cs typeface="Arial"/>
              </a:rPr>
              <a:t> 10</a:t>
            </a:r>
            <a:r>
              <a:rPr lang="de-CH" sz="1400" baseline="30000" dirty="0" smtClean="0">
                <a:latin typeface="Arial"/>
                <a:cs typeface="Arial"/>
              </a:rPr>
              <a:t>8</a:t>
            </a:r>
            <a:r>
              <a:rPr lang="de-CH" sz="1400" dirty="0" smtClean="0">
                <a:latin typeface="Arial"/>
                <a:cs typeface="Arial"/>
              </a:rPr>
              <a:t> e/s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de-CH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de-CH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pPr defTabSz="180000">
              <a:tabLst>
                <a:tab pos="180000" algn="l"/>
              </a:tabLst>
            </a:pPr>
            <a:endParaRPr lang="de-CH" sz="3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	•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momenta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	 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hundred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/c</a:t>
            </a:r>
          </a:p>
          <a:p>
            <a:pPr defTabSz="180000">
              <a:tabLst>
                <a:tab pos="180000" algn="l"/>
              </a:tabLst>
            </a:pPr>
            <a:endParaRPr lang="de-CH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de-CH" sz="1400" dirty="0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M1, </a:t>
            </a:r>
            <a:r>
              <a:rPr lang="de-CH" sz="1400" dirty="0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E1)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738699" y="3414800"/>
            <a:ext cx="445800" cy="446091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4076490" y="2498056"/>
            <a:ext cx="445800" cy="446091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6113287" y="4348012"/>
            <a:ext cx="377192" cy="377438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Rectangle 24"/>
          <p:cNvSpPr/>
          <p:nvPr/>
        </p:nvSpPr>
        <p:spPr>
          <a:xfrm>
            <a:off x="7352441" y="2517128"/>
            <a:ext cx="1152128" cy="138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Rectangle 25"/>
          <p:cNvSpPr/>
          <p:nvPr/>
        </p:nvSpPr>
        <p:spPr>
          <a:xfrm>
            <a:off x="8192536" y="3838420"/>
            <a:ext cx="720775" cy="1661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TextBox 46"/>
          <p:cNvSpPr txBox="1"/>
          <p:nvPr/>
        </p:nvSpPr>
        <p:spPr>
          <a:xfrm>
            <a:off x="5801024" y="2830512"/>
            <a:ext cx="3203846" cy="1400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3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	• </a:t>
            </a:r>
            <a:r>
              <a:rPr lang="de-CH" sz="1400" dirty="0" err="1" smtClean="0">
                <a:latin typeface="Arial"/>
                <a:cs typeface="Arial"/>
              </a:rPr>
              <a:t>energy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range</a:t>
            </a:r>
            <a:r>
              <a:rPr lang="de-CH" sz="1400" dirty="0" smtClean="0">
                <a:latin typeface="Arial"/>
                <a:cs typeface="Arial"/>
              </a:rPr>
              <a:t> 6 – 230</a:t>
            </a:r>
            <a:r>
              <a:rPr lang="de-CH" sz="8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MeV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de-CH" sz="1400" dirty="0" smtClean="0">
                <a:latin typeface="Arial"/>
                <a:cs typeface="Arial"/>
              </a:rPr>
              <a:t>∙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p/s/cm</a:t>
            </a:r>
            <a:r>
              <a:rPr lang="de-CH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CH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”</a:t>
            </a:r>
            <a:r>
              <a:rPr lang="de-CH" sz="1400" dirty="0" err="1" smtClean="0">
                <a:latin typeface="Arial"/>
                <a:cs typeface="Arial"/>
              </a:rPr>
              <a:t>space</a:t>
            </a:r>
            <a:r>
              <a:rPr lang="de-CH" sz="1400" dirty="0" smtClean="0">
                <a:latin typeface="Arial"/>
                <a:cs typeface="Arial"/>
              </a:rPr>
              <a:t>-like” </a:t>
            </a:r>
            <a:r>
              <a:rPr lang="de-CH" sz="1400" dirty="0" err="1" smtClean="0">
                <a:latin typeface="Arial"/>
                <a:cs typeface="Arial"/>
              </a:rPr>
              <a:t>proton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spectra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01024" y="2830511"/>
            <a:ext cx="3129888" cy="14003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8" name="TextBox 57"/>
          <p:cNvSpPr txBox="1"/>
          <p:nvPr/>
        </p:nvSpPr>
        <p:spPr>
          <a:xfrm>
            <a:off x="5410498" y="780392"/>
            <a:ext cx="3527248" cy="9848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CH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spallation</a:t>
            </a:r>
            <a:r>
              <a:rPr lang="de-CH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de-CH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SINQ</a:t>
            </a: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de-CH" altLang="en-US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CH" altLang="en-US" sz="13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de-CH" altLang="en-US" sz="13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CH" alt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de-CH" alt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mA	</a:t>
            </a:r>
            <a:r>
              <a:rPr lang="de-CH" alt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 P </a:t>
            </a:r>
            <a:r>
              <a:rPr lang="de-CH" alt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CH" alt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de-CH" alt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CH" alt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MW</a:t>
            </a:r>
          </a:p>
          <a:p>
            <a:pPr defTabSz="180000">
              <a:tabLst>
                <a:tab pos="180000" algn="l"/>
              </a:tabLst>
            </a:pPr>
            <a:endParaRPr lang="de-CH" altLang="en-US" sz="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alt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altLang="en-US" sz="1300" dirty="0" smtClean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lang="de-CH" altLang="en-US" sz="1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de-CH" alt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thermal </a:t>
            </a:r>
            <a:r>
              <a:rPr lang="de-CH" altLang="en-US" sz="1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  <a:r>
              <a:rPr lang="de-CH" alt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180000">
              <a:tabLst>
                <a:tab pos="180000" algn="l"/>
              </a:tabLst>
            </a:pPr>
            <a:endParaRPr lang="de-CH" altLang="en-US" sz="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alt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altLang="en-US" sz="1300" dirty="0" smtClean="0">
                <a:solidFill>
                  <a:prstClr val="black"/>
                </a:solidFill>
                <a:latin typeface="Arial"/>
                <a:cs typeface="Arial"/>
              </a:rPr>
              <a:t>• n </a:t>
            </a:r>
            <a:r>
              <a:rPr lang="de-CH" altLang="en-US" sz="1300" dirty="0" err="1" smtClean="0">
                <a:solidFill>
                  <a:prstClr val="black"/>
                </a:solidFill>
                <a:latin typeface="Arial"/>
                <a:cs typeface="Arial"/>
              </a:rPr>
              <a:t>beams</a:t>
            </a:r>
            <a:r>
              <a:rPr lang="de-CH" altLang="en-US" sz="13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altLang="en-US" sz="1300" dirty="0" err="1" smtClean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de-CH" altLang="en-US" sz="13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altLang="en-US" sz="1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r>
              <a:rPr lang="de-CH" alt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en-US" sz="1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de-CH" alt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CH" altLang="en-US" sz="1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de-CH" altLang="en-US" sz="1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13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2" grpId="0" animBg="1"/>
      <p:bldP spid="53" grpId="0"/>
      <p:bldP spid="24" grpId="0" animBg="1"/>
      <p:bldP spid="56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smtClean="0"/>
              <a:t>Technology </a:t>
            </a:r>
            <a:r>
              <a:rPr lang="de-CH" b="0" dirty="0" err="1" smtClean="0"/>
              <a:t>Developments</a:t>
            </a:r>
            <a:r>
              <a:rPr lang="de-CH" b="0" dirty="0" smtClean="0"/>
              <a:t> &amp; </a:t>
            </a:r>
            <a:r>
              <a:rPr lang="de-CH" b="0" dirty="0" err="1" smtClean="0"/>
              <a:t>Synergies</a:t>
            </a:r>
            <a:endParaRPr lang="de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8EEC-50EB-4C3F-A82B-07AEA56CFAD6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5" name="Picture 3" descr="BPIX_IR_Collision_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93" y="801465"/>
            <a:ext cx="1800000" cy="129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PIX_Installation_24July0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173" y="800757"/>
            <a:ext cx="1800000" cy="12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ectris_4farbig_1000_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89" y="2776818"/>
            <a:ext cx="1652040" cy="48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8" y="2776818"/>
            <a:ext cx="877746" cy="457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535" y="5625105"/>
            <a:ext cx="1380486" cy="7807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7219" y="5638650"/>
            <a:ext cx="1567949" cy="781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50889" y="3277174"/>
            <a:ext cx="27135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de-DE" sz="1200" dirty="0" smtClean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lang="en-US" alt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 founded, 2015 ~</a:t>
            </a:r>
            <a:r>
              <a:rPr lang="en-US" alt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employees</a:t>
            </a:r>
          </a:p>
          <a:p>
            <a:pPr lvl="0"/>
            <a:endParaRPr lang="en-US" altLang="de-DE" sz="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de-DE" sz="1200" dirty="0" smtClean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lang="en-US" alt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delivers </a:t>
            </a:r>
            <a:r>
              <a:rPr lang="en-US" alt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pixel </a:t>
            </a:r>
            <a:r>
              <a:rPr lang="en-US" alt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</a:t>
            </a:r>
          </a:p>
          <a:p>
            <a:pPr lvl="0"/>
            <a:r>
              <a:rPr lang="en-US" alt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detectors to all </a:t>
            </a:r>
            <a:r>
              <a:rPr lang="en-US" alt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research </a:t>
            </a:r>
            <a:endParaRPr lang="en-US" altLang="de-DE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synchrotron </a:t>
            </a:r>
            <a:r>
              <a:rPr lang="en-US" alt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labs in </a:t>
            </a:r>
            <a:r>
              <a:rPr lang="en-US" alt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endParaRPr lang="de-CH" altLang="de-D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753" y="4288948"/>
            <a:ext cx="5071260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DRS – </a:t>
            </a:r>
            <a:r>
              <a:rPr lang="de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omino </a:t>
            </a:r>
            <a:r>
              <a:rPr lang="de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ing </a:t>
            </a:r>
            <a:r>
              <a:rPr lang="de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ampling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3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300" dirty="0" smtClean="0">
                <a:latin typeface="Arial"/>
                <a:cs typeface="Arial"/>
              </a:rPr>
              <a:t>• </a:t>
            </a:r>
            <a:r>
              <a:rPr lang="de-CH" sz="1300" dirty="0" err="1" smtClean="0">
                <a:latin typeface="Arial"/>
                <a:cs typeface="Arial"/>
              </a:rPr>
              <a:t>full</a:t>
            </a:r>
            <a:r>
              <a:rPr lang="de-CH" sz="1300" dirty="0" smtClean="0">
                <a:latin typeface="Arial"/>
                <a:cs typeface="Arial"/>
              </a:rPr>
              <a:t> </a:t>
            </a:r>
            <a:r>
              <a:rPr lang="de-CH" sz="1300" dirty="0" err="1" smtClean="0">
                <a:latin typeface="Arial"/>
                <a:cs typeface="Arial"/>
              </a:rPr>
              <a:t>custom</a:t>
            </a:r>
            <a:r>
              <a:rPr lang="de-CH" sz="1300" dirty="0" smtClean="0">
                <a:latin typeface="Arial"/>
                <a:cs typeface="Arial"/>
              </a:rPr>
              <a:t> Integrated Circuit </a:t>
            </a:r>
            <a:r>
              <a:rPr lang="de-CH" sz="1300" dirty="0" err="1" smtClean="0">
                <a:latin typeface="Arial"/>
                <a:cs typeface="Arial"/>
              </a:rPr>
              <a:t>developed</a:t>
            </a:r>
            <a:r>
              <a:rPr lang="de-CH" sz="1300" dirty="0" smtClean="0">
                <a:latin typeface="Arial"/>
                <a:cs typeface="Arial"/>
              </a:rPr>
              <a:t> at PSI (</a:t>
            </a:r>
            <a:r>
              <a:rPr lang="de-CH" sz="1300" dirty="0" err="1" smtClean="0">
                <a:latin typeface="Arial"/>
                <a:cs typeface="Arial"/>
              </a:rPr>
              <a:t>started</a:t>
            </a:r>
            <a:r>
              <a:rPr lang="de-CH" sz="1300" dirty="0" smtClean="0">
                <a:latin typeface="Arial"/>
                <a:cs typeface="Arial"/>
              </a:rPr>
              <a:t> 2001)</a:t>
            </a: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300" dirty="0" smtClean="0">
                <a:latin typeface="Arial"/>
                <a:cs typeface="Arial"/>
              </a:rPr>
              <a:t>	• fast </a:t>
            </a:r>
            <a:r>
              <a:rPr lang="de-CH" sz="1300" dirty="0" err="1" smtClean="0">
                <a:latin typeface="Arial"/>
                <a:cs typeface="Arial"/>
              </a:rPr>
              <a:t>digitization</a:t>
            </a:r>
            <a:r>
              <a:rPr lang="de-CH" sz="1300" dirty="0" smtClean="0">
                <a:latin typeface="Arial"/>
                <a:cs typeface="Arial"/>
              </a:rPr>
              <a:t> and high </a:t>
            </a:r>
            <a:r>
              <a:rPr lang="de-CH" sz="1300" dirty="0" err="1" smtClean="0">
                <a:latin typeface="Arial"/>
                <a:cs typeface="Arial"/>
              </a:rPr>
              <a:t>accuracy</a:t>
            </a:r>
            <a:r>
              <a:rPr lang="de-CH" sz="1300" dirty="0" smtClean="0">
                <a:latin typeface="Arial"/>
                <a:cs typeface="Arial"/>
              </a:rPr>
              <a:t> </a:t>
            </a:r>
            <a:r>
              <a:rPr lang="de-CH" sz="1300" dirty="0" err="1" smtClean="0">
                <a:latin typeface="Arial"/>
                <a:cs typeface="Arial"/>
              </a:rPr>
              <a:t>allows</a:t>
            </a:r>
            <a:r>
              <a:rPr lang="de-CH" sz="1300" dirty="0" smtClean="0">
                <a:latin typeface="Arial"/>
                <a:cs typeface="Arial"/>
              </a:rPr>
              <a:t> </a:t>
            </a:r>
            <a:r>
              <a:rPr lang="de-CH" sz="1300" dirty="0" err="1" smtClean="0">
                <a:latin typeface="Arial"/>
                <a:cs typeface="Arial"/>
              </a:rPr>
              <a:t>waveform</a:t>
            </a:r>
            <a:r>
              <a:rPr lang="de-CH" sz="1300" dirty="0" smtClean="0">
                <a:latin typeface="Arial"/>
                <a:cs typeface="Arial"/>
              </a:rPr>
              <a:t> </a:t>
            </a:r>
            <a:r>
              <a:rPr lang="de-CH" sz="1300" dirty="0" err="1" smtClean="0">
                <a:latin typeface="Arial"/>
                <a:cs typeface="Arial"/>
              </a:rPr>
              <a:t>analysis</a:t>
            </a:r>
            <a:endParaRPr lang="de-CH" sz="13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300" dirty="0" smtClean="0">
                <a:latin typeface="Arial"/>
                <a:cs typeface="Arial"/>
              </a:rPr>
              <a:t>	• </a:t>
            </a:r>
            <a:r>
              <a:rPr lang="de-CH" sz="1300" dirty="0" err="1" smtClean="0">
                <a:latin typeface="Arial"/>
                <a:cs typeface="Arial"/>
              </a:rPr>
              <a:t>developed</a:t>
            </a:r>
            <a:r>
              <a:rPr lang="de-CH" sz="1300" dirty="0" smtClean="0">
                <a:latin typeface="Arial"/>
                <a:cs typeface="Arial"/>
              </a:rPr>
              <a:t> </a:t>
            </a:r>
            <a:r>
              <a:rPr lang="de-CH" sz="1300" dirty="0" err="1" smtClean="0">
                <a:latin typeface="Arial"/>
                <a:cs typeface="Arial"/>
              </a:rPr>
              <a:t>for</a:t>
            </a:r>
            <a:r>
              <a:rPr lang="de-CH" sz="1300" dirty="0" smtClean="0">
                <a:latin typeface="Arial"/>
                <a:cs typeface="Arial"/>
              </a:rPr>
              <a:t> MEG </a:t>
            </a:r>
            <a:r>
              <a:rPr lang="de-CH" sz="1300" dirty="0" err="1" smtClean="0">
                <a:latin typeface="Arial"/>
                <a:cs typeface="Arial"/>
              </a:rPr>
              <a:t>experiment</a:t>
            </a:r>
            <a:r>
              <a:rPr lang="de-CH" sz="1300" dirty="0" smtClean="0">
                <a:latin typeface="Arial"/>
                <a:cs typeface="Arial"/>
              </a:rPr>
              <a:t> </a:t>
            </a: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300" dirty="0" smtClean="0">
                <a:latin typeface="Arial"/>
                <a:cs typeface="Arial"/>
              </a:rPr>
              <a:t>	• </a:t>
            </a:r>
            <a:r>
              <a:rPr lang="de-CH" sz="1300" dirty="0" err="1" smtClean="0">
                <a:latin typeface="Arial"/>
                <a:cs typeface="Arial"/>
              </a:rPr>
              <a:t>used</a:t>
            </a:r>
            <a:r>
              <a:rPr lang="de-CH" sz="1300" dirty="0" smtClean="0">
                <a:latin typeface="Arial"/>
                <a:cs typeface="Arial"/>
              </a:rPr>
              <a:t> in </a:t>
            </a:r>
            <a:r>
              <a:rPr lang="de-CH" sz="1300" dirty="0" err="1" smtClean="0">
                <a:latin typeface="Arial"/>
                <a:cs typeface="Arial"/>
              </a:rPr>
              <a:t>applications</a:t>
            </a:r>
            <a:r>
              <a:rPr lang="de-CH" sz="1300" dirty="0" smtClean="0">
                <a:latin typeface="Arial"/>
                <a:cs typeface="Arial"/>
              </a:rPr>
              <a:t> </a:t>
            </a:r>
            <a:r>
              <a:rPr lang="de-CH" sz="1300" dirty="0" err="1" smtClean="0">
                <a:latin typeface="Arial"/>
                <a:cs typeface="Arial"/>
              </a:rPr>
              <a:t>around</a:t>
            </a:r>
            <a:r>
              <a:rPr lang="de-CH" sz="1300" dirty="0" smtClean="0">
                <a:latin typeface="Arial"/>
                <a:cs typeface="Arial"/>
              </a:rPr>
              <a:t> </a:t>
            </a:r>
            <a:r>
              <a:rPr lang="de-CH" sz="1300" dirty="0" err="1" smtClean="0">
                <a:latin typeface="Arial"/>
                <a:cs typeface="Arial"/>
              </a:rPr>
              <a:t>the</a:t>
            </a:r>
            <a:r>
              <a:rPr lang="de-CH" sz="1300" dirty="0" smtClean="0">
                <a:latin typeface="Arial"/>
                <a:cs typeface="Arial"/>
              </a:rPr>
              <a:t> </a:t>
            </a:r>
            <a:r>
              <a:rPr lang="de-CH" sz="1300" dirty="0" err="1" smtClean="0">
                <a:latin typeface="Arial"/>
                <a:cs typeface="Arial"/>
              </a:rPr>
              <a:t>world</a:t>
            </a:r>
            <a:endParaRPr lang="de-CH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161660"/>
            <a:ext cx="2109407" cy="12529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4753" y="851278"/>
            <a:ext cx="4979312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Silicon Pixel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etector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(BPIX)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CMS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R&amp;D</a:t>
            </a:r>
            <a:r>
              <a:rPr lang="de-CH" sz="1400" dirty="0">
                <a:latin typeface="Arial"/>
                <a:cs typeface="Arial"/>
              </a:rPr>
              <a:t>, </a:t>
            </a:r>
            <a:r>
              <a:rPr lang="de-CH" sz="1400" dirty="0" smtClean="0">
                <a:latin typeface="Arial"/>
                <a:cs typeface="Arial"/>
              </a:rPr>
              <a:t>design and </a:t>
            </a:r>
            <a:r>
              <a:rPr lang="de-CH" sz="1400" dirty="0" err="1">
                <a:latin typeface="Arial"/>
                <a:cs typeface="Arial"/>
              </a:rPr>
              <a:t>construction</a:t>
            </a:r>
            <a:r>
              <a:rPr lang="de-CH" sz="1400" dirty="0">
                <a:latin typeface="Arial"/>
                <a:cs typeface="Arial"/>
              </a:rPr>
              <a:t> time at PSI ~12 </a:t>
            </a:r>
            <a:r>
              <a:rPr lang="de-CH" sz="1400" dirty="0" err="1" smtClean="0">
                <a:latin typeface="Arial"/>
                <a:cs typeface="Arial"/>
              </a:rPr>
              <a:t>years</a:t>
            </a:r>
            <a:r>
              <a:rPr lang="de-CH" sz="1400" dirty="0" smtClean="0">
                <a:latin typeface="Arial"/>
                <a:cs typeface="Arial"/>
              </a:rPr>
              <a:t>: 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 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8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readout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chip</a:t>
            </a:r>
            <a:r>
              <a:rPr lang="de-CH" sz="1400" dirty="0" smtClean="0">
                <a:latin typeface="Arial"/>
                <a:cs typeface="Arial"/>
              </a:rPr>
              <a:t>, </a:t>
            </a:r>
            <a:r>
              <a:rPr lang="de-CH" sz="1400" dirty="0" err="1" smtClean="0">
                <a:latin typeface="Arial"/>
                <a:cs typeface="Arial"/>
              </a:rPr>
              <a:t>sensor</a:t>
            </a:r>
            <a:r>
              <a:rPr lang="de-CH" sz="1400" dirty="0" smtClean="0">
                <a:latin typeface="Arial"/>
                <a:cs typeface="Arial"/>
              </a:rPr>
              <a:t>, </a:t>
            </a:r>
            <a:r>
              <a:rPr lang="de-CH" sz="1400" dirty="0" err="1" smtClean="0">
                <a:latin typeface="Arial"/>
                <a:cs typeface="Arial"/>
              </a:rPr>
              <a:t>bump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bonding</a:t>
            </a:r>
            <a:r>
              <a:rPr lang="de-CH" sz="1400" dirty="0" smtClean="0">
                <a:latin typeface="Arial"/>
                <a:cs typeface="Arial"/>
              </a:rPr>
              <a:t>, </a:t>
            </a:r>
            <a:r>
              <a:rPr lang="de-CH" sz="1400" dirty="0" err="1" smtClean="0">
                <a:latin typeface="Arial"/>
                <a:cs typeface="Arial"/>
              </a:rPr>
              <a:t>module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production</a:t>
            </a:r>
            <a:r>
              <a:rPr lang="de-CH" sz="1400" dirty="0" smtClean="0">
                <a:latin typeface="Arial"/>
                <a:cs typeface="Arial"/>
              </a:rPr>
              <a:t> 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 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800" dirty="0" smtClean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and </a:t>
            </a:r>
            <a:r>
              <a:rPr lang="de-CH" sz="1400" dirty="0" err="1" smtClean="0">
                <a:latin typeface="Arial"/>
                <a:cs typeface="Arial"/>
              </a:rPr>
              <a:t>integration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	• BPIX </a:t>
            </a:r>
            <a:r>
              <a:rPr lang="de-CH" sz="1400" dirty="0" err="1" smtClean="0">
                <a:latin typeface="Arial"/>
                <a:cs typeface="Arial"/>
              </a:rPr>
              <a:t>tracking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points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crucial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for</a:t>
            </a:r>
            <a:r>
              <a:rPr lang="de-CH" sz="1400" dirty="0" smtClean="0">
                <a:latin typeface="Arial"/>
                <a:cs typeface="Arial"/>
              </a:rPr>
              <a:t> all CMS 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  </a:t>
            </a:r>
            <a:r>
              <a:rPr lang="de-CH" sz="8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physics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analyses</a:t>
            </a:r>
            <a:r>
              <a:rPr lang="de-CH" sz="1400" dirty="0" smtClean="0">
                <a:latin typeface="Arial"/>
                <a:cs typeface="Arial"/>
              </a:rPr>
              <a:t>, e.g. H→4</a:t>
            </a:r>
            <a:r>
              <a:rPr lang="de-CH" sz="1400" dirty="0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1400" dirty="0" smtClean="0">
                <a:latin typeface="Arial"/>
                <a:cs typeface="Arial"/>
              </a:rPr>
              <a:t>, </a:t>
            </a:r>
            <a:r>
              <a:rPr lang="de-CH" sz="1400" dirty="0" err="1" smtClean="0">
                <a:latin typeface="Arial"/>
                <a:cs typeface="Arial"/>
              </a:rPr>
              <a:t>B</a:t>
            </a:r>
            <a:r>
              <a:rPr lang="de-CH" sz="1400" baseline="-25000" dirty="0" err="1" smtClean="0">
                <a:latin typeface="Arial"/>
                <a:cs typeface="Arial"/>
              </a:rPr>
              <a:t>s,d</a:t>
            </a:r>
            <a:r>
              <a:rPr lang="de-CH" sz="1400" dirty="0" err="1" smtClean="0">
                <a:latin typeface="Arial"/>
                <a:cs typeface="Arial"/>
              </a:rPr>
              <a:t>→</a:t>
            </a:r>
            <a:r>
              <a:rPr lang="de-CH" sz="1400" dirty="0" err="1" smtClean="0">
                <a:latin typeface="Symbol" panose="05050102010706020507" pitchFamily="18" charset="2"/>
                <a:cs typeface="Arial"/>
              </a:rPr>
              <a:t>mm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55976" y="1772816"/>
            <a:ext cx="1727860" cy="123280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08104" y="2409673"/>
            <a:ext cx="838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Spin-Off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065" y="2529377"/>
            <a:ext cx="415722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Chip Design Core 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eam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LTP (PSI)</a:t>
            </a: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embedded</a:t>
            </a:r>
            <a:r>
              <a:rPr lang="de-CH" sz="1400" dirty="0" smtClean="0">
                <a:latin typeface="Arial"/>
                <a:cs typeface="Arial"/>
              </a:rPr>
              <a:t> in </a:t>
            </a:r>
            <a:r>
              <a:rPr lang="de-CH" sz="1400" dirty="0" err="1" smtClean="0">
                <a:latin typeface="Arial"/>
                <a:cs typeface="Arial"/>
              </a:rPr>
              <a:t>electronics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group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of</a:t>
            </a:r>
            <a:r>
              <a:rPr lang="de-CH" sz="1400" dirty="0" smtClean="0">
                <a:latin typeface="Arial"/>
                <a:cs typeface="Arial"/>
              </a:rPr>
              <a:t> LTP</a:t>
            </a:r>
            <a:endParaRPr lang="de-CH" sz="14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	• </a:t>
            </a:r>
            <a:r>
              <a:rPr lang="de-CH" sz="1400" dirty="0" err="1" smtClean="0">
                <a:latin typeface="Arial"/>
                <a:cs typeface="Arial"/>
              </a:rPr>
              <a:t>keeps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chip</a:t>
            </a:r>
            <a:r>
              <a:rPr lang="de-CH" sz="1400" dirty="0" smtClean="0">
                <a:latin typeface="Arial"/>
                <a:cs typeface="Arial"/>
              </a:rPr>
              <a:t> design </a:t>
            </a:r>
            <a:r>
              <a:rPr lang="de-CH" sz="1400" dirty="0" err="1" smtClean="0">
                <a:latin typeface="Arial"/>
                <a:cs typeface="Arial"/>
              </a:rPr>
              <a:t>knowledge</a:t>
            </a:r>
            <a:r>
              <a:rPr lang="de-CH" sz="1400" dirty="0" smtClean="0">
                <a:latin typeface="Arial"/>
                <a:cs typeface="Arial"/>
              </a:rPr>
              <a:t> and </a:t>
            </a:r>
            <a:r>
              <a:rPr lang="de-CH" sz="1400" dirty="0" err="1" smtClean="0">
                <a:latin typeface="Arial"/>
                <a:cs typeface="Arial"/>
              </a:rPr>
              <a:t>maintains</a:t>
            </a:r>
            <a:endParaRPr lang="de-CH" sz="14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 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8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infrastructure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working</a:t>
            </a:r>
            <a:r>
              <a:rPr lang="de-CH" sz="1400" dirty="0" smtClean="0">
                <a:latin typeface="Arial"/>
                <a:cs typeface="Arial"/>
              </a:rPr>
              <a:t> on </a:t>
            </a:r>
            <a:r>
              <a:rPr lang="de-CH" sz="1400" dirty="0" err="1" smtClean="0">
                <a:latin typeface="Arial"/>
                <a:cs typeface="Arial"/>
              </a:rPr>
              <a:t>own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projects</a:t>
            </a:r>
            <a:endParaRPr lang="de-CH" sz="14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	• </a:t>
            </a:r>
            <a:r>
              <a:rPr lang="de-CH" sz="1400" dirty="0" err="1" smtClean="0">
                <a:latin typeface="Arial"/>
                <a:cs typeface="Arial"/>
              </a:rPr>
              <a:t>interested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groups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can</a:t>
            </a:r>
            <a:r>
              <a:rPr lang="de-CH" sz="1400" dirty="0" smtClean="0">
                <a:latin typeface="Arial"/>
                <a:cs typeface="Arial"/>
              </a:rPr>
              <a:t> ”</a:t>
            </a:r>
            <a:r>
              <a:rPr lang="de-CH" sz="1400" dirty="0" err="1" smtClean="0">
                <a:latin typeface="Arial"/>
                <a:cs typeface="Arial"/>
              </a:rPr>
              <a:t>plug-in</a:t>
            </a:r>
            <a:r>
              <a:rPr lang="de-CH" sz="1400" dirty="0" smtClean="0">
                <a:latin typeface="Arial"/>
                <a:cs typeface="Arial"/>
              </a:rPr>
              <a:t>” </a:t>
            </a:r>
            <a:r>
              <a:rPr lang="de-CH" sz="1400" dirty="0" err="1" smtClean="0">
                <a:latin typeface="Arial"/>
                <a:cs typeface="Arial"/>
              </a:rPr>
              <a:t>to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get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help</a:t>
            </a:r>
            <a:r>
              <a:rPr lang="de-CH" sz="1400" dirty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with</a:t>
            </a:r>
            <a:endParaRPr lang="de-CH" sz="14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 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8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basic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start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up</a:t>
            </a:r>
            <a:r>
              <a:rPr lang="de-CH" sz="1400" dirty="0" smtClean="0">
                <a:latin typeface="Arial"/>
                <a:cs typeface="Arial"/>
              </a:rPr>
              <a:t>, </a:t>
            </a:r>
            <a:r>
              <a:rPr lang="de-CH" sz="1400" dirty="0" err="1" smtClean="0">
                <a:latin typeface="Arial"/>
                <a:cs typeface="Arial"/>
              </a:rPr>
              <a:t>support</a:t>
            </a:r>
            <a:r>
              <a:rPr lang="de-CH" sz="1400" dirty="0" smtClean="0">
                <a:latin typeface="Arial"/>
                <a:cs typeface="Arial"/>
              </a:rPr>
              <a:t> and </a:t>
            </a:r>
            <a:r>
              <a:rPr lang="de-CH" sz="1400" dirty="0" err="1" smtClean="0">
                <a:latin typeface="Arial"/>
                <a:cs typeface="Arial"/>
              </a:rPr>
              <a:t>guidance</a:t>
            </a:r>
            <a:endParaRPr lang="de-CH" sz="1400" dirty="0" smtClean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03264" y="2706008"/>
            <a:ext cx="2696601" cy="14348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TextBox 32"/>
          <p:cNvSpPr txBox="1"/>
          <p:nvPr/>
        </p:nvSpPr>
        <p:spPr>
          <a:xfrm>
            <a:off x="5635953" y="4490559"/>
            <a:ext cx="3461525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MIDAS – </a:t>
            </a:r>
            <a:r>
              <a:rPr lang="de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aximum </a:t>
            </a:r>
            <a:r>
              <a:rPr lang="de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ntegrated </a:t>
            </a:r>
          </a:p>
          <a:p>
            <a:pPr defTabSz="180000">
              <a:tabLst>
                <a:tab pos="180000" algn="l"/>
              </a:tabLst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de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ata </a:t>
            </a:r>
            <a:r>
              <a:rPr lang="de-CH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quisition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ystem </a:t>
            </a: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3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300" dirty="0" smtClean="0">
                <a:latin typeface="Arial"/>
                <a:cs typeface="Arial"/>
              </a:rPr>
              <a:t>• 	versatile Data </a:t>
            </a:r>
            <a:r>
              <a:rPr lang="de-CH" sz="1300" dirty="0" err="1" smtClean="0">
                <a:latin typeface="Arial"/>
                <a:cs typeface="Arial"/>
              </a:rPr>
              <a:t>Aquisition</a:t>
            </a:r>
            <a:r>
              <a:rPr lang="de-CH" sz="1300" dirty="0" smtClean="0">
                <a:latin typeface="Arial"/>
                <a:cs typeface="Arial"/>
              </a:rPr>
              <a:t> System </a:t>
            </a:r>
            <a:r>
              <a:rPr lang="de-CH" sz="1300" dirty="0" err="1" smtClean="0">
                <a:latin typeface="Arial"/>
                <a:cs typeface="Arial"/>
              </a:rPr>
              <a:t>for</a:t>
            </a:r>
            <a:r>
              <a:rPr lang="de-CH" sz="1300" dirty="0" smtClean="0">
                <a:latin typeface="Arial"/>
                <a:cs typeface="Arial"/>
              </a:rPr>
              <a:t> </a:t>
            </a:r>
          </a:p>
          <a:p>
            <a:pPr defTabSz="180000">
              <a:tabLst>
                <a:tab pos="180000" algn="l"/>
              </a:tabLst>
            </a:pPr>
            <a:r>
              <a:rPr lang="de-CH" sz="1300" dirty="0">
                <a:latin typeface="Arial"/>
                <a:cs typeface="Arial"/>
              </a:rPr>
              <a:t>	</a:t>
            </a:r>
            <a:r>
              <a:rPr lang="de-CH" sz="1300" dirty="0" smtClean="0">
                <a:latin typeface="Arial"/>
                <a:cs typeface="Arial"/>
              </a:rPr>
              <a:t>	medium </a:t>
            </a:r>
            <a:r>
              <a:rPr lang="de-CH" sz="1300" dirty="0" err="1" smtClean="0">
                <a:latin typeface="Arial"/>
                <a:cs typeface="Arial"/>
              </a:rPr>
              <a:t>scale</a:t>
            </a:r>
            <a:r>
              <a:rPr lang="de-CH" sz="1300" dirty="0" smtClean="0">
                <a:latin typeface="Arial"/>
                <a:cs typeface="Arial"/>
              </a:rPr>
              <a:t> </a:t>
            </a:r>
            <a:r>
              <a:rPr lang="de-CH" sz="1300" dirty="0" err="1" smtClean="0">
                <a:latin typeface="Arial"/>
                <a:cs typeface="Arial"/>
              </a:rPr>
              <a:t>experiments</a:t>
            </a:r>
            <a:endParaRPr lang="de-CH" sz="13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300" dirty="0" smtClean="0">
                <a:latin typeface="Arial"/>
                <a:cs typeface="Arial"/>
              </a:rPr>
              <a:t>	• 	</a:t>
            </a:r>
            <a:r>
              <a:rPr lang="de-CH" sz="1300" dirty="0" err="1" smtClean="0">
                <a:latin typeface="Arial"/>
                <a:cs typeface="Arial"/>
              </a:rPr>
              <a:t>developing</a:t>
            </a:r>
            <a:r>
              <a:rPr lang="de-CH" sz="1300" dirty="0" smtClean="0">
                <a:latin typeface="Arial"/>
                <a:cs typeface="Arial"/>
              </a:rPr>
              <a:t> </a:t>
            </a:r>
            <a:r>
              <a:rPr lang="de-CH" sz="1300" dirty="0" err="1">
                <a:latin typeface="Arial"/>
                <a:cs typeface="Arial"/>
              </a:rPr>
              <a:t>effort</a:t>
            </a:r>
            <a:r>
              <a:rPr lang="de-CH" sz="1300" dirty="0">
                <a:latin typeface="Arial"/>
                <a:cs typeface="Arial"/>
              </a:rPr>
              <a:t> </a:t>
            </a:r>
            <a:r>
              <a:rPr lang="de-CH" sz="1300" dirty="0" err="1">
                <a:latin typeface="Arial"/>
                <a:cs typeface="Arial"/>
              </a:rPr>
              <a:t>of</a:t>
            </a:r>
            <a:r>
              <a:rPr lang="de-CH" sz="1300" dirty="0">
                <a:latin typeface="Arial"/>
                <a:cs typeface="Arial"/>
              </a:rPr>
              <a:t> PSI and </a:t>
            </a:r>
            <a:r>
              <a:rPr lang="de-CH" sz="1300" dirty="0" smtClean="0">
                <a:latin typeface="Arial"/>
                <a:cs typeface="Arial"/>
              </a:rPr>
              <a:t>TRIUMF</a:t>
            </a: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300" dirty="0" smtClean="0">
                <a:latin typeface="Arial"/>
                <a:cs typeface="Arial"/>
              </a:rPr>
              <a:t>	•  </a:t>
            </a:r>
            <a:r>
              <a:rPr lang="de-CH" sz="1300" dirty="0" err="1" smtClean="0">
                <a:latin typeface="Arial"/>
                <a:cs typeface="Arial"/>
              </a:rPr>
              <a:t>discussion</a:t>
            </a:r>
            <a:r>
              <a:rPr lang="de-CH" sz="1300" dirty="0" smtClean="0">
                <a:latin typeface="Arial"/>
                <a:cs typeface="Arial"/>
              </a:rPr>
              <a:t> </a:t>
            </a:r>
            <a:r>
              <a:rPr lang="de-CH" sz="1300" dirty="0" err="1" smtClean="0">
                <a:latin typeface="Arial"/>
                <a:cs typeface="Arial"/>
              </a:rPr>
              <a:t>forum</a:t>
            </a:r>
            <a:r>
              <a:rPr lang="de-CH" sz="1300" dirty="0" smtClean="0">
                <a:latin typeface="Arial"/>
                <a:cs typeface="Arial"/>
              </a:rPr>
              <a:t> </a:t>
            </a:r>
            <a:r>
              <a:rPr lang="de-CH" sz="1300" dirty="0" err="1" smtClean="0">
                <a:latin typeface="Arial"/>
                <a:cs typeface="Arial"/>
              </a:rPr>
              <a:t>ELog</a:t>
            </a:r>
            <a:endParaRPr lang="de-CH" sz="13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300" dirty="0" smtClean="0">
                <a:latin typeface="Arial"/>
                <a:cs typeface="Arial"/>
              </a:rPr>
              <a:t>	•	</a:t>
            </a:r>
            <a:r>
              <a:rPr lang="de-CH" sz="1300" dirty="0" err="1" smtClean="0">
                <a:latin typeface="Arial"/>
                <a:cs typeface="Arial"/>
              </a:rPr>
              <a:t>running</a:t>
            </a:r>
            <a:r>
              <a:rPr lang="de-CH" sz="1300" dirty="0" smtClean="0">
                <a:latin typeface="Arial"/>
                <a:cs typeface="Arial"/>
              </a:rPr>
              <a:t> on multiple </a:t>
            </a:r>
            <a:r>
              <a:rPr lang="de-CH" sz="1300" dirty="0" err="1" smtClean="0">
                <a:latin typeface="Arial"/>
                <a:cs typeface="Arial"/>
              </a:rPr>
              <a:t>platforms</a:t>
            </a:r>
            <a:endParaRPr lang="de-CH" sz="13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200" dirty="0">
                <a:latin typeface="Arial"/>
                <a:cs typeface="Arial"/>
              </a:rPr>
              <a:t>	</a:t>
            </a:r>
            <a:r>
              <a:rPr lang="de-CH" sz="1200" dirty="0" smtClean="0">
                <a:latin typeface="Arial"/>
                <a:cs typeface="Arial"/>
              </a:rPr>
              <a:t>	(e.g. Linux, Windows, iOS)</a:t>
            </a: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265" y="5783751"/>
            <a:ext cx="611741" cy="509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1293" y="1912649"/>
            <a:ext cx="622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2008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66294" y="1915521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BPIX @ PSI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9462" y="1911885"/>
            <a:ext cx="593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 2008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71596" y="1914757"/>
            <a:ext cx="801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BPIX in CMS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67544" y="2412392"/>
            <a:ext cx="0" cy="813491"/>
          </a:xfrm>
          <a:prstGeom prst="line">
            <a:avLst/>
          </a:prstGeom>
          <a:ln w="19050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4070" y="3217946"/>
            <a:ext cx="346847" cy="0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4329" y="3336162"/>
            <a:ext cx="346847" cy="0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8292" y="3333002"/>
            <a:ext cx="0" cy="813491"/>
          </a:xfrm>
          <a:prstGeom prst="line">
            <a:avLst/>
          </a:prstGeom>
          <a:ln w="1905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84527" y="4339184"/>
            <a:ext cx="135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200" b="1" dirty="0" smtClean="0">
                <a:solidFill>
                  <a:srgbClr val="0070C0"/>
                </a:solidFill>
                <a:latin typeface="Arial"/>
                <a:cs typeface="Arial"/>
              </a:rPr>
              <a:t>→ </a:t>
            </a:r>
            <a:r>
              <a:rPr lang="de-CH" sz="1200" b="1" dirty="0" err="1" smtClean="0">
                <a:solidFill>
                  <a:srgbClr val="0070C0"/>
                </a:solidFill>
                <a:latin typeface="Arial"/>
                <a:cs typeface="Arial"/>
              </a:rPr>
              <a:t>talk</a:t>
            </a:r>
            <a:r>
              <a:rPr lang="de-CH" sz="12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de-CH" sz="1200" b="1" dirty="0" err="1" smtClean="0">
                <a:solidFill>
                  <a:srgbClr val="0070C0"/>
                </a:solidFill>
                <a:latin typeface="Arial"/>
                <a:cs typeface="Arial"/>
              </a:rPr>
              <a:t>by</a:t>
            </a:r>
            <a:r>
              <a:rPr lang="de-CH" sz="1200" b="1" dirty="0" smtClean="0">
                <a:solidFill>
                  <a:srgbClr val="0070C0"/>
                </a:solidFill>
                <a:latin typeface="Arial"/>
                <a:cs typeface="Arial"/>
              </a:rPr>
              <a:t> S.</a:t>
            </a:r>
            <a:r>
              <a:rPr lang="de-CH" sz="6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de-CH" sz="1200" b="1" dirty="0" smtClean="0">
                <a:solidFill>
                  <a:srgbClr val="0070C0"/>
                </a:solidFill>
                <a:latin typeface="Arial"/>
                <a:cs typeface="Arial"/>
              </a:rPr>
              <a:t>Ritt</a:t>
            </a:r>
            <a:endParaRPr lang="de-CH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5703" y="3963944"/>
            <a:ext cx="1923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200" b="1" dirty="0" smtClean="0">
                <a:solidFill>
                  <a:srgbClr val="0070C0"/>
                </a:solidFill>
                <a:latin typeface="Arial"/>
                <a:cs typeface="Arial"/>
              </a:rPr>
              <a:t>→ </a:t>
            </a:r>
            <a:r>
              <a:rPr lang="de-CH" sz="1200" b="1" dirty="0" err="1" smtClean="0">
                <a:solidFill>
                  <a:srgbClr val="0070C0"/>
                </a:solidFill>
                <a:latin typeface="Arial"/>
                <a:cs typeface="Arial"/>
              </a:rPr>
              <a:t>poster</a:t>
            </a:r>
            <a:r>
              <a:rPr lang="de-CH" sz="12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de-CH" sz="1200" b="1" dirty="0" err="1" smtClean="0">
                <a:solidFill>
                  <a:srgbClr val="0070C0"/>
                </a:solidFill>
                <a:latin typeface="Arial"/>
                <a:cs typeface="Arial"/>
              </a:rPr>
              <a:t>by</a:t>
            </a:r>
            <a:r>
              <a:rPr lang="de-CH" sz="1200" b="1" dirty="0" smtClean="0">
                <a:solidFill>
                  <a:srgbClr val="0070C0"/>
                </a:solidFill>
                <a:latin typeface="Arial"/>
                <a:cs typeface="Arial"/>
              </a:rPr>
              <a:t> R.</a:t>
            </a:r>
            <a:r>
              <a:rPr lang="de-CH" sz="6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de-CH" sz="1200" b="1" dirty="0" err="1" smtClean="0">
                <a:solidFill>
                  <a:srgbClr val="0070C0"/>
                </a:solidFill>
                <a:latin typeface="Arial"/>
                <a:cs typeface="Arial"/>
              </a:rPr>
              <a:t>Dinapoli</a:t>
            </a:r>
            <a:endParaRPr lang="de-CH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85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/>
      <p:bldP spid="23" grpId="0" animBg="1"/>
      <p:bldP spid="33" grpId="0"/>
      <p:bldP spid="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err="1">
                <a:solidFill>
                  <a:prstClr val="black"/>
                </a:solidFill>
              </a:rPr>
              <a:t>D</a:t>
            </a:r>
            <a:r>
              <a:rPr lang="de-CH" b="0" dirty="0" err="1" smtClean="0">
                <a:solidFill>
                  <a:prstClr val="black"/>
                </a:solidFill>
              </a:rPr>
              <a:t>etector</a:t>
            </a:r>
            <a:r>
              <a:rPr lang="de-CH" b="0" dirty="0" smtClean="0">
                <a:solidFill>
                  <a:prstClr val="black"/>
                </a:solidFill>
              </a:rPr>
              <a:t> </a:t>
            </a:r>
            <a:r>
              <a:rPr lang="de-CH" b="0" dirty="0" err="1">
                <a:solidFill>
                  <a:prstClr val="black"/>
                </a:solidFill>
              </a:rPr>
              <a:t>Developments</a:t>
            </a:r>
            <a:r>
              <a:rPr lang="de-CH" b="0" dirty="0">
                <a:solidFill>
                  <a:prstClr val="black"/>
                </a:solidFill>
              </a:rPr>
              <a:t> &amp; </a:t>
            </a:r>
            <a:r>
              <a:rPr lang="de-CH" b="0" dirty="0" err="1">
                <a:solidFill>
                  <a:prstClr val="black"/>
                </a:solidFill>
              </a:rPr>
              <a:t>Synergies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8EEC-50EB-4C3F-A82B-07AEA56CFAD6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8593" y="865772"/>
            <a:ext cx="1496333" cy="11150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11726" y="2021002"/>
            <a:ext cx="400640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MPPC, G-APD</a:t>
            </a:r>
          </a:p>
          <a:p>
            <a:pPr defTabSz="180000">
              <a:tabLst>
                <a:tab pos="180000" algn="l"/>
              </a:tabLst>
            </a:pPr>
            <a:endParaRPr lang="de-CH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opto-semiconductor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photon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counting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• high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insensitive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compact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35" y="896510"/>
            <a:ext cx="1292626" cy="207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05" y="1120709"/>
            <a:ext cx="756000" cy="367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9" y="1567604"/>
            <a:ext cx="618969" cy="2625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0259" y="1881473"/>
            <a:ext cx="1390650" cy="302442"/>
          </a:xfrm>
          <a:prstGeom prst="rect">
            <a:avLst/>
          </a:prstGeom>
        </p:spPr>
      </p:pic>
      <p:pic>
        <p:nvPicPr>
          <p:cNvPr id="12" name="Picture 3" descr="C:\Users\hildebrandt\Desktop\work\neutronen\poldi\poldi-upgrade\bilder\2014-05-06-3-kanal-proto-mit-al\IMG_757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5649" y="5010404"/>
            <a:ext cx="935318" cy="684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hildebrandt\Desktop\work\neutronen\poldi\poldi-upgrade\bilder\2014-05-15-3-kanal-proto\IMG_762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5649" y="5780952"/>
            <a:ext cx="935660" cy="684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hildebrandt\Desktop\work\neutronen\poldi\poldi-upgrade\2015-03-09-16channel-prototype\IMG_032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7586" y="5009562"/>
            <a:ext cx="2396846" cy="684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hildebrandt\Desktop\2015-03-09-16channel-prototype\IMG_030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7586" y="5780952"/>
            <a:ext cx="2396846" cy="684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6743" y="3842697"/>
            <a:ext cx="463171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LXe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calorimeter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MEG-II 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(1000</a:t>
            </a:r>
            <a:r>
              <a:rPr lang="de-CH" sz="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LXe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216 (</a:t>
            </a:r>
            <a:r>
              <a:rPr lang="de-CH" sz="1400" dirty="0" err="1" smtClean="0">
                <a:latin typeface="Arial"/>
                <a:cs typeface="Arial"/>
              </a:rPr>
              <a:t>of</a:t>
            </a:r>
            <a:r>
              <a:rPr lang="de-CH" sz="1400" dirty="0" smtClean="0">
                <a:latin typeface="Arial"/>
                <a:cs typeface="Arial"/>
              </a:rPr>
              <a:t> 846) 2’’ PMTs → 4092 (12</a:t>
            </a:r>
            <a:r>
              <a:rPr lang="de-CH" sz="1400" dirty="0" smtClean="0">
                <a:latin typeface="Arial"/>
                <a:cs typeface="Arial"/>
                <a:sym typeface="Symbol"/>
              </a:rPr>
              <a:t>12)</a:t>
            </a:r>
            <a:r>
              <a:rPr lang="de-CH" sz="400" dirty="0" smtClean="0">
                <a:latin typeface="Arial"/>
                <a:cs typeface="Arial"/>
                <a:sym typeface="Symbol"/>
              </a:rPr>
              <a:t> </a:t>
            </a:r>
            <a:r>
              <a:rPr lang="de-CH" sz="1400" dirty="0" smtClean="0">
                <a:latin typeface="Arial"/>
                <a:cs typeface="Arial"/>
                <a:sym typeface="Symbol"/>
              </a:rPr>
              <a:t>mm</a:t>
            </a:r>
            <a:r>
              <a:rPr lang="de-CH" sz="1400" baseline="30000" dirty="0" smtClean="0">
                <a:latin typeface="Arial"/>
                <a:cs typeface="Arial"/>
                <a:sym typeface="Symbol"/>
              </a:rPr>
              <a:t>2</a:t>
            </a:r>
            <a:r>
              <a:rPr lang="de-CH" sz="1400" dirty="0" smtClean="0">
                <a:latin typeface="Arial"/>
                <a:cs typeface="Arial"/>
                <a:sym typeface="Symbol"/>
              </a:rPr>
              <a:t> MPPCs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  <a:sym typeface="Symbol"/>
              </a:rPr>
              <a:t>	 </a:t>
            </a:r>
            <a:r>
              <a:rPr lang="de-CH" sz="1400" dirty="0" smtClean="0">
                <a:latin typeface="Arial"/>
                <a:cs typeface="Arial"/>
                <a:sym typeface="Symbol"/>
              </a:rPr>
              <a:t> → </a:t>
            </a:r>
            <a:r>
              <a:rPr lang="de-CH" sz="1400" dirty="0" err="1" smtClean="0">
                <a:latin typeface="Arial"/>
                <a:cs typeface="Arial"/>
                <a:sym typeface="Symbol"/>
              </a:rPr>
              <a:t>improved</a:t>
            </a:r>
            <a:r>
              <a:rPr lang="de-CH" sz="1400" dirty="0" smtClean="0">
                <a:latin typeface="Arial"/>
                <a:cs typeface="Arial"/>
                <a:sym typeface="Symbol"/>
              </a:rPr>
              <a:t> </a:t>
            </a:r>
            <a:r>
              <a:rPr lang="de-CH" sz="1400" dirty="0" err="1" smtClean="0">
                <a:latin typeface="Arial"/>
                <a:cs typeface="Arial"/>
                <a:sym typeface="Symbol"/>
              </a:rPr>
              <a:t>position</a:t>
            </a:r>
            <a:r>
              <a:rPr lang="de-CH" sz="1400" dirty="0" smtClean="0">
                <a:latin typeface="Arial"/>
                <a:cs typeface="Arial"/>
                <a:sym typeface="Symbol"/>
              </a:rPr>
              <a:t> and </a:t>
            </a:r>
            <a:r>
              <a:rPr lang="de-CH" sz="1400" dirty="0" err="1" smtClean="0">
                <a:latin typeface="Arial"/>
                <a:cs typeface="Arial"/>
                <a:sym typeface="Symbol"/>
              </a:rPr>
              <a:t>energy</a:t>
            </a:r>
            <a:r>
              <a:rPr lang="de-CH" sz="1400" dirty="0" smtClean="0">
                <a:latin typeface="Arial"/>
                <a:cs typeface="Arial"/>
                <a:sym typeface="Symbol"/>
              </a:rPr>
              <a:t> </a:t>
            </a:r>
            <a:r>
              <a:rPr lang="de-CH" sz="1400" dirty="0" err="1" smtClean="0">
                <a:latin typeface="Arial"/>
                <a:cs typeface="Arial"/>
                <a:sym typeface="Symbol"/>
              </a:rPr>
              <a:t>resolution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cryogenic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application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VUV light </a:t>
            </a:r>
            <a:r>
              <a:rPr lang="de-CH" sz="1400" dirty="0" err="1" smtClean="0">
                <a:latin typeface="Arial"/>
                <a:cs typeface="Arial"/>
              </a:rPr>
              <a:t>detection</a:t>
            </a:r>
            <a:r>
              <a:rPr lang="de-CH" sz="1400" dirty="0" smtClean="0">
                <a:latin typeface="Arial"/>
                <a:cs typeface="Arial"/>
              </a:rPr>
              <a:t>: </a:t>
            </a:r>
            <a:r>
              <a:rPr lang="de-CH" sz="1400" dirty="0" err="1" smtClean="0">
                <a:latin typeface="Arial"/>
                <a:cs typeface="Arial"/>
              </a:rPr>
              <a:t>no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epoxy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protection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layer</a:t>
            </a:r>
            <a:r>
              <a:rPr lang="de-CH" sz="1400" dirty="0" smtClean="0">
                <a:latin typeface="Arial"/>
                <a:cs typeface="Arial"/>
              </a:rPr>
              <a:t>, 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 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8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optimised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reflection</a:t>
            </a:r>
            <a:r>
              <a:rPr lang="de-CH" sz="200" dirty="0" smtClean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/</a:t>
            </a:r>
            <a:r>
              <a:rPr lang="de-CH" sz="2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refraction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index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of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sensor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layer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8816" y="3822209"/>
            <a:ext cx="4458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Neutron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POLDI @ SINQ</a:t>
            </a: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new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approach</a:t>
            </a:r>
            <a:r>
              <a:rPr lang="de-CH" sz="1400" dirty="0" smtClean="0">
                <a:latin typeface="Arial"/>
                <a:cs typeface="Arial"/>
              </a:rPr>
              <a:t>: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ZnS:Ag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LiF, WLS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fibres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individual </a:t>
            </a:r>
            <a:r>
              <a:rPr lang="de-CH" sz="1400" dirty="0" err="1" smtClean="0">
                <a:latin typeface="Arial"/>
                <a:cs typeface="Arial"/>
              </a:rPr>
              <a:t>readout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of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each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channel</a:t>
            </a:r>
            <a:r>
              <a:rPr lang="de-CH" sz="1400" dirty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→ </a:t>
            </a:r>
            <a:r>
              <a:rPr lang="de-CH" sz="1400" dirty="0" err="1" smtClean="0">
                <a:latin typeface="Arial"/>
                <a:cs typeface="Arial"/>
              </a:rPr>
              <a:t>no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coding</a:t>
            </a:r>
            <a:endParaRPr lang="de-CH" sz="14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compact</a:t>
            </a:r>
            <a:r>
              <a:rPr lang="de-CH" sz="1400" dirty="0" smtClean="0">
                <a:latin typeface="Arial"/>
                <a:cs typeface="Arial"/>
              </a:rPr>
              <a:t>,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allows</a:t>
            </a:r>
            <a:r>
              <a:rPr lang="de-CH" sz="1200" dirty="0" smtClean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high B-</a:t>
            </a:r>
            <a:r>
              <a:rPr lang="de-CH" sz="1400" dirty="0" err="1" smtClean="0">
                <a:latin typeface="Arial"/>
                <a:cs typeface="Arial"/>
              </a:rPr>
              <a:t>field</a:t>
            </a:r>
            <a:r>
              <a:rPr lang="de-CH" sz="1200" dirty="0" smtClean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sample</a:t>
            </a:r>
            <a:r>
              <a:rPr lang="de-CH" sz="12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environment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hildebrandt\Desktop\pisa-advanced-detectors-2015\round-table\DetektorMitte_p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6" y="1874062"/>
            <a:ext cx="795599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4" y="5316618"/>
            <a:ext cx="1319641" cy="115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32" y="5320660"/>
            <a:ext cx="1303049" cy="115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25" name="Straight Arrow Connector 24"/>
          <p:cNvCxnSpPr/>
          <p:nvPr/>
        </p:nvCxnSpPr>
        <p:spPr>
          <a:xfrm>
            <a:off x="2252060" y="5892618"/>
            <a:ext cx="49368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7493" y="1662577"/>
            <a:ext cx="2440304" cy="185585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372041" y="3408972"/>
            <a:ext cx="1452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counters</a:t>
            </a: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1484093" y="2447758"/>
            <a:ext cx="5261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100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18873" y="1715885"/>
            <a:ext cx="1866952" cy="15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Rectangle 36"/>
          <p:cNvSpPr/>
          <p:nvPr/>
        </p:nvSpPr>
        <p:spPr>
          <a:xfrm>
            <a:off x="2579159" y="1901761"/>
            <a:ext cx="1621634" cy="1000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9" name="Straight Connector 38"/>
          <p:cNvCxnSpPr/>
          <p:nvPr/>
        </p:nvCxnSpPr>
        <p:spPr>
          <a:xfrm>
            <a:off x="2711849" y="1898643"/>
            <a:ext cx="0" cy="4355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73786" y="1898643"/>
            <a:ext cx="0" cy="4355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252392" y="1896262"/>
            <a:ext cx="0" cy="4355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26235" y="1899379"/>
            <a:ext cx="0" cy="4355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04840" y="1901412"/>
            <a:ext cx="0" cy="4355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085825" y="1895021"/>
            <a:ext cx="0" cy="4355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92083" y="1954187"/>
            <a:ext cx="17491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MEG-II </a:t>
            </a:r>
            <a:r>
              <a:rPr lang="de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beam </a:t>
            </a:r>
            <a:r>
              <a:rPr lang="de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153164" y="2819314"/>
            <a:ext cx="7200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153164" y="2638339"/>
            <a:ext cx="7200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153164" y="2452602"/>
            <a:ext cx="7200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48681" y="2266863"/>
            <a:ext cx="7200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48681" y="2085889"/>
            <a:ext cx="7200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6818" y="744552"/>
            <a:ext cx="4316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pixelated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TC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MEG-II</a:t>
            </a: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very</a:t>
            </a:r>
            <a:r>
              <a:rPr lang="de-CH" sz="1400" dirty="0" smtClean="0">
                <a:latin typeface="Arial"/>
                <a:cs typeface="Arial"/>
              </a:rPr>
              <a:t> high </a:t>
            </a:r>
            <a:r>
              <a:rPr lang="de-CH" sz="1400" dirty="0" err="1" smtClean="0">
                <a:latin typeface="Arial"/>
                <a:cs typeface="Arial"/>
              </a:rPr>
              <a:t>timing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resolution</a:t>
            </a:r>
            <a:endParaRPr lang="de-CH" sz="14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operation</a:t>
            </a:r>
            <a:r>
              <a:rPr lang="de-CH" sz="1400" dirty="0" smtClean="0">
                <a:latin typeface="Arial"/>
                <a:cs typeface="Arial"/>
              </a:rPr>
              <a:t> in high B-</a:t>
            </a:r>
            <a:r>
              <a:rPr lang="de-CH" sz="1400" dirty="0" err="1" smtClean="0">
                <a:latin typeface="Arial"/>
                <a:cs typeface="Arial"/>
              </a:rPr>
              <a:t>field</a:t>
            </a:r>
            <a:r>
              <a:rPr lang="de-CH" sz="1400" dirty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and He </a:t>
            </a:r>
            <a:r>
              <a:rPr lang="de-CH" sz="1400" dirty="0" err="1" smtClean="0">
                <a:latin typeface="Arial"/>
                <a:cs typeface="Arial"/>
              </a:rPr>
              <a:t>environment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flexible </a:t>
            </a:r>
            <a:r>
              <a:rPr lang="de-CH" sz="1400" dirty="0" err="1" smtClean="0">
                <a:latin typeface="Arial"/>
                <a:cs typeface="Arial"/>
              </a:rPr>
              <a:t>shape</a:t>
            </a:r>
            <a:r>
              <a:rPr lang="de-CH" sz="1400" dirty="0" smtClean="0">
                <a:latin typeface="Arial"/>
                <a:cs typeface="Arial"/>
              </a:rPr>
              <a:t> and </a:t>
            </a:r>
            <a:r>
              <a:rPr lang="de-CH" sz="1400" dirty="0" err="1" smtClean="0">
                <a:latin typeface="Arial"/>
                <a:cs typeface="Arial"/>
              </a:rPr>
              <a:t>orientation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41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9" grpId="0"/>
      <p:bldP spid="31" grpId="0"/>
      <p:bldP spid="30" grpId="0" animBg="1"/>
      <p:bldP spid="37" grpId="0" animBg="1"/>
      <p:bldP spid="32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0" dirty="0" err="1" smtClean="0">
                <a:solidFill>
                  <a:schemeClr val="bg1"/>
                </a:solidFill>
              </a:rPr>
              <a:t>Social</a:t>
            </a:r>
            <a:endParaRPr lang="de-CH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63528" y="6536417"/>
            <a:ext cx="2133600" cy="365125"/>
          </a:xfrm>
        </p:spPr>
        <p:txBody>
          <a:bodyPr/>
          <a:lstStyle/>
          <a:p>
            <a:fld id="{A7708EEC-50EB-4C3F-A82B-07AEA56CFAD6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1314209"/>
            <a:ext cx="6569427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synergies and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complementarities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CH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1600" dirty="0" smtClean="0">
                <a:latin typeface="Arial"/>
                <a:cs typeface="Arial"/>
              </a:rPr>
              <a:t>	•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developments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CH" sz="1000" dirty="0">
              <a:latin typeface="Arial"/>
              <a:cs typeface="Arial"/>
            </a:endParaRPr>
          </a:p>
          <a:p>
            <a:pPr lvl="1"/>
            <a:r>
              <a:rPr lang="de-CH" sz="1600" dirty="0" smtClean="0">
                <a:latin typeface="Arial"/>
                <a:cs typeface="Arial"/>
              </a:rPr>
              <a:t>	• 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de-CH" sz="1600" dirty="0" smtClean="0">
              <a:latin typeface="Arial"/>
              <a:cs typeface="Arial"/>
            </a:endParaRPr>
          </a:p>
          <a:p>
            <a:pPr lvl="1"/>
            <a:endParaRPr lang="de-CH" sz="1000" dirty="0">
              <a:latin typeface="Arial"/>
              <a:cs typeface="Arial"/>
            </a:endParaRPr>
          </a:p>
          <a:p>
            <a:pPr lvl="1"/>
            <a:r>
              <a:rPr lang="de-CH" sz="1600" dirty="0" smtClean="0">
                <a:latin typeface="Arial"/>
                <a:cs typeface="Arial"/>
              </a:rPr>
              <a:t>	• 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Young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researcher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CH" sz="10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1600" dirty="0" smtClean="0">
                <a:latin typeface="Arial"/>
                <a:cs typeface="Arial"/>
              </a:rPr>
              <a:t>	•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600" dirty="0" smtClean="0">
                <a:latin typeface="Arial"/>
                <a:cs typeface="Arial"/>
              </a:rPr>
              <a:t>•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in front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36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973" y="1802094"/>
            <a:ext cx="2184803" cy="1408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smtClean="0"/>
              <a:t>Medical </a:t>
            </a:r>
            <a:r>
              <a:rPr lang="de-CH" b="0" dirty="0" err="1" smtClean="0"/>
              <a:t>Application</a:t>
            </a:r>
            <a:endParaRPr lang="de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8EEC-50EB-4C3F-A82B-07AEA56CFAD6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162921" y="842255"/>
            <a:ext cx="7649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0000">
              <a:tabLst>
                <a:tab pos="180000" algn="l"/>
              </a:tabLst>
            </a:pPr>
            <a:r>
              <a:rPr lang="de-CH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C</a:t>
            </a:r>
            <a:r>
              <a:rPr lang="de-CH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enter </a:t>
            </a:r>
            <a:r>
              <a:rPr lang="de-CH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for</a:t>
            </a:r>
            <a:r>
              <a:rPr lang="de-CH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Proton </a:t>
            </a:r>
            <a:r>
              <a:rPr lang="de-CH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Therapy</a:t>
            </a:r>
            <a:r>
              <a:rPr lang="de-CH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(CPT)</a:t>
            </a:r>
          </a:p>
          <a:p>
            <a:pPr lvl="0" defTabSz="180000">
              <a:tabLst>
                <a:tab pos="180000" algn="l"/>
              </a:tabLst>
            </a:pPr>
            <a:endParaRPr lang="de-CH" sz="100" kern="0" dirty="0" smtClean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•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treatment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with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protons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(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deap-seated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&amp;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ocular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tumors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)</a:t>
            </a:r>
            <a:endParaRPr lang="de-CH" sz="1400" kern="0" dirty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endParaRPr lang="de-CH" sz="200" kern="0" dirty="0" smtClean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•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spot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scanning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technique</a:t>
            </a:r>
            <a:endParaRPr lang="de-CH" sz="1400" kern="0" dirty="0" smtClean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endParaRPr lang="de-CH" sz="300" kern="0" dirty="0" smtClean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endParaRPr lang="de-CH" sz="1400" kern="0" dirty="0" smtClean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20548"/>
            <a:ext cx="4063597" cy="3108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6" y="4849128"/>
            <a:ext cx="1290282" cy="16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166" y="3369437"/>
            <a:ext cx="2507738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COMET</a:t>
            </a:r>
          </a:p>
          <a:p>
            <a:pPr defTabSz="180000">
              <a:tabLst>
                <a:tab pos="180000" algn="l"/>
              </a:tabLst>
            </a:pP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altLang="en-US" sz="1400" dirty="0" smtClean="0">
                <a:latin typeface="Arial"/>
                <a:cs typeface="Arial"/>
              </a:rPr>
              <a:t>•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superconducting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180000">
              <a:tabLst>
                <a:tab pos="180000" algn="l"/>
              </a:tabLst>
            </a:pP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cyclotron</a:t>
            </a:r>
            <a:endParaRPr lang="de-CH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altLang="en-US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CH" altLang="en-US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de-CH" alt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  <a:r>
              <a:rPr lang="de-CH" altLang="en-US" sz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CH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850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de-CH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alt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altLang="en-US" sz="1400" dirty="0" smtClean="0">
                <a:latin typeface="Arial"/>
                <a:cs typeface="Arial"/>
              </a:rPr>
              <a:t>	• 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CH" altLang="en-US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=  250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defTabSz="180000">
              <a:tabLst>
                <a:tab pos="180000" algn="l"/>
              </a:tabLst>
            </a:pPr>
            <a:endParaRPr lang="de-CH" altLang="en-US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altLang="en-US" sz="1400" dirty="0" smtClean="0">
                <a:latin typeface="Arial"/>
                <a:cs typeface="Arial"/>
              </a:rPr>
              <a:t>• in </a:t>
            </a:r>
            <a:r>
              <a:rPr lang="de-CH" altLang="en-US" sz="1400" dirty="0" err="1" smtClean="0">
                <a:latin typeface="Arial"/>
                <a:cs typeface="Arial"/>
              </a:rPr>
              <a:t>operation</a:t>
            </a:r>
            <a:r>
              <a:rPr lang="de-CH" altLang="en-US" sz="1400" dirty="0" smtClean="0">
                <a:latin typeface="Arial"/>
                <a:cs typeface="Arial"/>
              </a:rPr>
              <a:t> </a:t>
            </a:r>
            <a:r>
              <a:rPr lang="de-CH" altLang="en-US" sz="1400" dirty="0" err="1" smtClean="0">
                <a:latin typeface="Arial"/>
                <a:cs typeface="Arial"/>
              </a:rPr>
              <a:t>since</a:t>
            </a:r>
            <a:r>
              <a:rPr lang="de-CH" altLang="en-US" sz="1400" dirty="0" smtClean="0">
                <a:latin typeface="Arial"/>
                <a:cs typeface="Arial"/>
              </a:rPr>
              <a:t> 2007</a:t>
            </a:r>
            <a:endParaRPr lang="de-CH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5264591"/>
            <a:ext cx="1620000" cy="1214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1810" y="5163504"/>
            <a:ext cx="289726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Gantry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in </a:t>
            </a:r>
            <a:r>
              <a:rPr lang="de-CH" sz="1400" dirty="0" err="1" smtClean="0">
                <a:latin typeface="Arial"/>
                <a:cs typeface="Arial"/>
              </a:rPr>
              <a:t>clinical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service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since</a:t>
            </a:r>
            <a:r>
              <a:rPr lang="de-CH" sz="1400" dirty="0" smtClean="0">
                <a:latin typeface="Arial"/>
                <a:cs typeface="Arial"/>
              </a:rPr>
              <a:t> 1996</a:t>
            </a:r>
          </a:p>
          <a:p>
            <a:pPr defTabSz="180000">
              <a:tabLst>
                <a:tab pos="180000" algn="l"/>
              </a:tabLst>
            </a:pPr>
            <a:endParaRPr lang="de-CH" sz="1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first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facility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with</a:t>
            </a:r>
            <a:r>
              <a:rPr lang="de-CH" sz="1400" dirty="0" smtClean="0">
                <a:latin typeface="Arial"/>
                <a:cs typeface="Arial"/>
              </a:rPr>
              <a:t> spot-</a:t>
            </a:r>
            <a:r>
              <a:rPr lang="de-CH" sz="1400" dirty="0" err="1" smtClean="0">
                <a:latin typeface="Arial"/>
                <a:cs typeface="Arial"/>
              </a:rPr>
              <a:t>scanning</a:t>
            </a:r>
            <a:r>
              <a:rPr lang="de-CH" sz="1400" dirty="0" smtClean="0">
                <a:latin typeface="Arial"/>
                <a:cs typeface="Arial"/>
              </a:rPr>
              <a:t> 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 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8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technique</a:t>
            </a:r>
            <a:endParaRPr lang="de-CH" sz="14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endParaRPr lang="de-CH" sz="1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	• </a:t>
            </a:r>
            <a:r>
              <a:rPr lang="de-CH" sz="1400" dirty="0" err="1" smtClean="0">
                <a:latin typeface="Arial"/>
                <a:cs typeface="Arial"/>
              </a:rPr>
              <a:t>more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than</a:t>
            </a:r>
            <a:r>
              <a:rPr lang="de-CH" sz="1400" dirty="0" smtClean="0">
                <a:latin typeface="Arial"/>
                <a:cs typeface="Arial"/>
              </a:rPr>
              <a:t> 900 </a:t>
            </a:r>
            <a:r>
              <a:rPr lang="de-CH" sz="1400" dirty="0" err="1" smtClean="0">
                <a:latin typeface="Arial"/>
                <a:cs typeface="Arial"/>
              </a:rPr>
              <a:t>patients</a:t>
            </a:r>
            <a:r>
              <a:rPr lang="de-CH" sz="1400" dirty="0" smtClean="0">
                <a:latin typeface="Arial"/>
                <a:cs typeface="Arial"/>
              </a:rPr>
              <a:t>, 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	  </a:t>
            </a:r>
            <a:r>
              <a:rPr lang="de-CH" sz="800" dirty="0" smtClean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incl. ~300 </a:t>
            </a:r>
            <a:r>
              <a:rPr lang="de-CH" sz="1400" dirty="0" err="1" smtClean="0">
                <a:latin typeface="Arial"/>
                <a:cs typeface="Arial"/>
              </a:rPr>
              <a:t>children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38" y="4623096"/>
            <a:ext cx="1620000" cy="11435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46210" y="5699687"/>
            <a:ext cx="22560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Gantry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in </a:t>
            </a:r>
            <a:r>
              <a:rPr lang="de-CH" sz="1400" dirty="0" err="1" smtClean="0">
                <a:latin typeface="Arial"/>
                <a:cs typeface="Arial"/>
              </a:rPr>
              <a:t>clinical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service</a:t>
            </a:r>
            <a:r>
              <a:rPr lang="de-CH" sz="1400" dirty="0" smtClean="0">
                <a:latin typeface="Arial"/>
                <a:cs typeface="Arial"/>
              </a:rPr>
              <a:t> 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 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8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since</a:t>
            </a:r>
            <a:r>
              <a:rPr lang="de-CH" sz="1400" dirty="0" smtClean="0">
                <a:latin typeface="Arial"/>
                <a:cs typeface="Arial"/>
              </a:rPr>
              <a:t> November 2013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08" y="2260566"/>
            <a:ext cx="1620000" cy="12140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6216" y="3417464"/>
            <a:ext cx="2406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Optis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Optis</a:t>
            </a:r>
            <a:r>
              <a:rPr lang="de-CH" sz="1400" dirty="0" smtClean="0">
                <a:latin typeface="Arial"/>
                <a:cs typeface="Arial"/>
              </a:rPr>
              <a:t> 1 1984-2010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Optis</a:t>
            </a:r>
            <a:r>
              <a:rPr lang="de-CH" sz="1400" dirty="0" smtClean="0">
                <a:latin typeface="Arial"/>
                <a:cs typeface="Arial"/>
              </a:rPr>
              <a:t> 2 </a:t>
            </a:r>
            <a:r>
              <a:rPr lang="de-CH" sz="1400" dirty="0" err="1" smtClean="0">
                <a:latin typeface="Arial"/>
                <a:cs typeface="Arial"/>
              </a:rPr>
              <a:t>since</a:t>
            </a:r>
            <a:r>
              <a:rPr lang="de-CH" sz="1400" dirty="0" smtClean="0">
                <a:latin typeface="Arial"/>
                <a:cs typeface="Arial"/>
              </a:rPr>
              <a:t> 2010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more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than</a:t>
            </a:r>
            <a:r>
              <a:rPr lang="de-CH" sz="1400" dirty="0" smtClean="0">
                <a:latin typeface="Arial"/>
                <a:cs typeface="Arial"/>
              </a:rPr>
              <a:t> 6000 </a:t>
            </a:r>
            <a:r>
              <a:rPr lang="de-CH" sz="1400" dirty="0" err="1" smtClean="0">
                <a:latin typeface="Arial"/>
                <a:cs typeface="Arial"/>
              </a:rPr>
              <a:t>patients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12" y="876123"/>
            <a:ext cx="1620000" cy="1215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14535" y="815583"/>
            <a:ext cx="26071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Gantry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under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construction</a:t>
            </a:r>
            <a:endParaRPr lang="de-CH" sz="14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	• </a:t>
            </a:r>
            <a:r>
              <a:rPr lang="de-CH" sz="1400" dirty="0" err="1" smtClean="0">
                <a:latin typeface="Arial"/>
                <a:cs typeface="Arial"/>
              </a:rPr>
              <a:t>research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collaboration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with</a:t>
            </a:r>
            <a:endParaRPr lang="de-CH" sz="14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 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8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Varian</a:t>
            </a:r>
            <a:r>
              <a:rPr lang="de-CH" sz="1400" dirty="0" smtClean="0">
                <a:latin typeface="Arial"/>
                <a:cs typeface="Arial"/>
              </a:rPr>
              <a:t> Medical Systems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start</a:t>
            </a:r>
            <a:r>
              <a:rPr lang="de-CH" sz="1400" dirty="0" smtClean="0">
                <a:latin typeface="Arial"/>
                <a:cs typeface="Arial"/>
              </a:rPr>
              <a:t> in 2016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1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/>
              <a:t>Schools, </a:t>
            </a:r>
            <a:r>
              <a:rPr lang="de-CH" b="0" dirty="0" err="1"/>
              <a:t>Conferences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63528" y="6536417"/>
            <a:ext cx="2133600" cy="365125"/>
          </a:xfrm>
        </p:spPr>
        <p:txBody>
          <a:bodyPr/>
          <a:lstStyle/>
          <a:p>
            <a:fld id="{A7708EEC-50EB-4C3F-A82B-07AEA56CFAD6}" type="slidenum">
              <a:rPr lang="de-CH" smtClean="0"/>
              <a:pPr/>
              <a:t>17</a:t>
            </a:fld>
            <a:endParaRPr lang="de-CH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572000" y="1268760"/>
            <a:ext cx="0" cy="5112568"/>
          </a:xfrm>
          <a:prstGeom prst="line">
            <a:avLst/>
          </a:prstGeom>
          <a:ln w="2222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48667" y="836712"/>
            <a:ext cx="6030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0000">
              <a:tabLst>
                <a:tab pos="180000" algn="l"/>
              </a:tabLst>
            </a:pP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Laboratory </a:t>
            </a:r>
            <a:r>
              <a:rPr lang="de-CH" sz="1600" kern="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for</a:t>
            </a: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kern="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Particle</a:t>
            </a: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kern="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Physics</a:t>
            </a: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kern="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i</a:t>
            </a:r>
            <a:r>
              <a:rPr lang="de-CH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s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kern="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organisor</a:t>
            </a: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and host: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252" y="5851659"/>
            <a:ext cx="2700000" cy="2118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4059651"/>
            <a:ext cx="2700000" cy="1792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5765" y="5808790"/>
            <a:ext cx="1010895" cy="16946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036142" y="5647975"/>
            <a:ext cx="142058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80000">
              <a:tabLst>
                <a:tab pos="180000" algn="l"/>
              </a:tabLst>
            </a:pPr>
            <a:r>
              <a:rPr lang="de-CH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de-CH" sz="10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de-CH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Summer School</a:t>
            </a:r>
          </a:p>
          <a:p>
            <a:pPr algn="ctr" defTabSz="180000">
              <a:tabLst>
                <a:tab pos="180000" algn="l"/>
              </a:tabLst>
            </a:pPr>
            <a:r>
              <a:rPr lang="de-CH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2016</a:t>
            </a:r>
          </a:p>
        </p:txBody>
      </p:sp>
      <p:pic>
        <p:nvPicPr>
          <p:cNvPr id="42" name="Picture 2" descr="http://www.psi.ch/psi2013/HomeEN/igp_1024x640%3e_PSI2013_po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22" y="4185713"/>
            <a:ext cx="2700000" cy="19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Bild 11" descr="bi2009m06_psi_luftbild_03_ppt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7523" y="5382881"/>
            <a:ext cx="2700000" cy="105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http://www.psi.ch/psi2013/HomeEN/igp_1024x640%3e_PSI2013_poste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6712796" y="3978800"/>
            <a:ext cx="237807" cy="99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245969" y="4281429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</a:t>
            </a:r>
            <a:r>
              <a:rPr lang="de-CH" sz="3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pic>
        <p:nvPicPr>
          <p:cNvPr id="46" name="Picture 2" descr="http://www.psi.ch/psi2013/HomeEN/igp_1024x640%3e_PSI2013_poster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6470290" y="4645150"/>
            <a:ext cx="113616" cy="10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384331" y="4624745"/>
            <a:ext cx="2776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CH" sz="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pic>
        <p:nvPicPr>
          <p:cNvPr id="48" name="Picture 2" descr="http://www.psi.ch/psi2013/HomeEN/igp_1024x640%3e_PSI2013_poster.pn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7076" y="5045685"/>
            <a:ext cx="829220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6271627" y="4955665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2016</a:t>
            </a:r>
          </a:p>
        </p:txBody>
      </p:sp>
      <p:pic>
        <p:nvPicPr>
          <p:cNvPr id="50" name="Picture 2" descr="http://www.psi.ch/psi2013/HomeEN/igp_1024x640%3e_PSI2013_poster.png"/>
          <p:cNvPicPr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7041" y="5267395"/>
            <a:ext cx="523874" cy="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539477" y="5224470"/>
            <a:ext cx="61106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www.psi.ch/ltp</a:t>
            </a:r>
            <a:r>
              <a:rPr lang="de-CH" sz="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de-CH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2921" y="1231240"/>
            <a:ext cx="4231608" cy="226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80000">
              <a:tabLst>
                <a:tab pos="180000" algn="l"/>
              </a:tabLst>
            </a:pPr>
            <a:r>
              <a:rPr lang="de-CH" sz="16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•	PSI </a:t>
            </a:r>
            <a:r>
              <a:rPr lang="de-CH" sz="16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Particle</a:t>
            </a:r>
            <a:r>
              <a:rPr lang="de-CH" sz="16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Summer School </a:t>
            </a:r>
          </a:p>
          <a:p>
            <a:pPr lvl="0" defTabSz="180000">
              <a:tabLst>
                <a:tab pos="180000" algn="l"/>
              </a:tabLst>
            </a:pPr>
            <a:r>
              <a:rPr lang="de-CH" sz="16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</a:t>
            </a:r>
            <a:r>
              <a:rPr lang="de-CH" sz="16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(”</a:t>
            </a:r>
            <a:r>
              <a:rPr lang="de-CH" sz="16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Zuoz</a:t>
            </a:r>
            <a:r>
              <a:rPr lang="de-CH" sz="16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Summer School”)</a:t>
            </a:r>
          </a:p>
          <a:p>
            <a:pPr lvl="0" defTabSz="180000">
              <a:tabLst>
                <a:tab pos="180000" algn="l"/>
              </a:tabLst>
            </a:pPr>
            <a:endParaRPr lang="de-CH" sz="300" kern="0" dirty="0" smtClean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▪ 	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every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2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years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, 1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week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duration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, </a:t>
            </a: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Zuoz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in Grisons (CH)  </a:t>
            </a:r>
          </a:p>
          <a:p>
            <a:pPr lvl="0" defTabSz="180000">
              <a:tabLst>
                <a:tab pos="180000" algn="l"/>
              </a:tabLst>
            </a:pPr>
            <a:endParaRPr lang="de-CH" sz="200" kern="0" dirty="0" smtClean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▪ 	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lectures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on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theory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and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experiment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endParaRPr lang="de-CH" sz="1400" kern="0" dirty="0" smtClean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by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international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experts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(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8-10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lecturers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) </a:t>
            </a:r>
          </a:p>
          <a:p>
            <a:pPr lvl="0" defTabSz="180000">
              <a:tabLst>
                <a:tab pos="180000" algn="l"/>
              </a:tabLst>
            </a:pPr>
            <a:endParaRPr lang="de-CH" sz="200" kern="0" dirty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▪ 	~70-80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worldwide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participants</a:t>
            </a:r>
            <a:endParaRPr lang="de-CH" sz="1400" kern="0" dirty="0" smtClean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endParaRPr lang="de-CH" sz="200" kern="0" dirty="0" smtClean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▪ 	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lectures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covering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recent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topics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in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physics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at </a:t>
            </a: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”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energy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” and ”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intensity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/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precision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”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frontiers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78107" y="1228607"/>
            <a:ext cx="4497706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80000">
              <a:tabLst>
                <a:tab pos="180000" algn="l"/>
              </a:tabLst>
            </a:pP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• 	International Workshop on </a:t>
            </a:r>
            <a:r>
              <a:rPr lang="de-CH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the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b="1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P</a:t>
            </a:r>
            <a:r>
              <a:rPr lang="de-CH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hysics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of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</a:p>
          <a:p>
            <a:pPr lvl="0" defTabSz="180000">
              <a:tabLst>
                <a:tab pos="180000" algn="l"/>
              </a:tabLst>
            </a:pP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	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fundamental </a:t>
            </a:r>
            <a:r>
              <a:rPr lang="de-CH" sz="1600" b="1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S</a:t>
            </a:r>
            <a:r>
              <a:rPr lang="de-CH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ymmetries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and </a:t>
            </a:r>
            <a:r>
              <a:rPr lang="de-CH" sz="16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I</a:t>
            </a:r>
            <a:r>
              <a:rPr lang="de-CH" sz="1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nteractions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</a:p>
          <a:p>
            <a:pPr lvl="0" defTabSz="180000">
              <a:tabLst>
                <a:tab pos="180000" algn="l"/>
              </a:tabLst>
            </a:pPr>
            <a:r>
              <a:rPr lang="de-CH" sz="16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at </a:t>
            </a:r>
            <a:r>
              <a:rPr lang="de-CH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low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energies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and </a:t>
            </a:r>
            <a:r>
              <a:rPr lang="de-CH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the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precision</a:t>
            </a:r>
            <a:r>
              <a:rPr lang="de-CH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frontier</a:t>
            </a:r>
            <a:endParaRPr lang="de-CH" sz="16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endParaRPr lang="de-CH" sz="300" kern="0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	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▪ 	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every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3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years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, ~4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days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duration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, </a:t>
            </a: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Paul Scherrer Institut (CH)</a:t>
            </a:r>
          </a:p>
          <a:p>
            <a:pPr lvl="0" defTabSz="180000">
              <a:tabLst>
                <a:tab pos="180000" algn="l"/>
              </a:tabLst>
            </a:pPr>
            <a:endParaRPr lang="de-CH" sz="200" kern="0" dirty="0" smtClean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▪ 	~75 oral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presentations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, ~50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posters</a:t>
            </a:r>
            <a:endParaRPr lang="de-CH" sz="1400" kern="0" dirty="0" smtClean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(5%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theoretical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, ~95% experimental)</a:t>
            </a:r>
          </a:p>
          <a:p>
            <a:pPr lvl="0" defTabSz="180000">
              <a:tabLst>
                <a:tab pos="180000" algn="l"/>
              </a:tabLst>
            </a:pPr>
            <a:endParaRPr lang="en-US" sz="2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▪ 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~160-180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worldwide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participants</a:t>
            </a:r>
            <a:endParaRPr lang="de-CH" sz="1400" kern="0" dirty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endParaRPr lang="en-US" sz="2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en-US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▪ 	low energy precision tests of standard model, </a:t>
            </a:r>
          </a:p>
          <a:p>
            <a:pPr lvl="0" defTabSz="180000">
              <a:tabLst>
                <a:tab pos="18000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fundamental physics with </a:t>
            </a:r>
            <a:r>
              <a:rPr lang="en-US" sz="1400" kern="0" dirty="0" smtClean="0">
                <a:solidFill>
                  <a:srgbClr val="000000"/>
                </a:solidFill>
                <a:latin typeface="Symbol" panose="05050102010706020507" pitchFamily="18" charset="2"/>
                <a:ea typeface="ヒラギノ角ゴ Pro W3" pitchFamily="-108" charset="-128"/>
                <a:cs typeface="Arial"/>
              </a:rPr>
              <a:t>m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, </a:t>
            </a:r>
            <a:r>
              <a:rPr lang="en-US" sz="1400" kern="0" dirty="0" smtClean="0">
                <a:solidFill>
                  <a:srgbClr val="000000"/>
                </a:solidFill>
                <a:latin typeface="Symbol" panose="05050102010706020507" pitchFamily="18" charset="2"/>
                <a:ea typeface="ヒラギノ角ゴ Pro W3" pitchFamily="-108" charset="-128"/>
                <a:cs typeface="Arial"/>
              </a:rPr>
              <a:t>p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, n and atoms, </a:t>
            </a:r>
          </a:p>
          <a:p>
            <a:pPr lvl="0" defTabSz="180000">
              <a:tabLst>
                <a:tab pos="18000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searches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for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symmetry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violations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or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permanent </a:t>
            </a:r>
          </a:p>
          <a:p>
            <a:pPr lvl="0" defTabSz="180000">
              <a:tabLst>
                <a:tab pos="18000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electric dipole moments, etc. 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4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51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smtClean="0"/>
              <a:t>National </a:t>
            </a:r>
            <a:r>
              <a:rPr lang="de-CH" b="0" dirty="0" err="1" smtClean="0"/>
              <a:t>Association</a:t>
            </a:r>
            <a:endParaRPr lang="de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8EEC-50EB-4C3F-A82B-07AEA56CFAD6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162921" y="842255"/>
            <a:ext cx="764943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0000">
              <a:tabLst>
                <a:tab pos="180000" algn="l"/>
              </a:tabLst>
            </a:pPr>
            <a:r>
              <a:rPr lang="de-CH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CHIPP</a:t>
            </a:r>
            <a:r>
              <a:rPr lang="de-CH" sz="16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– </a:t>
            </a:r>
            <a:r>
              <a:rPr lang="de-CH" sz="16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the</a:t>
            </a:r>
            <a:r>
              <a:rPr lang="de-CH" sz="16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Swiss</a:t>
            </a:r>
            <a:r>
              <a:rPr lang="de-CH" sz="2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6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(</a:t>
            </a:r>
            <a:r>
              <a:rPr lang="de-CH" sz="1600" b="1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CH</a:t>
            </a:r>
            <a:r>
              <a:rPr lang="de-CH" sz="16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) </a:t>
            </a:r>
            <a:r>
              <a:rPr lang="de-CH" sz="1600" b="1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I</a:t>
            </a:r>
            <a:r>
              <a:rPr lang="de-CH" sz="16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nstitut </a:t>
            </a:r>
            <a:r>
              <a:rPr lang="de-CH" sz="16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o</a:t>
            </a:r>
            <a:r>
              <a:rPr lang="de-CH" sz="16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f</a:t>
            </a:r>
            <a:r>
              <a:rPr lang="de-CH" sz="16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600" b="1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</a:t>
            </a:r>
            <a:r>
              <a:rPr lang="de-CH" sz="16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article</a:t>
            </a:r>
            <a:r>
              <a:rPr lang="de-CH" sz="16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600" b="1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</a:t>
            </a:r>
            <a:r>
              <a:rPr lang="de-CH" sz="16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hysics</a:t>
            </a:r>
            <a:endParaRPr lang="de-CH" sz="200" kern="0" dirty="0" smtClean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endParaRPr lang="de-CH" sz="300" kern="0" dirty="0" smtClean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•	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units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researchers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active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in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particle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,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astroparticle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and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nuclear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physics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in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Switzerland</a:t>
            </a:r>
            <a:endParaRPr lang="de-CH" sz="1400" kern="0" dirty="0" smtClean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→ PSI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is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member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of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CHIPP</a:t>
            </a:r>
          </a:p>
          <a:p>
            <a:pPr lvl="0" defTabSz="180000">
              <a:tabLst>
                <a:tab pos="180000" algn="l"/>
              </a:tabLst>
            </a:pPr>
            <a:endParaRPr lang="de-CH" sz="200" kern="0" dirty="0" smtClean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• 	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association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according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to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Swiss Law</a:t>
            </a:r>
          </a:p>
          <a:p>
            <a:pPr lvl="0" defTabSz="180000">
              <a:tabLst>
                <a:tab pos="180000" algn="l"/>
              </a:tabLst>
            </a:pPr>
            <a:endParaRPr lang="de-CH" sz="2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	• 	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member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of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Swiss Academy </a:t>
            </a:r>
            <a:r>
              <a:rPr lang="de-CH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of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Science 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(SCNAT)</a:t>
            </a:r>
            <a:endParaRPr lang="de-CH" sz="1400" kern="0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endParaRPr lang="de-CH" sz="14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5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organisation</a:t>
            </a:r>
            <a:r>
              <a:rPr lang="de-CH" sz="15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: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	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•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plenary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, 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board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, 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executive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board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, 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chairman</a:t>
            </a:r>
            <a:endParaRPr lang="de-CH" sz="14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endParaRPr lang="de-CH" sz="2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•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subcommittees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: 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outreach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, </a:t>
            </a:r>
            <a:r>
              <a:rPr lang="de-CH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computing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</a:p>
          <a:p>
            <a:pPr lvl="0" defTabSz="180000">
              <a:tabLst>
                <a:tab pos="180000" algn="l"/>
              </a:tabLst>
            </a:pPr>
            <a:endParaRPr lang="de-CH" sz="2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de-CH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•	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representatives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in SPS, CERN Council, ECFA,</a:t>
            </a: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NuPECC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, </a:t>
            </a:r>
            <a:r>
              <a:rPr lang="de-CH" sz="1400" kern="0" dirty="0" err="1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ApPEC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endParaRPr lang="de-CH" sz="140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2132856"/>
            <a:ext cx="4083574" cy="3245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980728"/>
            <a:ext cx="826109" cy="642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991" y="3649043"/>
            <a:ext cx="4580100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80000">
              <a:tabLst>
                <a:tab pos="180000" algn="l"/>
              </a:tabLst>
            </a:pPr>
            <a:r>
              <a:rPr lang="de-CH" sz="1500" kern="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goals</a:t>
            </a:r>
            <a:r>
              <a:rPr lang="de-CH" sz="15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: </a:t>
            </a: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	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• 	</a:t>
            </a:r>
            <a:r>
              <a:rPr lang="de-CH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to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strengthen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particle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, </a:t>
            </a:r>
            <a:r>
              <a:rPr lang="de-CH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astroparticle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and </a:t>
            </a:r>
            <a:r>
              <a:rPr lang="de-CH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nuclear</a:t>
            </a:r>
            <a:endParaRPr lang="de-CH" sz="1400" kern="0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		</a:t>
            </a:r>
            <a:r>
              <a:rPr lang="de-CH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physics</a:t>
            </a: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in </a:t>
            </a:r>
            <a:r>
              <a:rPr lang="de-CH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Switzerland</a:t>
            </a:r>
            <a:endParaRPr lang="de-CH" sz="1400" kern="0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endParaRPr lang="de-CH" sz="200" kern="0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		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• 	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to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coordinate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and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strengthen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the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participation</a:t>
            </a:r>
            <a:endParaRPr lang="de-CH" sz="1400" kern="0" dirty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	in international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projects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and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committees</a:t>
            </a:r>
            <a:endParaRPr lang="de-CH" sz="1400" kern="0" dirty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endParaRPr lang="de-CH" sz="200" kern="0" dirty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• 	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to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coordinate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research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,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funding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requests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 and</a:t>
            </a: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	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teaching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activities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</a:p>
          <a:p>
            <a:pPr lvl="0" defTabSz="180000">
              <a:tabLst>
                <a:tab pos="180000" algn="l"/>
              </a:tabLst>
            </a:pPr>
            <a:endParaRPr lang="de-CH" sz="200" kern="0" dirty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•	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to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act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as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common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contact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for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funding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agencies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	and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politics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endParaRPr lang="de-CH" sz="200" kern="0" dirty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		•	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to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promote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public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awareness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</a:p>
          <a:p>
            <a:pPr lvl="0" defTabSz="180000">
              <a:tabLst>
                <a:tab pos="180000" algn="l"/>
              </a:tabLst>
            </a:pPr>
            <a:endParaRPr lang="de-CH" sz="1400" kern="0" dirty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5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activities</a:t>
            </a:r>
            <a:r>
              <a:rPr lang="de-CH" sz="15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: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	• 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PhD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prize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,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PhD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school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,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topical</a:t>
            </a:r>
            <a:r>
              <a:rPr lang="de-CH" sz="1400" kern="0" dirty="0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 </a:t>
            </a:r>
            <a:r>
              <a:rPr lang="de-CH" sz="1400" kern="0" dirty="0" err="1">
                <a:solidFill>
                  <a:srgbClr val="000000"/>
                </a:solidFill>
                <a:latin typeface="Arial"/>
                <a:ea typeface="ヒラギノ角ゴ Pro W3" pitchFamily="-108" charset="-128"/>
                <a:cs typeface="Arial"/>
              </a:rPr>
              <a:t>workshops</a:t>
            </a:r>
            <a:endParaRPr lang="de-CH" sz="1400" kern="0" dirty="0">
              <a:solidFill>
                <a:srgbClr val="000000"/>
              </a:solidFill>
              <a:latin typeface="Arial"/>
              <a:ea typeface="ヒラギノ角ゴ Pro W3" pitchFamily="-108" charset="-128"/>
              <a:cs typeface="Arial"/>
            </a:endParaRPr>
          </a:p>
          <a:p>
            <a:pPr defTabSz="180000">
              <a:tabLst>
                <a:tab pos="180000" algn="l"/>
              </a:tabLst>
            </a:pPr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55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119" name="Picture 7" descr="zusammenfassung-bi2009m06_psi_luftbild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0"/>
          <a:stretch>
            <a:fillRect/>
          </a:stretch>
        </p:blipFill>
        <p:spPr bwMode="auto">
          <a:xfrm>
            <a:off x="287338" y="787400"/>
            <a:ext cx="8569325" cy="57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6115" name="Rectangle 3"/>
          <p:cNvSpPr>
            <a:spLocks noChangeArrowheads="1"/>
          </p:cNvSpPr>
          <p:nvPr/>
        </p:nvSpPr>
        <p:spPr bwMode="auto">
          <a:xfrm>
            <a:off x="285055" y="785813"/>
            <a:ext cx="8569325" cy="3355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986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sz="2400" b="1" dirty="0" smtClean="0">
                <a:sym typeface="Symbol" pitchFamily="18" charset="2"/>
              </a:rPr>
              <a:t>Summary</a:t>
            </a:r>
            <a:endParaRPr lang="de-CH" altLang="en-US" sz="2400" b="1" dirty="0">
              <a:sym typeface="Symbol" pitchFamily="18" charset="2"/>
            </a:endParaRPr>
          </a:p>
        </p:txBody>
      </p:sp>
      <p:sp>
        <p:nvSpPr>
          <p:cNvPr id="986118" name="Line 10"/>
          <p:cNvSpPr>
            <a:spLocks noChangeShapeType="1"/>
          </p:cNvSpPr>
          <p:nvPr/>
        </p:nvSpPr>
        <p:spPr bwMode="auto">
          <a:xfrm>
            <a:off x="288925" y="4130675"/>
            <a:ext cx="8567738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63528" y="6536417"/>
            <a:ext cx="2133600" cy="365125"/>
          </a:xfrm>
        </p:spPr>
        <p:txBody>
          <a:bodyPr/>
          <a:lstStyle/>
          <a:p>
            <a:fld id="{A7708EEC-50EB-4C3F-A82B-07AEA56CFAD6}" type="slidenum">
              <a:rPr lang="de-CH" smtClean="0"/>
              <a:t>19</a:t>
            </a:fld>
            <a:endParaRPr lang="de-CH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2888" y="785813"/>
            <a:ext cx="8398774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82563">
              <a:defRPr sz="2400">
                <a:solidFill>
                  <a:schemeClr val="tx1"/>
                </a:solidFill>
                <a:latin typeface="Arial" charset="0"/>
              </a:defRPr>
            </a:lvl1pPr>
            <a:lvl2pPr defTabSz="182563">
              <a:defRPr sz="2400">
                <a:solidFill>
                  <a:schemeClr val="tx1"/>
                </a:solidFill>
                <a:latin typeface="Arial" charset="0"/>
              </a:defRPr>
            </a:lvl2pPr>
            <a:lvl3pPr defTabSz="182563"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182563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182563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182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altLang="en-US" sz="1600" dirty="0" smtClean="0"/>
              <a:t>• 	The Paul Scherrer Institute </a:t>
            </a:r>
            <a:r>
              <a:rPr lang="de-CH" altLang="en-US" sz="1600" dirty="0" err="1" smtClean="0"/>
              <a:t>addresses</a:t>
            </a:r>
            <a:r>
              <a:rPr lang="de-CH" altLang="en-US" sz="1600" dirty="0" smtClean="0"/>
              <a:t> the </a:t>
            </a:r>
            <a:r>
              <a:rPr lang="de-CH" altLang="en-US" sz="1600" dirty="0"/>
              <a:t>open </a:t>
            </a:r>
            <a:r>
              <a:rPr lang="de-CH" altLang="en-US" sz="1600" dirty="0" err="1"/>
              <a:t>questions</a:t>
            </a:r>
            <a:r>
              <a:rPr lang="de-CH" altLang="en-US" sz="1600" dirty="0"/>
              <a:t> in </a:t>
            </a:r>
            <a:r>
              <a:rPr lang="de-CH" altLang="en-US" sz="1600" dirty="0" err="1"/>
              <a:t>particle</a:t>
            </a:r>
            <a:r>
              <a:rPr lang="de-CH" altLang="en-US" sz="1600" dirty="0"/>
              <a:t> </a:t>
            </a:r>
            <a:r>
              <a:rPr lang="de-CH" altLang="en-US" sz="1600" dirty="0" err="1"/>
              <a:t>physics</a:t>
            </a:r>
            <a:r>
              <a:rPr lang="de-CH" altLang="en-US" sz="1600" dirty="0"/>
              <a:t> 	</a:t>
            </a:r>
            <a:endParaRPr lang="de-CH" altLang="en-US" sz="1600" dirty="0" smtClean="0"/>
          </a:p>
          <a:p>
            <a:r>
              <a:rPr lang="de-CH" altLang="en-US" sz="1600" dirty="0">
                <a:latin typeface="Arial"/>
                <a:cs typeface="Arial"/>
              </a:rPr>
              <a:t>	</a:t>
            </a:r>
            <a:r>
              <a:rPr lang="de-CH" altLang="en-US" sz="1600" dirty="0" smtClean="0">
                <a:latin typeface="Arial"/>
                <a:cs typeface="Arial"/>
              </a:rPr>
              <a:t>		▪ </a:t>
            </a:r>
            <a:r>
              <a:rPr lang="de-CH" altLang="en-US" sz="1600" dirty="0" err="1" smtClean="0"/>
              <a:t>with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experiments</a:t>
            </a:r>
            <a:r>
              <a:rPr lang="de-CH" altLang="en-US" sz="1600" dirty="0" smtClean="0"/>
              <a:t> at PSI at the </a:t>
            </a:r>
            <a:r>
              <a:rPr lang="de-CH" altLang="en-US" sz="1600" dirty="0"/>
              <a:t>”high </a:t>
            </a:r>
            <a:r>
              <a:rPr lang="de-CH" altLang="en-US" sz="1600" dirty="0" err="1"/>
              <a:t>intensity</a:t>
            </a:r>
            <a:r>
              <a:rPr lang="de-CH" altLang="en-US" sz="1600" dirty="0"/>
              <a:t> and </a:t>
            </a:r>
            <a:r>
              <a:rPr lang="de-CH" altLang="en-US" sz="1600" dirty="0" smtClean="0"/>
              <a:t>high </a:t>
            </a:r>
            <a:r>
              <a:rPr lang="de-CH" altLang="en-US" sz="1600" dirty="0" err="1" smtClean="0"/>
              <a:t>precision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frontiers</a:t>
            </a:r>
            <a:r>
              <a:rPr lang="de-CH" altLang="en-US" sz="1600" dirty="0" smtClean="0"/>
              <a:t>”, and</a:t>
            </a:r>
          </a:p>
          <a:p>
            <a:r>
              <a:rPr lang="de-CH" altLang="en-US" sz="1600" dirty="0"/>
              <a:t>	</a:t>
            </a:r>
            <a:r>
              <a:rPr lang="de-CH" altLang="en-US" sz="1600" dirty="0" smtClean="0"/>
              <a:t>		</a:t>
            </a:r>
            <a:r>
              <a:rPr lang="de-CH" altLang="en-US" sz="1600" dirty="0" smtClean="0">
                <a:latin typeface="Arial"/>
                <a:cs typeface="Arial"/>
              </a:rPr>
              <a:t>▪ </a:t>
            </a:r>
            <a:r>
              <a:rPr lang="de-CH" altLang="en-US" sz="1600" dirty="0" err="1" smtClean="0"/>
              <a:t>with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its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involvement</a:t>
            </a:r>
            <a:r>
              <a:rPr lang="de-CH" altLang="en-US" sz="1600" dirty="0" smtClean="0"/>
              <a:t> in </a:t>
            </a:r>
            <a:r>
              <a:rPr lang="de-CH" altLang="en-US" sz="1600" dirty="0"/>
              <a:t>CMS </a:t>
            </a:r>
            <a:r>
              <a:rPr lang="de-CH" altLang="en-US" sz="1600" dirty="0" smtClean="0"/>
              <a:t>at the</a:t>
            </a:r>
            <a:r>
              <a:rPr lang="de-CH" altLang="en-US" sz="1600" dirty="0"/>
              <a:t> </a:t>
            </a:r>
            <a:r>
              <a:rPr lang="de-CH" altLang="en-US" sz="1600" dirty="0" smtClean="0"/>
              <a:t>”high </a:t>
            </a:r>
            <a:r>
              <a:rPr lang="de-CH" altLang="en-US" sz="1600" dirty="0" err="1" smtClean="0"/>
              <a:t>energy</a:t>
            </a:r>
            <a:r>
              <a:rPr lang="de-CH" altLang="en-US" sz="1600" dirty="0" smtClean="0"/>
              <a:t> </a:t>
            </a:r>
            <a:r>
              <a:rPr lang="de-CH" altLang="en-US" sz="1600" dirty="0" err="1"/>
              <a:t>frontier</a:t>
            </a:r>
            <a:r>
              <a:rPr lang="de-CH" altLang="en-US" sz="1600" dirty="0"/>
              <a:t>”.</a:t>
            </a:r>
            <a:endParaRPr lang="de-CH" altLang="en-US" sz="1600" dirty="0" smtClean="0"/>
          </a:p>
          <a:p>
            <a:endParaRPr lang="de-CH" altLang="en-US" sz="1000" dirty="0" smtClean="0"/>
          </a:p>
          <a:p>
            <a:r>
              <a:rPr lang="de-CH" altLang="en-US" sz="1600" dirty="0" smtClean="0"/>
              <a:t>•	The </a:t>
            </a:r>
            <a:r>
              <a:rPr lang="de-CH" altLang="en-US" sz="1600" dirty="0" err="1" smtClean="0"/>
              <a:t>institute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operates</a:t>
            </a:r>
            <a:r>
              <a:rPr lang="de-CH" altLang="en-US" sz="1600" dirty="0" smtClean="0"/>
              <a:t> the </a:t>
            </a:r>
            <a:r>
              <a:rPr lang="de-CH" altLang="en-US" sz="1600" dirty="0" err="1" smtClean="0"/>
              <a:t>most</a:t>
            </a:r>
            <a:r>
              <a:rPr lang="de-CH" altLang="en-US" sz="1600" dirty="0" smtClean="0"/>
              <a:t> powerful </a:t>
            </a:r>
            <a:r>
              <a:rPr lang="de-CH" altLang="en-US" sz="1600" dirty="0" err="1" smtClean="0"/>
              <a:t>proton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cyclotron</a:t>
            </a:r>
            <a:r>
              <a:rPr lang="de-CH" altLang="en-US" sz="1600" dirty="0" smtClean="0"/>
              <a:t>, </a:t>
            </a:r>
            <a:r>
              <a:rPr lang="de-CH" altLang="en-US" sz="1600" dirty="0" err="1" smtClean="0"/>
              <a:t>highest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intensity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secondary</a:t>
            </a:r>
            <a:r>
              <a:rPr lang="de-CH" altLang="en-US" sz="1600" dirty="0" smtClean="0"/>
              <a:t> </a:t>
            </a:r>
          </a:p>
          <a:p>
            <a:r>
              <a:rPr lang="de-CH" altLang="en-US" sz="1600" dirty="0">
                <a:latin typeface="Symbol" panose="05050102010706020507" pitchFamily="18" charset="2"/>
              </a:rPr>
              <a:t>	</a:t>
            </a:r>
            <a:r>
              <a:rPr lang="de-CH" altLang="en-US" sz="1600" dirty="0" smtClean="0">
                <a:latin typeface="Symbol" panose="05050102010706020507" pitchFamily="18" charset="2"/>
              </a:rPr>
              <a:t>p</a:t>
            </a:r>
            <a:r>
              <a:rPr lang="de-CH" altLang="en-US" sz="1600" dirty="0" smtClean="0"/>
              <a:t> and </a:t>
            </a:r>
            <a:r>
              <a:rPr lang="de-CH" altLang="en-US" sz="1600" dirty="0" smtClean="0">
                <a:latin typeface="Symbol" panose="05050102010706020507" pitchFamily="18" charset="2"/>
              </a:rPr>
              <a:t>m</a:t>
            </a:r>
            <a:r>
              <a:rPr lang="de-CH" altLang="en-US" sz="1600" dirty="0" smtClean="0"/>
              <a:t> beam </a:t>
            </a:r>
            <a:r>
              <a:rPr lang="de-CH" altLang="en-US" sz="1600" dirty="0" err="1" smtClean="0"/>
              <a:t>lines</a:t>
            </a:r>
            <a:r>
              <a:rPr lang="de-CH" altLang="en-US" sz="1600" dirty="0"/>
              <a:t> </a:t>
            </a:r>
            <a:r>
              <a:rPr lang="de-CH" altLang="en-US" sz="1600" dirty="0" smtClean="0"/>
              <a:t>and a </a:t>
            </a:r>
            <a:r>
              <a:rPr lang="de-CH" altLang="en-US" sz="1600" dirty="0" err="1" smtClean="0"/>
              <a:t>world-leading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source</a:t>
            </a:r>
            <a:r>
              <a:rPr lang="de-CH" altLang="en-US" sz="1600" dirty="0" smtClean="0"/>
              <a:t> of ultra-</a:t>
            </a:r>
            <a:r>
              <a:rPr lang="de-CH" altLang="en-US" sz="1600" dirty="0" err="1" smtClean="0"/>
              <a:t>cold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neutrons</a:t>
            </a:r>
            <a:r>
              <a:rPr lang="de-CH" altLang="en-US" sz="1600" dirty="0" smtClean="0"/>
              <a:t>. </a:t>
            </a:r>
          </a:p>
          <a:p>
            <a:endParaRPr lang="de-CH" altLang="en-US" sz="500" dirty="0"/>
          </a:p>
          <a:p>
            <a:r>
              <a:rPr lang="de-CH" altLang="en-US" sz="1600" dirty="0" smtClean="0"/>
              <a:t>	</a:t>
            </a:r>
            <a:r>
              <a:rPr lang="de-CH" altLang="en-US" sz="1600" dirty="0"/>
              <a:t>T</a:t>
            </a:r>
            <a:r>
              <a:rPr lang="de-CH" altLang="en-US" sz="1600" dirty="0" smtClean="0"/>
              <a:t>he </a:t>
            </a:r>
            <a:r>
              <a:rPr lang="de-CH" altLang="en-US" sz="1600" dirty="0" err="1" smtClean="0"/>
              <a:t>institute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offers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unique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possibilities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for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precision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experiments</a:t>
            </a:r>
            <a:r>
              <a:rPr lang="de-CH" altLang="en-US" sz="1600" dirty="0" smtClean="0"/>
              <a:t> and </a:t>
            </a:r>
          </a:p>
          <a:p>
            <a:r>
              <a:rPr lang="de-CH" altLang="en-US" sz="1600" dirty="0"/>
              <a:t>	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test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facilities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for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detectors</a:t>
            </a:r>
            <a:r>
              <a:rPr lang="de-CH" altLang="en-US" sz="1600" dirty="0" smtClean="0"/>
              <a:t> and </a:t>
            </a:r>
            <a:r>
              <a:rPr lang="de-CH" altLang="en-US" sz="1600" dirty="0" err="1" smtClean="0"/>
              <a:t>electronics</a:t>
            </a:r>
            <a:r>
              <a:rPr lang="de-CH" altLang="en-US" sz="1600" dirty="0" smtClean="0"/>
              <a:t>.</a:t>
            </a:r>
          </a:p>
          <a:p>
            <a:endParaRPr lang="de-CH" altLang="en-US" sz="1000" dirty="0"/>
          </a:p>
          <a:p>
            <a:r>
              <a:rPr lang="de-CH" altLang="en-US" sz="1600" dirty="0" smtClean="0">
                <a:latin typeface="Arial"/>
                <a:cs typeface="Arial"/>
              </a:rPr>
              <a:t>•	The </a:t>
            </a:r>
            <a:r>
              <a:rPr lang="de-CH" altLang="en-US" sz="1600" dirty="0" err="1" smtClean="0">
                <a:latin typeface="Arial"/>
                <a:cs typeface="Arial"/>
              </a:rPr>
              <a:t>institute</a:t>
            </a:r>
            <a:r>
              <a:rPr lang="de-CH" altLang="en-US" sz="1600" dirty="0" smtClean="0">
                <a:latin typeface="Arial"/>
                <a:cs typeface="Arial"/>
              </a:rPr>
              <a:t> </a:t>
            </a:r>
            <a:r>
              <a:rPr lang="de-CH" altLang="en-US" sz="1600" dirty="0" err="1" smtClean="0">
                <a:latin typeface="Arial"/>
                <a:cs typeface="Arial"/>
              </a:rPr>
              <a:t>pursues</a:t>
            </a:r>
            <a:r>
              <a:rPr lang="de-CH" altLang="en-US" sz="1600" dirty="0" smtClean="0">
                <a:latin typeface="Arial"/>
                <a:cs typeface="Arial"/>
              </a:rPr>
              <a:t> and </a:t>
            </a:r>
            <a:r>
              <a:rPr lang="de-CH" altLang="en-US" sz="1600" dirty="0" err="1" smtClean="0">
                <a:latin typeface="Arial"/>
                <a:cs typeface="Arial"/>
              </a:rPr>
              <a:t>collaborates</a:t>
            </a:r>
            <a:r>
              <a:rPr lang="de-CH" altLang="en-US" sz="1600" dirty="0" smtClean="0">
                <a:latin typeface="Arial"/>
                <a:cs typeface="Arial"/>
              </a:rPr>
              <a:t> on </a:t>
            </a:r>
            <a:r>
              <a:rPr lang="de-CH" altLang="en-US" sz="1600" dirty="0" err="1">
                <a:latin typeface="Arial"/>
                <a:cs typeface="Arial"/>
              </a:rPr>
              <a:t>a</a:t>
            </a:r>
            <a:r>
              <a:rPr lang="de-CH" altLang="en-US" sz="1600" dirty="0" err="1" smtClean="0">
                <a:latin typeface="Arial"/>
                <a:cs typeface="Arial"/>
              </a:rPr>
              <a:t>ccelerator</a:t>
            </a:r>
            <a:r>
              <a:rPr lang="de-CH" altLang="en-US" sz="1600" dirty="0" smtClean="0">
                <a:latin typeface="Arial"/>
                <a:cs typeface="Arial"/>
              </a:rPr>
              <a:t> &amp; </a:t>
            </a:r>
            <a:r>
              <a:rPr lang="de-CH" altLang="en-US" sz="1600" dirty="0" err="1" smtClean="0">
                <a:latin typeface="Arial"/>
                <a:cs typeface="Arial"/>
              </a:rPr>
              <a:t>detector</a:t>
            </a:r>
            <a:r>
              <a:rPr lang="de-CH" altLang="en-US" sz="1600" dirty="0" smtClean="0">
                <a:latin typeface="Arial"/>
                <a:cs typeface="Arial"/>
              </a:rPr>
              <a:t> </a:t>
            </a:r>
            <a:r>
              <a:rPr lang="de-CH" altLang="en-US" sz="1600" dirty="0" err="1" smtClean="0">
                <a:latin typeface="Arial"/>
                <a:cs typeface="Arial"/>
              </a:rPr>
              <a:t>technology</a:t>
            </a:r>
            <a:r>
              <a:rPr lang="de-CH" altLang="en-US" sz="1600" dirty="0" smtClean="0">
                <a:latin typeface="Arial"/>
                <a:cs typeface="Arial"/>
              </a:rPr>
              <a:t> and </a:t>
            </a:r>
          </a:p>
          <a:p>
            <a:r>
              <a:rPr lang="de-CH" altLang="en-US" sz="1600" dirty="0" smtClean="0">
                <a:latin typeface="Arial"/>
                <a:cs typeface="Arial"/>
              </a:rPr>
              <a:t>	</a:t>
            </a:r>
            <a:r>
              <a:rPr lang="de-CH" altLang="en-US" sz="1600" dirty="0" err="1" smtClean="0">
                <a:latin typeface="Arial"/>
                <a:cs typeface="Arial"/>
              </a:rPr>
              <a:t>software</a:t>
            </a:r>
            <a:r>
              <a:rPr lang="de-CH" altLang="en-US" sz="1600" dirty="0" smtClean="0">
                <a:latin typeface="Arial"/>
                <a:cs typeface="Arial"/>
              </a:rPr>
              <a:t> </a:t>
            </a:r>
            <a:r>
              <a:rPr lang="de-CH" altLang="en-US" sz="1600" dirty="0" err="1" smtClean="0">
                <a:latin typeface="Arial"/>
                <a:cs typeface="Arial"/>
              </a:rPr>
              <a:t>developments</a:t>
            </a:r>
            <a:r>
              <a:rPr lang="de-CH" altLang="en-US" sz="1600" dirty="0">
                <a:latin typeface="Arial"/>
                <a:cs typeface="Arial"/>
              </a:rPr>
              <a:t> </a:t>
            </a:r>
            <a:r>
              <a:rPr lang="de-CH" altLang="en-US" sz="1600" dirty="0" smtClean="0">
                <a:latin typeface="Arial"/>
                <a:cs typeface="Arial"/>
              </a:rPr>
              <a:t>and </a:t>
            </a:r>
            <a:r>
              <a:rPr lang="de-CH" altLang="en-US" sz="1600" dirty="0" err="1" smtClean="0">
                <a:latin typeface="Arial"/>
                <a:cs typeface="Arial"/>
              </a:rPr>
              <a:t>transfers</a:t>
            </a:r>
            <a:r>
              <a:rPr lang="de-CH" altLang="en-US" sz="1600" dirty="0">
                <a:latin typeface="Arial"/>
                <a:cs typeface="Arial"/>
              </a:rPr>
              <a:t> </a:t>
            </a:r>
            <a:r>
              <a:rPr lang="de-CH" altLang="en-US" sz="1600" dirty="0" err="1" smtClean="0">
                <a:latin typeface="Arial"/>
                <a:cs typeface="Arial"/>
              </a:rPr>
              <a:t>expertise</a:t>
            </a:r>
            <a:r>
              <a:rPr lang="de-CH" altLang="en-US" sz="1600" dirty="0" smtClean="0">
                <a:latin typeface="Arial"/>
                <a:cs typeface="Arial"/>
              </a:rPr>
              <a:t> in </a:t>
            </a:r>
            <a:r>
              <a:rPr lang="de-CH" altLang="en-US" sz="1600" dirty="0" err="1" smtClean="0">
                <a:latin typeface="Arial"/>
                <a:cs typeface="Arial"/>
              </a:rPr>
              <a:t>science</a:t>
            </a:r>
            <a:r>
              <a:rPr lang="de-CH" altLang="en-US" sz="1600" dirty="0" smtClean="0">
                <a:latin typeface="Arial"/>
                <a:cs typeface="Arial"/>
              </a:rPr>
              <a:t> and </a:t>
            </a:r>
            <a:r>
              <a:rPr lang="de-CH" altLang="en-US" sz="1600" dirty="0" err="1" smtClean="0">
                <a:latin typeface="Arial"/>
                <a:cs typeface="Arial"/>
              </a:rPr>
              <a:t>technology</a:t>
            </a:r>
            <a:r>
              <a:rPr lang="de-CH" altLang="en-US" sz="1600" dirty="0" smtClean="0">
                <a:latin typeface="Arial"/>
                <a:cs typeface="Arial"/>
              </a:rPr>
              <a:t> </a:t>
            </a:r>
            <a:r>
              <a:rPr lang="de-CH" altLang="en-US" sz="1600" dirty="0" err="1" smtClean="0">
                <a:latin typeface="Arial"/>
                <a:cs typeface="Arial"/>
              </a:rPr>
              <a:t>to</a:t>
            </a:r>
            <a:r>
              <a:rPr lang="de-CH" altLang="en-US" sz="1600" dirty="0" smtClean="0">
                <a:latin typeface="Arial"/>
                <a:cs typeface="Arial"/>
              </a:rPr>
              <a:t> </a:t>
            </a:r>
            <a:r>
              <a:rPr lang="de-CH" altLang="en-US" sz="1600" dirty="0" err="1" smtClean="0">
                <a:latin typeface="Arial"/>
                <a:cs typeface="Arial"/>
              </a:rPr>
              <a:t>industry</a:t>
            </a:r>
            <a:r>
              <a:rPr lang="de-CH" altLang="en-US" sz="1600" dirty="0" smtClean="0">
                <a:latin typeface="Arial"/>
                <a:cs typeface="Arial"/>
              </a:rPr>
              <a:t>. </a:t>
            </a:r>
          </a:p>
          <a:p>
            <a:endParaRPr lang="de-CH" altLang="en-US" sz="1000" dirty="0">
              <a:latin typeface="Arial"/>
              <a:cs typeface="Arial"/>
            </a:endParaRPr>
          </a:p>
          <a:p>
            <a:r>
              <a:rPr lang="de-CH" altLang="en-US" sz="1600" dirty="0" smtClean="0">
                <a:latin typeface="Arial"/>
                <a:cs typeface="Arial"/>
              </a:rPr>
              <a:t>•	The </a:t>
            </a:r>
            <a:r>
              <a:rPr lang="de-CH" altLang="en-US" sz="1600" dirty="0" err="1" smtClean="0">
                <a:latin typeface="Arial"/>
                <a:cs typeface="Arial"/>
              </a:rPr>
              <a:t>institute</a:t>
            </a:r>
            <a:r>
              <a:rPr lang="de-CH" altLang="en-US" sz="1600" dirty="0" smtClean="0">
                <a:latin typeface="Arial"/>
                <a:cs typeface="Arial"/>
              </a:rPr>
              <a:t> </a:t>
            </a:r>
            <a:r>
              <a:rPr lang="de-CH" altLang="en-US" sz="1600" dirty="0" err="1" smtClean="0">
                <a:latin typeface="Arial"/>
                <a:cs typeface="Arial"/>
              </a:rPr>
              <a:t>plays</a:t>
            </a:r>
            <a:r>
              <a:rPr lang="de-CH" altLang="en-US" sz="1600" dirty="0" smtClean="0">
                <a:latin typeface="Arial"/>
                <a:cs typeface="Arial"/>
              </a:rPr>
              <a:t> an </a:t>
            </a:r>
            <a:r>
              <a:rPr lang="de-CH" altLang="en-US" sz="1600" dirty="0" err="1" smtClean="0">
                <a:latin typeface="Arial"/>
                <a:cs typeface="Arial"/>
              </a:rPr>
              <a:t>important</a:t>
            </a:r>
            <a:r>
              <a:rPr lang="de-CH" altLang="en-US" sz="1600" dirty="0" smtClean="0">
                <a:latin typeface="Arial"/>
                <a:cs typeface="Arial"/>
              </a:rPr>
              <a:t> </a:t>
            </a:r>
            <a:r>
              <a:rPr lang="de-CH" altLang="en-US" sz="1600" dirty="0" err="1" smtClean="0">
                <a:latin typeface="Arial"/>
                <a:cs typeface="Arial"/>
              </a:rPr>
              <a:t>role</a:t>
            </a:r>
            <a:r>
              <a:rPr lang="de-CH" altLang="en-US" sz="1600" dirty="0" smtClean="0">
                <a:latin typeface="Arial"/>
                <a:cs typeface="Arial"/>
              </a:rPr>
              <a:t> in the </a:t>
            </a:r>
            <a:r>
              <a:rPr lang="de-CH" altLang="en-US" sz="1600" dirty="0" err="1" smtClean="0">
                <a:latin typeface="Arial"/>
                <a:cs typeface="Arial"/>
              </a:rPr>
              <a:t>education</a:t>
            </a:r>
            <a:r>
              <a:rPr lang="de-CH" altLang="en-US" sz="1600" dirty="0" smtClean="0">
                <a:latin typeface="Arial"/>
                <a:cs typeface="Arial"/>
              </a:rPr>
              <a:t> of </a:t>
            </a:r>
            <a:r>
              <a:rPr lang="de-CH" altLang="en-US" sz="1600" dirty="0" err="1" smtClean="0">
                <a:latin typeface="Arial"/>
                <a:cs typeface="Arial"/>
              </a:rPr>
              <a:t>young</a:t>
            </a:r>
            <a:r>
              <a:rPr lang="de-CH" altLang="en-US" sz="1600" dirty="0" smtClean="0">
                <a:latin typeface="Arial"/>
                <a:cs typeface="Arial"/>
              </a:rPr>
              <a:t> </a:t>
            </a:r>
            <a:r>
              <a:rPr lang="de-CH" altLang="en-US" sz="1600" dirty="0" err="1" smtClean="0">
                <a:latin typeface="Arial"/>
                <a:cs typeface="Arial"/>
              </a:rPr>
              <a:t>researchers</a:t>
            </a:r>
            <a:r>
              <a:rPr lang="de-CH" altLang="en-US" sz="1600" dirty="0" smtClean="0">
                <a:latin typeface="Arial"/>
                <a:cs typeface="Arial"/>
              </a:rPr>
              <a:t>.</a:t>
            </a:r>
            <a:endParaRPr lang="de-CH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94639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smtClean="0"/>
              <a:t>Paul Scherrer Institute</a:t>
            </a:r>
            <a:endParaRPr lang="de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8EEC-50EB-4C3F-A82B-07AEA56CFAD6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2667000" y="191335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7585" tIns="48792" rIns="97585" bIns="48792" anchor="ctr"/>
          <a:lstStyle/>
          <a:p>
            <a:endParaRPr lang="de-CH"/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2667000" y="234833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7585" tIns="48792" rIns="97585" bIns="48792" anchor="ctr"/>
          <a:lstStyle/>
          <a:p>
            <a:endParaRPr lang="de-CH"/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2667000" y="1476796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7585" tIns="48792" rIns="97585" bIns="48792" anchor="ctr"/>
          <a:lstStyle/>
          <a:p>
            <a:endParaRPr lang="de-CH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4572000" y="2349921"/>
            <a:ext cx="0" cy="290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7585" tIns="48792" rIns="97585" bIns="48792" anchor="ctr"/>
          <a:lstStyle/>
          <a:p>
            <a:endParaRPr lang="de-CH"/>
          </a:p>
        </p:txBody>
      </p:sp>
      <p:sp>
        <p:nvSpPr>
          <p:cNvPr id="11" name="Line 24"/>
          <p:cNvSpPr>
            <a:spLocks noChangeShapeType="1"/>
          </p:cNvSpPr>
          <p:nvPr/>
        </p:nvSpPr>
        <p:spPr bwMode="auto">
          <a:xfrm flipH="1">
            <a:off x="5767388" y="1486321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7585" tIns="48792" rIns="97585" bIns="48792" anchor="ctr"/>
          <a:lstStyle/>
          <a:p>
            <a:endParaRPr lang="de-CH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091238" y="1332333"/>
            <a:ext cx="2436812" cy="290513"/>
          </a:xfrm>
          <a:prstGeom prst="rect">
            <a:avLst/>
          </a:prstGeom>
          <a:solidFill>
            <a:srgbClr val="89C3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33682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Human Resources</a:t>
            </a:r>
            <a:endParaRPr lang="de-DE" altLang="de-DE" sz="1300" b="1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 flipH="1">
            <a:off x="5767388" y="1860971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7585" tIns="48792" rIns="97585" bIns="48792" anchor="ctr"/>
          <a:lstStyle/>
          <a:p>
            <a:endParaRPr lang="de-CH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091238" y="1706983"/>
            <a:ext cx="2436812" cy="290513"/>
          </a:xfrm>
          <a:prstGeom prst="rect">
            <a:avLst/>
          </a:prstGeom>
          <a:solidFill>
            <a:srgbClr val="89C3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33682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Safety</a:t>
            </a:r>
            <a:endParaRPr lang="de-DE" altLang="de-DE" sz="1300" b="1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 flipH="1">
            <a:off x="5767388" y="226260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7585" tIns="48792" rIns="97585" bIns="48792" anchor="ctr"/>
          <a:lstStyle/>
          <a:p>
            <a:endParaRPr lang="de-CH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091238" y="2108621"/>
            <a:ext cx="2436812" cy="290512"/>
          </a:xfrm>
          <a:prstGeom prst="rect">
            <a:avLst/>
          </a:prstGeom>
          <a:solidFill>
            <a:srgbClr val="89C3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33682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Communications</a:t>
            </a:r>
            <a:endParaRPr lang="de-DE" altLang="de-DE" sz="1300" b="1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4572000" y="2743621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7585" tIns="48792" rIns="97585" bIns="48792" anchor="ctr"/>
          <a:lstStyle/>
          <a:p>
            <a:endParaRPr lang="de-CH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1117600" y="3157958"/>
            <a:ext cx="6875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7585" tIns="48792" rIns="97585" bIns="48792" anchor="ctr"/>
          <a:lstStyle/>
          <a:p>
            <a:endParaRPr lang="de-CH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290763" y="3157958"/>
            <a:ext cx="0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7585" tIns="48792" rIns="97585" bIns="48792" anchor="ctr"/>
          <a:lstStyle/>
          <a:p>
            <a:endParaRPr lang="de-CH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117600" y="3157958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5258" tIns="48792" rIns="97585" bIns="48792" anchor="ctr"/>
          <a:lstStyle/>
          <a:p>
            <a:endParaRPr lang="de-CH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6854825" y="3157958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7585" tIns="48792" rIns="97585" bIns="48792" anchor="ctr"/>
          <a:lstStyle/>
          <a:p>
            <a:endParaRPr lang="de-CH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988300" y="3157958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7585" tIns="48792" rIns="97585" bIns="48792" anchor="ctr"/>
          <a:lstStyle/>
          <a:p>
            <a:endParaRPr lang="de-CH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398838" y="3157958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7585" tIns="48792" rIns="97585" bIns="48792" anchor="ctr"/>
          <a:lstStyle/>
          <a:p>
            <a:endParaRPr lang="de-CH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5697538" y="3157958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7585" tIns="48792" rIns="97585" bIns="48792" anchor="ctr"/>
          <a:lstStyle/>
          <a:p>
            <a:endParaRPr lang="de-CH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09600" y="3437358"/>
            <a:ext cx="1035050" cy="1793875"/>
          </a:xfrm>
          <a:prstGeom prst="rect">
            <a:avLst/>
          </a:prstGeom>
          <a:solidFill>
            <a:srgbClr val="89C3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94684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>
              <a:lnSpc>
                <a:spcPts val="1588"/>
              </a:lnSpc>
            </a:pPr>
            <a:r>
              <a:rPr lang="en-US" altLang="de-DE" sz="13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Research</a:t>
            </a:r>
          </a:p>
          <a:p>
            <a:pPr algn="ctr">
              <a:lnSpc>
                <a:spcPts val="1588"/>
              </a:lnSpc>
            </a:pPr>
            <a:r>
              <a:rPr lang="en-US" altLang="de-DE" sz="13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Department</a:t>
            </a:r>
          </a:p>
          <a:p>
            <a:pPr algn="ctr">
              <a:lnSpc>
                <a:spcPts val="1588"/>
              </a:lnSpc>
            </a:pPr>
            <a:endParaRPr lang="en-US" altLang="de-DE" sz="13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ctr">
              <a:lnSpc>
                <a:spcPts val="1588"/>
              </a:lnSpc>
            </a:pPr>
            <a:r>
              <a:rPr lang="en-US" altLang="de-DE" sz="13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Research</a:t>
            </a:r>
          </a:p>
          <a:p>
            <a:pPr algn="ctr">
              <a:lnSpc>
                <a:spcPts val="1588"/>
              </a:lnSpc>
            </a:pPr>
            <a:r>
              <a:rPr lang="de-CH" altLang="de-DE" sz="1300" b="1" dirty="0" err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with</a:t>
            </a:r>
            <a:r>
              <a:rPr lang="en-US" altLang="de-DE" sz="13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 </a:t>
            </a:r>
          </a:p>
          <a:p>
            <a:pPr algn="ctr">
              <a:lnSpc>
                <a:spcPts val="1588"/>
              </a:lnSpc>
            </a:pPr>
            <a:r>
              <a:rPr lang="en-US" altLang="de-DE" sz="13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Neutrons</a:t>
            </a:r>
          </a:p>
          <a:p>
            <a:pPr algn="ctr">
              <a:lnSpc>
                <a:spcPts val="1588"/>
              </a:lnSpc>
            </a:pPr>
            <a:r>
              <a:rPr lang="de-DE" altLang="de-DE" sz="13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a</a:t>
            </a:r>
            <a:r>
              <a:rPr lang="en-US" altLang="de-DE" sz="1300" b="1" dirty="0" err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nd</a:t>
            </a:r>
            <a:r>
              <a:rPr lang="en-US" altLang="de-DE" sz="13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 </a:t>
            </a:r>
            <a:r>
              <a:rPr lang="en-US" altLang="de-DE" sz="1300" b="1" dirty="0" err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Muons</a:t>
            </a:r>
            <a:endParaRPr lang="en-US" altLang="de-DE" sz="1300" b="1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770063" y="3437358"/>
            <a:ext cx="1033462" cy="1793875"/>
          </a:xfrm>
          <a:prstGeom prst="rect">
            <a:avLst/>
          </a:prstGeom>
          <a:solidFill>
            <a:srgbClr val="89C3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94684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>
              <a:lnSpc>
                <a:spcPts val="1588"/>
              </a:lnSpc>
            </a:pPr>
            <a:r>
              <a:rPr lang="en-US" altLang="de-DE" sz="13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Research</a:t>
            </a:r>
          </a:p>
          <a:p>
            <a:pPr algn="ctr">
              <a:lnSpc>
                <a:spcPts val="1588"/>
              </a:lnSpc>
            </a:pPr>
            <a:r>
              <a:rPr lang="en-US" altLang="de-DE" sz="13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Department</a:t>
            </a:r>
          </a:p>
          <a:p>
            <a:pPr algn="ctr">
              <a:lnSpc>
                <a:spcPts val="1588"/>
              </a:lnSpc>
            </a:pPr>
            <a:endParaRPr lang="en-US" altLang="de-DE" sz="130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Synchrotron</a:t>
            </a:r>
          </a:p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Radiation</a:t>
            </a:r>
          </a:p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and Nano-</a:t>
            </a:r>
          </a:p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technology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908300" y="3437358"/>
            <a:ext cx="1033463" cy="1793875"/>
          </a:xfrm>
          <a:prstGeom prst="rect">
            <a:avLst/>
          </a:prstGeom>
          <a:solidFill>
            <a:srgbClr val="89C3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94684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>
              <a:lnSpc>
                <a:spcPts val="1588"/>
              </a:lnSpc>
            </a:pPr>
            <a:r>
              <a:rPr lang="en-US" altLang="de-DE" sz="13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Research</a:t>
            </a:r>
          </a:p>
          <a:p>
            <a:pPr algn="ctr">
              <a:lnSpc>
                <a:spcPts val="1588"/>
              </a:lnSpc>
            </a:pPr>
            <a:r>
              <a:rPr lang="en-US" altLang="de-DE" sz="13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Department</a:t>
            </a:r>
          </a:p>
          <a:p>
            <a:pPr algn="ctr">
              <a:lnSpc>
                <a:spcPts val="1588"/>
              </a:lnSpc>
            </a:pPr>
            <a:endParaRPr lang="en-US" altLang="de-DE" sz="130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General</a:t>
            </a:r>
          </a:p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Energy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4051300" y="3437358"/>
            <a:ext cx="1033463" cy="1793875"/>
          </a:xfrm>
          <a:prstGeom prst="rect">
            <a:avLst/>
          </a:prstGeom>
          <a:solidFill>
            <a:srgbClr val="89C3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94684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>
              <a:lnSpc>
                <a:spcPts val="1588"/>
              </a:lnSpc>
            </a:pPr>
            <a:r>
              <a:rPr lang="en-US" altLang="de-DE" sz="13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Research</a:t>
            </a:r>
          </a:p>
          <a:p>
            <a:pPr algn="ctr">
              <a:lnSpc>
                <a:spcPts val="1588"/>
              </a:lnSpc>
            </a:pPr>
            <a:r>
              <a:rPr lang="en-US" altLang="de-DE" sz="13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Department</a:t>
            </a:r>
          </a:p>
          <a:p>
            <a:pPr algn="ctr">
              <a:lnSpc>
                <a:spcPts val="1588"/>
              </a:lnSpc>
            </a:pPr>
            <a:endParaRPr lang="en-US" altLang="de-DE" sz="130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Nuclear</a:t>
            </a:r>
          </a:p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Energy and</a:t>
            </a:r>
          </a:p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Safety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5189538" y="3437358"/>
            <a:ext cx="1035050" cy="1793875"/>
          </a:xfrm>
          <a:prstGeom prst="rect">
            <a:avLst/>
          </a:prstGeom>
          <a:solidFill>
            <a:srgbClr val="89C3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94684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>
              <a:lnSpc>
                <a:spcPts val="1588"/>
              </a:lnSpc>
            </a:pPr>
            <a:r>
              <a:rPr lang="en-US" altLang="de-DE" sz="13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Research</a:t>
            </a:r>
          </a:p>
          <a:p>
            <a:pPr algn="ctr">
              <a:lnSpc>
                <a:spcPts val="1588"/>
              </a:lnSpc>
            </a:pPr>
            <a:r>
              <a:rPr lang="en-US" altLang="de-DE" sz="13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Department</a:t>
            </a:r>
          </a:p>
          <a:p>
            <a:pPr algn="ctr">
              <a:lnSpc>
                <a:spcPts val="1588"/>
              </a:lnSpc>
            </a:pPr>
            <a:endParaRPr lang="en-US" altLang="de-DE" sz="130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Biology </a:t>
            </a:r>
          </a:p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and</a:t>
            </a:r>
          </a:p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Chemistry</a:t>
            </a: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7485063" y="3437358"/>
            <a:ext cx="1042987" cy="1793875"/>
          </a:xfrm>
          <a:prstGeom prst="rect">
            <a:avLst/>
          </a:prstGeom>
          <a:solidFill>
            <a:srgbClr val="89C3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94684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>
              <a:lnSpc>
                <a:spcPts val="1588"/>
              </a:lnSpc>
            </a:pPr>
            <a:r>
              <a:rPr lang="en-US" altLang="de-DE" sz="13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Department</a:t>
            </a:r>
          </a:p>
          <a:p>
            <a:pPr algn="ctr">
              <a:lnSpc>
                <a:spcPts val="1588"/>
              </a:lnSpc>
            </a:pPr>
            <a:endParaRPr lang="en-US" altLang="de-DE" sz="130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ctr">
              <a:lnSpc>
                <a:spcPts val="1588"/>
              </a:lnSpc>
            </a:pPr>
            <a:endParaRPr lang="en-US" altLang="de-DE" sz="130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Logistics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332538" y="3437358"/>
            <a:ext cx="1033462" cy="1793875"/>
          </a:xfrm>
          <a:prstGeom prst="rect">
            <a:avLst/>
          </a:prstGeom>
          <a:solidFill>
            <a:srgbClr val="89C3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94684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>
              <a:lnSpc>
                <a:spcPts val="1588"/>
              </a:lnSpc>
            </a:pPr>
            <a:r>
              <a:rPr lang="en-US" altLang="de-DE" sz="13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Department</a:t>
            </a:r>
          </a:p>
          <a:p>
            <a:pPr algn="ctr">
              <a:lnSpc>
                <a:spcPts val="1588"/>
              </a:lnSpc>
            </a:pPr>
            <a:endParaRPr lang="en-US" altLang="de-DE" sz="130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ctr">
              <a:lnSpc>
                <a:spcPts val="1588"/>
              </a:lnSpc>
            </a:pPr>
            <a:endParaRPr lang="en-US" altLang="de-DE" sz="130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Large</a:t>
            </a:r>
          </a:p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Research</a:t>
            </a:r>
          </a:p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Facilities</a:t>
            </a:r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H="1">
            <a:off x="5767388" y="2622971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7585" tIns="48792" rIns="97585" bIns="48792" anchor="ctr"/>
          <a:lstStyle/>
          <a:p>
            <a:endParaRPr lang="de-CH"/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6091238" y="2467396"/>
            <a:ext cx="2436812" cy="290512"/>
          </a:xfrm>
          <a:prstGeom prst="rect">
            <a:avLst/>
          </a:prstGeom>
          <a:solidFill>
            <a:srgbClr val="89C3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33682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Technology Transfer</a:t>
            </a:r>
            <a:endParaRPr lang="de-DE" altLang="de-DE" sz="1300" b="1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96900" y="1332333"/>
            <a:ext cx="2435225" cy="290513"/>
          </a:xfrm>
          <a:prstGeom prst="rect">
            <a:avLst/>
          </a:prstGeom>
          <a:solidFill>
            <a:srgbClr val="89C3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33682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Research Committee</a:t>
            </a:r>
            <a:endParaRPr lang="de-DE" altLang="de-DE" sz="1300" b="1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96900" y="1706983"/>
            <a:ext cx="2435225" cy="290513"/>
          </a:xfrm>
          <a:prstGeom prst="rect">
            <a:avLst/>
          </a:prstGeom>
          <a:solidFill>
            <a:srgbClr val="89C3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33682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Large Project SwissFEL</a:t>
            </a:r>
            <a:endParaRPr lang="de-DE" altLang="de-DE" sz="1300" b="1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596900" y="2108621"/>
            <a:ext cx="2435225" cy="290512"/>
          </a:xfrm>
          <a:prstGeom prst="rect">
            <a:avLst/>
          </a:prstGeom>
          <a:solidFill>
            <a:srgbClr val="89C3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33682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CCEM-CH</a:t>
            </a:r>
            <a:endParaRPr lang="de-DE" altLang="de-DE" sz="1300" b="1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>
            <a:off x="2667000" y="260550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7585" tIns="48792" rIns="97585" bIns="48792" anchor="ctr"/>
          <a:lstStyle/>
          <a:p>
            <a:endParaRPr lang="de-CH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596900" y="2467396"/>
            <a:ext cx="2435225" cy="290512"/>
          </a:xfrm>
          <a:prstGeom prst="rect">
            <a:avLst/>
          </a:prstGeom>
          <a:solidFill>
            <a:srgbClr val="89C3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33682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>
              <a:lnSpc>
                <a:spcPts val="1588"/>
              </a:lnSpc>
            </a:pPr>
            <a:r>
              <a:rPr lang="en-US" altLang="de-DE" sz="13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Center for Proton Therapy</a:t>
            </a:r>
            <a:endParaRPr lang="de-DE" altLang="de-DE" sz="1300" b="1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3362325" y="1330746"/>
            <a:ext cx="2424113" cy="1419225"/>
          </a:xfrm>
          <a:prstGeom prst="rect">
            <a:avLst/>
          </a:prstGeom>
          <a:solidFill>
            <a:srgbClr val="007F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43787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  <a:ea typeface="MS PGothic" pitchFamily="34" charset="-128"/>
              </a:rPr>
              <a:t>DIRECTORATE</a:t>
            </a:r>
            <a:endParaRPr lang="de-DE" altLang="de-DE" sz="1400">
              <a:ea typeface="MS PGothic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975" y="826002"/>
            <a:ext cx="7758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Paul Scherrer Institute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Swiss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(1900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4564" y="5396358"/>
            <a:ext cx="30880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Laboratories: 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de-CH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de-CH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• Neutron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Imaging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Spin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Developments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129580" y="5231233"/>
            <a:ext cx="0" cy="237788"/>
          </a:xfrm>
          <a:prstGeom prst="line">
            <a:avLst/>
          </a:prstGeom>
          <a:ln w="1905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51564" y="5222603"/>
            <a:ext cx="0" cy="261567"/>
          </a:xfrm>
          <a:prstGeom prst="line">
            <a:avLst/>
          </a:prstGeom>
          <a:ln w="1905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776912" y="5474644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accelerators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06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smtClean="0">
                <a:solidFill>
                  <a:schemeClr val="bg1"/>
                </a:solidFill>
              </a:rPr>
              <a:t>Science</a:t>
            </a:r>
            <a:endParaRPr lang="de-CH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63528" y="6536417"/>
            <a:ext cx="2133600" cy="365125"/>
          </a:xfrm>
        </p:spPr>
        <p:txBody>
          <a:bodyPr/>
          <a:lstStyle/>
          <a:p>
            <a:fld id="{A7708EEC-50EB-4C3F-A82B-07AEA56CFAD6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1314209"/>
            <a:ext cx="587051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synergies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CH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complementarities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CH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1600" dirty="0" smtClean="0">
                <a:latin typeface="Arial"/>
                <a:cs typeface="Arial"/>
              </a:rPr>
              <a:t>	• 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vs. high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accelerator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CH" sz="10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1600" dirty="0" smtClean="0">
                <a:latin typeface="Arial"/>
                <a:cs typeface="Arial"/>
              </a:rPr>
              <a:t>	•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Complementarity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50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5" y="3163579"/>
            <a:ext cx="346729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80000">
              <a:tabLst>
                <a:tab pos="180000" algn="l"/>
              </a:tabLst>
            </a:pPr>
            <a:r>
              <a:rPr lang="de-CH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alt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CH" alt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de-CH" alt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de-CH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endParaRPr lang="de-CH" altLang="en-US" sz="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alt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</a:t>
            </a:r>
            <a:r>
              <a:rPr lang="de-CH" altLang="en-US" sz="14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	</a:t>
            </a:r>
            <a:r>
              <a:rPr lang="de-CH" alt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2.2 </a:t>
            </a:r>
            <a:r>
              <a:rPr lang="de-CH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</a:p>
          <a:p>
            <a:pPr lvl="0" defTabSz="180000">
              <a:tabLst>
                <a:tab pos="180000" algn="l"/>
              </a:tabLst>
            </a:pPr>
            <a:endParaRPr lang="de-CH" altLang="en-US" sz="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de-CH" altLang="en-US" sz="1400" dirty="0" smtClean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r>
              <a:rPr lang="de-CH" alt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CH" altLang="en-US" sz="14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</a:t>
            </a:r>
            <a:r>
              <a:rPr lang="de-CH" alt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CH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590</a:t>
            </a:r>
            <a:r>
              <a:rPr lang="de-CH" altLang="en-US" sz="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CH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>
                <a:solidFill>
                  <a:prstClr val="black"/>
                </a:solidFill>
                <a:latin typeface="Arial"/>
                <a:cs typeface="Arial"/>
              </a:rPr>
              <a:t>→ </a:t>
            </a:r>
            <a:r>
              <a:rPr lang="de-CH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</a:t>
            </a:r>
            <a:endParaRPr lang="de-CH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▪ </a:t>
            </a:r>
            <a:r>
              <a:rPr lang="de-CH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de-CH" sz="1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smtClean="0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 (</a:t>
            </a:r>
            <a:r>
              <a:rPr lang="de-CH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CH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▪ up </a:t>
            </a: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10</a:t>
            </a:r>
            <a:r>
              <a:rPr lang="de-CH" sz="1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smtClean="0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  <a:endParaRPr lang="de-CH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smtClean="0"/>
              <a:t>The </a:t>
            </a:r>
            <a:r>
              <a:rPr lang="de-CH" b="0" dirty="0" err="1" smtClean="0"/>
              <a:t>Intensity</a:t>
            </a:r>
            <a:r>
              <a:rPr lang="de-CH" b="0" dirty="0" smtClean="0"/>
              <a:t> </a:t>
            </a:r>
            <a:r>
              <a:rPr lang="de-CH" b="0" dirty="0" err="1" smtClean="0"/>
              <a:t>Frontier</a:t>
            </a:r>
            <a:endParaRPr lang="de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63528" y="6536417"/>
            <a:ext cx="2133600" cy="365125"/>
          </a:xfrm>
        </p:spPr>
        <p:txBody>
          <a:bodyPr/>
          <a:lstStyle/>
          <a:p>
            <a:fld id="{A7708EEC-50EB-4C3F-A82B-07AEA56CFAD6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6225" y="1240904"/>
            <a:ext cx="4800600" cy="4896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4131" y="405560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80000">
              <a:tabLst>
                <a:tab pos="180000" algn="l"/>
              </a:tabLst>
            </a:pPr>
            <a:r>
              <a:rPr lang="de-CH" sz="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Lepton</a:t>
            </a:r>
            <a:r>
              <a:rPr lang="de-CH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Flavour</a:t>
            </a:r>
            <a:r>
              <a:rPr lang="de-CH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Violation</a:t>
            </a:r>
          </a:p>
          <a:p>
            <a:pPr algn="ctr" defTabSz="180000">
              <a:tabLst>
                <a:tab pos="180000" algn="l"/>
              </a:tabLst>
            </a:pPr>
            <a:r>
              <a:rPr lang="de-CH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rare </a:t>
            </a:r>
            <a:r>
              <a:rPr lang="de-CH" sz="1000" b="1" dirty="0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decays</a:t>
            </a:r>
            <a:r>
              <a:rPr lang="de-CH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0358" y="3611831"/>
            <a:ext cx="4748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nEDM</a:t>
            </a:r>
            <a:endParaRPr lang="de-CH" sz="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9448" y="5954508"/>
            <a:ext cx="9316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on: FNAL</a:t>
            </a:r>
          </a:p>
        </p:txBody>
      </p:sp>
      <p:pic>
        <p:nvPicPr>
          <p:cNvPr id="12" name="Picture 4" descr="Ringzyklotron-2010_0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2"/>
          <a:stretch/>
        </p:blipFill>
        <p:spPr bwMode="auto">
          <a:xfrm>
            <a:off x="796058" y="1125545"/>
            <a:ext cx="2811420" cy="2038033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1482" y="783663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de-CH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ring </a:t>
            </a:r>
            <a:r>
              <a:rPr lang="de-CH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cyclotron</a:t>
            </a:r>
            <a:endParaRPr lang="de-CH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altLang="en-US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9409" y="3423996"/>
            <a:ext cx="23535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→ P </a:t>
            </a:r>
            <a:r>
              <a:rPr lang="de-CH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 1.3 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</a:p>
          <a:p>
            <a:pPr defTabSz="180000">
              <a:tabLst>
                <a:tab pos="180000" algn="l"/>
              </a:tabLst>
            </a:pPr>
            <a:r>
              <a:rPr lang="de-CH" altLang="en-US" sz="1400" dirty="0" smtClean="0">
                <a:solidFill>
                  <a:prstClr val="black"/>
                </a:solidFill>
                <a:latin typeface="Arial"/>
                <a:cs typeface="Arial"/>
              </a:rPr>
              <a:t>→ </a:t>
            </a:r>
            <a:r>
              <a:rPr lang="de-CH" alt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CH" alt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intense</a:t>
            </a:r>
            <a:r>
              <a:rPr lang="de-CH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de-CH" alt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cyclotron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de-CH" alt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0" descr="Zus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8" y="4826531"/>
            <a:ext cx="1278671" cy="164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21808" y="4958260"/>
            <a:ext cx="2882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ultra</a:t>
            </a:r>
            <a:r>
              <a:rPr lang="de-CH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de-CH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CH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de-CH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alt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1%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duty</a:t>
            </a: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de-CH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altLang="en-US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smtClean="0">
                <a:latin typeface="Arial"/>
                <a:cs typeface="Arial"/>
              </a:rPr>
              <a:t>• </a:t>
            </a:r>
            <a:r>
              <a:rPr lang="de-CH" altLang="en-US" sz="1400" dirty="0" err="1" smtClean="0">
                <a:latin typeface="Arial"/>
                <a:cs typeface="Arial"/>
              </a:rPr>
              <a:t>one</a:t>
            </a:r>
            <a:r>
              <a:rPr lang="de-CH" altLang="en-US" sz="1400" dirty="0" smtClean="0">
                <a:latin typeface="Arial"/>
                <a:cs typeface="Arial"/>
              </a:rPr>
              <a:t> </a:t>
            </a:r>
            <a:r>
              <a:rPr lang="de-CH" altLang="en-US" sz="1400" dirty="0" err="1" smtClean="0">
                <a:latin typeface="Arial"/>
                <a:cs typeface="Arial"/>
              </a:rPr>
              <a:t>of</a:t>
            </a:r>
            <a:r>
              <a:rPr lang="de-CH" altLang="en-US" sz="1400" dirty="0" smtClean="0">
                <a:latin typeface="Arial"/>
                <a:cs typeface="Arial"/>
              </a:rPr>
              <a:t> </a:t>
            </a:r>
            <a:r>
              <a:rPr lang="de-CH" altLang="en-US" sz="1400" dirty="0" err="1" smtClean="0">
                <a:latin typeface="Arial"/>
                <a:cs typeface="Arial"/>
              </a:rPr>
              <a:t>the</a:t>
            </a:r>
            <a:r>
              <a:rPr lang="de-CH" altLang="en-US" sz="1400" dirty="0" smtClean="0">
                <a:latin typeface="Arial"/>
                <a:cs typeface="Arial"/>
              </a:rPr>
              <a:t> </a:t>
            </a:r>
            <a:r>
              <a:rPr lang="de-CH" altLang="en-US" sz="1400" dirty="0" err="1" smtClean="0">
                <a:latin typeface="Arial"/>
                <a:cs typeface="Arial"/>
              </a:rPr>
              <a:t>most</a:t>
            </a:r>
            <a:r>
              <a:rPr lang="de-CH" altLang="en-US" sz="1400" dirty="0" smtClean="0">
                <a:latin typeface="Arial"/>
                <a:cs typeface="Arial"/>
              </a:rPr>
              <a:t> </a:t>
            </a:r>
            <a:r>
              <a:rPr lang="de-CH" altLang="en-US" sz="1400" dirty="0" err="1" smtClean="0">
                <a:latin typeface="Arial"/>
                <a:cs typeface="Arial"/>
              </a:rPr>
              <a:t>intense</a:t>
            </a:r>
            <a:r>
              <a:rPr lang="de-CH" altLang="en-US" sz="1400" dirty="0" smtClean="0">
                <a:latin typeface="Arial"/>
                <a:cs typeface="Arial"/>
              </a:rPr>
              <a:t> </a:t>
            </a:r>
            <a:r>
              <a:rPr lang="de-CH" altLang="en-US" sz="1400" dirty="0" err="1" smtClean="0">
                <a:latin typeface="Arial"/>
                <a:cs typeface="Arial"/>
              </a:rPr>
              <a:t>sources</a:t>
            </a:r>
            <a:endParaRPr lang="de-CH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alt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en-US" sz="1400" dirty="0" smtClean="0">
                <a:latin typeface="Arial"/>
                <a:cs typeface="Arial"/>
              </a:rPr>
              <a:t>• </a:t>
            </a:r>
            <a:r>
              <a:rPr lang="de-CH" altLang="en-US" sz="1400" dirty="0" err="1" smtClean="0">
                <a:latin typeface="Arial"/>
                <a:cs typeface="Arial"/>
              </a:rPr>
              <a:t>nEDM</a:t>
            </a:r>
            <a:r>
              <a:rPr lang="de-CH" altLang="en-US" sz="1400" dirty="0" smtClean="0">
                <a:latin typeface="Arial"/>
                <a:cs typeface="Arial"/>
              </a:rPr>
              <a:t> </a:t>
            </a:r>
            <a:r>
              <a:rPr lang="de-CH" altLang="en-US" sz="1400" dirty="0" err="1" smtClean="0">
                <a:latin typeface="Arial"/>
                <a:cs typeface="Arial"/>
              </a:rPr>
              <a:t>experiment</a:t>
            </a:r>
            <a:endParaRPr lang="de-CH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alt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82104" y="3623017"/>
            <a:ext cx="541160" cy="207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Oval 18"/>
          <p:cNvSpPr/>
          <p:nvPr/>
        </p:nvSpPr>
        <p:spPr>
          <a:xfrm>
            <a:off x="4426221" y="4024106"/>
            <a:ext cx="1364699" cy="400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ight Brace 19"/>
          <p:cNvSpPr/>
          <p:nvPr/>
        </p:nvSpPr>
        <p:spPr>
          <a:xfrm>
            <a:off x="1718402" y="3495508"/>
            <a:ext cx="156990" cy="37885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7180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14" grpId="0"/>
      <p:bldP spid="15" grpId="0"/>
      <p:bldP spid="17" grpId="0"/>
      <p:bldP spid="11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smtClean="0"/>
              <a:t>The Precision </a:t>
            </a:r>
            <a:r>
              <a:rPr lang="de-CH" b="0" dirty="0" err="1" smtClean="0"/>
              <a:t>Frontier</a:t>
            </a:r>
            <a:endParaRPr lang="de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63528" y="6536417"/>
            <a:ext cx="2133600" cy="365125"/>
          </a:xfrm>
        </p:spPr>
        <p:txBody>
          <a:bodyPr/>
          <a:lstStyle/>
          <a:p>
            <a:fld id="{A7708EEC-50EB-4C3F-A82B-07AEA56CFAD6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1137546" y="781796"/>
            <a:ext cx="25410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700" i="1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i="1" dirty="0" smtClean="0">
                <a:latin typeface="Arial"/>
                <a:cs typeface="Arial"/>
              </a:rPr>
              <a:t>→ e</a:t>
            </a:r>
            <a:r>
              <a:rPr lang="de-CH" sz="400" i="1" dirty="0" smtClean="0">
                <a:latin typeface="Arial"/>
                <a:cs typeface="Arial"/>
              </a:rPr>
              <a:t> </a:t>
            </a:r>
            <a:r>
              <a:rPr lang="de-CH" sz="1700" i="1" dirty="0" smtClean="0">
                <a:latin typeface="Symbol" panose="05050102010706020507" pitchFamily="18" charset="2"/>
                <a:cs typeface="Arial"/>
              </a:rPr>
              <a:t>g</a:t>
            </a:r>
            <a:r>
              <a:rPr lang="de-CH" sz="1600" i="1" dirty="0" smtClean="0">
                <a:latin typeface="Arial"/>
                <a:cs typeface="Arial"/>
              </a:rPr>
              <a:t> 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1422" y="781796"/>
            <a:ext cx="263405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700" i="1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i="1" dirty="0" smtClean="0">
                <a:latin typeface="Arial"/>
                <a:cs typeface="Arial"/>
              </a:rPr>
              <a:t>→ e</a:t>
            </a:r>
            <a:r>
              <a:rPr lang="de-CH" sz="400" i="1" dirty="0" smtClean="0">
                <a:latin typeface="Arial"/>
                <a:cs typeface="Arial"/>
              </a:rPr>
              <a:t> </a:t>
            </a:r>
            <a:r>
              <a:rPr lang="de-CH" sz="1600" i="1" dirty="0" err="1" smtClean="0">
                <a:latin typeface="Arial"/>
                <a:cs typeface="Arial"/>
              </a:rPr>
              <a:t>e</a:t>
            </a:r>
            <a:r>
              <a:rPr lang="de-CH" sz="400" i="1" dirty="0" smtClean="0">
                <a:latin typeface="Arial"/>
                <a:cs typeface="Arial"/>
              </a:rPr>
              <a:t> </a:t>
            </a:r>
            <a:r>
              <a:rPr lang="de-CH" sz="1600" i="1" dirty="0" err="1" smtClean="0">
                <a:latin typeface="Arial"/>
                <a:cs typeface="Arial"/>
              </a:rPr>
              <a:t>e</a:t>
            </a:r>
            <a:r>
              <a:rPr lang="de-CH" sz="1600" i="1" dirty="0" smtClean="0">
                <a:latin typeface="Arial"/>
                <a:cs typeface="Arial"/>
              </a:rPr>
              <a:t> 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7906" y="1255233"/>
            <a:ext cx="214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BR(</a:t>
            </a:r>
            <a:r>
              <a:rPr lang="de-CH" sz="1400" i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i="1" dirty="0" err="1" smtClean="0">
                <a:latin typeface="Arial"/>
                <a:cs typeface="Arial"/>
              </a:rPr>
              <a:t>→e</a:t>
            </a:r>
            <a:r>
              <a:rPr lang="de-CH" sz="1400" i="1" dirty="0" err="1" smtClean="0">
                <a:latin typeface="Symbol" panose="05050102010706020507" pitchFamily="18" charset="2"/>
                <a:cs typeface="Arial"/>
              </a:rPr>
              <a:t>g</a:t>
            </a:r>
            <a:r>
              <a:rPr lang="de-CH" sz="1400" i="1" dirty="0" smtClean="0"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) ≈ 10</a:t>
            </a:r>
            <a:r>
              <a:rPr lang="de-CH" sz="1400" baseline="30000" dirty="0" smtClean="0">
                <a:latin typeface="Arial"/>
                <a:cs typeface="Arial"/>
              </a:rPr>
              <a:t>-14 </a:t>
            </a:r>
            <a:r>
              <a:rPr lang="de-CH" sz="1400" dirty="0" smtClean="0">
                <a:latin typeface="Arial"/>
                <a:cs typeface="Arial"/>
              </a:rPr>
              <a:t>-10</a:t>
            </a:r>
            <a:r>
              <a:rPr lang="de-CH" sz="1400" baseline="30000" dirty="0" smtClean="0">
                <a:latin typeface="Arial"/>
                <a:cs typeface="Arial"/>
              </a:rPr>
              <a:t>-12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379" y="2260057"/>
            <a:ext cx="421653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→ </a:t>
            </a:r>
            <a:r>
              <a:rPr lang="de-CH" sz="1400" dirty="0" err="1" smtClean="0">
                <a:latin typeface="Arial"/>
                <a:cs typeface="Arial"/>
              </a:rPr>
              <a:t>observation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of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i="1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i="1" dirty="0" err="1">
                <a:latin typeface="Arial"/>
                <a:cs typeface="Arial"/>
              </a:rPr>
              <a:t>→e</a:t>
            </a:r>
            <a:r>
              <a:rPr lang="de-CH" sz="1400" i="1" dirty="0" err="1">
                <a:latin typeface="Symbol" panose="05050102010706020507" pitchFamily="18" charset="2"/>
                <a:cs typeface="Arial"/>
              </a:rPr>
              <a:t>g</a:t>
            </a:r>
            <a:r>
              <a:rPr lang="de-CH" sz="1400" i="1" dirty="0">
                <a:latin typeface="Symbol" panose="05050102010706020507" pitchFamily="18" charset="2"/>
                <a:cs typeface="Arial"/>
              </a:rPr>
              <a:t> </a:t>
            </a:r>
            <a:r>
              <a:rPr lang="de-CH" sz="1400" i="1" dirty="0" smtClean="0"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hysics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SM”</a:t>
            </a: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→ sensitivity for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on TeV scale</a:t>
            </a: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→ upper limit: constraints for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→  				    → </a:t>
            </a:r>
            <a:r>
              <a:rPr lang="de-CH" sz="1400" dirty="0" err="1" smtClean="0">
                <a:latin typeface="Arial"/>
                <a:cs typeface="Arial"/>
              </a:rPr>
              <a:t>continuous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i="1" dirty="0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400" i="1" dirty="0" smtClean="0"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-</a:t>
            </a:r>
            <a:r>
              <a:rPr lang="de-CH" sz="1400" dirty="0" err="1" smtClean="0">
                <a:latin typeface="Arial"/>
                <a:cs typeface="Arial"/>
              </a:rPr>
              <a:t>source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preferable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IMG_8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26" y="3405118"/>
            <a:ext cx="2398760" cy="179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9416" y="3455666"/>
            <a:ext cx="19800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80000">
              <a:tabLst>
                <a:tab pos="180000" algn="l"/>
              </a:tabLst>
            </a:pP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 </a:t>
            </a:r>
          </a:p>
          <a:p>
            <a:pPr lvl="0" defTabSz="180000">
              <a:tabLst>
                <a:tab pos="180000" algn="l"/>
              </a:tabLst>
            </a:pPr>
            <a:r>
              <a:rPr lang="de-CH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(1998 - </a:t>
            </a:r>
            <a:r>
              <a:rPr lang="de-CH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2013)</a:t>
            </a:r>
          </a:p>
          <a:p>
            <a:pPr defTabSz="180000">
              <a:tabLst>
                <a:tab pos="180000" algn="l"/>
              </a:tabLst>
            </a:pPr>
            <a:endParaRPr lang="de-CH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BR(</a:t>
            </a:r>
            <a:r>
              <a:rPr lang="de-CH" sz="1400" i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i="1" dirty="0" err="1">
                <a:latin typeface="Arial"/>
                <a:cs typeface="Arial"/>
              </a:rPr>
              <a:t>→e</a:t>
            </a:r>
            <a:r>
              <a:rPr lang="de-CH" sz="1400" i="1" dirty="0" err="1">
                <a:latin typeface="Symbol" panose="05050102010706020507" pitchFamily="18" charset="2"/>
                <a:cs typeface="Arial"/>
              </a:rPr>
              <a:t>g</a:t>
            </a:r>
            <a:r>
              <a:rPr lang="de-CH" sz="1400" i="1" dirty="0"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>
                <a:latin typeface="Arial"/>
                <a:cs typeface="Arial"/>
              </a:rPr>
              <a:t>) &lt; 5.7∙10</a:t>
            </a:r>
            <a:r>
              <a:rPr lang="de-CH" sz="1400" baseline="30000" dirty="0">
                <a:latin typeface="Arial"/>
                <a:cs typeface="Arial"/>
              </a:rPr>
              <a:t>-13</a:t>
            </a:r>
            <a:r>
              <a:rPr lang="de-CH" sz="1400" dirty="0">
                <a:latin typeface="Arial"/>
                <a:cs typeface="Arial"/>
              </a:rPr>
              <a:t> 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PRL 110, 201801 (2013)</a:t>
            </a:r>
          </a:p>
          <a:p>
            <a:pPr defTabSz="180000">
              <a:tabLst>
                <a:tab pos="180000" algn="l"/>
              </a:tabLst>
            </a:pPr>
            <a:endParaRPr lang="de-CH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CH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CH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stringent </a:t>
            </a:r>
            <a:r>
              <a:rPr lang="de-CH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endParaRPr lang="de-CH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→ final </a:t>
            </a:r>
            <a:r>
              <a:rPr lang="de-CH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de-CH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2015</a:t>
            </a:r>
            <a:endParaRPr lang="de-CH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420" y="5043080"/>
            <a:ext cx="4514377" cy="1492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MEG-II</a:t>
            </a:r>
          </a:p>
          <a:p>
            <a:pPr defTabSz="180000">
              <a:tabLst>
                <a:tab pos="180000" algn="l"/>
              </a:tabLst>
            </a:pPr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(2013 - 18)</a:t>
            </a:r>
          </a:p>
          <a:p>
            <a:pPr defTabSz="180000">
              <a:tabLst>
                <a:tab pos="180000" algn="l"/>
              </a:tabLst>
            </a:pPr>
            <a:endParaRPr lang="de-CH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→ </a:t>
            </a:r>
            <a:r>
              <a:rPr lang="de-CH" sz="1400" dirty="0" err="1" smtClean="0">
                <a:latin typeface="Arial"/>
                <a:cs typeface="Arial"/>
              </a:rPr>
              <a:t>new</a:t>
            </a:r>
            <a:r>
              <a:rPr lang="de-CH" sz="200" dirty="0" smtClean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/</a:t>
            </a:r>
            <a:r>
              <a:rPr lang="de-CH" sz="2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improved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subdetectors</a:t>
            </a:r>
            <a:r>
              <a:rPr lang="de-CH" sz="1400" dirty="0" smtClean="0">
                <a:latin typeface="Arial"/>
                <a:cs typeface="Arial"/>
              </a:rPr>
              <a:t>: </a:t>
            </a:r>
          </a:p>
          <a:p>
            <a:pPr defTabSz="180000">
              <a:tabLst>
                <a:tab pos="180000" algn="l"/>
              </a:tabLst>
            </a:pPr>
            <a:r>
              <a:rPr lang="de-CH" sz="1200" dirty="0">
                <a:latin typeface="Arial"/>
                <a:cs typeface="Arial"/>
              </a:rPr>
              <a:t>	</a:t>
            </a:r>
            <a:r>
              <a:rPr lang="de-CH" sz="1200" dirty="0" smtClean="0">
                <a:latin typeface="Arial"/>
                <a:cs typeface="Arial"/>
              </a:rPr>
              <a:t> e.g. DC, </a:t>
            </a:r>
            <a:r>
              <a:rPr lang="de-CH" sz="1200" dirty="0" err="1" smtClean="0">
                <a:latin typeface="Arial"/>
                <a:cs typeface="Arial"/>
              </a:rPr>
              <a:t>scint</a:t>
            </a:r>
            <a:r>
              <a:rPr lang="de-CH" sz="1200" dirty="0">
                <a:latin typeface="Arial"/>
                <a:cs typeface="Arial"/>
              </a:rPr>
              <a:t> </a:t>
            </a:r>
            <a:r>
              <a:rPr lang="de-CH" sz="1200" dirty="0" smtClean="0">
                <a:latin typeface="Arial"/>
                <a:cs typeface="Arial"/>
              </a:rPr>
              <a:t>+ </a:t>
            </a:r>
            <a:r>
              <a:rPr lang="de-CH" sz="1200" dirty="0" err="1" smtClean="0">
                <a:latin typeface="Arial"/>
                <a:cs typeface="Arial"/>
              </a:rPr>
              <a:t>SiPM</a:t>
            </a:r>
            <a:r>
              <a:rPr lang="de-CH" sz="1200" dirty="0" smtClean="0">
                <a:latin typeface="Arial"/>
                <a:cs typeface="Arial"/>
              </a:rPr>
              <a:t>,  </a:t>
            </a:r>
            <a:r>
              <a:rPr lang="de-CH" sz="1200" dirty="0" err="1" smtClean="0">
                <a:latin typeface="Arial"/>
                <a:cs typeface="Arial"/>
              </a:rPr>
              <a:t>LXe</a:t>
            </a:r>
            <a:r>
              <a:rPr lang="de-CH" sz="1200" dirty="0" smtClean="0">
                <a:latin typeface="Arial"/>
                <a:cs typeface="Arial"/>
              </a:rPr>
              <a:t> + PMT  &amp;   </a:t>
            </a:r>
            <a:r>
              <a:rPr lang="de-CH" sz="1200" dirty="0" err="1" smtClean="0">
                <a:latin typeface="Arial"/>
                <a:cs typeface="Arial"/>
              </a:rPr>
              <a:t>SiPM</a:t>
            </a:r>
            <a:r>
              <a:rPr lang="de-CH" sz="1200" dirty="0" smtClean="0">
                <a:latin typeface="Arial"/>
                <a:cs typeface="Arial"/>
              </a:rPr>
              <a:t> </a:t>
            </a:r>
          </a:p>
          <a:p>
            <a:pPr defTabSz="180000">
              <a:tabLst>
                <a:tab pos="180000" algn="l"/>
              </a:tabLst>
            </a:pPr>
            <a:endParaRPr lang="de-CH" sz="3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→ </a:t>
            </a:r>
            <a:r>
              <a:rPr lang="de-CH" sz="1400" dirty="0" err="1" smtClean="0">
                <a:latin typeface="Arial"/>
                <a:cs typeface="Arial"/>
              </a:rPr>
              <a:t>improved</a:t>
            </a:r>
            <a:r>
              <a:rPr lang="de-CH" sz="12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resolutions</a:t>
            </a:r>
            <a:r>
              <a:rPr lang="de-CH" sz="1400" dirty="0" smtClean="0">
                <a:latin typeface="Arial"/>
                <a:cs typeface="Arial"/>
              </a:rPr>
              <a:t>, larger</a:t>
            </a:r>
            <a:r>
              <a:rPr lang="de-CH" sz="12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acceptance</a:t>
            </a:r>
            <a:r>
              <a:rPr lang="de-CH" sz="1400" dirty="0" smtClean="0">
                <a:latin typeface="Arial"/>
                <a:cs typeface="Arial"/>
              </a:rPr>
              <a:t>,</a:t>
            </a:r>
            <a:r>
              <a:rPr lang="de-CH" sz="12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higher</a:t>
            </a:r>
            <a:r>
              <a:rPr lang="de-CH" sz="1200" dirty="0" smtClean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rate</a:t>
            </a:r>
          </a:p>
          <a:p>
            <a:pPr defTabSz="180000">
              <a:tabLst>
                <a:tab pos="180000" algn="l"/>
              </a:tabLst>
            </a:pPr>
            <a:endParaRPr lang="de-CH" sz="3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→ </a:t>
            </a:r>
            <a:r>
              <a:rPr lang="de-CH" sz="1400" dirty="0" err="1" smtClean="0">
                <a:latin typeface="Arial"/>
                <a:cs typeface="Arial"/>
              </a:rPr>
              <a:t>expected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sensitivity</a:t>
            </a:r>
            <a:r>
              <a:rPr lang="de-CH" sz="1400" dirty="0" smtClean="0">
                <a:latin typeface="Arial"/>
                <a:cs typeface="Arial"/>
              </a:rPr>
              <a:t>:  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5∙10</a:t>
            </a:r>
            <a:r>
              <a:rPr lang="de-CH" sz="1400" baseline="30000" dirty="0" smtClean="0">
                <a:solidFill>
                  <a:prstClr val="black"/>
                </a:solidFill>
                <a:latin typeface="Arial"/>
                <a:cs typeface="Arial"/>
              </a:rPr>
              <a:t>-14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4" y="1474972"/>
            <a:ext cx="1998000" cy="7677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88" y="1583875"/>
            <a:ext cx="1998000" cy="839355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4572000" y="895268"/>
            <a:ext cx="0" cy="5486060"/>
          </a:xfrm>
          <a:prstGeom prst="line">
            <a:avLst/>
          </a:prstGeom>
          <a:ln w="2222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37" y="1587667"/>
            <a:ext cx="1998000" cy="882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83" y="1556393"/>
            <a:ext cx="1998000" cy="7292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62265" y="4127082"/>
            <a:ext cx="281840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Mu3e </a:t>
            </a:r>
          </a:p>
          <a:p>
            <a:pPr defTabSz="180000">
              <a:tabLst>
                <a:tab pos="180000" algn="l"/>
              </a:tabLst>
            </a:pPr>
            <a:r>
              <a:rPr lang="de-CH" sz="1100" dirty="0" smtClean="0">
                <a:latin typeface="Arial"/>
                <a:cs typeface="Arial"/>
              </a:rPr>
              <a:t>(2012 - …)</a:t>
            </a: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→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staged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de-CH" sz="1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CH" sz="1400" dirty="0" err="1" smtClean="0">
                <a:latin typeface="Arial"/>
                <a:cs typeface="Arial"/>
              </a:rPr>
              <a:t>expected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>
                <a:latin typeface="Arial"/>
                <a:cs typeface="Arial"/>
              </a:rPr>
              <a:t>final </a:t>
            </a:r>
            <a:r>
              <a:rPr lang="de-CH" sz="1400" dirty="0" err="1">
                <a:latin typeface="Arial"/>
                <a:cs typeface="Arial"/>
              </a:rPr>
              <a:t>sensitivity</a:t>
            </a:r>
            <a:r>
              <a:rPr lang="de-CH" sz="1400" dirty="0">
                <a:latin typeface="Arial"/>
                <a:cs typeface="Arial"/>
              </a:rPr>
              <a:t>: 10</a:t>
            </a:r>
            <a:r>
              <a:rPr lang="de-CH" sz="1400" baseline="30000" dirty="0">
                <a:latin typeface="Arial"/>
                <a:cs typeface="Arial"/>
              </a:rPr>
              <a:t>-16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62588" y="2724746"/>
            <a:ext cx="210506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SINDRUM</a:t>
            </a:r>
          </a:p>
          <a:p>
            <a:pPr defTabSz="180000">
              <a:tabLst>
                <a:tab pos="180000" algn="l"/>
              </a:tabLst>
            </a:pPr>
            <a:r>
              <a:rPr lang="de-CH" sz="1100" dirty="0" smtClean="0">
                <a:latin typeface="Arial"/>
                <a:cs typeface="Arial"/>
              </a:rPr>
              <a:t>(1980 - 88) </a:t>
            </a:r>
          </a:p>
          <a:p>
            <a:pPr lvl="0" defTabSz="180000">
              <a:tabLst>
                <a:tab pos="180000" algn="l"/>
              </a:tabLst>
            </a:pPr>
            <a:endParaRPr lang="de-CH" sz="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BR(</a:t>
            </a:r>
            <a:r>
              <a:rPr lang="de-CH" sz="1400" i="1" dirty="0" err="1" smtClean="0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i="1" dirty="0" err="1" smtClean="0">
                <a:solidFill>
                  <a:prstClr val="black"/>
                </a:solidFill>
                <a:latin typeface="Arial"/>
                <a:cs typeface="Arial"/>
              </a:rPr>
              <a:t>→eee</a:t>
            </a:r>
            <a:r>
              <a:rPr lang="de-CH" sz="1400" i="1" dirty="0" smtClean="0">
                <a:solidFill>
                  <a:prstClr val="black"/>
                </a:solidFill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>
                <a:solidFill>
                  <a:prstClr val="black"/>
                </a:solidFill>
                <a:latin typeface="Arial"/>
                <a:cs typeface="Arial"/>
              </a:rPr>
              <a:t>) &lt; 1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.0∙10</a:t>
            </a:r>
            <a:r>
              <a:rPr lang="de-CH" sz="1400" baseline="30000" dirty="0" smtClean="0">
                <a:solidFill>
                  <a:prstClr val="black"/>
                </a:solidFill>
                <a:latin typeface="Arial"/>
                <a:cs typeface="Arial"/>
              </a:rPr>
              <a:t>-12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de-CH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Nucl.Phys</a:t>
            </a:r>
            <a:r>
              <a:rPr lang="de-CH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B299 1 (1988)</a:t>
            </a:r>
            <a:endParaRPr lang="de-CH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endParaRPr lang="de-CH" sz="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CH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de-CH" sz="1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CH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stringent </a:t>
            </a:r>
            <a:r>
              <a:rPr lang="de-CH" sz="1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endParaRPr lang="de-CH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06020" y="1147848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BR(</a:t>
            </a:r>
            <a:r>
              <a:rPr lang="de-CH" sz="1400" i="1" dirty="0" err="1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i="1" dirty="0" err="1">
                <a:solidFill>
                  <a:prstClr val="black"/>
                </a:solidFill>
                <a:latin typeface="Arial"/>
                <a:cs typeface="Arial"/>
              </a:rPr>
              <a:t>→e</a:t>
            </a:r>
            <a:r>
              <a:rPr lang="de-CH" sz="1400" i="1" dirty="0" err="1">
                <a:solidFill>
                  <a:prstClr val="black"/>
                </a:solidFill>
                <a:latin typeface="Symbol" panose="05050102010706020507" pitchFamily="18" charset="2"/>
                <a:cs typeface="Arial"/>
              </a:rPr>
              <a:t>g</a:t>
            </a:r>
            <a:r>
              <a:rPr lang="de-CH" sz="1400" i="1" dirty="0">
                <a:solidFill>
                  <a:prstClr val="black"/>
                </a:solidFill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37652" y="1345734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BR(</a:t>
            </a:r>
            <a:r>
              <a:rPr lang="de-CH" sz="1400" i="1" dirty="0" err="1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i="1" dirty="0" err="1" smtClean="0">
                <a:solidFill>
                  <a:prstClr val="black"/>
                </a:solidFill>
                <a:latin typeface="Arial"/>
                <a:cs typeface="Arial"/>
              </a:rPr>
              <a:t>→eee</a:t>
            </a:r>
            <a:r>
              <a:rPr lang="de-CH" sz="1400" i="1" dirty="0" smtClean="0">
                <a:solidFill>
                  <a:prstClr val="black"/>
                </a:solidFill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18387" y="1251754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0.006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7106020" y="1408445"/>
            <a:ext cx="10123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61" y="5091888"/>
            <a:ext cx="3312368" cy="140781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07152" y="1250460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BR(</a:t>
            </a:r>
            <a:r>
              <a:rPr lang="de-CH" sz="1400" i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i="1" dirty="0" err="1" smtClean="0">
                <a:latin typeface="Arial"/>
                <a:cs typeface="Arial"/>
              </a:rPr>
              <a:t>→e</a:t>
            </a:r>
            <a:r>
              <a:rPr lang="de-CH" sz="1400" i="1" dirty="0" err="1" smtClean="0">
                <a:latin typeface="Symbol" panose="05050102010706020507" pitchFamily="18" charset="2"/>
                <a:cs typeface="Arial"/>
              </a:rPr>
              <a:t>g</a:t>
            </a:r>
            <a:r>
              <a:rPr lang="de-CH" sz="1400" i="1" dirty="0" smtClean="0"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) &lt;&lt; 10</a:t>
            </a:r>
            <a:r>
              <a:rPr lang="de-CH" sz="1400" baseline="30000" dirty="0" smtClean="0">
                <a:latin typeface="Arial"/>
                <a:cs typeface="Arial"/>
              </a:rPr>
              <a:t>-50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624" y="1259067"/>
            <a:ext cx="1681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BR(</a:t>
            </a:r>
            <a:r>
              <a:rPr lang="de-CH" sz="1400" i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i="1" dirty="0" err="1" smtClean="0">
                <a:latin typeface="Arial"/>
                <a:cs typeface="Arial"/>
              </a:rPr>
              <a:t>→e</a:t>
            </a:r>
            <a:r>
              <a:rPr lang="de-CH" sz="1400" i="1" dirty="0" err="1" smtClean="0">
                <a:latin typeface="Symbol" panose="05050102010706020507" pitchFamily="18" charset="2"/>
                <a:cs typeface="Arial"/>
              </a:rPr>
              <a:t>g</a:t>
            </a:r>
            <a:r>
              <a:rPr lang="de-CH" sz="1400" i="1" dirty="0" smtClean="0"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) &lt; 10</a:t>
            </a:r>
            <a:r>
              <a:rPr lang="de-CH" sz="1400" baseline="30000" dirty="0" smtClean="0">
                <a:latin typeface="Arial"/>
                <a:cs typeface="Arial"/>
              </a:rPr>
              <a:t>-50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5" r="11506" b="1"/>
          <a:stretch/>
        </p:blipFill>
        <p:spPr bwMode="auto">
          <a:xfrm rot="16200000">
            <a:off x="7179710" y="2336798"/>
            <a:ext cx="1468913" cy="207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320105"/>
              </p:ext>
            </p:extLst>
          </p:nvPr>
        </p:nvGraphicFramePr>
        <p:xfrm>
          <a:off x="662620" y="3025931"/>
          <a:ext cx="741028" cy="296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10" imgW="634680" imgH="253800" progId="Equation.3">
                  <p:embed/>
                </p:oleObj>
              </mc:Choice>
              <mc:Fallback>
                <p:oleObj name="Equation" r:id="rId10" imgW="6346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2620" y="3025931"/>
                        <a:ext cx="741028" cy="296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639839" y="781796"/>
            <a:ext cx="4435795" cy="5717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0945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smtClean="0"/>
              <a:t>The Precision </a:t>
            </a:r>
            <a:r>
              <a:rPr lang="de-CH" b="0" dirty="0" err="1" smtClean="0"/>
              <a:t>Frontier</a:t>
            </a:r>
            <a:endParaRPr lang="de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63528" y="6536417"/>
            <a:ext cx="2133600" cy="365125"/>
          </a:xfrm>
        </p:spPr>
        <p:txBody>
          <a:bodyPr/>
          <a:lstStyle/>
          <a:p>
            <a:fld id="{A7708EEC-50EB-4C3F-A82B-07AEA56CFAD6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1137546" y="781796"/>
            <a:ext cx="25410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700" i="1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i="1" dirty="0" smtClean="0">
                <a:latin typeface="Arial"/>
                <a:cs typeface="Arial"/>
              </a:rPr>
              <a:t>→ e</a:t>
            </a:r>
            <a:r>
              <a:rPr lang="de-CH" sz="400" i="1" dirty="0" smtClean="0">
                <a:latin typeface="Arial"/>
                <a:cs typeface="Arial"/>
              </a:rPr>
              <a:t> </a:t>
            </a:r>
            <a:r>
              <a:rPr lang="de-CH" sz="1700" i="1" dirty="0" smtClean="0">
                <a:latin typeface="Symbol" panose="05050102010706020507" pitchFamily="18" charset="2"/>
                <a:cs typeface="Arial"/>
              </a:rPr>
              <a:t>g</a:t>
            </a:r>
            <a:r>
              <a:rPr lang="de-CH" sz="1600" i="1" dirty="0" smtClean="0">
                <a:latin typeface="Arial"/>
                <a:cs typeface="Arial"/>
              </a:rPr>
              <a:t> 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1422" y="781796"/>
            <a:ext cx="263405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700" i="1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i="1" dirty="0" smtClean="0">
                <a:latin typeface="Arial"/>
                <a:cs typeface="Arial"/>
              </a:rPr>
              <a:t>→ e</a:t>
            </a:r>
            <a:r>
              <a:rPr lang="de-CH" sz="400" i="1" dirty="0" smtClean="0">
                <a:latin typeface="Arial"/>
                <a:cs typeface="Arial"/>
              </a:rPr>
              <a:t> </a:t>
            </a:r>
            <a:r>
              <a:rPr lang="de-CH" sz="1600" i="1" dirty="0" err="1" smtClean="0">
                <a:latin typeface="Arial"/>
                <a:cs typeface="Arial"/>
              </a:rPr>
              <a:t>e</a:t>
            </a:r>
            <a:r>
              <a:rPr lang="de-CH" sz="400" i="1" dirty="0" smtClean="0">
                <a:latin typeface="Arial"/>
                <a:cs typeface="Arial"/>
              </a:rPr>
              <a:t> </a:t>
            </a:r>
            <a:r>
              <a:rPr lang="de-CH" sz="1600" i="1" dirty="0" err="1" smtClean="0">
                <a:latin typeface="Arial"/>
                <a:cs typeface="Arial"/>
              </a:rPr>
              <a:t>e</a:t>
            </a:r>
            <a:r>
              <a:rPr lang="de-CH" sz="1600" i="1" dirty="0" smtClean="0">
                <a:latin typeface="Arial"/>
                <a:cs typeface="Arial"/>
              </a:rPr>
              <a:t> 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7906" y="1255233"/>
            <a:ext cx="214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BR(</a:t>
            </a:r>
            <a:r>
              <a:rPr lang="de-CH" sz="1400" i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i="1" dirty="0" err="1" smtClean="0">
                <a:latin typeface="Arial"/>
                <a:cs typeface="Arial"/>
              </a:rPr>
              <a:t>→e</a:t>
            </a:r>
            <a:r>
              <a:rPr lang="de-CH" sz="1400" i="1" dirty="0" err="1" smtClean="0">
                <a:latin typeface="Symbol" panose="05050102010706020507" pitchFamily="18" charset="2"/>
                <a:cs typeface="Arial"/>
              </a:rPr>
              <a:t>g</a:t>
            </a:r>
            <a:r>
              <a:rPr lang="de-CH" sz="1400" i="1" dirty="0" smtClean="0"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) ≈ 10</a:t>
            </a:r>
            <a:r>
              <a:rPr lang="de-CH" sz="1400" baseline="30000" dirty="0" smtClean="0">
                <a:latin typeface="Arial"/>
                <a:cs typeface="Arial"/>
              </a:rPr>
              <a:t>-14 </a:t>
            </a:r>
            <a:r>
              <a:rPr lang="de-CH" sz="1400" dirty="0" smtClean="0">
                <a:latin typeface="Arial"/>
                <a:cs typeface="Arial"/>
              </a:rPr>
              <a:t>-10</a:t>
            </a:r>
            <a:r>
              <a:rPr lang="de-CH" sz="1400" baseline="30000" dirty="0" smtClean="0">
                <a:latin typeface="Arial"/>
                <a:cs typeface="Arial"/>
              </a:rPr>
              <a:t>-12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379" y="2260057"/>
            <a:ext cx="421653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→ </a:t>
            </a:r>
            <a:r>
              <a:rPr lang="de-CH" sz="1400" dirty="0" err="1" smtClean="0">
                <a:latin typeface="Arial"/>
                <a:cs typeface="Arial"/>
              </a:rPr>
              <a:t>observation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of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i="1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i="1" dirty="0" err="1">
                <a:latin typeface="Arial"/>
                <a:cs typeface="Arial"/>
              </a:rPr>
              <a:t>→e</a:t>
            </a:r>
            <a:r>
              <a:rPr lang="de-CH" sz="1400" i="1" dirty="0" err="1">
                <a:latin typeface="Symbol" panose="05050102010706020507" pitchFamily="18" charset="2"/>
                <a:cs typeface="Arial"/>
              </a:rPr>
              <a:t>g</a:t>
            </a:r>
            <a:r>
              <a:rPr lang="de-CH" sz="1400" i="1" dirty="0">
                <a:latin typeface="Symbol" panose="05050102010706020507" pitchFamily="18" charset="2"/>
                <a:cs typeface="Arial"/>
              </a:rPr>
              <a:t> </a:t>
            </a:r>
            <a:r>
              <a:rPr lang="de-CH" sz="1400" i="1" dirty="0" smtClean="0"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hysics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SM”</a:t>
            </a: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→ sensitivity for new particels on TeV scale</a:t>
            </a: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→ upper limit: constraints for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→  				    → </a:t>
            </a:r>
            <a:r>
              <a:rPr lang="de-CH" sz="1400" dirty="0" err="1" smtClean="0">
                <a:latin typeface="Arial"/>
                <a:cs typeface="Arial"/>
              </a:rPr>
              <a:t>continuous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i="1" dirty="0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400" i="1" dirty="0" smtClean="0"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-</a:t>
            </a:r>
            <a:r>
              <a:rPr lang="de-CH" sz="1400" dirty="0" err="1" smtClean="0">
                <a:latin typeface="Arial"/>
                <a:cs typeface="Arial"/>
              </a:rPr>
              <a:t>source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preferable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420" y="5043080"/>
            <a:ext cx="4514377" cy="1492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MEG-II</a:t>
            </a:r>
          </a:p>
          <a:p>
            <a:pPr defTabSz="180000">
              <a:tabLst>
                <a:tab pos="180000" algn="l"/>
              </a:tabLst>
            </a:pPr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(2013 - 18)</a:t>
            </a:r>
          </a:p>
          <a:p>
            <a:pPr defTabSz="180000">
              <a:tabLst>
                <a:tab pos="180000" algn="l"/>
              </a:tabLst>
            </a:pPr>
            <a:endParaRPr lang="de-CH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→ </a:t>
            </a:r>
            <a:r>
              <a:rPr lang="de-CH" sz="1400" dirty="0" err="1" smtClean="0">
                <a:latin typeface="Arial"/>
                <a:cs typeface="Arial"/>
              </a:rPr>
              <a:t>new</a:t>
            </a:r>
            <a:r>
              <a:rPr lang="de-CH" sz="200" dirty="0" smtClean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/</a:t>
            </a:r>
            <a:r>
              <a:rPr lang="de-CH" sz="2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improved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subdetectors</a:t>
            </a:r>
            <a:r>
              <a:rPr lang="de-CH" sz="1400" dirty="0" smtClean="0">
                <a:latin typeface="Arial"/>
                <a:cs typeface="Arial"/>
              </a:rPr>
              <a:t>: </a:t>
            </a:r>
          </a:p>
          <a:p>
            <a:pPr defTabSz="180000">
              <a:tabLst>
                <a:tab pos="180000" algn="l"/>
              </a:tabLst>
            </a:pPr>
            <a:r>
              <a:rPr lang="de-CH" sz="1200" dirty="0">
                <a:latin typeface="Arial"/>
                <a:cs typeface="Arial"/>
              </a:rPr>
              <a:t>	</a:t>
            </a:r>
            <a:r>
              <a:rPr lang="de-CH" sz="1200" dirty="0" smtClean="0">
                <a:latin typeface="Arial"/>
                <a:cs typeface="Arial"/>
              </a:rPr>
              <a:t> e.g. DC, scint</a:t>
            </a:r>
            <a:r>
              <a:rPr lang="de-CH" sz="1200" dirty="0">
                <a:latin typeface="Arial"/>
                <a:cs typeface="Arial"/>
              </a:rPr>
              <a:t> </a:t>
            </a:r>
            <a:r>
              <a:rPr lang="de-CH" sz="1200" dirty="0" smtClean="0">
                <a:latin typeface="Arial"/>
                <a:cs typeface="Arial"/>
              </a:rPr>
              <a:t>+ SiPM,  LXe + PMT  &amp;   SiPM </a:t>
            </a:r>
          </a:p>
          <a:p>
            <a:pPr defTabSz="180000">
              <a:tabLst>
                <a:tab pos="180000" algn="l"/>
              </a:tabLst>
            </a:pPr>
            <a:endParaRPr lang="de-CH" sz="3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→ </a:t>
            </a:r>
            <a:r>
              <a:rPr lang="de-CH" sz="1400" dirty="0" err="1" smtClean="0">
                <a:latin typeface="Arial"/>
                <a:cs typeface="Arial"/>
              </a:rPr>
              <a:t>improved</a:t>
            </a:r>
            <a:r>
              <a:rPr lang="de-CH" sz="12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resolutions</a:t>
            </a:r>
            <a:r>
              <a:rPr lang="de-CH" sz="1400" dirty="0" smtClean="0">
                <a:latin typeface="Arial"/>
                <a:cs typeface="Arial"/>
              </a:rPr>
              <a:t>, larger</a:t>
            </a:r>
            <a:r>
              <a:rPr lang="de-CH" sz="12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acceptance</a:t>
            </a:r>
            <a:r>
              <a:rPr lang="de-CH" sz="1400" dirty="0" smtClean="0">
                <a:latin typeface="Arial"/>
                <a:cs typeface="Arial"/>
              </a:rPr>
              <a:t>,</a:t>
            </a:r>
            <a:r>
              <a:rPr lang="de-CH" sz="12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higher</a:t>
            </a:r>
            <a:r>
              <a:rPr lang="de-CH" sz="1200" dirty="0" smtClean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rate</a:t>
            </a:r>
          </a:p>
          <a:p>
            <a:pPr defTabSz="180000">
              <a:tabLst>
                <a:tab pos="180000" algn="l"/>
              </a:tabLst>
            </a:pPr>
            <a:endParaRPr lang="de-CH" sz="3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→ </a:t>
            </a:r>
            <a:r>
              <a:rPr lang="de-CH" sz="1400" dirty="0" err="1" smtClean="0">
                <a:latin typeface="Arial"/>
                <a:cs typeface="Arial"/>
              </a:rPr>
              <a:t>expected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sensitivity</a:t>
            </a:r>
            <a:r>
              <a:rPr lang="de-CH" sz="1400" dirty="0" smtClean="0">
                <a:latin typeface="Arial"/>
                <a:cs typeface="Arial"/>
              </a:rPr>
              <a:t>:  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5∙10</a:t>
            </a:r>
            <a:r>
              <a:rPr lang="de-CH" sz="1400" baseline="30000" dirty="0" smtClean="0">
                <a:solidFill>
                  <a:prstClr val="black"/>
                </a:solidFill>
                <a:latin typeface="Arial"/>
                <a:cs typeface="Arial"/>
              </a:rPr>
              <a:t>-14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4" y="1474972"/>
            <a:ext cx="1998000" cy="7677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88" y="1583875"/>
            <a:ext cx="1998000" cy="839355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4572000" y="895268"/>
            <a:ext cx="0" cy="5486060"/>
          </a:xfrm>
          <a:prstGeom prst="line">
            <a:avLst/>
          </a:prstGeom>
          <a:ln w="2222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37" y="1587667"/>
            <a:ext cx="1998000" cy="882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83" y="1556393"/>
            <a:ext cx="1998000" cy="7292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62265" y="4127082"/>
            <a:ext cx="281840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Mu3e </a:t>
            </a:r>
          </a:p>
          <a:p>
            <a:pPr defTabSz="180000">
              <a:tabLst>
                <a:tab pos="180000" algn="l"/>
              </a:tabLst>
            </a:pPr>
            <a:r>
              <a:rPr lang="de-CH" sz="1100" dirty="0" smtClean="0">
                <a:latin typeface="Arial"/>
                <a:cs typeface="Arial"/>
              </a:rPr>
              <a:t>(2012 - …)</a:t>
            </a: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→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staged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de-CH" sz="1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CH" sz="1400" dirty="0" err="1" smtClean="0">
                <a:latin typeface="Arial"/>
                <a:cs typeface="Arial"/>
              </a:rPr>
              <a:t>expected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>
                <a:latin typeface="Arial"/>
                <a:cs typeface="Arial"/>
              </a:rPr>
              <a:t>final </a:t>
            </a:r>
            <a:r>
              <a:rPr lang="de-CH" sz="1400" dirty="0" err="1">
                <a:latin typeface="Arial"/>
                <a:cs typeface="Arial"/>
              </a:rPr>
              <a:t>sensitivity</a:t>
            </a:r>
            <a:r>
              <a:rPr lang="de-CH" sz="1400" dirty="0">
                <a:latin typeface="Arial"/>
                <a:cs typeface="Arial"/>
              </a:rPr>
              <a:t>: 10</a:t>
            </a:r>
            <a:r>
              <a:rPr lang="de-CH" sz="1400" baseline="30000" dirty="0">
                <a:latin typeface="Arial"/>
                <a:cs typeface="Arial"/>
              </a:rPr>
              <a:t>-16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62588" y="2724746"/>
            <a:ext cx="210506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SINDRUM</a:t>
            </a:r>
          </a:p>
          <a:p>
            <a:pPr defTabSz="180000">
              <a:tabLst>
                <a:tab pos="180000" algn="l"/>
              </a:tabLst>
            </a:pPr>
            <a:r>
              <a:rPr lang="de-CH" sz="1100" dirty="0" smtClean="0">
                <a:latin typeface="Arial"/>
                <a:cs typeface="Arial"/>
              </a:rPr>
              <a:t>(1980 - 88) </a:t>
            </a:r>
          </a:p>
          <a:p>
            <a:pPr lvl="0" defTabSz="180000">
              <a:tabLst>
                <a:tab pos="180000" algn="l"/>
              </a:tabLst>
            </a:pPr>
            <a:endParaRPr lang="de-CH" sz="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BR(</a:t>
            </a:r>
            <a:r>
              <a:rPr lang="de-CH" sz="1400" i="1" dirty="0" err="1" smtClean="0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i="1" dirty="0" err="1" smtClean="0">
                <a:solidFill>
                  <a:prstClr val="black"/>
                </a:solidFill>
                <a:latin typeface="Arial"/>
                <a:cs typeface="Arial"/>
              </a:rPr>
              <a:t>→eee</a:t>
            </a:r>
            <a:r>
              <a:rPr lang="de-CH" sz="1400" i="1" dirty="0" smtClean="0">
                <a:solidFill>
                  <a:prstClr val="black"/>
                </a:solidFill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>
                <a:solidFill>
                  <a:prstClr val="black"/>
                </a:solidFill>
                <a:latin typeface="Arial"/>
                <a:cs typeface="Arial"/>
              </a:rPr>
              <a:t>) &lt; 1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.0∙10</a:t>
            </a:r>
            <a:r>
              <a:rPr lang="de-CH" sz="1400" baseline="30000" dirty="0" smtClean="0">
                <a:solidFill>
                  <a:prstClr val="black"/>
                </a:solidFill>
                <a:latin typeface="Arial"/>
                <a:cs typeface="Arial"/>
              </a:rPr>
              <a:t>-12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de-CH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Nucl.Phys</a:t>
            </a:r>
            <a:r>
              <a:rPr lang="de-CH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B299 1 (1988)</a:t>
            </a:r>
            <a:endParaRPr lang="de-CH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endParaRPr lang="de-CH" sz="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CH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de-CH" sz="1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CH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stringent </a:t>
            </a:r>
            <a:r>
              <a:rPr lang="de-CH" sz="1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endParaRPr lang="de-CH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06020" y="1147848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BR(</a:t>
            </a:r>
            <a:r>
              <a:rPr lang="de-CH" sz="1400" i="1" dirty="0" err="1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i="1" dirty="0" err="1">
                <a:solidFill>
                  <a:prstClr val="black"/>
                </a:solidFill>
                <a:latin typeface="Arial"/>
                <a:cs typeface="Arial"/>
              </a:rPr>
              <a:t>→e</a:t>
            </a:r>
            <a:r>
              <a:rPr lang="de-CH" sz="1400" i="1" dirty="0" err="1">
                <a:solidFill>
                  <a:prstClr val="black"/>
                </a:solidFill>
                <a:latin typeface="Symbol" panose="05050102010706020507" pitchFamily="18" charset="2"/>
                <a:cs typeface="Arial"/>
              </a:rPr>
              <a:t>g</a:t>
            </a:r>
            <a:r>
              <a:rPr lang="de-CH" sz="1400" i="1" dirty="0">
                <a:solidFill>
                  <a:prstClr val="black"/>
                </a:solidFill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37652" y="1345734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BR(</a:t>
            </a:r>
            <a:r>
              <a:rPr lang="de-CH" sz="1400" i="1" dirty="0" err="1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i="1" dirty="0" err="1" smtClean="0">
                <a:solidFill>
                  <a:prstClr val="black"/>
                </a:solidFill>
                <a:latin typeface="Arial"/>
                <a:cs typeface="Arial"/>
              </a:rPr>
              <a:t>→eee</a:t>
            </a:r>
            <a:r>
              <a:rPr lang="de-CH" sz="1400" i="1" dirty="0" smtClean="0">
                <a:solidFill>
                  <a:prstClr val="black"/>
                </a:solidFill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18387" y="1251754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0.006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7106020" y="1408445"/>
            <a:ext cx="10123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61" y="5091888"/>
            <a:ext cx="3312368" cy="140781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07152" y="1250460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BR(</a:t>
            </a:r>
            <a:r>
              <a:rPr lang="de-CH" sz="1400" i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i="1" dirty="0" err="1" smtClean="0">
                <a:latin typeface="Arial"/>
                <a:cs typeface="Arial"/>
              </a:rPr>
              <a:t>→e</a:t>
            </a:r>
            <a:r>
              <a:rPr lang="de-CH" sz="1400" i="1" dirty="0" err="1" smtClean="0">
                <a:latin typeface="Symbol" panose="05050102010706020507" pitchFamily="18" charset="2"/>
                <a:cs typeface="Arial"/>
              </a:rPr>
              <a:t>g</a:t>
            </a:r>
            <a:r>
              <a:rPr lang="de-CH" sz="1400" i="1" dirty="0" smtClean="0"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) &lt;&lt; 10</a:t>
            </a:r>
            <a:r>
              <a:rPr lang="de-CH" sz="1400" baseline="30000" dirty="0" smtClean="0">
                <a:latin typeface="Arial"/>
                <a:cs typeface="Arial"/>
              </a:rPr>
              <a:t>-50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624" y="1259067"/>
            <a:ext cx="1681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BR(</a:t>
            </a:r>
            <a:r>
              <a:rPr lang="de-CH" sz="1400" i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i="1" dirty="0" err="1" smtClean="0">
                <a:latin typeface="Arial"/>
                <a:cs typeface="Arial"/>
              </a:rPr>
              <a:t>→e</a:t>
            </a:r>
            <a:r>
              <a:rPr lang="de-CH" sz="1400" i="1" dirty="0" err="1" smtClean="0">
                <a:latin typeface="Symbol" panose="05050102010706020507" pitchFamily="18" charset="2"/>
                <a:cs typeface="Arial"/>
              </a:rPr>
              <a:t>g</a:t>
            </a:r>
            <a:r>
              <a:rPr lang="de-CH" sz="1400" i="1" dirty="0" smtClean="0"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) &lt; 10</a:t>
            </a:r>
            <a:r>
              <a:rPr lang="de-CH" sz="1400" baseline="30000" dirty="0" smtClean="0">
                <a:latin typeface="Arial"/>
                <a:cs typeface="Arial"/>
              </a:rPr>
              <a:t>-50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5" r="11506" b="1"/>
          <a:stretch/>
        </p:blipFill>
        <p:spPr bwMode="auto">
          <a:xfrm rot="16200000">
            <a:off x="7179710" y="2336798"/>
            <a:ext cx="1468913" cy="207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756683"/>
              </p:ext>
            </p:extLst>
          </p:nvPr>
        </p:nvGraphicFramePr>
        <p:xfrm>
          <a:off x="662620" y="3025931"/>
          <a:ext cx="741028" cy="296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9" imgW="634680" imgH="253800" progId="Equation.3">
                  <p:embed/>
                </p:oleObj>
              </mc:Choice>
              <mc:Fallback>
                <p:oleObj name="Equation" r:id="rId9" imgW="6346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2620" y="3025931"/>
                        <a:ext cx="741028" cy="296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" name="Picture 4" descr="IMG_82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26" y="3405118"/>
            <a:ext cx="2398760" cy="179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79416" y="3455666"/>
            <a:ext cx="19800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80000">
              <a:tabLst>
                <a:tab pos="180000" algn="l"/>
              </a:tabLst>
            </a:pP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 </a:t>
            </a:r>
          </a:p>
          <a:p>
            <a:pPr lvl="0" defTabSz="180000">
              <a:tabLst>
                <a:tab pos="180000" algn="l"/>
              </a:tabLst>
            </a:pPr>
            <a:r>
              <a:rPr lang="de-CH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(1998 - </a:t>
            </a:r>
            <a:r>
              <a:rPr lang="de-CH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2013)</a:t>
            </a:r>
          </a:p>
          <a:p>
            <a:pPr defTabSz="180000">
              <a:tabLst>
                <a:tab pos="180000" algn="l"/>
              </a:tabLst>
            </a:pPr>
            <a:endParaRPr lang="de-CH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BR(</a:t>
            </a:r>
            <a:r>
              <a:rPr lang="de-CH" sz="1400" i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i="1" dirty="0" err="1">
                <a:latin typeface="Arial"/>
                <a:cs typeface="Arial"/>
              </a:rPr>
              <a:t>→e</a:t>
            </a:r>
            <a:r>
              <a:rPr lang="de-CH" sz="1400" i="1" dirty="0" err="1">
                <a:latin typeface="Symbol" panose="05050102010706020507" pitchFamily="18" charset="2"/>
                <a:cs typeface="Arial"/>
              </a:rPr>
              <a:t>g</a:t>
            </a:r>
            <a:r>
              <a:rPr lang="de-CH" sz="1400" i="1" dirty="0"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>
                <a:latin typeface="Arial"/>
                <a:cs typeface="Arial"/>
              </a:rPr>
              <a:t>) &lt; 5.7∙10</a:t>
            </a:r>
            <a:r>
              <a:rPr lang="de-CH" sz="1400" baseline="30000" dirty="0">
                <a:latin typeface="Arial"/>
                <a:cs typeface="Arial"/>
              </a:rPr>
              <a:t>-13</a:t>
            </a:r>
            <a:r>
              <a:rPr lang="de-CH" sz="1400" dirty="0">
                <a:latin typeface="Arial"/>
                <a:cs typeface="Arial"/>
              </a:rPr>
              <a:t> 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PRL 110, 201801 (2013)</a:t>
            </a:r>
          </a:p>
          <a:p>
            <a:pPr defTabSz="180000">
              <a:tabLst>
                <a:tab pos="180000" algn="l"/>
              </a:tabLst>
            </a:pPr>
            <a:endParaRPr lang="de-CH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CH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CH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stringent </a:t>
            </a:r>
            <a:r>
              <a:rPr lang="de-CH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endParaRPr lang="de-CH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→ final </a:t>
            </a:r>
            <a:r>
              <a:rPr lang="de-CH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de-CH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2015</a:t>
            </a:r>
            <a:endParaRPr lang="de-CH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2246" y="3405118"/>
            <a:ext cx="4358400" cy="1953070"/>
            <a:chOff x="179416" y="3405118"/>
            <a:chExt cx="4358400" cy="1953070"/>
          </a:xfrm>
        </p:grpSpPr>
        <p:pic>
          <p:nvPicPr>
            <p:cNvPr id="18" name="Picture 4" descr="IMG_820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326" y="3405118"/>
              <a:ext cx="2398760" cy="1798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79416" y="3455666"/>
              <a:ext cx="198002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180000">
                <a:tabLst>
                  <a:tab pos="180000" algn="l"/>
                </a:tabLst>
              </a:pPr>
              <a:r>
                <a:rPr lang="de-CH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MEG </a:t>
              </a:r>
            </a:p>
            <a:p>
              <a:pPr lvl="0" defTabSz="180000">
                <a:tabLst>
                  <a:tab pos="180000" algn="l"/>
                </a:tabLst>
              </a:pP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(1998 - </a:t>
              </a:r>
              <a:r>
                <a:rPr lang="de-CH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2013)</a:t>
              </a:r>
            </a:p>
            <a:p>
              <a:pPr defTabSz="180000">
                <a:tabLst>
                  <a:tab pos="180000" algn="l"/>
                </a:tabLst>
              </a:pPr>
              <a:endParaRPr lang="de-CH" sz="5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80000">
                <a:tabLst>
                  <a:tab pos="180000" algn="l"/>
                </a:tabLst>
              </a:pPr>
              <a:r>
                <a:rPr lang="de-CH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BR(</a:t>
              </a:r>
              <a:r>
                <a:rPr lang="de-CH" sz="1400" i="1" dirty="0" err="1" smtClean="0"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de-CH" sz="1400" i="1" dirty="0" err="1">
                  <a:latin typeface="Arial"/>
                  <a:cs typeface="Arial"/>
                </a:rPr>
                <a:t>→e</a:t>
              </a:r>
              <a:r>
                <a:rPr lang="de-CH" sz="1400" i="1" dirty="0" err="1">
                  <a:latin typeface="Symbol" panose="05050102010706020507" pitchFamily="18" charset="2"/>
                  <a:cs typeface="Arial"/>
                </a:rPr>
                <a:t>g</a:t>
              </a:r>
              <a:r>
                <a:rPr lang="de-CH" sz="1400" i="1" dirty="0">
                  <a:latin typeface="Symbol" panose="05050102010706020507" pitchFamily="18" charset="2"/>
                  <a:cs typeface="Arial"/>
                </a:rPr>
                <a:t> </a:t>
              </a:r>
              <a:r>
                <a:rPr lang="de-CH" sz="1400" dirty="0">
                  <a:latin typeface="Arial"/>
                  <a:cs typeface="Arial"/>
                </a:rPr>
                <a:t>) &lt; 5.7∙10</a:t>
              </a:r>
              <a:r>
                <a:rPr lang="de-CH" sz="1400" baseline="30000" dirty="0">
                  <a:latin typeface="Arial"/>
                  <a:cs typeface="Arial"/>
                </a:rPr>
                <a:t>-13</a:t>
              </a:r>
              <a:r>
                <a:rPr lang="de-CH" sz="1400" dirty="0">
                  <a:latin typeface="Arial"/>
                  <a:cs typeface="Arial"/>
                </a:rPr>
                <a:t> </a:t>
              </a:r>
              <a:endParaRPr lang="de-CH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80000">
                <a:tabLst>
                  <a:tab pos="180000" algn="l"/>
                </a:tabLst>
              </a:pPr>
              <a:r>
                <a:rPr lang="de-CH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PRL 110, 201801 (2013)</a:t>
              </a:r>
            </a:p>
            <a:p>
              <a:pPr defTabSz="180000">
                <a:tabLst>
                  <a:tab pos="180000" algn="l"/>
                </a:tabLst>
              </a:pPr>
              <a:endParaRPr lang="de-CH" sz="5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80000">
                <a:tabLst>
                  <a:tab pos="180000" algn="l"/>
                </a:tabLst>
              </a:pPr>
              <a:r>
                <a:rPr lang="de-CH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de-CH" sz="13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most</a:t>
              </a:r>
              <a:r>
                <a:rPr lang="de-CH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stringent </a:t>
              </a:r>
              <a:r>
                <a:rPr lang="de-CH" sz="13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limit</a:t>
              </a:r>
              <a:endParaRPr lang="de-CH" sz="13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80000">
                <a:tabLst>
                  <a:tab pos="180000" algn="l"/>
                </a:tabLst>
              </a:pPr>
              <a:endParaRPr lang="de-CH" sz="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80000">
                <a:tabLst>
                  <a:tab pos="180000" algn="l"/>
                </a:tabLst>
              </a:pPr>
              <a:r>
                <a:rPr lang="de-CH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→ final </a:t>
              </a:r>
              <a:r>
                <a:rPr lang="de-CH" sz="13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result</a:t>
              </a:r>
              <a:r>
                <a:rPr lang="de-CH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2015</a:t>
              </a:r>
              <a:endParaRPr lang="de-CH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4" descr="IMG_820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326" y="3405118"/>
              <a:ext cx="2398760" cy="1798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1747319" y="4902216"/>
              <a:ext cx="2790497" cy="455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9416" y="3455666"/>
              <a:ext cx="198002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180000">
                <a:tabLst>
                  <a:tab pos="180000" algn="l"/>
                </a:tabLst>
              </a:pPr>
              <a:r>
                <a:rPr lang="de-CH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MEG </a:t>
              </a:r>
            </a:p>
            <a:p>
              <a:pPr lvl="0" defTabSz="180000">
                <a:tabLst>
                  <a:tab pos="180000" algn="l"/>
                </a:tabLst>
              </a:pP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(1998 - </a:t>
              </a:r>
              <a:r>
                <a:rPr lang="de-CH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2013)</a:t>
              </a:r>
            </a:p>
            <a:p>
              <a:pPr defTabSz="180000">
                <a:tabLst>
                  <a:tab pos="180000" algn="l"/>
                </a:tabLst>
              </a:pPr>
              <a:endParaRPr lang="de-CH" sz="5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80000">
                <a:tabLst>
                  <a:tab pos="180000" algn="l"/>
                </a:tabLst>
              </a:pPr>
              <a:r>
                <a:rPr lang="de-CH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BR(</a:t>
              </a:r>
              <a:r>
                <a:rPr lang="de-CH" sz="1400" i="1" dirty="0" err="1" smtClean="0"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de-CH" sz="1400" i="1" dirty="0" err="1">
                  <a:latin typeface="Arial"/>
                  <a:cs typeface="Arial"/>
                </a:rPr>
                <a:t>→e</a:t>
              </a:r>
              <a:r>
                <a:rPr lang="de-CH" sz="1400" i="1" dirty="0" err="1">
                  <a:latin typeface="Symbol" panose="05050102010706020507" pitchFamily="18" charset="2"/>
                  <a:cs typeface="Arial"/>
                </a:rPr>
                <a:t>g</a:t>
              </a:r>
              <a:r>
                <a:rPr lang="de-CH" sz="1400" i="1" dirty="0">
                  <a:latin typeface="Symbol" panose="05050102010706020507" pitchFamily="18" charset="2"/>
                  <a:cs typeface="Arial"/>
                </a:rPr>
                <a:t> </a:t>
              </a:r>
              <a:r>
                <a:rPr lang="de-CH" sz="1400" dirty="0">
                  <a:latin typeface="Arial"/>
                  <a:cs typeface="Arial"/>
                </a:rPr>
                <a:t>) &lt; 5.7∙10</a:t>
              </a:r>
              <a:r>
                <a:rPr lang="de-CH" sz="1400" baseline="30000" dirty="0">
                  <a:latin typeface="Arial"/>
                  <a:cs typeface="Arial"/>
                </a:rPr>
                <a:t>-13</a:t>
              </a:r>
              <a:r>
                <a:rPr lang="de-CH" sz="1400" dirty="0">
                  <a:latin typeface="Arial"/>
                  <a:cs typeface="Arial"/>
                </a:rPr>
                <a:t> </a:t>
              </a:r>
              <a:endParaRPr lang="de-CH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80000">
                <a:tabLst>
                  <a:tab pos="180000" algn="l"/>
                </a:tabLst>
              </a:pPr>
              <a:r>
                <a:rPr lang="de-CH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PRL 110, 201801 (2013)</a:t>
              </a:r>
            </a:p>
            <a:p>
              <a:pPr defTabSz="180000">
                <a:tabLst>
                  <a:tab pos="180000" algn="l"/>
                </a:tabLst>
              </a:pPr>
              <a:endParaRPr lang="de-CH" sz="5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80000">
                <a:tabLst>
                  <a:tab pos="180000" algn="l"/>
                </a:tabLst>
              </a:pPr>
              <a:r>
                <a:rPr lang="de-CH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de-CH" sz="13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most</a:t>
              </a:r>
              <a:r>
                <a:rPr lang="de-CH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stringent </a:t>
              </a:r>
              <a:r>
                <a:rPr lang="de-CH" sz="13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limit</a:t>
              </a:r>
              <a:endParaRPr lang="de-CH" sz="13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80000">
                <a:tabLst>
                  <a:tab pos="180000" algn="l"/>
                </a:tabLst>
              </a:pPr>
              <a:endParaRPr lang="de-CH" sz="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80000">
                <a:tabLst>
                  <a:tab pos="180000" algn="l"/>
                </a:tabLst>
              </a:pPr>
              <a:r>
                <a:rPr lang="de-CH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→ final </a:t>
              </a:r>
              <a:r>
                <a:rPr lang="de-CH" sz="13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result</a:t>
              </a:r>
              <a:r>
                <a:rPr lang="de-CH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2015</a:t>
              </a:r>
              <a:endParaRPr lang="de-CH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59775" y="3405118"/>
              <a:ext cx="4235311" cy="1646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47699" y="3483804"/>
              <a:ext cx="25186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lang="de-CH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MEG / MEG-II</a:t>
              </a:r>
            </a:p>
            <a:p>
              <a:pPr algn="ctr" defTabSz="180000">
                <a:tabLst>
                  <a:tab pos="180000" algn="l"/>
                </a:tabLst>
              </a:pPr>
              <a:r>
                <a:rPr lang="de-CH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international collaboration</a:t>
              </a:r>
              <a:endParaRPr lang="de-CH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80000">
                <a:tabLst>
                  <a:tab pos="180000" algn="l"/>
                </a:tabLst>
              </a:pPr>
              <a:r>
                <a:rPr lang="de-CH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~70 authors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9922" y="4391010"/>
              <a:ext cx="504000" cy="5040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692" y="4390549"/>
              <a:ext cx="756000" cy="5040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58071" y="4390173"/>
              <a:ext cx="895619" cy="5040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664" y="4392605"/>
              <a:ext cx="756000" cy="5040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99" y="4393875"/>
              <a:ext cx="756000" cy="5040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  <p:sp>
        <p:nvSpPr>
          <p:cNvPr id="40" name="TextBox 39"/>
          <p:cNvSpPr txBox="1"/>
          <p:nvPr/>
        </p:nvSpPr>
        <p:spPr>
          <a:xfrm>
            <a:off x="1063219" y="5104999"/>
            <a:ext cx="3345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200" b="1" dirty="0" smtClean="0">
                <a:solidFill>
                  <a:srgbClr val="0070C0"/>
                </a:solidFill>
                <a:latin typeface="Arial"/>
                <a:cs typeface="Arial"/>
              </a:rPr>
              <a:t>→ 11 contributions by MEG-II collaborators</a:t>
            </a:r>
            <a:endParaRPr lang="de-CH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57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31" grpId="0"/>
      <p:bldP spid="32" grpId="0"/>
      <p:bldP spid="33" grpId="0"/>
      <p:bldP spid="34" grpId="0"/>
      <p:bldP spid="27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smtClean="0"/>
              <a:t>Unique Muon Science at PSI</a:t>
            </a:r>
            <a:endParaRPr lang="de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63528" y="6536417"/>
            <a:ext cx="2133600" cy="365125"/>
          </a:xfrm>
        </p:spPr>
        <p:txBody>
          <a:bodyPr/>
          <a:lstStyle/>
          <a:p>
            <a:fld id="{A7708EEC-50EB-4C3F-A82B-07AEA56CFAD6}" type="slidenum">
              <a:rPr lang="de-CH" smtClean="0"/>
              <a:pPr/>
              <a:t>7</a:t>
            </a:fld>
            <a:endParaRPr lang="de-CH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895268"/>
            <a:ext cx="0" cy="5486060"/>
          </a:xfrm>
          <a:prstGeom prst="line">
            <a:avLst/>
          </a:prstGeom>
          <a:ln w="2222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0825" y="3429000"/>
            <a:ext cx="8642350" cy="0"/>
          </a:xfrm>
          <a:prstGeom prst="line">
            <a:avLst/>
          </a:prstGeom>
          <a:ln w="2222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84" y="1761049"/>
            <a:ext cx="2313966" cy="149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947068" y="2238903"/>
            <a:ext cx="2547320" cy="11585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690" y="755646"/>
            <a:ext cx="4518609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MuLan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(1999 - 2011)</a:t>
            </a:r>
          </a:p>
          <a:p>
            <a:pPr defTabSz="180000">
              <a:tabLst>
                <a:tab pos="180000" algn="l"/>
              </a:tabLst>
            </a:pPr>
            <a:endParaRPr lang="de-CH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measurement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of</a:t>
            </a:r>
            <a:r>
              <a:rPr lang="de-CH" sz="1400" dirty="0" smtClean="0">
                <a:latin typeface="Arial"/>
                <a:cs typeface="Arial"/>
              </a:rPr>
              <a:t> muon </a:t>
            </a:r>
            <a:r>
              <a:rPr lang="de-CH" sz="1400" dirty="0" err="1" smtClean="0">
                <a:latin typeface="Arial"/>
                <a:cs typeface="Arial"/>
              </a:rPr>
              <a:t>lifetime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Symbol" panose="05050102010706020507" pitchFamily="18" charset="2"/>
                <a:cs typeface="Arial"/>
              </a:rPr>
              <a:t>t</a:t>
            </a:r>
            <a:r>
              <a:rPr lang="de-CH" sz="1400" baseline="-25000" dirty="0" err="1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1ppm</a:t>
            </a: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 • high </a:t>
            </a:r>
            <a:r>
              <a:rPr lang="de-CH" sz="1400" dirty="0" err="1" smtClean="0">
                <a:latin typeface="Arial"/>
                <a:cs typeface="Arial"/>
              </a:rPr>
              <a:t>intensity</a:t>
            </a:r>
            <a:r>
              <a:rPr lang="de-CH" sz="1400" dirty="0" smtClean="0">
                <a:latin typeface="Arial"/>
                <a:cs typeface="Arial"/>
              </a:rPr>
              <a:t>, </a:t>
            </a:r>
            <a:r>
              <a:rPr lang="de-CH" sz="1400" dirty="0" err="1" smtClean="0">
                <a:latin typeface="Arial"/>
                <a:cs typeface="Arial"/>
              </a:rPr>
              <a:t>low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momentum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1400" dirty="0" smtClean="0">
                <a:latin typeface="Arial"/>
                <a:cs typeface="Arial"/>
              </a:rPr>
              <a:t>,  2∙10</a:t>
            </a:r>
            <a:r>
              <a:rPr lang="de-CH" sz="1400" baseline="30000" dirty="0" smtClean="0">
                <a:latin typeface="Arial"/>
                <a:cs typeface="Arial"/>
              </a:rPr>
              <a:t>12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decays</a:t>
            </a:r>
            <a:r>
              <a:rPr lang="de-CH" sz="1400" dirty="0" smtClean="0">
                <a:latin typeface="Arial"/>
                <a:cs typeface="Arial"/>
              </a:rPr>
              <a:t> </a:t>
            </a: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 • </a:t>
            </a:r>
            <a:r>
              <a:rPr lang="de-CH" sz="1400" dirty="0" err="1" smtClean="0">
                <a:latin typeface="Symbol" panose="05050102010706020507" pitchFamily="18" charset="2"/>
                <a:cs typeface="Arial"/>
              </a:rPr>
              <a:t>t</a:t>
            </a:r>
            <a:r>
              <a:rPr lang="de-CH" sz="1400" baseline="-25000" dirty="0" err="1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1400" dirty="0" smtClean="0">
                <a:latin typeface="Symbol" panose="05050102010706020507" pitchFamily="18" charset="2"/>
                <a:cs typeface="Arial"/>
              </a:rPr>
              <a:t>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2 196 980.3 (2.2)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>
                <a:latin typeface="Arial"/>
                <a:cs typeface="Arial"/>
              </a:rPr>
              <a:t>→</a:t>
            </a:r>
            <a:r>
              <a:rPr lang="de-CH" sz="1400" dirty="0" smtClean="0">
                <a:latin typeface="Arial"/>
                <a:cs typeface="Arial"/>
              </a:rPr>
              <a:t> Fermi </a:t>
            </a:r>
            <a:r>
              <a:rPr lang="de-CH" sz="1400" dirty="0" err="1" smtClean="0">
                <a:latin typeface="Arial"/>
                <a:cs typeface="Arial"/>
              </a:rPr>
              <a:t>constant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>
                <a:latin typeface="Arial"/>
                <a:cs typeface="Arial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   G</a:t>
            </a:r>
            <a:r>
              <a:rPr lang="de-CH" sz="1400" baseline="-25000" dirty="0" smtClean="0">
                <a:latin typeface="Arial"/>
                <a:cs typeface="Arial"/>
              </a:rPr>
              <a:t>F</a:t>
            </a:r>
            <a:r>
              <a:rPr lang="de-CH" sz="1400" dirty="0" smtClean="0">
                <a:latin typeface="Arial"/>
                <a:cs typeface="Arial"/>
              </a:rPr>
              <a:t> = 1.166 378 8(7) ∙ 10</a:t>
            </a:r>
            <a:r>
              <a:rPr lang="de-CH" sz="1400" baseline="30000" dirty="0" smtClean="0">
                <a:latin typeface="Arial"/>
                <a:cs typeface="Arial"/>
              </a:rPr>
              <a:t>-5</a:t>
            </a:r>
            <a:r>
              <a:rPr lang="de-CH" sz="1400" dirty="0" smtClean="0">
                <a:latin typeface="Arial"/>
                <a:cs typeface="Arial"/>
              </a:rPr>
              <a:t> GeV</a:t>
            </a:r>
            <a:r>
              <a:rPr lang="de-CH" sz="1400" baseline="30000" dirty="0" smtClean="0">
                <a:latin typeface="Arial"/>
                <a:cs typeface="Arial"/>
              </a:rPr>
              <a:t>-2</a:t>
            </a:r>
            <a:r>
              <a:rPr lang="de-CH" sz="1400" dirty="0" smtClean="0">
                <a:latin typeface="Arial"/>
                <a:cs typeface="Arial"/>
              </a:rPr>
              <a:t>   ↔ 0.6 ppm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755646"/>
            <a:ext cx="4554452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MuCap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(1997 - 2013)</a:t>
            </a: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 • </a:t>
            </a:r>
            <a:r>
              <a:rPr lang="de-CH" sz="1400" dirty="0" err="1" smtClean="0">
                <a:latin typeface="Arial"/>
                <a:cs typeface="Arial"/>
              </a:rPr>
              <a:t>measurement</a:t>
            </a:r>
            <a:r>
              <a:rPr lang="de-CH" sz="12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of</a:t>
            </a:r>
            <a:r>
              <a:rPr lang="de-CH" sz="12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capture</a:t>
            </a:r>
            <a:r>
              <a:rPr lang="de-CH" sz="1200" dirty="0" smtClean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rate </a:t>
            </a:r>
            <a:r>
              <a:rPr lang="de-CH" sz="1400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de-CH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p+</a:t>
            </a:r>
            <a:r>
              <a:rPr lang="de-CH" sz="1400" dirty="0" err="1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1400" dirty="0" err="1" smtClean="0">
                <a:latin typeface="Arial"/>
                <a:cs typeface="Arial"/>
              </a:rPr>
              <a:t>→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CH" sz="1400" dirty="0" err="1" smtClean="0">
                <a:latin typeface="Arial"/>
                <a:cs typeface="Arial"/>
              </a:rPr>
              <a:t>+</a:t>
            </a:r>
            <a:r>
              <a:rPr lang="de-CH" sz="1400" dirty="0" err="1" smtClean="0">
                <a:latin typeface="Symbol" panose="05050102010706020507" pitchFamily="18" charset="2"/>
                <a:cs typeface="Arial"/>
              </a:rPr>
              <a:t>n</a:t>
            </a:r>
            <a:r>
              <a:rPr lang="de-CH" sz="1400" baseline="-25000" dirty="0" err="1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• high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≥ 10</a:t>
            </a:r>
            <a:r>
              <a:rPr lang="de-CH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decays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smtClean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de-CH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= (714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7.4) s</a:t>
            </a:r>
            <a:r>
              <a:rPr lang="de-CH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-1</a:t>
            </a: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defTabSz="180000">
              <a:tabLst>
                <a:tab pos="180000" algn="l"/>
              </a:tabLst>
            </a:pPr>
            <a:endParaRPr lang="de-CH" sz="5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  → </a:t>
            </a:r>
            <a:r>
              <a:rPr lang="de-CH" sz="1400" dirty="0" err="1" smtClean="0">
                <a:latin typeface="Arial"/>
                <a:cs typeface="Arial"/>
              </a:rPr>
              <a:t>pseudoscalar</a:t>
            </a:r>
            <a:endParaRPr lang="de-CH" sz="14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 </a:t>
            </a:r>
            <a:r>
              <a:rPr lang="de-CH" sz="1400" dirty="0" smtClean="0">
                <a:latin typeface="Arial"/>
                <a:cs typeface="Arial"/>
              </a:rPr>
              <a:t>  </a:t>
            </a:r>
            <a:r>
              <a:rPr lang="en-US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coupling constant</a:t>
            </a:r>
          </a:p>
          <a:p>
            <a:pPr defTabSz="180000">
              <a:tabLst>
                <a:tab pos="180000" algn="l"/>
              </a:tabLst>
            </a:pPr>
            <a:r>
              <a:rPr lang="en-US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de-DE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= 8.06</a:t>
            </a:r>
            <a:r>
              <a:rPr lang="en-US" alt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0.55  (7%)</a:t>
            </a:r>
          </a:p>
          <a:p>
            <a:pPr defTabSz="180000">
              <a:tabLst>
                <a:tab pos="180000" algn="l"/>
              </a:tabLst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defTabSz="180000">
              <a:tabLst>
                <a:tab pos="180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→ long standing </a:t>
            </a:r>
          </a:p>
          <a:p>
            <a:pPr defTabSz="180000">
              <a:tabLst>
                <a:tab pos="180000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descrapency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solved!</a:t>
            </a:r>
          </a:p>
          <a:p>
            <a:pPr defTabSz="180000">
              <a:tabLst>
                <a:tab pos="180000" algn="l"/>
              </a:tabLst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defTabSz="180000">
              <a:tabLst>
                <a:tab pos="1800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</a:t>
            </a:r>
            <a:r>
              <a:rPr lang="en-US" sz="1400" dirty="0" smtClean="0">
                <a:latin typeface="Arial"/>
                <a:cs typeface="Arial"/>
                <a:sym typeface="Symbol"/>
              </a:rPr>
              <a:t>→	</a:t>
            </a:r>
            <a:r>
              <a:rPr lang="en-US" sz="1400" dirty="0" err="1" smtClean="0">
                <a:latin typeface="Arial"/>
                <a:cs typeface="Arial"/>
                <a:sym typeface="Symbol"/>
              </a:rPr>
              <a:t>MuSun</a:t>
            </a:r>
            <a:r>
              <a:rPr lang="en-US" sz="1400" dirty="0" smtClean="0">
                <a:latin typeface="Arial"/>
                <a:cs typeface="Arial"/>
                <a:sym typeface="Symbol"/>
              </a:rPr>
              <a:t>: </a:t>
            </a:r>
            <a:r>
              <a:rPr lang="de-CH" sz="1400" dirty="0" err="1" smtClean="0">
                <a:latin typeface="Arial"/>
                <a:cs typeface="Arial"/>
              </a:rPr>
              <a:t>d+</a:t>
            </a:r>
            <a:r>
              <a:rPr lang="de-CH" sz="1400" dirty="0" err="1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1400" dirty="0" err="1">
                <a:latin typeface="Arial"/>
                <a:cs typeface="Arial"/>
              </a:rPr>
              <a:t>→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CH" sz="1400" dirty="0" err="1" smtClean="0">
                <a:latin typeface="Arial"/>
                <a:cs typeface="Arial"/>
              </a:rPr>
              <a:t>+</a:t>
            </a:r>
            <a:r>
              <a:rPr lang="de-CH" sz="1400" dirty="0" err="1" smtClean="0">
                <a:latin typeface="Symbol" panose="05050102010706020507" pitchFamily="18" charset="2"/>
                <a:cs typeface="Arial"/>
              </a:rPr>
              <a:t>n</a:t>
            </a:r>
            <a:r>
              <a:rPr lang="de-CH" sz="1400" baseline="-25000" dirty="0" err="1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(2008…)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0" y="3517726"/>
            <a:ext cx="1062038" cy="14879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13" y="5190645"/>
            <a:ext cx="2752783" cy="13232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74" y="3501008"/>
            <a:ext cx="3406702" cy="324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Laser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sz="16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(1998 - 2010)</a:t>
            </a:r>
          </a:p>
          <a:p>
            <a:pPr defTabSz="180000">
              <a:tabLst>
                <a:tab pos="180000" algn="l"/>
              </a:tabLst>
            </a:pPr>
            <a:endParaRPr lang="de-CH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CH" sz="1400" dirty="0" smtClean="0">
                <a:latin typeface="Arial"/>
                <a:cs typeface="Arial"/>
              </a:rPr>
              <a:t>• high </a:t>
            </a:r>
            <a:r>
              <a:rPr lang="de-CH" sz="1400" dirty="0" err="1" smtClean="0">
                <a:latin typeface="Arial"/>
                <a:cs typeface="Arial"/>
              </a:rPr>
              <a:t>intensity</a:t>
            </a:r>
            <a:r>
              <a:rPr lang="de-CH" sz="1400" dirty="0" smtClean="0">
                <a:latin typeface="Arial"/>
                <a:cs typeface="Arial"/>
              </a:rPr>
              <a:t>, </a:t>
            </a:r>
            <a:r>
              <a:rPr lang="de-CH" sz="1400" dirty="0" err="1" smtClean="0">
                <a:latin typeface="Arial"/>
                <a:cs typeface="Arial"/>
              </a:rPr>
              <a:t>low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mometum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Symbol" panose="05050102010706020507" pitchFamily="18" charset="2"/>
                <a:cs typeface="Arial"/>
              </a:rPr>
              <a:t>m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 plus ”ultra-</a:t>
            </a:r>
            <a:r>
              <a:rPr lang="de-CH" sz="1400" dirty="0" err="1" smtClean="0">
                <a:latin typeface="Arial"/>
                <a:cs typeface="Arial"/>
              </a:rPr>
              <a:t>low</a:t>
            </a:r>
            <a:r>
              <a:rPr lang="de-CH" sz="1400" dirty="0" smtClean="0">
                <a:latin typeface="Arial"/>
                <a:cs typeface="Arial"/>
              </a:rPr>
              <a:t>-</a:t>
            </a:r>
            <a:r>
              <a:rPr lang="de-CH" sz="1400" dirty="0" err="1" smtClean="0">
                <a:latin typeface="Arial"/>
                <a:cs typeface="Arial"/>
              </a:rPr>
              <a:t>energy</a:t>
            </a:r>
            <a:r>
              <a:rPr lang="de-CH" sz="1400" dirty="0" smtClean="0">
                <a:latin typeface="Arial"/>
                <a:cs typeface="Arial"/>
              </a:rPr>
              <a:t>-</a:t>
            </a:r>
            <a:r>
              <a:rPr lang="de-CH" sz="1400" dirty="0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1400" dirty="0" smtClean="0">
                <a:latin typeface="Arial"/>
                <a:cs typeface="Arial"/>
              </a:rPr>
              <a:t>-beam” </a:t>
            </a:r>
            <a:r>
              <a:rPr lang="de-CH" sz="1200" dirty="0" smtClean="0">
                <a:latin typeface="Arial"/>
                <a:cs typeface="Arial"/>
              </a:rPr>
              <a:t>(5keV)</a:t>
            </a: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measurement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of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Symbol" panose="05050102010706020507" pitchFamily="18" charset="2"/>
                <a:cs typeface="Arial"/>
              </a:rPr>
              <a:t>D</a:t>
            </a:r>
            <a:r>
              <a:rPr lang="de-CH" sz="1400" dirty="0" smtClean="0">
                <a:latin typeface="Arial"/>
                <a:cs typeface="Arial"/>
              </a:rPr>
              <a:t>E(2S-2P)</a:t>
            </a: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  → </a:t>
            </a:r>
            <a:r>
              <a:rPr lang="de-CH" sz="1400" dirty="0" err="1" smtClean="0">
                <a:latin typeface="Arial"/>
                <a:cs typeface="Arial"/>
              </a:rPr>
              <a:t>proton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radius</a:t>
            </a:r>
            <a:endParaRPr lang="de-CH" sz="14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		</a:t>
            </a:r>
            <a:r>
              <a:rPr lang="de-CH" sz="1400" dirty="0" err="1" smtClean="0">
                <a:latin typeface="Arial"/>
                <a:cs typeface="Arial"/>
              </a:rPr>
              <a:t>r</a:t>
            </a:r>
            <a:r>
              <a:rPr lang="de-CH" sz="1400" baseline="-25000" dirty="0" err="1" smtClean="0">
                <a:latin typeface="Arial"/>
                <a:cs typeface="Arial"/>
              </a:rPr>
              <a:t>p</a:t>
            </a:r>
            <a:r>
              <a:rPr lang="de-CH" sz="1400" dirty="0" smtClean="0">
                <a:latin typeface="Arial"/>
                <a:cs typeface="Arial"/>
              </a:rPr>
              <a:t> = 0.840 87 (39) </a:t>
            </a:r>
            <a:r>
              <a:rPr lang="de-CH" sz="1400" dirty="0" err="1" smtClean="0">
                <a:latin typeface="Arial"/>
                <a:cs typeface="Arial"/>
              </a:rPr>
              <a:t>fm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→	</a:t>
            </a:r>
            <a:r>
              <a:rPr lang="de-CH" sz="1400" dirty="0" err="1" smtClean="0">
                <a:latin typeface="Arial"/>
                <a:cs typeface="Arial"/>
              </a:rPr>
              <a:t>discrepancy</a:t>
            </a:r>
            <a:r>
              <a:rPr lang="de-CH" sz="1400" dirty="0" smtClean="0">
                <a:latin typeface="Arial"/>
                <a:cs typeface="Arial"/>
              </a:rPr>
              <a:t> 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  		</a:t>
            </a:r>
            <a:r>
              <a:rPr lang="de-CH" sz="1400" dirty="0" err="1" smtClean="0">
                <a:latin typeface="Arial"/>
                <a:cs typeface="Arial"/>
              </a:rPr>
              <a:t>with</a:t>
            </a:r>
            <a:r>
              <a:rPr lang="de-CH" sz="1400" dirty="0" smtClean="0">
                <a:latin typeface="Arial"/>
                <a:cs typeface="Arial"/>
              </a:rPr>
              <a:t> 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	e-p </a:t>
            </a:r>
            <a:r>
              <a:rPr lang="de-CH" sz="1400" dirty="0" err="1" smtClean="0">
                <a:latin typeface="Arial"/>
                <a:cs typeface="Arial"/>
              </a:rPr>
              <a:t>scattering</a:t>
            </a:r>
            <a:endParaRPr lang="de-CH" sz="14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		and hydrogen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	</a:t>
            </a:r>
            <a:r>
              <a:rPr lang="de-CH" sz="1400" dirty="0" err="1" smtClean="0">
                <a:latin typeface="Arial"/>
                <a:cs typeface="Arial"/>
              </a:rPr>
              <a:t>spectroscopy</a:t>
            </a:r>
            <a:endParaRPr lang="de-CH" sz="14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  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0734" y="3458720"/>
            <a:ext cx="389241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MUSE </a:t>
            </a:r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(2012 - …)</a:t>
            </a:r>
          </a:p>
          <a:p>
            <a:pPr defTabSz="180000">
              <a:tabLst>
                <a:tab pos="180000" algn="l"/>
              </a:tabLst>
            </a:pPr>
            <a:endParaRPr lang="de-CH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1400" dirty="0" smtClean="0">
                <a:latin typeface="Arial"/>
                <a:cs typeface="Arial"/>
              </a:rPr>
              <a:t>p </a:t>
            </a:r>
            <a:r>
              <a:rPr lang="de-CH" sz="1400" dirty="0" err="1" smtClean="0">
                <a:latin typeface="Arial"/>
                <a:cs typeface="Arial"/>
              </a:rPr>
              <a:t>elastic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scattering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experiment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to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study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the</a:t>
            </a:r>
            <a:endParaRPr lang="de-CH" sz="14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</a:t>
            </a:r>
            <a:r>
              <a:rPr lang="de-CH" sz="800" dirty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”</a:t>
            </a:r>
            <a:r>
              <a:rPr lang="de-CH" sz="1400" dirty="0" err="1" smtClean="0">
                <a:latin typeface="Arial"/>
                <a:cs typeface="Arial"/>
              </a:rPr>
              <a:t>proton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radius</a:t>
            </a:r>
            <a:r>
              <a:rPr lang="de-CH" sz="1400" dirty="0" smtClean="0">
                <a:latin typeface="Arial"/>
                <a:cs typeface="Arial"/>
              </a:rPr>
              <a:t> puzzle”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 • </a:t>
            </a:r>
            <a:r>
              <a:rPr lang="de-CH" sz="1400" dirty="0" err="1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1400" baseline="30000" dirty="0" err="1" smtClean="0">
                <a:latin typeface="Arial"/>
                <a:cs typeface="Arial"/>
                <a:sym typeface="Symbol"/>
              </a:rPr>
              <a:t></a:t>
            </a:r>
            <a:r>
              <a:rPr lang="de-CH" sz="1400" dirty="0" err="1" smtClean="0">
                <a:latin typeface="Arial"/>
                <a:cs typeface="Arial"/>
                <a:sym typeface="Symbol"/>
              </a:rPr>
              <a:t>p</a:t>
            </a:r>
            <a:r>
              <a:rPr lang="de-CH" sz="1400" dirty="0" smtClean="0">
                <a:latin typeface="Arial"/>
                <a:cs typeface="Arial"/>
                <a:sym typeface="Symbol"/>
              </a:rPr>
              <a:t>, </a:t>
            </a:r>
            <a:r>
              <a:rPr lang="de-CH" sz="1400" dirty="0" err="1" smtClean="0">
                <a:latin typeface="Arial"/>
                <a:cs typeface="Arial"/>
                <a:sym typeface="Symbol"/>
              </a:rPr>
              <a:t>e</a:t>
            </a:r>
            <a:r>
              <a:rPr lang="de-CH" sz="1400" baseline="30000" dirty="0" err="1" smtClean="0">
                <a:latin typeface="Arial"/>
                <a:cs typeface="Arial"/>
                <a:sym typeface="Symbol"/>
              </a:rPr>
              <a:t></a:t>
            </a:r>
            <a:r>
              <a:rPr lang="de-CH" sz="1400" dirty="0" err="1" smtClean="0">
                <a:latin typeface="Arial"/>
                <a:cs typeface="Arial"/>
                <a:sym typeface="Symbol"/>
              </a:rPr>
              <a:t>p</a:t>
            </a:r>
            <a:r>
              <a:rPr lang="de-CH" sz="1400" dirty="0" smtClean="0">
                <a:latin typeface="Arial"/>
                <a:cs typeface="Arial"/>
                <a:sym typeface="Symbol"/>
              </a:rPr>
              <a:t> </a:t>
            </a:r>
            <a:r>
              <a:rPr lang="de-CH" sz="1400" dirty="0" err="1" smtClean="0">
                <a:latin typeface="Arial"/>
                <a:cs typeface="Arial"/>
                <a:sym typeface="Symbol"/>
              </a:rPr>
              <a:t>scattering</a:t>
            </a:r>
            <a:endParaRPr lang="de-CH" sz="14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endParaRPr lang="de-CH" sz="2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 • </a:t>
            </a:r>
            <a:r>
              <a:rPr lang="de-CH" sz="1400" dirty="0" err="1" smtClean="0">
                <a:latin typeface="Arial"/>
                <a:cs typeface="Arial"/>
              </a:rPr>
              <a:t>p</a:t>
            </a:r>
            <a:r>
              <a:rPr lang="de-CH" sz="1400" baseline="-25000" dirty="0" err="1" smtClean="0">
                <a:latin typeface="Arial"/>
                <a:cs typeface="Arial"/>
              </a:rPr>
              <a:t>inc</a:t>
            </a:r>
            <a:r>
              <a:rPr lang="de-CH" sz="1400" dirty="0" smtClean="0">
                <a:latin typeface="Arial"/>
                <a:cs typeface="Arial"/>
              </a:rPr>
              <a:t> = 115, 153, 210 </a:t>
            </a:r>
            <a:r>
              <a:rPr lang="de-CH" sz="1400" dirty="0" err="1" smtClean="0">
                <a:latin typeface="Arial"/>
                <a:cs typeface="Arial"/>
              </a:rPr>
              <a:t>MeV</a:t>
            </a:r>
            <a:r>
              <a:rPr lang="de-CH" sz="1400" dirty="0" smtClean="0">
                <a:latin typeface="Arial"/>
                <a:cs typeface="Arial"/>
              </a:rPr>
              <a:t>/c 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ambitious</a:t>
            </a:r>
            <a:r>
              <a:rPr lang="de-CH" sz="1400" dirty="0" smtClean="0">
                <a:latin typeface="Arial"/>
                <a:cs typeface="Arial"/>
              </a:rPr>
              <a:t> experimental </a:t>
            </a:r>
            <a:r>
              <a:rPr lang="de-CH" sz="1400" dirty="0" err="1" smtClean="0">
                <a:latin typeface="Arial"/>
                <a:cs typeface="Arial"/>
              </a:rPr>
              <a:t>goal</a:t>
            </a:r>
            <a:r>
              <a:rPr lang="de-CH" sz="1400" dirty="0" smtClean="0">
                <a:latin typeface="Arial"/>
                <a:cs typeface="Arial"/>
              </a:rPr>
              <a:t>:</a:t>
            </a: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 → </a:t>
            </a:r>
            <a:r>
              <a:rPr lang="de-CH" sz="1400" dirty="0" err="1" smtClean="0">
                <a:latin typeface="Symbol" panose="05050102010706020507" pitchFamily="18" charset="2"/>
                <a:cs typeface="Arial"/>
              </a:rPr>
              <a:t>D</a:t>
            </a:r>
            <a:r>
              <a:rPr lang="de-CH" sz="1400" dirty="0" err="1" smtClean="0">
                <a:latin typeface="Arial"/>
                <a:cs typeface="Arial"/>
              </a:rPr>
              <a:t>r</a:t>
            </a:r>
            <a:r>
              <a:rPr lang="de-CH" sz="1400" baseline="-25000" dirty="0" err="1" smtClean="0">
                <a:latin typeface="Arial"/>
                <a:cs typeface="Arial"/>
              </a:rPr>
              <a:t>p</a:t>
            </a:r>
            <a:r>
              <a:rPr lang="de-CH" sz="1400" dirty="0" smtClean="0">
                <a:latin typeface="Arial"/>
                <a:cs typeface="Arial"/>
              </a:rPr>
              <a:t> : 	0.01 </a:t>
            </a:r>
            <a:r>
              <a:rPr lang="de-CH" sz="1400" dirty="0" err="1" smtClean="0">
                <a:latin typeface="Arial"/>
                <a:cs typeface="Arial"/>
              </a:rPr>
              <a:t>fm</a:t>
            </a:r>
            <a:r>
              <a:rPr lang="de-CH" sz="1400" dirty="0" smtClean="0">
                <a:latin typeface="Arial"/>
                <a:cs typeface="Arial"/>
              </a:rPr>
              <a:t> 	</a:t>
            </a:r>
            <a:r>
              <a:rPr lang="de-CH" sz="1400" dirty="0" err="1" smtClean="0">
                <a:latin typeface="Arial"/>
                <a:cs typeface="Arial"/>
              </a:rPr>
              <a:t>for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1400" baseline="30000" dirty="0" smtClean="0">
                <a:latin typeface="Arial"/>
                <a:cs typeface="Arial"/>
              </a:rPr>
              <a:t>-</a:t>
            </a:r>
            <a:r>
              <a:rPr lang="de-CH" sz="1400" dirty="0" smtClean="0">
                <a:latin typeface="Arial"/>
                <a:cs typeface="Arial"/>
              </a:rPr>
              <a:t>p, </a:t>
            </a:r>
            <a:r>
              <a:rPr lang="de-CH" sz="1400" dirty="0" err="1" smtClean="0">
                <a:latin typeface="Arial"/>
                <a:cs typeface="Arial"/>
              </a:rPr>
              <a:t>e</a:t>
            </a:r>
            <a:r>
              <a:rPr lang="de-CH" sz="1400" baseline="30000" dirty="0" err="1" smtClean="0">
                <a:latin typeface="Arial"/>
                <a:cs typeface="Arial"/>
                <a:sym typeface="Symbol"/>
              </a:rPr>
              <a:t></a:t>
            </a:r>
            <a:r>
              <a:rPr lang="de-CH" sz="1400" dirty="0" err="1" smtClean="0">
                <a:latin typeface="Arial"/>
                <a:cs typeface="Arial"/>
                <a:sym typeface="Symbol"/>
              </a:rPr>
              <a:t>p</a:t>
            </a:r>
            <a:endParaRPr lang="de-CH" sz="1400" dirty="0" smtClean="0">
              <a:latin typeface="Arial"/>
              <a:cs typeface="Arial"/>
              <a:sym typeface="Symbo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  <a:sym typeface="Symbol"/>
              </a:rPr>
              <a:t>	</a:t>
            </a:r>
            <a:r>
              <a:rPr lang="de-CH" sz="1400" dirty="0" smtClean="0">
                <a:latin typeface="Arial"/>
                <a:cs typeface="Arial"/>
                <a:sym typeface="Symbol"/>
              </a:rPr>
              <a:t>				0.015</a:t>
            </a:r>
            <a:r>
              <a:rPr lang="de-CH" sz="800" dirty="0" smtClean="0">
                <a:latin typeface="Arial"/>
                <a:cs typeface="Arial"/>
                <a:sym typeface="Symbol"/>
              </a:rPr>
              <a:t> </a:t>
            </a:r>
            <a:r>
              <a:rPr lang="de-CH" sz="1400" dirty="0" err="1" smtClean="0">
                <a:latin typeface="Arial"/>
                <a:cs typeface="Arial"/>
                <a:sym typeface="Symbol"/>
              </a:rPr>
              <a:t>fm</a:t>
            </a:r>
            <a:r>
              <a:rPr lang="de-CH" sz="1400" dirty="0">
                <a:latin typeface="Arial"/>
                <a:cs typeface="Arial"/>
                <a:sym typeface="Symbol"/>
              </a:rPr>
              <a:t>	</a:t>
            </a:r>
            <a:r>
              <a:rPr lang="de-CH" sz="1400" dirty="0" err="1" smtClean="0">
                <a:latin typeface="Arial"/>
                <a:cs typeface="Arial"/>
                <a:sym typeface="Symbol"/>
              </a:rPr>
              <a:t>for</a:t>
            </a:r>
            <a:r>
              <a:rPr lang="de-CH" sz="1400" dirty="0" smtClean="0">
                <a:latin typeface="Arial"/>
                <a:cs typeface="Arial"/>
                <a:sym typeface="Symbol"/>
              </a:rPr>
              <a:t> </a:t>
            </a:r>
            <a:r>
              <a:rPr lang="de-CH" sz="1400" dirty="0" err="1" smtClean="0">
                <a:latin typeface="Symbol" panose="05050102010706020507" pitchFamily="18" charset="2"/>
                <a:cs typeface="Arial"/>
                <a:sym typeface="Symbol"/>
              </a:rPr>
              <a:t>m</a:t>
            </a:r>
            <a:r>
              <a:rPr lang="de-CH" sz="1400" baseline="30000" dirty="0" err="1" smtClean="0">
                <a:latin typeface="Arial"/>
                <a:cs typeface="Arial"/>
                <a:sym typeface="Symbol"/>
              </a:rPr>
              <a:t>+</a:t>
            </a:r>
            <a:r>
              <a:rPr lang="de-CH" sz="1400" dirty="0" err="1" smtClean="0">
                <a:latin typeface="Arial"/>
                <a:cs typeface="Arial"/>
                <a:sym typeface="Symbol"/>
              </a:rPr>
              <a:t>p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8849" y="1571978"/>
            <a:ext cx="1577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 110, </a:t>
            </a:r>
            <a:r>
              <a:rPr lang="de-CH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012505 </a:t>
            </a:r>
            <a:r>
              <a:rPr lang="de-CH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CH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2013)</a:t>
            </a:r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1474" y="3189369"/>
            <a:ext cx="1577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 </a:t>
            </a:r>
            <a:r>
              <a:rPr lang="de-CH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106, 041803 </a:t>
            </a:r>
            <a:r>
              <a:rPr lang="de-CH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CH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2011)</a:t>
            </a:r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0670" y="4972999"/>
            <a:ext cx="1500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466, 213 </a:t>
            </a:r>
            <a:r>
              <a:rPr lang="de-CH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CH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2010)</a:t>
            </a:r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59" y="4170976"/>
            <a:ext cx="1308367" cy="1560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4773204" y="5477933"/>
            <a:ext cx="2658740" cy="8572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995039" y="6313831"/>
            <a:ext cx="21980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Gilman, PSI Open User Meeting (2012)</a:t>
            </a:r>
            <a:endParaRPr lang="de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4316" y="970148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6215" y="3044026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0038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smtClean="0"/>
              <a:t>High-</a:t>
            </a:r>
            <a:r>
              <a:rPr lang="de-CH" b="0" dirty="0" err="1" smtClean="0"/>
              <a:t>intensity</a:t>
            </a:r>
            <a:r>
              <a:rPr lang="de-CH" b="0" dirty="0" smtClean="0"/>
              <a:t> Muon </a:t>
            </a:r>
            <a:r>
              <a:rPr lang="de-CH" b="0" dirty="0" err="1" smtClean="0"/>
              <a:t>Beams</a:t>
            </a:r>
            <a:endParaRPr lang="de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63528" y="6536417"/>
            <a:ext cx="2133600" cy="365125"/>
          </a:xfrm>
        </p:spPr>
        <p:txBody>
          <a:bodyPr/>
          <a:lstStyle/>
          <a:p>
            <a:fld id="{A7708EEC-50EB-4C3F-A82B-07AEA56CFAD6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6" name="TextBox 5"/>
          <p:cNvSpPr txBox="1"/>
          <p:nvPr/>
        </p:nvSpPr>
        <p:spPr>
          <a:xfrm>
            <a:off x="138748" y="760569"/>
            <a:ext cx="4503477" cy="2662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muon beam</a:t>
            </a:r>
          </a:p>
          <a:p>
            <a:pPr defTabSz="180000">
              <a:tabLst>
                <a:tab pos="180000" algn="l"/>
              </a:tabLst>
            </a:pPr>
            <a:endParaRPr lang="de-CH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de-CH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feasibility</a:t>
            </a:r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”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 high-</a:t>
            </a: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beam </a:t>
            </a:r>
          </a:p>
          <a:p>
            <a:pPr defTabSz="180000">
              <a:tabLst>
                <a:tab pos="180000" algn="l"/>
              </a:tabLst>
            </a:pPr>
            <a:endParaRPr lang="de-CH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goals</a:t>
            </a:r>
            <a:r>
              <a:rPr lang="de-CH" sz="1400" dirty="0" smtClean="0">
                <a:latin typeface="Arial"/>
                <a:cs typeface="Arial"/>
              </a:rPr>
              <a:t>:	 ▪ </a:t>
            </a:r>
            <a:r>
              <a:rPr lang="de-CH" sz="1400" dirty="0" smtClean="0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≥10</a:t>
            </a:r>
            <a:r>
              <a:rPr lang="de-CH" sz="14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▪ </a:t>
            </a:r>
            <a:r>
              <a:rPr lang="de-CH" sz="1400" dirty="0">
                <a:solidFill>
                  <a:prstClr val="black"/>
                </a:solidFill>
                <a:latin typeface="Arial"/>
                <a:cs typeface="Arial"/>
              </a:rPr>
              <a:t>multi-</a:t>
            </a:r>
            <a:r>
              <a:rPr lang="de-CH" sz="1400" dirty="0" err="1">
                <a:solidFill>
                  <a:prstClr val="black"/>
                </a:solidFill>
                <a:latin typeface="Arial"/>
                <a:cs typeface="Arial"/>
              </a:rPr>
              <a:t>port</a:t>
            </a:r>
            <a:r>
              <a:rPr lang="de-CH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facility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particle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physics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de-CH" sz="1400" dirty="0" err="1" smtClean="0">
                <a:solidFill>
                  <a:prstClr val="black"/>
                </a:solidFill>
                <a:latin typeface="Symbol" panose="05050102010706020507" pitchFamily="18" charset="2"/>
                <a:cs typeface="Arial"/>
              </a:rPr>
              <a:t>m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SR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  • </a:t>
            </a:r>
            <a:r>
              <a:rPr lang="de-CH" sz="1400" dirty="0" err="1" smtClean="0">
                <a:latin typeface="Arial"/>
                <a:cs typeface="Arial"/>
              </a:rPr>
              <a:t>main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motivation</a:t>
            </a:r>
            <a:r>
              <a:rPr lang="de-CH" sz="1400" dirty="0" smtClean="0">
                <a:latin typeface="Arial"/>
                <a:cs typeface="Arial"/>
              </a:rPr>
              <a:t>: Mu3e </a:t>
            </a:r>
            <a:r>
              <a:rPr lang="de-CH" sz="1400" dirty="0" err="1" smtClean="0">
                <a:latin typeface="Arial"/>
                <a:cs typeface="Arial"/>
              </a:rPr>
              <a:t>experiment</a:t>
            </a:r>
            <a:r>
              <a:rPr lang="de-CH" sz="1400" dirty="0" smtClean="0">
                <a:latin typeface="Arial"/>
                <a:cs typeface="Arial"/>
              </a:rPr>
              <a:t> (</a:t>
            </a:r>
            <a:r>
              <a:rPr lang="de-CH" sz="1400" dirty="0" err="1" smtClean="0">
                <a:latin typeface="Arial"/>
                <a:cs typeface="Arial"/>
              </a:rPr>
              <a:t>phase</a:t>
            </a:r>
            <a:r>
              <a:rPr lang="de-CH" sz="1400" dirty="0" smtClean="0">
                <a:latin typeface="Arial"/>
                <a:cs typeface="Arial"/>
              </a:rPr>
              <a:t> 2)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approaches</a:t>
            </a:r>
            <a:r>
              <a:rPr lang="de-CH" sz="1400" dirty="0" smtClean="0">
                <a:latin typeface="Arial"/>
                <a:cs typeface="Arial"/>
              </a:rPr>
              <a:t>: 	 </a:t>
            </a:r>
          </a:p>
          <a:p>
            <a:pPr defTabSz="180000">
              <a:tabLst>
                <a:tab pos="180000" algn="l"/>
              </a:tabLst>
            </a:pPr>
            <a:endParaRPr lang="de-CH" sz="5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	  1) </a:t>
            </a:r>
            <a:r>
              <a:rPr lang="de-CH" sz="1400" dirty="0" err="1" smtClean="0">
                <a:latin typeface="Arial"/>
                <a:cs typeface="Arial"/>
              </a:rPr>
              <a:t>use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of</a:t>
            </a:r>
            <a:r>
              <a:rPr lang="de-CH" sz="1400" dirty="0" smtClean="0">
                <a:latin typeface="Arial"/>
                <a:cs typeface="Arial"/>
              </a:rPr>
              <a:t> SINQ </a:t>
            </a:r>
            <a:r>
              <a:rPr lang="de-CH" sz="1400" dirty="0" err="1" smtClean="0">
                <a:latin typeface="Arial"/>
                <a:cs typeface="Arial"/>
              </a:rPr>
              <a:t>target</a:t>
            </a:r>
            <a:r>
              <a:rPr lang="de-CH" sz="1400" dirty="0" smtClean="0">
                <a:latin typeface="Arial"/>
                <a:cs typeface="Arial"/>
              </a:rPr>
              <a:t> (”p beam </a:t>
            </a:r>
            <a:r>
              <a:rPr lang="de-CH" sz="1400" dirty="0" err="1" smtClean="0">
                <a:latin typeface="Arial"/>
                <a:cs typeface="Arial"/>
              </a:rPr>
              <a:t>dump</a:t>
            </a:r>
            <a:r>
              <a:rPr lang="de-CH" sz="1400" dirty="0" smtClean="0">
                <a:latin typeface="Arial"/>
                <a:cs typeface="Arial"/>
              </a:rPr>
              <a:t>”)</a:t>
            </a:r>
            <a:r>
              <a:rPr lang="de-CH" sz="12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as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12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source</a:t>
            </a:r>
            <a:endParaRPr lang="de-CH" sz="14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		→ </a:t>
            </a:r>
            <a:r>
              <a:rPr lang="de-CH" sz="1400" dirty="0" err="1" smtClean="0">
                <a:latin typeface="Arial"/>
                <a:cs typeface="Arial"/>
              </a:rPr>
              <a:t>modification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of</a:t>
            </a:r>
            <a:r>
              <a:rPr lang="de-CH" sz="1400" dirty="0" smtClean="0">
                <a:latin typeface="Arial"/>
                <a:cs typeface="Arial"/>
              </a:rPr>
              <a:t> SINQ </a:t>
            </a:r>
            <a:r>
              <a:rPr lang="de-CH" sz="1400" dirty="0" err="1" smtClean="0">
                <a:latin typeface="Arial"/>
                <a:cs typeface="Arial"/>
              </a:rPr>
              <a:t>moderator</a:t>
            </a:r>
            <a:r>
              <a:rPr lang="de-CH" sz="1400" dirty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necessary</a:t>
            </a:r>
            <a:r>
              <a:rPr lang="de-CH" sz="1400" dirty="0" smtClean="0">
                <a:latin typeface="Arial"/>
                <a:cs typeface="Arial"/>
              </a:rPr>
              <a:t> </a:t>
            </a:r>
          </a:p>
          <a:p>
            <a:pPr defTabSz="180000">
              <a:tabLst>
                <a:tab pos="180000" algn="l"/>
              </a:tabLst>
            </a:pPr>
            <a:endParaRPr lang="de-CH" sz="4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endParaRPr lang="de-CH" sz="400" dirty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endParaRPr lang="de-CH" sz="400" dirty="0" smtClean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895268"/>
            <a:ext cx="0" cy="5486060"/>
          </a:xfrm>
          <a:prstGeom prst="line">
            <a:avLst/>
          </a:prstGeom>
          <a:ln w="2222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07754" y="760522"/>
            <a:ext cx="4357283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brightness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ultra-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muon beam</a:t>
            </a:r>
          </a:p>
          <a:p>
            <a:pPr defTabSz="180000">
              <a:tabLst>
                <a:tab pos="180000" algn="l"/>
              </a:tabLst>
            </a:pPr>
            <a:endParaRPr lang="de-CH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de-CH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tertiary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beam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  <a:p>
            <a:pPr defTabSz="180000">
              <a:tabLst>
                <a:tab pos="180000" algn="l"/>
              </a:tabLst>
            </a:pPr>
            <a:endParaRPr lang="de-CH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ultra-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brightness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beam in eV-range</a:t>
            </a:r>
          </a:p>
          <a:p>
            <a:pPr defTabSz="180000">
              <a:tabLst>
                <a:tab pos="180000" algn="l"/>
              </a:tabLst>
            </a:pPr>
            <a:endParaRPr lang="de-CH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beam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de-CH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de-CH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defTabSz="180000">
              <a:tabLst>
                <a:tab pos="180000" algn="l"/>
              </a:tabLst>
            </a:pPr>
            <a:endParaRPr lang="de-CH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/>
                <a:cs typeface="Arial"/>
              </a:rPr>
              <a:t>  • </a:t>
            </a:r>
            <a:r>
              <a:rPr lang="de-CH" sz="1400" dirty="0" err="1" smtClean="0">
                <a:latin typeface="Arial"/>
                <a:cs typeface="Arial"/>
              </a:rPr>
              <a:t>applications</a:t>
            </a:r>
            <a:r>
              <a:rPr lang="de-CH" sz="1400" dirty="0" smtClean="0">
                <a:latin typeface="Arial"/>
                <a:cs typeface="Arial"/>
              </a:rPr>
              <a:t>:	 ▪ </a:t>
            </a:r>
            <a:r>
              <a:rPr lang="de-CH" sz="1400" dirty="0" err="1">
                <a:latin typeface="Arial"/>
                <a:cs typeface="Arial"/>
              </a:rPr>
              <a:t>new</a:t>
            </a:r>
            <a:r>
              <a:rPr lang="de-CH" sz="1400" dirty="0">
                <a:latin typeface="Arial"/>
                <a:cs typeface="Arial"/>
              </a:rPr>
              <a:t> </a:t>
            </a:r>
            <a:r>
              <a:rPr lang="de-CH" sz="1400" dirty="0" err="1">
                <a:latin typeface="Arial"/>
                <a:cs typeface="Arial"/>
              </a:rPr>
              <a:t>physics</a:t>
            </a:r>
            <a:r>
              <a:rPr lang="de-CH" sz="1400" dirty="0">
                <a:latin typeface="Arial"/>
                <a:cs typeface="Arial"/>
              </a:rPr>
              <a:t> </a:t>
            </a:r>
            <a:r>
              <a:rPr lang="de-CH" sz="1400" dirty="0" err="1">
                <a:latin typeface="Arial"/>
                <a:cs typeface="Arial"/>
              </a:rPr>
              <a:t>searches</a:t>
            </a:r>
            <a:r>
              <a:rPr lang="de-CH" sz="1400" dirty="0">
                <a:latin typeface="Arial"/>
                <a:cs typeface="Arial"/>
              </a:rPr>
              <a:t>, e.g. </a:t>
            </a:r>
            <a:r>
              <a:rPr lang="de-CH" sz="1400" dirty="0" err="1" smtClean="0">
                <a:latin typeface="Symbol" panose="05050102010706020507" pitchFamily="18" charset="2"/>
                <a:cs typeface="Arial"/>
              </a:rPr>
              <a:t>m</a:t>
            </a:r>
            <a:r>
              <a:rPr lang="de-CH" sz="1400" dirty="0" err="1" smtClean="0">
                <a:latin typeface="Arial"/>
                <a:cs typeface="Arial"/>
              </a:rPr>
              <a:t>EDM</a:t>
            </a:r>
            <a:endParaRPr lang="de-CH" sz="14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endParaRPr lang="de-CH" sz="1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						 ▪ </a:t>
            </a:r>
            <a:r>
              <a:rPr lang="de-CH" sz="1400" dirty="0" err="1" smtClean="0">
                <a:latin typeface="Arial"/>
                <a:cs typeface="Arial"/>
              </a:rPr>
              <a:t>muonium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>
                <a:latin typeface="Arial"/>
                <a:cs typeface="Arial"/>
              </a:rPr>
              <a:t>spectroscopy</a:t>
            </a:r>
            <a:endParaRPr lang="de-CH" sz="14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endParaRPr lang="de-CH" sz="100" dirty="0" smtClean="0">
              <a:latin typeface="Arial"/>
              <a:cs typeface="Arial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>
                <a:latin typeface="Arial"/>
                <a:cs typeface="Arial"/>
              </a:rPr>
              <a:t>	</a:t>
            </a:r>
            <a:r>
              <a:rPr lang="de-CH" sz="1400" dirty="0" smtClean="0">
                <a:latin typeface="Arial"/>
                <a:cs typeface="Arial"/>
              </a:rPr>
              <a:t>						 ▪ </a:t>
            </a:r>
            <a:r>
              <a:rPr lang="de-CH" sz="1400" dirty="0" err="1">
                <a:latin typeface="Arial"/>
                <a:cs typeface="Arial"/>
              </a:rPr>
              <a:t>next</a:t>
            </a:r>
            <a:r>
              <a:rPr lang="de-CH" sz="1400" dirty="0">
                <a:latin typeface="Arial"/>
                <a:cs typeface="Arial"/>
              </a:rPr>
              <a:t> </a:t>
            </a:r>
            <a:r>
              <a:rPr lang="de-CH" sz="1400" dirty="0" err="1">
                <a:latin typeface="Arial"/>
                <a:cs typeface="Arial"/>
              </a:rPr>
              <a:t>generation</a:t>
            </a:r>
            <a:r>
              <a:rPr lang="de-CH" sz="1400" dirty="0">
                <a:latin typeface="Arial"/>
                <a:cs typeface="Arial"/>
              </a:rPr>
              <a:t> </a:t>
            </a:r>
            <a:r>
              <a:rPr lang="de-CH" sz="1400" dirty="0" err="1">
                <a:latin typeface="Symbol" panose="05050102010706020507" pitchFamily="18" charset="2"/>
                <a:cs typeface="Arial"/>
              </a:rPr>
              <a:t>m</a:t>
            </a:r>
            <a:r>
              <a:rPr lang="de-CH" sz="1400" dirty="0" err="1">
                <a:latin typeface="Arial"/>
                <a:cs typeface="Arial"/>
              </a:rPr>
              <a:t>SR</a:t>
            </a:r>
            <a:r>
              <a:rPr lang="de-CH" sz="1400" dirty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applications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endParaRPr lang="de-CH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>
              <a:tabLst>
                <a:tab pos="180000" algn="l"/>
              </a:tabLst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Arial"/>
                <a:cs typeface="Arial"/>
              </a:rPr>
              <a:t>• </a:t>
            </a:r>
            <a:r>
              <a:rPr lang="de-CH" sz="1400" dirty="0" err="1" smtClean="0">
                <a:latin typeface="Arial"/>
                <a:cs typeface="Arial"/>
              </a:rPr>
              <a:t>status</a:t>
            </a:r>
            <a:r>
              <a:rPr lang="de-CH" sz="1400" dirty="0" smtClean="0">
                <a:latin typeface="Arial"/>
                <a:cs typeface="Arial"/>
              </a:rPr>
              <a:t>: longitudinal </a:t>
            </a:r>
            <a:r>
              <a:rPr lang="de-CH" sz="1400" dirty="0" err="1" smtClean="0">
                <a:latin typeface="Arial"/>
                <a:cs typeface="Arial"/>
              </a:rPr>
              <a:t>compression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succesfully</a:t>
            </a:r>
            <a:r>
              <a:rPr lang="de-CH" sz="1400" dirty="0" smtClean="0">
                <a:latin typeface="Arial"/>
                <a:cs typeface="Arial"/>
              </a:rPr>
              <a:t> </a:t>
            </a:r>
            <a:r>
              <a:rPr lang="de-CH" sz="1400" dirty="0" err="1" smtClean="0">
                <a:latin typeface="Arial"/>
                <a:cs typeface="Arial"/>
              </a:rPr>
              <a:t>tested</a:t>
            </a:r>
            <a:endParaRPr lang="de-CH" sz="1400" dirty="0" smtClean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85" y="3514103"/>
            <a:ext cx="3579305" cy="16217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1440" y="5202305"/>
            <a:ext cx="3196760" cy="13012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49649" y="6265958"/>
            <a:ext cx="165141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de-CH" sz="1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Antognini</a:t>
            </a:r>
            <a:r>
              <a:rPr lang="de-CH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(PSI</a:t>
            </a:r>
            <a:r>
              <a:rPr lang="de-CH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ETHZ</a:t>
            </a:r>
            <a:r>
              <a:rPr lang="de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4539" y="3438243"/>
            <a:ext cx="157767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de-CH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 </a:t>
            </a:r>
            <a:r>
              <a:rPr lang="de-CH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97, 194801 </a:t>
            </a:r>
            <a:r>
              <a:rPr lang="de-CH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CH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2006)</a:t>
            </a:r>
          </a:p>
          <a:p>
            <a:pPr lvl="0" defTabSz="180000">
              <a:tabLst>
                <a:tab pos="180000" algn="l"/>
              </a:tabLst>
            </a:pPr>
            <a:r>
              <a:rPr lang="de-CH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 112, 224801 (2014</a:t>
            </a:r>
            <a:r>
              <a:rPr lang="de-CH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CH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33891" y="4783642"/>
            <a:ext cx="438517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80000">
              <a:tabLst>
                <a:tab pos="180000" algn="l"/>
              </a:tabLst>
            </a:pPr>
            <a:r>
              <a:rPr lang="de-CH" sz="14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2)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modification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sz="1400" dirty="0" err="1">
                <a:solidFill>
                  <a:prstClr val="black"/>
                </a:solidFill>
                <a:latin typeface="Arial"/>
                <a:cs typeface="Arial"/>
              </a:rPr>
              <a:t>meson</a:t>
            </a:r>
            <a:r>
              <a:rPr lang="de-CH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production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targets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lvl="0" defTabSz="180000">
              <a:tabLst>
                <a:tab pos="180000" algn="l"/>
              </a:tabLst>
            </a:pPr>
            <a:endParaRPr lang="de-CH" sz="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		↔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constraints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:	▪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increase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beam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losses</a:t>
            </a:r>
            <a:endParaRPr lang="de-CH" sz="1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endParaRPr lang="de-CH" sz="2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								▪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preserve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proton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footprint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and </a:t>
            </a:r>
          </a:p>
          <a:p>
            <a:pPr lvl="0" defTabSz="180000">
              <a:tabLst>
                <a:tab pos="180000" algn="l"/>
              </a:tabLst>
            </a:pPr>
            <a:endParaRPr lang="de-CH" sz="1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								  </a:t>
            </a:r>
            <a:r>
              <a:rPr lang="de-CH" sz="8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energy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on SINQ</a:t>
            </a:r>
          </a:p>
          <a:p>
            <a:pPr lvl="0" defTabSz="180000">
              <a:tabLst>
                <a:tab pos="180000" algn="l"/>
              </a:tabLst>
            </a:pPr>
            <a:endParaRPr lang="de-CH" sz="2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								▪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preserve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total material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budget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lvl="0" defTabSz="180000">
              <a:tabLst>
                <a:tab pos="180000" algn="l"/>
              </a:tabLst>
            </a:pPr>
            <a:endParaRPr lang="de-CH" sz="1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								  </a:t>
            </a:r>
            <a:r>
              <a:rPr lang="de-CH" sz="8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seen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p-beam	</a:t>
            </a:r>
          </a:p>
          <a:p>
            <a:pPr lvl="0" defTabSz="180000">
              <a:tabLst>
                <a:tab pos="180000" algn="l"/>
              </a:tabLst>
            </a:pPr>
            <a:endParaRPr lang="de-CH" sz="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 defTabSz="180000">
              <a:tabLst>
                <a:tab pos="180000" algn="l"/>
              </a:tabLst>
            </a:pPr>
            <a:r>
              <a:rPr lang="de-CH" sz="14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	→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promissing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results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 intensive </a:t>
            </a:r>
            <a:r>
              <a:rPr lang="de-CH" sz="1400" dirty="0" err="1" smtClean="0">
                <a:solidFill>
                  <a:prstClr val="black"/>
                </a:solidFill>
                <a:latin typeface="Arial"/>
                <a:cs typeface="Arial"/>
              </a:rPr>
              <a:t>simulations</a:t>
            </a:r>
            <a:r>
              <a:rPr lang="de-CH" sz="2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CH" sz="1400" dirty="0" smtClean="0">
                <a:solidFill>
                  <a:prstClr val="black"/>
                </a:solidFill>
                <a:latin typeface="Arial"/>
                <a:cs typeface="Arial"/>
              </a:rPr>
              <a:t>!</a:t>
            </a:r>
            <a:endParaRPr lang="de-CH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85811" y="3212002"/>
            <a:ext cx="3828398" cy="1481826"/>
            <a:chOff x="685811" y="3202477"/>
            <a:chExt cx="3828398" cy="1481826"/>
          </a:xfrm>
        </p:grpSpPr>
        <p:pic>
          <p:nvPicPr>
            <p:cNvPr id="8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11" y="3210501"/>
              <a:ext cx="3828398" cy="14738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84" name="Straight Arrow Connector 83"/>
            <p:cNvCxnSpPr/>
            <p:nvPr/>
          </p:nvCxnSpPr>
          <p:spPr>
            <a:xfrm>
              <a:off x="719152" y="3497169"/>
              <a:ext cx="287867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211804" y="3592786"/>
              <a:ext cx="370152" cy="19472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773514" y="3893666"/>
              <a:ext cx="415395" cy="21974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2450054" y="4253979"/>
              <a:ext cx="370152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2864390" y="4099685"/>
              <a:ext cx="243036" cy="13048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3121715" y="3672166"/>
              <a:ext cx="0" cy="39712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Bent Arrow 103"/>
            <p:cNvSpPr/>
            <p:nvPr/>
          </p:nvSpPr>
          <p:spPr>
            <a:xfrm flipV="1">
              <a:off x="3173731" y="3695632"/>
              <a:ext cx="141776" cy="441590"/>
            </a:xfrm>
            <a:prstGeom prst="bentArrow">
              <a:avLst>
                <a:gd name="adj1" fmla="val 25000"/>
                <a:gd name="adj2" fmla="val 26720"/>
                <a:gd name="adj3" fmla="val 28899"/>
                <a:gd name="adj4" fmla="val 41203"/>
              </a:avLst>
            </a:prstGeom>
            <a:solidFill>
              <a:srgbClr val="FF0066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05" name="Right Arrow 104"/>
            <p:cNvSpPr/>
            <p:nvPr/>
          </p:nvSpPr>
          <p:spPr>
            <a:xfrm>
              <a:off x="3357742" y="4069292"/>
              <a:ext cx="500694" cy="60787"/>
            </a:xfrm>
            <a:prstGeom prst="rightArrow">
              <a:avLst/>
            </a:prstGeom>
            <a:solidFill>
              <a:srgbClr val="FF0066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16250" y="320247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0000">
                <a:tabLst>
                  <a:tab pos="180000" algn="l"/>
                </a:tabLst>
              </a:pPr>
              <a:r>
                <a:rPr lang="de-CH" sz="1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484576" y="3797035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0000">
                <a:tabLst>
                  <a:tab pos="180000" algn="l"/>
                </a:tabLst>
              </a:pPr>
              <a:r>
                <a:rPr lang="de-CH" sz="1400" b="1" dirty="0" smtClean="0">
                  <a:solidFill>
                    <a:srgbClr val="C00000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862258" y="3281365"/>
              <a:ext cx="541347" cy="359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69070" y="3223679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SINQ</a:t>
              </a:r>
            </a:p>
            <a:p>
              <a:pPr algn="ctr" defTabSz="180000">
                <a:tabLst>
                  <a:tab pos="180000" algn="l"/>
                </a:tabLst>
              </a:pPr>
              <a:r>
                <a:rPr lang="de-CH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target</a:t>
              </a:r>
              <a:endParaRPr lang="de-CH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865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smtClean="0">
                <a:solidFill>
                  <a:schemeClr val="bg1"/>
                </a:solidFill>
              </a:rPr>
              <a:t>Technology</a:t>
            </a:r>
            <a:endParaRPr lang="de-CH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63528" y="6536417"/>
            <a:ext cx="2133600" cy="365125"/>
          </a:xfrm>
        </p:spPr>
        <p:txBody>
          <a:bodyPr/>
          <a:lstStyle/>
          <a:p>
            <a:fld id="{A7708EEC-50EB-4C3F-A82B-07AEA56CFAD6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1314209"/>
            <a:ext cx="6333337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synergies and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complementarities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CH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1600" dirty="0" smtClean="0">
                <a:latin typeface="Arial"/>
                <a:cs typeface="Arial"/>
              </a:rPr>
              <a:t>	• 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Accelerator elements development</a:t>
            </a:r>
          </a:p>
          <a:p>
            <a:pPr lvl="1"/>
            <a:endParaRPr lang="de-CH" sz="10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1600" dirty="0" smtClean="0">
                <a:latin typeface="Arial"/>
                <a:cs typeface="Arial"/>
              </a:rPr>
              <a:t>	• 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Detector 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lvl="1"/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600" dirty="0" smtClean="0">
                <a:latin typeface="Arial"/>
                <a:cs typeface="Arial"/>
              </a:rPr>
              <a:t>• 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</a:p>
          <a:p>
            <a:pPr lvl="1"/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600" dirty="0" smtClean="0">
                <a:latin typeface="Arial"/>
                <a:cs typeface="Arial"/>
              </a:rPr>
              <a:t>• 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Industry connections</a:t>
            </a:r>
          </a:p>
          <a:p>
            <a:pPr lvl="1"/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19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defTabSz="180000">
          <a:tabLst>
            <a:tab pos="180000" algn="l"/>
          </a:tabLst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Microsoft Office PowerPoint</Application>
  <PresentationFormat>On-screen Show (4:3)</PresentationFormat>
  <Paragraphs>671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PowerPoint Presentation</vt:lpstr>
      <vt:lpstr>Paul Scherrer Institute</vt:lpstr>
      <vt:lpstr>Science</vt:lpstr>
      <vt:lpstr>The Intensity Frontier</vt:lpstr>
      <vt:lpstr>The Precision Frontier</vt:lpstr>
      <vt:lpstr>The Precision Frontier</vt:lpstr>
      <vt:lpstr>Unique Muon Science at PSI</vt:lpstr>
      <vt:lpstr>High-intensity Muon Beams</vt:lpstr>
      <vt:lpstr>Technology</vt:lpstr>
      <vt:lpstr>Facilities</vt:lpstr>
      <vt:lpstr>Accelerator Development</vt:lpstr>
      <vt:lpstr>Test Facilities for Detectors &amp; Electronics</vt:lpstr>
      <vt:lpstr>Technology Developments &amp; Synergies</vt:lpstr>
      <vt:lpstr>Detector Developments &amp; Synergies</vt:lpstr>
      <vt:lpstr>Social</vt:lpstr>
      <vt:lpstr>Medical Application</vt:lpstr>
      <vt:lpstr>Schools, Conferences</vt:lpstr>
      <vt:lpstr>National Association</vt:lpstr>
      <vt:lpstr>Summary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malte</dc:creator>
  <cp:lastModifiedBy>Hildebrandt Malte</cp:lastModifiedBy>
  <cp:revision>811</cp:revision>
  <cp:lastPrinted>2015-05-22T10:47:03Z</cp:lastPrinted>
  <dcterms:created xsi:type="dcterms:W3CDTF">2013-12-27T17:04:21Z</dcterms:created>
  <dcterms:modified xsi:type="dcterms:W3CDTF">2015-05-25T19:11:25Z</dcterms:modified>
</cp:coreProperties>
</file>