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7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74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92620-EE20-1B43-A3A3-4714363AD4E7}" type="datetimeFigureOut">
              <a:rPr lang="en-US" smtClean="0"/>
              <a:t>20.05.15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8F13F-C811-E443-92E0-4767BD8C6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47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8F13F-C811-E443-92E0-4767BD8C63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07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8F13F-C811-E443-92E0-4767BD8C63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07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1E52-F977-0448-A041-E29D7E2DEA6C}" type="datetimeFigureOut">
              <a:rPr lang="en-US" smtClean="0"/>
              <a:t>20.05.15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0055-4144-8844-B4F3-FC648E50A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23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1E52-F977-0448-A041-E29D7E2DEA6C}" type="datetimeFigureOut">
              <a:rPr lang="en-US" smtClean="0"/>
              <a:t>20.05.15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0055-4144-8844-B4F3-FC648E50A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456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1E52-F977-0448-A041-E29D7E2DEA6C}" type="datetimeFigureOut">
              <a:rPr lang="en-US" smtClean="0"/>
              <a:t>20.05.15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0055-4144-8844-B4F3-FC648E50A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23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1E52-F977-0448-A041-E29D7E2DEA6C}" type="datetimeFigureOut">
              <a:rPr lang="en-US" smtClean="0"/>
              <a:t>20.05.15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0055-4144-8844-B4F3-FC648E50A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3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1E52-F977-0448-A041-E29D7E2DEA6C}" type="datetimeFigureOut">
              <a:rPr lang="en-US" smtClean="0"/>
              <a:t>20.05.15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0055-4144-8844-B4F3-FC648E50A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13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1E52-F977-0448-A041-E29D7E2DEA6C}" type="datetimeFigureOut">
              <a:rPr lang="en-US" smtClean="0"/>
              <a:t>20.05.15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0055-4144-8844-B4F3-FC648E50A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19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1E52-F977-0448-A041-E29D7E2DEA6C}" type="datetimeFigureOut">
              <a:rPr lang="en-US" smtClean="0"/>
              <a:t>20.05.15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0055-4144-8844-B4F3-FC648E50A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270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1E52-F977-0448-A041-E29D7E2DEA6C}" type="datetimeFigureOut">
              <a:rPr lang="en-US" smtClean="0"/>
              <a:t>20.05.15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0055-4144-8844-B4F3-FC648E50A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93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1E52-F977-0448-A041-E29D7E2DEA6C}" type="datetimeFigureOut">
              <a:rPr lang="en-US" smtClean="0"/>
              <a:t>20.05.15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0055-4144-8844-B4F3-FC648E50A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79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1E52-F977-0448-A041-E29D7E2DEA6C}" type="datetimeFigureOut">
              <a:rPr lang="en-US" smtClean="0"/>
              <a:t>20.05.15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0055-4144-8844-B4F3-FC648E50A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27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1E52-F977-0448-A041-E29D7E2DEA6C}" type="datetimeFigureOut">
              <a:rPr lang="en-US" smtClean="0"/>
              <a:t>20.05.15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0055-4144-8844-B4F3-FC648E50A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09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C1E52-F977-0448-A041-E29D7E2DEA6C}" type="datetimeFigureOut">
              <a:rPr lang="en-US" smtClean="0"/>
              <a:t>20.05.15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10055-4144-8844-B4F3-FC648E50A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07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jpeg"/><Relationship Id="rId1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gif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jpg"/><Relationship Id="rId10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2422392"/>
            <a:ext cx="2404341" cy="1921008"/>
          </a:xfrm>
          <a:prstGeom prst="rect">
            <a:avLst/>
          </a:prstGeom>
          <a:ln>
            <a:noFill/>
          </a:ln>
        </p:spPr>
      </p:pic>
      <p:sp>
        <p:nvSpPr>
          <p:cNvPr id="4" name="CustomShape 11"/>
          <p:cNvSpPr>
            <a:spLocks noGrp="1"/>
          </p:cNvSpPr>
          <p:nvPr>
            <p:ph type="ctrTitle"/>
          </p:nvPr>
        </p:nvSpPr>
        <p:spPr>
          <a:xfrm>
            <a:off x="414314" y="266046"/>
            <a:ext cx="7772400" cy="289228"/>
          </a:xfrm>
          <a:prstGeom prst="rect">
            <a:avLst/>
          </a:prstGeom>
          <a:noFill/>
          <a:ln>
            <a:noFill/>
          </a:ln>
        </p:spPr>
        <p:txBody>
          <a:bodyPr lIns="329236" tIns="164618" rIns="329236" bIns="164618">
            <a:noAutofit/>
          </a:bodyPr>
          <a:lstStyle/>
          <a:p>
            <a:pPr algn="ctr"/>
            <a:r>
              <a:rPr lang="en-US" sz="2000" dirty="0">
                <a:solidFill>
                  <a:srgbClr val="000090"/>
                </a:solidFill>
              </a:rPr>
              <a:t>The drift chamber with a new type of straws for operation in vacuum </a:t>
            </a:r>
          </a:p>
        </p:txBody>
      </p:sp>
      <p:sp>
        <p:nvSpPr>
          <p:cNvPr id="5" name="Rectangle 4"/>
          <p:cNvSpPr/>
          <p:nvPr/>
        </p:nvSpPr>
        <p:spPr>
          <a:xfrm>
            <a:off x="1376755" y="510496"/>
            <a:ext cx="58806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Yu. POTREBENIKOV on behalf of CERN-JINR straw working group of the NA62 Collaboration </a:t>
            </a:r>
            <a:endParaRPr lang="en-US" sz="1200" dirty="0"/>
          </a:p>
        </p:txBody>
      </p:sp>
      <p:pic>
        <p:nvPicPr>
          <p:cNvPr id="6" name="Рисунок 4" descr="LHEP-emblema-tran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9" y="63707"/>
            <a:ext cx="680191" cy="34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CERN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212" y="12700"/>
            <a:ext cx="406006" cy="406006"/>
          </a:xfrm>
          <a:prstGeom prst="rect">
            <a:avLst/>
          </a:prstGeom>
        </p:spPr>
      </p:pic>
      <p:sp>
        <p:nvSpPr>
          <p:cNvPr id="19" name="CustomShape 24"/>
          <p:cNvSpPr/>
          <p:nvPr/>
        </p:nvSpPr>
        <p:spPr>
          <a:xfrm>
            <a:off x="182469" y="768455"/>
            <a:ext cx="3592336" cy="768245"/>
          </a:xfrm>
          <a:prstGeom prst="rect">
            <a:avLst/>
          </a:prstGeom>
          <a:noFill/>
          <a:ln w="9525" cmpd="sng">
            <a:solidFill>
              <a:srgbClr val="000090"/>
            </a:solidFill>
            <a:round/>
          </a:ln>
        </p:spPr>
        <p:txBody>
          <a:bodyPr lIns="70956" tIns="35478" rIns="70956" bIns="35478"/>
          <a:lstStyle/>
          <a:p>
            <a:r>
              <a:rPr lang="en-US" sz="1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NA62 main goal</a:t>
            </a:r>
            <a:r>
              <a:rPr lang="en-US" sz="16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: measuring </a:t>
            </a:r>
            <a:r>
              <a:rPr lang="en-US" sz="1600" dirty="0" smtClean="0">
                <a:solidFill>
                  <a:srgbClr val="000090"/>
                </a:solidFill>
              </a:rPr>
              <a:t> </a:t>
            </a:r>
            <a:r>
              <a:rPr lang="en-US" sz="1600" b="1" i="1" dirty="0">
                <a:solidFill>
                  <a:srgbClr val="FF0000"/>
                </a:solidFill>
              </a:rPr>
              <a:t>K</a:t>
            </a:r>
            <a:r>
              <a:rPr lang="en-US" sz="1600" b="1" i="1" baseline="30000" dirty="0">
                <a:solidFill>
                  <a:srgbClr val="FF0000"/>
                </a:solidFill>
              </a:rPr>
              <a:t>+</a:t>
            </a:r>
            <a:r>
              <a:rPr lang="en-US" sz="1600" b="1" i="1" dirty="0">
                <a:solidFill>
                  <a:srgbClr val="FF0000"/>
                </a:solidFill>
                <a:latin typeface="Times New Roman"/>
              </a:rPr>
              <a:t>→</a:t>
            </a:r>
            <a:r>
              <a:rPr lang="en-US" sz="1600" b="1" i="1" dirty="0" err="1">
                <a:solidFill>
                  <a:srgbClr val="FF0000"/>
                </a:solidFill>
                <a:latin typeface="Symbol"/>
              </a:rPr>
              <a:t>p</a:t>
            </a:r>
            <a:r>
              <a:rPr lang="en-US" sz="1600" b="1" i="1" baseline="30000" dirty="0" err="1" smtClean="0">
                <a:solidFill>
                  <a:srgbClr val="FF0000"/>
                </a:solidFill>
                <a:latin typeface="Symbol"/>
              </a:rPr>
              <a:t>+</a:t>
            </a:r>
            <a:r>
              <a:rPr lang="en-US" sz="1600" b="1" i="1" dirty="0" err="1" smtClean="0">
                <a:solidFill>
                  <a:srgbClr val="FF0000"/>
                </a:solidFill>
                <a:latin typeface="Symbol"/>
              </a:rPr>
              <a:t>n</a:t>
            </a:r>
            <a:r>
              <a:rPr lang="en-US" sz="1600" b="1" i="1" dirty="0" err="1" smtClean="0">
                <a:solidFill>
                  <a:srgbClr val="FF0000"/>
                </a:solidFill>
                <a:latin typeface="Symbol"/>
                <a:ea typeface="Symbol"/>
              </a:rPr>
              <a:t>n</a:t>
            </a:r>
            <a:r>
              <a:rPr lang="en-US" sz="1600" dirty="0" smtClean="0">
                <a:solidFill>
                  <a:srgbClr val="000090"/>
                </a:solidFill>
                <a:latin typeface="Symbol"/>
                <a:ea typeface="Symbol"/>
              </a:rPr>
              <a:t>, </a:t>
            </a:r>
          </a:p>
          <a:p>
            <a:pPr algn="ctr"/>
            <a:r>
              <a:rPr lang="en-US" sz="1600" dirty="0" smtClean="0">
                <a:solidFill>
                  <a:srgbClr val="000090"/>
                </a:solidFill>
                <a:latin typeface="Symbol"/>
                <a:ea typeface="Symbol"/>
                <a:cs typeface="Times New Roman"/>
              </a:rPr>
              <a:t>            ~</a:t>
            </a:r>
            <a:r>
              <a:rPr lang="en-US" sz="1600" dirty="0" smtClean="0">
                <a:solidFill>
                  <a:srgbClr val="000090"/>
                </a:solidFill>
                <a:latin typeface="Times New Roman"/>
                <a:ea typeface="Symbol"/>
                <a:cs typeface="Times New Roman"/>
              </a:rPr>
              <a:t>100 events with 10% precision </a:t>
            </a:r>
          </a:p>
          <a:p>
            <a:pPr algn="ctr"/>
            <a:r>
              <a:rPr lang="en-US" sz="1600" dirty="0" smtClean="0">
                <a:solidFill>
                  <a:srgbClr val="000090"/>
                </a:solidFill>
                <a:latin typeface="Times New Roman"/>
                <a:ea typeface="Symbol"/>
                <a:cs typeface="Times New Roman"/>
              </a:rPr>
              <a:t>                          in 3 year of data taking </a:t>
            </a:r>
            <a:endParaRPr lang="en-US" sz="160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20" name="Line 27"/>
          <p:cNvSpPr/>
          <p:nvPr/>
        </p:nvSpPr>
        <p:spPr>
          <a:xfrm>
            <a:off x="3279505" y="902462"/>
            <a:ext cx="144000" cy="0"/>
          </a:xfrm>
          <a:prstGeom prst="line">
            <a:avLst/>
          </a:prstGeom>
          <a:ln w="28440">
            <a:solidFill>
              <a:srgbClr val="FF0000"/>
            </a:solidFill>
            <a:round/>
          </a:ln>
        </p:spPr>
      </p:sp>
      <p:graphicFrame>
        <p:nvGraphicFramePr>
          <p:cNvPr id="21" name="Table 54"/>
          <p:cNvGraphicFramePr/>
          <p:nvPr>
            <p:extLst>
              <p:ext uri="{D42A27DB-BD31-4B8C-83A1-F6EECF244321}">
                <p14:modId xmlns:p14="http://schemas.microsoft.com/office/powerpoint/2010/main" val="4243676767"/>
              </p:ext>
            </p:extLst>
          </p:nvPr>
        </p:nvGraphicFramePr>
        <p:xfrm>
          <a:off x="182468" y="1606765"/>
          <a:ext cx="3592337" cy="908766"/>
        </p:xfrm>
        <a:graphic>
          <a:graphicData uri="http://schemas.openxmlformats.org/drawingml/2006/table">
            <a:tbl>
              <a:tblPr/>
              <a:tblGrid>
                <a:gridCol w="931780"/>
                <a:gridCol w="1548857"/>
                <a:gridCol w="1111700"/>
              </a:tblGrid>
              <a:tr h="2655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solidFill>
                            <a:srgbClr val="000090"/>
                          </a:solidFill>
                          <a:latin typeface="Calibri"/>
                        </a:rPr>
                        <a:t>BR x 10</a:t>
                      </a:r>
                      <a:r>
                        <a:rPr lang="en-US" sz="1200" b="1" baseline="30000" dirty="0">
                          <a:solidFill>
                            <a:srgbClr val="000090"/>
                          </a:solidFill>
                          <a:latin typeface="Calibri"/>
                        </a:rPr>
                        <a:t>10</a:t>
                      </a:r>
                      <a:endParaRPr sz="900" dirty="0">
                        <a:solidFill>
                          <a:srgbClr val="000090"/>
                        </a:solidFill>
                      </a:endParaRPr>
                    </a:p>
                  </a:txBody>
                  <a:tcPr marL="76136" marR="76136" marT="34621" marB="346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solidFill>
                            <a:srgbClr val="000090"/>
                          </a:solidFill>
                          <a:latin typeface="Calibri"/>
                        </a:rPr>
                        <a:t>SM prediction</a:t>
                      </a:r>
                      <a:r>
                        <a:rPr lang="en-US" sz="1400" b="1" dirty="0">
                          <a:solidFill>
                            <a:srgbClr val="000090"/>
                          </a:solidFill>
                          <a:latin typeface="Calibri"/>
                        </a:rPr>
                        <a:t> </a:t>
                      </a:r>
                      <a:endParaRPr sz="900" dirty="0">
                        <a:solidFill>
                          <a:srgbClr val="000090"/>
                        </a:solidFill>
                      </a:endParaRPr>
                    </a:p>
                  </a:txBody>
                  <a:tcPr marL="76136" marR="76136" marT="34621" marB="346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solidFill>
                            <a:srgbClr val="000090"/>
                          </a:solidFill>
                          <a:latin typeface="Calibri"/>
                        </a:rPr>
                        <a:t>Experiment</a:t>
                      </a:r>
                      <a:endParaRPr sz="900" dirty="0">
                        <a:solidFill>
                          <a:srgbClr val="000090"/>
                        </a:solidFill>
                      </a:endParaRPr>
                    </a:p>
                  </a:txBody>
                  <a:tcPr marL="76136" marR="76136" marT="34621" marB="34621"/>
                </a:tc>
              </a:tr>
              <a:tr h="2908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</a:rPr>
                        <a:t>K</a:t>
                      </a:r>
                      <a:r>
                        <a:rPr lang="en-US" sz="1200" b="1" baseline="30000" dirty="0">
                          <a:solidFill>
                            <a:srgbClr val="000000"/>
                          </a:solidFill>
                          <a:latin typeface="Times New Roman"/>
                        </a:rPr>
                        <a:t>+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</a:rPr>
                        <a:t>→ 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Symbol"/>
                        </a:rPr>
                        <a:t>p</a:t>
                      </a:r>
                      <a:r>
                        <a:rPr lang="en-US" sz="1200" b="1" baseline="30000" dirty="0" err="1">
                          <a:solidFill>
                            <a:srgbClr val="000000"/>
                          </a:solidFill>
                          <a:latin typeface="Symbol"/>
                        </a:rPr>
                        <a:t>+</a:t>
                      </a:r>
                      <a:r>
                        <a:rPr lang="en-US" sz="1200" b="1" dirty="0" err="1">
                          <a:solidFill>
                            <a:srgbClr val="000000"/>
                          </a:solidFill>
                          <a:latin typeface="Symbol"/>
                        </a:rPr>
                        <a:t>nn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Symbol"/>
                        </a:rPr>
                        <a:t> </a:t>
                      </a:r>
                      <a:endParaRPr sz="900" dirty="0"/>
                    </a:p>
                  </a:txBody>
                  <a:tcPr marL="76136" marR="76136" marT="34621" marB="346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solidFill>
                            <a:srgbClr val="003366"/>
                          </a:solidFill>
                          <a:latin typeface="Times New Roman"/>
                        </a:rPr>
                        <a:t>0.781 </a:t>
                      </a:r>
                      <a:r>
                        <a:rPr lang="en-US" sz="1200" b="1" dirty="0">
                          <a:solidFill>
                            <a:srgbClr val="003366"/>
                          </a:solidFill>
                          <a:latin typeface="Ubuntu"/>
                          <a:ea typeface="Ubuntu"/>
                        </a:rPr>
                        <a:t>±</a:t>
                      </a:r>
                      <a:r>
                        <a:rPr lang="en-US" sz="1200" b="1" dirty="0">
                          <a:solidFill>
                            <a:srgbClr val="003366"/>
                          </a:solidFill>
                          <a:latin typeface="Times New Roman"/>
                          <a:ea typeface="Ubuntu"/>
                        </a:rPr>
                        <a:t> 0.075 </a:t>
                      </a:r>
                      <a:r>
                        <a:rPr lang="en-US" sz="1200" b="1" dirty="0">
                          <a:solidFill>
                            <a:srgbClr val="003366"/>
                          </a:solidFill>
                          <a:latin typeface="Ubuntu"/>
                          <a:ea typeface="Ubuntu"/>
                        </a:rPr>
                        <a:t>±</a:t>
                      </a:r>
                      <a:r>
                        <a:rPr lang="en-US" sz="1200" b="1" dirty="0">
                          <a:solidFill>
                            <a:srgbClr val="003366"/>
                          </a:solidFill>
                          <a:latin typeface="Times New Roman"/>
                          <a:ea typeface="Ubuntu"/>
                        </a:rPr>
                        <a:t> 0.029</a:t>
                      </a:r>
                      <a:r>
                        <a:rPr lang="en-US" sz="1600" b="1" dirty="0">
                          <a:solidFill>
                            <a:srgbClr val="003366"/>
                          </a:solidFill>
                          <a:latin typeface="Times New Roman"/>
                          <a:ea typeface="Ubuntu"/>
                        </a:rPr>
                        <a:t> </a:t>
                      </a:r>
                      <a:endParaRPr sz="900" dirty="0"/>
                    </a:p>
                  </a:txBody>
                  <a:tcPr marL="76136" marR="76136" marT="34621" marB="346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solidFill>
                            <a:srgbClr val="FF3333"/>
                          </a:solidFill>
                          <a:latin typeface="Times New Roman"/>
                        </a:rPr>
                        <a:t>1.73 </a:t>
                      </a:r>
                      <a:r>
                        <a:rPr lang="en-US" sz="1200" b="1" dirty="0">
                          <a:solidFill>
                            <a:srgbClr val="FF3333"/>
                          </a:solidFill>
                          <a:latin typeface="Ubuntu"/>
                          <a:ea typeface="Ubuntu"/>
                        </a:rPr>
                        <a:t>±</a:t>
                      </a:r>
                      <a:r>
                        <a:rPr lang="en-US" sz="1200" b="1" dirty="0">
                          <a:solidFill>
                            <a:srgbClr val="FF3333"/>
                          </a:solidFill>
                          <a:latin typeface="Times New Roman"/>
                          <a:ea typeface="Ubuntu"/>
                        </a:rPr>
                        <a:t> 1.10</a:t>
                      </a:r>
                      <a:endParaRPr sz="900" dirty="0"/>
                    </a:p>
                  </a:txBody>
                  <a:tcPr marL="76136" marR="76136" marT="34621" marB="34621"/>
                </a:tc>
              </a:tr>
              <a:tr h="2908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</a:rPr>
                        <a:t>K</a:t>
                      </a:r>
                      <a:r>
                        <a:rPr lang="en-US" sz="1200" b="1" baseline="-25000" dirty="0">
                          <a:solidFill>
                            <a:srgbClr val="000000"/>
                          </a:solidFill>
                          <a:latin typeface="Times New Roman"/>
                        </a:rPr>
                        <a:t>L</a:t>
                      </a:r>
                      <a:r>
                        <a:rPr lang="en-US" sz="1200" b="1" baseline="30000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</a:rPr>
                        <a:t>→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Symbol"/>
                        </a:rPr>
                        <a:t>p</a:t>
                      </a:r>
                      <a:r>
                        <a:rPr lang="en-US" sz="1200" b="1" baseline="30000" dirty="0">
                          <a:solidFill>
                            <a:srgbClr val="000000"/>
                          </a:solidFill>
                          <a:latin typeface="Symbol"/>
                        </a:rPr>
                        <a:t>0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Symbol"/>
                        </a:rPr>
                        <a:t>nn </a:t>
                      </a:r>
                      <a:endParaRPr sz="900" dirty="0"/>
                    </a:p>
                  </a:txBody>
                  <a:tcPr marL="76136" marR="76136" marT="34621" marB="346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solidFill>
                            <a:srgbClr val="003366"/>
                          </a:solidFill>
                          <a:latin typeface="Times New Roman"/>
                        </a:rPr>
                        <a:t>0.243 </a:t>
                      </a:r>
                      <a:r>
                        <a:rPr lang="en-US" sz="1200" b="1" dirty="0">
                          <a:solidFill>
                            <a:srgbClr val="003366"/>
                          </a:solidFill>
                          <a:latin typeface="Ubuntu"/>
                          <a:ea typeface="Ubuntu"/>
                        </a:rPr>
                        <a:t>±</a:t>
                      </a:r>
                      <a:r>
                        <a:rPr lang="en-US" sz="1200" b="1" dirty="0">
                          <a:solidFill>
                            <a:srgbClr val="003366"/>
                          </a:solidFill>
                          <a:latin typeface="Times New Roman"/>
                          <a:ea typeface="Ubuntu"/>
                        </a:rPr>
                        <a:t> 0.039 </a:t>
                      </a:r>
                      <a:r>
                        <a:rPr lang="en-US" sz="1200" b="1" dirty="0">
                          <a:solidFill>
                            <a:srgbClr val="003366"/>
                          </a:solidFill>
                          <a:latin typeface="Ubuntu"/>
                          <a:ea typeface="Ubuntu"/>
                        </a:rPr>
                        <a:t>±</a:t>
                      </a:r>
                      <a:r>
                        <a:rPr lang="en-US" sz="1200" b="1" dirty="0">
                          <a:solidFill>
                            <a:srgbClr val="003366"/>
                          </a:solidFill>
                          <a:latin typeface="Times New Roman"/>
                          <a:ea typeface="Ubuntu"/>
                        </a:rPr>
                        <a:t> 0.006</a:t>
                      </a: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Times New Roman"/>
                          <a:ea typeface="Ubuntu"/>
                        </a:rPr>
                        <a:t> </a:t>
                      </a:r>
                      <a:endParaRPr sz="900" dirty="0"/>
                    </a:p>
                  </a:txBody>
                  <a:tcPr marL="76136" marR="76136" marT="34621" marB="346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Times New Roman"/>
                        </a:rPr>
                        <a:t>&lt; 260</a:t>
                      </a:r>
                      <a:endParaRPr sz="900" dirty="0">
                        <a:solidFill>
                          <a:srgbClr val="FF0000"/>
                        </a:solidFill>
                      </a:endParaRPr>
                    </a:p>
                  </a:txBody>
                  <a:tcPr marL="76136" marR="76136" marT="34621" marB="34621"/>
                </a:tc>
              </a:tr>
            </a:tbl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3928632" y="725692"/>
            <a:ext cx="5148845" cy="2255847"/>
            <a:chOff x="3928632" y="725692"/>
            <a:chExt cx="5148845" cy="2255847"/>
          </a:xfrm>
        </p:grpSpPr>
        <p:grpSp>
          <p:nvGrpSpPr>
            <p:cNvPr id="29" name="Group 28"/>
            <p:cNvGrpSpPr/>
            <p:nvPr/>
          </p:nvGrpSpPr>
          <p:grpSpPr>
            <a:xfrm>
              <a:off x="3928632" y="725692"/>
              <a:ext cx="5148845" cy="2255847"/>
              <a:chOff x="-2808234" y="9993676"/>
              <a:chExt cx="8974022" cy="2783017"/>
            </a:xfrm>
          </p:grpSpPr>
          <p:pic>
            <p:nvPicPr>
              <p:cNvPr id="27" name="Picture 2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2808234" y="9993676"/>
                <a:ext cx="8974022" cy="278301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4957948" y="10814305"/>
                <a:ext cx="111976" cy="93554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pic>
          <p:nvPicPr>
            <p:cNvPr id="18" name="Picture 2"/>
            <p:cNvPicPr/>
            <p:nvPr/>
          </p:nvPicPr>
          <p:blipFill>
            <a:blip r:embed="rId7"/>
            <a:stretch>
              <a:fillRect/>
            </a:stretch>
          </p:blipFill>
          <p:spPr>
            <a:xfrm rot="542531">
              <a:off x="5852928" y="1301684"/>
              <a:ext cx="1156927" cy="744886"/>
            </a:xfrm>
            <a:prstGeom prst="rect">
              <a:avLst/>
            </a:prstGeom>
            <a:ln w="9360">
              <a:noFill/>
            </a:ln>
          </p:spPr>
        </p:pic>
      </p:grpSp>
      <p:sp>
        <p:nvSpPr>
          <p:cNvPr id="32" name="TextBox 31"/>
          <p:cNvSpPr txBox="1"/>
          <p:nvPr/>
        </p:nvSpPr>
        <p:spPr>
          <a:xfrm>
            <a:off x="5350933" y="2886004"/>
            <a:ext cx="3727338" cy="14927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9388" indent="-179388">
              <a:buFont typeface="Arial"/>
              <a:buChar char="•"/>
            </a:pPr>
            <a:r>
              <a:rPr lang="en-US" sz="13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Spatial resolution 130 mm per coordinate, 80 mm per space point</a:t>
            </a:r>
          </a:p>
          <a:p>
            <a:pPr marL="179388" indent="-179388">
              <a:buFont typeface="Arial"/>
              <a:buChar char="•"/>
            </a:pPr>
            <a:r>
              <a:rPr lang="en-US" sz="1300" dirty="0">
                <a:solidFill>
                  <a:srgbClr val="000090"/>
                </a:solidFill>
                <a:latin typeface="Times New Roman"/>
                <a:cs typeface="Times New Roman"/>
              </a:rPr>
              <a:t>≤</a:t>
            </a:r>
            <a:r>
              <a:rPr lang="en-US" sz="13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0.5% of a radiation length (X</a:t>
            </a:r>
            <a:r>
              <a:rPr lang="en-US" sz="1300" baseline="-25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0</a:t>
            </a:r>
            <a:r>
              <a:rPr lang="en-US" sz="13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) for each chamber</a:t>
            </a:r>
          </a:p>
          <a:p>
            <a:pPr marL="179388" indent="-179388">
              <a:buFont typeface="Arial"/>
              <a:buChar char="•"/>
            </a:pPr>
            <a:r>
              <a:rPr lang="en-US" sz="13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Working in vacuum (P=10</a:t>
            </a:r>
            <a:r>
              <a:rPr lang="en-US" sz="1300" baseline="30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-5</a:t>
            </a:r>
            <a:r>
              <a:rPr lang="en-US" sz="13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mbar) with minimum gas load for the vacuum system </a:t>
            </a:r>
            <a:r>
              <a:rPr lang="fr-FR" sz="1300" dirty="0">
                <a:solidFill>
                  <a:srgbClr val="000090"/>
                </a:solidFill>
                <a:latin typeface="Times New Roman"/>
                <a:cs typeface="Times New Roman"/>
              </a:rPr>
              <a:t>10</a:t>
            </a:r>
            <a:r>
              <a:rPr lang="fr-FR" sz="1300" baseline="30000" dirty="0">
                <a:solidFill>
                  <a:srgbClr val="000090"/>
                </a:solidFill>
                <a:latin typeface="Times New Roman"/>
                <a:cs typeface="Times New Roman"/>
              </a:rPr>
              <a:t>-1</a:t>
            </a:r>
            <a:r>
              <a:rPr lang="fr-FR" sz="1300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fr-FR" sz="13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mbar </a:t>
            </a:r>
            <a:r>
              <a:rPr lang="fr-FR" sz="1300" dirty="0">
                <a:solidFill>
                  <a:srgbClr val="000090"/>
                </a:solidFill>
                <a:latin typeface="Times New Roman"/>
                <a:cs typeface="Times New Roman"/>
              </a:rPr>
              <a:t>l/s</a:t>
            </a:r>
            <a:endParaRPr lang="en-US" sz="1300" dirty="0" smtClean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marL="179388" indent="-179388">
              <a:buFont typeface="Arial"/>
              <a:buChar char="•"/>
            </a:pPr>
            <a:r>
              <a:rPr lang="en-US" sz="13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Operation in high rate environment (up to 500 kHz/channel) with a mean rate 60 kHz/channel </a:t>
            </a:r>
          </a:p>
        </p:txBody>
      </p:sp>
      <p:sp>
        <p:nvSpPr>
          <p:cNvPr id="34" name="CustomShape 15"/>
          <p:cNvSpPr/>
          <p:nvPr/>
        </p:nvSpPr>
        <p:spPr>
          <a:xfrm>
            <a:off x="2169837" y="2594783"/>
            <a:ext cx="3481010" cy="1640001"/>
          </a:xfrm>
          <a:prstGeom prst="rect">
            <a:avLst/>
          </a:prstGeom>
          <a:noFill/>
          <a:ln w="57240">
            <a:noFill/>
            <a:round/>
          </a:ln>
        </p:spPr>
        <p:txBody>
          <a:bodyPr lIns="70956" tIns="35478" rIns="70956" bIns="35478"/>
          <a:lstStyle/>
          <a:p>
            <a:pPr marL="177800" indent="-177800">
              <a:lnSpc>
                <a:spcPct val="100000"/>
              </a:lnSpc>
              <a:buFont typeface="Arial"/>
              <a:buChar char="•"/>
            </a:pPr>
            <a:r>
              <a:rPr lang="en-US" sz="1400" dirty="0" smtClean="0">
                <a:solidFill>
                  <a:srgbClr val="000090"/>
                </a:solidFill>
                <a:latin typeface="Times New Roman"/>
              </a:rPr>
              <a:t>signal </a:t>
            </a:r>
            <a:r>
              <a:rPr lang="en-US" sz="1400" dirty="0">
                <a:solidFill>
                  <a:srgbClr val="000090"/>
                </a:solidFill>
                <a:latin typeface="Times New Roman"/>
              </a:rPr>
              <a:t>signature </a:t>
            </a:r>
            <a:r>
              <a:rPr lang="en-US" sz="1400" dirty="0" smtClean="0">
                <a:solidFill>
                  <a:srgbClr val="000090"/>
                </a:solidFill>
                <a:latin typeface="Times New Roman"/>
              </a:rPr>
              <a:t>: </a:t>
            </a:r>
            <a:r>
              <a:rPr lang="en-US" sz="1400" dirty="0">
                <a:solidFill>
                  <a:srgbClr val="000090"/>
                </a:solidFill>
                <a:latin typeface="Times New Roman"/>
              </a:rPr>
              <a:t>one </a:t>
            </a:r>
            <a:r>
              <a:rPr lang="en-US" sz="1400" dirty="0" smtClean="0">
                <a:solidFill>
                  <a:srgbClr val="000090"/>
                </a:solidFill>
                <a:latin typeface="Times New Roman"/>
              </a:rPr>
              <a:t>K</a:t>
            </a:r>
            <a:r>
              <a:rPr lang="en-US" sz="1400" baseline="30000" dirty="0" smtClean="0">
                <a:solidFill>
                  <a:srgbClr val="000090"/>
                </a:solidFill>
                <a:latin typeface="Times New Roman"/>
              </a:rPr>
              <a:t>+ </a:t>
            </a:r>
            <a:r>
              <a:rPr lang="en-US" sz="1400" dirty="0">
                <a:solidFill>
                  <a:srgbClr val="000090"/>
                </a:solidFill>
                <a:latin typeface="Times New Roman"/>
              </a:rPr>
              <a:t>track, one </a:t>
            </a:r>
            <a:r>
              <a:rPr lang="en-US" sz="1400" dirty="0" smtClean="0">
                <a:solidFill>
                  <a:srgbClr val="000090"/>
                </a:solidFill>
                <a:latin typeface="Symbol"/>
              </a:rPr>
              <a:t>p</a:t>
            </a:r>
            <a:r>
              <a:rPr lang="en-US" sz="1400" baseline="30000" dirty="0" smtClean="0">
                <a:solidFill>
                  <a:srgbClr val="000090"/>
                </a:solidFill>
                <a:latin typeface="Times New Roman"/>
              </a:rPr>
              <a:t>+ </a:t>
            </a:r>
            <a:r>
              <a:rPr lang="en-US" sz="1400" dirty="0">
                <a:solidFill>
                  <a:srgbClr val="000090"/>
                </a:solidFill>
                <a:latin typeface="Times New Roman"/>
              </a:rPr>
              <a:t>track</a:t>
            </a:r>
            <a:endParaRPr lang="en-US" sz="1400" dirty="0">
              <a:solidFill>
                <a:srgbClr val="000090"/>
              </a:solidFill>
            </a:endParaRPr>
          </a:p>
          <a:p>
            <a:pPr marL="171450" indent="-171450">
              <a:lnSpc>
                <a:spcPct val="100000"/>
              </a:lnSpc>
              <a:buFont typeface="Arial"/>
              <a:buChar char="•"/>
            </a:pPr>
            <a:r>
              <a:rPr lang="en-US" sz="1400" dirty="0">
                <a:solidFill>
                  <a:srgbClr val="000090"/>
                </a:solidFill>
                <a:latin typeface="Times New Roman"/>
              </a:rPr>
              <a:t> kinematic variable : m</a:t>
            </a:r>
            <a:r>
              <a:rPr lang="en-US" sz="1400" baseline="30000" dirty="0">
                <a:solidFill>
                  <a:srgbClr val="000090"/>
                </a:solidFill>
                <a:latin typeface="Times New Roman"/>
              </a:rPr>
              <a:t>2</a:t>
            </a:r>
            <a:r>
              <a:rPr lang="en-US" sz="1400" baseline="-25000" dirty="0">
                <a:solidFill>
                  <a:srgbClr val="000090"/>
                </a:solidFill>
                <a:latin typeface="Times New Roman"/>
              </a:rPr>
              <a:t>miss</a:t>
            </a:r>
            <a:r>
              <a:rPr lang="en-US" sz="1400" dirty="0">
                <a:solidFill>
                  <a:srgbClr val="000090"/>
                </a:solidFill>
                <a:latin typeface="Times New Roman"/>
              </a:rPr>
              <a:t> = (P</a:t>
            </a:r>
            <a:r>
              <a:rPr lang="en-US" sz="1400" baseline="-25000" dirty="0">
                <a:solidFill>
                  <a:srgbClr val="000090"/>
                </a:solidFill>
                <a:latin typeface="Times New Roman"/>
              </a:rPr>
              <a:t>K</a:t>
            </a:r>
            <a:r>
              <a:rPr lang="en-US" sz="1400" dirty="0">
                <a:solidFill>
                  <a:srgbClr val="000090"/>
                </a:solidFill>
                <a:latin typeface="Times New Roman"/>
              </a:rPr>
              <a:t> – </a:t>
            </a:r>
            <a:r>
              <a:rPr lang="en-US" sz="1400" dirty="0" err="1">
                <a:solidFill>
                  <a:srgbClr val="000090"/>
                </a:solidFill>
                <a:latin typeface="Times New Roman"/>
              </a:rPr>
              <a:t>P</a:t>
            </a:r>
            <a:r>
              <a:rPr lang="en-US" sz="1400" baseline="-25000" dirty="0" err="1">
                <a:solidFill>
                  <a:srgbClr val="000090"/>
                </a:solidFill>
                <a:latin typeface="Symbol"/>
              </a:rPr>
              <a:t>p</a:t>
            </a:r>
            <a:r>
              <a:rPr lang="en-US" sz="1400" dirty="0">
                <a:solidFill>
                  <a:srgbClr val="000090"/>
                </a:solidFill>
                <a:latin typeface="Times New Roman"/>
              </a:rPr>
              <a:t> )</a:t>
            </a:r>
            <a:r>
              <a:rPr lang="en-US" sz="1400" baseline="30000" dirty="0">
                <a:solidFill>
                  <a:srgbClr val="000090"/>
                </a:solidFill>
                <a:latin typeface="Times New Roman"/>
              </a:rPr>
              <a:t>2</a:t>
            </a:r>
            <a:endParaRPr lang="en-US" sz="1400" dirty="0">
              <a:solidFill>
                <a:srgbClr val="000090"/>
              </a:solidFill>
            </a:endParaRPr>
          </a:p>
          <a:p>
            <a:pPr marL="171450" indent="-171450">
              <a:lnSpc>
                <a:spcPct val="100000"/>
              </a:lnSpc>
              <a:buFont typeface="Arial"/>
              <a:buChar char="•"/>
            </a:pPr>
            <a:r>
              <a:rPr lang="en-US" sz="1400" dirty="0">
                <a:solidFill>
                  <a:srgbClr val="000090"/>
                </a:solidFill>
                <a:latin typeface="Times New Roman"/>
              </a:rPr>
              <a:t> momentum measurement + </a:t>
            </a:r>
            <a:r>
              <a:rPr lang="en-US" sz="1400" dirty="0" smtClean="0">
                <a:solidFill>
                  <a:srgbClr val="000090"/>
                </a:solidFill>
                <a:latin typeface="Times New Roman"/>
              </a:rPr>
              <a:t>particle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 smtClean="0">
                <a:solidFill>
                  <a:srgbClr val="000090"/>
                </a:solidFill>
                <a:latin typeface="Times New Roman"/>
              </a:rPr>
              <a:t>     identification </a:t>
            </a:r>
            <a:r>
              <a:rPr lang="en-US" sz="1400" dirty="0">
                <a:solidFill>
                  <a:srgbClr val="000090"/>
                </a:solidFill>
                <a:latin typeface="Times New Roman"/>
              </a:rPr>
              <a:t>+ </a:t>
            </a:r>
            <a:r>
              <a:rPr lang="en-US" sz="1400" dirty="0" smtClean="0">
                <a:solidFill>
                  <a:srgbClr val="000090"/>
                </a:solidFill>
                <a:latin typeface="Times New Roman"/>
              </a:rPr>
              <a:t>veto</a:t>
            </a:r>
          </a:p>
          <a:p>
            <a:pPr>
              <a:lnSpc>
                <a:spcPct val="100000"/>
              </a:lnSpc>
            </a:pPr>
            <a:endParaRPr lang="en-US" sz="1400" dirty="0">
              <a:solidFill>
                <a:srgbClr val="00009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endParaRPr lang="en-US" sz="1050" dirty="0" smtClean="0">
              <a:solidFill>
                <a:srgbClr val="000090"/>
              </a:solidFill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400" i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            </a:t>
            </a:r>
            <a:r>
              <a:rPr lang="en-US" sz="1400" i="1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D</a:t>
            </a:r>
            <a:r>
              <a:rPr lang="en-US" sz="1400" i="1" dirty="0" err="1" smtClean="0">
                <a:solidFill>
                  <a:srgbClr val="FF0000"/>
                </a:solidFill>
                <a:cs typeface="Symbol" charset="2"/>
              </a:rPr>
              <a:t>P</a:t>
            </a:r>
            <a:r>
              <a:rPr lang="en-US" sz="1400" i="1" baseline="-250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p</a:t>
            </a:r>
            <a:r>
              <a:rPr lang="en-US" sz="1400" i="1" dirty="0">
                <a:solidFill>
                  <a:srgbClr val="FF0000"/>
                </a:solidFill>
                <a:cs typeface="Symbol" charset="2"/>
              </a:rPr>
              <a:t>/</a:t>
            </a:r>
            <a:r>
              <a:rPr lang="en-US" sz="1400" i="1" dirty="0" err="1">
                <a:solidFill>
                  <a:srgbClr val="FF0000"/>
                </a:solidFill>
                <a:cs typeface="Symbol" charset="2"/>
              </a:rPr>
              <a:t>P</a:t>
            </a:r>
            <a:r>
              <a:rPr lang="en-US" sz="1400" i="1" baseline="-250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p</a:t>
            </a:r>
            <a:r>
              <a:rPr lang="en-US" sz="1400" i="1" dirty="0">
                <a:solidFill>
                  <a:srgbClr val="FF0000"/>
                </a:solidFill>
                <a:cs typeface="Symbol" charset="2"/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≤</a:t>
            </a:r>
            <a:r>
              <a:rPr lang="en-US" sz="1400" i="1" dirty="0">
                <a:solidFill>
                  <a:srgbClr val="FF0000"/>
                </a:solidFill>
                <a:cs typeface="Symbol" charset="2"/>
              </a:rPr>
              <a:t> 1%;</a:t>
            </a:r>
            <a:r>
              <a:rPr lang="en-US" sz="1400" baseline="30000" dirty="0" smtClean="0">
                <a:solidFill>
                  <a:srgbClr val="008000"/>
                </a:solidFill>
              </a:rPr>
              <a:t> </a:t>
            </a:r>
            <a:r>
              <a:rPr lang="en-US" sz="1400" i="1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Dq</a:t>
            </a:r>
            <a:r>
              <a:rPr lang="en-US" sz="1400" i="1" baseline="-250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Kp</a:t>
            </a:r>
            <a:r>
              <a:rPr lang="en-US" sz="1400" i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≤</a:t>
            </a:r>
            <a:r>
              <a:rPr lang="en-US" sz="1400" i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 60 </a:t>
            </a:r>
            <a:r>
              <a:rPr lang="en-US" sz="1400" i="1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US" sz="1400" i="1" dirty="0" err="1">
                <a:solidFill>
                  <a:srgbClr val="FF0000"/>
                </a:solidFill>
                <a:cs typeface="Symbol" charset="2"/>
              </a:rPr>
              <a:t>rad</a:t>
            </a:r>
            <a:endParaRPr lang="en-US" sz="1400" dirty="0"/>
          </a:p>
        </p:txBody>
      </p:sp>
      <p:sp>
        <p:nvSpPr>
          <p:cNvPr id="35" name="CustomShape 36"/>
          <p:cNvSpPr/>
          <p:nvPr/>
        </p:nvSpPr>
        <p:spPr>
          <a:xfrm rot="16200000">
            <a:off x="490834" y="3596524"/>
            <a:ext cx="643467" cy="240683"/>
          </a:xfrm>
          <a:prstGeom prst="rect">
            <a:avLst/>
          </a:prstGeom>
          <a:noFill/>
          <a:ln>
            <a:noFill/>
          </a:ln>
        </p:spPr>
        <p:txBody>
          <a:bodyPr lIns="70956" tIns="35478" rIns="70956" bIns="35478"/>
          <a:lstStyle/>
          <a:p>
            <a:pPr>
              <a:lnSpc>
                <a:spcPct val="100000"/>
              </a:lnSpc>
            </a:pPr>
            <a:r>
              <a:rPr lang="en-US" sz="1200" b="1" baseline="-25000" dirty="0">
                <a:solidFill>
                  <a:srgbClr val="FF0000"/>
                </a:solidFill>
                <a:latin typeface="Calibri"/>
              </a:rPr>
              <a:t>Region</a:t>
            </a:r>
            <a:r>
              <a:rPr lang="en-US" sz="1600" b="1" baseline="-25000" dirty="0">
                <a:solidFill>
                  <a:srgbClr val="FF0000"/>
                </a:solidFill>
                <a:latin typeface="Calibri"/>
              </a:rPr>
              <a:t> I</a:t>
            </a:r>
            <a:endParaRPr sz="1400" baseline="-25000" dirty="0"/>
          </a:p>
        </p:txBody>
      </p:sp>
      <p:sp>
        <p:nvSpPr>
          <p:cNvPr id="36" name="CustomShape 38"/>
          <p:cNvSpPr/>
          <p:nvPr/>
        </p:nvSpPr>
        <p:spPr>
          <a:xfrm>
            <a:off x="935713" y="3403188"/>
            <a:ext cx="588287" cy="254412"/>
          </a:xfrm>
          <a:prstGeom prst="rect">
            <a:avLst/>
          </a:prstGeom>
          <a:noFill/>
          <a:ln>
            <a:noFill/>
          </a:ln>
        </p:spPr>
        <p:txBody>
          <a:bodyPr lIns="70956" tIns="35478" rIns="70956" bIns="35478"/>
          <a:lstStyle/>
          <a:p>
            <a:pPr>
              <a:lnSpc>
                <a:spcPct val="100000"/>
              </a:lnSpc>
            </a:pPr>
            <a:r>
              <a:rPr lang="en-US" sz="900" b="1" dirty="0">
                <a:solidFill>
                  <a:srgbClr val="FF0000"/>
                </a:solidFill>
                <a:latin typeface="Calibri"/>
              </a:rPr>
              <a:t>Region</a:t>
            </a:r>
            <a:r>
              <a:rPr lang="en-US" sz="1000" b="1" dirty="0">
                <a:solidFill>
                  <a:srgbClr val="FF0000"/>
                </a:solidFill>
                <a:latin typeface="Calibri"/>
              </a:rPr>
              <a:t> II</a:t>
            </a:r>
            <a:endParaRPr sz="900" dirty="0"/>
          </a:p>
        </p:txBody>
      </p:sp>
      <p:sp>
        <p:nvSpPr>
          <p:cNvPr id="33" name="TextBox 32"/>
          <p:cNvSpPr txBox="1"/>
          <p:nvPr/>
        </p:nvSpPr>
        <p:spPr>
          <a:xfrm>
            <a:off x="2336800" y="3548044"/>
            <a:ext cx="3136899" cy="52322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Region I</a:t>
            </a:r>
            <a:r>
              <a:rPr lang="en-US" sz="1400" dirty="0" smtClean="0">
                <a:solidFill>
                  <a:srgbClr val="008000"/>
                </a:solidFill>
              </a:rPr>
              <a:t>:  </a:t>
            </a: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</a:rPr>
              <a:t>0        &lt; m</a:t>
            </a:r>
            <a:r>
              <a:rPr lang="en-US" sz="1400" baseline="30000" dirty="0" smtClean="0">
                <a:solidFill>
                  <a:schemeClr val="bg2">
                    <a:lumMod val="10000"/>
                  </a:schemeClr>
                </a:solidFill>
              </a:rPr>
              <a:t>2</a:t>
            </a:r>
            <a:r>
              <a:rPr lang="en-US" sz="1400" baseline="-25000" dirty="0" smtClean="0">
                <a:solidFill>
                  <a:schemeClr val="bg2">
                    <a:lumMod val="10000"/>
                  </a:schemeClr>
                </a:solidFill>
              </a:rPr>
              <a:t>miss  </a:t>
            </a: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</a:rPr>
              <a:t>&lt; 0.01   GeV</a:t>
            </a:r>
            <a:r>
              <a:rPr lang="en-US" sz="1400" baseline="30000" dirty="0" smtClean="0">
                <a:solidFill>
                  <a:schemeClr val="bg2">
                    <a:lumMod val="10000"/>
                  </a:schemeClr>
                </a:solidFill>
              </a:rPr>
              <a:t>2</a:t>
            </a: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</a:rPr>
              <a:t>/c</a:t>
            </a:r>
            <a:r>
              <a:rPr lang="en-US" sz="1400" baseline="30000" dirty="0" smtClean="0">
                <a:solidFill>
                  <a:schemeClr val="bg2">
                    <a:lumMod val="10000"/>
                  </a:schemeClr>
                </a:solidFill>
              </a:rPr>
              <a:t>4</a:t>
            </a:r>
            <a:endParaRPr lang="en-US" sz="1400" baseline="300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1400" dirty="0" smtClean="0">
                <a:solidFill>
                  <a:srgbClr val="FF0000"/>
                </a:solidFill>
              </a:rPr>
              <a:t>Region II</a:t>
            </a:r>
            <a:r>
              <a:rPr lang="en-US" sz="1400" dirty="0" smtClean="0"/>
              <a:t>: 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0.026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&lt; m</a:t>
            </a:r>
            <a:r>
              <a:rPr lang="en-US" sz="1400" baseline="30000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US" sz="1400" baseline="-25000" dirty="0">
                <a:solidFill>
                  <a:schemeClr val="accent3">
                    <a:lumMod val="50000"/>
                  </a:schemeClr>
                </a:solidFill>
              </a:rPr>
              <a:t>miss </a:t>
            </a:r>
            <a:r>
              <a:rPr lang="en-US" sz="1400" baseline="-25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&lt; 0.068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GeV</a:t>
            </a:r>
            <a:r>
              <a:rPr lang="en-US" sz="1400" baseline="30000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/c</a:t>
            </a:r>
            <a:r>
              <a:rPr lang="en-US" sz="1400" baseline="30000" dirty="0">
                <a:solidFill>
                  <a:schemeClr val="accent3">
                    <a:lumMod val="50000"/>
                  </a:schemeClr>
                </a:solidFill>
              </a:rPr>
              <a:t>4</a:t>
            </a:r>
          </a:p>
        </p:txBody>
      </p:sp>
      <p:pic>
        <p:nvPicPr>
          <p:cNvPr id="37" name="Picture 36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973" y="4712729"/>
            <a:ext cx="1482081" cy="1116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38" name="Picture 37" descr="Image 3.jp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5226"/>
          <a:stretch/>
        </p:blipFill>
        <p:spPr>
          <a:xfrm>
            <a:off x="292705" y="5821770"/>
            <a:ext cx="1363186" cy="9438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39" name="Rectangle 38"/>
          <p:cNvSpPr/>
          <p:nvPr/>
        </p:nvSpPr>
        <p:spPr>
          <a:xfrm>
            <a:off x="211269" y="4264417"/>
            <a:ext cx="1634920" cy="5955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rgbClr val="000090"/>
                </a:solidFill>
              </a:rPr>
              <a:t>Design of straw </a:t>
            </a:r>
          </a:p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rgbClr val="000090"/>
                </a:solidFill>
              </a:rPr>
              <a:t>view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40" name="Picture 39" descr="Снимок экрана 2015-05-12 в 12.01.39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815" y="5090824"/>
            <a:ext cx="1720606" cy="1758128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5147971" y="4343397"/>
            <a:ext cx="38946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90"/>
                </a:solidFill>
              </a:rPr>
              <a:t>S</a:t>
            </a:r>
            <a:r>
              <a:rPr lang="en-US" dirty="0" smtClean="0">
                <a:solidFill>
                  <a:srgbClr val="000090"/>
                </a:solidFill>
              </a:rPr>
              <a:t>traw chamber (2 straw modules)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42" name="CustomShape 24"/>
          <p:cNvSpPr/>
          <p:nvPr/>
        </p:nvSpPr>
        <p:spPr>
          <a:xfrm>
            <a:off x="1732355" y="4461222"/>
            <a:ext cx="3269216" cy="2355158"/>
          </a:xfrm>
          <a:prstGeom prst="rect">
            <a:avLst/>
          </a:prstGeom>
          <a:noFill/>
          <a:ln w="57240">
            <a:noFill/>
            <a:round/>
          </a:ln>
        </p:spPr>
        <p:txBody>
          <a:bodyPr lIns="0" tIns="35478" rIns="0" bIns="35478"/>
          <a:lstStyle/>
          <a:p>
            <a:pPr marL="177800" indent="-177800">
              <a:spcAft>
                <a:spcPts val="100"/>
              </a:spcAft>
              <a:buClr>
                <a:srgbClr val="000090"/>
              </a:buClr>
              <a:buFont typeface="Arial"/>
              <a:buChar char="•"/>
              <a:tabLst>
                <a:tab pos="93663" algn="l"/>
              </a:tabLst>
            </a:pPr>
            <a:r>
              <a:rPr lang="en-US" sz="1600" dirty="0">
                <a:solidFill>
                  <a:srgbClr val="FF0000"/>
                </a:solidFill>
              </a:rPr>
              <a:t>2</a:t>
            </a:r>
            <a:r>
              <a:rPr lang="en-US" sz="1600" dirty="0">
                <a:solidFill>
                  <a:srgbClr val="000090"/>
                </a:solidFill>
              </a:rPr>
              <a:t> independent pairs of layers,  each for registration of min </a:t>
            </a:r>
            <a:r>
              <a:rPr lang="en-US" sz="1600" dirty="0">
                <a:solidFill>
                  <a:srgbClr val="FF0000"/>
                </a:solidFill>
              </a:rPr>
              <a:t>1 hit </a:t>
            </a:r>
            <a:r>
              <a:rPr lang="en-US" sz="1600" dirty="0">
                <a:solidFill>
                  <a:srgbClr val="000090"/>
                </a:solidFill>
              </a:rPr>
              <a:t>of particle with </a:t>
            </a:r>
            <a:r>
              <a:rPr lang="en-US" sz="1600" dirty="0">
                <a:solidFill>
                  <a:srgbClr val="FF0000"/>
                </a:solidFill>
              </a:rPr>
              <a:t>up to 3</a:t>
            </a:r>
            <a:r>
              <a:rPr lang="en-US" sz="1600" baseline="30000" dirty="0">
                <a:solidFill>
                  <a:srgbClr val="FF0000"/>
                </a:solidFill>
              </a:rPr>
              <a:t>o</a:t>
            </a:r>
            <a:r>
              <a:rPr lang="en-US" sz="1600" dirty="0">
                <a:solidFill>
                  <a:srgbClr val="FF0000"/>
                </a:solidFill>
              </a:rPr>
              <a:t> angle</a:t>
            </a:r>
            <a:r>
              <a:rPr lang="en-US" sz="1600" dirty="0">
                <a:solidFill>
                  <a:srgbClr val="000090"/>
                </a:solidFill>
              </a:rPr>
              <a:t>;</a:t>
            </a:r>
          </a:p>
          <a:p>
            <a:pPr marL="177800" indent="-177800">
              <a:spcAft>
                <a:spcPts val="100"/>
              </a:spcAft>
              <a:buClr>
                <a:srgbClr val="000090"/>
              </a:buClr>
              <a:buFont typeface="Arial"/>
              <a:buChar char="•"/>
              <a:tabLst>
                <a:tab pos="93663" algn="l"/>
              </a:tabLst>
            </a:pPr>
            <a:r>
              <a:rPr lang="en-US" sz="1600" dirty="0">
                <a:solidFill>
                  <a:srgbClr val="FF0000"/>
                </a:solidFill>
              </a:rPr>
              <a:t>&lt;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15%</a:t>
            </a:r>
            <a:r>
              <a:rPr lang="en-US" sz="1600" dirty="0">
                <a:solidFill>
                  <a:srgbClr val="000090"/>
                </a:solidFill>
              </a:rPr>
              <a:t> more material than in 2 closed layers (</a:t>
            </a:r>
            <a:r>
              <a:rPr lang="en-US" sz="1600" dirty="0">
                <a:solidFill>
                  <a:srgbClr val="FF0000"/>
                </a:solidFill>
              </a:rPr>
              <a:t>&lt; 5%</a:t>
            </a:r>
            <a:r>
              <a:rPr lang="en-US" sz="1600" dirty="0">
                <a:solidFill>
                  <a:srgbClr val="000090"/>
                </a:solidFill>
              </a:rPr>
              <a:t> for straws with effective </a:t>
            </a:r>
            <a:r>
              <a:rPr lang="nb-NO" sz="1600" dirty="0">
                <a:solidFill>
                  <a:srgbClr val="FF0000"/>
                </a:solidFill>
              </a:rPr>
              <a:t>Ø</a:t>
            </a:r>
            <a:r>
              <a:rPr lang="en-US" sz="1600" dirty="0">
                <a:solidFill>
                  <a:srgbClr val="FF0000"/>
                </a:solidFill>
              </a:rPr>
              <a:t>= 9.4 mm</a:t>
            </a:r>
            <a:r>
              <a:rPr lang="en-US" sz="1600" dirty="0">
                <a:solidFill>
                  <a:srgbClr val="000090"/>
                </a:solidFill>
              </a:rPr>
              <a:t>);</a:t>
            </a:r>
          </a:p>
          <a:p>
            <a:pPr marL="177800" indent="-177800">
              <a:spcAft>
                <a:spcPts val="100"/>
              </a:spcAft>
              <a:buClr>
                <a:srgbClr val="000090"/>
              </a:buClr>
              <a:buFont typeface="Arial"/>
              <a:buChar char="•"/>
              <a:tabLst>
                <a:tab pos="93663" algn="l"/>
              </a:tabLst>
            </a:pPr>
            <a:r>
              <a:rPr lang="en-US" sz="1600" dirty="0">
                <a:solidFill>
                  <a:srgbClr val="000090"/>
                </a:solidFill>
              </a:rPr>
              <a:t>All tracks with </a:t>
            </a:r>
            <a:r>
              <a:rPr lang="en-US" sz="1600" dirty="0">
                <a:solidFill>
                  <a:srgbClr val="FF0000"/>
                </a:solidFill>
              </a:rPr>
              <a:t>2 or more hits </a:t>
            </a:r>
            <a:r>
              <a:rPr lang="en-US" sz="1600" dirty="0">
                <a:solidFill>
                  <a:srgbClr val="000090"/>
                </a:solidFill>
              </a:rPr>
              <a:t>in effective (</a:t>
            </a:r>
            <a:r>
              <a:rPr lang="nb-NO" sz="1600" dirty="0">
                <a:solidFill>
                  <a:srgbClr val="FF0000"/>
                </a:solidFill>
              </a:rPr>
              <a:t>Ø</a:t>
            </a:r>
            <a:r>
              <a:rPr lang="en-US" sz="1600" dirty="0">
                <a:solidFill>
                  <a:srgbClr val="FF0000"/>
                </a:solidFill>
              </a:rPr>
              <a:t>= 9.4 mm</a:t>
            </a:r>
            <a:r>
              <a:rPr lang="en-US" sz="1600" dirty="0">
                <a:solidFill>
                  <a:srgbClr val="000090"/>
                </a:solidFill>
              </a:rPr>
              <a:t>) straw volume;</a:t>
            </a:r>
          </a:p>
          <a:p>
            <a:pPr marL="177800" indent="-177800">
              <a:spcAft>
                <a:spcPts val="100"/>
              </a:spcAft>
              <a:buClr>
                <a:srgbClr val="000090"/>
              </a:buClr>
              <a:buFont typeface="Arial"/>
              <a:buChar char="•"/>
              <a:tabLst>
                <a:tab pos="93663" algn="l"/>
              </a:tabLst>
            </a:pPr>
            <a:r>
              <a:rPr lang="en-US" sz="1600" dirty="0">
                <a:solidFill>
                  <a:srgbClr val="000090"/>
                </a:solidFill>
              </a:rPr>
              <a:t>Up to </a:t>
            </a:r>
            <a:r>
              <a:rPr lang="en-US" sz="1600" dirty="0">
                <a:solidFill>
                  <a:srgbClr val="FF0000"/>
                </a:solidFill>
              </a:rPr>
              <a:t>35%</a:t>
            </a:r>
            <a:r>
              <a:rPr lang="en-US" sz="1600" dirty="0">
                <a:solidFill>
                  <a:srgbClr val="000090"/>
                </a:solidFill>
              </a:rPr>
              <a:t> track with </a:t>
            </a:r>
            <a:r>
              <a:rPr lang="en-US" sz="1600" dirty="0">
                <a:solidFill>
                  <a:srgbClr val="FF0000"/>
                </a:solidFill>
              </a:rPr>
              <a:t>3 hits </a:t>
            </a:r>
            <a:r>
              <a:rPr lang="en-US" sz="1600" dirty="0">
                <a:solidFill>
                  <a:srgbClr val="000090"/>
                </a:solidFill>
              </a:rPr>
              <a:t>in a view</a:t>
            </a:r>
          </a:p>
          <a:p>
            <a:pPr marL="177800" indent="-177800">
              <a:spcAft>
                <a:spcPts val="300"/>
              </a:spcAft>
              <a:buFont typeface="Arial"/>
              <a:buChar char="•"/>
              <a:tabLst>
                <a:tab pos="93663" algn="l"/>
              </a:tabLst>
            </a:pP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69162" y="5305481"/>
            <a:ext cx="1497718" cy="140043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3400" y="5062437"/>
            <a:ext cx="851102" cy="1650466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5234531" y="4709554"/>
            <a:ext cx="935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Design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556462" y="4910748"/>
            <a:ext cx="15627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Straw module 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988300" y="4682008"/>
            <a:ext cx="11514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Chamber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17" name="Picture 135"/>
          <p:cNvPicPr/>
          <p:nvPr/>
        </p:nvPicPr>
        <p:blipFill>
          <a:blip r:embed="rId13"/>
          <a:stretch>
            <a:fillRect/>
          </a:stretch>
        </p:blipFill>
        <p:spPr>
          <a:xfrm>
            <a:off x="3887830" y="68340"/>
            <a:ext cx="853385" cy="308540"/>
          </a:xfrm>
          <a:prstGeom prst="rect">
            <a:avLst/>
          </a:prstGeom>
          <a:ln>
            <a:noFill/>
          </a:ln>
        </p:spPr>
      </p:pic>
      <p:pic>
        <p:nvPicPr>
          <p:cNvPr id="3" name="Picture 2" descr="pot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565" y="34526"/>
            <a:ext cx="782506" cy="91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788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1"/>
          <p:cNvSpPr>
            <a:spLocks noGrp="1"/>
          </p:cNvSpPr>
          <p:nvPr>
            <p:ph type="ctrTitle"/>
          </p:nvPr>
        </p:nvSpPr>
        <p:spPr>
          <a:xfrm>
            <a:off x="-6375" y="155014"/>
            <a:ext cx="5213375" cy="393521"/>
          </a:xfrm>
          <a:prstGeom prst="rect">
            <a:avLst/>
          </a:prstGeom>
          <a:noFill/>
          <a:ln>
            <a:noFill/>
          </a:ln>
        </p:spPr>
        <p:txBody>
          <a:bodyPr lIns="329236" tIns="164618" rIns="329236" bIns="164618">
            <a:noAutofit/>
          </a:bodyPr>
          <a:lstStyle/>
          <a:p>
            <a:pPr algn="ctr"/>
            <a:r>
              <a:rPr lang="en-US" sz="2000" dirty="0">
                <a:solidFill>
                  <a:srgbClr val="000090"/>
                </a:solidFill>
              </a:rPr>
              <a:t>N</a:t>
            </a:r>
            <a:r>
              <a:rPr lang="en-US" sz="2000" dirty="0" smtClean="0">
                <a:solidFill>
                  <a:srgbClr val="000090"/>
                </a:solidFill>
              </a:rPr>
              <a:t>ew </a:t>
            </a:r>
            <a:r>
              <a:rPr lang="en-US" sz="2000" dirty="0">
                <a:solidFill>
                  <a:srgbClr val="000090"/>
                </a:solidFill>
              </a:rPr>
              <a:t>type of straws for operation in vacuum 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46188" y="573935"/>
            <a:ext cx="1841141" cy="492866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233488" y="1088125"/>
            <a:ext cx="1853841" cy="45719"/>
          </a:xfrm>
          <a:prstGeom prst="rect">
            <a:avLst/>
          </a:prstGeom>
          <a:solidFill>
            <a:srgbClr val="FF635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246188" y="1124724"/>
            <a:ext cx="1841141" cy="4571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85439" y="623304"/>
            <a:ext cx="12113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36 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Symbol"/>
              </a:rPr>
              <a:t>m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m PET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67392" y="1141437"/>
            <a:ext cx="7839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262626"/>
                </a:solidFill>
              </a:rPr>
              <a:t>20 nm Au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402444" y="1128737"/>
            <a:ext cx="7769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262626"/>
                </a:solidFill>
              </a:rPr>
              <a:t>50 nm Cu</a:t>
            </a:r>
          </a:p>
        </p:txBody>
      </p:sp>
      <p:sp>
        <p:nvSpPr>
          <p:cNvPr id="2" name="Rectangle 1"/>
          <p:cNvSpPr/>
          <p:nvPr/>
        </p:nvSpPr>
        <p:spPr>
          <a:xfrm>
            <a:off x="5664200" y="469879"/>
            <a:ext cx="3479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262626"/>
                </a:solidFill>
              </a:rPr>
              <a:t>Over </a:t>
            </a:r>
            <a:r>
              <a:rPr lang="en-US" sz="1400" b="1" dirty="0" smtClean="0">
                <a:solidFill>
                  <a:srgbClr val="FF0000"/>
                </a:solidFill>
              </a:rPr>
              <a:t>8000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400" dirty="0" smtClean="0">
                <a:solidFill>
                  <a:srgbClr val="262626"/>
                </a:solidFill>
              </a:rPr>
              <a:t>straws have been produced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262626"/>
                </a:solidFill>
              </a:rPr>
              <a:t>(more than </a:t>
            </a:r>
            <a:r>
              <a:rPr lang="en-US" sz="1400" b="1" dirty="0">
                <a:solidFill>
                  <a:srgbClr val="FF0000"/>
                </a:solidFill>
              </a:rPr>
              <a:t>20 km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rgbClr val="262626"/>
                </a:solidFill>
              </a:rPr>
              <a:t>of ultrasonic welded </a:t>
            </a:r>
            <a:r>
              <a:rPr lang="en-US" sz="1400" dirty="0" smtClean="0">
                <a:solidFill>
                  <a:srgbClr val="262626"/>
                </a:solidFill>
              </a:rPr>
              <a:t>tubes). </a:t>
            </a:r>
          </a:p>
          <a:p>
            <a:pPr>
              <a:spcAft>
                <a:spcPts val="600"/>
              </a:spcAft>
            </a:pPr>
            <a:r>
              <a:rPr lang="en-US" sz="1400" dirty="0" smtClean="0">
                <a:solidFill>
                  <a:srgbClr val="FF0000"/>
                </a:solidFill>
              </a:rPr>
              <a:t>97.</a:t>
            </a:r>
            <a:r>
              <a:rPr lang="ru-RU" sz="1400" dirty="0" smtClean="0">
                <a:solidFill>
                  <a:srgbClr val="FF0000"/>
                </a:solidFill>
              </a:rPr>
              <a:t>58</a:t>
            </a:r>
            <a:r>
              <a:rPr lang="en-US" sz="1400" dirty="0" smtClean="0">
                <a:solidFill>
                  <a:srgbClr val="FF0000"/>
                </a:solidFill>
              </a:rPr>
              <a:t>%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400" dirty="0" smtClean="0">
                <a:solidFill>
                  <a:srgbClr val="262626"/>
                </a:solidFill>
              </a:rPr>
              <a:t>straws are good after all quality tests</a:t>
            </a:r>
          </a:p>
          <a:p>
            <a:pPr>
              <a:spcAft>
                <a:spcPts val="600"/>
              </a:spcAft>
            </a:pPr>
            <a:endParaRPr lang="en-US" sz="1400" dirty="0">
              <a:solidFill>
                <a:srgbClr val="26262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55800" y="535190"/>
            <a:ext cx="3746500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lvl="1" indent="-182563">
              <a:spcAft>
                <a:spcPts val="300"/>
              </a:spcAft>
              <a:buClr>
                <a:schemeClr val="bg2">
                  <a:lumMod val="50000"/>
                </a:schemeClr>
              </a:buClr>
              <a:buSzPct val="133000"/>
              <a:buFont typeface="Arial"/>
              <a:buChar char="•"/>
            </a:pPr>
            <a:r>
              <a:rPr lang="en-US" sz="1400" dirty="0" smtClean="0">
                <a:solidFill>
                  <a:srgbClr val="262626"/>
                </a:solidFill>
              </a:rPr>
              <a:t>2.7 m long tube with a diameter of 9.8 mm</a:t>
            </a:r>
          </a:p>
          <a:p>
            <a:pPr marL="360363" lvl="1" indent="-182563">
              <a:spcAft>
                <a:spcPts val="300"/>
              </a:spcAft>
              <a:buClr>
                <a:schemeClr val="bg2">
                  <a:lumMod val="50000"/>
                </a:schemeClr>
              </a:buClr>
              <a:buSzPct val="133000"/>
              <a:buFont typeface="Arial"/>
              <a:buChar char="•"/>
            </a:pPr>
            <a:r>
              <a:rPr lang="en-US" sz="1400" dirty="0" smtClean="0">
                <a:solidFill>
                  <a:srgbClr val="262626"/>
                </a:solidFill>
              </a:rPr>
              <a:t>The base material is Poly Ethylene Terephthalate (PET) or Mylar (</a:t>
            </a:r>
            <a:r>
              <a:rPr lang="en-US" sz="1400" dirty="0" err="1" smtClean="0">
                <a:solidFill>
                  <a:srgbClr val="262626"/>
                </a:solidFill>
              </a:rPr>
              <a:t>Hostaphan</a:t>
            </a:r>
            <a:r>
              <a:rPr lang="en-US" sz="1400" dirty="0" smtClean="0">
                <a:solidFill>
                  <a:srgbClr val="262626"/>
                </a:solidFill>
              </a:rPr>
              <a:t>), 36 </a:t>
            </a:r>
            <a:r>
              <a:rPr lang="en-US" sz="1400" dirty="0" smtClean="0">
                <a:solidFill>
                  <a:srgbClr val="262626"/>
                </a:solidFill>
                <a:latin typeface="Symbol" charset="2"/>
                <a:cs typeface="Symbol" charset="2"/>
              </a:rPr>
              <a:t>m</a:t>
            </a:r>
            <a:r>
              <a:rPr lang="en-US" sz="1400" dirty="0" smtClean="0">
                <a:solidFill>
                  <a:srgbClr val="262626"/>
                </a:solidFill>
              </a:rPr>
              <a:t>m thickness</a:t>
            </a:r>
          </a:p>
        </p:txBody>
      </p:sp>
      <p:sp>
        <p:nvSpPr>
          <p:cNvPr id="59" name="CustomShape 24"/>
          <p:cNvSpPr/>
          <p:nvPr/>
        </p:nvSpPr>
        <p:spPr>
          <a:xfrm>
            <a:off x="623" y="1483356"/>
            <a:ext cx="3910977" cy="339616"/>
          </a:xfrm>
          <a:prstGeom prst="rect">
            <a:avLst/>
          </a:prstGeom>
          <a:noFill/>
          <a:ln w="57240">
            <a:noFill/>
            <a:round/>
          </a:ln>
        </p:spPr>
        <p:txBody>
          <a:bodyPr lIns="70956" tIns="35478" rIns="70956" bIns="35478"/>
          <a:lstStyle/>
          <a:p>
            <a:pPr algn="ctr"/>
            <a:r>
              <a:rPr lang="en-US" sz="2000" dirty="0" smtClean="0"/>
              <a:t>Straw module assembling</a:t>
            </a:r>
          </a:p>
          <a:p>
            <a:pPr algn="ctr"/>
            <a:endParaRPr lang="en-US" sz="2000" dirty="0">
              <a:solidFill>
                <a:srgbClr val="000090"/>
              </a:solidFill>
            </a:endParaRPr>
          </a:p>
          <a:p>
            <a:pPr algn="ctr"/>
            <a:endParaRPr lang="en-US" sz="2000" dirty="0" smtClean="0">
              <a:solidFill>
                <a:srgbClr val="000090"/>
              </a:solidFill>
            </a:endParaRPr>
          </a:p>
          <a:p>
            <a:pPr algn="ctr"/>
            <a:endParaRPr lang="en-US" sz="2000" dirty="0">
              <a:solidFill>
                <a:srgbClr val="000090"/>
              </a:solidFill>
            </a:endParaRPr>
          </a:p>
          <a:p>
            <a:pPr algn="ctr"/>
            <a:endParaRPr lang="en-US" sz="2000" dirty="0">
              <a:solidFill>
                <a:srgbClr val="000090"/>
              </a:solidFill>
            </a:endParaRPr>
          </a:p>
        </p:txBody>
      </p:sp>
      <p:pic>
        <p:nvPicPr>
          <p:cNvPr id="60" name="Picture 5" descr="D:\NA62\Доклад потреб\Фото\IMG_31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7829" y="1899839"/>
            <a:ext cx="1043018" cy="198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7700" y="4780362"/>
            <a:ext cx="1696294" cy="198747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2"/>
          <a:stretch/>
        </p:blipFill>
        <p:spPr>
          <a:xfrm>
            <a:off x="4897119" y="4228869"/>
            <a:ext cx="2379982" cy="2309341"/>
          </a:xfrm>
          <a:prstGeom prst="rect">
            <a:avLst/>
          </a:prstGeom>
        </p:spPr>
      </p:pic>
      <p:pic>
        <p:nvPicPr>
          <p:cNvPr id="64" name="Content Placeholder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7618" y="1914472"/>
            <a:ext cx="1908651" cy="188480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5" name="Picture 64"/>
          <p:cNvPicPr/>
          <p:nvPr/>
        </p:nvPicPr>
        <p:blipFill>
          <a:blip r:embed="rId7"/>
          <a:stretch>
            <a:fillRect/>
          </a:stretch>
        </p:blipFill>
        <p:spPr>
          <a:xfrm>
            <a:off x="6858000" y="1887137"/>
            <a:ext cx="2286001" cy="2187588"/>
          </a:xfrm>
          <a:prstGeom prst="rect">
            <a:avLst/>
          </a:prstGeom>
          <a:ln>
            <a:noFill/>
          </a:ln>
        </p:spPr>
      </p:pic>
      <p:sp>
        <p:nvSpPr>
          <p:cNvPr id="66" name="Segnaposto contenuto 7"/>
          <p:cNvSpPr txBox="1">
            <a:spLocks/>
          </p:cNvSpPr>
          <p:nvPr/>
        </p:nvSpPr>
        <p:spPr>
          <a:xfrm>
            <a:off x="6983570" y="5381090"/>
            <a:ext cx="2147730" cy="13880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it-IT" dirty="0" err="1" smtClean="0">
                <a:solidFill>
                  <a:srgbClr val="000090"/>
                </a:solidFill>
              </a:rPr>
              <a:t>Resolution</a:t>
            </a:r>
            <a:r>
              <a:rPr lang="it-IT" dirty="0" smtClean="0">
                <a:solidFill>
                  <a:srgbClr val="000090"/>
                </a:solidFill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it-IT" sz="1600" dirty="0" smtClean="0">
                <a:solidFill>
                  <a:srgbClr val="000090"/>
                </a:solidFill>
              </a:rPr>
              <a:t>of the</a:t>
            </a:r>
            <a:r>
              <a:rPr lang="it-IT" sz="1600" dirty="0" smtClean="0">
                <a:solidFill>
                  <a:srgbClr val="000090"/>
                </a:solidFill>
                <a:latin typeface="Palatino Linotype" pitchFamily="18" charset="0"/>
              </a:rPr>
              <a:t> </a:t>
            </a:r>
            <a:r>
              <a:rPr lang="en-US" i="1" dirty="0">
                <a:solidFill>
                  <a:srgbClr val="000090"/>
                </a:solidFill>
                <a:latin typeface="Symbol" panose="05050102010706020507" pitchFamily="18" charset="2"/>
                <a:ea typeface="Tahoma" charset="0"/>
                <a:cs typeface="Tahoma" charset="0"/>
              </a:rPr>
              <a:t></a:t>
            </a:r>
            <a:r>
              <a:rPr lang="en-US" i="1" baseline="30000" dirty="0" smtClean="0">
                <a:solidFill>
                  <a:srgbClr val="000090"/>
                </a:solidFill>
                <a:latin typeface="Symbol" panose="05050102010706020507" pitchFamily="18" charset="2"/>
                <a:ea typeface="Tahoma" charset="0"/>
                <a:cs typeface="Tahoma" charset="0"/>
              </a:rPr>
              <a:t>+</a:t>
            </a:r>
            <a:r>
              <a:rPr lang="en-US" i="1" dirty="0" smtClean="0">
                <a:solidFill>
                  <a:srgbClr val="000090"/>
                </a:solidFill>
                <a:latin typeface="Symbol" panose="05050102010706020507" pitchFamily="18" charset="2"/>
                <a:ea typeface="Tahoma" charset="0"/>
                <a:cs typeface="Tahoma" charset="0"/>
              </a:rPr>
              <a:t></a:t>
            </a:r>
            <a:r>
              <a:rPr lang="en-US" i="1" baseline="30000" dirty="0" smtClean="0">
                <a:solidFill>
                  <a:srgbClr val="000090"/>
                </a:solidFill>
                <a:latin typeface="Symbol" panose="05050102010706020507" pitchFamily="18" charset="2"/>
                <a:ea typeface="Tahoma" charset="0"/>
                <a:cs typeface="Tahoma" charset="0"/>
              </a:rPr>
              <a:t>0</a:t>
            </a:r>
            <a:r>
              <a:rPr lang="it-IT" dirty="0" smtClean="0">
                <a:solidFill>
                  <a:srgbClr val="000090"/>
                </a:solidFill>
                <a:latin typeface="Palatino Linotype" pitchFamily="18" charset="0"/>
              </a:rPr>
              <a:t> </a:t>
            </a:r>
            <a:r>
              <a:rPr lang="it-IT" sz="1600" dirty="0" err="1" smtClean="0">
                <a:solidFill>
                  <a:srgbClr val="000090"/>
                </a:solidFill>
              </a:rPr>
              <a:t>peak</a:t>
            </a:r>
            <a:r>
              <a:rPr lang="it-IT" sz="1600" dirty="0">
                <a:solidFill>
                  <a:srgbClr val="000090"/>
                </a:solidFill>
                <a:latin typeface="Palatino Linotype" pitchFamily="18" charset="0"/>
              </a:rPr>
              <a:t> </a:t>
            </a:r>
            <a:endParaRPr lang="it-IT" sz="1600" dirty="0" smtClean="0">
              <a:solidFill>
                <a:srgbClr val="000090"/>
              </a:solidFill>
              <a:latin typeface="Palatino Linotype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it-IT" sz="1600" dirty="0" smtClean="0">
                <a:solidFill>
                  <a:srgbClr val="000090"/>
                </a:solidFill>
                <a:latin typeface="Palatino Linotype" pitchFamily="18" charset="0"/>
              </a:rPr>
              <a:t>5*10</a:t>
            </a:r>
            <a:r>
              <a:rPr lang="it-IT" sz="1600" baseline="30000" dirty="0" smtClean="0">
                <a:solidFill>
                  <a:srgbClr val="000090"/>
                </a:solidFill>
                <a:latin typeface="Palatino Linotype" pitchFamily="18" charset="0"/>
              </a:rPr>
              <a:t>-3</a:t>
            </a:r>
            <a:r>
              <a:rPr lang="it-IT" sz="1600" dirty="0" smtClean="0">
                <a:solidFill>
                  <a:srgbClr val="000090"/>
                </a:solidFill>
                <a:latin typeface="Palatino Linotype" pitchFamily="18" charset="0"/>
              </a:rPr>
              <a:t> GeV</a:t>
            </a:r>
            <a:r>
              <a:rPr lang="it-IT" sz="1600" baseline="30000" dirty="0" smtClean="0">
                <a:solidFill>
                  <a:srgbClr val="000090"/>
                </a:solidFill>
                <a:latin typeface="Palatino Linotype" pitchFamily="18" charset="0"/>
              </a:rPr>
              <a:t>2</a:t>
            </a:r>
            <a:r>
              <a:rPr lang="it-IT" sz="1600" dirty="0" smtClean="0">
                <a:solidFill>
                  <a:srgbClr val="000090"/>
                </a:solidFill>
                <a:latin typeface="Palatino Linotype" pitchFamily="18" charset="0"/>
              </a:rPr>
              <a:t>/c</a:t>
            </a:r>
            <a:r>
              <a:rPr lang="it-IT" sz="1600" baseline="30000" dirty="0" smtClean="0">
                <a:solidFill>
                  <a:srgbClr val="000090"/>
                </a:solidFill>
                <a:latin typeface="Palatino Linotype" pitchFamily="18" charset="0"/>
              </a:rPr>
              <a:t>4</a:t>
            </a:r>
            <a:r>
              <a:rPr lang="it-IT" sz="1600" dirty="0" smtClean="0">
                <a:solidFill>
                  <a:srgbClr val="000090"/>
                </a:solidFill>
                <a:latin typeface="Palatino Linotype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it-IT" sz="1600" dirty="0" smtClean="0">
                <a:solidFill>
                  <a:srgbClr val="000090"/>
                </a:solidFill>
              </a:rPr>
              <a:t>( vs.</a:t>
            </a:r>
            <a:r>
              <a:rPr lang="it-IT" sz="1600" dirty="0" smtClean="0">
                <a:solidFill>
                  <a:srgbClr val="000090"/>
                </a:solidFill>
                <a:latin typeface="Palatino Linotype" pitchFamily="18" charset="0"/>
              </a:rPr>
              <a:t> 3*</a:t>
            </a:r>
            <a:r>
              <a:rPr lang="it-IT" sz="1600" dirty="0">
                <a:solidFill>
                  <a:srgbClr val="000090"/>
                </a:solidFill>
                <a:latin typeface="Palatino Linotype" pitchFamily="18" charset="0"/>
              </a:rPr>
              <a:t>10</a:t>
            </a:r>
            <a:r>
              <a:rPr lang="it-IT" sz="1600" baseline="30000" dirty="0">
                <a:solidFill>
                  <a:srgbClr val="000090"/>
                </a:solidFill>
                <a:latin typeface="Palatino Linotype" pitchFamily="18" charset="0"/>
              </a:rPr>
              <a:t>-3</a:t>
            </a:r>
            <a:r>
              <a:rPr lang="it-IT" sz="1600" dirty="0">
                <a:solidFill>
                  <a:srgbClr val="000090"/>
                </a:solidFill>
                <a:latin typeface="Palatino Linotype" pitchFamily="18" charset="0"/>
              </a:rPr>
              <a:t> GeV</a:t>
            </a:r>
            <a:r>
              <a:rPr lang="it-IT" sz="1600" baseline="30000" dirty="0">
                <a:solidFill>
                  <a:srgbClr val="000090"/>
                </a:solidFill>
                <a:latin typeface="Palatino Linotype" pitchFamily="18" charset="0"/>
              </a:rPr>
              <a:t>2</a:t>
            </a:r>
            <a:r>
              <a:rPr lang="it-IT" sz="1600" dirty="0">
                <a:solidFill>
                  <a:srgbClr val="000090"/>
                </a:solidFill>
                <a:latin typeface="Palatino Linotype" pitchFamily="18" charset="0"/>
              </a:rPr>
              <a:t>/</a:t>
            </a:r>
            <a:r>
              <a:rPr lang="it-IT" sz="1600" dirty="0" smtClean="0">
                <a:solidFill>
                  <a:srgbClr val="000090"/>
                </a:solidFill>
                <a:latin typeface="Palatino Linotype" pitchFamily="18" charset="0"/>
              </a:rPr>
              <a:t>c</a:t>
            </a:r>
            <a:r>
              <a:rPr lang="it-IT" sz="1600" baseline="30000" dirty="0" smtClean="0">
                <a:solidFill>
                  <a:srgbClr val="000090"/>
                </a:solidFill>
                <a:latin typeface="Palatino Linotype" pitchFamily="18" charset="0"/>
              </a:rPr>
              <a:t>4</a:t>
            </a:r>
            <a:r>
              <a:rPr lang="it-IT" sz="1600" dirty="0" smtClean="0">
                <a:solidFill>
                  <a:srgbClr val="000090"/>
                </a:solidFill>
                <a:latin typeface="Palatino Linotype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it-IT" sz="1600" dirty="0" smtClean="0">
                <a:solidFill>
                  <a:srgbClr val="000090"/>
                </a:solidFill>
              </a:rPr>
              <a:t>in MC)</a:t>
            </a:r>
          </a:p>
        </p:txBody>
      </p:sp>
      <p:sp>
        <p:nvSpPr>
          <p:cNvPr id="58" name="CustomShape 24"/>
          <p:cNvSpPr/>
          <p:nvPr/>
        </p:nvSpPr>
        <p:spPr>
          <a:xfrm>
            <a:off x="53093" y="1899838"/>
            <a:ext cx="3727436" cy="4221562"/>
          </a:xfrm>
          <a:prstGeom prst="rect">
            <a:avLst/>
          </a:prstGeom>
          <a:noFill/>
          <a:ln w="57240">
            <a:noFill/>
            <a:round/>
          </a:ln>
        </p:spPr>
        <p:txBody>
          <a:bodyPr lIns="70956" tIns="35478" rIns="70956" bIns="35478"/>
          <a:lstStyle/>
          <a:p>
            <a:pPr marL="177800" indent="-177800">
              <a:buFont typeface="Arial"/>
              <a:buChar char="•"/>
            </a:pPr>
            <a:r>
              <a:rPr lang="en-US" sz="1400" dirty="0" smtClean="0">
                <a:solidFill>
                  <a:srgbClr val="000090"/>
                </a:solidFill>
              </a:rPr>
              <a:t>module sealing; </a:t>
            </a:r>
          </a:p>
          <a:p>
            <a:pPr marL="177800" indent="-177800">
              <a:buFont typeface="Arial"/>
              <a:buChar char="•"/>
            </a:pPr>
            <a:r>
              <a:rPr lang="en-US" sz="1400" dirty="0" smtClean="0">
                <a:solidFill>
                  <a:srgbClr val="000090"/>
                </a:solidFill>
              </a:rPr>
              <a:t>straw support by 2 spacers; </a:t>
            </a:r>
          </a:p>
          <a:p>
            <a:pPr marL="177800" indent="-177800">
              <a:buFont typeface="Arial"/>
              <a:buChar char="•"/>
            </a:pPr>
            <a:r>
              <a:rPr lang="en-US" sz="1400" dirty="0" smtClean="0">
                <a:solidFill>
                  <a:srgbClr val="000090"/>
                </a:solidFill>
              </a:rPr>
              <a:t>straw gluing with a  </a:t>
            </a:r>
            <a:r>
              <a:rPr lang="en-US" sz="1400" dirty="0" smtClean="0">
                <a:solidFill>
                  <a:srgbClr val="FF0000"/>
                </a:solidFill>
              </a:rPr>
              <a:t>pretension 1.8 kg</a:t>
            </a:r>
            <a:r>
              <a:rPr lang="en-US" sz="1400" dirty="0" smtClean="0">
                <a:solidFill>
                  <a:srgbClr val="800000"/>
                </a:solidFill>
              </a:rPr>
              <a:t>;</a:t>
            </a:r>
          </a:p>
          <a:p>
            <a:pPr marL="177800" indent="-177800">
              <a:buFont typeface="Arial"/>
              <a:buChar char="•"/>
            </a:pPr>
            <a:r>
              <a:rPr lang="en-US" sz="1400" dirty="0" smtClean="0">
                <a:solidFill>
                  <a:srgbClr val="000090"/>
                </a:solidFill>
              </a:rPr>
              <a:t>wire crimping with </a:t>
            </a:r>
            <a:r>
              <a:rPr lang="en-US" sz="1400" dirty="0">
                <a:solidFill>
                  <a:srgbClr val="FF0000"/>
                </a:solidFill>
              </a:rPr>
              <a:t>9</a:t>
            </a:r>
            <a:r>
              <a:rPr lang="en-US" sz="1400" dirty="0" smtClean="0">
                <a:solidFill>
                  <a:srgbClr val="FF0000"/>
                </a:solidFill>
              </a:rPr>
              <a:t>0 g tension</a:t>
            </a:r>
            <a:r>
              <a:rPr lang="en-US" sz="1400" dirty="0" smtClean="0">
                <a:solidFill>
                  <a:srgbClr val="000090"/>
                </a:solidFill>
              </a:rPr>
              <a:t>;</a:t>
            </a:r>
            <a:endParaRPr lang="en-US" sz="1400" dirty="0">
              <a:solidFill>
                <a:srgbClr val="000090"/>
              </a:solidFill>
            </a:endParaRPr>
          </a:p>
          <a:p>
            <a:pPr marL="177800" indent="-177800">
              <a:buFont typeface="Arial"/>
              <a:buChar char="•"/>
            </a:pPr>
            <a:r>
              <a:rPr lang="en-US" sz="1400" dirty="0" smtClean="0">
                <a:solidFill>
                  <a:srgbClr val="000090"/>
                </a:solidFill>
              </a:rPr>
              <a:t>electrical connection (HV and signal, </a:t>
            </a:r>
            <a:r>
              <a:rPr lang="en-US" sz="1400" dirty="0" smtClean="0">
                <a:solidFill>
                  <a:srgbClr val="FF0000"/>
                </a:solidFill>
              </a:rPr>
              <a:t>16 straw granularity</a:t>
            </a:r>
            <a:r>
              <a:rPr lang="en-US" sz="1400" dirty="0" smtClean="0">
                <a:solidFill>
                  <a:srgbClr val="000090"/>
                </a:solidFill>
              </a:rPr>
              <a:t>) by flexible circuit board (WEB);</a:t>
            </a:r>
            <a:endParaRPr lang="en-US" sz="1400" dirty="0">
              <a:solidFill>
                <a:srgbClr val="000090"/>
              </a:solidFill>
            </a:endParaRPr>
          </a:p>
          <a:p>
            <a:pPr marL="177800" indent="-177800">
              <a:buFont typeface="Arial"/>
              <a:buChar char="•"/>
            </a:pPr>
            <a:r>
              <a:rPr lang="en-US" sz="1400" dirty="0" smtClean="0">
                <a:solidFill>
                  <a:srgbClr val="000090"/>
                </a:solidFill>
              </a:rPr>
              <a:t>gas manifold covers by front-end electronics board – </a:t>
            </a:r>
            <a:r>
              <a:rPr lang="en-US" sz="1400" dirty="0" smtClean="0">
                <a:solidFill>
                  <a:srgbClr val="FF0000"/>
                </a:solidFill>
              </a:rPr>
              <a:t>2 CARIOCA+ALTERA </a:t>
            </a:r>
            <a:r>
              <a:rPr lang="en-US" sz="1400" dirty="0" smtClean="0">
                <a:solidFill>
                  <a:srgbClr val="000090"/>
                </a:solidFill>
              </a:rPr>
              <a:t>chips; </a:t>
            </a:r>
          </a:p>
          <a:p>
            <a:pPr marL="177800" indent="-177800">
              <a:spcAft>
                <a:spcPts val="600"/>
              </a:spcAft>
              <a:buFont typeface="Arial"/>
              <a:buChar char="•"/>
            </a:pPr>
            <a:r>
              <a:rPr lang="en-US" sz="1400" dirty="0" smtClean="0">
                <a:solidFill>
                  <a:srgbClr val="000090"/>
                </a:solidFill>
              </a:rPr>
              <a:t>2 straw read-out board (SRB) per module</a:t>
            </a:r>
            <a:endParaRPr lang="en-US" sz="1400" dirty="0">
              <a:solidFill>
                <a:srgbClr val="000090"/>
              </a:solidFill>
            </a:endParaRPr>
          </a:p>
          <a:p>
            <a:endParaRPr lang="en-US" sz="1400" dirty="0" smtClean="0">
              <a:solidFill>
                <a:srgbClr val="000090"/>
              </a:solidFill>
            </a:endParaRPr>
          </a:p>
          <a:p>
            <a:pPr marL="177800" indent="-177800">
              <a:buFont typeface="Arial"/>
              <a:buChar char="•"/>
            </a:pPr>
            <a:r>
              <a:rPr lang="en-US" sz="1400" dirty="0" smtClean="0">
                <a:solidFill>
                  <a:srgbClr val="000090"/>
                </a:solidFill>
              </a:rPr>
              <a:t>straw position test by optical</a:t>
            </a:r>
            <a:r>
              <a:rPr lang="ru-RU" sz="1400" dirty="0" smtClean="0">
                <a:solidFill>
                  <a:srgbClr val="000090"/>
                </a:solidFill>
              </a:rPr>
              <a:t> </a:t>
            </a:r>
            <a:r>
              <a:rPr lang="en-US" sz="1400" dirty="0" smtClean="0">
                <a:solidFill>
                  <a:srgbClr val="000090"/>
                </a:solidFill>
              </a:rPr>
              <a:t>rangefinder – </a:t>
            </a:r>
            <a:r>
              <a:rPr lang="en-US" sz="1400" dirty="0" smtClean="0">
                <a:solidFill>
                  <a:srgbClr val="FF0000"/>
                </a:solidFill>
              </a:rPr>
              <a:t>±100 </a:t>
            </a:r>
            <a:r>
              <a:rPr lang="en-US" sz="14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US" sz="1400" dirty="0" smtClean="0">
                <a:solidFill>
                  <a:srgbClr val="FF0000"/>
                </a:solidFill>
              </a:rPr>
              <a:t>m from the nominal (17.6 mm)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   distance between straws;</a:t>
            </a:r>
          </a:p>
          <a:p>
            <a:pPr marL="177800" indent="-177800">
              <a:buFont typeface="Arial"/>
              <a:buChar char="•"/>
            </a:pPr>
            <a:r>
              <a:rPr lang="en-US" sz="1400" dirty="0" smtClean="0">
                <a:solidFill>
                  <a:srgbClr val="000090"/>
                </a:solidFill>
              </a:rPr>
              <a:t>straw</a:t>
            </a:r>
            <a:r>
              <a:rPr lang="ru-RU" sz="1400" dirty="0" smtClean="0">
                <a:solidFill>
                  <a:srgbClr val="000090"/>
                </a:solidFill>
              </a:rPr>
              <a:t> </a:t>
            </a:r>
            <a:r>
              <a:rPr lang="en-US" sz="1400" dirty="0" smtClean="0">
                <a:solidFill>
                  <a:srgbClr val="000090"/>
                </a:solidFill>
              </a:rPr>
              <a:t>pretension test - </a:t>
            </a:r>
            <a:r>
              <a:rPr lang="en-US" sz="1400" dirty="0" smtClean="0">
                <a:solidFill>
                  <a:srgbClr val="FF0000"/>
                </a:solidFill>
              </a:rPr>
              <a:t>1.6 ÷ 2.1 kg</a:t>
            </a:r>
            <a:r>
              <a:rPr lang="en-US" sz="1400" dirty="0" smtClean="0">
                <a:solidFill>
                  <a:srgbClr val="0000FF"/>
                </a:solidFill>
              </a:rPr>
              <a:t>;</a:t>
            </a:r>
          </a:p>
          <a:p>
            <a:pPr marL="177800" indent="-177800">
              <a:buFont typeface="Arial"/>
              <a:buChar char="•"/>
            </a:pPr>
            <a:r>
              <a:rPr lang="en-US" sz="1400" dirty="0" smtClean="0">
                <a:solidFill>
                  <a:srgbClr val="000090"/>
                </a:solidFill>
              </a:rPr>
              <a:t>wire position test by “visible light”  - </a:t>
            </a:r>
          </a:p>
          <a:p>
            <a:r>
              <a:rPr lang="en-US" sz="1400" dirty="0">
                <a:solidFill>
                  <a:srgbClr val="000090"/>
                </a:solidFill>
              </a:rPr>
              <a:t> </a:t>
            </a:r>
            <a:r>
              <a:rPr lang="en-US" sz="1400" dirty="0" smtClean="0">
                <a:solidFill>
                  <a:srgbClr val="000090"/>
                </a:solidFill>
              </a:rPr>
              <a:t>   </a:t>
            </a:r>
            <a:r>
              <a:rPr lang="en-US" sz="1400" dirty="0" smtClean="0">
                <a:solidFill>
                  <a:srgbClr val="FF0000"/>
                </a:solidFill>
              </a:rPr>
              <a:t>±35 </a:t>
            </a:r>
            <a:r>
              <a:rPr lang="en-US" sz="14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US" sz="1400" dirty="0" smtClean="0">
                <a:solidFill>
                  <a:srgbClr val="FF0000"/>
                </a:solidFill>
              </a:rPr>
              <a:t>m from the nominal position;</a:t>
            </a:r>
          </a:p>
          <a:p>
            <a:pPr marL="177800" indent="-177800">
              <a:buFont typeface="Arial"/>
              <a:buChar char="•"/>
            </a:pPr>
            <a:r>
              <a:rPr lang="en-US" sz="1400" dirty="0">
                <a:solidFill>
                  <a:srgbClr val="000090"/>
                </a:solidFill>
              </a:rPr>
              <a:t>v</a:t>
            </a:r>
            <a:r>
              <a:rPr lang="en-US" sz="1400" dirty="0" smtClean="0">
                <a:solidFill>
                  <a:srgbClr val="000090"/>
                </a:solidFill>
              </a:rPr>
              <a:t>acuum test - &lt; 0.8 mbar l/min CO</a:t>
            </a:r>
            <a:r>
              <a:rPr lang="en-US" sz="1400" baseline="-25000" dirty="0" smtClean="0">
                <a:solidFill>
                  <a:srgbClr val="000090"/>
                </a:solidFill>
              </a:rPr>
              <a:t>2</a:t>
            </a:r>
            <a:r>
              <a:rPr lang="en-US" sz="1400" dirty="0" smtClean="0">
                <a:solidFill>
                  <a:srgbClr val="000090"/>
                </a:solidFill>
              </a:rPr>
              <a:t> per module;</a:t>
            </a:r>
          </a:p>
          <a:p>
            <a:pPr marL="177800" indent="-177800">
              <a:buFont typeface="Arial"/>
              <a:buChar char="•"/>
            </a:pPr>
            <a:r>
              <a:rPr lang="en-US" sz="1400" dirty="0" smtClean="0">
                <a:solidFill>
                  <a:srgbClr val="000090"/>
                </a:solidFill>
              </a:rPr>
              <a:t>gas used - </a:t>
            </a:r>
            <a:r>
              <a:rPr lang="en-US" sz="1400" dirty="0" err="1" smtClean="0">
                <a:solidFill>
                  <a:srgbClr val="FF0000"/>
                </a:solidFill>
              </a:rPr>
              <a:t>Ar</a:t>
            </a:r>
            <a:r>
              <a:rPr lang="en-US" sz="1400" dirty="0" smtClean="0">
                <a:solidFill>
                  <a:srgbClr val="FF0000"/>
                </a:solidFill>
              </a:rPr>
              <a:t>(70%) CO</a:t>
            </a:r>
            <a:r>
              <a:rPr lang="en-US" sz="1400" baseline="-25000" dirty="0" smtClean="0">
                <a:solidFill>
                  <a:srgbClr val="FF0000"/>
                </a:solidFill>
              </a:rPr>
              <a:t>2</a:t>
            </a:r>
            <a:r>
              <a:rPr lang="en-US" sz="1400" dirty="0" smtClean="0">
                <a:solidFill>
                  <a:srgbClr val="FF0000"/>
                </a:solidFill>
              </a:rPr>
              <a:t>(30%);</a:t>
            </a:r>
          </a:p>
          <a:p>
            <a:endParaRPr lang="en-US" sz="1400" dirty="0" smtClean="0">
              <a:solidFill>
                <a:srgbClr val="000090"/>
              </a:solidFill>
            </a:endParaRPr>
          </a:p>
          <a:p>
            <a:endParaRPr lang="en-US" sz="1400" dirty="0" smtClean="0">
              <a:solidFill>
                <a:srgbClr val="000090"/>
              </a:solidFill>
            </a:endParaRPr>
          </a:p>
          <a:p>
            <a:pPr algn="ctr"/>
            <a:endParaRPr lang="en-US" sz="1400" dirty="0" smtClean="0">
              <a:solidFill>
                <a:srgbClr val="0000FF"/>
              </a:solidFill>
            </a:endParaRPr>
          </a:p>
          <a:p>
            <a:endParaRPr lang="en-US" sz="1400" dirty="0" smtClean="0">
              <a:solidFill>
                <a:srgbClr val="0000FF"/>
              </a:solidFill>
            </a:endParaRPr>
          </a:p>
          <a:p>
            <a:pPr algn="ctr"/>
            <a:endParaRPr lang="en-US" sz="1400" dirty="0" smtClean="0">
              <a:solidFill>
                <a:srgbClr val="0000FF"/>
              </a:solidFill>
            </a:endParaRPr>
          </a:p>
          <a:p>
            <a:pPr algn="ctr"/>
            <a:endParaRPr lang="en-US" sz="1400" dirty="0">
              <a:solidFill>
                <a:srgbClr val="0000FF"/>
              </a:solidFill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6496" y="3896795"/>
            <a:ext cx="994351" cy="866151"/>
          </a:xfrm>
          <a:prstGeom prst="rect">
            <a:avLst/>
          </a:prstGeom>
        </p:spPr>
      </p:pic>
      <p:sp>
        <p:nvSpPr>
          <p:cNvPr id="68" name="CustomShape 24"/>
          <p:cNvSpPr/>
          <p:nvPr/>
        </p:nvSpPr>
        <p:spPr>
          <a:xfrm>
            <a:off x="659725" y="3800352"/>
            <a:ext cx="2502575" cy="360511"/>
          </a:xfrm>
          <a:prstGeom prst="rect">
            <a:avLst/>
          </a:prstGeom>
          <a:noFill/>
          <a:ln w="57240">
            <a:noFill/>
            <a:round/>
          </a:ln>
        </p:spPr>
        <p:txBody>
          <a:bodyPr lIns="70956" tIns="35478" rIns="70956" bIns="35478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and test</a:t>
            </a:r>
          </a:p>
          <a:p>
            <a:pPr algn="ctr"/>
            <a:endParaRPr lang="en-US" sz="2000" dirty="0">
              <a:solidFill>
                <a:srgbClr val="000090"/>
              </a:solidFill>
            </a:endParaRPr>
          </a:p>
          <a:p>
            <a:pPr algn="ctr"/>
            <a:endParaRPr lang="en-US" sz="2000" dirty="0" smtClean="0">
              <a:solidFill>
                <a:srgbClr val="000090"/>
              </a:solidFill>
            </a:endParaRPr>
          </a:p>
          <a:p>
            <a:pPr algn="ctr"/>
            <a:endParaRPr lang="en-US" sz="2000" dirty="0">
              <a:solidFill>
                <a:srgbClr val="000090"/>
              </a:solidFill>
            </a:endParaRPr>
          </a:p>
          <a:p>
            <a:pPr algn="ctr"/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3326" y="6135469"/>
            <a:ext cx="2642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Integration of the straw chamber Into NA62 setup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9" name="Right Arrow 68"/>
          <p:cNvSpPr/>
          <p:nvPr/>
        </p:nvSpPr>
        <p:spPr>
          <a:xfrm>
            <a:off x="2717800" y="6249769"/>
            <a:ext cx="448924" cy="328831"/>
          </a:xfrm>
          <a:prstGeom prst="rightArrow">
            <a:avLst>
              <a:gd name="adj1" fmla="val 32316"/>
              <a:gd name="adj2" fmla="val 46706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3704328" y="3609130"/>
            <a:ext cx="503702" cy="380292"/>
          </a:xfrm>
          <a:prstGeom prst="rect">
            <a:avLst/>
          </a:prstGeom>
          <a:noFill/>
          <a:ln w="38100" cmpd="sng">
            <a:noFill/>
            <a:miter lim="800000"/>
            <a:headEnd/>
            <a:tailEnd/>
          </a:ln>
        </p:spPr>
      </p:pic>
      <p:sp>
        <p:nvSpPr>
          <p:cNvPr id="70" name="CustomShape 24"/>
          <p:cNvSpPr/>
          <p:nvPr/>
        </p:nvSpPr>
        <p:spPr>
          <a:xfrm>
            <a:off x="5313871" y="1465296"/>
            <a:ext cx="3618795" cy="383076"/>
          </a:xfrm>
          <a:prstGeom prst="rect">
            <a:avLst/>
          </a:prstGeom>
          <a:noFill/>
          <a:ln w="57240">
            <a:noFill/>
            <a:round/>
          </a:ln>
        </p:spPr>
        <p:txBody>
          <a:bodyPr lIns="70956" tIns="35478" rIns="70956" bIns="35478"/>
          <a:lstStyle/>
          <a:p>
            <a:pPr algn="ctr"/>
            <a:r>
              <a:rPr lang="en-US" sz="2000" dirty="0"/>
              <a:t>F</a:t>
            </a:r>
            <a:r>
              <a:rPr lang="en-US" sz="2000" dirty="0" smtClean="0"/>
              <a:t>irst results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/>
          </a:p>
        </p:txBody>
      </p:sp>
      <p:sp>
        <p:nvSpPr>
          <p:cNvPr id="72" name="TextBox 71"/>
          <p:cNvSpPr txBox="1"/>
          <p:nvPr/>
        </p:nvSpPr>
        <p:spPr>
          <a:xfrm>
            <a:off x="5024118" y="3786658"/>
            <a:ext cx="2176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Hit time distribution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38418" y="6405373"/>
            <a:ext cx="1940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000090"/>
                </a:solidFill>
                <a:latin typeface="Times New Roman"/>
              </a:rPr>
              <a:t>m</a:t>
            </a:r>
            <a:r>
              <a:rPr lang="en-US" baseline="30000" dirty="0" smtClean="0">
                <a:solidFill>
                  <a:srgbClr val="000090"/>
                </a:solidFill>
                <a:latin typeface="Times New Roman"/>
              </a:rPr>
              <a:t>2</a:t>
            </a:r>
            <a:r>
              <a:rPr lang="en-US" baseline="-25000" dirty="0" smtClean="0">
                <a:solidFill>
                  <a:srgbClr val="000090"/>
                </a:solidFill>
                <a:latin typeface="Times New Roman"/>
              </a:rPr>
              <a:t>miss</a:t>
            </a:r>
            <a:r>
              <a:rPr lang="en-US" dirty="0" smtClean="0">
                <a:solidFill>
                  <a:srgbClr val="000090"/>
                </a:solidFill>
                <a:latin typeface="Times New Roman"/>
              </a:rPr>
              <a:t> = (P</a:t>
            </a:r>
            <a:r>
              <a:rPr lang="en-US" baseline="-25000" dirty="0" smtClean="0">
                <a:solidFill>
                  <a:srgbClr val="000090"/>
                </a:solidFill>
                <a:latin typeface="Times New Roman"/>
              </a:rPr>
              <a:t>K</a:t>
            </a:r>
            <a:r>
              <a:rPr lang="en-US" dirty="0" smtClean="0">
                <a:solidFill>
                  <a:srgbClr val="000090"/>
                </a:solidFill>
                <a:latin typeface="Times New Roman"/>
              </a:rPr>
              <a:t> – </a:t>
            </a:r>
            <a:r>
              <a:rPr lang="en-US" dirty="0" err="1" smtClean="0">
                <a:solidFill>
                  <a:srgbClr val="000090"/>
                </a:solidFill>
                <a:latin typeface="Times New Roman"/>
              </a:rPr>
              <a:t>P</a:t>
            </a:r>
            <a:r>
              <a:rPr lang="en-US" baseline="-25000" dirty="0" err="1" smtClean="0">
                <a:solidFill>
                  <a:srgbClr val="000090"/>
                </a:solidFill>
                <a:latin typeface="Symbol"/>
              </a:rPr>
              <a:t>p</a:t>
            </a:r>
            <a:r>
              <a:rPr lang="en-US" dirty="0" smtClean="0">
                <a:solidFill>
                  <a:srgbClr val="000090"/>
                </a:solidFill>
                <a:latin typeface="Times New Roman"/>
              </a:rPr>
              <a:t> )</a:t>
            </a:r>
            <a:r>
              <a:rPr lang="en-US" baseline="30000" dirty="0" smtClean="0">
                <a:solidFill>
                  <a:srgbClr val="000090"/>
                </a:solidFill>
                <a:latin typeface="Times New Roman"/>
              </a:rPr>
              <a:t>2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73" name="Segnaposto contenuto 7"/>
          <p:cNvSpPr txBox="1">
            <a:spLocks/>
          </p:cNvSpPr>
          <p:nvPr/>
        </p:nvSpPr>
        <p:spPr>
          <a:xfrm>
            <a:off x="5317486" y="4514583"/>
            <a:ext cx="896627" cy="3537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i="1" dirty="0" smtClean="0">
                <a:solidFill>
                  <a:srgbClr val="000090"/>
                </a:solidFill>
                <a:latin typeface="Symbol" panose="05050102010706020507" pitchFamily="18" charset="2"/>
                <a:ea typeface="Tahoma" charset="0"/>
                <a:cs typeface="Tahoma" charset="0"/>
              </a:rPr>
              <a:t></a:t>
            </a:r>
            <a:r>
              <a:rPr lang="en-US" sz="2000" i="1" baseline="30000" dirty="0" smtClean="0">
                <a:solidFill>
                  <a:srgbClr val="000090"/>
                </a:solidFill>
                <a:latin typeface="Symbol" panose="05050102010706020507" pitchFamily="18" charset="2"/>
                <a:ea typeface="Tahoma" charset="0"/>
                <a:cs typeface="Tahoma" charset="0"/>
              </a:rPr>
              <a:t>+</a:t>
            </a:r>
            <a:r>
              <a:rPr lang="en-US" sz="2000" i="1" dirty="0" smtClean="0">
                <a:solidFill>
                  <a:srgbClr val="000090"/>
                </a:solidFill>
                <a:latin typeface="Symbol" panose="05050102010706020507" pitchFamily="18" charset="2"/>
                <a:ea typeface="Tahoma" charset="0"/>
                <a:cs typeface="Tahoma" charset="0"/>
              </a:rPr>
              <a:t></a:t>
            </a:r>
            <a:r>
              <a:rPr lang="en-US" sz="2000" i="1" baseline="30000" dirty="0" smtClean="0">
                <a:solidFill>
                  <a:srgbClr val="000090"/>
                </a:solidFill>
                <a:latin typeface="Symbol" panose="05050102010706020507" pitchFamily="18" charset="2"/>
                <a:ea typeface="Tahoma" charset="0"/>
                <a:cs typeface="Tahoma" charset="0"/>
              </a:rPr>
              <a:t>0</a:t>
            </a:r>
            <a:endParaRPr lang="it-IT" sz="1600" dirty="0" smtClean="0">
              <a:solidFill>
                <a:srgbClr val="000090"/>
              </a:solidFill>
              <a:latin typeface="Palatino Linotype" pitchFamily="18" charset="0"/>
            </a:endParaRPr>
          </a:p>
        </p:txBody>
      </p:sp>
      <p:sp>
        <p:nvSpPr>
          <p:cNvPr id="74" name="Segnaposto contenuto 7"/>
          <p:cNvSpPr txBox="1">
            <a:spLocks/>
          </p:cNvSpPr>
          <p:nvPr/>
        </p:nvSpPr>
        <p:spPr>
          <a:xfrm>
            <a:off x="6268556" y="5128933"/>
            <a:ext cx="778514" cy="3537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i="1" dirty="0">
                <a:solidFill>
                  <a:srgbClr val="000090"/>
                </a:solidFill>
                <a:latin typeface="Symbol" panose="05050102010706020507" pitchFamily="18" charset="2"/>
                <a:ea typeface="Tahoma" charset="0"/>
                <a:cs typeface="Tahoma" charset="0"/>
              </a:rPr>
              <a:t>3</a:t>
            </a:r>
            <a:r>
              <a:rPr lang="en-US" sz="2000" i="1" dirty="0" smtClean="0">
                <a:solidFill>
                  <a:srgbClr val="000090"/>
                </a:solidFill>
                <a:latin typeface="Symbol" panose="05050102010706020507" pitchFamily="18" charset="2"/>
                <a:ea typeface="Tahoma" charset="0"/>
                <a:cs typeface="Tahoma" charset="0"/>
              </a:rPr>
              <a:t></a:t>
            </a:r>
            <a:endParaRPr lang="it-IT" sz="1600" dirty="0" smtClean="0">
              <a:solidFill>
                <a:srgbClr val="000090"/>
              </a:solidFill>
              <a:latin typeface="Palatino Linotype" pitchFamily="18" charset="0"/>
            </a:endParaRPr>
          </a:p>
        </p:txBody>
      </p:sp>
      <p:sp>
        <p:nvSpPr>
          <p:cNvPr id="75" name="Segnaposto contenuto 7"/>
          <p:cNvSpPr txBox="1">
            <a:spLocks/>
          </p:cNvSpPr>
          <p:nvPr/>
        </p:nvSpPr>
        <p:spPr>
          <a:xfrm>
            <a:off x="5338443" y="5800190"/>
            <a:ext cx="778514" cy="3537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i="1" dirty="0" err="1" smtClean="0">
                <a:solidFill>
                  <a:srgbClr val="000090"/>
                </a:solidFill>
                <a:latin typeface="Symbol" panose="05050102010706020507" pitchFamily="18" charset="2"/>
                <a:ea typeface="Tahoma" charset="0"/>
                <a:cs typeface="Tahoma" charset="0"/>
              </a:rPr>
              <a:t>mn</a:t>
            </a:r>
            <a:endParaRPr lang="it-IT" sz="1600" dirty="0" smtClean="0">
              <a:solidFill>
                <a:srgbClr val="000090"/>
              </a:solidFill>
              <a:latin typeface="Palatino Linotype" pitchFamily="18" charset="0"/>
            </a:endParaRPr>
          </a:p>
        </p:txBody>
      </p:sp>
      <p:sp>
        <p:nvSpPr>
          <p:cNvPr id="76" name="Segnaposto contenuto 7"/>
          <p:cNvSpPr txBox="1">
            <a:spLocks/>
          </p:cNvSpPr>
          <p:nvPr/>
        </p:nvSpPr>
        <p:spPr>
          <a:xfrm>
            <a:off x="6996269" y="4087425"/>
            <a:ext cx="2096931" cy="1348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 algn="just">
              <a:spcBef>
                <a:spcPts val="0"/>
              </a:spcBef>
              <a:buFont typeface="Arial"/>
              <a:buChar char="•"/>
              <a:defRPr/>
            </a:pPr>
            <a:r>
              <a:rPr lang="en-US" sz="1400" dirty="0" err="1" smtClean="0"/>
              <a:t>Kaon</a:t>
            </a:r>
            <a:r>
              <a:rPr lang="en-US" sz="1400" dirty="0" smtClean="0"/>
              <a:t> selected in time with CHOD and Spectrometer track + geometrical acceptance</a:t>
            </a:r>
          </a:p>
          <a:p>
            <a:pPr marL="177800" indent="-177800" algn="just">
              <a:spcBef>
                <a:spcPts val="0"/>
              </a:spcBef>
              <a:buFont typeface="Arial"/>
              <a:buChar char="•"/>
              <a:defRPr/>
            </a:pPr>
            <a:r>
              <a:rPr lang="en-US" sz="1400" dirty="0" smtClean="0"/>
              <a:t>Vertex in </a:t>
            </a:r>
            <a:r>
              <a:rPr lang="en-US" sz="1400" dirty="0" err="1" smtClean="0"/>
              <a:t>fiducial</a:t>
            </a:r>
            <a:r>
              <a:rPr lang="en-US" sz="1400" dirty="0" smtClean="0"/>
              <a:t> region </a:t>
            </a:r>
          </a:p>
          <a:p>
            <a:pPr marL="177800" indent="-177800" algn="just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1400" dirty="0" smtClean="0"/>
              <a:t>15 &lt; P &lt; 35 </a:t>
            </a:r>
            <a:r>
              <a:rPr lang="en-US" sz="1400" dirty="0" err="1" smtClean="0"/>
              <a:t>GeV</a:t>
            </a:r>
            <a:r>
              <a:rPr lang="en-US" sz="1400" dirty="0" smtClean="0"/>
              <a:t>/c</a:t>
            </a:r>
            <a:r>
              <a:rPr lang="ru-RU" sz="1400" dirty="0" smtClean="0"/>
              <a:t> </a:t>
            </a:r>
            <a:endParaRPr lang="en-US" sz="1400" dirty="0" smtClean="0"/>
          </a:p>
        </p:txBody>
      </p:sp>
      <p:sp>
        <p:nvSpPr>
          <p:cNvPr id="77" name="CustomShape 24"/>
          <p:cNvSpPr/>
          <p:nvPr/>
        </p:nvSpPr>
        <p:spPr>
          <a:xfrm rot="19031444">
            <a:off x="5308391" y="4949655"/>
            <a:ext cx="1265185" cy="351829"/>
          </a:xfrm>
          <a:prstGeom prst="rect">
            <a:avLst/>
          </a:prstGeom>
          <a:noFill/>
          <a:ln w="9525" cmpd="sng">
            <a:solidFill>
              <a:srgbClr val="FF0000"/>
            </a:solidFill>
            <a:round/>
          </a:ln>
        </p:spPr>
        <p:txBody>
          <a:bodyPr lIns="70956" tIns="35478" rIns="70956" bIns="35478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Preliminary</a:t>
            </a:r>
          </a:p>
          <a:p>
            <a:pPr algn="ctr"/>
            <a:endParaRPr lang="en-US" b="1" dirty="0" smtClean="0">
              <a:solidFill>
                <a:srgbClr val="FF0000"/>
              </a:solidFill>
            </a:endParaRP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8" name="Right Arrow 77"/>
          <p:cNvSpPr/>
          <p:nvPr/>
        </p:nvSpPr>
        <p:spPr>
          <a:xfrm rot="747439" flipV="1">
            <a:off x="2917350" y="3558305"/>
            <a:ext cx="754585" cy="108000"/>
          </a:xfrm>
          <a:prstGeom prst="rightArrow">
            <a:avLst>
              <a:gd name="adj1" fmla="val 32316"/>
              <a:gd name="adj2" fmla="val 46706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ight Arrow 78"/>
          <p:cNvSpPr/>
          <p:nvPr/>
        </p:nvSpPr>
        <p:spPr>
          <a:xfrm rot="1849988">
            <a:off x="3298093" y="3931617"/>
            <a:ext cx="539996" cy="84105"/>
          </a:xfrm>
          <a:prstGeom prst="rightArrow">
            <a:avLst>
              <a:gd name="adj1" fmla="val 32316"/>
              <a:gd name="adj2" fmla="val 46706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9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1921</TotalTime>
  <Words>626</Words>
  <Application>Microsoft Macintosh PowerPoint</Application>
  <PresentationFormat>On-screen Show (4:3)</PresentationFormat>
  <Paragraphs>91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The drift chamber with a new type of straws for operation in vacuum </vt:lpstr>
      <vt:lpstr>New type of straws for operation in vacuum </vt:lpstr>
    </vt:vector>
  </TitlesOfParts>
  <Company>ОИЯИ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Юрий Потребенников</dc:creator>
  <cp:lastModifiedBy>Юрий Потребенников</cp:lastModifiedBy>
  <cp:revision>39</cp:revision>
  <dcterms:created xsi:type="dcterms:W3CDTF">2015-05-11T13:55:10Z</dcterms:created>
  <dcterms:modified xsi:type="dcterms:W3CDTF">2015-05-20T08:14:19Z</dcterms:modified>
</cp:coreProperties>
</file>