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59" r:id="rId3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FEE1-2050-D046-92F7-E644399F9627}" type="datetimeFigureOut">
              <a:rPr lang="en-GB" smtClean="0"/>
              <a:pPr/>
              <a:t>23/05/15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E993-EBDA-1746-9EDE-2B8D8713F0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52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EF3B-4D73-9F4F-B47A-43A45FDE0C45}" type="datetimeFigureOut">
              <a:rPr lang="en-GB" smtClean="0"/>
              <a:pPr/>
              <a:t>23/05/15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AE9C-ACC1-9C4B-8CBF-80987AB4B8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32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14400"/>
            <a:ext cx="8786874" cy="5372120"/>
          </a:xfrm>
        </p:spPr>
        <p:txBody>
          <a:bodyPr/>
          <a:lstStyle>
            <a:lvl1pPr>
              <a:buClr>
                <a:schemeClr val="tx1"/>
              </a:buClr>
              <a:buSzPct val="100000"/>
              <a:defRPr sz="3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14400"/>
            <a:ext cx="8786874" cy="5372120"/>
          </a:xfrm>
        </p:spPr>
        <p:txBody>
          <a:bodyPr/>
          <a:lstStyle>
            <a:lvl1pPr>
              <a:buClr>
                <a:schemeClr val="tx1"/>
              </a:buClr>
              <a:buSzPct val="100000"/>
              <a:defRPr sz="3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4038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82582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4038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82582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8229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82582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4038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3438" y="3929066"/>
            <a:ext cx="4038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4038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29432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28596" y="3929066"/>
            <a:ext cx="8258204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00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914400"/>
            <a:ext cx="4038600" cy="2646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581400"/>
            <a:ext cx="4038600" cy="2633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7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386CF7E-8B69-9E43-8F3E-56C76BA6A46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lhcblogo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24000" y="0"/>
            <a:ext cx="736838" cy="507600"/>
          </a:xfrm>
          <a:prstGeom prst="rect">
            <a:avLst/>
          </a:prstGeom>
        </p:spPr>
      </p:pic>
      <p:pic>
        <p:nvPicPr>
          <p:cNvPr id="8" name="Picture 7" descr="lhcblogo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24000" y="0"/>
            <a:ext cx="736838" cy="507600"/>
          </a:xfrm>
          <a:prstGeom prst="rect">
            <a:avLst/>
          </a:prstGeom>
        </p:spPr>
      </p:pic>
      <p:pic>
        <p:nvPicPr>
          <p:cNvPr id="11" name="Picture 10" descr="lhcblogo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24000" y="0"/>
            <a:ext cx="736838" cy="507600"/>
          </a:xfrm>
          <a:prstGeom prst="rect">
            <a:avLst/>
          </a:prstGeom>
        </p:spPr>
      </p:pic>
      <p:pic>
        <p:nvPicPr>
          <p:cNvPr id="13" name="Picture 12" descr="lhcblogo.gif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736838" cy="50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p:transition xmlns:p14="http://schemas.microsoft.com/office/powerpoint/2010/main"/>
  <p:hf hdr="0"/>
  <p:txStyles>
    <p:titleStyle>
      <a:lvl1pPr algn="ctr" defTabSz="914400" rtl="0" eaLnBrk="1" latinLnBrk="0" hangingPunct="1">
        <a:spcBef>
          <a:spcPct val="0"/>
        </a:spcBef>
        <a:buNone/>
        <a:defRPr sz="3300" kern="1200">
          <a:solidFill>
            <a:srgbClr val="336666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7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93117"/>
            <a:ext cx="2474560" cy="2032227"/>
          </a:xfrm>
          <a:prstGeom prst="rect">
            <a:avLst/>
          </a:prstGeom>
        </p:spPr>
      </p:pic>
      <p:pic>
        <p:nvPicPr>
          <p:cNvPr id="13" name="Picture 12" descr="fig16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72284"/>
            <a:ext cx="3069605" cy="1764828"/>
          </a:xfrm>
          <a:prstGeom prst="rect">
            <a:avLst/>
          </a:prstGeom>
        </p:spPr>
      </p:pic>
      <p:pic>
        <p:nvPicPr>
          <p:cNvPr id="24" name="Picture 23" descr="fig1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12134"/>
            <a:ext cx="2517038" cy="1110691"/>
          </a:xfrm>
          <a:prstGeom prst="rect">
            <a:avLst/>
          </a:prstGeom>
        </p:spPr>
      </p:pic>
      <p:pic>
        <p:nvPicPr>
          <p:cNvPr id="14" name="Picture 13" descr="fig18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92" y="620688"/>
            <a:ext cx="2737780" cy="20515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0960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Outer Tracker Detector at LHCb</a:t>
            </a:r>
            <a:br>
              <a:rPr lang="en-GB" sz="24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Prepared by </a:t>
            </a:r>
            <a:r>
              <a:rPr lang="en-GB" sz="1800" dirty="0" err="1" smtClean="0">
                <a:solidFill>
                  <a:srgbClr val="FF0000"/>
                </a:solidFill>
              </a:rPr>
              <a:t>Niels</a:t>
            </a:r>
            <a:r>
              <a:rPr lang="en-GB" sz="1800" dirty="0" smtClean="0">
                <a:solidFill>
                  <a:srgbClr val="FF0000"/>
                </a:solidFill>
              </a:rPr>
              <a:t> Tuning, presented by Mark Tobin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8" name="Picture 17" descr="m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07600"/>
            <a:ext cx="553858" cy="738000"/>
          </a:xfrm>
          <a:prstGeom prst="rect">
            <a:avLst/>
          </a:prstGeom>
        </p:spPr>
      </p:pic>
      <p:pic>
        <p:nvPicPr>
          <p:cNvPr id="2" name="Picture 1" descr="Screen Shot 2015-05-23 at 01.55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00"/>
            <a:ext cx="495114" cy="73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453" y="760636"/>
            <a:ext cx="5664731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Gaseous straw tube detector.</a:t>
            </a:r>
          </a:p>
          <a:p>
            <a:pPr>
              <a:buFont typeface="Courier New"/>
              <a:buChar char="o"/>
            </a:pPr>
            <a:r>
              <a:rPr lang="en-GB" sz="2000" dirty="0" smtClean="0"/>
              <a:t> 12 detection layers (~ 6 x 5 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).</a:t>
            </a:r>
          </a:p>
          <a:p>
            <a:pPr>
              <a:buFont typeface="Courier New"/>
              <a:buChar char="o"/>
            </a:pPr>
            <a:r>
              <a:rPr lang="en-GB" sz="2000" dirty="0" smtClean="0"/>
              <a:t>  53760 </a:t>
            </a:r>
            <a:r>
              <a:rPr lang="en-GB" sz="2000" dirty="0"/>
              <a:t>straw tubes (2.4 m long, 4.9 </a:t>
            </a:r>
            <a:r>
              <a:rPr lang="en-GB" sz="2000" dirty="0" smtClean="0"/>
              <a:t>mm diameter</a:t>
            </a:r>
            <a:r>
              <a:rPr lang="en-GB" sz="2000" dirty="0"/>
              <a:t>)</a:t>
            </a:r>
            <a:r>
              <a:rPr lang="en-GB" sz="2000" dirty="0" smtClean="0"/>
              <a:t>.</a:t>
            </a:r>
          </a:p>
          <a:p>
            <a:pPr>
              <a:buFont typeface="Courier New"/>
              <a:buChar char="o"/>
            </a:pPr>
            <a:r>
              <a:rPr lang="en-GB" sz="2000" dirty="0"/>
              <a:t> </a:t>
            </a:r>
            <a:r>
              <a:rPr lang="en-GB" sz="2000" dirty="0" smtClean="0"/>
              <a:t>Gas </a:t>
            </a:r>
            <a:r>
              <a:rPr lang="en-GB" sz="2000" dirty="0"/>
              <a:t>mixture: </a:t>
            </a:r>
            <a:r>
              <a:rPr lang="en-US" sz="2000" dirty="0" err="1"/>
              <a:t>Ar</a:t>
            </a:r>
            <a:r>
              <a:rPr lang="en-US" sz="2000" dirty="0"/>
              <a:t>/CO</a:t>
            </a:r>
            <a:r>
              <a:rPr lang="en-US" sz="2000" baseline="-25000" dirty="0"/>
              <a:t>2</a:t>
            </a:r>
            <a:r>
              <a:rPr lang="en-US" sz="2000" dirty="0"/>
              <a:t>/O</a:t>
            </a:r>
            <a:r>
              <a:rPr lang="en-US" sz="2000" baseline="-25000" dirty="0"/>
              <a:t>2 </a:t>
            </a:r>
            <a:r>
              <a:rPr lang="en-US" sz="2000" dirty="0"/>
              <a:t>(70%/28.5%/1.5%)</a:t>
            </a:r>
            <a:r>
              <a:rPr lang="en-US" sz="2000" dirty="0" smtClean="0"/>
              <a:t>.</a:t>
            </a:r>
          </a:p>
          <a:p>
            <a:pPr>
              <a:buFont typeface="Courier New"/>
              <a:buChar char="o"/>
            </a:pPr>
            <a:r>
              <a:rPr lang="en-US" sz="2000" dirty="0"/>
              <a:t> </a:t>
            </a:r>
            <a:r>
              <a:rPr lang="en-US" sz="2000" dirty="0" smtClean="0"/>
              <a:t>Nominal </a:t>
            </a:r>
            <a:r>
              <a:rPr lang="en-US" sz="2000" dirty="0"/>
              <a:t>operating voltage is 1550 V. </a:t>
            </a:r>
            <a:r>
              <a:rPr lang="en-GB" sz="2000" dirty="0"/>
              <a:t> </a:t>
            </a:r>
            <a:endParaRPr lang="en-GB" sz="2000" dirty="0" smtClean="0"/>
          </a:p>
          <a:p>
            <a:pPr>
              <a:buFont typeface="Courier New"/>
              <a:buChar char="o"/>
            </a:pPr>
            <a:r>
              <a:rPr lang="en-GB" sz="2000" dirty="0"/>
              <a:t> </a:t>
            </a:r>
            <a:r>
              <a:rPr lang="en-GB" sz="2000" dirty="0" smtClean="0"/>
              <a:t>Hit resolution 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≈ 200 </a:t>
            </a:r>
            <a:r>
              <a:rPr lang="en-GB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μm</a:t>
            </a:r>
            <a:r>
              <a:rPr lang="en-GB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2000" dirty="0" smtClean="0"/>
          </a:p>
          <a:p>
            <a:pPr>
              <a:buFont typeface="Courier New"/>
              <a:buChar char="o"/>
            </a:pPr>
            <a:r>
              <a:rPr lang="en-GB" sz="2000" dirty="0"/>
              <a:t> </a:t>
            </a:r>
            <a:r>
              <a:rPr lang="en-GB" sz="2000" dirty="0" smtClean="0"/>
              <a:t>Single hit efficiency = 99.3% for r &lt; 1.25 mm.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3068960"/>
            <a:ext cx="2572890" cy="707886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Detector geometry:</a:t>
            </a:r>
          </a:p>
          <a:p>
            <a:r>
              <a:rPr lang="en-US" sz="2000" dirty="0" smtClean="0"/>
              <a:t>Twelve module  layers.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3068960"/>
            <a:ext cx="2483347" cy="707886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Module cross-section:</a:t>
            </a:r>
          </a:p>
          <a:p>
            <a:pPr algn="ctr"/>
            <a:r>
              <a:rPr lang="en-US" sz="2000" dirty="0" smtClean="0"/>
              <a:t>2 × 64 straws.</a:t>
            </a:r>
            <a:endParaRPr lang="en-US" sz="2000" dirty="0"/>
          </a:p>
        </p:txBody>
      </p:sp>
      <p:pic>
        <p:nvPicPr>
          <p:cNvPr id="23" name="Picture 22" descr="fig1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61048"/>
            <a:ext cx="3081025" cy="25542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27112" y="5085184"/>
            <a:ext cx="2345088" cy="1015663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Charged particles </a:t>
            </a:r>
          </a:p>
          <a:p>
            <a:r>
              <a:rPr lang="en-US" sz="2000" dirty="0" smtClean="0"/>
              <a:t>traversing the straw:</a:t>
            </a:r>
          </a:p>
          <a:p>
            <a:r>
              <a:rPr lang="en-US" sz="2000" dirty="0" err="1" smtClean="0"/>
              <a:t>Ionisation</a:t>
            </a:r>
            <a:r>
              <a:rPr lang="en-US" sz="2000" dirty="0" smtClean="0"/>
              <a:t> of the gas.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617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5-23 at 03.28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58" y="496268"/>
            <a:ext cx="3854450" cy="1974850"/>
          </a:xfrm>
          <a:prstGeom prst="rect">
            <a:avLst/>
          </a:prstGeom>
        </p:spPr>
      </p:pic>
      <p:pic>
        <p:nvPicPr>
          <p:cNvPr id="15" name="Picture 14" descr="fig1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4" y="502856"/>
            <a:ext cx="3599688" cy="2749296"/>
          </a:xfrm>
          <a:prstGeom prst="rect">
            <a:avLst/>
          </a:prstGeom>
        </p:spPr>
      </p:pic>
      <p:pic>
        <p:nvPicPr>
          <p:cNvPr id="9" name="Picture 8" descr="Screen Shot 2015-05-23 at 03.25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8" y="3992076"/>
            <a:ext cx="7223760" cy="24612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25th May 2015</a:t>
            </a:r>
            <a:endParaRPr lang="en-GB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46856" y="446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rgbClr val="336666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Expectations for Run-2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Pisa Meeting on Advanced Detectors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CF7E-8B69-9E43-8F3E-56C76BA6A460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389958" y="26675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51920" y="2296468"/>
            <a:ext cx="5275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LHC will collide bunches with 25 ns spacing in 2015.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Spill-over from </a:t>
            </a:r>
            <a:r>
              <a:rPr lang="en-US" dirty="0" err="1" smtClean="0"/>
              <a:t>neighbouring</a:t>
            </a:r>
            <a:r>
              <a:rPr lang="en-US" dirty="0" smtClean="0"/>
              <a:t> bunches.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Higher straw occupancy.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153742"/>
            <a:ext cx="916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err="1" smtClean="0"/>
              <a:t>Plastifier</a:t>
            </a:r>
            <a:r>
              <a:rPr lang="en-US" dirty="0" smtClean="0"/>
              <a:t> </a:t>
            </a:r>
            <a:r>
              <a:rPr lang="en-US" dirty="0"/>
              <a:t>di- isopropyl-naphthalene </a:t>
            </a:r>
            <a:r>
              <a:rPr lang="en-US" dirty="0" smtClean="0"/>
              <a:t>in glue, can form insulating layer on wire after irradiation.</a:t>
            </a:r>
            <a:endParaRPr lang="en-US" dirty="0"/>
          </a:p>
          <a:p>
            <a:pPr marL="285750" indent="-285750">
              <a:buFont typeface="Courier New"/>
              <a:buChar char="o"/>
            </a:pPr>
            <a:r>
              <a:rPr lang="en-US" dirty="0"/>
              <a:t>Hit efficiency as function of amplifier threshold unchanged from 2010 to 2012</a:t>
            </a:r>
            <a:r>
              <a:rPr lang="en-US" dirty="0" smtClean="0"/>
              <a:t>.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No reduction in pulse-height due to irradiation.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HCb_EPF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LHCb_EPFL.potx</Template>
  <TotalTime>1029</TotalTime>
  <Words>201</Words>
  <Application>Microsoft Macintosh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LHCb_EPFL</vt:lpstr>
      <vt:lpstr>The Outer Tracker Detector at LHCb Prepared by Niels Tuning, presented by Mark Tobin</vt:lpstr>
      <vt:lpstr>PowerPoint Presentation</vt:lpstr>
    </vt:vector>
  </TitlesOfParts>
  <Company>Universitaet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Beetle Readout</dc:title>
  <dc:creator>Mark Tobin</dc:creator>
  <cp:lastModifiedBy>Mark Tobin</cp:lastModifiedBy>
  <cp:revision>152</cp:revision>
  <dcterms:created xsi:type="dcterms:W3CDTF">2013-11-06T13:45:17Z</dcterms:created>
  <dcterms:modified xsi:type="dcterms:W3CDTF">2015-05-23T18:51:26Z</dcterms:modified>
</cp:coreProperties>
</file>