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0" r:id="rId4"/>
    <p:sldId id="261" r:id="rId5"/>
    <p:sldId id="262" r:id="rId6"/>
    <p:sldId id="278" r:id="rId7"/>
    <p:sldId id="268" r:id="rId8"/>
    <p:sldId id="269" r:id="rId9"/>
    <p:sldId id="271" r:id="rId10"/>
    <p:sldId id="276" r:id="rId11"/>
    <p:sldId id="259" r:id="rId12"/>
    <p:sldId id="282" r:id="rId13"/>
    <p:sldId id="265" r:id="rId14"/>
    <p:sldId id="277" r:id="rId15"/>
    <p:sldId id="266" r:id="rId16"/>
    <p:sldId id="267" r:id="rId17"/>
    <p:sldId id="264" r:id="rId18"/>
    <p:sldId id="275" r:id="rId19"/>
    <p:sldId id="279" r:id="rId20"/>
    <p:sldId id="258" r:id="rId21"/>
    <p:sldId id="273" r:id="rId22"/>
    <p:sldId id="280" r:id="rId23"/>
    <p:sldId id="285" r:id="rId24"/>
    <p:sldId id="281" r:id="rId25"/>
    <p:sldId id="270" r:id="rId26"/>
    <p:sldId id="286" r:id="rId27"/>
    <p:sldId id="283" r:id="rId28"/>
    <p:sldId id="284" r:id="rId29"/>
  </p:sldIdLst>
  <p:sldSz cx="9144000" cy="5715000" type="screen16x10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C11DAF-94D3-464A-A28C-5FA337313250}">
          <p14:sldIdLst>
            <p14:sldId id="256"/>
          </p14:sldIdLst>
        </p14:section>
        <p14:section name="Intro" id="{02549FD4-335A-114F-BFEF-9F5A86DC5C8E}">
          <p14:sldIdLst>
            <p14:sldId id="257"/>
            <p14:sldId id="260"/>
            <p14:sldId id="261"/>
            <p14:sldId id="262"/>
          </p14:sldIdLst>
        </p14:section>
        <p14:section name="CLAS12" id="{B07C9588-6C6E-934D-9C60-9DA6E03C374E}">
          <p14:sldIdLst>
            <p14:sldId id="278"/>
            <p14:sldId id="268"/>
            <p14:sldId id="269"/>
            <p14:sldId id="271"/>
            <p14:sldId id="276"/>
            <p14:sldId id="259"/>
            <p14:sldId id="282"/>
          </p14:sldIdLst>
        </p14:section>
        <p14:section name="AMT" id="{D11B0468-0058-BA43-8F4A-69D8E53F221A}">
          <p14:sldIdLst>
            <p14:sldId id="265"/>
            <p14:sldId id="277"/>
            <p14:sldId id="266"/>
            <p14:sldId id="267"/>
          </p14:sldIdLst>
        </p14:section>
        <p14:section name="EIC - Conclusion" id="{24E4BD58-D104-B04D-907A-0F17674C2071}">
          <p14:sldIdLst>
            <p14:sldId id="264"/>
            <p14:sldId id="275"/>
            <p14:sldId id="279"/>
          </p14:sldIdLst>
        </p14:section>
        <p14:section name="Spared" id="{EAA0B48E-2332-F541-A363-215E3A5D540B}">
          <p14:sldIdLst>
            <p14:sldId id="258"/>
            <p14:sldId id="273"/>
            <p14:sldId id="280"/>
            <p14:sldId id="285"/>
            <p14:sldId id="281"/>
            <p14:sldId id="270"/>
            <p14:sldId id="286"/>
            <p14:sldId id="283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D233"/>
    <a:srgbClr val="86A429"/>
    <a:srgbClr val="FFFFFF"/>
    <a:srgbClr val="ABD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96072" autoAdjust="0"/>
  </p:normalViewPr>
  <p:slideViewPr>
    <p:cSldViewPr snapToGrid="0">
      <p:cViewPr varScale="1">
        <p:scale>
          <a:sx n="130" d="100"/>
          <a:sy n="130" d="100"/>
        </p:scale>
        <p:origin x="-408" y="-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55EFE-C5C5-5B4E-909F-43B840BD6FD8}" type="datetimeFigureOut">
              <a:rPr lang="en-US" smtClean="0"/>
              <a:t>26/05/15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793E5-AB84-1D40-8473-9A01DCA3C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863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2DD22-4EA0-49DC-84E7-D5484344533F}" type="datetimeFigureOut">
              <a:rPr lang="en-US" smtClean="0"/>
              <a:t>26/05/15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CF111-9539-4810-8321-2150A4A5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533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1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plateau – Review of</a:t>
            </a:r>
            <a:r>
              <a:rPr lang="en-US" baseline="0" dirty="0" smtClean="0"/>
              <a:t> scientific instruments – pictures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 - </a:t>
            </a:r>
            <a:r>
              <a:rPr lang="en-US" dirty="0" smtClean="0"/>
              <a:t>Can’t show physics data -</a:t>
            </a:r>
            <a:r>
              <a:rPr lang="en-US" baseline="0" dirty="0" smtClean="0"/>
              <a:t> &gt; micro </a:t>
            </a:r>
            <a:r>
              <a:rPr lang="en-US" baseline="0" dirty="0" err="1" smtClean="0"/>
              <a:t>tpc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76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REDO</a:t>
            </a:r>
            <a:r>
              <a:rPr lang="en-US" baseline="0" dirty="0" smtClean="0"/>
              <a:t> WHILE SPPEAKING 3mm drift, only only one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8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Bernd</a:t>
            </a:r>
            <a:r>
              <a:rPr lang="en-US" baseline="0" dirty="0" smtClean="0"/>
              <a:t> –</a:t>
            </a:r>
            <a:r>
              <a:rPr lang="en-US" baseline="0" dirty="0" err="1" smtClean="0"/>
              <a:t>posrter’s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39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4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suppress</a:t>
            </a:r>
            <a:r>
              <a:rPr lang="en-US" baseline="0" dirty="0" smtClean="0"/>
              <a:t> X0 to avoid Q?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8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4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r>
              <a:rPr lang="en-US" dirty="0" smtClean="0"/>
              <a:t> add transition</a:t>
            </a:r>
            <a:r>
              <a:rPr lang="en-US" baseline="0" dirty="0" smtClean="0"/>
              <a:t> toward Barrel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20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r>
              <a:rPr lang="en-US" baseline="0" dirty="0" smtClean="0"/>
              <a:t> Barrel intro + CLAS12 logo + dream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86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reoder</a:t>
            </a:r>
            <a:r>
              <a:rPr lang="en-US" baseline="0" dirty="0" smtClean="0"/>
              <a:t> bullets to have </a:t>
            </a:r>
            <a:r>
              <a:rPr lang="en-US" baseline="0" dirty="0" err="1" smtClean="0"/>
              <a:t>symetry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80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Motivation + self supporting + 0.40</a:t>
            </a:r>
            <a:r>
              <a:rPr lang="en-US" baseline="0" dirty="0" smtClean="0"/>
              <a:t> % of x0 </a:t>
            </a:r>
            <a:r>
              <a:rPr lang="en-US" dirty="0" smtClean="0"/>
              <a:t>+ “Frist time mm, don’t know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24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CF111-9539-4810-8321-2150A4A5EC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0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206501"/>
            <a:ext cx="6619244" cy="277465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981151"/>
            <a:ext cx="6619244" cy="71785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B7E555C4-2864-664F-90E9-B8B8C561AF13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4000489"/>
            <a:ext cx="6619243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71501"/>
            <a:ext cx="6619244" cy="30338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472772"/>
            <a:ext cx="6619242" cy="41142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8196D6D3-6363-DD44-8853-8F318E3ECC09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06500"/>
            <a:ext cx="6619244" cy="1651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048000"/>
            <a:ext cx="6619244" cy="19685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F5310C22-4CE5-A84C-B5FC-B33D0BA974DC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206500"/>
            <a:ext cx="5999486" cy="193614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3" y="3142645"/>
            <a:ext cx="5459737" cy="285146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25548"/>
            <a:ext cx="6619244" cy="13970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C413A3AA-4697-AA48-8B3E-2037DDF689ED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721" y="80937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178157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9" y="2603502"/>
            <a:ext cx="6619245" cy="137765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981151"/>
            <a:ext cx="6619244" cy="7170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9146C247-F228-F346-B28D-80E4250DFA84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651002"/>
            <a:ext cx="2210150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222500"/>
            <a:ext cx="2195513" cy="2991116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8" y="1651002"/>
            <a:ext cx="2202181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222500"/>
            <a:ext cx="2210096" cy="2991116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8" y="1651002"/>
            <a:ext cx="2199085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8" y="2222500"/>
            <a:ext cx="2199085" cy="2991116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778000"/>
            <a:ext cx="0" cy="33020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778000"/>
            <a:ext cx="0" cy="3305736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AA2FBD99-0917-6F43-957B-61BDF402CD31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542459"/>
            <a:ext cx="2205038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841500"/>
            <a:ext cx="2205038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022677"/>
            <a:ext cx="2205038" cy="54932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542459"/>
            <a:ext cx="2197894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841500"/>
            <a:ext cx="2197894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9" y="4022676"/>
            <a:ext cx="2200805" cy="54932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8" y="3542459"/>
            <a:ext cx="2199085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8" y="1841500"/>
            <a:ext cx="2199085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022675"/>
            <a:ext cx="2201998" cy="54932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778000"/>
            <a:ext cx="0" cy="33020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778000"/>
            <a:ext cx="0" cy="3305736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D8A91428-F453-D142-9A57-26C8A508BED6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B567CEEC-5E89-A940-87E4-4DC81C4196F9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60" y="358511"/>
            <a:ext cx="1314451" cy="485510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739514"/>
            <a:ext cx="5567362" cy="44741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348D5A63-485A-7749-BBEB-5738958A9572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FE9C4C92-705A-9C47-8819-B15EADA5CC14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0" y="2384778"/>
            <a:ext cx="6619243" cy="1596372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981151"/>
            <a:ext cx="6619244" cy="7170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F813F7F3-17D8-D34D-84EF-9EC1C65CA588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717148"/>
            <a:ext cx="3297254" cy="34964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713411"/>
            <a:ext cx="3297256" cy="35002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749B689B-C078-884E-905A-86F933A61CAD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587502"/>
            <a:ext cx="3297254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095500"/>
            <a:ext cx="3297254" cy="31181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587502"/>
            <a:ext cx="3297254" cy="4802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095500"/>
            <a:ext cx="3297254" cy="311811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64EE2B3E-7138-7B40-A65E-16DECC721901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2CA5E216-86F4-534C-A56C-6B04B79B07C4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49C0D833-CF97-F648-A065-D9ECC69F304B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06500"/>
            <a:ext cx="2550798" cy="12065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206500"/>
            <a:ext cx="3896998" cy="3810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9" y="2607736"/>
            <a:ext cx="2550797" cy="241299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D7FAE50C-0200-9548-976F-836A5197A921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545160"/>
            <a:ext cx="3819680" cy="131234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952500"/>
            <a:ext cx="2400300" cy="381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048000"/>
            <a:ext cx="3813734" cy="11430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75458" y="1504953"/>
            <a:ext cx="825499" cy="228599"/>
          </a:xfrm>
          <a:prstGeom prst="rect">
            <a:avLst/>
          </a:prstGeom>
        </p:spPr>
        <p:txBody>
          <a:bodyPr/>
          <a:lstStyle/>
          <a:p>
            <a:fld id="{2861A8AD-EC6F-4F47-AB65-3739C7B7568C}" type="datetime1">
              <a:rPr lang="en-US" smtClean="0"/>
              <a:t>26/05/15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3" y="2224738"/>
            <a:ext cx="3027759" cy="3490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3" y="2410291"/>
            <a:ext cx="1141809" cy="197121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397000"/>
            <a:ext cx="2114550" cy="23495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2"/>
            <a:ext cx="1202540" cy="951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62" y="5080000"/>
            <a:ext cx="745301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77265"/>
            <a:ext cx="7053542" cy="116710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710766"/>
            <a:ext cx="6709906" cy="34962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4200" y="5450172"/>
            <a:ext cx="3216496" cy="22860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r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46443"/>
            <a:ext cx="628649" cy="639739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microsoft.com/office/2007/relationships/hdphoto" Target="../media/hdphoto2.wdp"/><Relationship Id="rId5" Type="http://schemas.openxmlformats.org/officeDocument/2006/relationships/image" Target="../media/image43.png"/><Relationship Id="rId6" Type="http://schemas.microsoft.com/office/2007/relationships/hdphoto" Target="../media/hdphoto3.wdp"/><Relationship Id="rId7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gi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microsoft.com/office/2007/relationships/hdphoto" Target="../media/hdphoto5.wdp"/><Relationship Id="rId5" Type="http://schemas.openxmlformats.org/officeDocument/2006/relationships/image" Target="../media/image63.png"/><Relationship Id="rId6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72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"/><Relationship Id="rId4" Type="http://schemas.openxmlformats.org/officeDocument/2006/relationships/image" Target="../media/image79.tif"/><Relationship Id="rId5" Type="http://schemas.openxmlformats.org/officeDocument/2006/relationships/image" Target="../media/image80.tif"/><Relationship Id="rId6" Type="http://schemas.openxmlformats.org/officeDocument/2006/relationships/image" Target="../media/image36.jpg"/><Relationship Id="rId7" Type="http://schemas.openxmlformats.org/officeDocument/2006/relationships/image" Target="../media/image81.jpeg"/><Relationship Id="rId8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openxmlformats.org/officeDocument/2006/relationships/image" Target="../media/image25.png"/><Relationship Id="rId7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gi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534149"/>
            <a:ext cx="6619244" cy="2774651"/>
          </a:xfrm>
        </p:spPr>
        <p:txBody>
          <a:bodyPr/>
          <a:lstStyle/>
          <a:p>
            <a:r>
              <a:rPr lang="en-US" sz="3300" dirty="0"/>
              <a:t>Cylindrical </a:t>
            </a:r>
            <a:r>
              <a:rPr lang="en-US" sz="3300" dirty="0" smtClean="0"/>
              <a:t>Micromegas</a:t>
            </a:r>
            <a:br>
              <a:rPr lang="en-US" sz="3300" dirty="0" smtClean="0"/>
            </a:br>
            <a:r>
              <a:rPr lang="en-US" sz="2400" dirty="0" smtClean="0"/>
              <a:t>An </a:t>
            </a:r>
            <a:r>
              <a:rPr lang="en-US" sz="2400" dirty="0"/>
              <a:t>innovative solution for central trackers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308799"/>
            <a:ext cx="6619244" cy="17712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PISA Meeting – </a:t>
            </a:r>
            <a:r>
              <a:rPr lang="en-US" dirty="0" err="1" smtClean="0">
                <a:solidFill>
                  <a:schemeClr val="tx1">
                    <a:lumMod val="65000"/>
                  </a:schemeClr>
                </a:solidFill>
              </a:rPr>
              <a:t>elba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 island 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May 2015</a:t>
            </a:r>
          </a:p>
          <a:p>
            <a:r>
              <a:rPr lang="en-US" b="1" dirty="0" smtClean="0">
                <a:solidFill>
                  <a:srgbClr val="AAD233"/>
                </a:solidFill>
              </a:rPr>
              <a:t>Maxence Vandenbroucke </a:t>
            </a:r>
            <a:r>
              <a:rPr lang="en-US" dirty="0" smtClean="0">
                <a:solidFill>
                  <a:srgbClr val="FFFFFF"/>
                </a:solidFill>
              </a:rPr>
              <a:t>– CEA </a:t>
            </a:r>
            <a:r>
              <a:rPr lang="en-US" dirty="0" err="1" smtClean="0">
                <a:solidFill>
                  <a:srgbClr val="FFFFFF"/>
                </a:solidFill>
              </a:rPr>
              <a:t>saclay</a:t>
            </a:r>
            <a:r>
              <a:rPr lang="en-US" dirty="0" smtClean="0">
                <a:solidFill>
                  <a:srgbClr val="FFFFFF"/>
                </a:solidFill>
              </a:rPr>
              <a:t> - IRFU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logoirfu04noirsaclayexpl.eps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84666"/>
            <a:ext cx="3098803" cy="981399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7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1106"/>
            <a:ext cx="8229600" cy="406135"/>
          </a:xfrm>
        </p:spPr>
        <p:txBody>
          <a:bodyPr>
            <a:normAutofit fontScale="90000"/>
          </a:bodyPr>
          <a:lstStyle/>
          <a:p>
            <a:r>
              <a:rPr lang="en-US" smtClean="0"/>
              <a:t>High current on resistive detectors 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27776" y="4595944"/>
            <a:ext cx="20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Zoom on a part of the CLAS12 Barrel pre-series #2 with thermal cam, with HV on and current of about 300 </a:t>
            </a:r>
            <a:r>
              <a:rPr lang="en-US" sz="1000" smtClean="0">
                <a:latin typeface="Symbol" charset="2"/>
                <a:cs typeface="Symbol" charset="2"/>
              </a:rPr>
              <a:t>m</a:t>
            </a:r>
            <a:r>
              <a:rPr lang="en-US" sz="1000" smtClean="0"/>
              <a:t>A</a:t>
            </a:r>
            <a:endParaRPr lang="en-US" sz="10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5532" y="857323"/>
            <a:ext cx="8229600" cy="10418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Happens when a d</a:t>
            </a:r>
            <a:r>
              <a:rPr lang="en-US" dirty="0" smtClean="0"/>
              <a:t>efault </a:t>
            </a:r>
            <a:r>
              <a:rPr lang="en-US" dirty="0" smtClean="0"/>
              <a:t>enters </a:t>
            </a:r>
            <a:r>
              <a:rPr lang="en-US" dirty="0" smtClean="0"/>
              <a:t>in </a:t>
            </a:r>
            <a:r>
              <a:rPr lang="en-US" dirty="0" smtClean="0"/>
              <a:t>the amplification </a:t>
            </a:r>
            <a:r>
              <a:rPr lang="en-US" dirty="0" smtClean="0"/>
              <a:t>gap</a:t>
            </a:r>
          </a:p>
          <a:p>
            <a:r>
              <a:rPr lang="en-US" dirty="0" smtClean="0"/>
              <a:t>Not </a:t>
            </a:r>
            <a:r>
              <a:rPr lang="en-US" dirty="0" smtClean="0"/>
              <a:t>possible to burn using sparks</a:t>
            </a:r>
          </a:p>
          <a:p>
            <a:r>
              <a:rPr lang="en-US" dirty="0" smtClean="0"/>
              <a:t>Not a barrel related issue, also observed in the forward detectors</a:t>
            </a:r>
          </a:p>
          <a:p>
            <a:r>
              <a:rPr lang="en-US" dirty="0"/>
              <a:t>Large problem when the current flows over the </a:t>
            </a:r>
            <a:r>
              <a:rPr lang="en-US" dirty="0" smtClean="0"/>
              <a:t>detector surface to the </a:t>
            </a:r>
            <a:r>
              <a:rPr lang="en-US" dirty="0" smtClean="0"/>
              <a:t>nearest </a:t>
            </a:r>
            <a:r>
              <a:rPr lang="en-US" dirty="0" smtClean="0"/>
              <a:t>ground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51408" y="3842538"/>
            <a:ext cx="8229600" cy="18448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u="sng" dirty="0" smtClean="0">
                <a:solidFill>
                  <a:srgbClr val="AAD233"/>
                </a:solidFill>
              </a:rPr>
              <a:t>Solutions</a:t>
            </a:r>
            <a:r>
              <a:rPr lang="en-US" dirty="0" smtClean="0">
                <a:solidFill>
                  <a:srgbClr val="AAD233"/>
                </a:solidFill>
              </a:rPr>
              <a:t> :</a:t>
            </a:r>
          </a:p>
          <a:p>
            <a:pPr lvl="1"/>
            <a:r>
              <a:rPr lang="en-US" dirty="0">
                <a:solidFill>
                  <a:srgbClr val="AAD233"/>
                </a:solidFill>
              </a:rPr>
              <a:t>No resistive interconnection (ladders</a:t>
            </a:r>
            <a:r>
              <a:rPr lang="en-US" dirty="0" smtClean="0">
                <a:solidFill>
                  <a:srgbClr val="AAD233"/>
                </a:solidFill>
              </a:rPr>
              <a:t>)</a:t>
            </a:r>
            <a:endParaRPr lang="en-US" dirty="0">
              <a:solidFill>
                <a:srgbClr val="AAD233"/>
              </a:solidFill>
            </a:endParaRP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Aluminum </a:t>
            </a:r>
            <a:r>
              <a:rPr lang="en-US" dirty="0" smtClean="0">
                <a:solidFill>
                  <a:srgbClr val="AAD233"/>
                </a:solidFill>
              </a:rPr>
              <a:t>frame at the gas inlet</a:t>
            </a: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More </a:t>
            </a:r>
            <a:r>
              <a:rPr lang="en-US" dirty="0" smtClean="0">
                <a:solidFill>
                  <a:srgbClr val="AAD233"/>
                </a:solidFill>
              </a:rPr>
              <a:t>ground connections</a:t>
            </a:r>
          </a:p>
          <a:p>
            <a:pPr lvl="2"/>
            <a:r>
              <a:rPr lang="en-US" b="1" dirty="0" smtClean="0"/>
              <a:t>“C” Barrel detectors had no problem !</a:t>
            </a:r>
            <a:endParaRPr lang="en-US" dirty="0" smtClean="0">
              <a:solidFill>
                <a:srgbClr val="AAD233"/>
              </a:solidFill>
            </a:endParaRP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Fixing is possible by filing the area with a drop of polymer</a:t>
            </a:r>
            <a:endParaRPr lang="en-US" dirty="0">
              <a:solidFill>
                <a:srgbClr val="AAD233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25892" y="3510777"/>
            <a:ext cx="4404500" cy="1184728"/>
            <a:chOff x="2423641" y="737754"/>
            <a:chExt cx="4404500" cy="1184728"/>
          </a:xfrm>
        </p:grpSpPr>
        <p:pic>
          <p:nvPicPr>
            <p:cNvPr id="5" name="Picture 4" descr="2DEff_CR6Z2_430V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36" b="60712"/>
            <a:stretch/>
          </p:blipFill>
          <p:spPr>
            <a:xfrm>
              <a:off x="2423641" y="960395"/>
              <a:ext cx="1829382" cy="962087"/>
            </a:xfrm>
            <a:prstGeom prst="rect">
              <a:avLst/>
            </a:prstGeom>
            <a:ln>
              <a:solidFill>
                <a:srgbClr val="AAD233"/>
              </a:solidFill>
            </a:ln>
          </p:spPr>
        </p:pic>
        <p:pic>
          <p:nvPicPr>
            <p:cNvPr id="9" name="Image 2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5974" y="737754"/>
              <a:ext cx="1742167" cy="1072438"/>
            </a:xfrm>
            <a:prstGeom prst="rect">
              <a:avLst/>
            </a:prstGeom>
            <a:ln>
              <a:solidFill>
                <a:srgbClr val="AAD233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733189" y="999044"/>
              <a:ext cx="1295472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smtClean="0"/>
                <a:t>Efficiency Map</a:t>
              </a:r>
              <a:endParaRPr lang="en-US" sz="120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2808160" y="1235050"/>
              <a:ext cx="3146072" cy="5476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ag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79" y="2006960"/>
            <a:ext cx="2282526" cy="16394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07" y="1992385"/>
            <a:ext cx="2283351" cy="1640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584406" y="1914997"/>
            <a:ext cx="132862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1100" i="1" smtClean="0">
                <a:solidFill>
                  <a:schemeClr val="bg1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without current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075217" y="1926649"/>
            <a:ext cx="107292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1100" i="1" smtClean="0">
                <a:solidFill>
                  <a:schemeClr val="bg1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with current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342806" y="2012514"/>
            <a:ext cx="1394203" cy="4308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1100" smtClean="0"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position of the noisy strip</a:t>
            </a:r>
            <a:endParaRPr lang="en-US" sz="1000" smtClean="0"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316181" y="2723248"/>
            <a:ext cx="1642216" cy="4308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sz="1100" smtClean="0"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position of resistive contacts</a:t>
            </a:r>
            <a:endParaRPr lang="en-US" sz="1000" smtClean="0"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cxnSp>
        <p:nvCxnSpPr>
          <p:cNvPr id="36" name="Straight Arrow Connector 35"/>
          <p:cNvCxnSpPr>
            <a:stCxn id="25" idx="1"/>
          </p:cNvCxnSpPr>
          <p:nvPr/>
        </p:nvCxnSpPr>
        <p:spPr>
          <a:xfrm flipH="1">
            <a:off x="4998759" y="2938692"/>
            <a:ext cx="1317422" cy="4518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5" idx="1"/>
          </p:cNvCxnSpPr>
          <p:nvPr/>
        </p:nvCxnSpPr>
        <p:spPr>
          <a:xfrm flipH="1">
            <a:off x="5371627" y="2938692"/>
            <a:ext cx="944554" cy="4518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5" idx="1"/>
          </p:cNvCxnSpPr>
          <p:nvPr/>
        </p:nvCxnSpPr>
        <p:spPr>
          <a:xfrm flipH="1">
            <a:off x="5722113" y="2938692"/>
            <a:ext cx="594068" cy="4644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1"/>
          </p:cNvCxnSpPr>
          <p:nvPr/>
        </p:nvCxnSpPr>
        <p:spPr>
          <a:xfrm flipH="1">
            <a:off x="4557825" y="2227958"/>
            <a:ext cx="1784981" cy="1857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58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07831"/>
            <a:ext cx="8785697" cy="3496234"/>
          </a:xfrm>
        </p:spPr>
        <p:txBody>
          <a:bodyPr>
            <a:normAutofit/>
          </a:bodyPr>
          <a:lstStyle/>
          <a:p>
            <a:r>
              <a:rPr lang="en-US" sz="1400" dirty="0" smtClean="0"/>
              <a:t>Time Resolution with resistive detectors is ~25ns instead of ~15ns (depending on the conditions)</a:t>
            </a:r>
          </a:p>
          <a:p>
            <a:r>
              <a:rPr lang="en-US" sz="1400" dirty="0"/>
              <a:t>I</a:t>
            </a:r>
            <a:r>
              <a:rPr lang="en-US" sz="1400" dirty="0" smtClean="0"/>
              <a:t>nhomogeneities over the detector surface observed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 descr="CR6C2_TimePro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31" y="2285590"/>
            <a:ext cx="3029506" cy="2085938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pic>
        <p:nvPicPr>
          <p:cNvPr id="8" name="Picture 7" descr="CR6C2_TimeVs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3" y="2277605"/>
            <a:ext cx="3047546" cy="2063864"/>
          </a:xfrm>
          <a:prstGeom prst="rect">
            <a:avLst/>
          </a:prstGeom>
          <a:ln>
            <a:solidFill>
              <a:srgbClr val="AAD233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14335" y="2188351"/>
            <a:ext cx="122867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Time </a:t>
            </a:r>
            <a:r>
              <a:rPr lang="en-US" sz="1200" dirty="0" err="1" smtClean="0"/>
              <a:t>Vs</a:t>
            </a:r>
            <a:r>
              <a:rPr lang="en-US" sz="1200" dirty="0" smtClean="0"/>
              <a:t> Det. X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611892" y="2178786"/>
            <a:ext cx="161639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2D Time distribution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200272" y="4518367"/>
            <a:ext cx="7816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u="sng" dirty="0">
                <a:solidFill>
                  <a:srgbClr val="AAD233"/>
                </a:solidFill>
              </a:rPr>
              <a:t>Solutions</a:t>
            </a:r>
            <a:r>
              <a:rPr lang="en-US" sz="1600" dirty="0">
                <a:solidFill>
                  <a:srgbClr val="AAD233"/>
                </a:solidFill>
              </a:rPr>
              <a:t> :</a:t>
            </a:r>
          </a:p>
          <a:p>
            <a:pPr marL="6286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AAD233"/>
                </a:solidFill>
              </a:rPr>
              <a:t>Electronic parameters optimization (~3ns)</a:t>
            </a:r>
          </a:p>
          <a:p>
            <a:pPr marL="628650" lvl="1" indent="-285750">
              <a:buFont typeface="Wingdings" charset="2"/>
              <a:buChar char="Ø"/>
            </a:pPr>
            <a:r>
              <a:rPr lang="en-US" sz="1600" dirty="0">
                <a:solidFill>
                  <a:srgbClr val="AAD233"/>
                </a:solidFill>
              </a:rPr>
              <a:t>1</a:t>
            </a:r>
            <a:r>
              <a:rPr lang="en-US" sz="1600" dirty="0" smtClean="0">
                <a:solidFill>
                  <a:srgbClr val="AAD233"/>
                </a:solidFill>
              </a:rPr>
              <a:t>D (2D?) corrections under investigation (~5ns</a:t>
            </a:r>
            <a:r>
              <a:rPr lang="en-US" sz="1600" dirty="0" smtClean="0">
                <a:solidFill>
                  <a:srgbClr val="AAD233"/>
                </a:solidFill>
              </a:rPr>
              <a:t>)</a:t>
            </a:r>
          </a:p>
          <a:p>
            <a:pPr marL="628650" lvl="1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AAD233"/>
                </a:solidFill>
              </a:rPr>
              <a:t>Currently under investigation</a:t>
            </a:r>
            <a:endParaRPr lang="en-US" sz="1600" dirty="0">
              <a:solidFill>
                <a:srgbClr val="AAD2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3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CLAS12 Barrel -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561" y="1671689"/>
            <a:ext cx="6709906" cy="3496234"/>
          </a:xfrm>
        </p:spPr>
        <p:txBody>
          <a:bodyPr/>
          <a:lstStyle/>
          <a:p>
            <a:r>
              <a:rPr lang="en-US" dirty="0" smtClean="0"/>
              <a:t>4 Full scale </a:t>
            </a:r>
            <a:r>
              <a:rPr lang="en-US" dirty="0" smtClean="0"/>
              <a:t>prototype detectors </a:t>
            </a:r>
            <a:r>
              <a:rPr lang="en-US" dirty="0" smtClean="0"/>
              <a:t>assembled and tested</a:t>
            </a:r>
          </a:p>
          <a:p>
            <a:r>
              <a:rPr lang="en-US" dirty="0" smtClean="0"/>
              <a:t>“Z” pre-series CLAS12 Detectors :</a:t>
            </a:r>
          </a:p>
          <a:p>
            <a:pPr lvl="1"/>
            <a:r>
              <a:rPr lang="en-US" dirty="0" smtClean="0"/>
              <a:t>CR6Z-1 -&gt; High current, sent back to CERN</a:t>
            </a:r>
          </a:p>
          <a:p>
            <a:pPr lvl="1"/>
            <a:r>
              <a:rPr lang="en-US" dirty="0" smtClean="0"/>
              <a:t>CR6Z-2 -&gt; Fixed ! OK !</a:t>
            </a:r>
          </a:p>
          <a:p>
            <a:r>
              <a:rPr lang="en-US" dirty="0" smtClean="0"/>
              <a:t>“C” pre-series CLAS12 Detectors</a:t>
            </a:r>
          </a:p>
          <a:p>
            <a:pPr lvl="1"/>
            <a:r>
              <a:rPr lang="en-US" dirty="0" smtClean="0"/>
              <a:t>Drift electrode to be changed (production issue)</a:t>
            </a:r>
          </a:p>
          <a:p>
            <a:pPr lvl="1"/>
            <a:r>
              <a:rPr lang="en-US" dirty="0" smtClean="0"/>
              <a:t>CR6C-1 -&gt; missing channels </a:t>
            </a:r>
            <a:r>
              <a:rPr lang="en-US" dirty="0" smtClean="0"/>
              <a:t>(to </a:t>
            </a:r>
            <a:r>
              <a:rPr lang="en-US" dirty="0" smtClean="0"/>
              <a:t>be </a:t>
            </a:r>
            <a:r>
              <a:rPr lang="en-US" dirty="0" smtClean="0"/>
              <a:t>repaired soon) </a:t>
            </a:r>
            <a:r>
              <a:rPr lang="en-US" dirty="0" smtClean="0"/>
              <a:t>92% efficiency</a:t>
            </a:r>
          </a:p>
          <a:p>
            <a:pPr lvl="1"/>
            <a:r>
              <a:rPr lang="en-US" dirty="0" smtClean="0"/>
              <a:t>CR6C-2 -&gt; OK !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AAD233"/>
                </a:solidFill>
              </a:rPr>
              <a:t>All problems found a solution and we are ready </a:t>
            </a:r>
            <a:r>
              <a:rPr lang="en-US" dirty="0" smtClean="0">
                <a:solidFill>
                  <a:srgbClr val="AAD233"/>
                </a:solidFill>
              </a:rPr>
              <a:t>for production for this summer !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 descr="Screen Shot 2015-05-26 at 22.12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21763" r="1906" b="2635"/>
          <a:stretch/>
        </p:blipFill>
        <p:spPr>
          <a:xfrm>
            <a:off x="6035513" y="1361645"/>
            <a:ext cx="2710778" cy="1544948"/>
          </a:xfrm>
          <a:prstGeom prst="rect">
            <a:avLst/>
          </a:prstGeom>
          <a:ln>
            <a:solidFill>
              <a:srgbClr val="ACD433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24305" y="2854220"/>
            <a:ext cx="190775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Drift Electrodes not thermally treated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6480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ASACUSA Micromegas Tracker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142" y="1078126"/>
            <a:ext cx="5740594" cy="3496234"/>
          </a:xfrm>
        </p:spPr>
        <p:txBody>
          <a:bodyPr>
            <a:normAutofit/>
          </a:bodyPr>
          <a:lstStyle/>
          <a:p>
            <a:pPr lvl="0"/>
            <a:r>
              <a:rPr lang="en-US" sz="1300" dirty="0"/>
              <a:t>ASACUSA experiment : spectroscopy of anti-H at the Anti</a:t>
            </a:r>
            <a:r>
              <a:rPr lang="en-US" sz="1300" dirty="0" smtClean="0"/>
              <a:t>-Proton </a:t>
            </a:r>
            <a:r>
              <a:rPr lang="en-US" sz="1300" dirty="0"/>
              <a:t>Decelerator (AD</a:t>
            </a:r>
            <a:r>
              <a:rPr lang="en-US" sz="1300" dirty="0" smtClean="0"/>
              <a:t>) at CERN</a:t>
            </a:r>
          </a:p>
          <a:p>
            <a:pPr lvl="0"/>
            <a:r>
              <a:rPr lang="en-US" sz="1300" dirty="0" smtClean="0"/>
              <a:t>Goal </a:t>
            </a:r>
            <a:r>
              <a:rPr lang="en-US" sz="1300" dirty="0"/>
              <a:t>: </a:t>
            </a:r>
            <a:r>
              <a:rPr lang="en-US" sz="1300" dirty="0">
                <a:solidFill>
                  <a:srgbClr val="AAD233"/>
                </a:solidFill>
              </a:rPr>
              <a:t>Vertex </a:t>
            </a:r>
            <a:r>
              <a:rPr lang="en-US" sz="1300" dirty="0" smtClean="0">
                <a:solidFill>
                  <a:srgbClr val="AAD233"/>
                </a:solidFill>
              </a:rPr>
              <a:t>reconstruction inside </a:t>
            </a:r>
            <a:r>
              <a:rPr lang="en-US" sz="1300" dirty="0">
                <a:solidFill>
                  <a:srgbClr val="AAD233"/>
                </a:solidFill>
              </a:rPr>
              <a:t>the </a:t>
            </a:r>
            <a:r>
              <a:rPr lang="en-US" sz="1300" dirty="0" smtClean="0">
                <a:solidFill>
                  <a:srgbClr val="AAD233"/>
                </a:solidFill>
              </a:rPr>
              <a:t>EM trap where the anti-H is produced with ~1cm resolution</a:t>
            </a:r>
            <a:endParaRPr lang="en-US" sz="1300" dirty="0">
              <a:solidFill>
                <a:srgbClr val="AAD233"/>
              </a:solidFill>
            </a:endParaRPr>
          </a:p>
          <a:p>
            <a:pPr lvl="0"/>
            <a:r>
              <a:rPr lang="en-US" sz="1300" dirty="0"/>
              <a:t>Overall thickness of the </a:t>
            </a:r>
            <a:r>
              <a:rPr lang="en-US" sz="1300" dirty="0" smtClean="0">
                <a:solidFill>
                  <a:srgbClr val="AAD233"/>
                </a:solidFill>
              </a:rPr>
              <a:t>full system </a:t>
            </a:r>
            <a:r>
              <a:rPr lang="en-US" sz="1300" dirty="0">
                <a:solidFill>
                  <a:srgbClr val="AAD233"/>
                </a:solidFill>
              </a:rPr>
              <a:t>limited to ~</a:t>
            </a:r>
            <a:r>
              <a:rPr lang="en-US" sz="1300" dirty="0" smtClean="0">
                <a:solidFill>
                  <a:srgbClr val="AAD233"/>
                </a:solidFill>
              </a:rPr>
              <a:t>2.5cm</a:t>
            </a:r>
          </a:p>
          <a:p>
            <a:r>
              <a:rPr lang="en-US" sz="1300" dirty="0">
                <a:solidFill>
                  <a:srgbClr val="AAD233"/>
                </a:solidFill>
              </a:rPr>
              <a:t>4T </a:t>
            </a:r>
            <a:r>
              <a:rPr lang="en-US" sz="1300" dirty="0"/>
              <a:t>magnetic </a:t>
            </a:r>
            <a:r>
              <a:rPr lang="en-US" sz="1300" dirty="0" smtClean="0"/>
              <a:t>field (from -2T to 4T in the active area)</a:t>
            </a:r>
            <a:endParaRPr lang="en-US" sz="1300" dirty="0"/>
          </a:p>
          <a:p>
            <a:pPr lvl="0"/>
            <a:r>
              <a:rPr lang="en-US" sz="1300" dirty="0"/>
              <a:t>Annihilation rate: </a:t>
            </a:r>
            <a:r>
              <a:rPr lang="en-US" sz="1300" dirty="0">
                <a:solidFill>
                  <a:srgbClr val="AAD233"/>
                </a:solidFill>
              </a:rPr>
              <a:t>~10-50 </a:t>
            </a:r>
            <a:r>
              <a:rPr lang="en-US" sz="1300" dirty="0" smtClean="0">
                <a:solidFill>
                  <a:srgbClr val="AAD233"/>
                </a:solidFill>
              </a:rPr>
              <a:t>kHz</a:t>
            </a:r>
            <a:endParaRPr lang="en-US" sz="1300" dirty="0">
              <a:solidFill>
                <a:srgbClr val="AAD233"/>
              </a:solidFill>
            </a:endParaRPr>
          </a:p>
          <a:p>
            <a:pPr lvl="0"/>
            <a:r>
              <a:rPr lang="en-US" sz="1300" dirty="0"/>
              <a:t>2</a:t>
            </a:r>
            <a:r>
              <a:rPr lang="en-US" sz="1300" dirty="0" smtClean="0"/>
              <a:t> Cylindrical </a:t>
            </a:r>
            <a:r>
              <a:rPr lang="en-US" sz="1300" dirty="0"/>
              <a:t>layers = 4 </a:t>
            </a:r>
            <a:r>
              <a:rPr lang="en-US" sz="1300" dirty="0" smtClean="0"/>
              <a:t>MM </a:t>
            </a:r>
            <a:r>
              <a:rPr lang="en-US" sz="1300" dirty="0"/>
              <a:t>with 2D </a:t>
            </a:r>
            <a:r>
              <a:rPr lang="en-US" sz="1300" dirty="0" smtClean="0"/>
              <a:t>readout</a:t>
            </a:r>
          </a:p>
          <a:p>
            <a:pPr lvl="0"/>
            <a:endParaRPr lang="en-US" sz="1300" dirty="0" smtClean="0"/>
          </a:p>
        </p:txBody>
      </p:sp>
      <p:pic>
        <p:nvPicPr>
          <p:cNvPr id="21" name="Picture 20" descr="1100 002_AMT _Ens_2Détect RMini_RMax+2Scintillateur(éclaté)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2" r="13302"/>
          <a:stretch/>
        </p:blipFill>
        <p:spPr>
          <a:xfrm>
            <a:off x="4261086" y="2309092"/>
            <a:ext cx="4762822" cy="3197866"/>
          </a:xfrm>
          <a:prstGeom prst="rect">
            <a:avLst/>
          </a:prstGeom>
        </p:spPr>
      </p:pic>
      <p:pic>
        <p:nvPicPr>
          <p:cNvPr id="22" name="Picture 21" descr="AMT_Open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9" b="99549" l="3636" r="97172">
                        <a14:foregroundMark x1="37980" y1="16842" x2="37980" y2="16842"/>
                        <a14:foregroundMark x1="90505" y1="71128" x2="94545" y2="74887"/>
                        <a14:foregroundMark x1="15354" y1="47820" x2="70202" y2="95188"/>
                        <a14:backgroundMark x1="12323" y1="39850" x2="26869" y2="52481"/>
                        <a14:backgroundMark x1="33838" y1="15188" x2="33838" y2="15188"/>
                        <a14:backgroundMark x1="35152" y1="15639" x2="35152" y2="15639"/>
                        <a14:backgroundMark x1="35960" y1="16241" x2="35960" y2="16241"/>
                        <a14:backgroundMark x1="68687" y1="95038" x2="68687" y2="95038"/>
                        <a14:backgroundMark x1="66667" y1="93383" x2="66667" y2="93383"/>
                        <a14:backgroundMark x1="65960" y1="92030" x2="65960" y2="92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6" y="3174980"/>
            <a:ext cx="3734504" cy="2508530"/>
          </a:xfrm>
          <a:prstGeom prst="rect">
            <a:avLst/>
          </a:prstGeom>
        </p:spPr>
      </p:pic>
      <p:pic>
        <p:nvPicPr>
          <p:cNvPr id="23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29048" y="1436559"/>
            <a:ext cx="2050796" cy="1051393"/>
          </a:xfrm>
          <a:prstGeom prst="rect">
            <a:avLst/>
          </a:prstGeom>
          <a:ln w="12700">
            <a:solidFill>
              <a:srgbClr val="AAD233"/>
            </a:solidFill>
            <a:miter lim="400000"/>
          </a:ln>
        </p:spPr>
      </p:pic>
      <p:sp>
        <p:nvSpPr>
          <p:cNvPr id="24" name="TextBox 23"/>
          <p:cNvSpPr txBox="1"/>
          <p:nvPr/>
        </p:nvSpPr>
        <p:spPr>
          <a:xfrm>
            <a:off x="7206737" y="1478199"/>
            <a:ext cx="996448" cy="24622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Magnet Trap</a:t>
            </a:r>
            <a:endParaRPr lang="en-US" sz="10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445397" y="3211736"/>
            <a:ext cx="3159075" cy="1322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023849" y="1915707"/>
            <a:ext cx="550783" cy="204123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12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ASACUSA Micromegas Tracker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656"/>
            <a:ext cx="5470698" cy="377163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300" dirty="0" smtClean="0"/>
              <a:t>Phase I : Half Cylinder Instrumented (2 MM)</a:t>
            </a:r>
            <a:endParaRPr lang="en-US" sz="1300" dirty="0"/>
          </a:p>
          <a:p>
            <a:r>
              <a:rPr lang="en-US" sz="1300" dirty="0" smtClean="0">
                <a:solidFill>
                  <a:srgbClr val="AAD233"/>
                </a:solidFill>
              </a:rPr>
              <a:t>2D metallic Micromegas </a:t>
            </a:r>
            <a:r>
              <a:rPr lang="en-US" sz="1300" dirty="0" smtClean="0"/>
              <a:t>“C” – “Z” pattern</a:t>
            </a:r>
          </a:p>
          <a:p>
            <a:r>
              <a:rPr lang="en-US" sz="1300" dirty="0" smtClean="0"/>
              <a:t>Internal Layer R</a:t>
            </a:r>
            <a:r>
              <a:rPr lang="en-US" sz="1300" baseline="-25000" dirty="0" smtClean="0"/>
              <a:t>MIN</a:t>
            </a:r>
            <a:r>
              <a:rPr lang="en-US" sz="1300" dirty="0" smtClean="0">
                <a:solidFill>
                  <a:srgbClr val="414141"/>
                </a:solidFill>
              </a:rPr>
              <a:t> </a:t>
            </a:r>
            <a:r>
              <a:rPr lang="en-US" sz="1300" dirty="0">
                <a:solidFill>
                  <a:srgbClr val="ABD333"/>
                </a:solidFill>
              </a:rPr>
              <a:t>: 60cm x 85 mm radius </a:t>
            </a:r>
          </a:p>
          <a:p>
            <a:r>
              <a:rPr lang="en-US" sz="1300" dirty="0" smtClean="0"/>
              <a:t>External Layer R</a:t>
            </a:r>
            <a:r>
              <a:rPr lang="en-US" sz="1300" baseline="-25000" dirty="0" smtClean="0"/>
              <a:t>MAX</a:t>
            </a:r>
            <a:r>
              <a:rPr lang="en-US" sz="1300" dirty="0" smtClean="0">
                <a:solidFill>
                  <a:srgbClr val="414141"/>
                </a:solidFill>
              </a:rPr>
              <a:t> </a:t>
            </a:r>
            <a:r>
              <a:rPr lang="en-US" sz="1300" dirty="0">
                <a:solidFill>
                  <a:srgbClr val="ABD333"/>
                </a:solidFill>
              </a:rPr>
              <a:t>: 60cm x 95 mm </a:t>
            </a:r>
            <a:r>
              <a:rPr lang="en-US" sz="1300" dirty="0" smtClean="0">
                <a:solidFill>
                  <a:srgbClr val="ABD333"/>
                </a:solidFill>
              </a:rPr>
              <a:t>radius</a:t>
            </a:r>
          </a:p>
          <a:p>
            <a:r>
              <a:rPr lang="en-US" sz="1300" dirty="0" smtClean="0">
                <a:solidFill>
                  <a:srgbClr val="ABD333"/>
                </a:solidFill>
              </a:rPr>
              <a:t>Intermediate support pillars</a:t>
            </a:r>
            <a:endParaRPr lang="en-US" sz="1300" dirty="0">
              <a:solidFill>
                <a:srgbClr val="ABD333"/>
              </a:solidFill>
            </a:endParaRPr>
          </a:p>
          <a:p>
            <a:r>
              <a:rPr lang="en-US" sz="1300" dirty="0"/>
              <a:t>DREAM </a:t>
            </a:r>
            <a:r>
              <a:rPr lang="en-US" sz="1300" dirty="0" smtClean="0"/>
              <a:t>electronics using 2m Hitachi </a:t>
            </a:r>
            <a:r>
              <a:rPr lang="en-US" sz="1300" dirty="0"/>
              <a:t>cables from </a:t>
            </a:r>
            <a:r>
              <a:rPr lang="en-US" sz="1300" dirty="0" smtClean="0"/>
              <a:t>CLAS12 R&amp;D</a:t>
            </a:r>
            <a:endParaRPr lang="en-US" sz="1300" dirty="0"/>
          </a:p>
          <a:p>
            <a:r>
              <a:rPr lang="en-US" sz="1300" dirty="0"/>
              <a:t>3D printed structure (white)</a:t>
            </a:r>
          </a:p>
          <a:p>
            <a:r>
              <a:rPr lang="en-US" sz="1300" dirty="0"/>
              <a:t>Cutout flaps for a better deformation at the connector level</a:t>
            </a:r>
          </a:p>
          <a:p>
            <a:r>
              <a:rPr lang="en-US" sz="1300" dirty="0"/>
              <a:t>Gas distribution through aluminum frame</a:t>
            </a:r>
          </a:p>
          <a:p>
            <a:r>
              <a:rPr lang="en-US" sz="1300" dirty="0">
                <a:solidFill>
                  <a:srgbClr val="ABD333"/>
                </a:solidFill>
              </a:rPr>
              <a:t>0.87mm pitch: 250 longitudinal Z strips,  500 circulars C strips</a:t>
            </a:r>
          </a:p>
          <a:p>
            <a:endParaRPr lang="en-US" sz="1300" dirty="0"/>
          </a:p>
        </p:txBody>
      </p:sp>
      <p:pic>
        <p:nvPicPr>
          <p:cNvPr id="7" name="Picture 6" descr="IMG_097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42"/>
          <a:stretch/>
        </p:blipFill>
        <p:spPr>
          <a:xfrm>
            <a:off x="6308065" y="3448803"/>
            <a:ext cx="2430334" cy="1943447"/>
          </a:xfrm>
          <a:prstGeom prst="rect">
            <a:avLst/>
          </a:prstGeom>
          <a:ln>
            <a:solidFill>
              <a:srgbClr val="AAD233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909580" y="4184302"/>
            <a:ext cx="1944216" cy="1223913"/>
            <a:chOff x="3995936" y="810900"/>
            <a:chExt cx="2483768" cy="1862826"/>
          </a:xfrm>
        </p:grpSpPr>
        <p:pic>
          <p:nvPicPr>
            <p:cNvPr id="10" name="Picture 9" descr="D1 -12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810900"/>
              <a:ext cx="2483768" cy="1862826"/>
            </a:xfrm>
            <a:prstGeom prst="rect">
              <a:avLst/>
            </a:prstGeom>
            <a:ln>
              <a:solidFill>
                <a:srgbClr val="AAD233"/>
              </a:solidFill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4563533" y="881624"/>
              <a:ext cx="13795" cy="1724386"/>
            </a:xfrm>
            <a:prstGeom prst="straightConnector1">
              <a:avLst/>
            </a:prstGeom>
            <a:ln w="38100" cmpd="sng">
              <a:solidFill>
                <a:srgbClr val="660066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086305" y="908721"/>
              <a:ext cx="1019509" cy="421600"/>
            </a:xfrm>
            <a:prstGeom prst="rect">
              <a:avLst/>
            </a:prstGeom>
            <a:ln>
              <a:solidFill>
                <a:srgbClr val="AAD2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“C” strip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61949" y="4166935"/>
            <a:ext cx="2149852" cy="1217978"/>
            <a:chOff x="6416686" y="800627"/>
            <a:chExt cx="2702981" cy="1873099"/>
          </a:xfrm>
        </p:grpSpPr>
        <p:pic>
          <p:nvPicPr>
            <p:cNvPr id="14" name="Picture 13" descr="D1 -b-1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686" y="800627"/>
              <a:ext cx="2497465" cy="1873099"/>
            </a:xfrm>
            <a:prstGeom prst="rect">
              <a:avLst/>
            </a:prstGeom>
            <a:ln>
              <a:solidFill>
                <a:srgbClr val="AAD233"/>
              </a:solidFill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flipH="1">
              <a:off x="6478185" y="1556791"/>
              <a:ext cx="264148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956376" y="1372126"/>
              <a:ext cx="914507" cy="425990"/>
            </a:xfrm>
            <a:prstGeom prst="rect">
              <a:avLst/>
            </a:prstGeom>
            <a:ln>
              <a:solidFill>
                <a:srgbClr val="AAD2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“Z” strip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7" name="Picture 16" descr="bl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5" b="70060"/>
          <a:stretch/>
        </p:blipFill>
        <p:spPr>
          <a:xfrm>
            <a:off x="4343216" y="1341785"/>
            <a:ext cx="1702058" cy="10722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08665" y="5380974"/>
            <a:ext cx="17108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Readout pattern (top)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828454" y="5369322"/>
            <a:ext cx="17108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Readout pattern (bot)</a:t>
            </a:r>
            <a:endParaRPr lang="en-US" sz="11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pic>
        <p:nvPicPr>
          <p:cNvPr id="21" name="Picture 20" descr="6BAC9DFA-57CB-417B-9338-C0AD6EAA37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18" y="1184468"/>
            <a:ext cx="2436037" cy="1827028"/>
          </a:xfrm>
          <a:prstGeom prst="rect">
            <a:avLst/>
          </a:prstGeom>
          <a:ln>
            <a:solidFill>
              <a:srgbClr val="AAD233"/>
            </a:solidFill>
          </a:ln>
        </p:spPr>
      </p:pic>
      <p:cxnSp>
        <p:nvCxnSpPr>
          <p:cNvPr id="23" name="Straight Arrow Connector 22"/>
          <p:cNvCxnSpPr/>
          <p:nvPr/>
        </p:nvCxnSpPr>
        <p:spPr>
          <a:xfrm flipV="1">
            <a:off x="3131958" y="2206514"/>
            <a:ext cx="2245987" cy="314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66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ASACUSA Micromegas </a:t>
            </a:r>
            <a:r>
              <a:rPr lang="en-US" dirty="0" smtClean="0"/>
              <a:t>Tracker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pic>
        <p:nvPicPr>
          <p:cNvPr id="6" name="Picture 5" descr="Efficiency_RmaxC_NOM_440_84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48" y="1375387"/>
            <a:ext cx="2808312" cy="1681694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7" name="Picture 6" descr="Efficiency_RminZ_NOM_440_84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06" y="1365032"/>
            <a:ext cx="2857135" cy="1710931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8" name="Picture 7" descr="EffNomMesh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6" y="1364724"/>
            <a:ext cx="2760099" cy="1700069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64" y="3938762"/>
            <a:ext cx="2566252" cy="1700730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2163" y="1049225"/>
            <a:ext cx="3610744" cy="3605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/>
              <a:t>Characterization at Saclay :</a:t>
            </a:r>
          </a:p>
        </p:txBody>
      </p:sp>
      <p:pic>
        <p:nvPicPr>
          <p:cNvPr id="20" name="Content Placeholder 5" descr="MagnetON.eps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b="226"/>
          <a:stretch/>
        </p:blipFill>
        <p:spPr>
          <a:xfrm>
            <a:off x="6202702" y="4051405"/>
            <a:ext cx="2199774" cy="1444410"/>
          </a:xfrm>
          <a:ln>
            <a:solidFill>
              <a:srgbClr val="AAD233"/>
            </a:solidFill>
          </a:ln>
        </p:spPr>
      </p:pic>
      <p:pic>
        <p:nvPicPr>
          <p:cNvPr id="21" name="Picture 20" descr="MagnetOFF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89" y="4051405"/>
            <a:ext cx="1881583" cy="1450179"/>
          </a:xfrm>
          <a:prstGeom prst="rect">
            <a:avLst/>
          </a:prstGeom>
          <a:ln>
            <a:solidFill>
              <a:srgbClr val="AAD233"/>
            </a:solidFill>
          </a:ln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174825" y="3310489"/>
            <a:ext cx="5814364" cy="67951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/>
              <a:t>6 Months of smooth data taking ! (technical paper </a:t>
            </a:r>
            <a:r>
              <a:rPr lang="en-US" sz="1400" dirty="0" smtClean="0"/>
              <a:t>submitted</a:t>
            </a:r>
            <a:r>
              <a:rPr lang="en-US" sz="1400" dirty="0"/>
              <a:t>)</a:t>
            </a:r>
          </a:p>
          <a:p>
            <a:r>
              <a:rPr lang="en-US" sz="1400" dirty="0"/>
              <a:t>Effect of the magnetic </a:t>
            </a:r>
            <a:r>
              <a:rPr lang="en-US" sz="1400" dirty="0" smtClean="0"/>
              <a:t>field </a:t>
            </a:r>
            <a:r>
              <a:rPr lang="en-US" sz="1400" dirty="0" smtClean="0"/>
              <a:t>(80º </a:t>
            </a:r>
            <a:r>
              <a:rPr lang="en-US" sz="1400" dirty="0" smtClean="0"/>
              <a:t>Lorentz angle at </a:t>
            </a:r>
            <a:r>
              <a:rPr lang="en-US" sz="1400" dirty="0" smtClean="0"/>
              <a:t>low </a:t>
            </a:r>
            <a:r>
              <a:rPr lang="en-US" sz="1400" dirty="0" smtClean="0"/>
              <a:t>drift field)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784221" y="3922351"/>
            <a:ext cx="94749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B Field 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020937" y="3915224"/>
            <a:ext cx="98288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B Field OFF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75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AMT – </a:t>
            </a:r>
            <a:r>
              <a:rPr lang="en-US" dirty="0" err="1" smtClean="0"/>
              <a:t>MicroTPC</a:t>
            </a:r>
            <a:r>
              <a:rPr lang="en-US" dirty="0" smtClean="0"/>
              <a:t> Algorithm</a:t>
            </a:r>
            <a:endParaRPr lang="en-US" dirty="0"/>
          </a:p>
        </p:txBody>
      </p:sp>
      <p:pic>
        <p:nvPicPr>
          <p:cNvPr id="9" name="Content Placeholder 8" descr="Resolution_vs_theta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" b="546"/>
          <a:stretch/>
        </p:blipFill>
        <p:spPr>
          <a:xfrm>
            <a:off x="3600450" y="1494986"/>
            <a:ext cx="2749550" cy="1954212"/>
          </a:xfrm>
          <a:ln>
            <a:solidFill>
              <a:srgbClr val="AAD233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Maxence Vandenbroucke – PISA </a:t>
            </a:r>
            <a:r>
              <a:rPr lang="en-US" dirty="0" err="1" smtClean="0"/>
              <a:t>Conf</a:t>
            </a:r>
            <a:r>
              <a:rPr lang="en-US" dirty="0" smtClean="0"/>
              <a:t> – 05/2015 </a:t>
            </a:r>
            <a:endParaRPr lang="en-US" dirty="0"/>
          </a:p>
        </p:txBody>
      </p:sp>
      <p:pic>
        <p:nvPicPr>
          <p:cNvPr id="10" name="Picture 9" descr="F624AF91-03F1-4534-92FE-AAE1674B03D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58094" y="1807597"/>
            <a:ext cx="2057656" cy="1171983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12" name="Picture 11" descr="Cmax_Cu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/>
          <a:stretch/>
        </p:blipFill>
        <p:spPr>
          <a:xfrm>
            <a:off x="6344414" y="3873998"/>
            <a:ext cx="2698920" cy="1199309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14" name="Picture 13" descr="Cmax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/>
          <a:stretch/>
        </p:blipFill>
        <p:spPr>
          <a:xfrm>
            <a:off x="912396" y="3869070"/>
            <a:ext cx="2411468" cy="1236279"/>
          </a:xfrm>
          <a:prstGeom prst="rect">
            <a:avLst/>
          </a:prstGeom>
          <a:ln>
            <a:solidFill>
              <a:srgbClr val="AAD233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3946999" y="3441363"/>
            <a:ext cx="20702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smtClean="0"/>
              <a:t>Resolution </a:t>
            </a:r>
            <a:r>
              <a:rPr lang="en-US" sz="1200" dirty="0" err="1" smtClean="0"/>
              <a:t>Vs</a:t>
            </a:r>
            <a:r>
              <a:rPr lang="en-US" sz="1200" dirty="0" smtClean="0"/>
              <a:t> Track Angle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1150407" y="5073769"/>
            <a:ext cx="1742446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Antiproton distribution</a:t>
            </a:r>
          </a:p>
          <a:p>
            <a:pPr algn="ctr"/>
            <a:r>
              <a:rPr lang="en-US" sz="1100" dirty="0" smtClean="0"/>
              <a:t>(calibration data)</a:t>
            </a:r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7103595" y="5027938"/>
            <a:ext cx="1271285" cy="461665"/>
          </a:xfrm>
          <a:prstGeom prst="rect">
            <a:avLst/>
          </a:prstGeom>
          <a:ln>
            <a:solidFill>
              <a:srgbClr val="ABD3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Filtered distribution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72409" y="3037710"/>
            <a:ext cx="141676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Fitted signal in the drift space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25379" y="1014269"/>
            <a:ext cx="7213542" cy="61692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 smtClean="0"/>
              <a:t>The </a:t>
            </a:r>
            <a:r>
              <a:rPr lang="en-US" sz="1400" dirty="0" err="1" smtClean="0"/>
              <a:t>MicroTPC</a:t>
            </a:r>
            <a:r>
              <a:rPr lang="en-US" sz="1400" dirty="0" smtClean="0"/>
              <a:t> </a:t>
            </a:r>
            <a:r>
              <a:rPr lang="en-US" sz="1400" dirty="0" smtClean="0"/>
              <a:t>algorithm </a:t>
            </a:r>
            <a:r>
              <a:rPr lang="en-US" sz="1400" dirty="0"/>
              <a:t>uses the time </a:t>
            </a:r>
            <a:r>
              <a:rPr lang="en-US" sz="1400" dirty="0" smtClean="0"/>
              <a:t>information </a:t>
            </a:r>
            <a:r>
              <a:rPr lang="en-US" sz="1400" dirty="0"/>
              <a:t>on multi-strip clusters to extrapolate the track </a:t>
            </a:r>
            <a:r>
              <a:rPr lang="en-US" sz="1400" dirty="0" smtClean="0"/>
              <a:t>angle :</a:t>
            </a:r>
            <a:endParaRPr lang="en-US" sz="14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26301" y="3527276"/>
            <a:ext cx="7213542" cy="61692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 err="1"/>
              <a:t>MicroTPC</a:t>
            </a:r>
            <a:r>
              <a:rPr lang="en-US" sz="1400" dirty="0"/>
              <a:t> </a:t>
            </a:r>
            <a:r>
              <a:rPr lang="en-US" sz="1400" dirty="0" err="1" smtClean="0"/>
              <a:t>algo</a:t>
            </a:r>
            <a:r>
              <a:rPr lang="en-US" sz="1400" dirty="0" smtClean="0"/>
              <a:t> </a:t>
            </a:r>
            <a:r>
              <a:rPr lang="en-US" sz="1400" dirty="0"/>
              <a:t>on </a:t>
            </a:r>
            <a:r>
              <a:rPr lang="en-US" sz="1400" dirty="0" smtClean="0"/>
              <a:t>anti-p data :</a:t>
            </a:r>
            <a:endParaRPr lang="en-US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4204170" y="4147472"/>
            <a:ext cx="1677643" cy="1382024"/>
            <a:chOff x="4204170" y="4147472"/>
            <a:chExt cx="1677643" cy="1382024"/>
          </a:xfrm>
        </p:grpSpPr>
        <p:pic>
          <p:nvPicPr>
            <p:cNvPr id="11" name="Picture 10" descr="Cmax_TimeDiffC_fi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373" y="4147472"/>
              <a:ext cx="1671440" cy="1004159"/>
            </a:xfrm>
            <a:prstGeom prst="rect">
              <a:avLst/>
            </a:prstGeom>
            <a:ln>
              <a:solidFill>
                <a:srgbClr val="AAD233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4204170" y="5067831"/>
              <a:ext cx="1652271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Track angle from a single layer barrel</a:t>
              </a:r>
              <a:endParaRPr lang="en-US" sz="1200" dirty="0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198025" y="4307526"/>
              <a:ext cx="0" cy="62845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15890" y="4302810"/>
              <a:ext cx="0" cy="62845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 rot="16200000">
            <a:off x="2031129" y="2055101"/>
            <a:ext cx="566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8826" y="2460421"/>
            <a:ext cx="732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space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34977" y="2769681"/>
            <a:ext cx="6215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462890" y="1891489"/>
            <a:ext cx="9739" cy="6658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3208648" y="4418038"/>
            <a:ext cx="904239" cy="4791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µTPC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5694089" y="4159474"/>
            <a:ext cx="904239" cy="4791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Cut</a:t>
            </a:r>
            <a:endParaRPr lang="en-US" dirty="0"/>
          </a:p>
        </p:txBody>
      </p:sp>
      <p:pic>
        <p:nvPicPr>
          <p:cNvPr id="29" name="Picture 28" descr="Screen Shot 2015-05-26 at 16.39.17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2" b="89700" l="0" r="99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11" y="1819251"/>
            <a:ext cx="2570589" cy="531925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stCxn id="35" idx="2"/>
          </p:cNvCxnSpPr>
          <p:nvPr/>
        </p:nvCxnSpPr>
        <p:spPr>
          <a:xfrm flipH="1" flipV="1">
            <a:off x="7417889" y="1675320"/>
            <a:ext cx="986349" cy="8376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5" idx="3"/>
          </p:cNvCxnSpPr>
          <p:nvPr/>
        </p:nvCxnSpPr>
        <p:spPr>
          <a:xfrm flipH="1" flipV="1">
            <a:off x="7742168" y="1634787"/>
            <a:ext cx="691751" cy="8017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flipV="1">
            <a:off x="8404238" y="2404893"/>
            <a:ext cx="202674" cy="216170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5" idx="4"/>
          </p:cNvCxnSpPr>
          <p:nvPr/>
        </p:nvCxnSpPr>
        <p:spPr>
          <a:xfrm flipH="1" flipV="1">
            <a:off x="8079959" y="1634787"/>
            <a:ext cx="425616" cy="77010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5" idx="0"/>
          </p:cNvCxnSpPr>
          <p:nvPr/>
        </p:nvCxnSpPr>
        <p:spPr>
          <a:xfrm flipH="1" flipV="1">
            <a:off x="8377215" y="1634787"/>
            <a:ext cx="128360" cy="98627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5" idx="0"/>
          </p:cNvCxnSpPr>
          <p:nvPr/>
        </p:nvCxnSpPr>
        <p:spPr>
          <a:xfrm flipV="1">
            <a:off x="8505575" y="1638572"/>
            <a:ext cx="118622" cy="9824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5" idx="5"/>
          </p:cNvCxnSpPr>
          <p:nvPr/>
        </p:nvCxnSpPr>
        <p:spPr>
          <a:xfrm flipV="1">
            <a:off x="8577231" y="1634788"/>
            <a:ext cx="340449" cy="8017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05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0"/>
            <a:ext cx="7053542" cy="1167109"/>
          </a:xfrm>
        </p:spPr>
        <p:txBody>
          <a:bodyPr/>
          <a:lstStyle/>
          <a:p>
            <a:r>
              <a:rPr lang="en-US" dirty="0" smtClean="0"/>
              <a:t>Barrel Micromegas for 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Electron-Ion Collider (EIC)</a:t>
            </a:r>
            <a:endParaRPr lang="en-US" dirty="0"/>
          </a:p>
        </p:txBody>
      </p:sp>
      <p:pic>
        <p:nvPicPr>
          <p:cNvPr id="9" name="Content Placeholder 8" descr="mumegas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32" b="94369" l="15208" r="80417">
                        <a14:foregroundMark x1="23958" y1="72718" x2="23958" y2="72718"/>
                        <a14:foregroundMark x1="76927" y1="34466" x2="76927" y2="34466"/>
                        <a14:foregroundMark x1="25365" y1="72330" x2="25365" y2="72330"/>
                        <a14:foregroundMark x1="20469" y1="75922" x2="20469" y2="75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4771" r="18732" b="4003"/>
          <a:stretch/>
        </p:blipFill>
        <p:spPr>
          <a:xfrm>
            <a:off x="4264954" y="2254542"/>
            <a:ext cx="4963524" cy="34604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mumegas-zoo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7325" r="27408" b="14326"/>
          <a:stretch/>
        </p:blipFill>
        <p:spPr>
          <a:xfrm>
            <a:off x="5413204" y="1642845"/>
            <a:ext cx="1647980" cy="1300001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8" name="Picture 7" descr="dp-mumega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2" y="3853473"/>
            <a:ext cx="2870157" cy="1701903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-1" y="1407831"/>
            <a:ext cx="5488149" cy="34962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A solution based on a TPC + Barrel detectors is considered for an EIC detector</a:t>
            </a:r>
          </a:p>
          <a:p>
            <a:r>
              <a:rPr lang="en-US" dirty="0" smtClean="0"/>
              <a:t>Internal (~20cm) and external (~2m radius) 2D cylindrical layers</a:t>
            </a:r>
          </a:p>
          <a:p>
            <a:r>
              <a:rPr lang="en-US" dirty="0" smtClean="0"/>
              <a:t>Establish </a:t>
            </a:r>
            <a:r>
              <a:rPr lang="en-US" dirty="0"/>
              <a:t>&lt;100 </a:t>
            </a:r>
            <a:r>
              <a:rPr lang="en-US" dirty="0" smtClean="0"/>
              <a:t>µm spatial </a:t>
            </a:r>
            <a:r>
              <a:rPr lang="en-US" dirty="0"/>
              <a:t>resolution in a 3T field</a:t>
            </a:r>
          </a:p>
          <a:p>
            <a:r>
              <a:rPr lang="en-US" dirty="0"/>
              <a:t>Deliver reliable “vector” </a:t>
            </a:r>
            <a:r>
              <a:rPr lang="en-US" dirty="0" smtClean="0"/>
              <a:t>measurement</a:t>
            </a:r>
          </a:p>
          <a:p>
            <a:r>
              <a:rPr lang="en-US" dirty="0" smtClean="0"/>
              <a:t>Fast measurement layer between MAPS and the TPC</a:t>
            </a:r>
            <a:endParaRPr lang="en-US" dirty="0"/>
          </a:p>
          <a:p>
            <a:r>
              <a:rPr lang="en-US" dirty="0" smtClean="0"/>
              <a:t>Minimized </a:t>
            </a:r>
            <a:r>
              <a:rPr lang="en-US" dirty="0"/>
              <a:t>material </a:t>
            </a:r>
            <a:r>
              <a:rPr lang="en-US" dirty="0" smtClean="0"/>
              <a:t>budget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933011" y="2062295"/>
            <a:ext cx="419476" cy="384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656179" y="2772639"/>
            <a:ext cx="86846" cy="736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309931" y="1849391"/>
            <a:ext cx="1318522" cy="276999"/>
          </a:xfrm>
          <a:prstGeom prst="rect">
            <a:avLst/>
          </a:prstGeom>
          <a:ln>
            <a:solidFill>
              <a:srgbClr val="AAD233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Internal layers</a:t>
            </a:r>
            <a:endParaRPr lang="en-US" sz="1050" dirty="0" smtClean="0">
              <a:solidFill>
                <a:schemeClr val="bg1"/>
              </a:solidFill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683720" y="5089409"/>
            <a:ext cx="1227238" cy="276999"/>
          </a:xfrm>
          <a:prstGeom prst="rect">
            <a:avLst/>
          </a:prstGeom>
          <a:ln>
            <a:solidFill>
              <a:srgbClr val="AAD233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External layers</a:t>
            </a:r>
            <a:endParaRPr lang="en-US" sz="1050" dirty="0" smtClean="0">
              <a:solidFill>
                <a:schemeClr val="bg1"/>
              </a:solidFill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6934856" y="5140123"/>
            <a:ext cx="748864" cy="877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070911" y="4949314"/>
            <a:ext cx="1318522" cy="738664"/>
          </a:xfrm>
          <a:prstGeom prst="rect">
            <a:avLst/>
          </a:prstGeom>
          <a:ln>
            <a:solidFill>
              <a:srgbClr val="00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EIC GEMs : See B.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Surrow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 Poster</a:t>
            </a:r>
            <a:endParaRPr lang="en-US" sz="1100" b="1" dirty="0" smtClean="0">
              <a:solidFill>
                <a:schemeClr val="bg1"/>
              </a:solidFill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4730172" y="4742234"/>
            <a:ext cx="296157" cy="2070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3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3" y="1016844"/>
            <a:ext cx="8198289" cy="4298824"/>
          </a:xfrm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rgbClr val="AAD233"/>
                </a:solidFill>
              </a:rPr>
              <a:t>Large Cylindrical </a:t>
            </a:r>
            <a:r>
              <a:rPr lang="en-US" sz="1400" dirty="0" smtClean="0">
                <a:solidFill>
                  <a:srgbClr val="AAD233"/>
                </a:solidFill>
              </a:rPr>
              <a:t>Micromegas </a:t>
            </a:r>
            <a:r>
              <a:rPr lang="en-US" sz="1400" dirty="0" smtClean="0"/>
              <a:t>has been developed thanks to the bulk technology for the CLAS12 experiment after a long R&amp;D</a:t>
            </a:r>
          </a:p>
          <a:p>
            <a:r>
              <a:rPr lang="en-US" sz="1400" dirty="0" smtClean="0"/>
              <a:t>Cylindrical Micromegas allows fast and precise measurements on light weight layers</a:t>
            </a:r>
          </a:p>
          <a:p>
            <a:r>
              <a:rPr lang="en-US" sz="1400" dirty="0" smtClean="0">
                <a:solidFill>
                  <a:srgbClr val="AAD233"/>
                </a:solidFill>
              </a:rPr>
              <a:t>4 </a:t>
            </a:r>
            <a:r>
              <a:rPr lang="en-US" sz="1400" dirty="0" smtClean="0">
                <a:solidFill>
                  <a:srgbClr val="AAD233"/>
                </a:solidFill>
              </a:rPr>
              <a:t>full scale CLAS12 Barrels </a:t>
            </a:r>
            <a:r>
              <a:rPr lang="en-US" sz="1400" dirty="0" smtClean="0"/>
              <a:t>using resistive technology have been produced and tested</a:t>
            </a:r>
          </a:p>
          <a:p>
            <a:r>
              <a:rPr lang="en-US" sz="1400" dirty="0" smtClean="0"/>
              <a:t>Pre-series production issues understood, </a:t>
            </a:r>
            <a:r>
              <a:rPr lang="en-US" sz="1400" dirty="0" smtClean="0">
                <a:solidFill>
                  <a:srgbClr val="AAD233"/>
                </a:solidFill>
              </a:rPr>
              <a:t>ready for production !</a:t>
            </a:r>
          </a:p>
          <a:p>
            <a:r>
              <a:rPr lang="en-US" sz="1400" dirty="0" smtClean="0">
                <a:solidFill>
                  <a:srgbClr val="AAD233"/>
                </a:solidFill>
              </a:rPr>
              <a:t>Great performances </a:t>
            </a:r>
            <a:r>
              <a:rPr lang="en-US" sz="1400" dirty="0" smtClean="0"/>
              <a:t>measured on the barrel CLAS12 detectors</a:t>
            </a:r>
          </a:p>
          <a:p>
            <a:pPr lvl="1"/>
            <a:r>
              <a:rPr lang="en-US" dirty="0" smtClean="0"/>
              <a:t>Full efficiency</a:t>
            </a:r>
          </a:p>
          <a:p>
            <a:pPr lvl="1"/>
            <a:r>
              <a:rPr lang="en-US" dirty="0" smtClean="0"/>
              <a:t>0.3% of X0</a:t>
            </a:r>
          </a:p>
          <a:p>
            <a:pPr lvl="1"/>
            <a:r>
              <a:rPr lang="en-US" dirty="0" smtClean="0"/>
              <a:t>Below 200µm spatial resolution</a:t>
            </a:r>
          </a:p>
          <a:p>
            <a:pPr lvl="1"/>
            <a:r>
              <a:rPr lang="en-US" dirty="0" smtClean="0"/>
              <a:t>20 to 25 ns time resolution in </a:t>
            </a:r>
            <a:r>
              <a:rPr lang="en-US" dirty="0" err="1" smtClean="0"/>
              <a:t>Ar</a:t>
            </a:r>
            <a:r>
              <a:rPr lang="en-US" dirty="0" smtClean="0"/>
              <a:t>/iC4H10 95/5</a:t>
            </a:r>
          </a:p>
          <a:p>
            <a:r>
              <a:rPr lang="en-US" sz="1600" dirty="0">
                <a:solidFill>
                  <a:srgbClr val="AAD233"/>
                </a:solidFill>
              </a:rPr>
              <a:t>First use of small radius cylindrical detectors in the ASACUSA experiment</a:t>
            </a:r>
            <a:endParaRPr lang="en-US" sz="1600" dirty="0"/>
          </a:p>
          <a:p>
            <a:r>
              <a:rPr lang="en-US" sz="1600" dirty="0"/>
              <a:t>4x2D AMT operational det. produced, 2 used for data taking</a:t>
            </a:r>
          </a:p>
          <a:p>
            <a:r>
              <a:rPr lang="en-US" sz="1600" dirty="0"/>
              <a:t>Vector measurements with a single layer successfully tested in experimental </a:t>
            </a:r>
            <a:r>
              <a:rPr lang="en-US" sz="1600" dirty="0" smtClean="0"/>
              <a:t>conditions</a:t>
            </a:r>
            <a:endParaRPr lang="en-US" dirty="0" smtClean="0"/>
          </a:p>
          <a:p>
            <a:r>
              <a:rPr lang="en-US" dirty="0" smtClean="0"/>
              <a:t>R</a:t>
            </a:r>
            <a:r>
              <a:rPr lang="en-US" dirty="0" smtClean="0"/>
              <a:t>&amp;D for an </a:t>
            </a:r>
            <a:r>
              <a:rPr lang="en-US" dirty="0" smtClean="0">
                <a:solidFill>
                  <a:srgbClr val="AAD233"/>
                </a:solidFill>
              </a:rPr>
              <a:t>EIC</a:t>
            </a:r>
            <a:r>
              <a:rPr lang="en-US" dirty="0" smtClean="0"/>
              <a:t> started for a mixed Si/TPC/Cylindrical </a:t>
            </a:r>
            <a:r>
              <a:rPr lang="en-US" dirty="0" smtClean="0"/>
              <a:t>MM tracker</a:t>
            </a:r>
            <a:endParaRPr lang="en-US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6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CLAS12 TEAM AT SACLAY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 descr="IMG_1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93" y="2067326"/>
            <a:ext cx="5642856" cy="3345981"/>
          </a:xfrm>
          <a:prstGeom prst="rect">
            <a:avLst/>
          </a:prstGeom>
          <a:ln>
            <a:solidFill>
              <a:srgbClr val="AAD233"/>
            </a:solidFill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55578" y="1122308"/>
            <a:ext cx="7042109" cy="17712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D. </a:t>
            </a:r>
            <a:r>
              <a:rPr lang="en-US" dirty="0" err="1" smtClean="0"/>
              <a:t>Attie</a:t>
            </a:r>
            <a:r>
              <a:rPr lang="en-US" dirty="0" smtClean="0"/>
              <a:t>, S. </a:t>
            </a:r>
            <a:r>
              <a:rPr lang="en-US" dirty="0" err="1" smtClean="0"/>
              <a:t>Aune</a:t>
            </a:r>
            <a:r>
              <a:rPr lang="en-US" dirty="0" smtClean="0"/>
              <a:t>, J. Giraud, R. </a:t>
            </a:r>
            <a:r>
              <a:rPr lang="en-US" dirty="0" err="1" smtClean="0"/>
              <a:t>Granelli</a:t>
            </a:r>
            <a:r>
              <a:rPr lang="en-US" dirty="0" smtClean="0"/>
              <a:t>, C. </a:t>
            </a:r>
            <a:r>
              <a:rPr lang="en-US" dirty="0" err="1" smtClean="0"/>
              <a:t>Lahonde-Hamdoun</a:t>
            </a:r>
            <a:r>
              <a:rPr lang="en-US" dirty="0" smtClean="0"/>
              <a:t>, </a:t>
            </a:r>
            <a:r>
              <a:rPr lang="en-US" dirty="0"/>
              <a:t>I</a:t>
            </a:r>
            <a:r>
              <a:rPr lang="en-US" dirty="0" smtClean="0"/>
              <a:t>. </a:t>
            </a:r>
            <a:r>
              <a:rPr lang="en-US" dirty="0" err="1"/>
              <a:t>M</a:t>
            </a:r>
            <a:r>
              <a:rPr lang="en-US" dirty="0" err="1" smtClean="0"/>
              <a:t>andjavidze</a:t>
            </a:r>
            <a:r>
              <a:rPr lang="en-US" dirty="0" smtClean="0"/>
              <a:t>, O. </a:t>
            </a:r>
            <a:r>
              <a:rPr lang="en-US" dirty="0" err="1" smtClean="0"/>
              <a:t>Meunier</a:t>
            </a:r>
            <a:r>
              <a:rPr lang="en-US" dirty="0" smtClean="0"/>
              <a:t>, S. </a:t>
            </a:r>
            <a:r>
              <a:rPr lang="en-US" dirty="0" err="1"/>
              <a:t>P</a:t>
            </a:r>
            <a:r>
              <a:rPr lang="en-US" dirty="0" err="1" smtClean="0"/>
              <a:t>rocureur</a:t>
            </a:r>
            <a:r>
              <a:rPr lang="en-US" dirty="0" smtClean="0"/>
              <a:t>, M. </a:t>
            </a:r>
            <a:r>
              <a:rPr lang="en-US" dirty="0" err="1" smtClean="0"/>
              <a:t>Riallot</a:t>
            </a:r>
            <a:r>
              <a:rPr lang="en-US" dirty="0" smtClean="0"/>
              <a:t>, J-Y Rousse, F. </a:t>
            </a:r>
            <a:r>
              <a:rPr lang="en-US" dirty="0" err="1"/>
              <a:t>S</a:t>
            </a:r>
            <a:r>
              <a:rPr lang="en-US" dirty="0" err="1" smtClean="0"/>
              <a:t>abatie</a:t>
            </a:r>
            <a:r>
              <a:rPr lang="en-US" dirty="0" smtClean="0"/>
              <a:t>, M. Vandenbroucke</a:t>
            </a:r>
          </a:p>
        </p:txBody>
      </p:sp>
    </p:spTree>
    <p:extLst>
      <p:ext uri="{BB962C8B-B14F-4D97-AF65-F5344CB8AC3E}">
        <p14:creationId xmlns:p14="http://schemas.microsoft.com/office/powerpoint/2010/main" val="829972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1461999"/>
            <a:ext cx="6709906" cy="349623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Micromegas Principle, Bulk</a:t>
            </a:r>
          </a:p>
          <a:p>
            <a:r>
              <a:rPr lang="en-US" sz="1800" dirty="0" smtClean="0"/>
              <a:t>Cylindrical Micromegas</a:t>
            </a:r>
          </a:p>
          <a:p>
            <a:r>
              <a:rPr lang="en-US" sz="1800" dirty="0" smtClean="0"/>
              <a:t>Large radius </a:t>
            </a:r>
            <a:r>
              <a:rPr lang="en-US" sz="1800" dirty="0" smtClean="0"/>
              <a:t>resistive </a:t>
            </a:r>
            <a:r>
              <a:rPr lang="en-US" sz="1800" dirty="0" smtClean="0"/>
              <a:t>cylindrical Micromegas for CLAS12</a:t>
            </a:r>
          </a:p>
          <a:p>
            <a:pPr lvl="1"/>
            <a:r>
              <a:rPr lang="en-US" sz="1800" dirty="0" smtClean="0"/>
              <a:t>Overview</a:t>
            </a:r>
          </a:p>
          <a:p>
            <a:pPr lvl="1"/>
            <a:r>
              <a:rPr lang="en-US" sz="1800" dirty="0" smtClean="0"/>
              <a:t>Performances</a:t>
            </a:r>
          </a:p>
          <a:p>
            <a:pPr lvl="1"/>
            <a:r>
              <a:rPr lang="en-US" sz="1800" dirty="0" smtClean="0"/>
              <a:t>Resistive technology features</a:t>
            </a:r>
          </a:p>
          <a:p>
            <a:r>
              <a:rPr lang="en-US" sz="1800" dirty="0"/>
              <a:t>Small Radius detectors : The </a:t>
            </a:r>
            <a:r>
              <a:rPr lang="en-US" sz="1800" dirty="0" smtClean="0"/>
              <a:t>ASACUSA Micromegas Tracker</a:t>
            </a:r>
          </a:p>
          <a:p>
            <a:r>
              <a:rPr lang="en-US" sz="1800" dirty="0" smtClean="0"/>
              <a:t>Future project at an Electron Ion Collider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59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92" y="-96860"/>
            <a:ext cx="7788420" cy="1167109"/>
          </a:xfrm>
        </p:spPr>
        <p:txBody>
          <a:bodyPr>
            <a:normAutofit/>
          </a:bodyPr>
          <a:lstStyle/>
          <a:p>
            <a:r>
              <a:rPr lang="en-US" dirty="0" smtClean="0"/>
              <a:t>Detector characterization at Saclay : </a:t>
            </a:r>
            <a:r>
              <a:rPr lang="en-US" sz="2400" dirty="0" smtClean="0"/>
              <a:t>The Cosmic Test Bench</a:t>
            </a:r>
            <a:endParaRPr lang="en-US" sz="2400" dirty="0"/>
          </a:p>
        </p:txBody>
      </p:sp>
      <p:pic>
        <p:nvPicPr>
          <p:cNvPr id="7" name="Picture 2" descr="C:\Docs\Présentations\BancCos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34" y="894282"/>
            <a:ext cx="3096344" cy="1935370"/>
          </a:xfrm>
          <a:prstGeom prst="rect">
            <a:avLst/>
          </a:prstGeom>
          <a:noFill/>
          <a:ln>
            <a:solidFill>
              <a:srgbClr val="ACD4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26"/>
          <p:cNvCxnSpPr>
            <a:stCxn id="18" idx="3"/>
          </p:cNvCxnSpPr>
          <p:nvPr/>
        </p:nvCxnSpPr>
        <p:spPr>
          <a:xfrm flipV="1">
            <a:off x="4413104" y="1164668"/>
            <a:ext cx="2637937" cy="7405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27"/>
          <p:cNvCxnSpPr>
            <a:stCxn id="19" idx="3"/>
          </p:cNvCxnSpPr>
          <p:nvPr/>
        </p:nvCxnSpPr>
        <p:spPr>
          <a:xfrm flipV="1">
            <a:off x="4496460" y="1323366"/>
            <a:ext cx="2463907" cy="49016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28"/>
          <p:cNvCxnSpPr>
            <a:stCxn id="20" idx="3"/>
          </p:cNvCxnSpPr>
          <p:nvPr/>
        </p:nvCxnSpPr>
        <p:spPr>
          <a:xfrm flipV="1">
            <a:off x="4424553" y="1704128"/>
            <a:ext cx="2570373" cy="56535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29"/>
          <p:cNvCxnSpPr>
            <a:stCxn id="21" idx="3"/>
          </p:cNvCxnSpPr>
          <p:nvPr/>
        </p:nvCxnSpPr>
        <p:spPr>
          <a:xfrm flipV="1">
            <a:off x="4616876" y="2431915"/>
            <a:ext cx="2343490" cy="403739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Docs\Présentations\Vue3D_6D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81" y="3520887"/>
            <a:ext cx="2635161" cy="1886785"/>
          </a:xfrm>
          <a:prstGeom prst="rect">
            <a:avLst/>
          </a:prstGeom>
          <a:noFill/>
          <a:ln>
            <a:solidFill>
              <a:srgbClr val="ACD4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921167"/>
            <a:ext cx="2592772" cy="229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22"/>
          <p:cNvSpPr txBox="1"/>
          <p:nvPr/>
        </p:nvSpPr>
        <p:spPr>
          <a:xfrm>
            <a:off x="112096" y="2315650"/>
            <a:ext cx="54463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latin typeface="Calibri Light" panose="020F0302020204030204" pitchFamily="34" charset="0"/>
              </a:rPr>
              <a:t>to the </a:t>
            </a:r>
          </a:p>
          <a:p>
            <a:r>
              <a:rPr lang="fr-FR" sz="1050" dirty="0" smtClean="0">
                <a:latin typeface="Calibri Light" panose="020F0302020204030204" pitchFamily="34" charset="0"/>
              </a:rPr>
              <a:t>trigger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17" name="ZoneTexte 34"/>
          <p:cNvSpPr txBox="1"/>
          <p:nvPr/>
        </p:nvSpPr>
        <p:spPr>
          <a:xfrm>
            <a:off x="443254" y="1733466"/>
            <a:ext cx="8438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err="1" smtClean="0">
                <a:latin typeface="Calibri Light" panose="020F0302020204030204" pitchFamily="34" charset="0"/>
              </a:rPr>
              <a:t>Coincidence</a:t>
            </a:r>
            <a:endParaRPr lang="fr-FR" sz="1050" dirty="0" smtClean="0">
              <a:latin typeface="Calibri Light" panose="020F0302020204030204" pitchFamily="34" charset="0"/>
            </a:endParaRPr>
          </a:p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module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18" name="ZoneTexte 35"/>
          <p:cNvSpPr txBox="1"/>
          <p:nvPr/>
        </p:nvSpPr>
        <p:spPr>
          <a:xfrm>
            <a:off x="3651357" y="1111766"/>
            <a:ext cx="7617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err="1" smtClean="0">
                <a:latin typeface="Calibri Light" panose="020F0302020204030204" pitchFamily="34" charset="0"/>
              </a:rPr>
              <a:t>Scintillator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19" name="ZoneTexte 36"/>
          <p:cNvSpPr txBox="1"/>
          <p:nvPr/>
        </p:nvSpPr>
        <p:spPr>
          <a:xfrm>
            <a:off x="3568001" y="1605782"/>
            <a:ext cx="9284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Top </a:t>
            </a:r>
            <a:r>
              <a:rPr lang="fr-FR" sz="1050" dirty="0" err="1" smtClean="0">
                <a:latin typeface="Calibri Light" panose="020F0302020204030204" pitchFamily="34" charset="0"/>
              </a:rPr>
              <a:t>reference</a:t>
            </a:r>
            <a:endParaRPr lang="fr-FR" sz="1050" dirty="0" smtClean="0">
              <a:latin typeface="Calibri Light" panose="020F0302020204030204" pitchFamily="34" charset="0"/>
            </a:endParaRPr>
          </a:p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detectors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20" name="ZoneTexte 37"/>
          <p:cNvSpPr txBox="1"/>
          <p:nvPr/>
        </p:nvSpPr>
        <p:spPr>
          <a:xfrm>
            <a:off x="3701278" y="2142526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Prototype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21" name="ZoneTexte 38"/>
          <p:cNvSpPr txBox="1"/>
          <p:nvPr/>
        </p:nvSpPr>
        <p:spPr>
          <a:xfrm>
            <a:off x="3569200" y="2627905"/>
            <a:ext cx="10476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Down </a:t>
            </a:r>
            <a:r>
              <a:rPr lang="fr-FR" sz="1050" dirty="0" err="1" smtClean="0">
                <a:latin typeface="Calibri Light" panose="020F0302020204030204" pitchFamily="34" charset="0"/>
              </a:rPr>
              <a:t>reference</a:t>
            </a:r>
            <a:endParaRPr lang="fr-FR" sz="1050" dirty="0">
              <a:latin typeface="Calibri Light" panose="020F0302020204030204" pitchFamily="34" charset="0"/>
            </a:endParaRPr>
          </a:p>
          <a:p>
            <a:pPr algn="ctr"/>
            <a:r>
              <a:rPr lang="fr-FR" sz="1050" dirty="0" smtClean="0">
                <a:latin typeface="Calibri Light" panose="020F0302020204030204" pitchFamily="34" charset="0"/>
              </a:rPr>
              <a:t>detectors</a:t>
            </a:r>
            <a:endParaRPr lang="en-US" sz="1050" dirty="0">
              <a:latin typeface="Calibri Light" panose="020F0302020204030204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752166" y="3039021"/>
            <a:ext cx="5289878" cy="3496234"/>
          </a:xfrm>
        </p:spPr>
        <p:txBody>
          <a:bodyPr>
            <a:normAutofit/>
          </a:bodyPr>
          <a:lstStyle/>
          <a:p>
            <a:r>
              <a:rPr lang="en-US" sz="1200" dirty="0"/>
              <a:t>Setup to characterize in 2D the prototypes</a:t>
            </a:r>
          </a:p>
          <a:p>
            <a:r>
              <a:rPr lang="en-US" sz="1200" dirty="0"/>
              <a:t>Tracking detectors : </a:t>
            </a:r>
            <a:r>
              <a:rPr lang="en-US" sz="1200" dirty="0" err="1"/>
              <a:t>MultiGen</a:t>
            </a:r>
            <a:r>
              <a:rPr lang="en-US" sz="1200" dirty="0"/>
              <a:t> 2D x4 (8 Connectors)</a:t>
            </a:r>
          </a:p>
          <a:p>
            <a:r>
              <a:rPr lang="en-US" sz="1200" dirty="0"/>
              <a:t>Fully equipped with DREAM FEE</a:t>
            </a:r>
          </a:p>
          <a:p>
            <a:r>
              <a:rPr lang="en-US" sz="1200" dirty="0" smtClean="0"/>
              <a:t>24 </a:t>
            </a:r>
            <a:r>
              <a:rPr lang="en-US" sz="1200" dirty="0"/>
              <a:t>Positive + 24 Negative HV </a:t>
            </a:r>
          </a:p>
          <a:p>
            <a:r>
              <a:rPr lang="en-US" sz="1200" dirty="0"/>
              <a:t>Gas mixing system + pre-mixed bottles</a:t>
            </a:r>
          </a:p>
          <a:p>
            <a:r>
              <a:rPr lang="en-US" sz="1200" dirty="0"/>
              <a:t>Trigger control module, trigger time resolution below 3 ns, Projected track resolution of ~100 µm</a:t>
            </a:r>
          </a:p>
          <a:p>
            <a:r>
              <a:rPr lang="en-US" sz="1200" dirty="0" smtClean="0"/>
              <a:t>6 </a:t>
            </a:r>
            <a:r>
              <a:rPr lang="en-US" sz="1200" dirty="0"/>
              <a:t>Hz trigger rate, </a:t>
            </a:r>
            <a:r>
              <a:rPr lang="en-US" sz="1200" dirty="0" smtClean="0"/>
              <a:t>&gt;90% </a:t>
            </a:r>
            <a:r>
              <a:rPr lang="en-US" sz="1200" dirty="0"/>
              <a:t>track reconstruction efficiency</a:t>
            </a:r>
          </a:p>
          <a:p>
            <a:r>
              <a:rPr lang="en-US" sz="1200" dirty="0"/>
              <a:t>1h to get </a:t>
            </a:r>
            <a:r>
              <a:rPr lang="en-US" sz="1200" dirty="0" smtClean="0"/>
              <a:t>one efficiency </a:t>
            </a:r>
            <a:r>
              <a:rPr lang="en-US" sz="1200" dirty="0"/>
              <a:t>point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3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2-03 at 18.29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10820"/>
            <a:ext cx="7128792" cy="40426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127425"/>
            <a:ext cx="7053542" cy="1167109"/>
          </a:xfrm>
        </p:spPr>
        <p:txBody>
          <a:bodyPr>
            <a:normAutofit/>
          </a:bodyPr>
          <a:lstStyle/>
          <a:p>
            <a:r>
              <a:rPr lang="en-US" dirty="0" smtClean="0"/>
              <a:t>The ASACUSA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ntimatter spectroscopy at CERN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2120" y="3821355"/>
            <a:ext cx="3168352" cy="13742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283968" y="3157534"/>
            <a:ext cx="1800200" cy="10201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28184" y="5164780"/>
            <a:ext cx="2839239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ASACUSA Micromegas Tracker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9481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CLAS12 Operating </a:t>
            </a:r>
            <a:r>
              <a:rPr lang="en-US" dirty="0"/>
              <a:t>C</a:t>
            </a:r>
            <a:r>
              <a:rPr lang="en-US" dirty="0" smtClean="0"/>
              <a:t>onditions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Micromegas R&amp;D overview - Maxence Vandenbroucke – EIC Meeting – 05/2015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857250"/>
            <a:ext cx="9118600" cy="398991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1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Budget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 descr="Screen Shot 2015-05-26 at 10.05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6" y="1174408"/>
            <a:ext cx="6956866" cy="41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5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27 at 18.34.0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/>
          <a:stretch/>
        </p:blipFill>
        <p:spPr>
          <a:xfrm>
            <a:off x="206751" y="986472"/>
            <a:ext cx="2356716" cy="1278278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5" name="Picture 4" descr="Screen Shot 2015-01-27 at 18.32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/>
          <a:stretch/>
        </p:blipFill>
        <p:spPr>
          <a:xfrm>
            <a:off x="2957210" y="984781"/>
            <a:ext cx="2592803" cy="1275586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0347" y="4583871"/>
            <a:ext cx="149480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OUTER (4 ribs)</a:t>
            </a:r>
          </a:p>
          <a:p>
            <a:r>
              <a:rPr lang="en-US" sz="1400" dirty="0" smtClean="0"/>
              <a:t>R= 211.3 +/- 1.8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065025" y="4587046"/>
            <a:ext cx="1445102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INNER(4 ribs)</a:t>
            </a:r>
          </a:p>
          <a:p>
            <a:r>
              <a:rPr lang="en-US" sz="1400" dirty="0" smtClean="0"/>
              <a:t>R= 207.3+/- 2.1</a:t>
            </a:r>
            <a:endParaRPr lang="en-US" sz="1400" dirty="0"/>
          </a:p>
        </p:txBody>
      </p:sp>
      <p:pic>
        <p:nvPicPr>
          <p:cNvPr id="8" name="Picture 7" descr="Screen Shot 2015-01-27 at 18.37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19" y="2485602"/>
            <a:ext cx="2836290" cy="1741059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67228" y="4957035"/>
            <a:ext cx="4418022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=&gt; Mechanical precision up to ~2mm in radius (only one measurements)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11106"/>
            <a:ext cx="8229600" cy="406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CLAS12 Barrel : Geometry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3" name="Picture 12" descr="44A9EC6A-B8FD-4856-AD50-7B7A389F817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91" y="2767539"/>
            <a:ext cx="3163640" cy="2065866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040311" y="2537026"/>
            <a:ext cx="294901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Using cosmic ray data reconstruction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8617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11105"/>
            <a:ext cx="8229600" cy="406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Forward disk for CLAS12: issue with resistive ladders</a:t>
            </a:r>
            <a:endParaRPr lang="en-US" dirty="0"/>
          </a:p>
        </p:txBody>
      </p:sp>
      <p:pic>
        <p:nvPicPr>
          <p:cNvPr id="9" name="Imag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1108"/>
            <a:ext cx="4389438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408618"/>
            <a:ext cx="4391025" cy="262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04801" y="5016500"/>
            <a:ext cx="8487003" cy="307777"/>
          </a:xfrm>
          <a:prstGeom prst="rect">
            <a:avLst/>
          </a:prstGeom>
          <a:blipFill rotWithShape="1">
            <a:blip r:embed="rId4"/>
            <a:stretch>
              <a:fillRect t="-8333" b="-25000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fr-FR">
                <a:noFill/>
              </a:rPr>
              <a:t> 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637254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kern="1200">
                <a:solidFill>
                  <a:srgbClr val="00000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2 pre-production detector tested, One not ok :</a:t>
            </a:r>
          </a:p>
          <a:p>
            <a:pPr lvl="1"/>
            <a:r>
              <a:rPr lang="en-US" sz="1400" dirty="0" smtClean="0">
                <a:latin typeface="Calibri Light" panose="020F0302020204030204" pitchFamily="34" charset="0"/>
              </a:rPr>
              <a:t>High current due to a contact in the active area (can’t burn it with sparks)</a:t>
            </a:r>
          </a:p>
          <a:p>
            <a:pPr lvl="1"/>
            <a:r>
              <a:rPr lang="en-US" sz="1400" dirty="0" smtClean="0">
                <a:latin typeface="Calibri Light" panose="020F0302020204030204" pitchFamily="34" charset="0"/>
              </a:rPr>
              <a:t>Large impacted zone due to ladders</a:t>
            </a:r>
          </a:p>
          <a:p>
            <a:pPr lvl="1"/>
            <a:r>
              <a:rPr lang="en-US" sz="1400" dirty="0" smtClean="0">
                <a:latin typeface="Calibri Light" panose="020F0302020204030204" pitchFamily="34" charset="0"/>
              </a:rPr>
              <a:t>Drift electrode glued</a:t>
            </a:r>
          </a:p>
          <a:p>
            <a:pPr>
              <a:buFont typeface="Symbol" charset="0"/>
              <a:buChar char=""/>
            </a:pPr>
            <a:r>
              <a:rPr lang="en-US" sz="1600" b="1" dirty="0" smtClean="0">
                <a:latin typeface="Calibri Light" panose="020F0302020204030204" pitchFamily="34" charset="0"/>
              </a:rPr>
              <a:t>Production detectors </a:t>
            </a:r>
          </a:p>
          <a:p>
            <a:pPr lvl="1">
              <a:buFont typeface="Symbol" charset="0"/>
              <a:buChar char=""/>
            </a:pPr>
            <a:r>
              <a:rPr lang="en-US" sz="1400" b="1" dirty="0" smtClean="0">
                <a:latin typeface="Calibri Light" panose="020F0302020204030204" pitchFamily="34" charset="0"/>
              </a:rPr>
              <a:t>No ladders</a:t>
            </a:r>
          </a:p>
          <a:p>
            <a:pPr lvl="1">
              <a:buFont typeface="Symbol" charset="0"/>
              <a:buChar char=""/>
            </a:pPr>
            <a:r>
              <a:rPr lang="en-US" sz="1400" dirty="0" smtClean="0">
                <a:latin typeface="Calibri Light" panose="020F0302020204030204" pitchFamily="34" charset="0"/>
              </a:rPr>
              <a:t>Re-</a:t>
            </a:r>
            <a:r>
              <a:rPr lang="en-US" sz="1400" dirty="0" err="1" smtClean="0">
                <a:latin typeface="Calibri Light" panose="020F0302020204030204" pitchFamily="34" charset="0"/>
              </a:rPr>
              <a:t>openable</a:t>
            </a:r>
            <a:r>
              <a:rPr lang="en-US" sz="1400" dirty="0" smtClean="0">
                <a:latin typeface="Calibri Light" panose="020F0302020204030204" pitchFamily="34" charset="0"/>
              </a:rPr>
              <a:t> design with screws </a:t>
            </a:r>
          </a:p>
          <a:p>
            <a:endParaRPr lang="en-US" sz="1600" b="1" dirty="0" smtClean="0"/>
          </a:p>
        </p:txBody>
      </p:sp>
      <p:pic>
        <p:nvPicPr>
          <p:cNvPr id="2" name="Picture 1" descr="Screen Shot 2015-05-08 at 11.49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21" y="651415"/>
            <a:ext cx="1344721" cy="1717826"/>
          </a:xfrm>
          <a:prstGeom prst="rect">
            <a:avLst/>
          </a:prstGeom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99593" y="2369240"/>
            <a:ext cx="34641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fr-FR" sz="1800" i="1" dirty="0" err="1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Before</a:t>
            </a:r>
            <a:r>
              <a:rPr lang="fr-FR" sz="1800" i="1" dirty="0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 the </a:t>
            </a:r>
            <a:r>
              <a:rPr lang="fr-FR" sz="1800" i="1" dirty="0" err="1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current</a:t>
            </a:r>
            <a:r>
              <a:rPr lang="fr-FR" sz="1800" i="1" dirty="0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 </a:t>
            </a:r>
            <a:r>
              <a:rPr lang="fr-FR" sz="1800" i="1" dirty="0" err="1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appaered</a:t>
            </a:r>
            <a:endParaRPr lang="fr-FR" sz="1800" i="1" dirty="0" smtClean="0">
              <a:solidFill>
                <a:srgbClr val="0099FF"/>
              </a:solidFill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103939" y="2369240"/>
            <a:ext cx="1570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fr-FR" sz="1800" i="1" dirty="0" err="1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With</a:t>
            </a:r>
            <a:r>
              <a:rPr lang="fr-FR" sz="1800" i="1" dirty="0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 </a:t>
            </a:r>
            <a:r>
              <a:rPr lang="fr-FR" sz="1800" i="1" dirty="0" err="1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current</a:t>
            </a:r>
            <a:endParaRPr lang="fr-FR" sz="1800" i="1" dirty="0" smtClean="0">
              <a:solidFill>
                <a:srgbClr val="0099FF"/>
              </a:solidFill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Micromegas R&amp;D overview - Maxence Vandenbroucke – EIC Meeting – 05/2015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7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" y="475313"/>
            <a:ext cx="2879725" cy="1799696"/>
          </a:xfrm>
          <a:prstGeom prst="rect">
            <a:avLst/>
          </a:prstGeom>
        </p:spPr>
      </p:pic>
      <p:pic>
        <p:nvPicPr>
          <p:cNvPr id="5" name="Imag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" y="2275009"/>
            <a:ext cx="2879725" cy="1799696"/>
          </a:xfrm>
          <a:prstGeom prst="rect">
            <a:avLst/>
          </a:prstGeom>
        </p:spPr>
      </p:pic>
      <p:pic>
        <p:nvPicPr>
          <p:cNvPr id="6" name="Image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41" y="2275009"/>
            <a:ext cx="2879725" cy="1799696"/>
          </a:xfrm>
          <a:prstGeom prst="rect">
            <a:avLst/>
          </a:prstGeom>
        </p:spPr>
      </p:pic>
      <p:pic>
        <p:nvPicPr>
          <p:cNvPr id="7" name="Image 2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41" y="475313"/>
            <a:ext cx="2879725" cy="1799696"/>
          </a:xfrm>
          <a:prstGeom prst="rect">
            <a:avLst/>
          </a:prstGeom>
        </p:spPr>
      </p:pic>
      <p:pic>
        <p:nvPicPr>
          <p:cNvPr id="8" name="Image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80" y="2850575"/>
            <a:ext cx="2879725" cy="17996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3875" y="40747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Some defects observed with the </a:t>
            </a:r>
            <a:r>
              <a:rPr lang="en-US" sz="1200" dirty="0" err="1"/>
              <a:t>Mitutoyo</a:t>
            </a:r>
            <a:r>
              <a:rPr lang="en-US" sz="1200" dirty="0"/>
              <a:t> along a noisy </a:t>
            </a:r>
            <a:r>
              <a:rPr lang="en-US" sz="1200" dirty="0" smtClean="0"/>
              <a:t>strip</a:t>
            </a:r>
            <a:r>
              <a:rPr lang="fr-FR" sz="1200" dirty="0" smtClean="0"/>
              <a:t>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962279" y="4650271"/>
            <a:ext cx="2879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Zoom on a part of the CLAS12 Barrel pre-series #2 with thermal cam, with HV on and current of about 300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A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76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Investigation of the cause of the short</a:t>
            </a:r>
          </a:p>
        </p:txBody>
      </p:sp>
      <p:pic>
        <p:nvPicPr>
          <p:cNvPr id="12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04" y="0"/>
            <a:ext cx="1145096" cy="447198"/>
          </a:xfrm>
          <a:prstGeom prst="rect">
            <a:avLst/>
          </a:prstGeom>
        </p:spPr>
      </p:pic>
      <p:pic>
        <p:nvPicPr>
          <p:cNvPr id="13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52509" cy="44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H="1">
            <a:off x="0" y="439537"/>
            <a:ext cx="9144000" cy="0"/>
          </a:xfrm>
          <a:prstGeom prst="line">
            <a:avLst/>
          </a:prstGeom>
          <a:ln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100000">
                  <a:srgbClr val="AF010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9466" y="4557890"/>
            <a:ext cx="499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defect has not been identified</a:t>
            </a:r>
          </a:p>
          <a:p>
            <a:r>
              <a:rPr lang="en-US" dirty="0" smtClean="0"/>
              <a:t>Observation of the current with infra-red camera made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Micromegas R&amp;D overview - Maxence Vandenbroucke – EIC Meeting – 05/2015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93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468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</a:rPr>
              <a:t>List of detectors </a:t>
            </a:r>
            <a:r>
              <a:rPr lang="fr-FR" dirty="0" err="1" smtClean="0">
                <a:ea typeface="+mj-ea"/>
              </a:rPr>
              <a:t>tested</a:t>
            </a:r>
            <a:endParaRPr lang="fr-FR" dirty="0">
              <a:ea typeface="+mj-ea"/>
            </a:endParaRPr>
          </a:p>
        </p:txBody>
      </p:sp>
      <p:sp>
        <p:nvSpPr>
          <p:cNvPr id="17411" name="ZoneTexte 21"/>
          <p:cNvSpPr txBox="1">
            <a:spLocks noChangeArrowheads="1"/>
          </p:cNvSpPr>
          <p:nvPr/>
        </p:nvSpPr>
        <p:spPr bwMode="auto">
          <a:xfrm>
            <a:off x="250825" y="817562"/>
            <a:ext cx="6319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000000"/>
                </a:solidFill>
              </a:rPr>
              <a:t>10 CLAS12 &amp; M-Cube detectors were tested in our cosmic bench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381000" y="1460500"/>
          <a:ext cx="8305800" cy="1850762"/>
        </p:xfrm>
        <a:graphic>
          <a:graphicData uri="http://schemas.openxmlformats.org/drawingml/2006/table">
            <a:tbl>
              <a:tblPr/>
              <a:tblGrid>
                <a:gridCol w="1243013"/>
                <a:gridCol w="1155700"/>
                <a:gridCol w="1187450"/>
                <a:gridCol w="1081087"/>
                <a:gridCol w="1374775"/>
                <a:gridCol w="1060450"/>
                <a:gridCol w="1203325"/>
              </a:tblGrid>
              <a:tr h="154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Detector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experiment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resistive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Active area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manufacturer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year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Drift frame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Forward prototype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CLAS12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Hand, no ladder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R=20 cm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ELVIA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2013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Epoxy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02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Forward preserie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CLAS12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Screen printing, ladders every 2 cm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R=18.5 cm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CERN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2014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?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02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Barrel preserie (x2)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CLAS12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Screen printing, ladders every 8 cm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45x37 cm²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CERN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2014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Carbon ribs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02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Forward Tagger prototype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CLAS12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no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R=14.6 cm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CERN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2013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Epoxy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02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MultiGen 2D (4x)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M-Cube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Screen printing with ladders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50x50 cm²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CERN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2014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Aluminum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MultiGen 2D</a:t>
                      </a:r>
                      <a:endParaRPr kumimoji="0" lang="fr-FR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M-Cube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Screen printing with ladders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50x50 cm²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CERN+ELVIA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2014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Aluminum</a:t>
                      </a:r>
                      <a:endParaRPr kumimoji="0" lang="fr-FR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9600" y="1079501"/>
            <a:ext cx="35041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fr-FR" dirty="0" smtClean="0">
                <a:effectLst>
                  <a:outerShdw algn="tl">
                    <a:srgbClr val="000000">
                      <a:alpha val="43137"/>
                    </a:srgbClr>
                  </a:outerShdw>
                </a:effectLst>
                <a:latin typeface="Vijaya" pitchFamily="34" charset="0"/>
                <a:ea typeface="Cambria Math" pitchFamily="18" charset="0"/>
                <a:cs typeface="Vijaya" pitchFamily="34" charset="0"/>
                <a:sym typeface="Symbol" pitchFamily="18" charset="2"/>
              </a:rPr>
              <a:t>→  </a:t>
            </a:r>
            <a:r>
              <a:rPr lang="fr-FR" sz="1800" dirty="0" smtClean="0"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9 </a:t>
            </a:r>
            <a:r>
              <a:rPr lang="fr-FR" sz="1800" dirty="0" err="1" smtClean="0"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resistive</a:t>
            </a:r>
            <a:r>
              <a:rPr lang="fr-FR" sz="1800" dirty="0" smtClean="0"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 + 1 non </a:t>
            </a:r>
            <a:r>
              <a:rPr lang="fr-FR" sz="1800" dirty="0" err="1" smtClean="0"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resistive</a:t>
            </a:r>
            <a:endParaRPr lang="fr-FR" sz="1800" dirty="0" smtClean="0">
              <a:latin typeface="+mn-lt"/>
              <a:ea typeface="Cambria Math" pitchFamily="18" charset="0"/>
              <a:cs typeface="Vijaya" pitchFamily="34" charset="0"/>
              <a:sym typeface="Symbol" pitchFamily="18" charset="2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57201" y="3365501"/>
            <a:ext cx="8172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2400">
                <a:effectLst>
                  <a:outerShdw blurRad="38100" dist="38100" dir="2700000" algn="tl">
                    <a:srgbClr val="FFFFFF"/>
                  </a:outerShdw>
                </a:effectLst>
                <a:latin typeface="Vijaya" charset="0"/>
                <a:ea typeface="Cambria Math" charset="0"/>
                <a:cs typeface="Vijaya" charset="0"/>
                <a:sym typeface="Symbol" charset="0"/>
              </a:rPr>
              <a:t>→  </a:t>
            </a:r>
            <a:r>
              <a:rPr lang="fr-FR" sz="1800">
                <a:ea typeface="Cambria Math" charset="0"/>
                <a:cs typeface="Vijaya" charset="0"/>
                <a:sym typeface="Symbol" charset="0"/>
              </a:rPr>
              <a:t>Detectors without current between resistive strips and mesh are perfectly fine…</a:t>
            </a:r>
          </a:p>
        </p:txBody>
      </p:sp>
      <p:pic>
        <p:nvPicPr>
          <p:cNvPr id="17480" name="Imag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1"/>
            <a:ext cx="2578100" cy="154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1" name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1"/>
            <a:ext cx="2578100" cy="154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778000" y="5353844"/>
            <a:ext cx="2213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fr-FR" sz="1800" i="1" dirty="0" smtClean="0">
                <a:solidFill>
                  <a:srgbClr val="0099FF"/>
                </a:solidFill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talk by S. Bouteille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87514" y="3946261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fr-FR" sz="1800" b="1" dirty="0" smtClean="0">
                <a:latin typeface="+mn-lt"/>
                <a:ea typeface="Cambria Math" pitchFamily="18" charset="0"/>
                <a:cs typeface="Vijaya" pitchFamily="34" charset="0"/>
                <a:sym typeface="Symbol" pitchFamily="18" charset="2"/>
              </a:rPr>
              <a:t>M-Cube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Micromegas R&amp;D overview - Maxence Vandenbroucke – EIC Meeting – 05/2015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9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Micromegas Principle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04578" y="1243814"/>
            <a:ext cx="6411815" cy="3856495"/>
            <a:chOff x="509766" y="1492237"/>
            <a:chExt cx="8405634" cy="5116417"/>
          </a:xfrm>
        </p:grpSpPr>
        <p:pic>
          <p:nvPicPr>
            <p:cNvPr id="7" name="Picture 4" descr="ppeg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66" y="1492237"/>
              <a:ext cx="4718050" cy="4791075"/>
            </a:xfrm>
            <a:prstGeom prst="rect">
              <a:avLst/>
            </a:prstGeom>
            <a:noFill/>
            <a:ln>
              <a:solidFill>
                <a:srgbClr val="ABD33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zoompp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238" y="1511300"/>
              <a:ext cx="3332162" cy="3108325"/>
            </a:xfrm>
            <a:prstGeom prst="rect">
              <a:avLst/>
            </a:prstGeom>
            <a:noFill/>
            <a:ln>
              <a:solidFill>
                <a:srgbClr val="ABD33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4487863" y="3827463"/>
              <a:ext cx="1314450" cy="703262"/>
            </a:xfrm>
            <a:prstGeom prst="line">
              <a:avLst/>
            </a:prstGeom>
            <a:noFill/>
            <a:ln w="19050">
              <a:solidFill>
                <a:srgbClr val="ABD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406972" y="5440363"/>
              <a:ext cx="933054" cy="617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 2" charset="0"/>
                <a:buNone/>
              </a:pPr>
              <a:r>
                <a:rPr lang="fr-FR" sz="11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cs typeface="Times New Roman" charset="0"/>
                </a:rPr>
                <a:t>~100 </a:t>
              </a:r>
              <a:r>
                <a:rPr lang="fr-FR" sz="11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0"/>
                  <a:cs typeface="Times New Roman" charset="0"/>
                </a:rPr>
                <a:t>m</a:t>
              </a:r>
              <a:r>
                <a:rPr lang="fr-FR" sz="11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cs typeface="Times New Roman" charset="0"/>
                </a:rPr>
                <a:t>m</a:t>
              </a:r>
            </a:p>
            <a:p>
              <a:pPr algn="ctr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 2" charset="0"/>
                <a:buNone/>
              </a:pPr>
              <a:r>
                <a:rPr lang="fr-FR" sz="11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cs typeface="Times New Roman" charset="0"/>
                </a:rPr>
                <a:t>thin gap</a:t>
              </a:r>
              <a:endParaRPr lang="en-GB" sz="11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3243454" y="5070394"/>
              <a:ext cx="1756831" cy="347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 2" charset="0"/>
                <a:buNone/>
              </a:pPr>
              <a:r>
                <a:rPr lang="en-GB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cs typeface="Times New Roman" charset="0"/>
                </a:rPr>
                <a:t>Fast ions collection</a:t>
              </a:r>
              <a:endPara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endParaRPr>
            </a:p>
          </p:txBody>
        </p:sp>
        <p:pic>
          <p:nvPicPr>
            <p:cNvPr id="13" name="Picture 10" descr="curr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789" y="4730892"/>
              <a:ext cx="2041172" cy="1877762"/>
            </a:xfrm>
            <a:prstGeom prst="rect">
              <a:avLst/>
            </a:prstGeom>
            <a:noFill/>
            <a:ln>
              <a:solidFill>
                <a:srgbClr val="ABD33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26974" flipV="1">
              <a:off x="4875555" y="5904502"/>
              <a:ext cx="1793354" cy="402716"/>
            </a:xfrm>
            <a:prstGeom prst="notchedRightArrow">
              <a:avLst>
                <a:gd name="adj1" fmla="val 50000"/>
                <a:gd name="adj2" fmla="val 65603"/>
              </a:avLst>
            </a:prstGeom>
            <a:gradFill rotWithShape="0">
              <a:gsLst>
                <a:gs pos="0">
                  <a:srgbClr val="FF33CC"/>
                </a:gs>
                <a:gs pos="100000">
                  <a:srgbClr val="FFCCFF"/>
                </a:gs>
              </a:gsLst>
              <a:lin ang="0" scaled="1"/>
            </a:gradFill>
            <a:ln w="25400">
              <a:solidFill>
                <a:srgbClr val="ABD333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folHlink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 defTabSz="762000">
                <a:tabLst>
                  <a:tab pos="762000" algn="l"/>
                </a:tabLst>
              </a:pPr>
              <a:endParaRPr lang="en-GB" sz="2500" b="1">
                <a:latin typeface="Comic Sans MS" charset="0"/>
                <a:cs typeface="Times New Roman" charset="0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16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</a:t>
            </a:r>
            <a:r>
              <a:rPr lang="en-US" dirty="0" smtClean="0"/>
              <a:t>Technology (2006)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65" y="1248948"/>
            <a:ext cx="5274211" cy="34962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Embedded of the MicroMesh </a:t>
            </a:r>
            <a:r>
              <a:rPr lang="en-US" dirty="0" smtClean="0"/>
              <a:t>on </a:t>
            </a:r>
            <a:r>
              <a:rPr lang="en-US" dirty="0" smtClean="0"/>
              <a:t>the </a:t>
            </a:r>
            <a:r>
              <a:rPr lang="en-US" dirty="0" smtClean="0"/>
              <a:t>readout electrode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Goal : Make the Production of Micromegas an Industrial process</a:t>
            </a:r>
          </a:p>
          <a:p>
            <a:endParaRPr lang="en-US" dirty="0" smtClean="0"/>
          </a:p>
          <a:p>
            <a:r>
              <a:rPr lang="en-US" dirty="0" smtClean="0"/>
              <a:t>Robust, Cheap</a:t>
            </a:r>
          </a:p>
          <a:p>
            <a:endParaRPr lang="en-US" dirty="0"/>
          </a:p>
          <a:p>
            <a:r>
              <a:rPr lang="en-US" dirty="0"/>
              <a:t>Simplified </a:t>
            </a:r>
            <a:r>
              <a:rPr lang="en-US" dirty="0" smtClean="0"/>
              <a:t>and light mechanical </a:t>
            </a:r>
            <a:r>
              <a:rPr lang="en-US" dirty="0"/>
              <a:t>structure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AAD233"/>
                </a:solidFill>
              </a:rPr>
              <a:t>Ability </a:t>
            </a:r>
            <a:r>
              <a:rPr lang="en-US" dirty="0">
                <a:solidFill>
                  <a:srgbClr val="AAD233"/>
                </a:solidFill>
              </a:rPr>
              <a:t>to use thin PCBs and produce different shapes (cylindrical detectors !)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47" name="Picture 4" descr="bulk 2"/>
          <p:cNvPicPr>
            <a:picLocks noChangeAspect="1" noChangeArrowheads="1"/>
          </p:cNvPicPr>
          <p:nvPr/>
        </p:nvPicPr>
        <p:blipFill rotWithShape="1"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7" b="24800"/>
          <a:stretch/>
        </p:blipFill>
        <p:spPr bwMode="auto">
          <a:xfrm>
            <a:off x="5401020" y="978713"/>
            <a:ext cx="1886706" cy="1502875"/>
          </a:xfrm>
          <a:prstGeom prst="rect">
            <a:avLst/>
          </a:prstGeom>
          <a:noFill/>
          <a:ln w="12700" cmpd="sng">
            <a:solidFill>
              <a:srgbClr val="ABD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 descr="bulk_micromegas-close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42" y="2052825"/>
            <a:ext cx="1883477" cy="1412354"/>
          </a:xfrm>
          <a:prstGeom prst="rect">
            <a:avLst/>
          </a:prstGeom>
          <a:noFill/>
          <a:ln w="12700" cmpd="sng">
            <a:solidFill>
              <a:srgbClr val="ABD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60940"/>
            <a:ext cx="5980176" cy="46939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 dirty="0"/>
          </a:p>
        </p:txBody>
      </p:sp>
      <p:pic>
        <p:nvPicPr>
          <p:cNvPr id="10" name="Image 8" descr="bulk_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2488" r="38637" b="53178"/>
          <a:stretch/>
        </p:blipFill>
        <p:spPr>
          <a:xfrm>
            <a:off x="7441144" y="4135372"/>
            <a:ext cx="1494653" cy="1112562"/>
          </a:xfrm>
          <a:prstGeom prst="rect">
            <a:avLst/>
          </a:prstGeom>
          <a:ln>
            <a:solidFill>
              <a:srgbClr val="AAD233"/>
            </a:solidFill>
          </a:ln>
        </p:spPr>
      </p:pic>
      <p:pic>
        <p:nvPicPr>
          <p:cNvPr id="5" name="Picture 9" descr="Z:\Clas12\photos\détecteurs\Photos CLAS V1.1\laminage 2éme couche CLAS V1.1 00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r="4658"/>
          <a:stretch/>
        </p:blipFill>
        <p:spPr bwMode="auto">
          <a:xfrm>
            <a:off x="5503410" y="2720547"/>
            <a:ext cx="1684784" cy="1458622"/>
          </a:xfrm>
          <a:prstGeom prst="rect">
            <a:avLst/>
          </a:prstGeom>
          <a:noFill/>
          <a:ln w="12700" cmpd="sng">
            <a:solidFill>
              <a:srgbClr val="ABD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Elbow Connector 13"/>
          <p:cNvCxnSpPr/>
          <p:nvPr/>
        </p:nvCxnSpPr>
        <p:spPr>
          <a:xfrm>
            <a:off x="4431817" y="4404468"/>
            <a:ext cx="3269816" cy="27021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56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Micromegas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ZoneTexte 8"/>
          <p:cNvSpPr txBox="1"/>
          <p:nvPr/>
        </p:nvSpPr>
        <p:spPr>
          <a:xfrm>
            <a:off x="5660537" y="2946902"/>
            <a:ext cx="2424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Electric leak test</a:t>
            </a:r>
            <a:endParaRPr lang="fr-FR" sz="1200" dirty="0"/>
          </a:p>
        </p:txBody>
      </p:sp>
      <p:pic>
        <p:nvPicPr>
          <p:cNvPr id="6" name="Picture 2" descr="C:\Users\ball\dell\CLAS12\PIX\Sept 2012\Dummy Metal\DM2 scotch rallong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0" y="1099603"/>
            <a:ext cx="2462870" cy="1847301"/>
          </a:xfrm>
          <a:prstGeom prst="rect">
            <a:avLst/>
          </a:prstGeom>
          <a:ln w="12700" cmpd="sng">
            <a:solidFill>
              <a:srgbClr val="AAD233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ZoneTexte 11"/>
          <p:cNvSpPr txBox="1"/>
          <p:nvPr/>
        </p:nvSpPr>
        <p:spPr>
          <a:xfrm>
            <a:off x="291732" y="2946904"/>
            <a:ext cx="2608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Segmentation and preparation </a:t>
            </a:r>
            <a:endParaRPr lang="fr-FR" sz="1200" dirty="0"/>
          </a:p>
        </p:txBody>
      </p:sp>
      <p:pic>
        <p:nvPicPr>
          <p:cNvPr id="8" name="Picture 3" descr="C:\Users\ball\dell\CLAS12\PIX\Sept 2012\Dummy Metal\2012-08-08_DM2_Segmentation_et_collage\IMG_1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37" y="1092474"/>
            <a:ext cx="2472405" cy="1854430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13"/>
          <p:cNvSpPr txBox="1"/>
          <p:nvPr/>
        </p:nvSpPr>
        <p:spPr>
          <a:xfrm>
            <a:off x="2900370" y="2946904"/>
            <a:ext cx="281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Gluing of the side carbon ribs on circular shape</a:t>
            </a:r>
            <a:endParaRPr lang="fr-FR" sz="1200" dirty="0"/>
          </a:p>
        </p:txBody>
      </p:sp>
      <p:pic>
        <p:nvPicPr>
          <p:cNvPr id="10" name="Picture 4" descr="C:\Users\ball\dell\CLAS12\PIX\Sept 2012\Dummy Metal\DM2 test fuite carb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35" y="1099601"/>
            <a:ext cx="2462870" cy="1847301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all\dell\CLAS12\PIX\Sept 2012\Dummy Metal\2012-08-10_DM2_collage_derive\CollageRenforts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4" y="3454092"/>
            <a:ext cx="2444025" cy="1833167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6"/>
          <p:cNvSpPr txBox="1"/>
          <p:nvPr/>
        </p:nvSpPr>
        <p:spPr>
          <a:xfrm>
            <a:off x="377820" y="5287259"/>
            <a:ext cx="2513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Gluing of additional ribs </a:t>
            </a:r>
            <a:endParaRPr lang="fr-FR" sz="1200" dirty="0"/>
          </a:p>
        </p:txBody>
      </p:sp>
      <p:pic>
        <p:nvPicPr>
          <p:cNvPr id="13" name="Picture 6" descr="C:\Users\ball\dell\CLAS12\PIX\Sept 2012\Dummy Metal\2012-08-10_DM2_collage_derive\CollageDerive (1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38" y="3454091"/>
            <a:ext cx="2444026" cy="1833167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8"/>
          <p:cNvSpPr txBox="1"/>
          <p:nvPr/>
        </p:nvSpPr>
        <p:spPr>
          <a:xfrm>
            <a:off x="3046140" y="5287258"/>
            <a:ext cx="2514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Setting drift plane</a:t>
            </a:r>
            <a:endParaRPr lang="fr-FR" sz="1200" dirty="0"/>
          </a:p>
        </p:txBody>
      </p:sp>
      <p:pic>
        <p:nvPicPr>
          <p:cNvPr id="15" name="Picture 7" descr="C:\Users\ball\dell\CLAS12\PIX\Sept 2012\Dummy Metal\2012-08-10_DM2_collage_derive\CollageDerive (18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37" y="3454090"/>
            <a:ext cx="2444025" cy="1833166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5805" y="5279063"/>
            <a:ext cx="19546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G</a:t>
            </a:r>
            <a:r>
              <a:rPr lang="en-GB" sz="1200" dirty="0" smtClean="0"/>
              <a:t>luing </a:t>
            </a:r>
            <a:r>
              <a:rPr lang="en-GB" sz="1200" dirty="0"/>
              <a:t>of </a:t>
            </a:r>
            <a:r>
              <a:rPr lang="en-GB" sz="1200" dirty="0" smtClean="0"/>
              <a:t>the drift </a:t>
            </a:r>
            <a:r>
              <a:rPr lang="en-GB" sz="1200" dirty="0"/>
              <a:t>plane</a:t>
            </a:r>
            <a:endParaRPr lang="fr-FR" sz="1200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5904200" y="5461823"/>
            <a:ext cx="3216496" cy="228601"/>
          </a:xfrm>
        </p:spPr>
        <p:txBody>
          <a:bodyPr/>
          <a:lstStyle/>
          <a:p>
            <a:r>
              <a:rPr lang="en-US" dirty="0" smtClean="0"/>
              <a:t>Maxence Vandenbroucke – PISA </a:t>
            </a:r>
            <a:r>
              <a:rPr lang="en-US" dirty="0" err="1" smtClean="0"/>
              <a:t>Conf</a:t>
            </a:r>
            <a:r>
              <a:rPr lang="en-US" dirty="0" smtClean="0"/>
              <a:t> – 05/2015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CLAS12 Central Tracker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27843" y="2071143"/>
            <a:ext cx="3610744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kern="1200">
                <a:solidFill>
                  <a:srgbClr val="00000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86432" y="934023"/>
            <a:ext cx="4557570" cy="403052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 smtClean="0"/>
              <a:t>CLAS12 experiment at J-LAB</a:t>
            </a:r>
          </a:p>
          <a:p>
            <a:r>
              <a:rPr lang="en-US" sz="1600" dirty="0" smtClean="0"/>
              <a:t>High Rate 10 MHz</a:t>
            </a:r>
          </a:p>
          <a:p>
            <a:r>
              <a:rPr lang="en-US" sz="1600" dirty="0"/>
              <a:t>High magnetic field (5 T)</a:t>
            </a:r>
          </a:p>
          <a:p>
            <a:r>
              <a:rPr lang="en-US" sz="1600" dirty="0"/>
              <a:t>Deported </a:t>
            </a:r>
            <a:r>
              <a:rPr lang="en-US" sz="1600" dirty="0" smtClean="0"/>
              <a:t>electronics</a:t>
            </a:r>
          </a:p>
          <a:p>
            <a:r>
              <a:rPr lang="en-US" sz="1600" dirty="0" smtClean="0"/>
              <a:t>6 </a:t>
            </a:r>
            <a:r>
              <a:rPr lang="en-US" sz="1600" dirty="0"/>
              <a:t>Disks </a:t>
            </a:r>
            <a:r>
              <a:rPr lang="en-US" sz="1600" dirty="0" smtClean="0"/>
              <a:t>after </a:t>
            </a:r>
            <a:r>
              <a:rPr lang="en-US" sz="1600" dirty="0"/>
              <a:t>the </a:t>
            </a:r>
            <a:r>
              <a:rPr lang="en-US" sz="1600" dirty="0" smtClean="0"/>
              <a:t>target (Forward Det.)</a:t>
            </a:r>
            <a:endParaRPr lang="en-US" sz="1600" dirty="0"/>
          </a:p>
          <a:p>
            <a:pPr lvl="1"/>
            <a:r>
              <a:rPr lang="en-US" dirty="0"/>
              <a:t>Resistive strips divided in 2 zone inner/outer</a:t>
            </a:r>
          </a:p>
          <a:p>
            <a:pPr lvl="1"/>
            <a:r>
              <a:rPr lang="en-US" dirty="0"/>
              <a:t>1024 strips, pitch 525 µm</a:t>
            </a:r>
          </a:p>
          <a:p>
            <a:pPr lvl="1"/>
            <a:r>
              <a:rPr lang="en-US" dirty="0" smtClean="0"/>
              <a:t>Dimensions</a:t>
            </a:r>
            <a:r>
              <a:rPr lang="en-US" dirty="0"/>
              <a:t>: 430 mm diameter disk with a 50 mm diameter hole at the center</a:t>
            </a:r>
          </a:p>
          <a:p>
            <a:r>
              <a:rPr lang="en-US" sz="1600" dirty="0" smtClean="0">
                <a:solidFill>
                  <a:srgbClr val="AAD233"/>
                </a:solidFill>
              </a:rPr>
              <a:t>Cylindrical Barrel</a:t>
            </a: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Resistive Detectors</a:t>
            </a: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Phase 1 : 2 Layers (6 Det. Of 120º)</a:t>
            </a: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Phase 2 : 6 Layers (18 Det.)</a:t>
            </a:r>
            <a:endParaRPr lang="en-US" dirty="0">
              <a:solidFill>
                <a:srgbClr val="AAD233"/>
              </a:solidFill>
            </a:endParaRPr>
          </a:p>
          <a:p>
            <a:endParaRPr lang="en-US" sz="1600" dirty="0"/>
          </a:p>
        </p:txBody>
      </p:sp>
      <p:pic>
        <p:nvPicPr>
          <p:cNvPr id="26" name="Picture 25" descr="IMG_22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5" b="23768"/>
          <a:stretch/>
        </p:blipFill>
        <p:spPr>
          <a:xfrm>
            <a:off x="220821" y="3696851"/>
            <a:ext cx="4075482" cy="1963167"/>
          </a:xfrm>
          <a:prstGeom prst="rect">
            <a:avLst/>
          </a:prstGeom>
          <a:ln>
            <a:solidFill>
              <a:srgbClr val="AAD233"/>
            </a:solidFill>
          </a:ln>
        </p:spPr>
      </p:pic>
      <p:cxnSp>
        <p:nvCxnSpPr>
          <p:cNvPr id="10" name="Elbow Connector 9"/>
          <p:cNvCxnSpPr/>
          <p:nvPr/>
        </p:nvCxnSpPr>
        <p:spPr>
          <a:xfrm>
            <a:off x="1353889" y="1395950"/>
            <a:ext cx="3338804" cy="620516"/>
          </a:xfrm>
          <a:prstGeom prst="bentConnector3">
            <a:avLst>
              <a:gd name="adj1" fmla="val 830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>
            <a:off x="3704829" y="2130661"/>
            <a:ext cx="951352" cy="206139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06-1100 000_Clas12_Ens-Forward-CR 2couches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058"/>
            <a:ext cx="4092566" cy="2440288"/>
          </a:xfrm>
          <a:prstGeom prst="rect">
            <a:avLst/>
          </a:prstGeom>
        </p:spPr>
      </p:pic>
      <p:cxnSp>
        <p:nvCxnSpPr>
          <p:cNvPr id="34" name="Elbow Connector 33"/>
          <p:cNvCxnSpPr/>
          <p:nvPr/>
        </p:nvCxnSpPr>
        <p:spPr>
          <a:xfrm>
            <a:off x="1973110" y="2700000"/>
            <a:ext cx="2476883" cy="913140"/>
          </a:xfrm>
          <a:prstGeom prst="bentConnector3">
            <a:avLst>
              <a:gd name="adj1" fmla="val 1483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>
            <a:off x="4455459" y="3616037"/>
            <a:ext cx="256915" cy="89004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1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CLAS12 Barrel Detectors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/>
          </a:p>
        </p:txBody>
      </p:sp>
      <p:pic>
        <p:nvPicPr>
          <p:cNvPr id="6" name="Picture 5" descr="IMG_13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84" y="3582642"/>
            <a:ext cx="2580123" cy="189196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36988" y="974303"/>
            <a:ext cx="2564345" cy="159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149895" y="855078"/>
            <a:ext cx="2796021" cy="1637885"/>
            <a:chOff x="228090" y="2033510"/>
            <a:chExt cx="3203469" cy="20502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90" y="2033510"/>
              <a:ext cx="3203469" cy="2050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Connecteur droit 51"/>
            <p:cNvCxnSpPr/>
            <p:nvPr/>
          </p:nvCxnSpPr>
          <p:spPr>
            <a:xfrm>
              <a:off x="474562" y="2285501"/>
              <a:ext cx="1180907" cy="7514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2"/>
            <p:cNvCxnSpPr/>
            <p:nvPr/>
          </p:nvCxnSpPr>
          <p:spPr>
            <a:xfrm>
              <a:off x="400174" y="2364776"/>
              <a:ext cx="1180907" cy="7514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IMG_239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1" y="3541062"/>
            <a:ext cx="5289658" cy="19680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10305" y="1891788"/>
            <a:ext cx="92036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“C” Barrel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478816" y="1663112"/>
            <a:ext cx="98319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“Z” Barrel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88" y="1625074"/>
            <a:ext cx="3610744" cy="3771636"/>
          </a:xfrm>
        </p:spPr>
        <p:txBody>
          <a:bodyPr>
            <a:normAutofit/>
          </a:bodyPr>
          <a:lstStyle/>
          <a:p>
            <a:r>
              <a:rPr lang="en-US" sz="1100" dirty="0" smtClean="0"/>
              <a:t>1152 “C” strips</a:t>
            </a:r>
          </a:p>
          <a:p>
            <a:r>
              <a:rPr lang="en-US" sz="1100" dirty="0" smtClean="0">
                <a:solidFill>
                  <a:srgbClr val="AAD233"/>
                </a:solidFill>
              </a:rPr>
              <a:t>221 mm radius</a:t>
            </a:r>
          </a:p>
          <a:p>
            <a:r>
              <a:rPr lang="en-US" sz="1100" dirty="0"/>
              <a:t>Pitch from 0.67 to 0.33 mm</a:t>
            </a:r>
            <a:endParaRPr lang="en-US" sz="1100" dirty="0" smtClean="0">
              <a:solidFill>
                <a:srgbClr val="AAD233"/>
              </a:solidFill>
            </a:endParaRPr>
          </a:p>
          <a:p>
            <a:r>
              <a:rPr lang="en-US" sz="1100" dirty="0" smtClean="0"/>
              <a:t>PCB thickness 100 µm, Drift thickness 250 µm</a:t>
            </a:r>
          </a:p>
          <a:p>
            <a:r>
              <a:rPr lang="en-US" sz="1100" dirty="0" smtClean="0">
                <a:solidFill>
                  <a:srgbClr val="AAD233"/>
                </a:solidFill>
              </a:rPr>
              <a:t>0.3% </a:t>
            </a:r>
            <a:r>
              <a:rPr lang="en-US" sz="1100" dirty="0">
                <a:solidFill>
                  <a:srgbClr val="AAD233"/>
                </a:solidFill>
              </a:rPr>
              <a:t>of X0 </a:t>
            </a:r>
            <a:endParaRPr lang="en-US" sz="1100" dirty="0" smtClean="0">
              <a:solidFill>
                <a:srgbClr val="AAD233"/>
              </a:solidFill>
            </a:endParaRPr>
          </a:p>
          <a:p>
            <a:r>
              <a:rPr lang="en-US" sz="1100" dirty="0" smtClean="0"/>
              <a:t>Drift Field </a:t>
            </a:r>
            <a:r>
              <a:rPr lang="en-US" sz="1100" dirty="0" smtClean="0">
                <a:solidFill>
                  <a:srgbClr val="AAD233"/>
                </a:solidFill>
              </a:rPr>
              <a:t>2.4kV on 3 mm gap </a:t>
            </a:r>
          </a:p>
          <a:p>
            <a:r>
              <a:rPr lang="en-US" sz="1100" dirty="0"/>
              <a:t>Resistive strips technology</a:t>
            </a:r>
          </a:p>
          <a:p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3869310" y="4594805"/>
            <a:ext cx="92036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“C” Barrel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331638" y="4573132"/>
            <a:ext cx="86912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“Z” Barrel</a:t>
            </a:r>
            <a:endParaRPr lang="en-US" sz="12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27843" y="2071143"/>
            <a:ext cx="3610744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kern="1200">
                <a:solidFill>
                  <a:srgbClr val="00000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116203" y="1625074"/>
            <a:ext cx="3610744" cy="377163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100" dirty="0"/>
              <a:t>768 “Z” strips</a:t>
            </a:r>
          </a:p>
          <a:p>
            <a:r>
              <a:rPr lang="en-US" sz="1100" dirty="0" smtClean="0">
                <a:solidFill>
                  <a:srgbClr val="AAD233"/>
                </a:solidFill>
              </a:rPr>
              <a:t>225 </a:t>
            </a:r>
            <a:r>
              <a:rPr lang="en-US" sz="1100" dirty="0">
                <a:solidFill>
                  <a:srgbClr val="AAD233"/>
                </a:solidFill>
              </a:rPr>
              <a:t>mm </a:t>
            </a:r>
            <a:r>
              <a:rPr lang="en-US" sz="1100" dirty="0" smtClean="0">
                <a:solidFill>
                  <a:srgbClr val="AAD233"/>
                </a:solidFill>
              </a:rPr>
              <a:t>radius</a:t>
            </a:r>
          </a:p>
          <a:p>
            <a:r>
              <a:rPr lang="en-US" sz="1100" dirty="0"/>
              <a:t>0.529 mm </a:t>
            </a:r>
            <a:r>
              <a:rPr lang="en-US" sz="1100" dirty="0" smtClean="0"/>
              <a:t>pitch</a:t>
            </a:r>
          </a:p>
          <a:p>
            <a:r>
              <a:rPr lang="en-US" sz="1100" dirty="0" smtClean="0"/>
              <a:t>PCB </a:t>
            </a:r>
            <a:r>
              <a:rPr lang="en-US" sz="1100" dirty="0"/>
              <a:t>thickness 200 </a:t>
            </a:r>
            <a:r>
              <a:rPr lang="en-US" sz="1100" dirty="0" smtClean="0"/>
              <a:t>µm, Drift </a:t>
            </a:r>
            <a:r>
              <a:rPr lang="en-US" sz="1100" dirty="0"/>
              <a:t>thickness 250 µm</a:t>
            </a:r>
          </a:p>
          <a:p>
            <a:r>
              <a:rPr lang="en-US" sz="1100" dirty="0">
                <a:solidFill>
                  <a:srgbClr val="AAD233"/>
                </a:solidFill>
              </a:rPr>
              <a:t>0.37% of X0 </a:t>
            </a:r>
            <a:endParaRPr lang="en-US" sz="1100" dirty="0" smtClean="0">
              <a:solidFill>
                <a:srgbClr val="AAD233"/>
              </a:solidFill>
            </a:endParaRPr>
          </a:p>
          <a:p>
            <a:r>
              <a:rPr lang="en-US" sz="1100" dirty="0" smtClean="0"/>
              <a:t>Drift </a:t>
            </a:r>
            <a:r>
              <a:rPr lang="en-US" sz="1100" dirty="0"/>
              <a:t>Field </a:t>
            </a:r>
            <a:r>
              <a:rPr lang="en-US" sz="1100" dirty="0">
                <a:solidFill>
                  <a:srgbClr val="AAD233"/>
                </a:solidFill>
              </a:rPr>
              <a:t>2.4kV on 3 mm </a:t>
            </a:r>
            <a:r>
              <a:rPr lang="en-US" sz="1100" dirty="0" smtClean="0">
                <a:solidFill>
                  <a:srgbClr val="AAD233"/>
                </a:solidFill>
              </a:rPr>
              <a:t>gap</a:t>
            </a:r>
          </a:p>
          <a:p>
            <a:r>
              <a:rPr lang="en-US" sz="1100" dirty="0" smtClean="0"/>
              <a:t>Resistive strips technology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2256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268" y="853728"/>
            <a:ext cx="8229600" cy="3771636"/>
          </a:xfrm>
        </p:spPr>
        <p:txBody>
          <a:bodyPr>
            <a:normAutofit/>
          </a:bodyPr>
          <a:lstStyle/>
          <a:p>
            <a:r>
              <a:rPr lang="en-US" dirty="0" smtClean="0"/>
              <a:t>How well a self support cylindrical MM hold its shape ?</a:t>
            </a:r>
          </a:p>
          <a:p>
            <a:r>
              <a:rPr lang="en-US" dirty="0" smtClean="0"/>
              <a:t>Minimal mechanical support</a:t>
            </a:r>
          </a:p>
          <a:p>
            <a:r>
              <a:rPr lang="en-US" dirty="0" smtClean="0"/>
              <a:t>3D probing machine measuring points  : </a:t>
            </a:r>
          </a:p>
          <a:p>
            <a:pPr lvl="1"/>
            <a:r>
              <a:rPr lang="en-US" sz="1400" dirty="0" smtClean="0"/>
              <a:t>270 points on top (drift side)</a:t>
            </a:r>
          </a:p>
          <a:p>
            <a:pPr lvl="1"/>
            <a:r>
              <a:rPr lang="en-US" sz="1400" dirty="0" smtClean="0"/>
              <a:t>120 points under (readout side) </a:t>
            </a:r>
          </a:p>
          <a:p>
            <a:pPr marL="914400" lvl="2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			 </a:t>
            </a:r>
            <a:endParaRPr lang="en-US" sz="1400" dirty="0"/>
          </a:p>
        </p:txBody>
      </p:sp>
      <p:pic>
        <p:nvPicPr>
          <p:cNvPr id="5" name="Picture 4" descr="Screen Shot 2015-01-27 at 18.22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4" y="2611716"/>
            <a:ext cx="2312221" cy="1406934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7" name="Picture 6" descr="Screen Shot 2015-01-27 at 18.21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09" y="2611716"/>
            <a:ext cx="2458500" cy="1435127"/>
          </a:xfrm>
          <a:prstGeom prst="rect">
            <a:avLst/>
          </a:prstGeom>
          <a:ln>
            <a:solidFill>
              <a:srgbClr val="ABD333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432054"/>
              </p:ext>
            </p:extLst>
          </p:nvPr>
        </p:nvGraphicFramePr>
        <p:xfrm>
          <a:off x="4866072" y="1483202"/>
          <a:ext cx="3657600" cy="7514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181100"/>
                <a:gridCol w="825500"/>
                <a:gridCol w="825500"/>
                <a:gridCol w="825500"/>
              </a:tblGrid>
              <a:tr h="15028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List</a:t>
                      </a:r>
                      <a:r>
                        <a:rPr lang="en-US" sz="900" u="none" strike="noStrike" baseline="0" dirty="0" smtClean="0">
                          <a:effectLst/>
                        </a:rPr>
                        <a:t> of measured points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0283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X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Z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</a:tr>
              <a:tr h="15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PT-Arceau1_1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-3.588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231.995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-0.005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</a:tr>
              <a:tr h="15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PT-Arceau1_2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28.993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231.995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33.071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</a:tr>
              <a:tr h="15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PT-Arceau1_3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64.992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231.994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57.126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0583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60069" y="224576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11106"/>
            <a:ext cx="8229600" cy="406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CLAS12 Barrel : Geometry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Maxence Vandenbroucke – PISA Conf – 05/2015 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9" descr="Screen Shot 2015-01-27 at 18.34.0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/>
          <a:stretch/>
        </p:blipFill>
        <p:spPr>
          <a:xfrm>
            <a:off x="946964" y="4188298"/>
            <a:ext cx="2307258" cy="1251452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14" name="Picture 13" descr="Screen Shot 2015-01-27 at 18.32.5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/>
          <a:stretch/>
        </p:blipFill>
        <p:spPr>
          <a:xfrm>
            <a:off x="3767909" y="4188298"/>
            <a:ext cx="2464479" cy="1245207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729090" y="4092355"/>
            <a:ext cx="2066986" cy="116955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dirty="0" smtClean="0"/>
              <a:t>Mechanical precision up to ~2mm in radius (only one </a:t>
            </a:r>
            <a:r>
              <a:rPr lang="en-US" dirty="0" smtClean="0"/>
              <a:t>measurement) </a:t>
            </a:r>
            <a:endParaRPr lang="en-US" dirty="0"/>
          </a:p>
        </p:txBody>
      </p:sp>
      <p:pic>
        <p:nvPicPr>
          <p:cNvPr id="16" name="Picture 15" descr="44A9EC6A-B8FD-4856-AD50-7B7A389F817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38" y="2713497"/>
            <a:ext cx="1679172" cy="1096504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634545" y="3455756"/>
            <a:ext cx="1389742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smtClean="0"/>
              <a:t>Crosscheck </a:t>
            </a:r>
            <a:r>
              <a:rPr lang="en-US" sz="1000" dirty="0"/>
              <a:t>u</a:t>
            </a:r>
            <a:r>
              <a:rPr lang="en-US" sz="1000" dirty="0" smtClean="0"/>
              <a:t>sing cosmic ray data reconstruction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364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ffPlateau_CR6Z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53" y="3670303"/>
            <a:ext cx="2630442" cy="1798543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67" y="3786696"/>
            <a:ext cx="2569328" cy="1607531"/>
          </a:xfrm>
          <a:prstGeom prst="rect">
            <a:avLst/>
          </a:prstGeom>
          <a:ln>
            <a:solidFill>
              <a:srgbClr val="ABD333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1106"/>
            <a:ext cx="8229600" cy="4061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CLAS12 Barrel : Performances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Maxence Vandenbroucke – PISA </a:t>
            </a:r>
            <a:r>
              <a:rPr lang="en-US" dirty="0" err="1" smtClean="0"/>
              <a:t>Conf</a:t>
            </a:r>
            <a:r>
              <a:rPr lang="en-US" dirty="0" smtClean="0"/>
              <a:t> – 05/2015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FFC-C39F-0941-8B96-84008F10BDF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01488" y="1311789"/>
            <a:ext cx="2381221" cy="1861171"/>
            <a:chOff x="901488" y="1317363"/>
            <a:chExt cx="2381221" cy="1861171"/>
          </a:xfrm>
        </p:grpSpPr>
        <p:pic>
          <p:nvPicPr>
            <p:cNvPr id="5" name="Picture 4" descr="2DEff_CR6Z2_430V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88" y="1317363"/>
              <a:ext cx="2381221" cy="1544786"/>
            </a:xfrm>
            <a:prstGeom prst="rect">
              <a:avLst/>
            </a:prstGeom>
            <a:ln>
              <a:solidFill>
                <a:srgbClr val="ABD333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226943" y="2916924"/>
              <a:ext cx="1730311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dirty="0" smtClean="0"/>
                <a:t>Z Barrel Efficiency Map</a:t>
              </a:r>
              <a:endParaRPr lang="en-US" sz="1100" dirty="0"/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5327" y="635954"/>
            <a:ext cx="8229600" cy="1041843"/>
          </a:xfrm>
        </p:spPr>
        <p:txBody>
          <a:bodyPr>
            <a:normAutofit/>
          </a:bodyPr>
          <a:lstStyle/>
          <a:p>
            <a:r>
              <a:rPr lang="en-US" dirty="0" smtClean="0"/>
              <a:t>Cosmic rays characterization at Saclay</a:t>
            </a:r>
          </a:p>
          <a:p>
            <a:r>
              <a:rPr lang="en-US" dirty="0" smtClean="0"/>
              <a:t>Barrel efficiency </a:t>
            </a:r>
            <a:r>
              <a:rPr lang="en-US" dirty="0" smtClean="0">
                <a:solidFill>
                  <a:srgbClr val="AAD233"/>
                </a:solidFill>
              </a:rPr>
              <a:t>&gt;98% </a:t>
            </a:r>
            <a:r>
              <a:rPr lang="en-US" dirty="0" smtClean="0"/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8265" y="4227739"/>
            <a:ext cx="85674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Typical event</a:t>
            </a:r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4729074" y="1311789"/>
            <a:ext cx="2242930" cy="1883047"/>
            <a:chOff x="4729074" y="1311789"/>
            <a:chExt cx="2242930" cy="1883047"/>
          </a:xfrm>
        </p:grpSpPr>
        <p:pic>
          <p:nvPicPr>
            <p:cNvPr id="16" name="Picture 15" descr="EffCR6C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6"/>
            <a:stretch/>
          </p:blipFill>
          <p:spPr>
            <a:xfrm>
              <a:off x="4729074" y="1311789"/>
              <a:ext cx="2242930" cy="1548682"/>
            </a:xfrm>
            <a:prstGeom prst="rect">
              <a:avLst/>
            </a:prstGeom>
            <a:ln>
              <a:solidFill>
                <a:srgbClr val="ABD333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4961896" y="2933226"/>
              <a:ext cx="1777287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100" dirty="0"/>
                <a:t>C</a:t>
              </a:r>
              <a:r>
                <a:rPr lang="en-US" sz="1100" dirty="0" smtClean="0"/>
                <a:t> Barrel Efficiency Map</a:t>
              </a:r>
              <a:endParaRPr lang="en-US" sz="11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064489" y="3527729"/>
            <a:ext cx="167917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Efficiency Plateau</a:t>
            </a:r>
            <a:endParaRPr lang="en-US" sz="12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1184" y="3229043"/>
            <a:ext cx="4995680" cy="238692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 Resistive Barrel Nominal performances :</a:t>
            </a:r>
          </a:p>
          <a:p>
            <a:pPr lvl="1"/>
            <a:r>
              <a:rPr lang="en-US" dirty="0" smtClean="0"/>
              <a:t>Great signal to noise</a:t>
            </a:r>
          </a:p>
          <a:p>
            <a:pPr lvl="1"/>
            <a:r>
              <a:rPr lang="en-US" dirty="0" smtClean="0"/>
              <a:t>Fully efficient</a:t>
            </a:r>
          </a:p>
          <a:p>
            <a:pPr lvl="1"/>
            <a:r>
              <a:rPr lang="en-US" dirty="0" smtClean="0">
                <a:solidFill>
                  <a:srgbClr val="AAD233"/>
                </a:solidFill>
              </a:rPr>
              <a:t>2500V on drift electrode </a:t>
            </a:r>
            <a:r>
              <a:rPr lang="en-US" dirty="0" smtClean="0">
                <a:solidFill>
                  <a:srgbClr val="AAD233"/>
                </a:solidFill>
              </a:rPr>
              <a:t>ok</a:t>
            </a:r>
            <a:endParaRPr lang="en-US" dirty="0" smtClean="0">
              <a:solidFill>
                <a:srgbClr val="AAD233"/>
              </a:solidFill>
            </a:endParaRPr>
          </a:p>
          <a:p>
            <a:pPr lvl="1"/>
            <a:r>
              <a:rPr lang="en-US" dirty="0" smtClean="0"/>
              <a:t>~200µm spatial resolution </a:t>
            </a:r>
          </a:p>
          <a:p>
            <a:pPr marL="342900" lvl="1" indent="0">
              <a:buNone/>
            </a:pPr>
            <a:r>
              <a:rPr lang="en-US" dirty="0" smtClean="0"/>
              <a:t>(limited by track resolution)</a:t>
            </a:r>
          </a:p>
          <a:p>
            <a:pPr lvl="1"/>
            <a:r>
              <a:rPr lang="en-US" dirty="0" smtClean="0"/>
              <a:t>~25ns time resolution</a:t>
            </a:r>
          </a:p>
          <a:p>
            <a:pPr marL="342900" lvl="1" indent="0">
              <a:buNone/>
            </a:pP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6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2283</TotalTime>
  <Words>2106</Words>
  <Application>Microsoft Macintosh PowerPoint</Application>
  <PresentationFormat>On-screen Show (16:10)</PresentationFormat>
  <Paragraphs>390</Paragraphs>
  <Slides>28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Ion</vt:lpstr>
      <vt:lpstr>Cylindrical Micromegas An innovative solution for central trackers. </vt:lpstr>
      <vt:lpstr>Overview</vt:lpstr>
      <vt:lpstr>Micromegas Principle</vt:lpstr>
      <vt:lpstr>Bulk Technology (2006)</vt:lpstr>
      <vt:lpstr>Cylindrical Micromegas</vt:lpstr>
      <vt:lpstr>CLAS12 Central Tracker</vt:lpstr>
      <vt:lpstr>CLAS12 Barrel Detectors</vt:lpstr>
      <vt:lpstr>CLAS12 Barrel : Geometry</vt:lpstr>
      <vt:lpstr>CLAS12 Barrel : Performances</vt:lpstr>
      <vt:lpstr>High current on resistive detectors </vt:lpstr>
      <vt:lpstr>Time resolution</vt:lpstr>
      <vt:lpstr>CLAS12 Barrel - Status</vt:lpstr>
      <vt:lpstr>The ASACUSA Micromegas Tracker</vt:lpstr>
      <vt:lpstr>The ASACUSA Micromegas Tracker</vt:lpstr>
      <vt:lpstr>The ASACUSA Micromegas Tracker</vt:lpstr>
      <vt:lpstr>AMT – MicroTPC Algorithm</vt:lpstr>
      <vt:lpstr>Barrel Micromegas for an  Electron-Ion Collider (EIC)</vt:lpstr>
      <vt:lpstr>Outlook</vt:lpstr>
      <vt:lpstr>CLAS12 TEAM AT SACLAY</vt:lpstr>
      <vt:lpstr>Spares</vt:lpstr>
      <vt:lpstr>Detector characterization at Saclay : The Cosmic Test Bench</vt:lpstr>
      <vt:lpstr>The ASACUSA Experiment</vt:lpstr>
      <vt:lpstr>CLAS12 Operating Conditions</vt:lpstr>
      <vt:lpstr>Material Budget</vt:lpstr>
      <vt:lpstr>CLAS12 Barrel : Geometry</vt:lpstr>
      <vt:lpstr>Forward disk for CLAS12: issue with resistive ladders</vt:lpstr>
      <vt:lpstr>PowerPoint Presentation</vt:lpstr>
      <vt:lpstr>List of detectors tested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Cylindrical MM</dc:title>
  <dc:subject>PISA Meeting</dc:subject>
  <dc:creator>Vandenbroucke</dc:creator>
  <cp:keywords/>
  <dc:description/>
  <cp:lastModifiedBy>Maxence Vandenbroucke</cp:lastModifiedBy>
  <cp:revision>223</cp:revision>
  <dcterms:created xsi:type="dcterms:W3CDTF">2015-05-08T06:27:02Z</dcterms:created>
  <dcterms:modified xsi:type="dcterms:W3CDTF">2015-05-26T21:40:59Z</dcterms:modified>
  <cp:category/>
</cp:coreProperties>
</file>