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handoutMasterIdLst>
    <p:handoutMasterId r:id="rId4"/>
  </p:handoutMasterIdLst>
  <p:sldIdLst>
    <p:sldId id="256" r:id="rId2"/>
  </p:sldIdLst>
  <p:sldSz cx="30279975" cy="42808525"/>
  <p:notesSz cx="29513213" cy="42041763"/>
  <p:defaultTextStyle>
    <a:defPPr>
      <a:defRPr lang="fr-FR"/>
    </a:defPPr>
    <a:lvl1pPr algn="l" rtl="0" fontAlgn="base">
      <a:spcBef>
        <a:spcPct val="0"/>
      </a:spcBef>
      <a:spcAft>
        <a:spcPct val="0"/>
      </a:spcAft>
      <a:defRPr sz="8200" kern="1200">
        <a:solidFill>
          <a:schemeClr val="tx1"/>
        </a:solidFill>
        <a:latin typeface="Arial" charset="0"/>
        <a:ea typeface="+mn-ea"/>
        <a:cs typeface="+mn-cs"/>
      </a:defRPr>
    </a:lvl1pPr>
    <a:lvl2pPr marL="457200" algn="l" rtl="0" fontAlgn="base">
      <a:spcBef>
        <a:spcPct val="0"/>
      </a:spcBef>
      <a:spcAft>
        <a:spcPct val="0"/>
      </a:spcAft>
      <a:defRPr sz="8200" kern="1200">
        <a:solidFill>
          <a:schemeClr val="tx1"/>
        </a:solidFill>
        <a:latin typeface="Arial" charset="0"/>
        <a:ea typeface="+mn-ea"/>
        <a:cs typeface="+mn-cs"/>
      </a:defRPr>
    </a:lvl2pPr>
    <a:lvl3pPr marL="914400" algn="l" rtl="0" fontAlgn="base">
      <a:spcBef>
        <a:spcPct val="0"/>
      </a:spcBef>
      <a:spcAft>
        <a:spcPct val="0"/>
      </a:spcAft>
      <a:defRPr sz="8200" kern="1200">
        <a:solidFill>
          <a:schemeClr val="tx1"/>
        </a:solidFill>
        <a:latin typeface="Arial" charset="0"/>
        <a:ea typeface="+mn-ea"/>
        <a:cs typeface="+mn-cs"/>
      </a:defRPr>
    </a:lvl3pPr>
    <a:lvl4pPr marL="1371600" algn="l" rtl="0" fontAlgn="base">
      <a:spcBef>
        <a:spcPct val="0"/>
      </a:spcBef>
      <a:spcAft>
        <a:spcPct val="0"/>
      </a:spcAft>
      <a:defRPr sz="8200" kern="1200">
        <a:solidFill>
          <a:schemeClr val="tx1"/>
        </a:solidFill>
        <a:latin typeface="Arial" charset="0"/>
        <a:ea typeface="+mn-ea"/>
        <a:cs typeface="+mn-cs"/>
      </a:defRPr>
    </a:lvl4pPr>
    <a:lvl5pPr marL="1828800" algn="l" rtl="0" fontAlgn="base">
      <a:spcBef>
        <a:spcPct val="0"/>
      </a:spcBef>
      <a:spcAft>
        <a:spcPct val="0"/>
      </a:spcAft>
      <a:defRPr sz="8200" kern="1200">
        <a:solidFill>
          <a:schemeClr val="tx1"/>
        </a:solidFill>
        <a:latin typeface="Arial" charset="0"/>
        <a:ea typeface="+mn-ea"/>
        <a:cs typeface="+mn-cs"/>
      </a:defRPr>
    </a:lvl5pPr>
    <a:lvl6pPr marL="2286000" algn="l" defTabSz="914400" rtl="0" eaLnBrk="1" latinLnBrk="0" hangingPunct="1">
      <a:defRPr sz="8200" kern="1200">
        <a:solidFill>
          <a:schemeClr val="tx1"/>
        </a:solidFill>
        <a:latin typeface="Arial" charset="0"/>
        <a:ea typeface="+mn-ea"/>
        <a:cs typeface="+mn-cs"/>
      </a:defRPr>
    </a:lvl6pPr>
    <a:lvl7pPr marL="2743200" algn="l" defTabSz="914400" rtl="0" eaLnBrk="1" latinLnBrk="0" hangingPunct="1">
      <a:defRPr sz="8200" kern="1200">
        <a:solidFill>
          <a:schemeClr val="tx1"/>
        </a:solidFill>
        <a:latin typeface="Arial" charset="0"/>
        <a:ea typeface="+mn-ea"/>
        <a:cs typeface="+mn-cs"/>
      </a:defRPr>
    </a:lvl7pPr>
    <a:lvl8pPr marL="3200400" algn="l" defTabSz="914400" rtl="0" eaLnBrk="1" latinLnBrk="0" hangingPunct="1">
      <a:defRPr sz="8200" kern="1200">
        <a:solidFill>
          <a:schemeClr val="tx1"/>
        </a:solidFill>
        <a:latin typeface="Arial" charset="0"/>
        <a:ea typeface="+mn-ea"/>
        <a:cs typeface="+mn-cs"/>
      </a:defRPr>
    </a:lvl8pPr>
    <a:lvl9pPr marL="3657600" algn="l" defTabSz="914400" rtl="0" eaLnBrk="1" latinLnBrk="0" hangingPunct="1">
      <a:defRPr sz="8200" kern="1200">
        <a:solidFill>
          <a:schemeClr val="tx1"/>
        </a:solidFill>
        <a:latin typeface="Arial" charset="0"/>
        <a:ea typeface="+mn-ea"/>
        <a:cs typeface="+mn-cs"/>
      </a:defRPr>
    </a:lvl9pPr>
  </p:defaultTextStyle>
  <p:extLst>
    <p:ext uri="{EFAFB233-063F-42B5-8137-9DF3F51BA10A}">
      <p15:sldGuideLst xmlns="" xmlns:p15="http://schemas.microsoft.com/office/powerpoint/2012/main" xmlns:mv="urn:schemas-microsoft-com:mac:vml" xmlns:mc="http://schemas.openxmlformats.org/markup-compatibility/2006">
        <p15:guide id="1" orient="horz" pos="13483">
          <p15:clr>
            <a:srgbClr val="A4A3A4"/>
          </p15:clr>
        </p15:guide>
        <p15:guide id="2" pos="9537">
          <p15:clr>
            <a:srgbClr val="A4A3A4"/>
          </p15:clr>
        </p15:guide>
      </p15:sldGuideLst>
    </p:ext>
    <p:ext uri="{2D200454-40CA-4A62-9FC3-DE9A4176ACB9}">
      <p15:notesGuideLst xmlns="" xmlns:p15="http://schemas.microsoft.com/office/powerpoint/2012/main" xmlns:mv="urn:schemas-microsoft-com:mac:vml" xmlns:mc="http://schemas.openxmlformats.org/markup-compatibility/2006">
        <p15:guide id="1" orient="horz" pos="13243">
          <p15:clr>
            <a:srgbClr val="A4A3A4"/>
          </p15:clr>
        </p15:guide>
        <p15:guide id="2" pos="929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33CC"/>
    <a:srgbClr val="CC0099"/>
    <a:srgbClr val="006600"/>
    <a:srgbClr val="CCFFCC"/>
    <a:srgbClr val="99FF99"/>
    <a:srgbClr val="660033"/>
    <a:srgbClr val="6F3E75"/>
    <a:srgbClr val="FFFFCC"/>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xmlns:mv="urn:schemas-microsoft-com:mac:vml" xmlns:mc="http://schemas.openxmlformats.org/markup-compatibility/2006"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70" autoAdjust="0"/>
    <p:restoredTop sz="86409" autoAdjust="0"/>
  </p:normalViewPr>
  <p:slideViewPr>
    <p:cSldViewPr snapToGrid="0">
      <p:cViewPr>
        <p:scale>
          <a:sx n="66" d="100"/>
          <a:sy n="66" d="100"/>
        </p:scale>
        <p:origin x="1472" y="12328"/>
      </p:cViewPr>
      <p:guideLst>
        <p:guide orient="horz" pos="13483"/>
        <p:guide pos="9537"/>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p:cViewPr varScale="1">
        <p:scale>
          <a:sx n="15" d="100"/>
          <a:sy n="15" d="100"/>
        </p:scale>
        <p:origin x="-2886" y="-138"/>
      </p:cViewPr>
      <p:guideLst>
        <p:guide orient="horz" pos="13243"/>
        <p:guide pos="9297"/>
      </p:guideLst>
    </p:cSldViewPr>
  </p:notes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handoutMaster" Target="handoutMasters/handoutMaster1.xml"/><Relationship Id="rId5" Type="http://schemas.openxmlformats.org/officeDocument/2006/relationships/printerSettings" Target="printerSettings/printerSettings1.bin"/><Relationship Id="rId6" Type="http://schemas.openxmlformats.org/officeDocument/2006/relationships/presProps" Target="presProps.xml"/><Relationship Id="rId7" Type="http://schemas.openxmlformats.org/officeDocument/2006/relationships/viewProps" Target="viewProps.xml"/><Relationship Id="rId8" Type="http://schemas.openxmlformats.org/officeDocument/2006/relationships/theme" Target="theme/theme1.xml"/><Relationship Id="rId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1"/>
            <a:ext cx="12789166" cy="2101763"/>
          </a:xfrm>
          <a:prstGeom prst="rect">
            <a:avLst/>
          </a:prstGeom>
        </p:spPr>
        <p:txBody>
          <a:bodyPr vert="horz" lIns="92688" tIns="46346" rIns="92688" bIns="46346" rtlCol="0"/>
          <a:lstStyle>
            <a:lvl1pPr algn="l">
              <a:defRPr sz="1200"/>
            </a:lvl1pPr>
          </a:lstStyle>
          <a:p>
            <a:pPr>
              <a:defRPr/>
            </a:pPr>
            <a:endParaRPr lang="en-US"/>
          </a:p>
        </p:txBody>
      </p:sp>
      <p:sp>
        <p:nvSpPr>
          <p:cNvPr id="3" name="Espace réservé de la date 2"/>
          <p:cNvSpPr>
            <a:spLocks noGrp="1"/>
          </p:cNvSpPr>
          <p:nvPr>
            <p:ph type="dt" sz="quarter" idx="1"/>
          </p:nvPr>
        </p:nvSpPr>
        <p:spPr>
          <a:xfrm>
            <a:off x="16717689" y="1"/>
            <a:ext cx="12789166" cy="2101763"/>
          </a:xfrm>
          <a:prstGeom prst="rect">
            <a:avLst/>
          </a:prstGeom>
        </p:spPr>
        <p:txBody>
          <a:bodyPr vert="horz" lIns="92688" tIns="46346" rIns="92688" bIns="46346" rtlCol="0"/>
          <a:lstStyle>
            <a:lvl1pPr algn="r">
              <a:defRPr sz="1200"/>
            </a:lvl1pPr>
          </a:lstStyle>
          <a:p>
            <a:pPr>
              <a:defRPr/>
            </a:pPr>
            <a:fld id="{A7EE8290-549C-4B53-BABB-157A8A6D91D8}" type="datetimeFigureOut">
              <a:rPr lang="en-US"/>
              <a:pPr>
                <a:defRPr/>
              </a:pPr>
              <a:t>21/05/15</a:t>
            </a:fld>
            <a:endParaRPr lang="en-US"/>
          </a:p>
        </p:txBody>
      </p:sp>
      <p:sp>
        <p:nvSpPr>
          <p:cNvPr id="4" name="Espace réservé du pied de page 3"/>
          <p:cNvSpPr>
            <a:spLocks noGrp="1"/>
          </p:cNvSpPr>
          <p:nvPr>
            <p:ph type="ftr" sz="quarter" idx="2"/>
          </p:nvPr>
        </p:nvSpPr>
        <p:spPr>
          <a:xfrm>
            <a:off x="1" y="39931882"/>
            <a:ext cx="12789166" cy="2103388"/>
          </a:xfrm>
          <a:prstGeom prst="rect">
            <a:avLst/>
          </a:prstGeom>
        </p:spPr>
        <p:txBody>
          <a:bodyPr vert="horz" lIns="92688" tIns="46346" rIns="92688" bIns="46346" rtlCol="0" anchor="b"/>
          <a:lstStyle>
            <a:lvl1pPr algn="l">
              <a:defRPr sz="1200"/>
            </a:lvl1pPr>
          </a:lstStyle>
          <a:p>
            <a:pPr>
              <a:defRPr/>
            </a:pPr>
            <a:endParaRPr lang="en-US"/>
          </a:p>
        </p:txBody>
      </p:sp>
      <p:sp>
        <p:nvSpPr>
          <p:cNvPr id="5" name="Espace réservé du numéro de diapositive 4"/>
          <p:cNvSpPr>
            <a:spLocks noGrp="1"/>
          </p:cNvSpPr>
          <p:nvPr>
            <p:ph type="sldNum" sz="quarter" idx="3"/>
          </p:nvPr>
        </p:nvSpPr>
        <p:spPr>
          <a:xfrm>
            <a:off x="16717689" y="39931882"/>
            <a:ext cx="12789166" cy="2103388"/>
          </a:xfrm>
          <a:prstGeom prst="rect">
            <a:avLst/>
          </a:prstGeom>
        </p:spPr>
        <p:txBody>
          <a:bodyPr vert="horz" lIns="92688" tIns="46346" rIns="92688" bIns="46346" rtlCol="0" anchor="b"/>
          <a:lstStyle>
            <a:lvl1pPr algn="r">
              <a:defRPr sz="1200"/>
            </a:lvl1pPr>
          </a:lstStyle>
          <a:p>
            <a:pPr>
              <a:defRPr/>
            </a:pPr>
            <a:fld id="{80857EC0-14FD-446B-A69D-3843136EF7BD}" type="slidenum">
              <a:rPr lang="en-US"/>
              <a:pPr>
                <a:defRPr/>
              </a:pPr>
              <a:t>‹#›</a:t>
            </a:fld>
            <a:endParaRPr lang="en-US"/>
          </a:p>
        </p:txBody>
      </p:sp>
    </p:spTree>
    <p:extLst>
      <p:ext uri="{BB962C8B-B14F-4D97-AF65-F5344CB8AC3E}">
        <p14:creationId xmlns:p14="http://schemas.microsoft.com/office/powerpoint/2010/main" val="23075174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1"/>
            <a:ext cx="12789166" cy="2101763"/>
          </a:xfrm>
          <a:prstGeom prst="rect">
            <a:avLst/>
          </a:prstGeom>
        </p:spPr>
        <p:txBody>
          <a:bodyPr vert="horz" lIns="92688" tIns="46346" rIns="92688" bIns="46346" rtlCol="0"/>
          <a:lstStyle>
            <a:lvl1pPr algn="l">
              <a:defRPr sz="1200"/>
            </a:lvl1pPr>
          </a:lstStyle>
          <a:p>
            <a:pPr>
              <a:defRPr/>
            </a:pPr>
            <a:endParaRPr lang="en-US"/>
          </a:p>
        </p:txBody>
      </p:sp>
      <p:sp>
        <p:nvSpPr>
          <p:cNvPr id="3" name="Espace réservé de la date 2"/>
          <p:cNvSpPr>
            <a:spLocks noGrp="1"/>
          </p:cNvSpPr>
          <p:nvPr>
            <p:ph type="dt" idx="1"/>
          </p:nvPr>
        </p:nvSpPr>
        <p:spPr>
          <a:xfrm>
            <a:off x="16717689" y="1"/>
            <a:ext cx="12789166" cy="2101763"/>
          </a:xfrm>
          <a:prstGeom prst="rect">
            <a:avLst/>
          </a:prstGeom>
        </p:spPr>
        <p:txBody>
          <a:bodyPr vert="horz" lIns="92688" tIns="46346" rIns="92688" bIns="46346" rtlCol="0"/>
          <a:lstStyle>
            <a:lvl1pPr algn="r">
              <a:defRPr sz="1200"/>
            </a:lvl1pPr>
          </a:lstStyle>
          <a:p>
            <a:pPr>
              <a:defRPr/>
            </a:pPr>
            <a:fld id="{734046B3-8382-46B3-B96C-7301FC33B869}" type="datetimeFigureOut">
              <a:rPr lang="en-US"/>
              <a:pPr>
                <a:defRPr/>
              </a:pPr>
              <a:t>21/05/15</a:t>
            </a:fld>
            <a:endParaRPr lang="en-US"/>
          </a:p>
        </p:txBody>
      </p:sp>
      <p:sp>
        <p:nvSpPr>
          <p:cNvPr id="4" name="Espace réservé de l'image des diapositives 3"/>
          <p:cNvSpPr>
            <a:spLocks noGrp="1" noRot="1" noChangeAspect="1"/>
          </p:cNvSpPr>
          <p:nvPr>
            <p:ph type="sldImg" idx="2"/>
          </p:nvPr>
        </p:nvSpPr>
        <p:spPr>
          <a:xfrm>
            <a:off x="9182100" y="3152775"/>
            <a:ext cx="11149013" cy="15763875"/>
          </a:xfrm>
          <a:prstGeom prst="rect">
            <a:avLst/>
          </a:prstGeom>
          <a:noFill/>
          <a:ln w="12700">
            <a:solidFill>
              <a:prstClr val="black"/>
            </a:solidFill>
          </a:ln>
        </p:spPr>
        <p:txBody>
          <a:bodyPr vert="horz" lIns="92688" tIns="46346" rIns="92688" bIns="46346" rtlCol="0" anchor="ctr"/>
          <a:lstStyle/>
          <a:p>
            <a:pPr lvl="0"/>
            <a:endParaRPr lang="en-US" noProof="0" smtClean="0"/>
          </a:p>
        </p:txBody>
      </p:sp>
      <p:sp>
        <p:nvSpPr>
          <p:cNvPr id="5" name="Espace réservé des commentaires 4"/>
          <p:cNvSpPr>
            <a:spLocks noGrp="1"/>
          </p:cNvSpPr>
          <p:nvPr>
            <p:ph type="body" sz="quarter" idx="3"/>
          </p:nvPr>
        </p:nvSpPr>
        <p:spPr>
          <a:xfrm>
            <a:off x="2951958" y="19969189"/>
            <a:ext cx="23609297" cy="18919117"/>
          </a:xfrm>
          <a:prstGeom prst="rect">
            <a:avLst/>
          </a:prstGeom>
        </p:spPr>
        <p:txBody>
          <a:bodyPr vert="horz" lIns="92688" tIns="46346" rIns="92688" bIns="46346" rtlCol="0">
            <a:normAutofit/>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endParaRPr lang="en-US" noProof="0" smtClean="0"/>
          </a:p>
        </p:txBody>
      </p:sp>
      <p:sp>
        <p:nvSpPr>
          <p:cNvPr id="6" name="Espace réservé du pied de page 5"/>
          <p:cNvSpPr>
            <a:spLocks noGrp="1"/>
          </p:cNvSpPr>
          <p:nvPr>
            <p:ph type="ftr" sz="quarter" idx="4"/>
          </p:nvPr>
        </p:nvSpPr>
        <p:spPr>
          <a:xfrm>
            <a:off x="1" y="39931882"/>
            <a:ext cx="12789166" cy="2103388"/>
          </a:xfrm>
          <a:prstGeom prst="rect">
            <a:avLst/>
          </a:prstGeom>
        </p:spPr>
        <p:txBody>
          <a:bodyPr vert="horz" lIns="92688" tIns="46346" rIns="92688" bIns="46346" rtlCol="0" anchor="b"/>
          <a:lstStyle>
            <a:lvl1pPr algn="l">
              <a:defRPr sz="1200"/>
            </a:lvl1pPr>
          </a:lstStyle>
          <a:p>
            <a:pPr>
              <a:defRPr/>
            </a:pPr>
            <a:endParaRPr lang="en-US"/>
          </a:p>
        </p:txBody>
      </p:sp>
      <p:sp>
        <p:nvSpPr>
          <p:cNvPr id="7" name="Espace réservé du numéro de diapositive 6"/>
          <p:cNvSpPr>
            <a:spLocks noGrp="1"/>
          </p:cNvSpPr>
          <p:nvPr>
            <p:ph type="sldNum" sz="quarter" idx="5"/>
          </p:nvPr>
        </p:nvSpPr>
        <p:spPr>
          <a:xfrm>
            <a:off x="16717689" y="39931882"/>
            <a:ext cx="12789166" cy="2103388"/>
          </a:xfrm>
          <a:prstGeom prst="rect">
            <a:avLst/>
          </a:prstGeom>
        </p:spPr>
        <p:txBody>
          <a:bodyPr vert="horz" lIns="92688" tIns="46346" rIns="92688" bIns="46346" rtlCol="0" anchor="b"/>
          <a:lstStyle>
            <a:lvl1pPr algn="r">
              <a:defRPr sz="1200"/>
            </a:lvl1pPr>
          </a:lstStyle>
          <a:p>
            <a:pPr>
              <a:defRPr/>
            </a:pPr>
            <a:fld id="{21F54FA2-CF45-4478-B059-961FE5251919}" type="slidenum">
              <a:rPr lang="en-US"/>
              <a:pPr>
                <a:defRPr/>
              </a:pPr>
              <a:t>‹#›</a:t>
            </a:fld>
            <a:endParaRPr lang="en-US"/>
          </a:p>
        </p:txBody>
      </p:sp>
    </p:spTree>
    <p:extLst>
      <p:ext uri="{BB962C8B-B14F-4D97-AF65-F5344CB8AC3E}">
        <p14:creationId xmlns:p14="http://schemas.microsoft.com/office/powerpoint/2010/main" val="191617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1514475" y="38981063"/>
            <a:ext cx="7064375" cy="2973387"/>
          </a:xfrm>
          <a:prstGeom prst="rect">
            <a:avLst/>
          </a:prstGeom>
          <a:noFill/>
          <a:ln w="9525">
            <a:noFill/>
            <a:miter lim="800000"/>
            <a:headEnd/>
            <a:tailEnd/>
          </a:ln>
          <a:effectLst/>
        </p:spPr>
        <p:txBody>
          <a:bodyPr vert="horz" wrap="square" lIns="417643" tIns="208822" rIns="417643" bIns="208822" numCol="1" anchor="t" anchorCtr="0" compatLnSpc="1">
            <a:prstTxWarp prst="textNoShape">
              <a:avLst/>
            </a:prstTxWarp>
          </a:bodyPr>
          <a:lstStyle>
            <a:lvl1pPr>
              <a:defRPr sz="6400"/>
            </a:lvl1pPr>
          </a:lstStyle>
          <a:p>
            <a:pPr>
              <a:defRPr/>
            </a:pPr>
            <a:endParaRPr lang="fr-FR"/>
          </a:p>
        </p:txBody>
      </p:sp>
      <p:sp>
        <p:nvSpPr>
          <p:cNvPr id="1029" name="Rectangle 5"/>
          <p:cNvSpPr>
            <a:spLocks noGrp="1" noChangeArrowheads="1"/>
          </p:cNvSpPr>
          <p:nvPr>
            <p:ph type="ftr" sz="quarter" idx="3"/>
          </p:nvPr>
        </p:nvSpPr>
        <p:spPr bwMode="auto">
          <a:xfrm>
            <a:off x="10345738" y="38981063"/>
            <a:ext cx="9588500" cy="2973387"/>
          </a:xfrm>
          <a:prstGeom prst="rect">
            <a:avLst/>
          </a:prstGeom>
          <a:noFill/>
          <a:ln w="9525">
            <a:noFill/>
            <a:miter lim="800000"/>
            <a:headEnd/>
            <a:tailEnd/>
          </a:ln>
          <a:effectLst/>
        </p:spPr>
        <p:txBody>
          <a:bodyPr vert="horz" wrap="square" lIns="417643" tIns="208822" rIns="417643" bIns="208822" numCol="1" anchor="t" anchorCtr="0" compatLnSpc="1">
            <a:prstTxWarp prst="textNoShape">
              <a:avLst/>
            </a:prstTxWarp>
          </a:bodyPr>
          <a:lstStyle>
            <a:lvl1pPr algn="ctr">
              <a:defRPr sz="6400"/>
            </a:lvl1pPr>
          </a:lstStyle>
          <a:p>
            <a:pPr>
              <a:defRPr/>
            </a:pPr>
            <a:endParaRPr lang="fr-FR" dirty="0"/>
          </a:p>
        </p:txBody>
      </p:sp>
      <p:sp>
        <p:nvSpPr>
          <p:cNvPr id="1030" name="Rectangle 6"/>
          <p:cNvSpPr>
            <a:spLocks noGrp="1" noChangeArrowheads="1"/>
          </p:cNvSpPr>
          <p:nvPr>
            <p:ph type="sldNum" sz="quarter" idx="4"/>
          </p:nvPr>
        </p:nvSpPr>
        <p:spPr bwMode="auto">
          <a:xfrm>
            <a:off x="21701125" y="38981063"/>
            <a:ext cx="7064375" cy="2973387"/>
          </a:xfrm>
          <a:prstGeom prst="rect">
            <a:avLst/>
          </a:prstGeom>
          <a:noFill/>
          <a:ln w="9525">
            <a:noFill/>
            <a:miter lim="800000"/>
            <a:headEnd/>
            <a:tailEnd/>
          </a:ln>
          <a:effectLst/>
        </p:spPr>
        <p:txBody>
          <a:bodyPr vert="horz" wrap="square" lIns="417643" tIns="208822" rIns="417643" bIns="208822" numCol="1" anchor="t" anchorCtr="0" compatLnSpc="1">
            <a:prstTxWarp prst="textNoShape">
              <a:avLst/>
            </a:prstTxWarp>
          </a:bodyPr>
          <a:lstStyle>
            <a:lvl1pPr algn="r">
              <a:defRPr sz="6400"/>
            </a:lvl1pPr>
          </a:lstStyle>
          <a:p>
            <a:pPr>
              <a:defRPr/>
            </a:pPr>
            <a:fld id="{F0C63E48-4C22-46B3-A48B-79FC713034DF}" type="slidenum">
              <a:rPr lang="fr-FR"/>
              <a:pPr>
                <a:defRPr/>
              </a:pPr>
              <a:t>‹#›</a:t>
            </a:fld>
            <a:endParaRPr lang="fr-FR"/>
          </a:p>
        </p:txBody>
      </p:sp>
      <p:sp>
        <p:nvSpPr>
          <p:cNvPr id="1036" name="Rectangle 12"/>
          <p:cNvSpPr>
            <a:spLocks noChangeArrowheads="1"/>
          </p:cNvSpPr>
          <p:nvPr/>
        </p:nvSpPr>
        <p:spPr bwMode="auto">
          <a:xfrm>
            <a:off x="0" y="5946059"/>
            <a:ext cx="30279975" cy="8035412"/>
          </a:xfrm>
          <a:prstGeom prst="rect">
            <a:avLst/>
          </a:prstGeom>
          <a:solidFill>
            <a:srgbClr val="660033">
              <a:alpha val="7059"/>
            </a:srgbClr>
          </a:solidFill>
          <a:ln w="9525">
            <a:noFill/>
            <a:miter lim="800000"/>
            <a:headEnd/>
            <a:tailEnd/>
          </a:ln>
          <a:effectLst/>
        </p:spPr>
        <p:txBody>
          <a:bodyPr wrap="none" anchor="ctr"/>
          <a:lstStyle/>
          <a:p>
            <a:pPr algn="ctr">
              <a:defRPr/>
            </a:pPr>
            <a:endParaRPr lang="fr-FR" dirty="0">
              <a:solidFill>
                <a:srgbClr val="FF0000"/>
              </a:solidFill>
            </a:endParaRPr>
          </a:p>
        </p:txBody>
      </p:sp>
      <p:sp>
        <p:nvSpPr>
          <p:cNvPr id="11" name="Rectangle 12"/>
          <p:cNvSpPr>
            <a:spLocks noChangeArrowheads="1"/>
          </p:cNvSpPr>
          <p:nvPr/>
        </p:nvSpPr>
        <p:spPr bwMode="auto">
          <a:xfrm>
            <a:off x="0" y="23164374"/>
            <a:ext cx="10086975" cy="11437195"/>
          </a:xfrm>
          <a:prstGeom prst="rect">
            <a:avLst/>
          </a:prstGeom>
          <a:solidFill>
            <a:srgbClr val="CCFFCC">
              <a:alpha val="50196"/>
            </a:srgbClr>
          </a:solidFill>
          <a:ln w="9525">
            <a:noFill/>
            <a:miter lim="800000"/>
            <a:headEnd/>
            <a:tailEnd/>
          </a:ln>
          <a:effectLst/>
        </p:spPr>
        <p:txBody>
          <a:bodyPr wrap="none" anchor="ctr"/>
          <a:lstStyle/>
          <a:p>
            <a:pPr algn="ctr">
              <a:defRPr/>
            </a:pPr>
            <a:endParaRPr lang="fr-FR" dirty="0">
              <a:solidFill>
                <a:srgbClr val="FF0000"/>
              </a:solidFill>
            </a:endParaRPr>
          </a:p>
        </p:txBody>
      </p:sp>
      <p:sp>
        <p:nvSpPr>
          <p:cNvPr id="13" name="Rectangle 12"/>
          <p:cNvSpPr>
            <a:spLocks noChangeArrowheads="1"/>
          </p:cNvSpPr>
          <p:nvPr/>
        </p:nvSpPr>
        <p:spPr bwMode="auto">
          <a:xfrm>
            <a:off x="20221575" y="23173900"/>
            <a:ext cx="10058400" cy="11437195"/>
          </a:xfrm>
          <a:prstGeom prst="rect">
            <a:avLst/>
          </a:prstGeom>
          <a:solidFill>
            <a:srgbClr val="CCFFCC">
              <a:alpha val="50196"/>
            </a:srgbClr>
          </a:solidFill>
          <a:ln w="9525">
            <a:noFill/>
            <a:miter lim="800000"/>
            <a:headEnd/>
            <a:tailEnd/>
          </a:ln>
          <a:effectLst/>
        </p:spPr>
        <p:txBody>
          <a:bodyPr wrap="none" anchor="ctr"/>
          <a:lstStyle/>
          <a:p>
            <a:pPr algn="ctr">
              <a:defRPr/>
            </a:pPr>
            <a:endParaRPr lang="fr-FR" dirty="0">
              <a:solidFill>
                <a:srgbClr val="FF0000"/>
              </a:solidFill>
            </a:endParaRPr>
          </a:p>
        </p:txBody>
      </p:sp>
      <p:sp>
        <p:nvSpPr>
          <p:cNvPr id="15" name="Rectangle 13"/>
          <p:cNvSpPr>
            <a:spLocks noChangeArrowheads="1"/>
          </p:cNvSpPr>
          <p:nvPr/>
        </p:nvSpPr>
        <p:spPr bwMode="auto">
          <a:xfrm>
            <a:off x="10067925" y="23154967"/>
            <a:ext cx="10163175" cy="11444750"/>
          </a:xfrm>
          <a:prstGeom prst="rect">
            <a:avLst/>
          </a:prstGeom>
          <a:solidFill>
            <a:srgbClr val="660033">
              <a:alpha val="7059"/>
            </a:srgbClr>
          </a:solidFill>
          <a:ln w="9525">
            <a:solidFill>
              <a:srgbClr val="FBFECE"/>
            </a:solidFill>
            <a:miter lim="800000"/>
            <a:headEnd/>
            <a:tailEnd/>
          </a:ln>
          <a:effectLst/>
        </p:spPr>
        <p:txBody>
          <a:bodyPr wrap="none"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3707" r:id="rId1"/>
  </p:sldLayoutIdLst>
  <p:timing>
    <p:tnLst>
      <p:par>
        <p:cTn xmlns:p14="http://schemas.microsoft.com/office/powerpoint/2010/main" id="1" dur="indefinite" restart="never" nodeType="tmRoot"/>
      </p:par>
    </p:tnLst>
  </p:timing>
  <p:txStyles>
    <p:titleStyle>
      <a:lvl1pPr algn="ctr" defTabSz="4176713" rtl="0" eaLnBrk="0" fontAlgn="base" hangingPunct="0">
        <a:spcBef>
          <a:spcPct val="0"/>
        </a:spcBef>
        <a:spcAft>
          <a:spcPct val="0"/>
        </a:spcAft>
        <a:defRPr sz="20100">
          <a:solidFill>
            <a:srgbClr val="6699FF"/>
          </a:solidFill>
          <a:latin typeface="+mj-lt"/>
          <a:ea typeface="+mj-ea"/>
          <a:cs typeface="+mj-cs"/>
        </a:defRPr>
      </a:lvl1pPr>
      <a:lvl2pPr algn="ctr" defTabSz="4176713" rtl="0" eaLnBrk="0" fontAlgn="base" hangingPunct="0">
        <a:spcBef>
          <a:spcPct val="0"/>
        </a:spcBef>
        <a:spcAft>
          <a:spcPct val="0"/>
        </a:spcAft>
        <a:defRPr sz="20100">
          <a:solidFill>
            <a:srgbClr val="6699FF"/>
          </a:solidFill>
          <a:latin typeface="Arial" charset="0"/>
        </a:defRPr>
      </a:lvl2pPr>
      <a:lvl3pPr algn="ctr" defTabSz="4176713" rtl="0" eaLnBrk="0" fontAlgn="base" hangingPunct="0">
        <a:spcBef>
          <a:spcPct val="0"/>
        </a:spcBef>
        <a:spcAft>
          <a:spcPct val="0"/>
        </a:spcAft>
        <a:defRPr sz="20100">
          <a:solidFill>
            <a:srgbClr val="6699FF"/>
          </a:solidFill>
          <a:latin typeface="Arial" charset="0"/>
        </a:defRPr>
      </a:lvl3pPr>
      <a:lvl4pPr algn="ctr" defTabSz="4176713" rtl="0" eaLnBrk="0" fontAlgn="base" hangingPunct="0">
        <a:spcBef>
          <a:spcPct val="0"/>
        </a:spcBef>
        <a:spcAft>
          <a:spcPct val="0"/>
        </a:spcAft>
        <a:defRPr sz="20100">
          <a:solidFill>
            <a:srgbClr val="6699FF"/>
          </a:solidFill>
          <a:latin typeface="Arial" charset="0"/>
        </a:defRPr>
      </a:lvl4pPr>
      <a:lvl5pPr algn="ctr" defTabSz="4176713" rtl="0" eaLnBrk="0" fontAlgn="base" hangingPunct="0">
        <a:spcBef>
          <a:spcPct val="0"/>
        </a:spcBef>
        <a:spcAft>
          <a:spcPct val="0"/>
        </a:spcAft>
        <a:defRPr sz="20100">
          <a:solidFill>
            <a:srgbClr val="6699FF"/>
          </a:solidFill>
          <a:latin typeface="Arial" charset="0"/>
        </a:defRPr>
      </a:lvl5pPr>
      <a:lvl6pPr marL="457200" algn="ctr" defTabSz="4176713" rtl="0" fontAlgn="base">
        <a:spcBef>
          <a:spcPct val="0"/>
        </a:spcBef>
        <a:spcAft>
          <a:spcPct val="0"/>
        </a:spcAft>
        <a:defRPr sz="20100">
          <a:solidFill>
            <a:srgbClr val="6699FF"/>
          </a:solidFill>
          <a:latin typeface="Arial" charset="0"/>
        </a:defRPr>
      </a:lvl6pPr>
      <a:lvl7pPr marL="914400" algn="ctr" defTabSz="4176713" rtl="0" fontAlgn="base">
        <a:spcBef>
          <a:spcPct val="0"/>
        </a:spcBef>
        <a:spcAft>
          <a:spcPct val="0"/>
        </a:spcAft>
        <a:defRPr sz="20100">
          <a:solidFill>
            <a:srgbClr val="6699FF"/>
          </a:solidFill>
          <a:latin typeface="Arial" charset="0"/>
        </a:defRPr>
      </a:lvl7pPr>
      <a:lvl8pPr marL="1371600" algn="ctr" defTabSz="4176713" rtl="0" fontAlgn="base">
        <a:spcBef>
          <a:spcPct val="0"/>
        </a:spcBef>
        <a:spcAft>
          <a:spcPct val="0"/>
        </a:spcAft>
        <a:defRPr sz="20100">
          <a:solidFill>
            <a:srgbClr val="6699FF"/>
          </a:solidFill>
          <a:latin typeface="Arial" charset="0"/>
        </a:defRPr>
      </a:lvl8pPr>
      <a:lvl9pPr marL="1828800" algn="ctr" defTabSz="4176713" rtl="0" fontAlgn="base">
        <a:spcBef>
          <a:spcPct val="0"/>
        </a:spcBef>
        <a:spcAft>
          <a:spcPct val="0"/>
        </a:spcAft>
        <a:defRPr sz="20100">
          <a:solidFill>
            <a:srgbClr val="6699FF"/>
          </a:solidFill>
          <a:latin typeface="Arial" charset="0"/>
        </a:defRPr>
      </a:lvl9pPr>
    </p:titleStyle>
    <p:bodyStyle>
      <a:lvl1pPr marL="1566863" indent="-1566863" algn="l" defTabSz="4176713" rtl="0" eaLnBrk="0" fontAlgn="base" hangingPunct="0">
        <a:spcBef>
          <a:spcPct val="20000"/>
        </a:spcBef>
        <a:spcAft>
          <a:spcPct val="0"/>
        </a:spcAft>
        <a:buChar char="•"/>
        <a:defRPr sz="14600">
          <a:solidFill>
            <a:schemeClr val="tx1"/>
          </a:solidFill>
          <a:latin typeface="+mn-lt"/>
          <a:ea typeface="+mn-ea"/>
          <a:cs typeface="+mn-cs"/>
        </a:defRPr>
      </a:lvl1pPr>
      <a:lvl2pPr marL="3394075" indent="-1306513" algn="l" defTabSz="4176713" rtl="0" eaLnBrk="0" fontAlgn="base" hangingPunct="0">
        <a:spcBef>
          <a:spcPct val="20000"/>
        </a:spcBef>
        <a:spcAft>
          <a:spcPct val="0"/>
        </a:spcAft>
        <a:buChar char="–"/>
        <a:defRPr sz="12800">
          <a:solidFill>
            <a:schemeClr val="tx1"/>
          </a:solidFill>
          <a:latin typeface="+mn-lt"/>
        </a:defRPr>
      </a:lvl2pPr>
      <a:lvl3pPr marL="5221288" indent="-1044575" algn="l" defTabSz="4176713" rtl="0" eaLnBrk="0" fontAlgn="base" hangingPunct="0">
        <a:spcBef>
          <a:spcPct val="20000"/>
        </a:spcBef>
        <a:spcAft>
          <a:spcPct val="0"/>
        </a:spcAft>
        <a:buChar char="•"/>
        <a:defRPr sz="11000">
          <a:solidFill>
            <a:schemeClr val="tx1"/>
          </a:solidFill>
          <a:latin typeface="+mn-lt"/>
        </a:defRPr>
      </a:lvl3pPr>
      <a:lvl4pPr marL="7308850" indent="-1044575" algn="l" defTabSz="4176713" rtl="0" eaLnBrk="0" fontAlgn="base" hangingPunct="0">
        <a:spcBef>
          <a:spcPct val="20000"/>
        </a:spcBef>
        <a:spcAft>
          <a:spcPct val="0"/>
        </a:spcAft>
        <a:buChar char="–"/>
        <a:defRPr sz="9100">
          <a:solidFill>
            <a:schemeClr val="tx1"/>
          </a:solidFill>
          <a:latin typeface="+mn-lt"/>
        </a:defRPr>
      </a:lvl4pPr>
      <a:lvl5pPr marL="9396413" indent="-1042988" algn="l" defTabSz="4176713" rtl="0" eaLnBrk="0" fontAlgn="base" hangingPunct="0">
        <a:spcBef>
          <a:spcPct val="20000"/>
        </a:spcBef>
        <a:spcAft>
          <a:spcPct val="0"/>
        </a:spcAft>
        <a:buChar char="»"/>
        <a:defRPr sz="9100">
          <a:solidFill>
            <a:schemeClr val="tx1"/>
          </a:solidFill>
          <a:latin typeface="+mn-lt"/>
        </a:defRPr>
      </a:lvl5pPr>
      <a:lvl6pPr marL="9853613" indent="-1042988" algn="l" defTabSz="4176713" rtl="0" fontAlgn="base">
        <a:spcBef>
          <a:spcPct val="20000"/>
        </a:spcBef>
        <a:spcAft>
          <a:spcPct val="0"/>
        </a:spcAft>
        <a:buChar char="»"/>
        <a:defRPr sz="9100">
          <a:solidFill>
            <a:schemeClr val="tx1"/>
          </a:solidFill>
          <a:latin typeface="+mn-lt"/>
        </a:defRPr>
      </a:lvl6pPr>
      <a:lvl7pPr marL="10310813" indent="-1042988" algn="l" defTabSz="4176713" rtl="0" fontAlgn="base">
        <a:spcBef>
          <a:spcPct val="20000"/>
        </a:spcBef>
        <a:spcAft>
          <a:spcPct val="0"/>
        </a:spcAft>
        <a:buChar char="»"/>
        <a:defRPr sz="9100">
          <a:solidFill>
            <a:schemeClr val="tx1"/>
          </a:solidFill>
          <a:latin typeface="+mn-lt"/>
        </a:defRPr>
      </a:lvl7pPr>
      <a:lvl8pPr marL="10768013" indent="-1042988" algn="l" defTabSz="4176713" rtl="0" fontAlgn="base">
        <a:spcBef>
          <a:spcPct val="20000"/>
        </a:spcBef>
        <a:spcAft>
          <a:spcPct val="0"/>
        </a:spcAft>
        <a:buChar char="»"/>
        <a:defRPr sz="9100">
          <a:solidFill>
            <a:schemeClr val="tx1"/>
          </a:solidFill>
          <a:latin typeface="+mn-lt"/>
        </a:defRPr>
      </a:lvl8pPr>
      <a:lvl9pPr marL="11225213" indent="-1042988" algn="l" defTabSz="4176713" rtl="0" fontAlgn="base">
        <a:spcBef>
          <a:spcPct val="20000"/>
        </a:spcBef>
        <a:spcAft>
          <a:spcPct val="0"/>
        </a:spcAft>
        <a:buChar char="»"/>
        <a:defRPr sz="91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0" Type="http://schemas.openxmlformats.org/officeDocument/2006/relationships/image" Target="../media/image19.png"/><Relationship Id="rId21" Type="http://schemas.openxmlformats.org/officeDocument/2006/relationships/image" Target="../media/image20.png"/><Relationship Id="rId22" Type="http://schemas.openxmlformats.org/officeDocument/2006/relationships/image" Target="../media/image21.png"/><Relationship Id="rId23" Type="http://schemas.openxmlformats.org/officeDocument/2006/relationships/image" Target="../media/image22.jpeg"/><Relationship Id="rId24" Type="http://schemas.openxmlformats.org/officeDocument/2006/relationships/image" Target="../media/image23.png"/><Relationship Id="rId25" Type="http://schemas.openxmlformats.org/officeDocument/2006/relationships/image" Target="../media/image24.png"/><Relationship Id="rId26" Type="http://schemas.openxmlformats.org/officeDocument/2006/relationships/image" Target="../media/image25.png"/><Relationship Id="rId27" Type="http://schemas.openxmlformats.org/officeDocument/2006/relationships/image" Target="../media/image26.png"/><Relationship Id="rId28" Type="http://schemas.openxmlformats.org/officeDocument/2006/relationships/image" Target="../media/image27.png"/><Relationship Id="rId29" Type="http://schemas.openxmlformats.org/officeDocument/2006/relationships/image" Target="../media/image28.png"/><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30" Type="http://schemas.openxmlformats.org/officeDocument/2006/relationships/image" Target="../media/image29.emf"/><Relationship Id="rId31" Type="http://schemas.openxmlformats.org/officeDocument/2006/relationships/image" Target="../media/image30.emf"/><Relationship Id="rId32" Type="http://schemas.openxmlformats.org/officeDocument/2006/relationships/image" Target="../media/image31.png"/><Relationship Id="rId9" Type="http://schemas.openxmlformats.org/officeDocument/2006/relationships/image" Target="../media/image8.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33" Type="http://schemas.openxmlformats.org/officeDocument/2006/relationships/image" Target="../media/image32.jpeg"/><Relationship Id="rId34" Type="http://schemas.openxmlformats.org/officeDocument/2006/relationships/image" Target="../media/image33.gif"/><Relationship Id="rId10" Type="http://schemas.openxmlformats.org/officeDocument/2006/relationships/image" Target="../media/image9.png"/><Relationship Id="rId11" Type="http://schemas.openxmlformats.org/officeDocument/2006/relationships/image" Target="../media/image10.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0" name="Rectangle 2484"/>
          <p:cNvSpPr>
            <a:spLocks noChangeArrowheads="1"/>
          </p:cNvSpPr>
          <p:nvPr/>
        </p:nvSpPr>
        <p:spPr bwMode="auto">
          <a:xfrm>
            <a:off x="411139" y="6111721"/>
            <a:ext cx="10344150" cy="892552"/>
          </a:xfrm>
          <a:prstGeom prst="rect">
            <a:avLst/>
          </a:prstGeom>
          <a:noFill/>
          <a:ln w="9525">
            <a:noFill/>
            <a:miter lim="800000"/>
            <a:headEnd/>
            <a:tailEnd/>
          </a:ln>
        </p:spPr>
        <p:txBody>
          <a:bodyPr wrap="square" anchor="ctr">
            <a:spAutoFit/>
          </a:bodyPr>
          <a:lstStyle/>
          <a:p>
            <a:pPr algn="just"/>
            <a:r>
              <a:rPr lang="en-US" sz="2600" dirty="0" smtClean="0">
                <a:latin typeface="Tahoma" pitchFamily="34" charset="0"/>
                <a:ea typeface="Calibri" pitchFamily="34" charset="0"/>
                <a:cs typeface="Tahoma" pitchFamily="34" charset="0"/>
              </a:rPr>
              <a:t>Introduction UA9</a:t>
            </a:r>
            <a:endParaRPr lang="en-US" sz="2600" dirty="0">
              <a:latin typeface="Tahoma" pitchFamily="34" charset="0"/>
              <a:ea typeface="Calibri" pitchFamily="34" charset="0"/>
              <a:cs typeface="Tahoma" pitchFamily="34" charset="0"/>
            </a:endParaRPr>
          </a:p>
          <a:p>
            <a:pPr algn="just"/>
            <a:endParaRPr lang="en-US" sz="2600" dirty="0">
              <a:latin typeface="Tahoma" pitchFamily="34" charset="0"/>
              <a:ea typeface="Calibri" pitchFamily="34" charset="0"/>
              <a:cs typeface="Tahoma" pitchFamily="34" charset="0"/>
            </a:endParaRPr>
          </a:p>
        </p:txBody>
      </p:sp>
      <p:pic>
        <p:nvPicPr>
          <p:cNvPr id="3084" name="Picture 354"/>
          <p:cNvPicPr>
            <a:picLocks noChangeAspect="1" noChangeArrowheads="1"/>
          </p:cNvPicPr>
          <p:nvPr/>
        </p:nvPicPr>
        <p:blipFill>
          <a:blip r:embed="rId2" cstate="print"/>
          <a:srcRect/>
          <a:stretch>
            <a:fillRect/>
          </a:stretch>
        </p:blipFill>
        <p:spPr bwMode="auto">
          <a:xfrm>
            <a:off x="27442070" y="480148"/>
            <a:ext cx="2203469" cy="1286417"/>
          </a:xfrm>
          <a:prstGeom prst="rect">
            <a:avLst/>
          </a:prstGeom>
          <a:noFill/>
          <a:ln w="9525">
            <a:noFill/>
            <a:miter lim="800000"/>
            <a:headEnd/>
            <a:tailEnd/>
          </a:ln>
        </p:spPr>
      </p:pic>
      <p:sp>
        <p:nvSpPr>
          <p:cNvPr id="133" name="ZoneTexte 132"/>
          <p:cNvSpPr txBox="1"/>
          <p:nvPr/>
        </p:nvSpPr>
        <p:spPr>
          <a:xfrm>
            <a:off x="186316" y="23295475"/>
            <a:ext cx="6336991" cy="923330"/>
          </a:xfrm>
          <a:prstGeom prst="rect">
            <a:avLst/>
          </a:prstGeom>
          <a:noFill/>
        </p:spPr>
        <p:txBody>
          <a:bodyPr wrap="none" rtlCol="0">
            <a:spAutoFit/>
          </a:bodyPr>
          <a:lstStyle/>
          <a:p>
            <a:r>
              <a:rPr lang="en-US" sz="2800" b="1" dirty="0" smtClean="0">
                <a:solidFill>
                  <a:srgbClr val="0033CC"/>
                </a:solidFill>
                <a:latin typeface="Tahoma" pitchFamily="34" charset="0"/>
                <a:cs typeface="Tahoma" pitchFamily="34" charset="0"/>
              </a:rPr>
              <a:t>Simulation (Geant4) of the </a:t>
            </a:r>
            <a:r>
              <a:rPr lang="en-US" sz="2800" b="1" dirty="0" err="1" smtClean="0">
                <a:solidFill>
                  <a:srgbClr val="0033CC"/>
                </a:solidFill>
                <a:latin typeface="Tahoma" pitchFamily="34" charset="0"/>
                <a:cs typeface="Tahoma" pitchFamily="34" charset="0"/>
              </a:rPr>
              <a:t>CpFM</a:t>
            </a:r>
            <a:r>
              <a:rPr lang="en-US" sz="2800" b="1" dirty="0" smtClean="0">
                <a:solidFill>
                  <a:srgbClr val="0033CC"/>
                </a:solidFill>
                <a:latin typeface="Tahoma" pitchFamily="34" charset="0"/>
                <a:cs typeface="Tahoma" pitchFamily="34" charset="0"/>
              </a:rPr>
              <a:t>  </a:t>
            </a:r>
            <a:endParaRPr lang="en-US" sz="2400" dirty="0" smtClean="0">
              <a:latin typeface="Tahoma" pitchFamily="34" charset="0"/>
              <a:cs typeface="Tahoma" pitchFamily="34" charset="0"/>
              <a:sym typeface="Symbol"/>
            </a:endParaRPr>
          </a:p>
          <a:p>
            <a:r>
              <a:rPr lang="en-US" sz="2600" b="1" dirty="0" smtClean="0">
                <a:latin typeface="Tahoma" pitchFamily="34" charset="0"/>
                <a:cs typeface="Tahoma" pitchFamily="34" charset="0"/>
              </a:rPr>
              <a:t> </a:t>
            </a:r>
            <a:endParaRPr lang="en-US" sz="2600" b="1" dirty="0">
              <a:latin typeface="Tahoma" pitchFamily="34" charset="0"/>
              <a:cs typeface="Tahoma" pitchFamily="34" charset="0"/>
            </a:endParaRPr>
          </a:p>
        </p:txBody>
      </p:sp>
      <p:sp>
        <p:nvSpPr>
          <p:cNvPr id="128" name="ZoneTexte 127"/>
          <p:cNvSpPr txBox="1"/>
          <p:nvPr/>
        </p:nvSpPr>
        <p:spPr>
          <a:xfrm>
            <a:off x="769257" y="13352204"/>
            <a:ext cx="184731" cy="1354217"/>
          </a:xfrm>
          <a:prstGeom prst="rect">
            <a:avLst/>
          </a:prstGeom>
          <a:noFill/>
        </p:spPr>
        <p:txBody>
          <a:bodyPr wrap="none" rtlCol="0">
            <a:spAutoFit/>
          </a:bodyPr>
          <a:lstStyle/>
          <a:p>
            <a:endParaRPr lang="en-US">
              <a:latin typeface="Tahoma" pitchFamily="34" charset="0"/>
              <a:cs typeface="Tahoma" pitchFamily="34" charset="0"/>
            </a:endParaRPr>
          </a:p>
        </p:txBody>
      </p:sp>
      <p:sp>
        <p:nvSpPr>
          <p:cNvPr id="138" name="ZoneTexte 137"/>
          <p:cNvSpPr txBox="1"/>
          <p:nvPr/>
        </p:nvSpPr>
        <p:spPr>
          <a:xfrm>
            <a:off x="2201205" y="29645331"/>
            <a:ext cx="5408404" cy="461665"/>
          </a:xfrm>
          <a:prstGeom prst="rect">
            <a:avLst/>
          </a:prstGeom>
          <a:noFill/>
        </p:spPr>
        <p:txBody>
          <a:bodyPr wrap="none" rtlCol="0">
            <a:spAutoFit/>
          </a:bodyPr>
          <a:lstStyle/>
          <a:p>
            <a:r>
              <a:rPr lang="en-US" sz="2400" dirty="0" smtClean="0">
                <a:latin typeface="Tahoma" pitchFamily="34" charset="0"/>
                <a:cs typeface="Tahoma" pitchFamily="34" charset="0"/>
              </a:rPr>
              <a:t>Best results with “L shape” quartz bar </a:t>
            </a:r>
          </a:p>
        </p:txBody>
      </p:sp>
      <p:sp>
        <p:nvSpPr>
          <p:cNvPr id="220" name="ZoneTexte 219"/>
          <p:cNvSpPr txBox="1"/>
          <p:nvPr/>
        </p:nvSpPr>
        <p:spPr>
          <a:xfrm>
            <a:off x="2143217" y="34997010"/>
            <a:ext cx="3886000" cy="523220"/>
          </a:xfrm>
          <a:prstGeom prst="rect">
            <a:avLst/>
          </a:prstGeom>
          <a:noFill/>
        </p:spPr>
        <p:txBody>
          <a:bodyPr wrap="none" rtlCol="0">
            <a:spAutoFit/>
          </a:bodyPr>
          <a:lstStyle/>
          <a:p>
            <a:r>
              <a:rPr lang="en-US" sz="2800" b="1" dirty="0" smtClean="0">
                <a:solidFill>
                  <a:srgbClr val="0033CC"/>
                </a:solidFill>
                <a:latin typeface="Tahoma" pitchFamily="34" charset="0"/>
                <a:cs typeface="Tahoma" pitchFamily="34" charset="0"/>
              </a:rPr>
              <a:t>The </a:t>
            </a:r>
            <a:r>
              <a:rPr lang="en-US" sz="2800" b="1" dirty="0" err="1" smtClean="0">
                <a:solidFill>
                  <a:srgbClr val="0033CC"/>
                </a:solidFill>
                <a:latin typeface="Tahoma" pitchFamily="34" charset="0"/>
                <a:cs typeface="Tahoma" pitchFamily="34" charset="0"/>
              </a:rPr>
              <a:t>CpFM</a:t>
            </a:r>
            <a:r>
              <a:rPr lang="en-US" sz="2800" b="1" dirty="0" smtClean="0">
                <a:solidFill>
                  <a:srgbClr val="0033CC"/>
                </a:solidFill>
                <a:latin typeface="Tahoma" pitchFamily="34" charset="0"/>
                <a:cs typeface="Tahoma" pitchFamily="34" charset="0"/>
              </a:rPr>
              <a:t> in the SPS</a:t>
            </a:r>
            <a:endParaRPr lang="en-US" sz="2800" b="1" dirty="0">
              <a:solidFill>
                <a:srgbClr val="0033CC"/>
              </a:solidFill>
              <a:latin typeface="Tahoma" pitchFamily="34" charset="0"/>
              <a:cs typeface="Tahoma" pitchFamily="34" charset="0"/>
            </a:endParaRPr>
          </a:p>
        </p:txBody>
      </p:sp>
      <p:sp>
        <p:nvSpPr>
          <p:cNvPr id="254" name="Rectangle 253"/>
          <p:cNvSpPr/>
          <p:nvPr/>
        </p:nvSpPr>
        <p:spPr>
          <a:xfrm>
            <a:off x="19693132" y="36398020"/>
            <a:ext cx="9747404" cy="4862870"/>
          </a:xfrm>
          <a:prstGeom prst="rect">
            <a:avLst/>
          </a:prstGeom>
        </p:spPr>
        <p:txBody>
          <a:bodyPr wrap="square">
            <a:spAutoFit/>
          </a:bodyPr>
          <a:lstStyle/>
          <a:p>
            <a:r>
              <a:rPr lang="en-US" sz="2800" dirty="0" err="1"/>
              <a:t>CpFM</a:t>
            </a:r>
            <a:r>
              <a:rPr lang="en-US" sz="2800" dirty="0"/>
              <a:t> detector has been successfully tested at the </a:t>
            </a:r>
            <a:r>
              <a:rPr lang="en-US" sz="2800" dirty="0" smtClean="0"/>
              <a:t>Beam </a:t>
            </a:r>
            <a:r>
              <a:rPr lang="en-US" sz="2800" dirty="0"/>
              <a:t>Test Facility at </a:t>
            </a:r>
            <a:r>
              <a:rPr lang="en-US" sz="2800" dirty="0" err="1"/>
              <a:t>Frascati</a:t>
            </a:r>
            <a:r>
              <a:rPr lang="en-US" sz="2800" dirty="0"/>
              <a:t> with electrons of 449 </a:t>
            </a:r>
            <a:r>
              <a:rPr lang="en-US" sz="2800" dirty="0" smtClean="0"/>
              <a:t>MeV</a:t>
            </a:r>
            <a:r>
              <a:rPr lang="en-US" sz="2800" dirty="0"/>
              <a:t>. </a:t>
            </a:r>
            <a:endParaRPr lang="en-US" sz="2800" dirty="0" smtClean="0"/>
          </a:p>
          <a:p>
            <a:pPr>
              <a:spcBef>
                <a:spcPts val="1200"/>
              </a:spcBef>
            </a:pPr>
            <a:r>
              <a:rPr lang="en-US" sz="2800" dirty="0" smtClean="0"/>
              <a:t>Measured </a:t>
            </a:r>
            <a:r>
              <a:rPr lang="en-US" sz="2800" dirty="0"/>
              <a:t>resolution of about 15 % can be </a:t>
            </a:r>
            <a:r>
              <a:rPr lang="en-US" sz="2800" dirty="0" smtClean="0"/>
              <a:t>significantly </a:t>
            </a:r>
            <a:r>
              <a:rPr lang="en-US" sz="2800" dirty="0"/>
              <a:t>improved by changing the I-like geometry </a:t>
            </a:r>
            <a:r>
              <a:rPr lang="en-US" sz="2800" dirty="0" smtClean="0"/>
              <a:t>of </a:t>
            </a:r>
            <a:r>
              <a:rPr lang="en-US" sz="2800" dirty="0"/>
              <a:t>the radiator by a L-like. Particle will penetrate </a:t>
            </a:r>
            <a:r>
              <a:rPr lang="en-US" sz="2800" dirty="0" smtClean="0"/>
              <a:t>thicker </a:t>
            </a:r>
            <a:r>
              <a:rPr lang="en-US" sz="2800" dirty="0"/>
              <a:t>radiator hence will produce more light. </a:t>
            </a:r>
            <a:endParaRPr lang="en-US" sz="2800" dirty="0" smtClean="0"/>
          </a:p>
          <a:p>
            <a:pPr>
              <a:spcBef>
                <a:spcPts val="1200"/>
              </a:spcBef>
            </a:pPr>
            <a:r>
              <a:rPr lang="en-US" sz="2800" dirty="0" smtClean="0"/>
              <a:t>Potential </a:t>
            </a:r>
            <a:r>
              <a:rPr lang="en-US" sz="2800" dirty="0"/>
              <a:t>problem of this geometry is its polishing </a:t>
            </a:r>
            <a:r>
              <a:rPr lang="en-US" sz="2800" dirty="0" smtClean="0"/>
              <a:t>quality</a:t>
            </a:r>
            <a:r>
              <a:rPr lang="en-US" sz="2800" dirty="0"/>
              <a:t>. </a:t>
            </a:r>
            <a:endParaRPr lang="en-US" sz="2800" dirty="0" smtClean="0"/>
          </a:p>
          <a:p>
            <a:pPr>
              <a:spcBef>
                <a:spcPts val="1200"/>
              </a:spcBef>
            </a:pPr>
            <a:r>
              <a:rPr lang="en-US" sz="2800" dirty="0" smtClean="0">
                <a:effectLst/>
              </a:rPr>
              <a:t>Initial test in the SPS are encouraging. Exploitable signals are provided that allow evaluating the halo flux intercepting the radiator.</a:t>
            </a:r>
            <a:endParaRPr lang="en-US" sz="2800" dirty="0">
              <a:effectLst/>
            </a:endParaRPr>
          </a:p>
        </p:txBody>
      </p:sp>
      <p:sp>
        <p:nvSpPr>
          <p:cNvPr id="243" name="Rectangle 242"/>
          <p:cNvSpPr/>
          <p:nvPr/>
        </p:nvSpPr>
        <p:spPr bwMode="auto">
          <a:xfrm>
            <a:off x="129530" y="34794720"/>
            <a:ext cx="29990405" cy="7838902"/>
          </a:xfrm>
          <a:prstGeom prst="rect">
            <a:avLst/>
          </a:prstGeom>
          <a:noFill/>
          <a:ln w="28575" cap="flat" cmpd="sng" algn="ctr">
            <a:solidFill>
              <a:srgbClr val="CC0099"/>
            </a:solidFill>
            <a:prstDash val="solid"/>
            <a:round/>
            <a:headEnd type="none" w="med" len="med"/>
            <a:tailEnd type="none" w="med" len="med"/>
          </a:ln>
          <a:effectLst>
            <a:glow rad="101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4176713" rtl="0" eaLnBrk="1" fontAlgn="base" latinLnBrk="0" hangingPunct="1">
              <a:lnSpc>
                <a:spcPct val="100000"/>
              </a:lnSpc>
              <a:spcBef>
                <a:spcPct val="0"/>
              </a:spcBef>
              <a:spcAft>
                <a:spcPct val="0"/>
              </a:spcAft>
              <a:buClrTx/>
              <a:buSzTx/>
              <a:buFontTx/>
              <a:buNone/>
              <a:tabLst/>
            </a:pPr>
            <a:endParaRPr kumimoji="0" lang="en-US" sz="8200" b="0" i="0" u="none" strike="noStrike" cap="none" normalizeH="0" baseline="0" smtClean="0">
              <a:ln>
                <a:noFill/>
              </a:ln>
              <a:solidFill>
                <a:schemeClr val="tx1"/>
              </a:solidFill>
              <a:effectLst/>
              <a:latin typeface="Arial" charset="0"/>
            </a:endParaRPr>
          </a:p>
        </p:txBody>
      </p:sp>
      <p:sp>
        <p:nvSpPr>
          <p:cNvPr id="244" name="Rectangle 243"/>
          <p:cNvSpPr/>
          <p:nvPr/>
        </p:nvSpPr>
        <p:spPr>
          <a:xfrm>
            <a:off x="19676890" y="35788197"/>
            <a:ext cx="6686550" cy="492443"/>
          </a:xfrm>
          <a:prstGeom prst="rect">
            <a:avLst/>
          </a:prstGeom>
        </p:spPr>
        <p:txBody>
          <a:bodyPr wrap="square">
            <a:spAutoFit/>
          </a:bodyPr>
          <a:lstStyle/>
          <a:p>
            <a:r>
              <a:rPr lang="en-US" sz="2600" b="1" dirty="0" smtClean="0">
                <a:solidFill>
                  <a:srgbClr val="00B050"/>
                </a:solidFill>
                <a:latin typeface="Tahoma" pitchFamily="34" charset="0"/>
                <a:cs typeface="Tahoma" pitchFamily="34" charset="0"/>
              </a:rPr>
              <a:t>Conclusion</a:t>
            </a:r>
            <a:endParaRPr lang="en-US" sz="2600" b="1" dirty="0">
              <a:solidFill>
                <a:srgbClr val="00B050"/>
              </a:solidFill>
            </a:endParaRPr>
          </a:p>
        </p:txBody>
      </p:sp>
      <p:sp>
        <p:nvSpPr>
          <p:cNvPr id="275" name="Rectangle 274"/>
          <p:cNvSpPr/>
          <p:nvPr/>
        </p:nvSpPr>
        <p:spPr bwMode="auto">
          <a:xfrm>
            <a:off x="129530" y="215647"/>
            <a:ext cx="30022800" cy="5709249"/>
          </a:xfrm>
          <a:prstGeom prst="rect">
            <a:avLst/>
          </a:prstGeom>
          <a:noFill/>
          <a:ln w="28575" cap="flat" cmpd="sng" algn="ctr">
            <a:solidFill>
              <a:srgbClr val="CC0099"/>
            </a:solidFill>
            <a:prstDash val="solid"/>
            <a:round/>
            <a:headEnd type="none" w="med" len="med"/>
            <a:tailEnd type="none" w="med" len="med"/>
          </a:ln>
          <a:effectLst>
            <a:glow rad="101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4176713" rtl="0" eaLnBrk="1" fontAlgn="base" latinLnBrk="0" hangingPunct="1">
              <a:lnSpc>
                <a:spcPct val="100000"/>
              </a:lnSpc>
              <a:spcBef>
                <a:spcPct val="0"/>
              </a:spcBef>
              <a:spcAft>
                <a:spcPct val="0"/>
              </a:spcAft>
              <a:buClrTx/>
              <a:buSzTx/>
              <a:buFontTx/>
              <a:buNone/>
              <a:tabLst/>
            </a:pPr>
            <a:endParaRPr kumimoji="0" lang="en-US" sz="8200" b="0" i="0" u="none" strike="noStrike" cap="none" normalizeH="0" baseline="0" smtClean="0">
              <a:ln>
                <a:noFill/>
              </a:ln>
              <a:solidFill>
                <a:schemeClr val="tx1"/>
              </a:solidFill>
              <a:effectLst/>
              <a:latin typeface="Arial" charset="0"/>
            </a:endParaRPr>
          </a:p>
        </p:txBody>
      </p:sp>
      <p:sp>
        <p:nvSpPr>
          <p:cNvPr id="2" name="Rectangle 1"/>
          <p:cNvSpPr/>
          <p:nvPr/>
        </p:nvSpPr>
        <p:spPr>
          <a:xfrm>
            <a:off x="3640794" y="3248997"/>
            <a:ext cx="23931502" cy="830997"/>
          </a:xfrm>
          <a:prstGeom prst="rect">
            <a:avLst/>
          </a:prstGeom>
        </p:spPr>
        <p:txBody>
          <a:bodyPr wrap="square">
            <a:spAutoFit/>
          </a:bodyPr>
          <a:lstStyle/>
          <a:p>
            <a:r>
              <a:rPr lang="en-GB" sz="2400" dirty="0">
                <a:latin typeface="+mn-lt"/>
              </a:rPr>
              <a:t>W. </a:t>
            </a:r>
            <a:r>
              <a:rPr lang="en-GB" sz="2400" dirty="0" smtClean="0">
                <a:latin typeface="+mn-lt"/>
              </a:rPr>
              <a:t>Scandale</a:t>
            </a:r>
            <a:r>
              <a:rPr lang="en-GB" sz="2400" baseline="30000" dirty="0">
                <a:latin typeface="+mn-lt"/>
              </a:rPr>
              <a:t>3</a:t>
            </a:r>
            <a:r>
              <a:rPr lang="en-GB" sz="2400" dirty="0" smtClean="0">
                <a:latin typeface="+mn-lt"/>
              </a:rPr>
              <a:t>, D</a:t>
            </a:r>
            <a:r>
              <a:rPr lang="en-GB" sz="2400" dirty="0">
                <a:latin typeface="+mn-lt"/>
              </a:rPr>
              <a:t>. </a:t>
            </a:r>
            <a:r>
              <a:rPr lang="en-GB" sz="2400" dirty="0" smtClean="0">
                <a:latin typeface="+mn-lt"/>
              </a:rPr>
              <a:t>Breton</a:t>
            </a:r>
            <a:r>
              <a:rPr lang="en-GB" sz="2400" baseline="30000" dirty="0"/>
              <a:t>1</a:t>
            </a:r>
            <a:r>
              <a:rPr lang="en-GB" sz="2400" dirty="0" smtClean="0">
                <a:latin typeface="+mn-lt"/>
              </a:rPr>
              <a:t>, </a:t>
            </a:r>
            <a:r>
              <a:rPr lang="en-GB" sz="2400" dirty="0">
                <a:latin typeface="+mn-lt"/>
              </a:rPr>
              <a:t>L. </a:t>
            </a:r>
            <a:r>
              <a:rPr lang="en-GB" sz="2400" dirty="0" smtClean="0">
                <a:latin typeface="+mn-lt"/>
              </a:rPr>
              <a:t>Burmistrov</a:t>
            </a:r>
            <a:r>
              <a:rPr lang="en-GB" sz="2400" baseline="30000" dirty="0"/>
              <a:t>1</a:t>
            </a:r>
            <a:r>
              <a:rPr lang="en-GB" sz="2400" dirty="0" smtClean="0">
                <a:latin typeface="+mn-lt"/>
              </a:rPr>
              <a:t>, </a:t>
            </a:r>
            <a:r>
              <a:rPr lang="en-GB" sz="2400" dirty="0">
                <a:latin typeface="+mn-lt"/>
              </a:rPr>
              <a:t>F. </a:t>
            </a:r>
            <a:r>
              <a:rPr lang="en-GB" sz="2400" dirty="0" smtClean="0">
                <a:latin typeface="+mn-lt"/>
              </a:rPr>
              <a:t>Campos</a:t>
            </a:r>
            <a:r>
              <a:rPr lang="en-GB" sz="2400" baseline="30000" dirty="0"/>
              <a:t>1</a:t>
            </a:r>
            <a:r>
              <a:rPr lang="en-GB" sz="2400" dirty="0" smtClean="0">
                <a:latin typeface="+mn-lt"/>
              </a:rPr>
              <a:t>, </a:t>
            </a:r>
            <a:r>
              <a:rPr lang="it-IT" sz="2400" dirty="0">
                <a:latin typeface="+mn-lt"/>
              </a:rPr>
              <a:t>G. </a:t>
            </a:r>
            <a:r>
              <a:rPr lang="it-IT" sz="2400" dirty="0" smtClean="0">
                <a:latin typeface="+mn-lt"/>
              </a:rPr>
              <a:t>Cavoto</a:t>
            </a:r>
            <a:r>
              <a:rPr lang="en-GB" sz="2400" baseline="30000" dirty="0"/>
              <a:t>2</a:t>
            </a:r>
            <a:r>
              <a:rPr lang="it-IT" sz="2400" dirty="0" smtClean="0">
                <a:latin typeface="+mn-lt"/>
              </a:rPr>
              <a:t>, </a:t>
            </a:r>
            <a:r>
              <a:rPr lang="en-GB" sz="2400" dirty="0" smtClean="0">
                <a:latin typeface="+mn-lt"/>
              </a:rPr>
              <a:t>S</a:t>
            </a:r>
            <a:r>
              <a:rPr lang="en-GB" sz="2400" dirty="0">
                <a:latin typeface="+mn-lt"/>
              </a:rPr>
              <a:t>. </a:t>
            </a:r>
            <a:r>
              <a:rPr lang="en-GB" sz="2400" dirty="0" smtClean="0">
                <a:latin typeface="+mn-lt"/>
              </a:rPr>
              <a:t>Conforti</a:t>
            </a:r>
            <a:r>
              <a:rPr lang="en-GB" sz="2400" baseline="30000" dirty="0"/>
              <a:t>1</a:t>
            </a:r>
            <a:r>
              <a:rPr lang="en-GB" sz="2400" dirty="0" smtClean="0">
                <a:latin typeface="+mn-lt"/>
              </a:rPr>
              <a:t>, </a:t>
            </a:r>
            <a:r>
              <a:rPr lang="en-GB" sz="2400" dirty="0">
                <a:latin typeface="+mn-lt"/>
              </a:rPr>
              <a:t>V. </a:t>
            </a:r>
            <a:r>
              <a:rPr lang="en-GB" sz="2400" dirty="0" smtClean="0">
                <a:latin typeface="+mn-lt"/>
              </a:rPr>
              <a:t>Chaumat</a:t>
            </a:r>
            <a:r>
              <a:rPr lang="en-GB" sz="2400" baseline="30000" dirty="0"/>
              <a:t>1</a:t>
            </a:r>
            <a:r>
              <a:rPr lang="en-GB" sz="2400" dirty="0" smtClean="0">
                <a:latin typeface="+mn-lt"/>
              </a:rPr>
              <a:t>, </a:t>
            </a:r>
            <a:r>
              <a:rPr lang="it-IT" sz="2400" dirty="0">
                <a:latin typeface="+mn-lt"/>
              </a:rPr>
              <a:t>M. </a:t>
            </a:r>
            <a:r>
              <a:rPr lang="it-IT" sz="2400" dirty="0" smtClean="0">
                <a:latin typeface="+mn-lt"/>
              </a:rPr>
              <a:t>Garattini</a:t>
            </a:r>
            <a:r>
              <a:rPr lang="en-GB" sz="2400" baseline="30000" dirty="0"/>
              <a:t> </a:t>
            </a:r>
            <a:r>
              <a:rPr lang="en-GB" sz="2400" baseline="30000" dirty="0" smtClean="0"/>
              <a:t>3</a:t>
            </a:r>
            <a:r>
              <a:rPr lang="it-IT" sz="2400" dirty="0" smtClean="0">
                <a:latin typeface="+mn-lt"/>
              </a:rPr>
              <a:t>, Y</a:t>
            </a:r>
            <a:r>
              <a:rPr lang="it-IT" sz="2400" dirty="0">
                <a:latin typeface="+mn-lt"/>
              </a:rPr>
              <a:t>. </a:t>
            </a:r>
            <a:r>
              <a:rPr lang="it-IT" sz="2400" dirty="0" err="1" smtClean="0">
                <a:latin typeface="+mn-lt"/>
              </a:rPr>
              <a:t>Gavrykov</a:t>
            </a:r>
            <a:r>
              <a:rPr lang="it-IT" sz="2400" baseline="30000" dirty="0" smtClean="0">
                <a:latin typeface="+mn-lt"/>
              </a:rPr>
              <a:t> </a:t>
            </a:r>
            <a:r>
              <a:rPr lang="it-IT" sz="2400" baseline="30000" dirty="0" err="1" smtClean="0">
                <a:latin typeface="+mn-lt"/>
              </a:rPr>
              <a:t>4</a:t>
            </a:r>
            <a:r>
              <a:rPr lang="it-IT" sz="2400" dirty="0" smtClean="0">
                <a:latin typeface="+mn-lt"/>
              </a:rPr>
              <a:t>, F</a:t>
            </a:r>
            <a:r>
              <a:rPr lang="it-IT" sz="2400" dirty="0">
                <a:latin typeface="+mn-lt"/>
              </a:rPr>
              <a:t>. </a:t>
            </a:r>
            <a:r>
              <a:rPr lang="it-IT" sz="2400" dirty="0" smtClean="0">
                <a:latin typeface="+mn-lt"/>
              </a:rPr>
              <a:t>Iacoangeli</a:t>
            </a:r>
            <a:r>
              <a:rPr lang="en-GB" sz="2400" baseline="30000" dirty="0"/>
              <a:t> 2</a:t>
            </a:r>
            <a:r>
              <a:rPr lang="it-IT" sz="2400" dirty="0" smtClean="0">
                <a:latin typeface="+mn-lt"/>
              </a:rPr>
              <a:t>, </a:t>
            </a:r>
            <a:r>
              <a:rPr lang="en-GB" sz="2400" dirty="0" smtClean="0">
                <a:latin typeface="+mn-lt"/>
              </a:rPr>
              <a:t>J</a:t>
            </a:r>
            <a:r>
              <a:rPr lang="en-GB" sz="2400" dirty="0">
                <a:latin typeface="+mn-lt"/>
              </a:rPr>
              <a:t>. </a:t>
            </a:r>
            <a:r>
              <a:rPr lang="en-GB" sz="2400" dirty="0" smtClean="0">
                <a:latin typeface="+mn-lt"/>
              </a:rPr>
              <a:t>Jeglot</a:t>
            </a:r>
            <a:r>
              <a:rPr lang="en-GB" sz="2400" baseline="30000" dirty="0"/>
              <a:t>1</a:t>
            </a:r>
            <a:r>
              <a:rPr lang="en-GB" sz="2400" dirty="0" smtClean="0">
                <a:latin typeface="+mn-lt"/>
              </a:rPr>
              <a:t>, </a:t>
            </a:r>
            <a:r>
              <a:rPr lang="en-GB" sz="2400" dirty="0">
                <a:latin typeface="+mn-lt"/>
              </a:rPr>
              <a:t>J. </a:t>
            </a:r>
            <a:r>
              <a:rPr lang="en-GB" sz="2400" dirty="0" smtClean="0">
                <a:latin typeface="+mn-lt"/>
              </a:rPr>
              <a:t>Maalmi</a:t>
            </a:r>
            <a:r>
              <a:rPr lang="en-GB" sz="2400" baseline="30000" dirty="0"/>
              <a:t>1</a:t>
            </a:r>
            <a:r>
              <a:rPr lang="en-GB" sz="2400" dirty="0" smtClean="0">
                <a:latin typeface="+mn-lt"/>
              </a:rPr>
              <a:t>, </a:t>
            </a:r>
            <a:r>
              <a:rPr lang="it-IT" sz="2400" dirty="0">
                <a:latin typeface="+mn-lt"/>
              </a:rPr>
              <a:t>S. </a:t>
            </a:r>
            <a:r>
              <a:rPr lang="it-IT" sz="2400" dirty="0" smtClean="0">
                <a:latin typeface="+mn-lt"/>
              </a:rPr>
              <a:t>Montesano</a:t>
            </a:r>
            <a:r>
              <a:rPr lang="en-GB" sz="2400" baseline="30000" dirty="0"/>
              <a:t> 3</a:t>
            </a:r>
            <a:r>
              <a:rPr lang="en-GB" sz="2400" dirty="0" smtClean="0">
                <a:latin typeface="+mn-lt"/>
              </a:rPr>
              <a:t>, V</a:t>
            </a:r>
            <a:r>
              <a:rPr lang="en-GB" sz="2400" dirty="0">
                <a:latin typeface="+mn-lt"/>
              </a:rPr>
              <a:t>. </a:t>
            </a:r>
            <a:r>
              <a:rPr lang="en-GB" sz="2400" dirty="0" smtClean="0">
                <a:latin typeface="+mn-lt"/>
              </a:rPr>
              <a:t>Puill</a:t>
            </a:r>
            <a:r>
              <a:rPr lang="en-GB" sz="2400" baseline="30000" dirty="0"/>
              <a:t>1</a:t>
            </a:r>
            <a:r>
              <a:rPr lang="en-GB" sz="2400" dirty="0" smtClean="0">
                <a:latin typeface="+mn-lt"/>
              </a:rPr>
              <a:t>, </a:t>
            </a:r>
            <a:r>
              <a:rPr lang="it-IT" sz="2400" dirty="0">
                <a:latin typeface="+mn-lt"/>
              </a:rPr>
              <a:t>R. </a:t>
            </a:r>
            <a:r>
              <a:rPr lang="it-IT" sz="2400" dirty="0" smtClean="0">
                <a:latin typeface="+mn-lt"/>
              </a:rPr>
              <a:t>Rossi</a:t>
            </a:r>
            <a:r>
              <a:rPr lang="en-GB" sz="2400" baseline="30000" dirty="0" smtClean="0"/>
              <a:t> 2</a:t>
            </a:r>
            <a:r>
              <a:rPr lang="it-IT" sz="2400" dirty="0" smtClean="0">
                <a:latin typeface="+mn-lt"/>
              </a:rPr>
              <a:t>, </a:t>
            </a:r>
            <a:r>
              <a:rPr lang="en-GB" sz="2400" dirty="0" smtClean="0">
                <a:latin typeface="+mn-lt"/>
              </a:rPr>
              <a:t>A</a:t>
            </a:r>
            <a:r>
              <a:rPr lang="en-GB" sz="2400" dirty="0">
                <a:latin typeface="+mn-lt"/>
              </a:rPr>
              <a:t>. </a:t>
            </a:r>
            <a:r>
              <a:rPr lang="en-GB" sz="2400" dirty="0" smtClean="0">
                <a:latin typeface="+mn-lt"/>
              </a:rPr>
              <a:t>Stocchi</a:t>
            </a:r>
            <a:r>
              <a:rPr lang="en-GB" sz="2400" baseline="30000" dirty="0"/>
              <a:t>1</a:t>
            </a:r>
            <a:r>
              <a:rPr lang="en-GB" sz="2400" dirty="0" smtClean="0">
                <a:latin typeface="+mn-lt"/>
              </a:rPr>
              <a:t>, J.F Vagnucci</a:t>
            </a:r>
            <a:r>
              <a:rPr lang="en-GB" sz="2400" baseline="30000" dirty="0"/>
              <a:t>1</a:t>
            </a:r>
            <a:endParaRPr lang="en-GB" sz="2400" dirty="0" smtClean="0">
              <a:latin typeface="+mn-lt"/>
            </a:endParaRPr>
          </a:p>
        </p:txBody>
      </p:sp>
      <p:pic>
        <p:nvPicPr>
          <p:cNvPr id="5" name="Image 4"/>
          <p:cNvPicPr>
            <a:picLocks noChangeAspect="1"/>
          </p:cNvPicPr>
          <p:nvPr/>
        </p:nvPicPr>
        <p:blipFill>
          <a:blip r:embed="rId3"/>
          <a:stretch>
            <a:fillRect/>
          </a:stretch>
        </p:blipFill>
        <p:spPr>
          <a:xfrm>
            <a:off x="22287798" y="18115849"/>
            <a:ext cx="6365461" cy="4868561"/>
          </a:xfrm>
          <a:prstGeom prst="rect">
            <a:avLst/>
          </a:prstGeom>
        </p:spPr>
      </p:pic>
      <p:pic>
        <p:nvPicPr>
          <p:cNvPr id="227" name="Picture 1"/>
          <p:cNvPicPr>
            <a:picLocks noChangeAspect="1" noChangeArrowheads="1"/>
          </p:cNvPicPr>
          <p:nvPr/>
        </p:nvPicPr>
        <p:blipFill>
          <a:blip r:embed="rId4" cstate="print"/>
          <a:srcRect/>
          <a:stretch>
            <a:fillRect/>
          </a:stretch>
        </p:blipFill>
        <p:spPr bwMode="auto">
          <a:xfrm>
            <a:off x="27784333" y="2019957"/>
            <a:ext cx="1518942" cy="1518942"/>
          </a:xfrm>
          <a:prstGeom prst="rect">
            <a:avLst/>
          </a:prstGeom>
          <a:noFill/>
          <a:ln w="9525">
            <a:noFill/>
            <a:miter lim="800000"/>
            <a:headEnd/>
            <a:tailEnd/>
          </a:ln>
        </p:spPr>
      </p:pic>
      <p:pic>
        <p:nvPicPr>
          <p:cNvPr id="234" name="Picture 2"/>
          <p:cNvPicPr>
            <a:picLocks noChangeAspect="1" noChangeArrowheads="1"/>
          </p:cNvPicPr>
          <p:nvPr/>
        </p:nvPicPr>
        <p:blipFill>
          <a:blip r:embed="rId5" cstate="print"/>
          <a:srcRect/>
          <a:stretch>
            <a:fillRect/>
          </a:stretch>
        </p:blipFill>
        <p:spPr bwMode="auto">
          <a:xfrm>
            <a:off x="27743746" y="3848596"/>
            <a:ext cx="1600115" cy="1568112"/>
          </a:xfrm>
          <a:prstGeom prst="rect">
            <a:avLst/>
          </a:prstGeom>
          <a:noFill/>
          <a:ln w="9525">
            <a:noFill/>
            <a:miter lim="800000"/>
            <a:headEnd/>
            <a:tailEnd/>
          </a:ln>
        </p:spPr>
      </p:pic>
      <p:pic>
        <p:nvPicPr>
          <p:cNvPr id="235" name="Picture 2"/>
          <p:cNvPicPr>
            <a:picLocks noChangeAspect="1" noChangeArrowheads="1"/>
          </p:cNvPicPr>
          <p:nvPr/>
        </p:nvPicPr>
        <p:blipFill>
          <a:blip r:embed="rId6" cstate="print"/>
          <a:srcRect/>
          <a:stretch>
            <a:fillRect/>
          </a:stretch>
        </p:blipFill>
        <p:spPr bwMode="auto">
          <a:xfrm>
            <a:off x="386822" y="2858351"/>
            <a:ext cx="2900676" cy="1806363"/>
          </a:xfrm>
          <a:prstGeom prst="rect">
            <a:avLst/>
          </a:prstGeom>
          <a:noFill/>
          <a:ln w="9525">
            <a:noFill/>
            <a:miter lim="800000"/>
            <a:headEnd/>
            <a:tailEnd/>
          </a:ln>
        </p:spPr>
      </p:pic>
      <p:pic>
        <p:nvPicPr>
          <p:cNvPr id="6" name="Picture 2" descr="FRONTIER DETECTORS FOR FRONTIER PHYSICS  - 13th Pisa Meeting on Advanced Detector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5434" y="512127"/>
            <a:ext cx="1409700" cy="1514475"/>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p:cNvSpPr txBox="1"/>
          <p:nvPr/>
        </p:nvSpPr>
        <p:spPr>
          <a:xfrm>
            <a:off x="3463121" y="541256"/>
            <a:ext cx="8406418" cy="830997"/>
          </a:xfrm>
          <a:prstGeom prst="rect">
            <a:avLst/>
          </a:prstGeom>
          <a:noFill/>
        </p:spPr>
        <p:txBody>
          <a:bodyPr wrap="none" rtlCol="0">
            <a:spAutoFit/>
          </a:bodyPr>
          <a:lstStyle/>
          <a:p>
            <a:r>
              <a:rPr lang="en-GB" sz="2400" smtClean="0">
                <a:solidFill>
                  <a:srgbClr val="006600"/>
                </a:solidFill>
              </a:rPr>
              <a:t>Frontier Detectors for Frontier Physics, Elba, Italy, May 2015</a:t>
            </a:r>
          </a:p>
          <a:p>
            <a:r>
              <a:rPr lang="en-GB" sz="2400" smtClean="0">
                <a:solidFill>
                  <a:srgbClr val="006600"/>
                </a:solidFill>
              </a:rPr>
              <a:t>13</a:t>
            </a:r>
            <a:r>
              <a:rPr lang="en-GB" sz="2400" baseline="30000" smtClean="0">
                <a:solidFill>
                  <a:srgbClr val="006600"/>
                </a:solidFill>
              </a:rPr>
              <a:t>th</a:t>
            </a:r>
            <a:r>
              <a:rPr lang="en-GB" sz="2400" smtClean="0">
                <a:solidFill>
                  <a:srgbClr val="006600"/>
                </a:solidFill>
              </a:rPr>
              <a:t> Pisa Meeting on Advanced Detectors</a:t>
            </a:r>
            <a:endParaRPr lang="en-GB" sz="2400">
              <a:solidFill>
                <a:srgbClr val="006600"/>
              </a:solidFill>
            </a:endParaRPr>
          </a:p>
        </p:txBody>
      </p:sp>
      <p:sp>
        <p:nvSpPr>
          <p:cNvPr id="8" name="ZoneTexte 7"/>
          <p:cNvSpPr txBox="1"/>
          <p:nvPr/>
        </p:nvSpPr>
        <p:spPr>
          <a:xfrm>
            <a:off x="3458131" y="1376829"/>
            <a:ext cx="23791639" cy="1015663"/>
          </a:xfrm>
          <a:prstGeom prst="rect">
            <a:avLst/>
          </a:prstGeom>
          <a:noFill/>
        </p:spPr>
        <p:txBody>
          <a:bodyPr wrap="none" rtlCol="0">
            <a:spAutoFit/>
          </a:bodyPr>
          <a:lstStyle/>
          <a:p>
            <a:r>
              <a:rPr lang="en-GB" sz="6000" dirty="0" smtClean="0"/>
              <a:t>UA9 a device for  crystal assisted collimation in large </a:t>
            </a:r>
            <a:r>
              <a:rPr lang="en-GB" sz="6000" dirty="0" err="1" smtClean="0"/>
              <a:t>hadron</a:t>
            </a:r>
            <a:r>
              <a:rPr lang="en-GB" sz="6000" dirty="0" smtClean="0"/>
              <a:t> colliders</a:t>
            </a:r>
            <a:endParaRPr lang="en-GB" sz="6000" dirty="0"/>
          </a:p>
        </p:txBody>
      </p:sp>
      <p:grpSp>
        <p:nvGrpSpPr>
          <p:cNvPr id="10" name="Groupe 9"/>
          <p:cNvGrpSpPr/>
          <p:nvPr/>
        </p:nvGrpSpPr>
        <p:grpSpPr>
          <a:xfrm>
            <a:off x="4881171" y="19479299"/>
            <a:ext cx="5069283" cy="3262714"/>
            <a:chOff x="6274863" y="9209379"/>
            <a:chExt cx="6388852" cy="3778792"/>
          </a:xfrm>
        </p:grpSpPr>
        <p:pic>
          <p:nvPicPr>
            <p:cNvPr id="237" name="Picture 3"/>
            <p:cNvPicPr>
              <a:picLocks noChangeAspect="1" noChangeArrowheads="1"/>
            </p:cNvPicPr>
            <p:nvPr/>
          </p:nvPicPr>
          <p:blipFill>
            <a:blip r:embed="rId8" cstate="print"/>
            <a:srcRect/>
            <a:stretch>
              <a:fillRect/>
            </a:stretch>
          </p:blipFill>
          <p:spPr bwMode="auto">
            <a:xfrm>
              <a:off x="6274863" y="9209379"/>
              <a:ext cx="5305459" cy="3510146"/>
            </a:xfrm>
            <a:prstGeom prst="rect">
              <a:avLst/>
            </a:prstGeom>
            <a:noFill/>
            <a:ln w="9525">
              <a:noFill/>
              <a:miter lim="800000"/>
              <a:headEnd/>
              <a:tailEnd/>
            </a:ln>
          </p:spPr>
        </p:pic>
        <p:pic>
          <p:nvPicPr>
            <p:cNvPr id="242" name="Picture 2"/>
            <p:cNvPicPr>
              <a:picLocks noChangeAspect="1" noChangeArrowheads="1"/>
            </p:cNvPicPr>
            <p:nvPr/>
          </p:nvPicPr>
          <p:blipFill>
            <a:blip r:embed="rId9" cstate="print"/>
            <a:srcRect/>
            <a:stretch>
              <a:fillRect/>
            </a:stretch>
          </p:blipFill>
          <p:spPr bwMode="auto">
            <a:xfrm>
              <a:off x="9699393" y="10802869"/>
              <a:ext cx="2964322" cy="2185302"/>
            </a:xfrm>
            <a:prstGeom prst="rect">
              <a:avLst/>
            </a:prstGeom>
            <a:noFill/>
            <a:ln w="9525">
              <a:noFill/>
              <a:miter lim="800000"/>
              <a:headEnd/>
              <a:tailEnd/>
            </a:ln>
          </p:spPr>
        </p:pic>
        <p:grpSp>
          <p:nvGrpSpPr>
            <p:cNvPr id="247" name="Groupe 246"/>
            <p:cNvGrpSpPr/>
            <p:nvPr/>
          </p:nvGrpSpPr>
          <p:grpSpPr>
            <a:xfrm>
              <a:off x="6695077" y="9381381"/>
              <a:ext cx="2704579" cy="2425362"/>
              <a:chOff x="815224" y="698510"/>
              <a:chExt cx="4362898" cy="3745519"/>
            </a:xfrm>
          </p:grpSpPr>
          <p:sp>
            <p:nvSpPr>
              <p:cNvPr id="251" name="Ellipse 250"/>
              <p:cNvSpPr/>
              <p:nvPr/>
            </p:nvSpPr>
            <p:spPr>
              <a:xfrm>
                <a:off x="3521937" y="698510"/>
                <a:ext cx="1656185" cy="17281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8" name="Ellipse 257"/>
              <p:cNvSpPr/>
              <p:nvPr/>
            </p:nvSpPr>
            <p:spPr>
              <a:xfrm>
                <a:off x="815224" y="2715838"/>
                <a:ext cx="1656185" cy="17281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236" name="Rectangle 235"/>
          <p:cNvSpPr/>
          <p:nvPr/>
        </p:nvSpPr>
        <p:spPr>
          <a:xfrm>
            <a:off x="630191" y="14146293"/>
            <a:ext cx="13958837" cy="5293757"/>
          </a:xfrm>
          <a:prstGeom prst="rect">
            <a:avLst/>
          </a:prstGeom>
        </p:spPr>
        <p:txBody>
          <a:bodyPr wrap="square">
            <a:spAutoFit/>
          </a:bodyPr>
          <a:lstStyle/>
          <a:p>
            <a:r>
              <a:rPr lang="en-US" sz="2600" b="1" u="sng" dirty="0" smtClean="0">
                <a:solidFill>
                  <a:srgbClr val="7030A0"/>
                </a:solidFill>
                <a:latin typeface="Tahoma" panose="020B0604030504040204" pitchFamily="34" charset="0"/>
                <a:ea typeface="Tahoma" panose="020B0604030504040204" pitchFamily="34" charset="0"/>
                <a:cs typeface="Tahoma" panose="020B0604030504040204" pitchFamily="34" charset="0"/>
              </a:rPr>
              <a:t>Aim: </a:t>
            </a:r>
            <a:r>
              <a:rPr lang="en-US" sz="2600" dirty="0" smtClean="0">
                <a:latin typeface="Tahoma" panose="020B0604030504040204" pitchFamily="34" charset="0"/>
                <a:ea typeface="Tahoma" panose="020B0604030504040204" pitchFamily="34" charset="0"/>
                <a:cs typeface="Tahoma" panose="020B0604030504040204" pitchFamily="34" charset="0"/>
              </a:rPr>
              <a:t>count the number of deflected protons with a precision of about </a:t>
            </a:r>
            <a:r>
              <a:rPr lang="en-US" sz="2600" b="1" dirty="0" smtClean="0">
                <a:solidFill>
                  <a:srgbClr val="0000CC"/>
                </a:solidFill>
                <a:latin typeface="Tahoma" panose="020B0604030504040204" pitchFamily="34" charset="0"/>
                <a:ea typeface="Tahoma" panose="020B0604030504040204" pitchFamily="34" charset="0"/>
                <a:cs typeface="Tahoma" panose="020B0604030504040204" pitchFamily="34" charset="0"/>
              </a:rPr>
              <a:t>5% </a:t>
            </a:r>
            <a:r>
              <a:rPr lang="en-US" sz="2600" dirty="0" smtClean="0">
                <a:latin typeface="Tahoma" panose="020B0604030504040204" pitchFamily="34" charset="0"/>
                <a:ea typeface="Tahoma" panose="020B0604030504040204" pitchFamily="34" charset="0"/>
                <a:cs typeface="Tahoma" panose="020B0604030504040204" pitchFamily="34" charset="0"/>
              </a:rPr>
              <a:t>in the LHC environment (mean value over several bunches)</a:t>
            </a:r>
          </a:p>
          <a:p>
            <a:endParaRPr lang="en-US" sz="2600" dirty="0" smtClean="0">
              <a:latin typeface="Tahoma" panose="020B0604030504040204" pitchFamily="34" charset="0"/>
              <a:ea typeface="Tahoma" panose="020B0604030504040204" pitchFamily="34" charset="0"/>
              <a:cs typeface="Tahoma" panose="020B0604030504040204" pitchFamily="34" charset="0"/>
            </a:endParaRPr>
          </a:p>
          <a:p>
            <a:r>
              <a:rPr lang="en-US" sz="2600" b="1" u="sng" dirty="0" smtClean="0">
                <a:solidFill>
                  <a:srgbClr val="7030A0"/>
                </a:solidFill>
                <a:latin typeface="Tahoma" panose="020B0604030504040204" pitchFamily="34" charset="0"/>
                <a:ea typeface="Tahoma" panose="020B0604030504040204" pitchFamily="34" charset="0"/>
                <a:cs typeface="Tahoma" panose="020B0604030504040204" pitchFamily="34" charset="0"/>
              </a:rPr>
              <a:t>Constraints at the LHC: </a:t>
            </a:r>
          </a:p>
          <a:p>
            <a:endParaRPr lang="en-US" sz="2600" dirty="0" smtClean="0">
              <a:latin typeface="Tahoma" panose="020B0604030504040204" pitchFamily="34" charset="0"/>
              <a:ea typeface="Tahoma" panose="020B0604030504040204" pitchFamily="34" charset="0"/>
              <a:cs typeface="Tahoma" panose="020B0604030504040204" pitchFamily="34" charset="0"/>
            </a:endParaRPr>
          </a:p>
          <a:p>
            <a:pPr marL="361950">
              <a:buFontTx/>
              <a:buChar char="-"/>
            </a:pPr>
            <a:r>
              <a:rPr lang="en-US" sz="2600" dirty="0" smtClean="0">
                <a:latin typeface="Tahoma" panose="020B0604030504040204" pitchFamily="34" charset="0"/>
                <a:ea typeface="Tahoma" panose="020B0604030504040204" pitchFamily="34" charset="0"/>
                <a:cs typeface="Tahoma" panose="020B0604030504040204" pitchFamily="34" charset="0"/>
              </a:rPr>
              <a:t> </a:t>
            </a:r>
            <a:r>
              <a:rPr lang="en-US" sz="2600" dirty="0" smtClean="0">
                <a:solidFill>
                  <a:srgbClr val="0000CC"/>
                </a:solidFill>
                <a:latin typeface="Tahoma" panose="020B0604030504040204" pitchFamily="34" charset="0"/>
                <a:ea typeface="Tahoma" panose="020B0604030504040204" pitchFamily="34" charset="0"/>
                <a:cs typeface="Tahoma" panose="020B0604030504040204" pitchFamily="34" charset="0"/>
              </a:rPr>
              <a:t>inside the primary vacuum </a:t>
            </a:r>
            <a:r>
              <a:rPr lang="en-US" sz="2600" dirty="0" smtClean="0">
                <a:latin typeface="Tahoma" panose="020B0604030504040204" pitchFamily="34" charset="0"/>
                <a:ea typeface="Tahoma" panose="020B0604030504040204" pitchFamily="34" charset="0"/>
                <a:cs typeface="Tahoma" panose="020B0604030504040204" pitchFamily="34" charset="0"/>
                <a:sym typeface="Wingdings" pitchFamily="2" charset="2"/>
              </a:rPr>
              <a:t> no degassing materials</a:t>
            </a:r>
            <a:endParaRPr lang="en-US" sz="2600" dirty="0" smtClean="0">
              <a:latin typeface="Tahoma" panose="020B0604030504040204" pitchFamily="34" charset="0"/>
              <a:ea typeface="Tahoma" panose="020B0604030504040204" pitchFamily="34" charset="0"/>
              <a:cs typeface="Tahoma" panose="020B0604030504040204" pitchFamily="34" charset="0"/>
            </a:endParaRPr>
          </a:p>
          <a:p>
            <a:pPr marL="361950"/>
            <a:endParaRPr lang="en-US" sz="2600" dirty="0" smtClean="0">
              <a:latin typeface="Tahoma" panose="020B0604030504040204" pitchFamily="34" charset="0"/>
              <a:ea typeface="Tahoma" panose="020B0604030504040204" pitchFamily="34" charset="0"/>
              <a:cs typeface="Tahoma" panose="020B0604030504040204" pitchFamily="34" charset="0"/>
            </a:endParaRPr>
          </a:p>
          <a:p>
            <a:pPr marL="361950">
              <a:buFontTx/>
              <a:buChar char="-"/>
            </a:pPr>
            <a:r>
              <a:rPr lang="en-US" sz="2600" dirty="0" smtClean="0">
                <a:latin typeface="Tahoma" panose="020B0604030504040204" pitchFamily="34" charset="0"/>
                <a:ea typeface="Tahoma" panose="020B0604030504040204" pitchFamily="34" charset="0"/>
                <a:cs typeface="Tahoma" panose="020B0604030504040204" pitchFamily="34" charset="0"/>
              </a:rPr>
              <a:t> </a:t>
            </a:r>
            <a:r>
              <a:rPr lang="en-US" sz="2600" dirty="0" smtClean="0">
                <a:solidFill>
                  <a:srgbClr val="0000CC"/>
                </a:solidFill>
                <a:latin typeface="Tahoma" panose="020B0604030504040204" pitchFamily="34" charset="0"/>
                <a:ea typeface="Tahoma" panose="020B0604030504040204" pitchFamily="34" charset="0"/>
                <a:cs typeface="Tahoma" panose="020B0604030504040204" pitchFamily="34" charset="0"/>
              </a:rPr>
              <a:t>very hostile radioactive environment </a:t>
            </a:r>
            <a:r>
              <a:rPr lang="en-US" sz="2600" dirty="0" smtClean="0">
                <a:latin typeface="Tahoma" panose="020B0604030504040204" pitchFamily="34" charset="0"/>
                <a:ea typeface="Tahoma" panose="020B0604030504040204" pitchFamily="34" charset="0"/>
                <a:cs typeface="Tahoma" panose="020B0604030504040204" pitchFamily="34" charset="0"/>
                <a:sym typeface="Wingdings" pitchFamily="2" charset="2"/>
              </a:rPr>
              <a:t> radiation hardness of the detection chain 			          		                  readout electronics at 300 m</a:t>
            </a:r>
            <a:endParaRPr lang="en-US" sz="2600" dirty="0" smtClean="0">
              <a:latin typeface="Tahoma" panose="020B0604030504040204" pitchFamily="34" charset="0"/>
              <a:ea typeface="Tahoma" panose="020B0604030504040204" pitchFamily="34" charset="0"/>
              <a:cs typeface="Tahoma" panose="020B0604030504040204" pitchFamily="34" charset="0"/>
            </a:endParaRPr>
          </a:p>
          <a:p>
            <a:pPr marL="361950"/>
            <a:endParaRPr lang="en-US" sz="2600" dirty="0" smtClean="0">
              <a:latin typeface="Tahoma" panose="020B0604030504040204" pitchFamily="34" charset="0"/>
              <a:ea typeface="Tahoma" panose="020B0604030504040204" pitchFamily="34" charset="0"/>
              <a:cs typeface="Tahoma" panose="020B0604030504040204" pitchFamily="34" charset="0"/>
            </a:endParaRPr>
          </a:p>
          <a:p>
            <a:pPr marL="361950">
              <a:buFontTx/>
              <a:buChar char="-"/>
            </a:pPr>
            <a:r>
              <a:rPr lang="en-US" sz="2600" dirty="0" smtClean="0">
                <a:latin typeface="Tahoma" panose="020B0604030504040204" pitchFamily="34" charset="0"/>
                <a:ea typeface="Tahoma" panose="020B0604030504040204" pitchFamily="34" charset="0"/>
                <a:cs typeface="Tahoma" panose="020B0604030504040204" pitchFamily="34" charset="0"/>
              </a:rPr>
              <a:t> </a:t>
            </a:r>
            <a:r>
              <a:rPr lang="en-US" sz="2600" dirty="0" smtClean="0">
                <a:solidFill>
                  <a:srgbClr val="0000CC"/>
                </a:solidFill>
                <a:latin typeface="Tahoma" panose="020B0604030504040204" pitchFamily="34" charset="0"/>
                <a:ea typeface="Tahoma" panose="020B0604030504040204" pitchFamily="34" charset="0"/>
                <a:cs typeface="Tahoma" panose="020B0604030504040204" pitchFamily="34" charset="0"/>
              </a:rPr>
              <a:t>small space available </a:t>
            </a:r>
            <a:r>
              <a:rPr lang="en-US" sz="2600" dirty="0" smtClean="0">
                <a:latin typeface="Tahoma" panose="020B0604030504040204" pitchFamily="34" charset="0"/>
                <a:ea typeface="Tahoma" panose="020B0604030504040204" pitchFamily="34" charset="0"/>
                <a:cs typeface="Tahoma" panose="020B0604030504040204" pitchFamily="34" charset="0"/>
                <a:sym typeface="Wingdings" pitchFamily="2" charset="2"/>
              </a:rPr>
              <a:t> compact radiator inside the beam pipe</a:t>
            </a:r>
          </a:p>
          <a:p>
            <a:pPr marL="361950"/>
            <a:r>
              <a:rPr lang="en-US" sz="2600" dirty="0" smtClean="0">
                <a:latin typeface="Tahoma" panose="020B0604030504040204" pitchFamily="34" charset="0"/>
                <a:ea typeface="Tahoma" panose="020B0604030504040204" pitchFamily="34" charset="0"/>
                <a:cs typeface="Tahoma" panose="020B0604030504040204" pitchFamily="34" charset="0"/>
                <a:sym typeface="Wingdings" pitchFamily="2" charset="2"/>
              </a:rPr>
              <a:t>		         small footprint of the photodetector + cables + …. Inside the tunnel</a:t>
            </a:r>
          </a:p>
          <a:p>
            <a:endParaRPr lang="en-US" sz="2600" dirty="0" smtClean="0">
              <a:latin typeface="Tahoma" panose="020B0604030504040204" pitchFamily="34" charset="0"/>
              <a:ea typeface="Tahoma" panose="020B0604030504040204" pitchFamily="34" charset="0"/>
              <a:cs typeface="Tahoma" panose="020B0604030504040204" pitchFamily="34" charset="0"/>
              <a:sym typeface="Wingdings" pitchFamily="2" charset="2"/>
            </a:endParaRPr>
          </a:p>
        </p:txBody>
      </p:sp>
      <p:pic>
        <p:nvPicPr>
          <p:cNvPr id="9" name="Image 8"/>
          <p:cNvPicPr>
            <a:picLocks noChangeAspect="1"/>
          </p:cNvPicPr>
          <p:nvPr/>
        </p:nvPicPr>
        <p:blipFill>
          <a:blip r:embed="rId10"/>
          <a:stretch>
            <a:fillRect/>
          </a:stretch>
        </p:blipFill>
        <p:spPr>
          <a:xfrm>
            <a:off x="408543" y="6772344"/>
            <a:ext cx="12237706" cy="3868454"/>
          </a:xfrm>
          <a:prstGeom prst="rect">
            <a:avLst/>
          </a:prstGeom>
        </p:spPr>
      </p:pic>
      <p:sp>
        <p:nvSpPr>
          <p:cNvPr id="13" name="Rectangle 12"/>
          <p:cNvSpPr/>
          <p:nvPr/>
        </p:nvSpPr>
        <p:spPr>
          <a:xfrm>
            <a:off x="8470321" y="4153636"/>
            <a:ext cx="15138400" cy="1938992"/>
          </a:xfrm>
          <a:prstGeom prst="rect">
            <a:avLst/>
          </a:prstGeom>
        </p:spPr>
        <p:txBody>
          <a:bodyPr>
            <a:spAutoFit/>
          </a:bodyPr>
          <a:lstStyle/>
          <a:p>
            <a:r>
              <a:rPr lang="en-GB" sz="2400" baseline="30000" dirty="0" smtClean="0"/>
              <a:t>1</a:t>
            </a:r>
            <a:r>
              <a:rPr lang="en-GB" sz="2400" dirty="0" smtClean="0"/>
              <a:t> LAL</a:t>
            </a:r>
            <a:r>
              <a:rPr lang="en-GB" sz="2400" dirty="0"/>
              <a:t>, </a:t>
            </a:r>
            <a:r>
              <a:rPr lang="en-GB" sz="2400" dirty="0" err="1"/>
              <a:t>Univ</a:t>
            </a:r>
            <a:r>
              <a:rPr lang="en-GB" sz="2400" dirty="0"/>
              <a:t> Paris-</a:t>
            </a:r>
            <a:r>
              <a:rPr lang="en-GB" sz="2400" dirty="0" err="1"/>
              <a:t>Sud</a:t>
            </a:r>
            <a:r>
              <a:rPr lang="en-GB" sz="2400" dirty="0"/>
              <a:t>, CNRS/IN2P3, </a:t>
            </a:r>
            <a:r>
              <a:rPr lang="en-GB" sz="2400" dirty="0" err="1"/>
              <a:t>Orsay</a:t>
            </a:r>
            <a:r>
              <a:rPr lang="en-GB" sz="2400" dirty="0"/>
              <a:t>, France</a:t>
            </a:r>
          </a:p>
          <a:p>
            <a:r>
              <a:rPr lang="en-GB" sz="2400" baseline="30000" dirty="0" smtClean="0"/>
              <a:t>     2 </a:t>
            </a:r>
            <a:r>
              <a:rPr lang="it-IT" sz="2400" dirty="0" smtClean="0"/>
              <a:t>INFN </a:t>
            </a:r>
            <a:r>
              <a:rPr lang="it-IT" sz="2400" dirty="0"/>
              <a:t>Roma, Piazzale A.Moro, 2 00185 Roma </a:t>
            </a:r>
            <a:r>
              <a:rPr lang="it-IT" sz="2400" dirty="0" smtClean="0"/>
              <a:t>Italy</a:t>
            </a:r>
          </a:p>
          <a:p>
            <a:r>
              <a:rPr lang="en-GB" sz="2400" baseline="30000" dirty="0" smtClean="0"/>
              <a:t>         3 </a:t>
            </a:r>
            <a:r>
              <a:rPr lang="en-GB" sz="2400" dirty="0" smtClean="0">
                <a:latin typeface="+mn-lt"/>
              </a:rPr>
              <a:t>CERN </a:t>
            </a:r>
            <a:r>
              <a:rPr lang="en-GB" sz="2400" dirty="0">
                <a:latin typeface="+mn-lt"/>
              </a:rPr>
              <a:t>- European Organization for Nuclear Research, CH-1211 Geneva 23, </a:t>
            </a:r>
            <a:r>
              <a:rPr lang="en-GB" sz="2400" dirty="0" smtClean="0">
                <a:latin typeface="+mn-lt"/>
              </a:rPr>
              <a:t>Switzerland</a:t>
            </a:r>
          </a:p>
          <a:p>
            <a:r>
              <a:rPr lang="en-GB" sz="2400" dirty="0" smtClean="0">
                <a:latin typeface="+mn-lt"/>
              </a:rPr>
              <a:t>	</a:t>
            </a:r>
            <a:r>
              <a:rPr lang="en-US" sz="2400" baseline="30000" dirty="0" smtClean="0">
                <a:latin typeface="+mn-lt"/>
              </a:rPr>
              <a:t>4</a:t>
            </a:r>
            <a:r>
              <a:rPr lang="en-US" sz="2400" dirty="0" smtClean="0">
                <a:latin typeface="+mn-lt"/>
              </a:rPr>
              <a:t> Petersburg Nuclear Physics Institute,188300 </a:t>
            </a:r>
            <a:r>
              <a:rPr lang="en-US" sz="2400" dirty="0" err="1" smtClean="0">
                <a:latin typeface="+mn-lt"/>
              </a:rPr>
              <a:t>Gatchina,Leningrad</a:t>
            </a:r>
            <a:r>
              <a:rPr lang="en-US" sz="2400" dirty="0" smtClean="0">
                <a:latin typeface="+mn-lt"/>
              </a:rPr>
              <a:t> </a:t>
            </a:r>
            <a:r>
              <a:rPr lang="en-US" sz="2400" dirty="0" err="1" smtClean="0">
                <a:latin typeface="+mn-lt"/>
              </a:rPr>
              <a:t>Region,Russia</a:t>
            </a:r>
            <a:endParaRPr lang="en-GB" sz="2400" dirty="0" smtClean="0">
              <a:latin typeface="+mn-lt"/>
            </a:endParaRPr>
          </a:p>
          <a:p>
            <a:endParaRPr lang="en-GB" sz="2400" dirty="0"/>
          </a:p>
        </p:txBody>
      </p:sp>
      <p:pic>
        <p:nvPicPr>
          <p:cNvPr id="15" name="Image 14"/>
          <p:cNvPicPr>
            <a:picLocks noChangeAspect="1"/>
          </p:cNvPicPr>
          <p:nvPr/>
        </p:nvPicPr>
        <p:blipFill>
          <a:blip r:embed="rId11"/>
          <a:stretch>
            <a:fillRect/>
          </a:stretch>
        </p:blipFill>
        <p:spPr>
          <a:xfrm rot="16200000">
            <a:off x="15252310" y="29373669"/>
            <a:ext cx="2267901" cy="1013556"/>
          </a:xfrm>
          <a:prstGeom prst="rect">
            <a:avLst/>
          </a:prstGeom>
        </p:spPr>
      </p:pic>
      <p:pic>
        <p:nvPicPr>
          <p:cNvPr id="20" name="Image 19"/>
          <p:cNvPicPr>
            <a:picLocks noChangeAspect="1"/>
          </p:cNvPicPr>
          <p:nvPr/>
        </p:nvPicPr>
        <p:blipFill>
          <a:blip r:embed="rId12"/>
          <a:stretch>
            <a:fillRect/>
          </a:stretch>
        </p:blipFill>
        <p:spPr>
          <a:xfrm>
            <a:off x="1072063" y="36151943"/>
            <a:ext cx="2478289" cy="1902468"/>
          </a:xfrm>
          <a:prstGeom prst="rect">
            <a:avLst/>
          </a:prstGeom>
        </p:spPr>
      </p:pic>
      <p:grpSp>
        <p:nvGrpSpPr>
          <p:cNvPr id="30" name="Groupe 29"/>
          <p:cNvGrpSpPr/>
          <p:nvPr/>
        </p:nvGrpSpPr>
        <p:grpSpPr>
          <a:xfrm>
            <a:off x="15346574" y="17743530"/>
            <a:ext cx="6202678" cy="4713770"/>
            <a:chOff x="991942" y="26139658"/>
            <a:chExt cx="6202678" cy="4713770"/>
          </a:xfrm>
        </p:grpSpPr>
        <p:grpSp>
          <p:nvGrpSpPr>
            <p:cNvPr id="27" name="Groupe 26"/>
            <p:cNvGrpSpPr/>
            <p:nvPr/>
          </p:nvGrpSpPr>
          <p:grpSpPr>
            <a:xfrm>
              <a:off x="991942" y="26315672"/>
              <a:ext cx="6202678" cy="4537756"/>
              <a:chOff x="991942" y="17407645"/>
              <a:chExt cx="6202678" cy="4537756"/>
            </a:xfrm>
          </p:grpSpPr>
          <p:pic>
            <p:nvPicPr>
              <p:cNvPr id="25" name="Image 24"/>
              <p:cNvPicPr>
                <a:picLocks noChangeAspect="1"/>
              </p:cNvPicPr>
              <p:nvPr/>
            </p:nvPicPr>
            <p:blipFill>
              <a:blip r:embed="rId13"/>
              <a:stretch>
                <a:fillRect/>
              </a:stretch>
            </p:blipFill>
            <p:spPr>
              <a:xfrm>
                <a:off x="991942" y="17407645"/>
                <a:ext cx="5817961" cy="4537756"/>
              </a:xfrm>
              <a:prstGeom prst="rect">
                <a:avLst/>
              </a:prstGeom>
            </p:spPr>
          </p:pic>
          <p:sp>
            <p:nvSpPr>
              <p:cNvPr id="26" name="ZoneTexte 25"/>
              <p:cNvSpPr txBox="1"/>
              <p:nvPr/>
            </p:nvSpPr>
            <p:spPr>
              <a:xfrm>
                <a:off x="5794878" y="19993438"/>
                <a:ext cx="1399742" cy="307777"/>
              </a:xfrm>
              <a:prstGeom prst="rect">
                <a:avLst/>
              </a:prstGeom>
              <a:solidFill>
                <a:schemeClr val="bg1"/>
              </a:solidFill>
            </p:spPr>
            <p:txBody>
              <a:bodyPr wrap="none" rtlCol="0">
                <a:spAutoFit/>
              </a:bodyPr>
              <a:lstStyle/>
              <a:p>
                <a:r>
                  <a:rPr lang="fr-FR" sz="1400" b="1" dirty="0" err="1" smtClean="0"/>
                  <a:t>Beam</a:t>
                </a:r>
                <a:r>
                  <a:rPr lang="fr-FR" sz="1400" b="1" dirty="0" smtClean="0"/>
                  <a:t> vacuum</a:t>
                </a:r>
                <a:endParaRPr lang="en-GB" sz="1400" b="1" dirty="0"/>
              </a:p>
            </p:txBody>
          </p:sp>
        </p:grpSp>
        <p:cxnSp>
          <p:nvCxnSpPr>
            <p:cNvPr id="268" name="Connecteur droit avec flèche 267"/>
            <p:cNvCxnSpPr/>
            <p:nvPr/>
          </p:nvCxnSpPr>
          <p:spPr bwMode="auto">
            <a:xfrm flipH="1">
              <a:off x="6650248" y="26630671"/>
              <a:ext cx="19856" cy="167114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70" name="ZoneTexte 269"/>
            <p:cNvSpPr txBox="1"/>
            <p:nvPr/>
          </p:nvSpPr>
          <p:spPr>
            <a:xfrm>
              <a:off x="6232430" y="26139658"/>
              <a:ext cx="750526" cy="307777"/>
            </a:xfrm>
            <a:prstGeom prst="rect">
              <a:avLst/>
            </a:prstGeom>
            <a:solidFill>
              <a:schemeClr val="bg1"/>
            </a:solidFill>
          </p:spPr>
          <p:txBody>
            <a:bodyPr wrap="none" rtlCol="0">
              <a:spAutoFit/>
            </a:bodyPr>
            <a:lstStyle/>
            <a:p>
              <a:r>
                <a:rPr lang="fr-FR" sz="1400" b="1" dirty="0" smtClean="0"/>
                <a:t>proton</a:t>
              </a:r>
              <a:endParaRPr lang="en-GB" sz="1400" b="1" dirty="0"/>
            </a:p>
          </p:txBody>
        </p:sp>
      </p:grpSp>
      <p:grpSp>
        <p:nvGrpSpPr>
          <p:cNvPr id="64" name="Groupe 63"/>
          <p:cNvGrpSpPr/>
          <p:nvPr/>
        </p:nvGrpSpPr>
        <p:grpSpPr>
          <a:xfrm>
            <a:off x="15140930" y="14179004"/>
            <a:ext cx="15138400" cy="3293209"/>
            <a:chOff x="15457714" y="16537863"/>
            <a:chExt cx="15138400" cy="3293209"/>
          </a:xfrm>
        </p:grpSpPr>
        <p:sp>
          <p:nvSpPr>
            <p:cNvPr id="259" name="Accolade fermante 258"/>
            <p:cNvSpPr/>
            <p:nvPr/>
          </p:nvSpPr>
          <p:spPr>
            <a:xfrm>
              <a:off x="21992090" y="17297897"/>
              <a:ext cx="432048" cy="2154293"/>
            </a:xfrm>
            <a:prstGeom prst="rightBrace">
              <a:avLst/>
            </a:prstGeom>
            <a:ln>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267" name="Rectangle 266"/>
            <p:cNvSpPr/>
            <p:nvPr/>
          </p:nvSpPr>
          <p:spPr>
            <a:xfrm>
              <a:off x="22604582" y="17937364"/>
              <a:ext cx="7126118" cy="1569660"/>
            </a:xfrm>
            <a:prstGeom prst="rect">
              <a:avLst/>
            </a:prstGeom>
          </p:spPr>
          <p:txBody>
            <a:bodyPr wrap="square">
              <a:spAutoFit/>
            </a:bodyPr>
            <a:lstStyle/>
            <a:p>
              <a:pPr lvl="0" fontAlgn="base">
                <a:spcBef>
                  <a:spcPct val="0"/>
                </a:spcBef>
                <a:spcAft>
                  <a:spcPct val="0"/>
                </a:spcAft>
              </a:pPr>
              <a:r>
                <a:rPr lang="en-US" sz="2400" b="1" dirty="0" smtClean="0">
                  <a:solidFill>
                    <a:srgbClr val="800080"/>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800080"/>
                  </a:solidFill>
                  <a:latin typeface="Tahoma" panose="020B0604030504040204" pitchFamily="34" charset="0"/>
                  <a:ea typeface="Tahoma" panose="020B0604030504040204" pitchFamily="34" charset="0"/>
                  <a:cs typeface="Tahoma" panose="020B0604030504040204" pitchFamily="34" charset="0"/>
                </a:rPr>
                <a:t>CpFM</a:t>
              </a:r>
              <a:endParaRPr lang="en-US" sz="2400" b="1" dirty="0" smtClean="0">
                <a:solidFill>
                  <a:srgbClr val="800080"/>
                </a:solidFill>
                <a:latin typeface="Tahoma" panose="020B0604030504040204" pitchFamily="34" charset="0"/>
                <a:ea typeface="Tahoma" panose="020B0604030504040204" pitchFamily="34" charset="0"/>
                <a:cs typeface="Tahoma" panose="020B0604030504040204" pitchFamily="34" charset="0"/>
              </a:endParaRPr>
            </a:p>
            <a:p>
              <a:pPr lvl="0" fontAlgn="base">
                <a:spcBef>
                  <a:spcPct val="0"/>
                </a:spcBef>
                <a:spcAft>
                  <a:spcPct val="0"/>
                </a:spcAft>
              </a:pPr>
              <a:endParaRPr lang="en-US" sz="2400" b="1" dirty="0" smtClean="0">
                <a:solidFill>
                  <a:srgbClr val="800080"/>
                </a:solidFill>
                <a:latin typeface="Tahoma" panose="020B0604030504040204" pitchFamily="34" charset="0"/>
                <a:ea typeface="Tahoma" panose="020B0604030504040204" pitchFamily="34" charset="0"/>
                <a:cs typeface="Tahoma" panose="020B0604030504040204" pitchFamily="34" charset="0"/>
              </a:endParaRPr>
            </a:p>
            <a:p>
              <a:pPr lvl="0" fontAlgn="base">
                <a:spcBef>
                  <a:spcPct val="0"/>
                </a:spcBef>
                <a:spcAft>
                  <a:spcPct val="0"/>
                </a:spcAft>
              </a:pPr>
              <a:r>
                <a:rPr lang="en-US" sz="2400" b="1" dirty="0" smtClean="0">
                  <a:solidFill>
                    <a:srgbClr val="800080"/>
                  </a:solidFill>
                  <a:latin typeface="Tahoma" panose="020B0604030504040204" pitchFamily="34" charset="0"/>
                  <a:ea typeface="Tahoma" panose="020B0604030504040204" pitchFamily="34" charset="0"/>
                  <a:cs typeface="Tahoma" panose="020B0604030504040204" pitchFamily="34" charset="0"/>
                </a:rPr>
                <a:t>Cherenkov detector for proton flux measurements </a:t>
              </a:r>
              <a:endParaRPr lang="en-US" sz="2400" dirty="0" smtClean="0">
                <a:solidFill>
                  <a:srgbClr val="800080"/>
                </a:solidFill>
                <a:latin typeface="Tahoma" panose="020B0604030504040204" pitchFamily="34" charset="0"/>
                <a:ea typeface="Tahoma" panose="020B0604030504040204" pitchFamily="34" charset="0"/>
                <a:cs typeface="Tahoma" panose="020B0604030504040204" pitchFamily="34" charset="0"/>
              </a:endParaRPr>
            </a:p>
          </p:txBody>
        </p:sp>
        <p:sp>
          <p:nvSpPr>
            <p:cNvPr id="31" name="Rectangle 30"/>
            <p:cNvSpPr/>
            <p:nvPr/>
          </p:nvSpPr>
          <p:spPr>
            <a:xfrm>
              <a:off x="15457714" y="16537863"/>
              <a:ext cx="15138400" cy="3293209"/>
            </a:xfrm>
            <a:prstGeom prst="rect">
              <a:avLst/>
            </a:prstGeom>
          </p:spPr>
          <p:txBody>
            <a:bodyPr>
              <a:spAutoFit/>
            </a:bodyPr>
            <a:lstStyle/>
            <a:p>
              <a:r>
                <a:rPr lang="en-US" sz="2600" b="1" dirty="0">
                  <a:solidFill>
                    <a:srgbClr val="7030A0"/>
                  </a:solidFill>
                  <a:latin typeface="Tahoma" panose="020B0604030504040204" pitchFamily="34" charset="0"/>
                  <a:ea typeface="Tahoma" panose="020B0604030504040204" pitchFamily="34" charset="0"/>
                  <a:cs typeface="Tahoma" panose="020B0604030504040204" pitchFamily="34" charset="0"/>
                  <a:sym typeface="Wingdings" pitchFamily="2" charset="2"/>
                </a:rPr>
                <a:t>Our proposal:</a:t>
              </a:r>
            </a:p>
            <a:p>
              <a:endParaRPr lang="en-US" sz="2600" b="1" dirty="0">
                <a:solidFill>
                  <a:srgbClr val="7030A0"/>
                </a:solidFill>
                <a:latin typeface="Tahoma" panose="020B0604030504040204" pitchFamily="34" charset="0"/>
                <a:ea typeface="Tahoma" panose="020B0604030504040204" pitchFamily="34" charset="0"/>
                <a:cs typeface="Tahoma" panose="020B0604030504040204" pitchFamily="34" charset="0"/>
                <a:sym typeface="Wingdings" pitchFamily="2" charset="2"/>
              </a:endParaRPr>
            </a:p>
            <a:p>
              <a:pPr marL="627063" indent="-265113">
                <a:buFont typeface="Wingdings" pitchFamily="2" charset="2"/>
                <a:buChar char="Ø"/>
              </a:pPr>
              <a:r>
                <a:rPr lang="en-US" sz="2600" dirty="0">
                  <a:latin typeface="Tahoma" panose="020B0604030504040204" pitchFamily="34" charset="0"/>
                  <a:ea typeface="Tahoma" panose="020B0604030504040204" pitchFamily="34" charset="0"/>
                  <a:cs typeface="Tahoma" panose="020B0604030504040204" pitchFamily="34" charset="0"/>
                  <a:sym typeface="Wingdings" pitchFamily="2" charset="2"/>
                </a:rPr>
                <a:t>Radiator: </a:t>
              </a:r>
              <a:r>
                <a:rPr lang="en-US" sz="2600" b="1" dirty="0">
                  <a:solidFill>
                    <a:srgbClr val="00B050"/>
                  </a:solidFill>
                  <a:latin typeface="Tahoma" panose="020B0604030504040204" pitchFamily="34" charset="0"/>
                  <a:ea typeface="Tahoma" panose="020B0604030504040204" pitchFamily="34" charset="0"/>
                  <a:cs typeface="Tahoma" panose="020B0604030504040204" pitchFamily="34" charset="0"/>
                  <a:sym typeface="Wingdings" pitchFamily="2" charset="2"/>
                </a:rPr>
                <a:t>quartz</a:t>
              </a:r>
            </a:p>
            <a:p>
              <a:pPr marL="627063" indent="-265113"/>
              <a:endParaRPr lang="en-US" sz="2600" dirty="0">
                <a:latin typeface="Tahoma" panose="020B0604030504040204" pitchFamily="34" charset="0"/>
                <a:ea typeface="Tahoma" panose="020B0604030504040204" pitchFamily="34" charset="0"/>
                <a:cs typeface="Tahoma" panose="020B0604030504040204" pitchFamily="34" charset="0"/>
                <a:sym typeface="Wingdings" pitchFamily="2" charset="2"/>
              </a:endParaRPr>
            </a:p>
            <a:p>
              <a:pPr marL="627063" indent="-265113">
                <a:buFont typeface="Wingdings" pitchFamily="2" charset="2"/>
                <a:buChar char="Ø"/>
              </a:pPr>
              <a:r>
                <a:rPr lang="en-US" sz="2600" dirty="0">
                  <a:latin typeface="Tahoma" panose="020B0604030504040204" pitchFamily="34" charset="0"/>
                  <a:ea typeface="Tahoma" panose="020B0604030504040204" pitchFamily="34" charset="0"/>
                  <a:cs typeface="Tahoma" panose="020B0604030504040204" pitchFamily="34" charset="0"/>
                  <a:sym typeface="Wingdings" pitchFamily="2" charset="2"/>
                </a:rPr>
                <a:t>Photodetector: </a:t>
              </a:r>
              <a:r>
                <a:rPr lang="en-US" sz="2600" b="1" dirty="0">
                  <a:solidFill>
                    <a:srgbClr val="00B050"/>
                  </a:solidFill>
                  <a:latin typeface="Tahoma" panose="020B0604030504040204" pitchFamily="34" charset="0"/>
                  <a:ea typeface="Tahoma" panose="020B0604030504040204" pitchFamily="34" charset="0"/>
                  <a:cs typeface="Tahoma" panose="020B0604030504040204" pitchFamily="34" charset="0"/>
                  <a:sym typeface="Wingdings" pitchFamily="2" charset="2"/>
                </a:rPr>
                <a:t>PMT</a:t>
              </a:r>
            </a:p>
            <a:p>
              <a:pPr marL="361950"/>
              <a:endParaRPr lang="en-US" sz="2600" dirty="0">
                <a:latin typeface="Tahoma" panose="020B0604030504040204" pitchFamily="34" charset="0"/>
                <a:ea typeface="Tahoma" panose="020B0604030504040204" pitchFamily="34" charset="0"/>
                <a:cs typeface="Tahoma" panose="020B0604030504040204" pitchFamily="34" charset="0"/>
                <a:sym typeface="Wingdings" pitchFamily="2" charset="2"/>
              </a:endParaRPr>
            </a:p>
            <a:p>
              <a:pPr marL="627063" lvl="0" indent="-265113">
                <a:buFont typeface="Wingdings" pitchFamily="2" charset="2"/>
                <a:buChar char="Ø"/>
              </a:pPr>
              <a:r>
                <a:rPr lang="en-US" sz="2600" dirty="0">
                  <a:latin typeface="Tahoma" panose="020B0604030504040204" pitchFamily="34" charset="0"/>
                  <a:ea typeface="Tahoma" panose="020B0604030504040204" pitchFamily="34" charset="0"/>
                  <a:cs typeface="Tahoma" panose="020B0604030504040204" pitchFamily="34" charset="0"/>
                  <a:sym typeface="Wingdings" pitchFamily="2" charset="2"/>
                </a:rPr>
                <a:t>Readout electronics: </a:t>
              </a:r>
              <a:r>
                <a:rPr lang="en-US" sz="2600" b="1" dirty="0" err="1">
                  <a:solidFill>
                    <a:srgbClr val="00B050"/>
                  </a:solidFill>
                  <a:latin typeface="Tahoma" panose="020B0604030504040204" pitchFamily="34" charset="0"/>
                  <a:ea typeface="Tahoma" panose="020B0604030504040204" pitchFamily="34" charset="0"/>
                  <a:cs typeface="Tahoma" panose="020B0604030504040204" pitchFamily="34" charset="0"/>
                  <a:sym typeface="Wingdings" pitchFamily="2" charset="2"/>
                </a:rPr>
                <a:t>WaveCatcher</a:t>
              </a:r>
              <a:endParaRPr lang="en-US" sz="2600" b="1" dirty="0">
                <a:solidFill>
                  <a:srgbClr val="800080"/>
                </a:solidFill>
                <a:latin typeface="Tahoma" panose="020B0604030504040204" pitchFamily="34" charset="0"/>
                <a:ea typeface="Tahoma" panose="020B0604030504040204" pitchFamily="34" charset="0"/>
                <a:cs typeface="Tahoma" panose="020B0604030504040204" pitchFamily="34" charset="0"/>
              </a:endParaRPr>
            </a:p>
            <a:p>
              <a:pPr marL="627063" indent="-265113">
                <a:buFont typeface="Wingdings" pitchFamily="2" charset="2"/>
                <a:buChar char="Ø"/>
              </a:pPr>
              <a:endParaRPr lang="en-US" sz="2600"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71" name="Groupe 70"/>
          <p:cNvGrpSpPr/>
          <p:nvPr/>
        </p:nvGrpSpPr>
        <p:grpSpPr>
          <a:xfrm>
            <a:off x="793968" y="24134420"/>
            <a:ext cx="7724325" cy="5287855"/>
            <a:chOff x="266699" y="25137300"/>
            <a:chExt cx="10096301" cy="6750546"/>
          </a:xfrm>
        </p:grpSpPr>
        <p:sp>
          <p:nvSpPr>
            <p:cNvPr id="69" name="Rectangle 68"/>
            <p:cNvSpPr/>
            <p:nvPr/>
          </p:nvSpPr>
          <p:spPr bwMode="auto">
            <a:xfrm>
              <a:off x="266699" y="25137300"/>
              <a:ext cx="10096301" cy="675054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176713" rtl="0" eaLnBrk="1" fontAlgn="base" latinLnBrk="0" hangingPunct="1">
                <a:lnSpc>
                  <a:spcPct val="100000"/>
                </a:lnSpc>
                <a:spcBef>
                  <a:spcPct val="0"/>
                </a:spcBef>
                <a:spcAft>
                  <a:spcPct val="0"/>
                </a:spcAft>
                <a:buClrTx/>
                <a:buSzTx/>
                <a:buFontTx/>
                <a:buNone/>
                <a:tabLst/>
              </a:pPr>
              <a:endParaRPr kumimoji="0" lang="en-GB" sz="8200" b="0" i="0" u="none" strike="noStrike" cap="none" normalizeH="0" baseline="0" smtClean="0">
                <a:ln>
                  <a:noFill/>
                </a:ln>
                <a:solidFill>
                  <a:schemeClr val="tx1"/>
                </a:solidFill>
                <a:effectLst/>
                <a:latin typeface="Arial" charset="0"/>
              </a:endParaRPr>
            </a:p>
          </p:txBody>
        </p:sp>
        <p:grpSp>
          <p:nvGrpSpPr>
            <p:cNvPr id="271" name="Groupe 270"/>
            <p:cNvGrpSpPr/>
            <p:nvPr/>
          </p:nvGrpSpPr>
          <p:grpSpPr>
            <a:xfrm>
              <a:off x="861622" y="25418681"/>
              <a:ext cx="8923061" cy="3328622"/>
              <a:chOff x="229784" y="1194565"/>
              <a:chExt cx="8923061" cy="3328622"/>
            </a:xfrm>
          </p:grpSpPr>
          <p:pic>
            <p:nvPicPr>
              <p:cNvPr id="272" name="Image 271" descr="diffGeom_rods.png"/>
              <p:cNvPicPr/>
              <p:nvPr/>
            </p:nvPicPr>
            <p:blipFill>
              <a:blip r:embed="rId14" cstate="print"/>
              <a:stretch>
                <a:fillRect/>
              </a:stretch>
            </p:blipFill>
            <p:spPr>
              <a:xfrm>
                <a:off x="3381477" y="1300832"/>
                <a:ext cx="2750417" cy="2433511"/>
              </a:xfrm>
              <a:prstGeom prst="rect">
                <a:avLst/>
              </a:prstGeom>
            </p:spPr>
          </p:pic>
          <p:cxnSp>
            <p:nvCxnSpPr>
              <p:cNvPr id="274" name="Connecteur droit 273"/>
              <p:cNvCxnSpPr/>
              <p:nvPr/>
            </p:nvCxnSpPr>
            <p:spPr>
              <a:xfrm flipV="1">
                <a:off x="2045434" y="1515756"/>
                <a:ext cx="1285014" cy="7707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8" name="Connecteur droit 277"/>
              <p:cNvCxnSpPr/>
              <p:nvPr/>
            </p:nvCxnSpPr>
            <p:spPr>
              <a:xfrm>
                <a:off x="2054315" y="2303506"/>
                <a:ext cx="1379769" cy="10501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79" name="Picture 2"/>
              <p:cNvPicPr>
                <a:picLocks noChangeAspect="1" noChangeArrowheads="1"/>
              </p:cNvPicPr>
              <p:nvPr/>
            </p:nvPicPr>
            <p:blipFill>
              <a:blip r:embed="rId15" cstate="print"/>
              <a:srcRect/>
              <a:stretch>
                <a:fillRect/>
              </a:stretch>
            </p:blipFill>
            <p:spPr bwMode="auto">
              <a:xfrm>
                <a:off x="229784" y="1561851"/>
                <a:ext cx="1752921" cy="1542570"/>
              </a:xfrm>
              <a:prstGeom prst="rect">
                <a:avLst/>
              </a:prstGeom>
              <a:noFill/>
              <a:ln w="9525">
                <a:noFill/>
                <a:miter lim="800000"/>
                <a:headEnd/>
                <a:tailEnd/>
              </a:ln>
            </p:spPr>
          </p:pic>
          <p:grpSp>
            <p:nvGrpSpPr>
              <p:cNvPr id="280" name="Groupe 279"/>
              <p:cNvGrpSpPr/>
              <p:nvPr/>
            </p:nvGrpSpPr>
            <p:grpSpPr>
              <a:xfrm>
                <a:off x="1817989" y="2260940"/>
                <a:ext cx="1064715" cy="1220270"/>
                <a:chOff x="3843585" y="1787949"/>
                <a:chExt cx="1064715" cy="1220270"/>
              </a:xfrm>
            </p:grpSpPr>
            <p:sp>
              <p:nvSpPr>
                <p:cNvPr id="291" name="ZoneTexte 290"/>
                <p:cNvSpPr txBox="1"/>
                <p:nvPr/>
              </p:nvSpPr>
              <p:spPr>
                <a:xfrm>
                  <a:off x="3843585" y="2669665"/>
                  <a:ext cx="1064715" cy="338554"/>
                </a:xfrm>
                <a:prstGeom prst="rect">
                  <a:avLst/>
                </a:prstGeom>
                <a:noFill/>
              </p:spPr>
              <p:txBody>
                <a:bodyPr wrap="none" rtlCol="0">
                  <a:spAutoFit/>
                </a:bodyPr>
                <a:lstStyle/>
                <a:p>
                  <a:r>
                    <a:rPr lang="fr-FR" sz="1600" b="1" dirty="0" smtClean="0">
                      <a:solidFill>
                        <a:srgbClr val="FF0000"/>
                      </a:solidFill>
                      <a:sym typeface="Symbol"/>
                    </a:rPr>
                    <a:t> 22</a:t>
                  </a:r>
                  <a:r>
                    <a:rPr lang="fr-FR" sz="1600" b="1" dirty="0" smtClean="0">
                      <a:solidFill>
                        <a:srgbClr val="FF0000"/>
                      </a:solidFill>
                    </a:rPr>
                    <a:t> </a:t>
                  </a:r>
                  <a:r>
                    <a:rPr lang="fr-FR" sz="1600" b="1" dirty="0" err="1" smtClean="0">
                      <a:solidFill>
                        <a:srgbClr val="FF0000"/>
                      </a:solidFill>
                    </a:rPr>
                    <a:t>p.e</a:t>
                  </a:r>
                  <a:r>
                    <a:rPr lang="fr-FR" sz="1600" b="1" dirty="0" smtClean="0">
                      <a:solidFill>
                        <a:srgbClr val="FF0000"/>
                      </a:solidFill>
                    </a:rPr>
                    <a:t>/p</a:t>
                  </a:r>
                  <a:endParaRPr lang="fr-FR" sz="1600" b="1" dirty="0">
                    <a:solidFill>
                      <a:srgbClr val="FF0000"/>
                    </a:solidFill>
                  </a:endParaRPr>
                </a:p>
              </p:txBody>
            </p:sp>
            <p:cxnSp>
              <p:nvCxnSpPr>
                <p:cNvPr id="292" name="Connecteur droit avec flèche 291"/>
                <p:cNvCxnSpPr>
                  <a:stCxn id="291" idx="0"/>
                </p:cNvCxnSpPr>
                <p:nvPr/>
              </p:nvCxnSpPr>
              <p:spPr>
                <a:xfrm flipH="1" flipV="1">
                  <a:off x="3879851" y="1787949"/>
                  <a:ext cx="496092" cy="88171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281" name="Groupe 280"/>
              <p:cNvGrpSpPr/>
              <p:nvPr/>
            </p:nvGrpSpPr>
            <p:grpSpPr>
              <a:xfrm>
                <a:off x="7002397" y="2528329"/>
                <a:ext cx="2150448" cy="1994858"/>
                <a:chOff x="5436096" y="692696"/>
                <a:chExt cx="2411036" cy="2304256"/>
              </a:xfrm>
            </p:grpSpPr>
            <p:grpSp>
              <p:nvGrpSpPr>
                <p:cNvPr id="283" name="Groupe 282"/>
                <p:cNvGrpSpPr/>
                <p:nvPr/>
              </p:nvGrpSpPr>
              <p:grpSpPr>
                <a:xfrm>
                  <a:off x="5508104" y="692696"/>
                  <a:ext cx="1987296" cy="2304256"/>
                  <a:chOff x="3419872" y="908720"/>
                  <a:chExt cx="1987296" cy="2304256"/>
                </a:xfrm>
              </p:grpSpPr>
              <p:pic>
                <p:nvPicPr>
                  <p:cNvPr id="289" name="Picture 3"/>
                  <p:cNvPicPr>
                    <a:picLocks noChangeAspect="1" noChangeArrowheads="1"/>
                  </p:cNvPicPr>
                  <p:nvPr/>
                </p:nvPicPr>
                <p:blipFill>
                  <a:blip r:embed="rId16" cstate="print"/>
                  <a:srcRect/>
                  <a:stretch>
                    <a:fillRect/>
                  </a:stretch>
                </p:blipFill>
                <p:spPr bwMode="auto">
                  <a:xfrm>
                    <a:off x="3419872" y="908720"/>
                    <a:ext cx="1987296" cy="2304256"/>
                  </a:xfrm>
                  <a:prstGeom prst="rect">
                    <a:avLst/>
                  </a:prstGeom>
                  <a:noFill/>
                  <a:ln w="9525">
                    <a:noFill/>
                    <a:miter lim="800000"/>
                    <a:headEnd/>
                    <a:tailEnd/>
                  </a:ln>
                </p:spPr>
              </p:pic>
              <p:sp>
                <p:nvSpPr>
                  <p:cNvPr id="290" name="Rectangle 289"/>
                  <p:cNvSpPr/>
                  <p:nvPr/>
                </p:nvSpPr>
                <p:spPr>
                  <a:xfrm>
                    <a:off x="4355976" y="2348880"/>
                    <a:ext cx="1008112" cy="720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4" name="Groupe 283"/>
                <p:cNvGrpSpPr/>
                <p:nvPr/>
              </p:nvGrpSpPr>
              <p:grpSpPr>
                <a:xfrm>
                  <a:off x="6876256" y="1465838"/>
                  <a:ext cx="970876" cy="1251950"/>
                  <a:chOff x="2627784" y="1848032"/>
                  <a:chExt cx="970876" cy="1251950"/>
                </a:xfrm>
              </p:grpSpPr>
              <p:sp>
                <p:nvSpPr>
                  <p:cNvPr id="287" name="ZoneTexte 286"/>
                  <p:cNvSpPr txBox="1"/>
                  <p:nvPr/>
                </p:nvSpPr>
                <p:spPr>
                  <a:xfrm>
                    <a:off x="2627784" y="2708919"/>
                    <a:ext cx="970876" cy="391063"/>
                  </a:xfrm>
                  <a:prstGeom prst="rect">
                    <a:avLst/>
                  </a:prstGeom>
                  <a:noFill/>
                </p:spPr>
                <p:txBody>
                  <a:bodyPr wrap="none" rtlCol="0">
                    <a:spAutoFit/>
                  </a:bodyPr>
                  <a:lstStyle/>
                  <a:p>
                    <a:r>
                      <a:rPr lang="fr-FR" sz="1600" b="1" dirty="0" smtClean="0">
                        <a:solidFill>
                          <a:srgbClr val="FF0000"/>
                        </a:solidFill>
                        <a:sym typeface="Symbol"/>
                      </a:rPr>
                      <a:t> 42</a:t>
                    </a:r>
                    <a:r>
                      <a:rPr lang="fr-FR" sz="1600" b="1" dirty="0" smtClean="0">
                        <a:solidFill>
                          <a:srgbClr val="FF0000"/>
                        </a:solidFill>
                      </a:rPr>
                      <a:t> </a:t>
                    </a:r>
                    <a:r>
                      <a:rPr lang="fr-FR" sz="1600" b="1" dirty="0" err="1" smtClean="0">
                        <a:solidFill>
                          <a:srgbClr val="FF0000"/>
                        </a:solidFill>
                      </a:rPr>
                      <a:t>p.e</a:t>
                    </a:r>
                    <a:endParaRPr lang="fr-FR" sz="1600" b="1" dirty="0">
                      <a:solidFill>
                        <a:srgbClr val="FF0000"/>
                      </a:solidFill>
                    </a:endParaRPr>
                  </a:p>
                </p:txBody>
              </p:sp>
              <p:cxnSp>
                <p:nvCxnSpPr>
                  <p:cNvPr id="288" name="Connecteur droit avec flèche 287"/>
                  <p:cNvCxnSpPr>
                    <a:stCxn id="287" idx="0"/>
                  </p:cNvCxnSpPr>
                  <p:nvPr/>
                </p:nvCxnSpPr>
                <p:spPr>
                  <a:xfrm flipV="1">
                    <a:off x="3113222" y="1848032"/>
                    <a:ext cx="74724" cy="86088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285" name="Rectangle 284"/>
                <p:cNvSpPr/>
                <p:nvPr/>
              </p:nvSpPr>
              <p:spPr>
                <a:xfrm>
                  <a:off x="5436096" y="1340768"/>
                  <a:ext cx="504056"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6" name="Rectangle 285"/>
                <p:cNvSpPr/>
                <p:nvPr/>
              </p:nvSpPr>
              <p:spPr>
                <a:xfrm>
                  <a:off x="5580112" y="1844824"/>
                  <a:ext cx="288032"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282" name="Picture 6"/>
              <p:cNvPicPr>
                <a:picLocks noChangeAspect="1" noChangeArrowheads="1"/>
              </p:cNvPicPr>
              <p:nvPr/>
            </p:nvPicPr>
            <p:blipFill>
              <a:blip r:embed="rId17" cstate="print"/>
              <a:srcRect/>
              <a:stretch>
                <a:fillRect/>
              </a:stretch>
            </p:blipFill>
            <p:spPr bwMode="auto">
              <a:xfrm rot="10800000">
                <a:off x="6583795" y="1194565"/>
                <a:ext cx="1274302" cy="1831795"/>
              </a:xfrm>
              <a:prstGeom prst="rect">
                <a:avLst/>
              </a:prstGeom>
              <a:noFill/>
              <a:ln w="9525">
                <a:noFill/>
                <a:miter lim="800000"/>
                <a:headEnd/>
                <a:tailEnd/>
              </a:ln>
            </p:spPr>
          </p:pic>
        </p:grpSp>
        <p:pic>
          <p:nvPicPr>
            <p:cNvPr id="68" name="Image 67"/>
            <p:cNvPicPr>
              <a:picLocks noChangeAspect="1"/>
            </p:cNvPicPr>
            <p:nvPr/>
          </p:nvPicPr>
          <p:blipFill>
            <a:blip r:embed="rId18"/>
            <a:stretch>
              <a:fillRect/>
            </a:stretch>
          </p:blipFill>
          <p:spPr>
            <a:xfrm>
              <a:off x="630191" y="28900444"/>
              <a:ext cx="4249280" cy="2712955"/>
            </a:xfrm>
            <a:prstGeom prst="rect">
              <a:avLst/>
            </a:prstGeom>
          </p:spPr>
        </p:pic>
        <p:pic>
          <p:nvPicPr>
            <p:cNvPr id="304" name="Image 303"/>
            <p:cNvPicPr>
              <a:picLocks noChangeAspect="1"/>
            </p:cNvPicPr>
            <p:nvPr/>
          </p:nvPicPr>
          <p:blipFill>
            <a:blip r:embed="rId19"/>
            <a:stretch>
              <a:fillRect/>
            </a:stretch>
          </p:blipFill>
          <p:spPr>
            <a:xfrm>
              <a:off x="4971687" y="29053006"/>
              <a:ext cx="2799970" cy="2708854"/>
            </a:xfrm>
            <a:prstGeom prst="rect">
              <a:avLst/>
            </a:prstGeom>
          </p:spPr>
        </p:pic>
      </p:grpSp>
      <p:sp>
        <p:nvSpPr>
          <p:cNvPr id="305" name="ZoneTexte 304"/>
          <p:cNvSpPr txBox="1"/>
          <p:nvPr/>
        </p:nvSpPr>
        <p:spPr>
          <a:xfrm>
            <a:off x="11051573" y="23295475"/>
            <a:ext cx="14542764" cy="923330"/>
          </a:xfrm>
          <a:prstGeom prst="rect">
            <a:avLst/>
          </a:prstGeom>
          <a:noFill/>
        </p:spPr>
        <p:txBody>
          <a:bodyPr wrap="none" rtlCol="0">
            <a:spAutoFit/>
          </a:bodyPr>
          <a:lstStyle/>
          <a:p>
            <a:r>
              <a:rPr lang="en-US" sz="2800" b="1" dirty="0" smtClean="0">
                <a:solidFill>
                  <a:srgbClr val="0033CC"/>
                </a:solidFill>
                <a:latin typeface="Tahoma" pitchFamily="34" charset="0"/>
                <a:cs typeface="Tahoma" pitchFamily="34" charset="0"/>
              </a:rPr>
              <a:t>Beam tests of the </a:t>
            </a:r>
            <a:r>
              <a:rPr lang="en-US" sz="2800" b="1" dirty="0" err="1" smtClean="0">
                <a:solidFill>
                  <a:srgbClr val="0033CC"/>
                </a:solidFill>
                <a:latin typeface="Tahoma" pitchFamily="34" charset="0"/>
                <a:cs typeface="Tahoma" pitchFamily="34" charset="0"/>
              </a:rPr>
              <a:t>CpFM</a:t>
            </a:r>
            <a:r>
              <a:rPr lang="en-US" sz="2800" b="1" dirty="0" smtClean="0">
                <a:solidFill>
                  <a:srgbClr val="0033CC"/>
                </a:solidFill>
                <a:latin typeface="Tahoma" pitchFamily="34" charset="0"/>
                <a:cs typeface="Tahoma" pitchFamily="34" charset="0"/>
              </a:rPr>
              <a:t> at BTF (</a:t>
            </a:r>
            <a:r>
              <a:rPr lang="en-US" sz="2800" b="1" dirty="0" err="1" smtClean="0">
                <a:solidFill>
                  <a:srgbClr val="0033CC"/>
                </a:solidFill>
                <a:latin typeface="Tahoma" pitchFamily="34" charset="0"/>
                <a:cs typeface="Tahoma" pitchFamily="34" charset="0"/>
              </a:rPr>
              <a:t>Frascati</a:t>
            </a:r>
            <a:r>
              <a:rPr lang="en-US" sz="2800" b="1" dirty="0" smtClean="0">
                <a:solidFill>
                  <a:srgbClr val="0033CC"/>
                </a:solidFill>
                <a:latin typeface="Tahoma" pitchFamily="34" charset="0"/>
                <a:cs typeface="Tahoma" pitchFamily="34" charset="0"/>
              </a:rPr>
              <a:t>, Italy)			at CERN (H8 line) </a:t>
            </a:r>
            <a:endParaRPr lang="en-US" sz="2400" dirty="0" smtClean="0">
              <a:latin typeface="Tahoma" pitchFamily="34" charset="0"/>
              <a:cs typeface="Tahoma" pitchFamily="34" charset="0"/>
              <a:sym typeface="Symbol"/>
            </a:endParaRPr>
          </a:p>
          <a:p>
            <a:r>
              <a:rPr lang="en-US" sz="2600" b="1" dirty="0" smtClean="0">
                <a:latin typeface="Tahoma" pitchFamily="34" charset="0"/>
                <a:cs typeface="Tahoma" pitchFamily="34" charset="0"/>
              </a:rPr>
              <a:t> </a:t>
            </a:r>
            <a:endParaRPr lang="en-US" sz="2600" b="1" dirty="0">
              <a:latin typeface="Tahoma" pitchFamily="34" charset="0"/>
              <a:cs typeface="Tahoma" pitchFamily="34" charset="0"/>
            </a:endParaRPr>
          </a:p>
        </p:txBody>
      </p:sp>
      <p:pic>
        <p:nvPicPr>
          <p:cNvPr id="74" name="Image 73"/>
          <p:cNvPicPr>
            <a:picLocks noChangeAspect="1"/>
          </p:cNvPicPr>
          <p:nvPr/>
        </p:nvPicPr>
        <p:blipFill>
          <a:blip r:embed="rId20"/>
          <a:stretch>
            <a:fillRect/>
          </a:stretch>
        </p:blipFill>
        <p:spPr>
          <a:xfrm>
            <a:off x="11277073" y="35186565"/>
            <a:ext cx="5954520" cy="3468940"/>
          </a:xfrm>
          <a:prstGeom prst="rect">
            <a:avLst/>
          </a:prstGeom>
        </p:spPr>
      </p:pic>
      <p:cxnSp>
        <p:nvCxnSpPr>
          <p:cNvPr id="77" name="Connecteur droit avec flèche 76"/>
          <p:cNvCxnSpPr/>
          <p:nvPr/>
        </p:nvCxnSpPr>
        <p:spPr bwMode="auto">
          <a:xfrm flipH="1">
            <a:off x="13178453" y="36893932"/>
            <a:ext cx="1298699" cy="2128671"/>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pic>
        <p:nvPicPr>
          <p:cNvPr id="78" name="Image 77"/>
          <p:cNvPicPr>
            <a:picLocks noChangeAspect="1"/>
          </p:cNvPicPr>
          <p:nvPr/>
        </p:nvPicPr>
        <p:blipFill>
          <a:blip r:embed="rId21"/>
          <a:stretch>
            <a:fillRect/>
          </a:stretch>
        </p:blipFill>
        <p:spPr>
          <a:xfrm>
            <a:off x="17233196" y="29343925"/>
            <a:ext cx="2179517" cy="1634638"/>
          </a:xfrm>
          <a:prstGeom prst="rect">
            <a:avLst/>
          </a:prstGeom>
        </p:spPr>
      </p:pic>
      <p:pic>
        <p:nvPicPr>
          <p:cNvPr id="79" name="Image 78"/>
          <p:cNvPicPr>
            <a:picLocks noChangeAspect="1"/>
          </p:cNvPicPr>
          <p:nvPr/>
        </p:nvPicPr>
        <p:blipFill>
          <a:blip r:embed="rId22"/>
          <a:stretch>
            <a:fillRect/>
          </a:stretch>
        </p:blipFill>
        <p:spPr>
          <a:xfrm>
            <a:off x="9783138" y="24212852"/>
            <a:ext cx="5419350" cy="3972778"/>
          </a:xfrm>
          <a:prstGeom prst="rect">
            <a:avLst/>
          </a:prstGeom>
        </p:spPr>
      </p:pic>
      <p:graphicFrame>
        <p:nvGraphicFramePr>
          <p:cNvPr id="306" name="Tableau 305"/>
          <p:cNvGraphicFramePr>
            <a:graphicFrameLocks noGrp="1"/>
          </p:cNvGraphicFramePr>
          <p:nvPr>
            <p:extLst>
              <p:ext uri="{D42A27DB-BD31-4B8C-83A1-F6EECF244321}">
                <p14:modId xmlns:p14="http://schemas.microsoft.com/office/powerpoint/2010/main" val="1866378436"/>
              </p:ext>
            </p:extLst>
          </p:nvPr>
        </p:nvGraphicFramePr>
        <p:xfrm>
          <a:off x="479055" y="32383649"/>
          <a:ext cx="8466880" cy="1828800"/>
        </p:xfrm>
        <a:graphic>
          <a:graphicData uri="http://schemas.openxmlformats.org/drawingml/2006/table">
            <a:tbl>
              <a:tblPr firstRow="1" bandRow="1">
                <a:tableStyleId>{5940675A-B579-460E-94D1-54222C63F5DA}</a:tableStyleId>
              </a:tblPr>
              <a:tblGrid>
                <a:gridCol w="5547267"/>
                <a:gridCol w="2919613"/>
              </a:tblGrid>
              <a:tr h="0">
                <a:tc>
                  <a:txBody>
                    <a:bodyPr/>
                    <a:lstStyle/>
                    <a:p>
                      <a:r>
                        <a:rPr lang="en-GB" sz="2400" dirty="0" smtClean="0"/>
                        <a:t>Part of the detection chain</a:t>
                      </a:r>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FF"/>
                    </a:solidFill>
                  </a:tcPr>
                </a:tc>
                <a:tc>
                  <a:txBody>
                    <a:bodyPr/>
                    <a:lstStyle/>
                    <a:p>
                      <a:r>
                        <a:rPr lang="en-GB" sz="2400" dirty="0" smtClean="0"/>
                        <a:t>Factor of loss</a:t>
                      </a:r>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FF"/>
                    </a:solidFill>
                  </a:tcPr>
                </a:tc>
              </a:tr>
              <a:tr h="322625">
                <a:tc>
                  <a:txBody>
                    <a:bodyPr/>
                    <a:lstStyle/>
                    <a:p>
                      <a:r>
                        <a:rPr lang="en-GB" sz="2400" dirty="0" smtClean="0"/>
                        <a:t>Passage through the Quartz window</a:t>
                      </a:r>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400" dirty="0" smtClean="0"/>
                        <a:t>50</a:t>
                      </a:r>
                      <a:r>
                        <a:rPr lang="en-GB" sz="2400" baseline="0" dirty="0" smtClean="0"/>
                        <a:t> %</a:t>
                      </a:r>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492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dirty="0" err="1" smtClean="0"/>
                        <a:t>Fibers</a:t>
                      </a:r>
                      <a:r>
                        <a:rPr lang="en-GB" sz="2400" dirty="0" smtClean="0"/>
                        <a:t> bundle and Optical couplings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400" dirty="0" smtClean="0"/>
                        <a:t>20</a:t>
                      </a:r>
                      <a:r>
                        <a:rPr lang="en-GB" sz="2400" baseline="0" dirty="0" smtClean="0"/>
                        <a:t> – 30 %</a:t>
                      </a:r>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2625">
                <a:tc>
                  <a:txBody>
                    <a:bodyPr/>
                    <a:lstStyle/>
                    <a:p>
                      <a:r>
                        <a:rPr lang="en-GB" sz="2400" dirty="0" smtClean="0"/>
                        <a:t>40 m coaxial cable</a:t>
                      </a:r>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400" dirty="0" smtClean="0"/>
                        <a:t>20</a:t>
                      </a:r>
                      <a:r>
                        <a:rPr lang="en-GB" sz="2400" baseline="0" dirty="0" smtClean="0"/>
                        <a:t> %</a:t>
                      </a:r>
                      <a:endParaRPr lang="en-GB"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307" name="ZoneTexte 306"/>
          <p:cNvSpPr txBox="1"/>
          <p:nvPr/>
        </p:nvSpPr>
        <p:spPr>
          <a:xfrm>
            <a:off x="311827" y="30547057"/>
            <a:ext cx="3381054" cy="523220"/>
          </a:xfrm>
          <a:prstGeom prst="rect">
            <a:avLst/>
          </a:prstGeom>
          <a:noFill/>
        </p:spPr>
        <p:txBody>
          <a:bodyPr wrap="none" rtlCol="0">
            <a:spAutoFit/>
          </a:bodyPr>
          <a:lstStyle/>
          <a:p>
            <a:r>
              <a:rPr lang="en-US" sz="2800" b="1" dirty="0" smtClean="0">
                <a:solidFill>
                  <a:srgbClr val="CC00CC"/>
                </a:solidFill>
                <a:sym typeface="Wingdings" panose="05000000000000000000" pitchFamily="2" charset="2"/>
              </a:rPr>
              <a:t>Signal loss factors</a:t>
            </a:r>
            <a:endParaRPr lang="en-US" sz="2800" b="1" dirty="0">
              <a:solidFill>
                <a:srgbClr val="CC00CC"/>
              </a:solidFill>
            </a:endParaRPr>
          </a:p>
        </p:txBody>
      </p:sp>
      <p:sp>
        <p:nvSpPr>
          <p:cNvPr id="308" name="ZoneTexte 307"/>
          <p:cNvSpPr txBox="1"/>
          <p:nvPr/>
        </p:nvSpPr>
        <p:spPr>
          <a:xfrm>
            <a:off x="441279" y="31337599"/>
            <a:ext cx="9509176" cy="830997"/>
          </a:xfrm>
          <a:prstGeom prst="rect">
            <a:avLst/>
          </a:prstGeom>
          <a:noFill/>
        </p:spPr>
        <p:txBody>
          <a:bodyPr wrap="square" rtlCol="0">
            <a:spAutoFit/>
          </a:bodyPr>
          <a:lstStyle/>
          <a:p>
            <a:r>
              <a:rPr lang="en-US" sz="2400" dirty="0" smtClean="0">
                <a:latin typeface="Tahoma" pitchFamily="34" charset="0"/>
                <a:cs typeface="Tahoma" pitchFamily="34" charset="0"/>
              </a:rPr>
              <a:t>Measurements of the attenuation of the signal due to the optical coupling or the long coaxial cable </a:t>
            </a:r>
          </a:p>
        </p:txBody>
      </p:sp>
      <p:pic>
        <p:nvPicPr>
          <p:cNvPr id="309" name="Image 308"/>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0497723" y="24076379"/>
            <a:ext cx="4664133" cy="3498100"/>
          </a:xfrm>
          <a:prstGeom prst="rect">
            <a:avLst/>
          </a:prstGeom>
        </p:spPr>
      </p:pic>
      <p:sp>
        <p:nvSpPr>
          <p:cNvPr id="310" name="ZoneTexte 309"/>
          <p:cNvSpPr txBox="1"/>
          <p:nvPr/>
        </p:nvSpPr>
        <p:spPr>
          <a:xfrm>
            <a:off x="15685720" y="24439258"/>
            <a:ext cx="4122411" cy="1000274"/>
          </a:xfrm>
          <a:prstGeom prst="rect">
            <a:avLst/>
          </a:prstGeom>
          <a:noFill/>
        </p:spPr>
        <p:txBody>
          <a:bodyPr wrap="none" rtlCol="0">
            <a:spAutoFit/>
          </a:bodyPr>
          <a:lstStyle/>
          <a:p>
            <a:r>
              <a:rPr lang="en-US" sz="2400" dirty="0">
                <a:latin typeface="Tahoma" pitchFamily="34" charset="0"/>
                <a:cs typeface="Tahoma" pitchFamily="34" charset="0"/>
              </a:rPr>
              <a:t>e</a:t>
            </a:r>
            <a:r>
              <a:rPr lang="en-US" sz="2400" dirty="0" smtClean="0">
                <a:latin typeface="Tahoma" pitchFamily="34" charset="0"/>
                <a:cs typeface="Tahoma" pitchFamily="34" charset="0"/>
              </a:rPr>
              <a:t>- 500 MeV/c</a:t>
            </a:r>
          </a:p>
          <a:p>
            <a:endParaRPr lang="en-US" sz="1100" dirty="0" smtClean="0">
              <a:latin typeface="Tahoma" pitchFamily="34" charset="0"/>
              <a:cs typeface="Tahoma" pitchFamily="34" charset="0"/>
            </a:endParaRPr>
          </a:p>
          <a:p>
            <a:r>
              <a:rPr lang="en-US" sz="2400" dirty="0" smtClean="0">
                <a:latin typeface="Tahoma" pitchFamily="34" charset="0"/>
                <a:cs typeface="Tahoma" pitchFamily="34" charset="0"/>
              </a:rPr>
              <a:t>1 &lt; beam intensity&lt; 2000 e-</a:t>
            </a:r>
          </a:p>
        </p:txBody>
      </p:sp>
      <p:sp>
        <p:nvSpPr>
          <p:cNvPr id="311" name="Rectangle 310"/>
          <p:cNvSpPr/>
          <p:nvPr/>
        </p:nvSpPr>
        <p:spPr>
          <a:xfrm>
            <a:off x="25822945" y="24110124"/>
            <a:ext cx="2164375" cy="492443"/>
          </a:xfrm>
          <a:prstGeom prst="rect">
            <a:avLst/>
          </a:prstGeom>
        </p:spPr>
        <p:txBody>
          <a:bodyPr wrap="none">
            <a:spAutoFit/>
          </a:bodyPr>
          <a:lstStyle/>
          <a:p>
            <a:r>
              <a:rPr lang="en-GB" sz="2600" dirty="0">
                <a:latin typeface="Tahoma" panose="020B0604030504040204" pitchFamily="34" charset="0"/>
                <a:ea typeface="Tahoma" panose="020B0604030504040204" pitchFamily="34" charset="0"/>
                <a:cs typeface="Tahoma" panose="020B0604030504040204" pitchFamily="34" charset="0"/>
                <a:sym typeface="Symbol" panose="05050102010706020507" pitchFamily="18" charset="2"/>
              </a:rPr>
              <a:t></a:t>
            </a:r>
            <a:r>
              <a:rPr lang="en-GB" sz="2600" baseline="30000" dirty="0" smtClean="0">
                <a:latin typeface="Tahoma" panose="020B0604030504040204" pitchFamily="34" charset="0"/>
                <a:ea typeface="Tahoma" panose="020B0604030504040204" pitchFamily="34" charset="0"/>
                <a:cs typeface="Tahoma" panose="020B0604030504040204" pitchFamily="34" charset="0"/>
              </a:rPr>
              <a:t>+</a:t>
            </a:r>
            <a:r>
              <a:rPr lang="en-GB" sz="2600" dirty="0" smtClean="0">
                <a:latin typeface="Tahoma" panose="020B0604030504040204" pitchFamily="34" charset="0"/>
                <a:ea typeface="Tahoma" panose="020B0604030504040204" pitchFamily="34" charset="0"/>
                <a:cs typeface="Tahoma" panose="020B0604030504040204" pitchFamily="34" charset="0"/>
              </a:rPr>
              <a:t> 180 GeV/c</a:t>
            </a:r>
            <a:endParaRPr lang="en-GB" sz="2600" baseline="30000" dirty="0">
              <a:latin typeface="Tahoma" panose="020B0604030504040204" pitchFamily="34" charset="0"/>
              <a:ea typeface="Tahoma" panose="020B0604030504040204" pitchFamily="34" charset="0"/>
              <a:cs typeface="Tahoma" panose="020B0604030504040204" pitchFamily="34" charset="0"/>
            </a:endParaRPr>
          </a:p>
        </p:txBody>
      </p:sp>
      <p:pic>
        <p:nvPicPr>
          <p:cNvPr id="81" name="Image 80"/>
          <p:cNvPicPr>
            <a:picLocks noChangeAspect="1"/>
          </p:cNvPicPr>
          <p:nvPr/>
        </p:nvPicPr>
        <p:blipFill>
          <a:blip r:embed="rId24"/>
          <a:stretch>
            <a:fillRect/>
          </a:stretch>
        </p:blipFill>
        <p:spPr>
          <a:xfrm>
            <a:off x="15775866" y="25790892"/>
            <a:ext cx="2328874" cy="1865538"/>
          </a:xfrm>
          <a:prstGeom prst="rect">
            <a:avLst/>
          </a:prstGeom>
        </p:spPr>
      </p:pic>
      <p:sp>
        <p:nvSpPr>
          <p:cNvPr id="312" name="ZoneTexte 311"/>
          <p:cNvSpPr txBox="1"/>
          <p:nvPr/>
        </p:nvSpPr>
        <p:spPr>
          <a:xfrm>
            <a:off x="9994631" y="28239052"/>
            <a:ext cx="4886915" cy="461665"/>
          </a:xfrm>
          <a:prstGeom prst="rect">
            <a:avLst/>
          </a:prstGeom>
          <a:noFill/>
        </p:spPr>
        <p:txBody>
          <a:bodyPr wrap="none" rtlCol="0">
            <a:spAutoFit/>
          </a:bodyPr>
          <a:lstStyle/>
          <a:p>
            <a:r>
              <a:rPr lang="en-US" sz="2400" dirty="0" smtClean="0">
                <a:latin typeface="Tahoma" pitchFamily="34" charset="0"/>
                <a:cs typeface="Tahoma" pitchFamily="34" charset="0"/>
              </a:rPr>
              <a:t>Test of “L and I shape” quartz bar </a:t>
            </a:r>
          </a:p>
        </p:txBody>
      </p:sp>
      <p:grpSp>
        <p:nvGrpSpPr>
          <p:cNvPr id="313" name="Groupe 312"/>
          <p:cNvGrpSpPr/>
          <p:nvPr/>
        </p:nvGrpSpPr>
        <p:grpSpPr>
          <a:xfrm>
            <a:off x="10173184" y="28792337"/>
            <a:ext cx="5173390" cy="3679181"/>
            <a:chOff x="3950027" y="2543858"/>
            <a:chExt cx="5173390" cy="3679181"/>
          </a:xfrm>
        </p:grpSpPr>
        <p:grpSp>
          <p:nvGrpSpPr>
            <p:cNvPr id="314" name="Groupe 313"/>
            <p:cNvGrpSpPr/>
            <p:nvPr/>
          </p:nvGrpSpPr>
          <p:grpSpPr>
            <a:xfrm>
              <a:off x="3950027" y="3234845"/>
              <a:ext cx="5173390" cy="2988194"/>
              <a:chOff x="3970610" y="3034464"/>
              <a:chExt cx="5173390" cy="2988194"/>
            </a:xfrm>
          </p:grpSpPr>
          <p:pic>
            <p:nvPicPr>
              <p:cNvPr id="316" name="Picture 7"/>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970610" y="3034464"/>
                <a:ext cx="3186415" cy="2988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 name="ZoneTexte 316"/>
              <p:cNvSpPr txBox="1"/>
              <p:nvPr/>
            </p:nvSpPr>
            <p:spPr>
              <a:xfrm>
                <a:off x="7431573" y="4544902"/>
                <a:ext cx="1712427" cy="1446550"/>
              </a:xfrm>
              <a:prstGeom prst="rect">
                <a:avLst/>
              </a:prstGeom>
              <a:noFill/>
            </p:spPr>
            <p:txBody>
              <a:bodyPr wrap="square" rtlCol="0">
                <a:spAutoFit/>
              </a:bodyPr>
              <a:lstStyle/>
              <a:p>
                <a:r>
                  <a:rPr lang="en-US" sz="1400" dirty="0" smtClean="0"/>
                  <a:t>The amount of the detected light is low for the L bar </a:t>
                </a:r>
                <a:r>
                  <a:rPr lang="en-US" sz="1400" dirty="0" smtClean="0">
                    <a:sym typeface="Wingdings" pitchFamily="2" charset="2"/>
                  </a:rPr>
                  <a:t> </a:t>
                </a:r>
              </a:p>
              <a:p>
                <a:endParaRPr lang="en-US" sz="1400" dirty="0">
                  <a:sym typeface="Wingdings" pitchFamily="2" charset="2"/>
                </a:endParaRPr>
              </a:p>
              <a:p>
                <a:r>
                  <a:rPr lang="en-US" sz="1600" dirty="0" smtClean="0">
                    <a:sym typeface="Wingdings" pitchFamily="2" charset="2"/>
                  </a:rPr>
                  <a:t> bad quality of the polishing</a:t>
                </a:r>
                <a:endParaRPr lang="en-US" sz="1600" dirty="0"/>
              </a:p>
            </p:txBody>
          </p:sp>
          <p:cxnSp>
            <p:nvCxnSpPr>
              <p:cNvPr id="318" name="Connecteur droit avec flèche 317"/>
              <p:cNvCxnSpPr/>
              <p:nvPr/>
            </p:nvCxnSpPr>
            <p:spPr>
              <a:xfrm flipH="1">
                <a:off x="5563817" y="4761239"/>
                <a:ext cx="1891133" cy="367388"/>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pic>
          <p:nvPicPr>
            <p:cNvPr id="315" name="Picture 5"/>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499108" y="2543858"/>
              <a:ext cx="1481902" cy="2175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3" name="Rectangle 82"/>
          <p:cNvSpPr/>
          <p:nvPr/>
        </p:nvSpPr>
        <p:spPr bwMode="auto">
          <a:xfrm>
            <a:off x="13615899" y="31800586"/>
            <a:ext cx="1585107" cy="611855"/>
          </a:xfrm>
          <a:prstGeom prst="rect">
            <a:avLst/>
          </a:prstGeom>
          <a:noFill/>
          <a:ln w="9525" cap="flat" cmpd="sng" algn="ctr">
            <a:solidFill>
              <a:srgbClr val="CC00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176713" rtl="0" eaLnBrk="1" fontAlgn="base" latinLnBrk="0" hangingPunct="1">
              <a:lnSpc>
                <a:spcPct val="100000"/>
              </a:lnSpc>
              <a:spcBef>
                <a:spcPct val="0"/>
              </a:spcBef>
              <a:spcAft>
                <a:spcPct val="0"/>
              </a:spcAft>
              <a:buClrTx/>
              <a:buSzTx/>
              <a:buFontTx/>
              <a:buNone/>
              <a:tabLst/>
            </a:pPr>
            <a:endParaRPr kumimoji="0" lang="en-GB" sz="8200" b="0" i="0" u="none" strike="noStrike" cap="none" normalizeH="0" baseline="0" smtClean="0">
              <a:ln>
                <a:noFill/>
              </a:ln>
              <a:solidFill>
                <a:schemeClr val="tx1"/>
              </a:solidFill>
              <a:effectLst/>
              <a:latin typeface="Arial" charset="0"/>
            </a:endParaRPr>
          </a:p>
        </p:txBody>
      </p:sp>
      <p:sp>
        <p:nvSpPr>
          <p:cNvPr id="319" name="ZoneTexte 318"/>
          <p:cNvSpPr txBox="1"/>
          <p:nvPr/>
        </p:nvSpPr>
        <p:spPr>
          <a:xfrm>
            <a:off x="10396770" y="28905210"/>
            <a:ext cx="3113353" cy="307777"/>
          </a:xfrm>
          <a:prstGeom prst="rect">
            <a:avLst/>
          </a:prstGeom>
          <a:noFill/>
        </p:spPr>
        <p:txBody>
          <a:bodyPr wrap="none" rtlCol="0">
            <a:spAutoFit/>
          </a:bodyPr>
          <a:lstStyle/>
          <a:p>
            <a:r>
              <a:rPr lang="en-US" sz="1400" dirty="0" err="1" smtClean="0"/>
              <a:t>p.e</a:t>
            </a:r>
            <a:r>
              <a:rPr lang="en-US" sz="1400" dirty="0" smtClean="0"/>
              <a:t> number as a function of the position</a:t>
            </a:r>
            <a:endParaRPr lang="en-US" sz="1400" dirty="0"/>
          </a:p>
        </p:txBody>
      </p:sp>
      <p:sp>
        <p:nvSpPr>
          <p:cNvPr id="320" name="ZoneTexte 319"/>
          <p:cNvSpPr txBox="1"/>
          <p:nvPr/>
        </p:nvSpPr>
        <p:spPr>
          <a:xfrm>
            <a:off x="20516108" y="28102265"/>
            <a:ext cx="3361690" cy="461665"/>
          </a:xfrm>
          <a:prstGeom prst="rect">
            <a:avLst/>
          </a:prstGeom>
          <a:noFill/>
        </p:spPr>
        <p:txBody>
          <a:bodyPr wrap="none" rtlCol="0">
            <a:spAutoFit/>
          </a:bodyPr>
          <a:lstStyle/>
          <a:p>
            <a:r>
              <a:rPr lang="en-US" sz="2400" dirty="0" smtClean="0">
                <a:latin typeface="Tahoma" pitchFamily="34" charset="0"/>
                <a:cs typeface="Tahoma" pitchFamily="34" charset="0"/>
              </a:rPr>
              <a:t>Calibration of the </a:t>
            </a:r>
            <a:r>
              <a:rPr lang="en-US" sz="2400" dirty="0" err="1" smtClean="0">
                <a:latin typeface="Tahoma" pitchFamily="34" charset="0"/>
                <a:cs typeface="Tahoma" pitchFamily="34" charset="0"/>
              </a:rPr>
              <a:t>CpFM</a:t>
            </a:r>
            <a:endParaRPr lang="en-US" sz="2400" dirty="0" smtClean="0">
              <a:latin typeface="Tahoma" pitchFamily="34" charset="0"/>
              <a:cs typeface="Tahoma" pitchFamily="34" charset="0"/>
            </a:endParaRPr>
          </a:p>
        </p:txBody>
      </p:sp>
      <p:pic>
        <p:nvPicPr>
          <p:cNvPr id="85" name="Image 84"/>
          <p:cNvPicPr>
            <a:picLocks noChangeAspect="1"/>
          </p:cNvPicPr>
          <p:nvPr/>
        </p:nvPicPr>
        <p:blipFill>
          <a:blip r:embed="rId27"/>
          <a:stretch>
            <a:fillRect/>
          </a:stretch>
        </p:blipFill>
        <p:spPr>
          <a:xfrm>
            <a:off x="25507258" y="24908296"/>
            <a:ext cx="4087263" cy="2954882"/>
          </a:xfrm>
          <a:prstGeom prst="rect">
            <a:avLst/>
          </a:prstGeom>
        </p:spPr>
      </p:pic>
      <p:sp>
        <p:nvSpPr>
          <p:cNvPr id="322" name="ZoneTexte 321"/>
          <p:cNvSpPr txBox="1"/>
          <p:nvPr/>
        </p:nvSpPr>
        <p:spPr>
          <a:xfrm>
            <a:off x="10103706" y="32901877"/>
            <a:ext cx="10074447" cy="2123658"/>
          </a:xfrm>
          <a:prstGeom prst="rect">
            <a:avLst/>
          </a:prstGeom>
          <a:noFill/>
        </p:spPr>
        <p:txBody>
          <a:bodyPr wrap="square" rtlCol="0">
            <a:spAutoFit/>
          </a:bodyPr>
          <a:lstStyle/>
          <a:p>
            <a:pPr marL="342900" indent="-342900">
              <a:lnSpc>
                <a:spcPct val="150000"/>
              </a:lnSpc>
              <a:buFont typeface="Wingdings" panose="05000000000000000000" pitchFamily="2" charset="2"/>
              <a:buChar char="ü"/>
            </a:pPr>
            <a:r>
              <a:rPr lang="en-US" sz="2400" dirty="0" smtClean="0">
                <a:latin typeface="Tahoma" pitchFamily="34" charset="0"/>
                <a:cs typeface="Tahoma" pitchFamily="34" charset="0"/>
              </a:rPr>
              <a:t>Good linearity of the chain</a:t>
            </a:r>
          </a:p>
          <a:p>
            <a:pPr marL="342900" indent="-342900">
              <a:lnSpc>
                <a:spcPct val="150000"/>
              </a:lnSpc>
              <a:buFont typeface="Wingdings" panose="05000000000000000000" pitchFamily="2" charset="2"/>
              <a:buChar char="ü"/>
            </a:pPr>
            <a:r>
              <a:rPr lang="en-US" sz="2400" dirty="0" smtClean="0">
                <a:latin typeface="Tahoma" pitchFamily="34" charset="0"/>
                <a:cs typeface="Tahoma" pitchFamily="34" charset="0"/>
              </a:rPr>
              <a:t>Good homogeneity of the response with the impact point on the bar</a:t>
            </a:r>
          </a:p>
          <a:p>
            <a:pPr marL="342900" indent="-342900">
              <a:lnSpc>
                <a:spcPct val="150000"/>
              </a:lnSpc>
              <a:buFont typeface="Wingdings" panose="05000000000000000000" pitchFamily="2" charset="2"/>
              <a:buChar char="ü"/>
            </a:pPr>
            <a:r>
              <a:rPr lang="en-GB" sz="2400" dirty="0" smtClean="0">
                <a:latin typeface="Tahoma" pitchFamily="34" charset="0"/>
                <a:cs typeface="Tahoma" pitchFamily="34" charset="0"/>
              </a:rPr>
              <a:t>Quartz L </a:t>
            </a:r>
            <a:r>
              <a:rPr lang="en-GB" sz="2400" dirty="0">
                <a:latin typeface="Tahoma" pitchFamily="34" charset="0"/>
                <a:cs typeface="Tahoma" pitchFamily="34" charset="0"/>
              </a:rPr>
              <a:t>bars not enough polished </a:t>
            </a:r>
            <a:r>
              <a:rPr lang="en-GB" sz="2400" dirty="0" smtClean="0">
                <a:latin typeface="Tahoma" pitchFamily="34" charset="0"/>
                <a:cs typeface="Tahoma" pitchFamily="34" charset="0"/>
                <a:sym typeface="Wingdings" panose="05000000000000000000" pitchFamily="2" charset="2"/>
              </a:rPr>
              <a:t> </a:t>
            </a:r>
            <a:r>
              <a:rPr lang="en-GB" sz="2400" dirty="0" smtClean="0">
                <a:latin typeface="Tahoma" pitchFamily="34" charset="0"/>
                <a:cs typeface="Tahoma" pitchFamily="34" charset="0"/>
              </a:rPr>
              <a:t>using </a:t>
            </a:r>
            <a:r>
              <a:rPr lang="en-GB" sz="2400" dirty="0">
                <a:latin typeface="Tahoma" pitchFamily="34" charset="0"/>
                <a:cs typeface="Tahoma" pitchFamily="34" charset="0"/>
              </a:rPr>
              <a:t>of I bar</a:t>
            </a:r>
          </a:p>
          <a:p>
            <a:pPr marL="342900" indent="-342900">
              <a:buFont typeface="Wingdings" panose="05000000000000000000" pitchFamily="2" charset="2"/>
              <a:buChar char="ü"/>
            </a:pPr>
            <a:endParaRPr lang="en-US" sz="2400" dirty="0" smtClean="0">
              <a:latin typeface="Tahoma" pitchFamily="34" charset="0"/>
              <a:cs typeface="Tahoma" pitchFamily="34" charset="0"/>
            </a:endParaRPr>
          </a:p>
        </p:txBody>
      </p:sp>
      <p:sp>
        <p:nvSpPr>
          <p:cNvPr id="323" name="ZoneTexte 322"/>
          <p:cNvSpPr txBox="1"/>
          <p:nvPr/>
        </p:nvSpPr>
        <p:spPr>
          <a:xfrm>
            <a:off x="15475554" y="31229724"/>
            <a:ext cx="4551091" cy="707886"/>
          </a:xfrm>
          <a:prstGeom prst="rect">
            <a:avLst/>
          </a:prstGeom>
          <a:noFill/>
        </p:spPr>
        <p:txBody>
          <a:bodyPr wrap="square" rtlCol="0">
            <a:spAutoFit/>
          </a:bodyPr>
          <a:lstStyle/>
          <a:p>
            <a:r>
              <a:rPr lang="en-US" sz="2000" dirty="0" smtClean="0">
                <a:latin typeface="Tahoma" pitchFamily="34" charset="0"/>
                <a:cs typeface="Tahoma" pitchFamily="34" charset="0"/>
              </a:rPr>
              <a:t>Internal </a:t>
            </a:r>
            <a:r>
              <a:rPr lang="en-US" sz="2000" dirty="0" err="1" smtClean="0">
                <a:latin typeface="Tahoma" pitchFamily="34" charset="0"/>
                <a:cs typeface="Tahoma" pitchFamily="34" charset="0"/>
              </a:rPr>
              <a:t>reflexion</a:t>
            </a:r>
            <a:r>
              <a:rPr lang="en-US" sz="2000" dirty="0" smtClean="0">
                <a:latin typeface="Tahoma" pitchFamily="34" charset="0"/>
                <a:cs typeface="Tahoma" pitchFamily="34" charset="0"/>
              </a:rPr>
              <a:t> of the light inside the quartz bar</a:t>
            </a:r>
          </a:p>
        </p:txBody>
      </p:sp>
      <p:sp>
        <p:nvSpPr>
          <p:cNvPr id="324" name="ZoneTexte 323"/>
          <p:cNvSpPr txBox="1"/>
          <p:nvPr/>
        </p:nvSpPr>
        <p:spPr>
          <a:xfrm>
            <a:off x="478774" y="38255834"/>
            <a:ext cx="3444861" cy="707886"/>
          </a:xfrm>
          <a:prstGeom prst="rect">
            <a:avLst/>
          </a:prstGeom>
          <a:noFill/>
        </p:spPr>
        <p:txBody>
          <a:bodyPr wrap="square" rtlCol="0">
            <a:spAutoFit/>
          </a:bodyPr>
          <a:lstStyle/>
          <a:p>
            <a:r>
              <a:rPr lang="en-US" sz="2000" dirty="0" smtClean="0">
                <a:latin typeface="Tahoma" pitchFamily="34" charset="0"/>
                <a:cs typeface="Tahoma" pitchFamily="34" charset="0"/>
              </a:rPr>
              <a:t>Alignment of the quartz bar</a:t>
            </a:r>
          </a:p>
          <a:p>
            <a:r>
              <a:rPr lang="en-US" sz="2000" dirty="0">
                <a:latin typeface="Tahoma" pitchFamily="34" charset="0"/>
                <a:cs typeface="Tahoma" pitchFamily="34" charset="0"/>
              </a:rPr>
              <a:t>w</a:t>
            </a:r>
            <a:r>
              <a:rPr lang="en-US" sz="2000" dirty="0" smtClean="0">
                <a:latin typeface="Tahoma" pitchFamily="34" charset="0"/>
                <a:cs typeface="Tahoma" pitchFamily="34" charset="0"/>
              </a:rPr>
              <a:t>ith the SPS beam</a:t>
            </a:r>
          </a:p>
        </p:txBody>
      </p:sp>
      <p:grpSp>
        <p:nvGrpSpPr>
          <p:cNvPr id="4" name="Groupe 3"/>
          <p:cNvGrpSpPr/>
          <p:nvPr/>
        </p:nvGrpSpPr>
        <p:grpSpPr>
          <a:xfrm>
            <a:off x="3354811" y="36255129"/>
            <a:ext cx="8293505" cy="6083936"/>
            <a:chOff x="2909104" y="36330081"/>
            <a:chExt cx="8293505" cy="6083936"/>
          </a:xfrm>
        </p:grpSpPr>
        <p:pic>
          <p:nvPicPr>
            <p:cNvPr id="19" name="Image 18"/>
            <p:cNvPicPr>
              <a:picLocks noChangeAspect="1"/>
            </p:cNvPicPr>
            <p:nvPr/>
          </p:nvPicPr>
          <p:blipFill>
            <a:blip r:embed="rId28"/>
            <a:stretch>
              <a:fillRect/>
            </a:stretch>
          </p:blipFill>
          <p:spPr>
            <a:xfrm>
              <a:off x="4688443" y="36330081"/>
              <a:ext cx="5163622" cy="4369218"/>
            </a:xfrm>
            <a:prstGeom prst="rect">
              <a:avLst/>
            </a:prstGeom>
          </p:spPr>
        </p:pic>
        <p:cxnSp>
          <p:nvCxnSpPr>
            <p:cNvPr id="89" name="Connecteur droit avec flèche 88"/>
            <p:cNvCxnSpPr/>
            <p:nvPr/>
          </p:nvCxnSpPr>
          <p:spPr bwMode="auto">
            <a:xfrm flipV="1">
              <a:off x="4128726" y="39404138"/>
              <a:ext cx="1979428" cy="297236"/>
            </a:xfrm>
            <a:prstGeom prst="straightConnector1">
              <a:avLst/>
            </a:prstGeom>
            <a:solidFill>
              <a:schemeClr val="accent1"/>
            </a:solidFill>
            <a:ln w="9525" cap="flat" cmpd="sng" algn="ctr">
              <a:solidFill>
                <a:srgbClr val="0033CC"/>
              </a:solidFill>
              <a:prstDash val="solid"/>
              <a:round/>
              <a:headEnd type="none" w="med" len="med"/>
              <a:tailEnd type="triangle"/>
            </a:ln>
            <a:effectLst/>
          </p:spPr>
        </p:cxnSp>
        <p:sp>
          <p:nvSpPr>
            <p:cNvPr id="325" name="ZoneTexte 324"/>
            <p:cNvSpPr txBox="1"/>
            <p:nvPr/>
          </p:nvSpPr>
          <p:spPr>
            <a:xfrm>
              <a:off x="3621000" y="39886863"/>
              <a:ext cx="780988" cy="400110"/>
            </a:xfrm>
            <a:prstGeom prst="rect">
              <a:avLst/>
            </a:prstGeom>
            <a:noFill/>
          </p:spPr>
          <p:txBody>
            <a:bodyPr wrap="square" rtlCol="0">
              <a:spAutoFit/>
            </a:bodyPr>
            <a:lstStyle/>
            <a:p>
              <a:r>
                <a:rPr lang="en-US" sz="2000" dirty="0" smtClean="0">
                  <a:latin typeface="Tahoma" pitchFamily="34" charset="0"/>
                  <a:cs typeface="Tahoma" pitchFamily="34" charset="0"/>
                </a:rPr>
                <a:t>tank</a:t>
              </a:r>
            </a:p>
          </p:txBody>
        </p:sp>
        <p:cxnSp>
          <p:nvCxnSpPr>
            <p:cNvPr id="326" name="Connecteur droit avec flèche 325"/>
            <p:cNvCxnSpPr/>
            <p:nvPr/>
          </p:nvCxnSpPr>
          <p:spPr bwMode="auto">
            <a:xfrm flipV="1">
              <a:off x="6985999" y="39547501"/>
              <a:ext cx="1030680" cy="2076749"/>
            </a:xfrm>
            <a:prstGeom prst="straightConnector1">
              <a:avLst/>
            </a:prstGeom>
            <a:solidFill>
              <a:schemeClr val="accent1"/>
            </a:solidFill>
            <a:ln w="9525" cap="flat" cmpd="sng" algn="ctr">
              <a:solidFill>
                <a:srgbClr val="0033CC"/>
              </a:solidFill>
              <a:prstDash val="solid"/>
              <a:round/>
              <a:headEnd type="none" w="med" len="med"/>
              <a:tailEnd type="triangle"/>
            </a:ln>
            <a:effectLst/>
          </p:spPr>
        </p:cxnSp>
        <p:cxnSp>
          <p:nvCxnSpPr>
            <p:cNvPr id="327" name="Connecteur droit avec flèche 326"/>
            <p:cNvCxnSpPr/>
            <p:nvPr/>
          </p:nvCxnSpPr>
          <p:spPr bwMode="auto">
            <a:xfrm flipV="1">
              <a:off x="4317710" y="39466791"/>
              <a:ext cx="3022020" cy="1893810"/>
            </a:xfrm>
            <a:prstGeom prst="straightConnector1">
              <a:avLst/>
            </a:prstGeom>
            <a:solidFill>
              <a:schemeClr val="accent1"/>
            </a:solidFill>
            <a:ln w="9525" cap="flat" cmpd="sng" algn="ctr">
              <a:solidFill>
                <a:srgbClr val="0033CC"/>
              </a:solidFill>
              <a:prstDash val="solid"/>
              <a:round/>
              <a:headEnd type="none" w="med" len="med"/>
              <a:tailEnd type="triangle"/>
            </a:ln>
            <a:effectLst/>
          </p:spPr>
        </p:cxnSp>
        <p:cxnSp>
          <p:nvCxnSpPr>
            <p:cNvPr id="328" name="Connecteur droit avec flèche 327"/>
            <p:cNvCxnSpPr/>
            <p:nvPr/>
          </p:nvCxnSpPr>
          <p:spPr bwMode="auto">
            <a:xfrm flipH="1" flipV="1">
              <a:off x="8759201" y="39404139"/>
              <a:ext cx="1023937" cy="2220111"/>
            </a:xfrm>
            <a:prstGeom prst="straightConnector1">
              <a:avLst/>
            </a:prstGeom>
            <a:solidFill>
              <a:schemeClr val="accent1"/>
            </a:solidFill>
            <a:ln w="9525" cap="flat" cmpd="sng" algn="ctr">
              <a:solidFill>
                <a:srgbClr val="0033CC"/>
              </a:solidFill>
              <a:prstDash val="solid"/>
              <a:round/>
              <a:headEnd type="none" w="med" len="med"/>
              <a:tailEnd type="triangle"/>
            </a:ln>
            <a:effectLst/>
          </p:spPr>
        </p:cxnSp>
        <p:sp>
          <p:nvSpPr>
            <p:cNvPr id="329" name="ZoneTexte 328"/>
            <p:cNvSpPr txBox="1"/>
            <p:nvPr/>
          </p:nvSpPr>
          <p:spPr>
            <a:xfrm>
              <a:off x="2909104" y="41398354"/>
              <a:ext cx="2868732" cy="1015663"/>
            </a:xfrm>
            <a:prstGeom prst="rect">
              <a:avLst/>
            </a:prstGeom>
            <a:noFill/>
          </p:spPr>
          <p:txBody>
            <a:bodyPr wrap="square" rtlCol="0">
              <a:spAutoFit/>
            </a:bodyPr>
            <a:lstStyle/>
            <a:p>
              <a:r>
                <a:rPr lang="en-US" sz="2000" dirty="0">
                  <a:latin typeface="Tahoma" pitchFamily="34" charset="0"/>
                  <a:cs typeface="Tahoma" pitchFamily="34" charset="0"/>
                </a:rPr>
                <a:t>b</a:t>
              </a:r>
              <a:r>
                <a:rPr lang="en-US" sz="2000" dirty="0" smtClean="0">
                  <a:latin typeface="Tahoma" pitchFamily="34" charset="0"/>
                  <a:cs typeface="Tahoma" pitchFamily="34" charset="0"/>
                </a:rPr>
                <a:t>ellow to put the </a:t>
              </a:r>
              <a:r>
                <a:rPr lang="en-US" sz="2000" dirty="0" err="1" smtClean="0">
                  <a:latin typeface="Tahoma" pitchFamily="34" charset="0"/>
                  <a:cs typeface="Tahoma" pitchFamily="34" charset="0"/>
                </a:rPr>
                <a:t>CpFM</a:t>
              </a:r>
              <a:r>
                <a:rPr lang="en-US" sz="2000" dirty="0" smtClean="0">
                  <a:latin typeface="Tahoma" pitchFamily="34" charset="0"/>
                  <a:cs typeface="Tahoma" pitchFamily="34" charset="0"/>
                </a:rPr>
                <a:t> in garage position when not in operation</a:t>
              </a:r>
            </a:p>
          </p:txBody>
        </p:sp>
        <p:sp>
          <p:nvSpPr>
            <p:cNvPr id="330" name="ZoneTexte 329"/>
            <p:cNvSpPr txBox="1"/>
            <p:nvPr/>
          </p:nvSpPr>
          <p:spPr>
            <a:xfrm>
              <a:off x="6555799" y="41684339"/>
              <a:ext cx="1962494" cy="707886"/>
            </a:xfrm>
            <a:prstGeom prst="rect">
              <a:avLst/>
            </a:prstGeom>
            <a:noFill/>
          </p:spPr>
          <p:txBody>
            <a:bodyPr wrap="square" rtlCol="0">
              <a:spAutoFit/>
            </a:bodyPr>
            <a:lstStyle/>
            <a:p>
              <a:r>
                <a:rPr lang="en-US" sz="2000" dirty="0" smtClean="0">
                  <a:latin typeface="Tahoma" pitchFamily="34" charset="0"/>
                  <a:cs typeface="Tahoma" pitchFamily="34" charset="0"/>
                </a:rPr>
                <a:t>Quartz viewport</a:t>
              </a:r>
            </a:p>
          </p:txBody>
        </p:sp>
        <p:sp>
          <p:nvSpPr>
            <p:cNvPr id="331" name="ZoneTexte 330"/>
            <p:cNvSpPr txBox="1"/>
            <p:nvPr/>
          </p:nvSpPr>
          <p:spPr>
            <a:xfrm>
              <a:off x="9452183" y="41594169"/>
              <a:ext cx="1750426" cy="707886"/>
            </a:xfrm>
            <a:prstGeom prst="rect">
              <a:avLst/>
            </a:prstGeom>
            <a:noFill/>
          </p:spPr>
          <p:txBody>
            <a:bodyPr wrap="square" rtlCol="0">
              <a:spAutoFit/>
            </a:bodyPr>
            <a:lstStyle/>
            <a:p>
              <a:r>
                <a:rPr lang="en-US" sz="2000" dirty="0" smtClean="0">
                  <a:latin typeface="Tahoma" pitchFamily="34" charset="0"/>
                  <a:cs typeface="Tahoma" pitchFamily="34" charset="0"/>
                </a:rPr>
                <a:t>Quartz fiber bundle</a:t>
              </a:r>
            </a:p>
          </p:txBody>
        </p:sp>
      </p:grpSp>
      <p:pic>
        <p:nvPicPr>
          <p:cNvPr id="3" name="Image 2"/>
          <p:cNvPicPr>
            <a:picLocks noChangeAspect="1"/>
          </p:cNvPicPr>
          <p:nvPr/>
        </p:nvPicPr>
        <p:blipFill>
          <a:blip r:embed="rId29"/>
          <a:stretch>
            <a:fillRect/>
          </a:stretch>
        </p:blipFill>
        <p:spPr>
          <a:xfrm>
            <a:off x="609152" y="39279613"/>
            <a:ext cx="2091964" cy="3071270"/>
          </a:xfrm>
          <a:prstGeom prst="rect">
            <a:avLst/>
          </a:prstGeom>
        </p:spPr>
      </p:pic>
      <p:sp>
        <p:nvSpPr>
          <p:cNvPr id="105" name="ZoneTexte 104"/>
          <p:cNvSpPr txBox="1"/>
          <p:nvPr/>
        </p:nvSpPr>
        <p:spPr>
          <a:xfrm>
            <a:off x="3346359" y="22634173"/>
            <a:ext cx="4551091" cy="400110"/>
          </a:xfrm>
          <a:prstGeom prst="rect">
            <a:avLst/>
          </a:prstGeom>
          <a:noFill/>
        </p:spPr>
        <p:txBody>
          <a:bodyPr wrap="square" rtlCol="0">
            <a:spAutoFit/>
          </a:bodyPr>
          <a:lstStyle/>
          <a:p>
            <a:r>
              <a:rPr lang="en-US" sz="2000" dirty="0" smtClean="0">
                <a:latin typeface="Tahoma" pitchFamily="34" charset="0"/>
                <a:cs typeface="Tahoma" pitchFamily="34" charset="0"/>
              </a:rPr>
              <a:t>Location of </a:t>
            </a:r>
            <a:r>
              <a:rPr lang="en-US" sz="2000" dirty="0" err="1" smtClean="0">
                <a:latin typeface="Tahoma" pitchFamily="34" charset="0"/>
                <a:cs typeface="Tahoma" pitchFamily="34" charset="0"/>
              </a:rPr>
              <a:t>CpFM</a:t>
            </a:r>
            <a:r>
              <a:rPr lang="en-US" sz="2000" dirty="0" smtClean="0">
                <a:latin typeface="Tahoma" pitchFamily="34" charset="0"/>
                <a:cs typeface="Tahoma" pitchFamily="34" charset="0"/>
              </a:rPr>
              <a:t> inside the LHC</a:t>
            </a:r>
          </a:p>
        </p:txBody>
      </p:sp>
      <p:sp>
        <p:nvSpPr>
          <p:cNvPr id="106" name="ZoneTexte 105"/>
          <p:cNvSpPr txBox="1"/>
          <p:nvPr/>
        </p:nvSpPr>
        <p:spPr>
          <a:xfrm>
            <a:off x="9158183" y="20284272"/>
            <a:ext cx="4551091" cy="400110"/>
          </a:xfrm>
          <a:prstGeom prst="rect">
            <a:avLst/>
          </a:prstGeom>
          <a:noFill/>
        </p:spPr>
        <p:txBody>
          <a:bodyPr wrap="square" rtlCol="0">
            <a:spAutoFit/>
          </a:bodyPr>
          <a:lstStyle/>
          <a:p>
            <a:r>
              <a:rPr lang="en-US" sz="2000" dirty="0" smtClean="0">
                <a:latin typeface="Tahoma" pitchFamily="34" charset="0"/>
                <a:cs typeface="Tahoma" pitchFamily="34" charset="0"/>
              </a:rPr>
              <a:t>LHC tunnel</a:t>
            </a:r>
          </a:p>
        </p:txBody>
      </p:sp>
      <p:pic>
        <p:nvPicPr>
          <p:cNvPr id="12" name="Image 11"/>
          <p:cNvPicPr>
            <a:picLocks noChangeAspect="1"/>
          </p:cNvPicPr>
          <p:nvPr/>
        </p:nvPicPr>
        <p:blipFill>
          <a:blip r:embed="rId30"/>
          <a:stretch>
            <a:fillRect/>
          </a:stretch>
        </p:blipFill>
        <p:spPr>
          <a:xfrm>
            <a:off x="21481891" y="29329353"/>
            <a:ext cx="3238357" cy="3132975"/>
          </a:xfrm>
          <a:prstGeom prst="rect">
            <a:avLst/>
          </a:prstGeom>
        </p:spPr>
      </p:pic>
      <p:pic>
        <p:nvPicPr>
          <p:cNvPr id="14" name="Image 13"/>
          <p:cNvPicPr>
            <a:picLocks noChangeAspect="1"/>
          </p:cNvPicPr>
          <p:nvPr/>
        </p:nvPicPr>
        <p:blipFill>
          <a:blip r:embed="rId31"/>
          <a:stretch>
            <a:fillRect/>
          </a:stretch>
        </p:blipFill>
        <p:spPr>
          <a:xfrm>
            <a:off x="24895994" y="29387039"/>
            <a:ext cx="3143052" cy="3040771"/>
          </a:xfrm>
          <a:prstGeom prst="rect">
            <a:avLst/>
          </a:prstGeom>
        </p:spPr>
      </p:pic>
      <p:sp>
        <p:nvSpPr>
          <p:cNvPr id="109" name="ZoneTexte 108"/>
          <p:cNvSpPr txBox="1"/>
          <p:nvPr/>
        </p:nvSpPr>
        <p:spPr>
          <a:xfrm>
            <a:off x="23149438" y="30150375"/>
            <a:ext cx="800219" cy="338554"/>
          </a:xfrm>
          <a:prstGeom prst="rect">
            <a:avLst/>
          </a:prstGeom>
          <a:noFill/>
        </p:spPr>
        <p:txBody>
          <a:bodyPr wrap="none" rtlCol="0">
            <a:spAutoFit/>
          </a:bodyPr>
          <a:lstStyle/>
          <a:p>
            <a:r>
              <a:rPr lang="en-US" sz="1600" dirty="0" smtClean="0">
                <a:latin typeface="Tahoma" pitchFamily="34" charset="0"/>
                <a:cs typeface="Tahoma" pitchFamily="34" charset="0"/>
              </a:rPr>
              <a:t>CpFM1</a:t>
            </a:r>
          </a:p>
        </p:txBody>
      </p:sp>
      <p:sp>
        <p:nvSpPr>
          <p:cNvPr id="110" name="ZoneTexte 109"/>
          <p:cNvSpPr txBox="1"/>
          <p:nvPr/>
        </p:nvSpPr>
        <p:spPr>
          <a:xfrm>
            <a:off x="26743531" y="30235264"/>
            <a:ext cx="800219" cy="338554"/>
          </a:xfrm>
          <a:prstGeom prst="rect">
            <a:avLst/>
          </a:prstGeom>
          <a:noFill/>
        </p:spPr>
        <p:txBody>
          <a:bodyPr wrap="none" rtlCol="0">
            <a:spAutoFit/>
          </a:bodyPr>
          <a:lstStyle/>
          <a:p>
            <a:r>
              <a:rPr lang="en-US" sz="1600" dirty="0" smtClean="0">
                <a:latin typeface="Tahoma" pitchFamily="34" charset="0"/>
                <a:cs typeface="Tahoma" pitchFamily="34" charset="0"/>
              </a:rPr>
              <a:t>CpFM2</a:t>
            </a:r>
          </a:p>
        </p:txBody>
      </p:sp>
      <p:sp>
        <p:nvSpPr>
          <p:cNvPr id="111" name="ZoneTexte 110"/>
          <p:cNvSpPr txBox="1"/>
          <p:nvPr/>
        </p:nvSpPr>
        <p:spPr>
          <a:xfrm>
            <a:off x="22387038" y="32547387"/>
            <a:ext cx="2186689" cy="738664"/>
          </a:xfrm>
          <a:prstGeom prst="rect">
            <a:avLst/>
          </a:prstGeom>
          <a:noFill/>
        </p:spPr>
        <p:txBody>
          <a:bodyPr wrap="none" rtlCol="0">
            <a:spAutoFit/>
          </a:bodyPr>
          <a:lstStyle/>
          <a:p>
            <a:r>
              <a:rPr lang="en-US" sz="1400" dirty="0" smtClean="0">
                <a:latin typeface="Tahoma" pitchFamily="34" charset="0"/>
                <a:cs typeface="Tahoma" pitchFamily="34" charset="0"/>
              </a:rPr>
              <a:t>All events</a:t>
            </a:r>
          </a:p>
          <a:p>
            <a:r>
              <a:rPr lang="en-US" sz="1400" dirty="0" smtClean="0">
                <a:latin typeface="Tahoma" pitchFamily="34" charset="0"/>
                <a:cs typeface="Tahoma" pitchFamily="34" charset="0"/>
              </a:rPr>
              <a:t>Events detected by </a:t>
            </a:r>
            <a:r>
              <a:rPr lang="en-US" sz="1400" dirty="0" err="1" smtClean="0">
                <a:latin typeface="Tahoma" pitchFamily="34" charset="0"/>
                <a:cs typeface="Tahoma" pitchFamily="34" charset="0"/>
              </a:rPr>
              <a:t>CpFM</a:t>
            </a:r>
            <a:endParaRPr lang="en-US" sz="1400" dirty="0" smtClean="0">
              <a:latin typeface="Tahoma" pitchFamily="34" charset="0"/>
              <a:cs typeface="Tahoma" pitchFamily="34" charset="0"/>
            </a:endParaRPr>
          </a:p>
          <a:p>
            <a:r>
              <a:rPr lang="en-US" sz="1400" dirty="0" smtClean="0">
                <a:latin typeface="Tahoma" pitchFamily="34" charset="0"/>
                <a:cs typeface="Tahoma" pitchFamily="34" charset="0"/>
              </a:rPr>
              <a:t> </a:t>
            </a:r>
          </a:p>
        </p:txBody>
      </p:sp>
      <p:cxnSp>
        <p:nvCxnSpPr>
          <p:cNvPr id="17" name="Connecteur droit 16"/>
          <p:cNvCxnSpPr/>
          <p:nvPr/>
        </p:nvCxnSpPr>
        <p:spPr bwMode="auto">
          <a:xfrm>
            <a:off x="21772199" y="32716664"/>
            <a:ext cx="495708" cy="10105"/>
          </a:xfrm>
          <a:prstGeom prst="line">
            <a:avLst/>
          </a:prstGeom>
          <a:solidFill>
            <a:schemeClr val="accent1"/>
          </a:solidFill>
          <a:ln w="12700" cap="flat" cmpd="sng" algn="ctr">
            <a:solidFill>
              <a:srgbClr val="FF0000"/>
            </a:solidFill>
            <a:prstDash val="solid"/>
            <a:round/>
            <a:headEnd type="none" w="med" len="med"/>
            <a:tailEnd type="none" w="med" len="med"/>
          </a:ln>
          <a:effectLst/>
        </p:spPr>
      </p:cxnSp>
      <p:cxnSp>
        <p:nvCxnSpPr>
          <p:cNvPr id="115" name="Connecteur droit 114"/>
          <p:cNvCxnSpPr/>
          <p:nvPr/>
        </p:nvCxnSpPr>
        <p:spPr bwMode="auto">
          <a:xfrm>
            <a:off x="21772199" y="32954465"/>
            <a:ext cx="495708" cy="10105"/>
          </a:xfrm>
          <a:prstGeom prst="line">
            <a:avLst/>
          </a:prstGeom>
          <a:solidFill>
            <a:schemeClr val="accent1"/>
          </a:solidFill>
          <a:ln w="12700" cap="flat" cmpd="sng" algn="ctr">
            <a:solidFill>
              <a:srgbClr val="0000FF"/>
            </a:solidFill>
            <a:prstDash val="solid"/>
            <a:round/>
            <a:headEnd type="none" w="med" len="med"/>
            <a:tailEnd type="none" w="med" len="med"/>
          </a:ln>
          <a:effectLst/>
        </p:spPr>
      </p:cxnSp>
      <p:sp>
        <p:nvSpPr>
          <p:cNvPr id="116" name="ZoneTexte 115"/>
          <p:cNvSpPr txBox="1"/>
          <p:nvPr/>
        </p:nvSpPr>
        <p:spPr>
          <a:xfrm>
            <a:off x="22496779" y="28898057"/>
            <a:ext cx="4888608" cy="369332"/>
          </a:xfrm>
          <a:prstGeom prst="rect">
            <a:avLst/>
          </a:prstGeom>
          <a:noFill/>
        </p:spPr>
        <p:txBody>
          <a:bodyPr wrap="square" rtlCol="0">
            <a:spAutoFit/>
          </a:bodyPr>
          <a:lstStyle/>
          <a:p>
            <a:r>
              <a:rPr lang="en-US" sz="1800" dirty="0" smtClean="0">
                <a:latin typeface="Tahoma" pitchFamily="34" charset="0"/>
                <a:cs typeface="Tahoma" pitchFamily="34" charset="0"/>
              </a:rPr>
              <a:t>Charge histogram of the CpFM1 &amp; CpFM2</a:t>
            </a:r>
          </a:p>
        </p:txBody>
      </p:sp>
      <p:pic>
        <p:nvPicPr>
          <p:cNvPr id="21" name="Image 20"/>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12561367" y="39062024"/>
            <a:ext cx="5391148" cy="2212264"/>
          </a:xfrm>
          <a:prstGeom prst="rect">
            <a:avLst/>
          </a:prstGeom>
        </p:spPr>
      </p:pic>
      <p:sp>
        <p:nvSpPr>
          <p:cNvPr id="22" name="Rectangle 21"/>
          <p:cNvSpPr/>
          <p:nvPr/>
        </p:nvSpPr>
        <p:spPr bwMode="auto">
          <a:xfrm>
            <a:off x="14012597" y="36211035"/>
            <a:ext cx="1152861" cy="552755"/>
          </a:xfrm>
          <a:prstGeom prst="rect">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176713" rtl="0" eaLnBrk="1" fontAlgn="base" latinLnBrk="0" hangingPunct="1">
              <a:lnSpc>
                <a:spcPct val="100000"/>
              </a:lnSpc>
              <a:spcBef>
                <a:spcPct val="0"/>
              </a:spcBef>
              <a:spcAft>
                <a:spcPct val="0"/>
              </a:spcAft>
              <a:buClrTx/>
              <a:buSzTx/>
              <a:buFontTx/>
              <a:buNone/>
              <a:tabLst/>
            </a:pPr>
            <a:endParaRPr kumimoji="0" lang="en-GB" sz="8200" b="0" i="0" u="none" strike="noStrike" cap="none" normalizeH="0" baseline="0" smtClean="0">
              <a:ln>
                <a:noFill/>
              </a:ln>
              <a:solidFill>
                <a:schemeClr val="tx1"/>
              </a:solidFill>
              <a:effectLst/>
              <a:latin typeface="Arial" charset="0"/>
            </a:endParaRPr>
          </a:p>
        </p:txBody>
      </p:sp>
      <p:sp>
        <p:nvSpPr>
          <p:cNvPr id="120" name="Rectangle 119"/>
          <p:cNvSpPr/>
          <p:nvPr/>
        </p:nvSpPr>
        <p:spPr>
          <a:xfrm>
            <a:off x="12420796" y="41321615"/>
            <a:ext cx="5820789" cy="892552"/>
          </a:xfrm>
          <a:prstGeom prst="rect">
            <a:avLst/>
          </a:prstGeom>
        </p:spPr>
        <p:txBody>
          <a:bodyPr wrap="square">
            <a:spAutoFit/>
          </a:bodyPr>
          <a:lstStyle/>
          <a:p>
            <a:r>
              <a:rPr lang="en-US" sz="2600" dirty="0" smtClean="0">
                <a:latin typeface="Tahoma" pitchFamily="34" charset="0"/>
                <a:cs typeface="Tahoma" pitchFamily="34" charset="0"/>
              </a:rPr>
              <a:t>Background induced by a </a:t>
            </a:r>
            <a:r>
              <a:rPr lang="en-US" sz="2600" dirty="0" smtClean="0">
                <a:latin typeface="Tahoma" pitchFamily="34" charset="0"/>
                <a:cs typeface="Tahoma" pitchFamily="34" charset="0"/>
              </a:rPr>
              <a:t>set of 25 ns spaced bunches circulating in the SPS</a:t>
            </a:r>
            <a:endParaRPr lang="en-US" sz="2600" dirty="0"/>
          </a:p>
        </p:txBody>
      </p:sp>
      <p:sp>
        <p:nvSpPr>
          <p:cNvPr id="121" name="Rectangle 120"/>
          <p:cNvSpPr/>
          <p:nvPr/>
        </p:nvSpPr>
        <p:spPr>
          <a:xfrm>
            <a:off x="21685198" y="33513747"/>
            <a:ext cx="5652008" cy="492443"/>
          </a:xfrm>
          <a:prstGeom prst="rect">
            <a:avLst/>
          </a:prstGeom>
        </p:spPr>
        <p:txBody>
          <a:bodyPr wrap="square">
            <a:spAutoFit/>
          </a:bodyPr>
          <a:lstStyle/>
          <a:p>
            <a:r>
              <a:rPr lang="en-US" sz="2600" dirty="0" smtClean="0">
                <a:latin typeface="Tahoma" pitchFamily="34" charset="0"/>
                <a:cs typeface="Tahoma" pitchFamily="34" charset="0"/>
              </a:rPr>
              <a:t>Calibration : 0.2 </a:t>
            </a:r>
            <a:r>
              <a:rPr lang="en-US" sz="2600" dirty="0" err="1" smtClean="0">
                <a:latin typeface="Tahoma" pitchFamily="34" charset="0"/>
                <a:cs typeface="Tahoma" pitchFamily="34" charset="0"/>
              </a:rPr>
              <a:t>p.e</a:t>
            </a:r>
            <a:r>
              <a:rPr lang="en-US" sz="2600" dirty="0" smtClean="0">
                <a:latin typeface="Tahoma" pitchFamily="34" charset="0"/>
                <a:cs typeface="Tahoma" pitchFamily="34" charset="0"/>
              </a:rPr>
              <a:t>/incident particle </a:t>
            </a:r>
            <a:endParaRPr lang="en-US" sz="2600" dirty="0"/>
          </a:p>
        </p:txBody>
      </p:sp>
      <p:grpSp>
        <p:nvGrpSpPr>
          <p:cNvPr id="114" name="Group 113"/>
          <p:cNvGrpSpPr/>
          <p:nvPr/>
        </p:nvGrpSpPr>
        <p:grpSpPr>
          <a:xfrm>
            <a:off x="25908906" y="4063900"/>
            <a:ext cx="1495829" cy="1187096"/>
            <a:chOff x="1507155" y="313497"/>
            <a:chExt cx="833878" cy="553059"/>
          </a:xfrm>
        </p:grpSpPr>
        <p:pic>
          <p:nvPicPr>
            <p:cNvPr id="117" name="Picture 116" descr="2.jpg"/>
            <p:cNvPicPr>
              <a:picLocks noChangeAspect="1"/>
            </p:cNvPicPr>
            <p:nvPr/>
          </p:nvPicPr>
          <p:blipFill>
            <a:blip r:embed="rId33"/>
            <a:stretch>
              <a:fillRect/>
            </a:stretch>
          </p:blipFill>
          <p:spPr>
            <a:xfrm>
              <a:off x="1507155" y="313497"/>
              <a:ext cx="833878" cy="544183"/>
            </a:xfrm>
            <a:prstGeom prst="rect">
              <a:avLst/>
            </a:prstGeom>
          </p:spPr>
        </p:pic>
        <p:pic>
          <p:nvPicPr>
            <p:cNvPr id="118" name="Picture 117" descr="logo.gif"/>
            <p:cNvPicPr>
              <a:picLocks noChangeAspect="1"/>
            </p:cNvPicPr>
            <p:nvPr/>
          </p:nvPicPr>
          <p:blipFill>
            <a:blip r:embed="rId34"/>
            <a:stretch>
              <a:fillRect/>
            </a:stretch>
          </p:blipFill>
          <p:spPr>
            <a:xfrm>
              <a:off x="1735679" y="313497"/>
              <a:ext cx="546553" cy="553059"/>
            </a:xfrm>
            <a:prstGeom prst="rect">
              <a:avLst/>
            </a:prstGeom>
          </p:spPr>
        </p:pic>
      </p:grpSp>
      <p:sp>
        <p:nvSpPr>
          <p:cNvPr id="122" name="TextBox 121"/>
          <p:cNvSpPr txBox="1"/>
          <p:nvPr/>
        </p:nvSpPr>
        <p:spPr>
          <a:xfrm flipH="1">
            <a:off x="13336331" y="6390213"/>
            <a:ext cx="15084368" cy="6555642"/>
          </a:xfrm>
          <a:prstGeom prst="rect">
            <a:avLst/>
          </a:prstGeom>
          <a:noFill/>
        </p:spPr>
        <p:txBody>
          <a:bodyPr wrap="square" rtlCol="0">
            <a:spAutoFit/>
          </a:bodyPr>
          <a:lstStyle/>
          <a:p>
            <a:r>
              <a:rPr lang="en-US" sz="2800" dirty="0" smtClean="0"/>
              <a:t>The use of bent crystals for beam manipulation in particle accelerators is a well-assessed concept rapidly evolving into practical application. Charged particles interacting with a bent crystal can be trapped in channeling states and deflected by the atomic planes of the crystal lattice. One of the possible applications is “smart” collimation system for particle accelerators. The experiments of the UA9 Collaboration at the CERN-SPS have played a key role for a quantitative understanding of channeling and volume reflection mechanisms. The extension of previous experiment to the Large </a:t>
            </a:r>
            <a:r>
              <a:rPr lang="en-US" sz="2800" dirty="0" err="1" smtClean="0"/>
              <a:t>Hadron</a:t>
            </a:r>
            <a:r>
              <a:rPr lang="en-US" sz="2800" dirty="0" smtClean="0"/>
              <a:t> Collider has received full support from CERN. Investigation of the channeling process close to a circulating beam ideally requires in vacuum detectors resolving the single particle, which should be located inside the vacuum pipe itself. We designed a detection chain, the </a:t>
            </a:r>
            <a:r>
              <a:rPr lang="en-US" sz="2800" dirty="0" err="1" smtClean="0"/>
              <a:t>CpFM</a:t>
            </a:r>
            <a:r>
              <a:rPr lang="en-US" sz="2800" dirty="0" smtClean="0"/>
              <a:t> (Cherenkov detector for proton Flux Measurement) composed by a fused silica radiator, a long quartz fibers bundle and a photomultiplier readout by the </a:t>
            </a:r>
            <a:r>
              <a:rPr lang="en-US" sz="2800" dirty="0" err="1" smtClean="0"/>
              <a:t>WaveCatcher</a:t>
            </a:r>
            <a:r>
              <a:rPr lang="en-US" sz="2800" dirty="0" smtClean="0"/>
              <a:t> electronics. All the components except for the electronics have to withstand very high rate </a:t>
            </a:r>
            <a:r>
              <a:rPr lang="en-US" sz="2800" smtClean="0"/>
              <a:t>of radiation. </a:t>
            </a:r>
            <a:r>
              <a:rPr lang="en-US" sz="2800" dirty="0" smtClean="0"/>
              <a:t>The layout of the UA9 detectors in the SPS and LHC, both including </a:t>
            </a:r>
            <a:r>
              <a:rPr lang="en-US" sz="2800" dirty="0" err="1" smtClean="0"/>
              <a:t>CpFM</a:t>
            </a:r>
            <a:r>
              <a:rPr lang="en-US" sz="2800" dirty="0" smtClean="0"/>
              <a:t> detectors, will be presented and the key tests demonstrating crystal assisted collimation concept thoroughly discussed.</a:t>
            </a:r>
            <a:endParaRPr lang="en-US" sz="2800" dirty="0"/>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176713" rtl="0" eaLnBrk="1" fontAlgn="base" latinLnBrk="0" hangingPunct="1">
          <a:lnSpc>
            <a:spcPct val="100000"/>
          </a:lnSpc>
          <a:spcBef>
            <a:spcPct val="0"/>
          </a:spcBef>
          <a:spcAft>
            <a:spcPct val="0"/>
          </a:spcAft>
          <a:buClrTx/>
          <a:buSzTx/>
          <a:buFontTx/>
          <a:buNone/>
          <a:tabLst/>
          <a:defRPr kumimoji="0" lang="fr-FR" sz="8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176713" rtl="0" eaLnBrk="1" fontAlgn="base" latinLnBrk="0" hangingPunct="1">
          <a:lnSpc>
            <a:spcPct val="100000"/>
          </a:lnSpc>
          <a:spcBef>
            <a:spcPct val="0"/>
          </a:spcBef>
          <a:spcAft>
            <a:spcPct val="0"/>
          </a:spcAft>
          <a:buClrTx/>
          <a:buSzTx/>
          <a:buFontTx/>
          <a:buNone/>
          <a:tabLst/>
          <a:defRPr kumimoji="0" lang="fr-FR" sz="8200" b="0" i="0" u="none" strike="noStrike" cap="none" normalizeH="0" baseline="0" smtClean="0">
            <a:ln>
              <a:noFill/>
            </a:ln>
            <a:solidFill>
              <a:schemeClr val="tx1"/>
            </a:solidFill>
            <a:effectLst/>
            <a:latin typeface="Arial" charset="0"/>
          </a:defRPr>
        </a:defPPr>
      </a:lstStyle>
    </a:lnDef>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10145</TotalTime>
  <Words>785</Words>
  <Application>Microsoft Macintosh PowerPoint</Application>
  <PresentationFormat>Custom</PresentationFormat>
  <Paragraphs>85</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Modèle par défaut</vt:lpstr>
      <vt:lpstr>PowerPoint Presentation</vt:lpstr>
    </vt:vector>
  </TitlesOfParts>
  <Company>LAL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puill</dc:creator>
  <cp:lastModifiedBy>Walter Scandale</cp:lastModifiedBy>
  <cp:revision>499</cp:revision>
  <dcterms:created xsi:type="dcterms:W3CDTF">2015-05-13T09:12:45Z</dcterms:created>
  <dcterms:modified xsi:type="dcterms:W3CDTF">2015-05-21T07:28:30Z</dcterms:modified>
</cp:coreProperties>
</file>