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</p:sldMasterIdLst>
  <p:notesMasterIdLst>
    <p:notesMasterId r:id="rId22"/>
  </p:notesMasterIdLst>
  <p:handoutMasterIdLst>
    <p:handoutMasterId r:id="rId23"/>
  </p:handoutMasterIdLst>
  <p:sldIdLst>
    <p:sldId id="516" r:id="rId4"/>
    <p:sldId id="583" r:id="rId5"/>
    <p:sldId id="582" r:id="rId6"/>
    <p:sldId id="560" r:id="rId7"/>
    <p:sldId id="573" r:id="rId8"/>
    <p:sldId id="571" r:id="rId9"/>
    <p:sldId id="572" r:id="rId10"/>
    <p:sldId id="585" r:id="rId11"/>
    <p:sldId id="558" r:id="rId12"/>
    <p:sldId id="587" r:id="rId13"/>
    <p:sldId id="586" r:id="rId14"/>
    <p:sldId id="589" r:id="rId15"/>
    <p:sldId id="562" r:id="rId16"/>
    <p:sldId id="575" r:id="rId17"/>
    <p:sldId id="563" r:id="rId18"/>
    <p:sldId id="576" r:id="rId19"/>
    <p:sldId id="588" r:id="rId20"/>
    <p:sldId id="542" r:id="rId21"/>
  </p:sldIdLst>
  <p:sldSz cx="9144000" cy="6858000" type="screen4x3"/>
  <p:notesSz cx="67818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BDE"/>
    <a:srgbClr val="3399FF"/>
    <a:srgbClr val="6BC3DE"/>
    <a:srgbClr val="00FFFF"/>
    <a:srgbClr val="EA8B22"/>
    <a:srgbClr val="FF33CC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44" autoAdjust="0"/>
    <p:restoredTop sz="94660"/>
  </p:normalViewPr>
  <p:slideViewPr>
    <p:cSldViewPr>
      <p:cViewPr>
        <p:scale>
          <a:sx n="70" d="100"/>
          <a:sy n="70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4E33F-3EAB-4479-BC09-C7F56AAD867C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59311-4BB4-4C2B-9C5D-8D278EC002E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973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A79E8-D1B3-42D3-810C-C28214ACE403}" type="datetimeFigureOut">
              <a:rPr lang="de-DE" smtClean="0"/>
              <a:pPr/>
              <a:t>26.05.2015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180" y="4711383"/>
            <a:ext cx="542544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AD029-B1FE-4B36-A718-1FD4CB653C7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40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fld id="{7A7F51A4-38CE-4E13-91F8-B8B2BE07DF46}" type="slidenum">
              <a:rPr lang="en-GB">
                <a:solidFill>
                  <a:srgbClr val="000000"/>
                </a:solidFill>
                <a:latin typeface="Times New Roman" panose="02020603050405020304" pitchFamily="18" charset="0"/>
                <a:cs typeface="DejaVu Sans Condensed" panose="020B0606030804020204" pitchFamily="34" charset="0"/>
              </a:rPr>
              <a:pPr eaLnBrk="1"/>
              <a:t>1</a:t>
            </a:fld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DejaVu Sans Condensed" panose="020B0606030804020204" pitchFamily="34" charset="0"/>
            </a:endParaRPr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5720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137743FF-0399-494D-A2DF-5690FB4F806A}" type="slidenum">
              <a:rPr lang="en-GB" sz="1400" smtClean="0">
                <a:solidFill>
                  <a:srgbClr val="FFFFFF"/>
                </a:solidFill>
              </a:rPr>
              <a:pPr defTabSz="457200" eaLnBrk="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en-GB" sz="1400" smtClean="0">
              <a:solidFill>
                <a:srgbClr val="FFFFFF"/>
              </a:solidFill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911225" y="742950"/>
            <a:ext cx="4959350" cy="371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smtClean="0">
              <a:solidFill>
                <a:srgbClr val="FFFFFF"/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0113"/>
            <a:ext cx="5422900" cy="44624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mtClean="0">
              <a:latin typeface="Times New Roman" panose="02020603050405020304" pitchFamily="18" charset="0"/>
              <a:ea typeface="unifont" charset="0"/>
              <a:cs typeface="unifo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73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AD029-B1FE-4B36-A718-1FD4CB653C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173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AD029-B1FE-4B36-A718-1FD4CB653C7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173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AD029-B1FE-4B36-A718-1FD4CB653C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173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AD029-B1FE-4B36-A718-1FD4CB653C7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57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AD029-B1FE-4B36-A718-1FD4CB653C7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57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08456F-4DBE-4668-AC4E-BCBD917F61CE}" type="slidenum">
              <a:rPr lang="en-GB" sz="1400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GB" sz="1400" smtClean="0">
              <a:ea typeface="Lucida Sans Unicode" panose="020B0602030504020204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4D07A47-526B-47F0-9662-3F2E7BC4C7D8}" type="slidenum">
              <a:rPr lang="en-GB" sz="1400">
                <a:solidFill>
                  <a:srgbClr val="FFFFFF"/>
                </a:solidFill>
                <a:latin typeface="Arial" panose="020B0604020202020204" pitchFamily="34" charset="0"/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GB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911225" y="754063"/>
            <a:ext cx="4957763" cy="37195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0113"/>
            <a:ext cx="5422900" cy="44624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mtClean="0">
              <a:latin typeface="Times New Roman" panose="02020603050405020304" pitchFamily="18" charset="0"/>
              <a:ea typeface="unifont" charset="0"/>
              <a:cs typeface="unifo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76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/>
          </p:nvPr>
        </p:nvSpPr>
        <p:spPr>
          <a:xfrm>
            <a:off x="1571625" y="928688"/>
            <a:ext cx="7429531" cy="5429270"/>
          </a:xfrm>
          <a:prstGeom prst="rect">
            <a:avLst/>
          </a:prstGeom>
        </p:spPr>
        <p:txBody>
          <a:bodyPr/>
          <a:lstStyle>
            <a:lvl1pPr marL="182563" marR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1pPr>
            <a:lvl2pPr marL="352425" marR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lvl2pPr>
            <a:lvl3pPr marL="533400" indent="-177800">
              <a:buFont typeface="Symbol" pitchFamily="18" charset="2"/>
              <a:buChar char="-"/>
              <a:defRPr sz="1800"/>
            </a:lvl3pPr>
            <a:lvl4pPr marL="534988" marR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lvl4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 smtClean="0"/>
              <a:t>Pisa Meeting 2015 - Isola d'Elba, 24-30.05.2015, I. Sacco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201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981825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412092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10195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60801" y="1355183"/>
            <a:ext cx="2024640" cy="727708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6881" y="1355183"/>
            <a:ext cx="5935680" cy="727708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39127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/>
          </p:nvPr>
        </p:nvSpPr>
        <p:spPr>
          <a:xfrm>
            <a:off x="1571625" y="928688"/>
            <a:ext cx="7429531" cy="5429270"/>
          </a:xfrm>
          <a:prstGeom prst="rect">
            <a:avLst/>
          </a:prstGeom>
        </p:spPr>
        <p:txBody>
          <a:bodyPr/>
          <a:lstStyle>
            <a:lvl1pPr marL="182563" marR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1pPr>
            <a:lvl2pPr marL="352425" marR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lvl2pPr>
            <a:lvl3pPr marL="533400" indent="-177800">
              <a:buFont typeface="Symbol" pitchFamily="18" charset="2"/>
              <a:buChar char="-"/>
              <a:defRPr sz="1800"/>
            </a:lvl3pPr>
            <a:lvl4pPr marL="534988" marR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lvl4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7668344" y="6500813"/>
            <a:ext cx="1475656" cy="357187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>
          <a:xfrm>
            <a:off x="1571624" y="6500813"/>
            <a:ext cx="6168727" cy="3571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Pisa Meeting 2015 - Isola d'Elba, 24-30.05.2015, I. Sacco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/>
          </p:nvPr>
        </p:nvSpPr>
        <p:spPr>
          <a:xfrm>
            <a:off x="1571625" y="928688"/>
            <a:ext cx="7429531" cy="5429270"/>
          </a:xfrm>
          <a:prstGeom prst="rect">
            <a:avLst/>
          </a:prstGeom>
        </p:spPr>
        <p:txBody>
          <a:bodyPr/>
          <a:lstStyle>
            <a:lvl1pPr marL="182563" marR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1pPr>
            <a:lvl2pPr marL="352425" marR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lvl2pPr>
            <a:lvl3pPr marL="533400" indent="-177800">
              <a:buFont typeface="Symbol" pitchFamily="18" charset="2"/>
              <a:buChar char="-"/>
              <a:defRPr sz="1800"/>
            </a:lvl3pPr>
            <a:lvl4pPr marL="534988" marR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lvl4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srgbClr val="FFFFFF"/>
                </a:solidFill>
              </a:rPr>
              <a:pPr/>
              <a:t>‹N›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/>
                </a:solidFill>
              </a:rPr>
              <a:t>Pisa Meeting 2015 - Isola d'Elba, 24-30.05.2015, I. Sacco</a:t>
            </a: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880" y="4214818"/>
            <a:ext cx="7771680" cy="1554429"/>
          </a:xfrm>
        </p:spPr>
        <p:txBody>
          <a:bodyPr anchor="t"/>
          <a:lstStyle>
            <a:lvl1pPr algn="l">
              <a:defRPr sz="4000" b="1" cap="sm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052736"/>
            <a:ext cx="8221538" cy="518420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1"/>
              </a:buClr>
              <a:buFont typeface="Wingdings" pitchFamily="2" charset="2"/>
              <a:buChar char="q"/>
              <a:defRPr/>
            </a:lvl1pPr>
            <a:lvl2pPr marL="800100" indent="-342900">
              <a:buClr>
                <a:schemeClr val="tx1"/>
              </a:buClr>
              <a:buFont typeface="Wingdings" pitchFamily="2" charset="2"/>
              <a:buChar char="§"/>
              <a:defRPr/>
            </a:lvl2pPr>
            <a:lvl3pPr marL="1257300" indent="-342900">
              <a:buClr>
                <a:schemeClr val="tx1"/>
              </a:buClr>
              <a:buFont typeface="Courier New" pitchFamily="49" charset="0"/>
              <a:buChar char="o"/>
              <a:defRPr/>
            </a:lvl3pPr>
            <a:lvl4pPr marL="1714500" indent="-342900">
              <a:buClr>
                <a:schemeClr val="tx1"/>
              </a:buClr>
              <a:buFont typeface="Arial" pitchFamily="34" charset="0"/>
              <a:buChar char="•"/>
              <a:defRPr/>
            </a:lvl4pPr>
            <a:lvl5pPr marL="2171700" indent="-342900">
              <a:buClr>
                <a:schemeClr val="tx1"/>
              </a:buClr>
              <a:buFont typeface="Arial" pitchFamily="34" charset="0"/>
              <a:buChar char="−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95FB-8A9C-454C-B58F-DEA31B6D837E}" type="slidenum">
              <a:rPr lang="es-E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s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880" y="4214818"/>
            <a:ext cx="7771680" cy="1554429"/>
          </a:xfrm>
        </p:spPr>
        <p:txBody>
          <a:bodyPr anchor="t"/>
          <a:lstStyle>
            <a:lvl1pPr algn="l">
              <a:defRPr sz="4000" b="1" cap="sm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052736"/>
            <a:ext cx="8221538" cy="518420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1"/>
              </a:buClr>
              <a:buFont typeface="Wingdings" pitchFamily="2" charset="2"/>
              <a:buChar char="q"/>
              <a:defRPr/>
            </a:lvl1pPr>
            <a:lvl2pPr marL="800100" indent="-342900">
              <a:buClr>
                <a:schemeClr val="tx1"/>
              </a:buClr>
              <a:buFont typeface="Wingdings" pitchFamily="2" charset="2"/>
              <a:buChar char="§"/>
              <a:defRPr/>
            </a:lvl2pPr>
            <a:lvl3pPr marL="1257300" indent="-342900">
              <a:buClr>
                <a:schemeClr val="tx1"/>
              </a:buClr>
              <a:buFont typeface="Courier New" pitchFamily="49" charset="0"/>
              <a:buChar char="o"/>
              <a:defRPr/>
            </a:lvl3pPr>
            <a:lvl4pPr marL="1714500" indent="-342900">
              <a:buClr>
                <a:schemeClr val="tx1"/>
              </a:buClr>
              <a:buFont typeface="Arial" pitchFamily="34" charset="0"/>
              <a:buChar char="•"/>
              <a:defRPr/>
            </a:lvl4pPr>
            <a:lvl5pPr marL="2171700" indent="-342900">
              <a:buClr>
                <a:schemeClr val="tx1"/>
              </a:buClr>
              <a:buFont typeface="Arial" pitchFamily="34" charset="0"/>
              <a:buChar char="−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95FB-8A9C-454C-B58F-DEA31B6D837E}" type="slidenum">
              <a:rPr lang="es-ES"/>
              <a:pPr>
                <a:defRPr/>
              </a:pPr>
              <a:t>‹N›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3483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0452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05860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73440" y="4082829"/>
            <a:ext cx="2486880" cy="4549437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561" y="4082829"/>
            <a:ext cx="2486880" cy="4549437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5253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4730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3747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8" descr="Logo_Farbe_Mittel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75" y="36513"/>
            <a:ext cx="1460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35238" y="35242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pPr algn="l" defTabSz="914414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6863" y="0"/>
            <a:ext cx="7577137" cy="815975"/>
          </a:xfrm>
          <a:prstGeom prst="rect">
            <a:avLst/>
          </a:prstGeom>
          <a:solidFill>
            <a:srgbClr val="97352F"/>
          </a:solidFill>
          <a:ln w="9525">
            <a:solidFill>
              <a:srgbClr val="97352F"/>
            </a:solidFill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TITELMASTER-Format durch Klicken bearbeiten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7668344" y="6500813"/>
            <a:ext cx="1475656" cy="357187"/>
          </a:xfrm>
          <a:prstGeom prst="rect">
            <a:avLst/>
          </a:prstGeom>
          <a:solidFill>
            <a:srgbClr val="973539"/>
          </a:solidFill>
          <a:ln>
            <a:solidFill>
              <a:srgbClr val="973539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fld id="{6C6AE60A-B69C-4790-82F7-3882EDF23186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571624" y="6500813"/>
            <a:ext cx="6168727" cy="357187"/>
          </a:xfrm>
          <a:prstGeom prst="rect">
            <a:avLst/>
          </a:prstGeom>
          <a:solidFill>
            <a:srgbClr val="973539"/>
          </a:solidFill>
          <a:ln>
            <a:solidFill>
              <a:srgbClr val="973539"/>
            </a:solidFill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it-IT" b="1" smtClean="0"/>
              <a:t>Pisa Meeting 2015 - Isola d'Elba, 24-30.05.2015, I. Sacco</a:t>
            </a:r>
            <a:endParaRPr lang="de-DE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cs typeface="Arial" charset="0"/>
        </a:defRPr>
      </a:lvl5pPr>
      <a:lvl6pPr marL="414726" algn="l" defTabSz="914414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cs typeface="Arial" charset="0"/>
        </a:defRPr>
      </a:lvl6pPr>
      <a:lvl7pPr marL="829452" algn="l" defTabSz="914414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cs typeface="Arial" charset="0"/>
        </a:defRPr>
      </a:lvl7pPr>
      <a:lvl8pPr marL="1244178" algn="l" defTabSz="914414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cs typeface="Arial" charset="0"/>
        </a:defRPr>
      </a:lvl8pPr>
      <a:lvl9pPr marL="1658904" algn="l" defTabSz="914414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00">
          <a:solidFill>
            <a:srgbClr val="A1352F"/>
          </a:solidFill>
          <a:latin typeface="+mn-lt"/>
          <a:ea typeface="+mn-ea"/>
          <a:cs typeface="+mn-cs"/>
        </a:defRPr>
      </a:lvl1pPr>
      <a:lvl2pPr marL="352425" indent="-169863" algn="l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accent1"/>
          </a:solidFill>
          <a:latin typeface="+mn-lt"/>
          <a:cs typeface="+mn-cs"/>
        </a:defRPr>
      </a:lvl2pPr>
      <a:lvl3pPr marL="893763" indent="-16033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  <a:cs typeface="+mn-cs"/>
        </a:defRPr>
      </a:lvl3pPr>
      <a:lvl4pPr marL="534988" indent="-182563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500">
          <a:solidFill>
            <a:schemeClr val="accent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1"/>
          </a:solidFill>
          <a:latin typeface="+mn-lt"/>
          <a:cs typeface="+mn-cs"/>
        </a:defRPr>
      </a:lvl5pPr>
      <a:lvl6pPr marL="2472517" indent="-228964" algn="l" defTabSz="914414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  <a:cs typeface="+mn-cs"/>
        </a:defRPr>
      </a:lvl6pPr>
      <a:lvl7pPr marL="2887243" indent="-228964" algn="l" defTabSz="914414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  <a:cs typeface="+mn-cs"/>
        </a:defRPr>
      </a:lvl7pPr>
      <a:lvl8pPr marL="3301969" indent="-228964" algn="l" defTabSz="914414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  <a:cs typeface="+mn-cs"/>
        </a:defRPr>
      </a:lvl8pPr>
      <a:lvl9pPr marL="3716695" indent="-228964" algn="l" defTabSz="914414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49441" y="3266263"/>
            <a:ext cx="6694560" cy="3591737"/>
          </a:xfrm>
          <a:prstGeom prst="rect">
            <a:avLst/>
          </a:prstGeom>
          <a:solidFill>
            <a:srgbClr val="A1352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sz="1633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041" y="4193721"/>
            <a:ext cx="1579680" cy="183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20" y="128174"/>
            <a:ext cx="2298240" cy="103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49440" y="0"/>
            <a:ext cx="6693120" cy="1232769"/>
          </a:xfrm>
          <a:prstGeom prst="rect">
            <a:avLst/>
          </a:prstGeom>
          <a:solidFill>
            <a:srgbClr val="A1352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sz="1633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224000" y="2612434"/>
            <a:ext cx="164160" cy="387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sz="1633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6880" y="1355183"/>
            <a:ext cx="7740000" cy="17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73441" y="4082829"/>
            <a:ext cx="5112000" cy="45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16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2" r:id="rId12"/>
  </p:sldLayoutIdLst>
  <p:hf hdr="0" dt="0"/>
  <p:txStyles>
    <p:titleStyle>
      <a:lvl1pPr algn="l" defTabSz="4147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FFFFFF"/>
          </a:solidFill>
          <a:latin typeface="+mj-lt"/>
          <a:ea typeface="+mj-ea"/>
          <a:cs typeface="+mj-cs"/>
        </a:defRPr>
      </a:lvl1pPr>
      <a:lvl2pPr algn="l" defTabSz="4147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147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147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147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280994" indent="-207363" algn="l" defTabSz="4147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695720" indent="-207363" algn="l" defTabSz="4147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110446" indent="-207363" algn="l" defTabSz="4147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525172" indent="-207363" algn="l" defTabSz="4147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11045" indent="-311045" algn="ctr" defTabSz="41472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anose="02020603050405020304" pitchFamily="18" charset="0"/>
        <a:defRPr sz="2540">
          <a:solidFill>
            <a:srgbClr val="FFFFFF"/>
          </a:solidFill>
          <a:latin typeface="+mn-lt"/>
          <a:ea typeface="+mn-ea"/>
          <a:cs typeface="+mn-cs"/>
        </a:defRPr>
      </a:lvl1pPr>
      <a:lvl2pPr marL="673930" indent="-259204" algn="l" defTabSz="414726" rtl="0" eaLnBrk="0" fontAlgn="base" hangingPunct="0">
        <a:lnSpc>
          <a:spcPct val="94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2177">
          <a:solidFill>
            <a:srgbClr val="000000"/>
          </a:solidFill>
          <a:latin typeface="Tahoma" pitchFamily="32" charset="0"/>
          <a:ea typeface="+mn-ea"/>
          <a:cs typeface="+mn-cs"/>
        </a:defRPr>
      </a:lvl2pPr>
      <a:lvl3pPr marL="1036815" indent="-207363" algn="l" defTabSz="414726" rtl="0" eaLnBrk="0" fontAlgn="base" hangingPunct="0">
        <a:lnSpc>
          <a:spcPct val="94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Tahoma" pitchFamily="32" charset="0"/>
          <a:ea typeface="+mn-ea"/>
          <a:cs typeface="+mn-cs"/>
        </a:defRPr>
      </a:lvl3pPr>
      <a:lvl4pPr marL="1451541" indent="-207363" algn="l" defTabSz="414726" rtl="0" eaLnBrk="0" fontAlgn="base" hangingPunct="0">
        <a:lnSpc>
          <a:spcPct val="94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Tahoma" pitchFamily="32" charset="0"/>
          <a:ea typeface="+mn-ea"/>
          <a:cs typeface="+mn-cs"/>
        </a:defRPr>
      </a:lvl4pPr>
      <a:lvl5pPr marL="1866268" indent="-207363" algn="l" defTabSz="414726" rtl="0" eaLnBrk="0" fontAlgn="base" hangingPunct="0">
        <a:lnSpc>
          <a:spcPct val="94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Tahoma" pitchFamily="32" charset="0"/>
          <a:ea typeface="+mn-ea"/>
          <a:cs typeface="+mn-cs"/>
        </a:defRPr>
      </a:lvl5pPr>
      <a:lvl6pPr marL="2280994" indent="-207363" algn="l" defTabSz="414726" rtl="0" fontAlgn="base" hangingPunct="0">
        <a:lnSpc>
          <a:spcPct val="94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Tahoma" pitchFamily="32" charset="0"/>
          <a:ea typeface="+mn-ea"/>
          <a:cs typeface="+mn-cs"/>
        </a:defRPr>
      </a:lvl6pPr>
      <a:lvl7pPr marL="2695720" indent="-207363" algn="l" defTabSz="414726" rtl="0" fontAlgn="base" hangingPunct="0">
        <a:lnSpc>
          <a:spcPct val="94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Tahoma" pitchFamily="32" charset="0"/>
          <a:ea typeface="+mn-ea"/>
          <a:cs typeface="+mn-cs"/>
        </a:defRPr>
      </a:lvl7pPr>
      <a:lvl8pPr marL="3110446" indent="-207363" algn="l" defTabSz="414726" rtl="0" fontAlgn="base" hangingPunct="0">
        <a:lnSpc>
          <a:spcPct val="94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Tahoma" pitchFamily="32" charset="0"/>
          <a:ea typeface="+mn-ea"/>
          <a:cs typeface="+mn-cs"/>
        </a:defRPr>
      </a:lvl8pPr>
      <a:lvl9pPr marL="3525172" indent="-207363" algn="l" defTabSz="414726" rtl="0" fontAlgn="base" hangingPunct="0">
        <a:lnSpc>
          <a:spcPct val="94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Tahoma" pitchFamily="32" charset="0"/>
          <a:ea typeface="+mn-ea"/>
          <a:cs typeface="+mn-cs"/>
        </a:defRPr>
      </a:lvl9pPr>
    </p:bodyStyle>
    <p:otherStyle>
      <a:defPPr>
        <a:defRPr lang="it-IT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8" descr="Logo_Farbe_Mittel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75" y="36513"/>
            <a:ext cx="1460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35238" y="35242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pPr defTabSz="914414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6863" y="0"/>
            <a:ext cx="7577137" cy="815975"/>
          </a:xfrm>
          <a:prstGeom prst="rect">
            <a:avLst/>
          </a:prstGeom>
          <a:solidFill>
            <a:srgbClr val="97352F"/>
          </a:solidFill>
          <a:ln w="9525">
            <a:solidFill>
              <a:srgbClr val="97352F"/>
            </a:solidFill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TITELMASTER-Format durch Klicken bearbeiten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7668344" y="6500813"/>
            <a:ext cx="1475656" cy="357187"/>
          </a:xfrm>
          <a:prstGeom prst="rect">
            <a:avLst/>
          </a:prstGeom>
          <a:solidFill>
            <a:srgbClr val="973539"/>
          </a:solidFill>
          <a:ln>
            <a:solidFill>
              <a:srgbClr val="973539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fld id="{6C6AE60A-B69C-4790-82F7-3882EDF23186}" type="slidenum">
              <a:rPr lang="de-DE" smtClean="0">
                <a:solidFill>
                  <a:srgbClr val="FFFFFF"/>
                </a:solidFill>
              </a:rPr>
              <a:pPr/>
              <a:t>‹N›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571624" y="6500813"/>
            <a:ext cx="6168727" cy="357187"/>
          </a:xfrm>
          <a:prstGeom prst="rect">
            <a:avLst/>
          </a:prstGeom>
          <a:solidFill>
            <a:srgbClr val="973539"/>
          </a:solidFill>
          <a:ln>
            <a:solidFill>
              <a:srgbClr val="973539"/>
            </a:solidFill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it-IT" b="1" smtClean="0">
                <a:solidFill>
                  <a:srgbClr val="FFFFFF"/>
                </a:solidFill>
              </a:rPr>
              <a:t>Pisa Meeting 2015 - Isola d'Elba, 24-30.05.2015, I. Sacco</a:t>
            </a:r>
            <a:endParaRPr lang="de-DE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cs typeface="Arial" charset="0"/>
        </a:defRPr>
      </a:lvl5pPr>
      <a:lvl6pPr marL="414726" algn="l" defTabSz="914414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cs typeface="Arial" charset="0"/>
        </a:defRPr>
      </a:lvl6pPr>
      <a:lvl7pPr marL="829452" algn="l" defTabSz="914414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cs typeface="Arial" charset="0"/>
        </a:defRPr>
      </a:lvl7pPr>
      <a:lvl8pPr marL="1244178" algn="l" defTabSz="914414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cs typeface="Arial" charset="0"/>
        </a:defRPr>
      </a:lvl8pPr>
      <a:lvl9pPr marL="1658904" algn="l" defTabSz="914414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00">
          <a:solidFill>
            <a:srgbClr val="A1352F"/>
          </a:solidFill>
          <a:latin typeface="+mn-lt"/>
          <a:ea typeface="+mn-ea"/>
          <a:cs typeface="+mn-cs"/>
        </a:defRPr>
      </a:lvl1pPr>
      <a:lvl2pPr marL="352425" indent="-169863" algn="l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accent1"/>
          </a:solidFill>
          <a:latin typeface="+mn-lt"/>
          <a:cs typeface="+mn-cs"/>
        </a:defRPr>
      </a:lvl2pPr>
      <a:lvl3pPr marL="893763" indent="-16033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  <a:cs typeface="+mn-cs"/>
        </a:defRPr>
      </a:lvl3pPr>
      <a:lvl4pPr marL="534988" indent="-182563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500">
          <a:solidFill>
            <a:schemeClr val="accent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1"/>
          </a:solidFill>
          <a:latin typeface="+mn-lt"/>
          <a:cs typeface="+mn-cs"/>
        </a:defRPr>
      </a:lvl5pPr>
      <a:lvl6pPr marL="2472517" indent="-228964" algn="l" defTabSz="914414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  <a:cs typeface="+mn-cs"/>
        </a:defRPr>
      </a:lvl6pPr>
      <a:lvl7pPr marL="2887243" indent="-228964" algn="l" defTabSz="914414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  <a:cs typeface="+mn-cs"/>
        </a:defRPr>
      </a:lvl7pPr>
      <a:lvl8pPr marL="3301969" indent="-228964" algn="l" defTabSz="914414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  <a:cs typeface="+mn-cs"/>
        </a:defRPr>
      </a:lvl8pPr>
      <a:lvl9pPr marL="3716695" indent="-228964" algn="l" defTabSz="914414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16480" y="1469161"/>
            <a:ext cx="8148007" cy="1632960"/>
          </a:xfrm>
        </p:spPr>
        <p:txBody>
          <a:bodyPr/>
          <a:lstStyle/>
          <a:p>
            <a:pPr algn="ctr" eaLnBrk="1">
              <a:lnSpc>
                <a:spcPct val="93000"/>
              </a:lnSpc>
              <a:buClrTx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GoudyOlSt BT" panose="02020502050305020303" pitchFamily="18" charset="0"/>
              </a:rPr>
              <a:t>A Compact, High Density </a:t>
            </a:r>
            <a:br>
              <a:rPr lang="en-US" sz="3200" dirty="0" smtClean="0">
                <a:solidFill>
                  <a:srgbClr val="000000"/>
                </a:solidFill>
                <a:latin typeface="GoudyOlSt BT" panose="02020502050305020303" pitchFamily="18" charset="0"/>
              </a:rPr>
            </a:br>
            <a:r>
              <a:rPr lang="en-US" sz="3200" dirty="0" smtClean="0">
                <a:solidFill>
                  <a:srgbClr val="000000"/>
                </a:solidFill>
                <a:latin typeface="GoudyOlSt BT" panose="02020502050305020303" pitchFamily="18" charset="0"/>
              </a:rPr>
              <a:t>Gamma-Detection Module for </a:t>
            </a:r>
            <a:br>
              <a:rPr lang="en-US" sz="3200" dirty="0" smtClean="0">
                <a:solidFill>
                  <a:srgbClr val="000000"/>
                </a:solidFill>
                <a:latin typeface="GoudyOlSt BT" panose="02020502050305020303" pitchFamily="18" charset="0"/>
              </a:rPr>
            </a:br>
            <a:r>
              <a:rPr lang="en-US" sz="3200" dirty="0" smtClean="0">
                <a:solidFill>
                  <a:srgbClr val="000000"/>
                </a:solidFill>
                <a:latin typeface="GoudyOlSt BT" panose="02020502050305020303" pitchFamily="18" charset="0"/>
              </a:rPr>
              <a:t>Time-of-Flight Measurements in PET Applications</a:t>
            </a:r>
            <a:endParaRPr lang="en-GB" sz="3200" dirty="0" smtClean="0">
              <a:solidFill>
                <a:srgbClr val="000000"/>
              </a:solidFill>
              <a:latin typeface="GoudyOlSt BT" panose="02020502050305020303" pitchFamily="18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743201" y="3501008"/>
            <a:ext cx="6073920" cy="220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685800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7575" algn="l"/>
                <a:tab pos="3906838" algn="l"/>
                <a:tab pos="4356100" algn="l"/>
                <a:tab pos="4805363" algn="l"/>
                <a:tab pos="5257800" algn="l"/>
                <a:tab pos="5715000" algn="l"/>
                <a:tab pos="6172200" algn="l"/>
                <a:tab pos="6629400" algn="l"/>
                <a:tab pos="7051675" algn="l"/>
                <a:tab pos="7500938" algn="l"/>
                <a:tab pos="7948613" algn="l"/>
                <a:tab pos="8397875" algn="l"/>
                <a:tab pos="8847138" algn="l"/>
                <a:tab pos="9296400" algn="l"/>
                <a:tab pos="9299575" algn="l"/>
                <a:tab pos="9748838" algn="l"/>
                <a:tab pos="10198100" algn="l"/>
                <a:tab pos="10647363" algn="l"/>
                <a:tab pos="11104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0" algn="l"/>
                <a:tab pos="685800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7575" algn="l"/>
                <a:tab pos="3906838" algn="l"/>
                <a:tab pos="4356100" algn="l"/>
                <a:tab pos="4805363" algn="l"/>
                <a:tab pos="5257800" algn="l"/>
                <a:tab pos="5715000" algn="l"/>
                <a:tab pos="6172200" algn="l"/>
                <a:tab pos="6629400" algn="l"/>
                <a:tab pos="7051675" algn="l"/>
                <a:tab pos="7500938" algn="l"/>
                <a:tab pos="7948613" algn="l"/>
                <a:tab pos="8397875" algn="l"/>
                <a:tab pos="8847138" algn="l"/>
                <a:tab pos="9296400" algn="l"/>
                <a:tab pos="9299575" algn="l"/>
                <a:tab pos="9748838" algn="l"/>
                <a:tab pos="10198100" algn="l"/>
                <a:tab pos="10647363" algn="l"/>
                <a:tab pos="11104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0" algn="l"/>
                <a:tab pos="685800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7575" algn="l"/>
                <a:tab pos="3906838" algn="l"/>
                <a:tab pos="4356100" algn="l"/>
                <a:tab pos="4805363" algn="l"/>
                <a:tab pos="5257800" algn="l"/>
                <a:tab pos="5715000" algn="l"/>
                <a:tab pos="6172200" algn="l"/>
                <a:tab pos="6629400" algn="l"/>
                <a:tab pos="7051675" algn="l"/>
                <a:tab pos="7500938" algn="l"/>
                <a:tab pos="7948613" algn="l"/>
                <a:tab pos="8397875" algn="l"/>
                <a:tab pos="8847138" algn="l"/>
                <a:tab pos="9296400" algn="l"/>
                <a:tab pos="9299575" algn="l"/>
                <a:tab pos="9748838" algn="l"/>
                <a:tab pos="10198100" algn="l"/>
                <a:tab pos="10647363" algn="l"/>
                <a:tab pos="11104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0" algn="l"/>
                <a:tab pos="685800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7575" algn="l"/>
                <a:tab pos="3906838" algn="l"/>
                <a:tab pos="4356100" algn="l"/>
                <a:tab pos="4805363" algn="l"/>
                <a:tab pos="5257800" algn="l"/>
                <a:tab pos="5715000" algn="l"/>
                <a:tab pos="6172200" algn="l"/>
                <a:tab pos="6629400" algn="l"/>
                <a:tab pos="7051675" algn="l"/>
                <a:tab pos="7500938" algn="l"/>
                <a:tab pos="7948613" algn="l"/>
                <a:tab pos="8397875" algn="l"/>
                <a:tab pos="8847138" algn="l"/>
                <a:tab pos="9296400" algn="l"/>
                <a:tab pos="9299575" algn="l"/>
                <a:tab pos="9748838" algn="l"/>
                <a:tab pos="10198100" algn="l"/>
                <a:tab pos="10647363" algn="l"/>
                <a:tab pos="11104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0" algn="l"/>
                <a:tab pos="685800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7575" algn="l"/>
                <a:tab pos="3906838" algn="l"/>
                <a:tab pos="4356100" algn="l"/>
                <a:tab pos="4805363" algn="l"/>
                <a:tab pos="5257800" algn="l"/>
                <a:tab pos="5715000" algn="l"/>
                <a:tab pos="6172200" algn="l"/>
                <a:tab pos="6629400" algn="l"/>
                <a:tab pos="7051675" algn="l"/>
                <a:tab pos="7500938" algn="l"/>
                <a:tab pos="7948613" algn="l"/>
                <a:tab pos="8397875" algn="l"/>
                <a:tab pos="8847138" algn="l"/>
                <a:tab pos="9296400" algn="l"/>
                <a:tab pos="9299575" algn="l"/>
                <a:tab pos="9748838" algn="l"/>
                <a:tab pos="10198100" algn="l"/>
                <a:tab pos="10647363" algn="l"/>
                <a:tab pos="11104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7575" algn="l"/>
                <a:tab pos="3906838" algn="l"/>
                <a:tab pos="4356100" algn="l"/>
                <a:tab pos="4805363" algn="l"/>
                <a:tab pos="5257800" algn="l"/>
                <a:tab pos="5715000" algn="l"/>
                <a:tab pos="6172200" algn="l"/>
                <a:tab pos="6629400" algn="l"/>
                <a:tab pos="7051675" algn="l"/>
                <a:tab pos="7500938" algn="l"/>
                <a:tab pos="7948613" algn="l"/>
                <a:tab pos="8397875" algn="l"/>
                <a:tab pos="8847138" algn="l"/>
                <a:tab pos="9296400" algn="l"/>
                <a:tab pos="9299575" algn="l"/>
                <a:tab pos="9748838" algn="l"/>
                <a:tab pos="10198100" algn="l"/>
                <a:tab pos="10647363" algn="l"/>
                <a:tab pos="11104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7575" algn="l"/>
                <a:tab pos="3906838" algn="l"/>
                <a:tab pos="4356100" algn="l"/>
                <a:tab pos="4805363" algn="l"/>
                <a:tab pos="5257800" algn="l"/>
                <a:tab pos="5715000" algn="l"/>
                <a:tab pos="6172200" algn="l"/>
                <a:tab pos="6629400" algn="l"/>
                <a:tab pos="7051675" algn="l"/>
                <a:tab pos="7500938" algn="l"/>
                <a:tab pos="7948613" algn="l"/>
                <a:tab pos="8397875" algn="l"/>
                <a:tab pos="8847138" algn="l"/>
                <a:tab pos="9296400" algn="l"/>
                <a:tab pos="9299575" algn="l"/>
                <a:tab pos="9748838" algn="l"/>
                <a:tab pos="10198100" algn="l"/>
                <a:tab pos="10647363" algn="l"/>
                <a:tab pos="11104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7575" algn="l"/>
                <a:tab pos="3906838" algn="l"/>
                <a:tab pos="4356100" algn="l"/>
                <a:tab pos="4805363" algn="l"/>
                <a:tab pos="5257800" algn="l"/>
                <a:tab pos="5715000" algn="l"/>
                <a:tab pos="6172200" algn="l"/>
                <a:tab pos="6629400" algn="l"/>
                <a:tab pos="7051675" algn="l"/>
                <a:tab pos="7500938" algn="l"/>
                <a:tab pos="7948613" algn="l"/>
                <a:tab pos="8397875" algn="l"/>
                <a:tab pos="8847138" algn="l"/>
                <a:tab pos="9296400" algn="l"/>
                <a:tab pos="9299575" algn="l"/>
                <a:tab pos="9748838" algn="l"/>
                <a:tab pos="10198100" algn="l"/>
                <a:tab pos="10647363" algn="l"/>
                <a:tab pos="11104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7575" algn="l"/>
                <a:tab pos="3906838" algn="l"/>
                <a:tab pos="4356100" algn="l"/>
                <a:tab pos="4805363" algn="l"/>
                <a:tab pos="5257800" algn="l"/>
                <a:tab pos="5715000" algn="l"/>
                <a:tab pos="6172200" algn="l"/>
                <a:tab pos="6629400" algn="l"/>
                <a:tab pos="7051675" algn="l"/>
                <a:tab pos="7500938" algn="l"/>
                <a:tab pos="7948613" algn="l"/>
                <a:tab pos="8397875" algn="l"/>
                <a:tab pos="8847138" algn="l"/>
                <a:tab pos="9296400" algn="l"/>
                <a:tab pos="9299575" algn="l"/>
                <a:tab pos="9748838" algn="l"/>
                <a:tab pos="10198100" algn="l"/>
                <a:tab pos="10647363" algn="l"/>
                <a:tab pos="11104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defTabSz="414726" eaLnBrk="1" fontAlgn="base" hangingPunct="0">
              <a:lnSpc>
                <a:spcPct val="93000"/>
              </a:lnSpc>
              <a:spcBef>
                <a:spcPts val="635"/>
              </a:spcBef>
              <a:spcAft>
                <a:spcPct val="0"/>
              </a:spcAft>
              <a:buSzPct val="100000"/>
            </a:pPr>
            <a:r>
              <a:rPr lang="en-GB" sz="2000" u="sng" dirty="0">
                <a:solidFill>
                  <a:srgbClr val="FFFFFF"/>
                </a:solidFill>
                <a:latin typeface="GoudyOlSt BT" panose="02020502050305020303" pitchFamily="18" charset="0"/>
              </a:rPr>
              <a:t>I. Sacco</a:t>
            </a:r>
            <a:r>
              <a:rPr lang="en-GB" sz="2000" dirty="0">
                <a:solidFill>
                  <a:srgbClr val="FFFFFF"/>
                </a:solidFill>
                <a:latin typeface="GoudyOlSt BT" panose="02020502050305020303" pitchFamily="18" charset="0"/>
              </a:rPr>
              <a:t>, P. Fischer, M. </a:t>
            </a:r>
            <a:r>
              <a:rPr lang="en-GB" sz="2000" dirty="0" err="1">
                <a:solidFill>
                  <a:srgbClr val="FFFFFF"/>
                </a:solidFill>
                <a:latin typeface="GoudyOlSt BT" panose="02020502050305020303" pitchFamily="18" charset="0"/>
              </a:rPr>
              <a:t>Ritzert</a:t>
            </a:r>
            <a:endParaRPr lang="en-GB" sz="2000" dirty="0">
              <a:solidFill>
                <a:srgbClr val="FFFFFF"/>
              </a:solidFill>
              <a:latin typeface="GoudyOlSt BT" panose="02020502050305020303" pitchFamily="18" charset="0"/>
            </a:endParaRPr>
          </a:p>
          <a:p>
            <a:pPr algn="ctr" defTabSz="414726" eaLnBrk="1" fontAlgn="base" hangingPunct="0">
              <a:lnSpc>
                <a:spcPct val="93000"/>
              </a:lnSpc>
              <a:spcBef>
                <a:spcPts val="635"/>
              </a:spcBef>
              <a:spcAft>
                <a:spcPct val="0"/>
              </a:spcAft>
              <a:buSzPct val="100000"/>
            </a:pPr>
            <a:r>
              <a:rPr lang="en-GB" i="1" dirty="0">
                <a:solidFill>
                  <a:srgbClr val="FFFFFF"/>
                </a:solidFill>
                <a:latin typeface="GoudyOlSt BT" panose="02020502050305020303" pitchFamily="18" charset="0"/>
              </a:rPr>
              <a:t>Institute for Computer Engineering, Heidelberg University</a:t>
            </a:r>
            <a:r>
              <a:rPr lang="en-GB" dirty="0">
                <a:solidFill>
                  <a:srgbClr val="FFFFFF"/>
                </a:solidFill>
                <a:latin typeface="GoudyOlSt BT" panose="02020502050305020303" pitchFamily="18" charset="0"/>
              </a:rPr>
              <a:t>	</a:t>
            </a:r>
            <a:endParaRPr lang="en-GB" dirty="0" smtClean="0">
              <a:solidFill>
                <a:srgbClr val="FFFFFF"/>
              </a:solidFill>
              <a:latin typeface="GoudyOlSt BT" panose="02020502050305020303" pitchFamily="18" charset="0"/>
            </a:endParaRPr>
          </a:p>
          <a:p>
            <a:pPr algn="ctr" defTabSz="414726" eaLnBrk="1" fontAlgn="base" hangingPunct="0">
              <a:lnSpc>
                <a:spcPct val="93000"/>
              </a:lnSpc>
              <a:spcBef>
                <a:spcPts val="635"/>
              </a:spcBef>
              <a:spcAft>
                <a:spcPct val="0"/>
              </a:spcAft>
              <a:buSzPct val="100000"/>
            </a:pPr>
            <a:r>
              <a:rPr lang="en-GB" sz="2000" dirty="0" smtClean="0">
                <a:solidFill>
                  <a:srgbClr val="FFFFFF"/>
                </a:solidFill>
                <a:latin typeface="GoudyOlSt BT" panose="02020502050305020303" pitchFamily="18" charset="0"/>
              </a:rPr>
              <a:t>A. Gola, C. </a:t>
            </a:r>
            <a:r>
              <a:rPr lang="en-GB" sz="2000" dirty="0" err="1" smtClean="0">
                <a:solidFill>
                  <a:srgbClr val="FFFFFF"/>
                </a:solidFill>
                <a:latin typeface="GoudyOlSt BT" panose="02020502050305020303" pitchFamily="18" charset="0"/>
              </a:rPr>
              <a:t>Piemonte</a:t>
            </a:r>
            <a:endParaRPr lang="en-GB" sz="2000" dirty="0" smtClean="0">
              <a:solidFill>
                <a:srgbClr val="FFFFFF"/>
              </a:solidFill>
              <a:latin typeface="GoudyOlSt BT" panose="02020502050305020303" pitchFamily="18" charset="0"/>
            </a:endParaRPr>
          </a:p>
          <a:p>
            <a:pPr algn="ctr" defTabSz="414726" eaLnBrk="1" fontAlgn="base" hangingPunct="0">
              <a:lnSpc>
                <a:spcPct val="93000"/>
              </a:lnSpc>
              <a:spcBef>
                <a:spcPts val="635"/>
              </a:spcBef>
              <a:spcAft>
                <a:spcPct val="0"/>
              </a:spcAft>
              <a:buSzPct val="100000"/>
            </a:pPr>
            <a:r>
              <a:rPr lang="en-GB" i="1" dirty="0" err="1" smtClean="0">
                <a:solidFill>
                  <a:srgbClr val="FFFFFF"/>
                </a:solidFill>
                <a:latin typeface="GoudyOlSt BT" panose="02020502050305020303" pitchFamily="18" charset="0"/>
              </a:rPr>
              <a:t>Fondazione</a:t>
            </a:r>
            <a:r>
              <a:rPr lang="en-GB" i="1" dirty="0" smtClean="0">
                <a:solidFill>
                  <a:srgbClr val="FFFFFF"/>
                </a:solidFill>
                <a:latin typeface="GoudyOlSt BT" panose="02020502050305020303" pitchFamily="18" charset="0"/>
              </a:rPr>
              <a:t> Bruno Kessler</a:t>
            </a:r>
          </a:p>
          <a:p>
            <a:pPr algn="ctr" defTabSz="414726" eaLnBrk="1" fontAlgn="base" hangingPunct="0">
              <a:lnSpc>
                <a:spcPct val="93000"/>
              </a:lnSpc>
              <a:spcBef>
                <a:spcPts val="635"/>
              </a:spcBef>
              <a:spcAft>
                <a:spcPct val="0"/>
              </a:spcAft>
              <a:buSzPct val="100000"/>
            </a:pPr>
            <a:r>
              <a:rPr lang="en-GB" sz="2000" dirty="0" smtClean="0">
                <a:solidFill>
                  <a:srgbClr val="FFFFFF"/>
                </a:solidFill>
                <a:latin typeface="GoudyOlSt BT" panose="02020502050305020303" pitchFamily="18" charset="0"/>
              </a:rPr>
              <a:t>R. </a:t>
            </a:r>
            <a:r>
              <a:rPr lang="en-GB" sz="2000" dirty="0" err="1" smtClean="0">
                <a:solidFill>
                  <a:srgbClr val="FFFFFF"/>
                </a:solidFill>
                <a:latin typeface="GoudyOlSt BT" panose="02020502050305020303" pitchFamily="18" charset="0"/>
              </a:rPr>
              <a:t>Dohle</a:t>
            </a:r>
            <a:endParaRPr lang="en-GB" sz="2000" dirty="0" smtClean="0">
              <a:solidFill>
                <a:srgbClr val="FFFFFF"/>
              </a:solidFill>
              <a:latin typeface="GoudyOlSt BT" panose="02020502050305020303" pitchFamily="18" charset="0"/>
            </a:endParaRPr>
          </a:p>
          <a:p>
            <a:pPr algn="ctr" defTabSz="414726" eaLnBrk="1" fontAlgn="base" hangingPunct="0">
              <a:lnSpc>
                <a:spcPct val="93000"/>
              </a:lnSpc>
              <a:spcBef>
                <a:spcPts val="635"/>
              </a:spcBef>
              <a:spcAft>
                <a:spcPct val="0"/>
              </a:spcAft>
              <a:buSzPct val="100000"/>
            </a:pPr>
            <a:r>
              <a:rPr lang="en-GB" i="1" dirty="0" smtClean="0">
                <a:solidFill>
                  <a:srgbClr val="FFFFFF"/>
                </a:solidFill>
                <a:latin typeface="GoudyOlSt BT" panose="02020502050305020303" pitchFamily="18" charset="0"/>
              </a:rPr>
              <a:t>Micro System Engineering</a:t>
            </a:r>
          </a:p>
          <a:p>
            <a:pPr algn="ctr" defTabSz="414726" eaLnBrk="1" fontAlgn="base" hangingPunct="0">
              <a:lnSpc>
                <a:spcPct val="93000"/>
              </a:lnSpc>
              <a:spcBef>
                <a:spcPts val="1293"/>
              </a:spcBef>
              <a:spcAft>
                <a:spcPct val="0"/>
              </a:spcAft>
              <a:buSzPct val="100000"/>
            </a:pPr>
            <a:r>
              <a:rPr lang="en-GB" dirty="0" smtClean="0">
                <a:solidFill>
                  <a:srgbClr val="FFFFFF"/>
                </a:solidFill>
                <a:latin typeface="GoudyOlSt BT" panose="02020502050305020303" pitchFamily="18" charset="0"/>
              </a:rPr>
              <a:t>Pisa Meeting 2015</a:t>
            </a:r>
            <a:endParaRPr lang="en-GB" dirty="0">
              <a:solidFill>
                <a:srgbClr val="FFFFFF"/>
              </a:solidFill>
              <a:latin typeface="GoudyOlSt BT" panose="02020502050305020303" pitchFamily="18" charset="0"/>
            </a:endParaRPr>
          </a:p>
          <a:p>
            <a:pPr algn="ctr" defTabSz="414726" eaLnBrk="1" fontAlgn="base" hangingPunct="0">
              <a:lnSpc>
                <a:spcPct val="93000"/>
              </a:lnSpc>
              <a:spcBef>
                <a:spcPts val="1293"/>
              </a:spcBef>
              <a:spcAft>
                <a:spcPct val="0"/>
              </a:spcAft>
              <a:buSzPct val="100000"/>
            </a:pPr>
            <a:r>
              <a:rPr lang="en-GB" dirty="0" err="1" smtClean="0">
                <a:solidFill>
                  <a:srgbClr val="FFFFFF"/>
                </a:solidFill>
                <a:latin typeface="GoudyOlSt BT" panose="02020502050305020303" pitchFamily="18" charset="0"/>
              </a:rPr>
              <a:t>Isola</a:t>
            </a:r>
            <a:r>
              <a:rPr lang="en-GB" dirty="0" smtClean="0">
                <a:solidFill>
                  <a:srgbClr val="FFFFFF"/>
                </a:solidFill>
                <a:latin typeface="GoudyOlSt BT" panose="02020502050305020303" pitchFamily="18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GoudyOlSt BT" panose="02020502050305020303" pitchFamily="18" charset="0"/>
              </a:rPr>
              <a:t>d’Elba</a:t>
            </a:r>
            <a:r>
              <a:rPr lang="en-GB" dirty="0" smtClean="0">
                <a:solidFill>
                  <a:srgbClr val="FFFFFF"/>
                </a:solidFill>
                <a:latin typeface="GoudyOlSt BT" panose="02020502050305020303" pitchFamily="18" charset="0"/>
              </a:rPr>
              <a:t>, 24-30 May 2015</a:t>
            </a:r>
            <a:endParaRPr lang="en-GB" dirty="0">
              <a:solidFill>
                <a:srgbClr val="FFFFFF"/>
              </a:solidFill>
              <a:latin typeface="GoudyOlSt BT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559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Sublima</a:t>
            </a:r>
            <a:r>
              <a:rPr lang="en-US" dirty="0" smtClean="0"/>
              <a:t> Detector Module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6AE60A-B69C-4790-82F7-3882EDF23186}" type="slidenum">
              <a:rPr lang="de-DE"/>
              <a:pPr/>
              <a:t>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 smtClean="0"/>
              <a:t>Pisa Meeting 2015 - Isola d'Elba, 24-30.05.2015, I. Sacco</a:t>
            </a:r>
            <a:endParaRPr lang="de-DE" dirty="0"/>
          </a:p>
        </p:txBody>
      </p:sp>
      <p:pic>
        <p:nvPicPr>
          <p:cNvPr id="10" name="Immagine 9" descr="modu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204704"/>
            <a:ext cx="6453170" cy="3520440"/>
          </a:xfrm>
          <a:prstGeom prst="rect">
            <a:avLst/>
          </a:prstGeom>
        </p:spPr>
      </p:pic>
      <p:sp>
        <p:nvSpPr>
          <p:cNvPr id="11" name="Callout 1 10"/>
          <p:cNvSpPr/>
          <p:nvPr/>
        </p:nvSpPr>
        <p:spPr bwMode="auto">
          <a:xfrm>
            <a:off x="1619672" y="4581128"/>
            <a:ext cx="3168352" cy="1872208"/>
          </a:xfrm>
          <a:prstGeom prst="borderCallout1">
            <a:avLst>
              <a:gd name="adj1" fmla="val 40911"/>
              <a:gd name="adj2" fmla="val 97680"/>
              <a:gd name="adj3" fmla="val 48058"/>
              <a:gd name="adj4" fmla="val 95744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One LTCC layer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4 flip-chip mounted ASICs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144 Channels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SiPM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pitch 2.5×2.5mm</a:t>
            </a:r>
            <a:r>
              <a:rPr lang="en-US" sz="1600" baseline="3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Internal liquid cooling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sz="16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Callout 1 11"/>
          <p:cNvSpPr/>
          <p:nvPr/>
        </p:nvSpPr>
        <p:spPr bwMode="auto">
          <a:xfrm>
            <a:off x="4932040" y="4581128"/>
            <a:ext cx="3168352" cy="1872208"/>
          </a:xfrm>
          <a:prstGeom prst="borderCallout1">
            <a:avLst>
              <a:gd name="adj1" fmla="val 40911"/>
              <a:gd name="adj2" fmla="val 97680"/>
              <a:gd name="adj3" fmla="val 48058"/>
              <a:gd name="adj4" fmla="val 95744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Three PCB layers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2 wire-bonded ASICs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64 Channels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SiPM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pitch 4×4mm</a:t>
            </a:r>
            <a:r>
              <a:rPr lang="en-US" sz="1600" baseline="3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External liquid cooling with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  copper pipes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907704" y="836712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kern="0" dirty="0" smtClean="0">
                <a:solidFill>
                  <a:schemeClr val="accent2"/>
                </a:solidFill>
              </a:rPr>
              <a:t>Sublima Project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076056" y="836712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kern="0" dirty="0" err="1" smtClean="0">
                <a:solidFill>
                  <a:schemeClr val="accent2"/>
                </a:solidFill>
              </a:rPr>
              <a:t>HyperImage</a:t>
            </a:r>
            <a:r>
              <a:rPr lang="it-IT" kern="0" dirty="0" smtClean="0">
                <a:solidFill>
                  <a:schemeClr val="accent2"/>
                </a:solidFill>
              </a:rPr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xmlns="" val="28557095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0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015034"/>
            <a:ext cx="5148064" cy="5366294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6AE60A-B69C-4790-82F7-3882EDF23186}" type="slidenum">
              <a:rPr lang="de-DE"/>
              <a:pPr/>
              <a:t>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 smtClean="0"/>
              <a:t>Pisa Meeting 2015 - Isola d'Elba, 24-30.05.2015, I. Sacco</a:t>
            </a:r>
            <a:endParaRPr lang="de-DE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292080" y="980728"/>
            <a:ext cx="3744416" cy="4247317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Readout main board for two</a:t>
            </a:r>
          </a:p>
          <a:p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  modules</a:t>
            </a:r>
          </a:p>
          <a:p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Synchronized clock from main</a:t>
            </a:r>
          </a:p>
          <a:p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  board @ 622.5 MHz</a:t>
            </a: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Spartan6 FPGA process data</a:t>
            </a:r>
          </a:p>
          <a:p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  from 8 PETA5 (288 channels)</a:t>
            </a: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Rotational stage to emulate</a:t>
            </a:r>
          </a:p>
          <a:p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  phantom</a:t>
            </a: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Distance between tiles ~ 140mm</a:t>
            </a:r>
          </a:p>
          <a:p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Callout 1 6"/>
          <p:cNvSpPr/>
          <p:nvPr/>
        </p:nvSpPr>
        <p:spPr bwMode="auto">
          <a:xfrm>
            <a:off x="4716016" y="5157192"/>
            <a:ext cx="2376264" cy="936104"/>
          </a:xfrm>
          <a:prstGeom prst="borderCallout1">
            <a:avLst>
              <a:gd name="adj1" fmla="val 3005"/>
              <a:gd name="adj2" fmla="val 29908"/>
              <a:gd name="adj3" fmla="val -272688"/>
              <a:gd name="adj4" fmla="val -19123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Full readout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(main PCB + LTCC)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&lt; 10 mm</a:t>
            </a:r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Back-to-Back</a:t>
            </a:r>
            <a:r>
              <a:rPr lang="it-IT" dirty="0" smtClean="0"/>
              <a:t> </a:t>
            </a:r>
            <a:r>
              <a:rPr lang="it-IT" dirty="0" err="1" smtClean="0"/>
              <a:t>Setup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557095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&amp; Energy Resolution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6AE60A-B69C-4790-82F7-3882EDF23186}" type="slidenum">
              <a:rPr lang="de-DE"/>
              <a:pPr/>
              <a:t>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 smtClean="0"/>
              <a:t>Pisa Meeting 2015 - Isola d'Elba, 24-30.05.2015, I. Sacco</a:t>
            </a:r>
            <a:endParaRPr lang="de-DE" dirty="0"/>
          </a:p>
        </p:txBody>
      </p:sp>
      <p:pic>
        <p:nvPicPr>
          <p:cNvPr id="9" name="Immagine 8" descr="PETA_CRTelba.png"/>
          <p:cNvPicPr>
            <a:picLocks noChangeAspect="1"/>
          </p:cNvPicPr>
          <p:nvPr/>
        </p:nvPicPr>
        <p:blipFill>
          <a:blip r:embed="rId2" cstate="print"/>
          <a:srcRect t="6751"/>
          <a:stretch>
            <a:fillRect/>
          </a:stretch>
        </p:blipFill>
        <p:spPr>
          <a:xfrm>
            <a:off x="521357" y="2852936"/>
            <a:ext cx="4266667" cy="298397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11560" y="1052736"/>
            <a:ext cx="4032448" cy="166199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kern="0" baseline="30000" dirty="0" smtClean="0">
              <a:solidFill>
                <a:schemeClr val="accent2"/>
              </a:solidFill>
            </a:endParaRPr>
          </a:p>
          <a:p>
            <a:r>
              <a:rPr lang="en-US" kern="0" dirty="0" smtClean="0">
                <a:solidFill>
                  <a:schemeClr val="accent2"/>
                </a:solidFill>
              </a:rPr>
              <a:t>Timing Resolution </a:t>
            </a:r>
          </a:p>
          <a:p>
            <a:endParaRPr lang="en-US" kern="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144 channels biased per tile</a:t>
            </a: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One channel readout per tile</a:t>
            </a: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Measurements at 22/34°C</a:t>
            </a:r>
            <a:endParaRPr lang="en-US" kern="0" dirty="0" smtClean="0">
              <a:solidFill>
                <a:schemeClr val="accent2"/>
              </a:solidFill>
            </a:endParaRPr>
          </a:p>
        </p:txBody>
      </p:sp>
      <p:pic>
        <p:nvPicPr>
          <p:cNvPr id="12" name="Immagine 11" descr="ADCgain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996952"/>
            <a:ext cx="3816424" cy="2862318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 bwMode="auto">
          <a:xfrm flipH="1">
            <a:off x="1043608" y="4869160"/>
            <a:ext cx="3528392" cy="0"/>
          </a:xfrm>
          <a:prstGeom prst="line">
            <a:avLst/>
          </a:prstGeom>
          <a:solidFill>
            <a:srgbClr val="FFFF00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CasellaDiTesto 15"/>
          <p:cNvSpPr txBox="1"/>
          <p:nvPr/>
        </p:nvSpPr>
        <p:spPr>
          <a:xfrm>
            <a:off x="5004048" y="1052736"/>
            <a:ext cx="4139952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kern="0" baseline="30000" dirty="0" smtClean="0">
              <a:solidFill>
                <a:schemeClr val="accent2"/>
              </a:solidFill>
            </a:endParaRPr>
          </a:p>
          <a:p>
            <a:r>
              <a:rPr lang="en-US" kern="0" dirty="0" smtClean="0">
                <a:solidFill>
                  <a:schemeClr val="accent2"/>
                </a:solidFill>
              </a:rPr>
              <a:t>Energy Resolution </a:t>
            </a:r>
          </a:p>
          <a:p>
            <a:endParaRPr lang="en-US" kern="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Gain per-channel working as</a:t>
            </a:r>
          </a:p>
          <a:p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  expected</a:t>
            </a: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Non-linearity in ADC for large signals </a:t>
            </a:r>
          </a:p>
          <a:p>
            <a:endParaRPr lang="en-US" kern="0" dirty="0" smtClean="0">
              <a:solidFill>
                <a:schemeClr val="accent2"/>
              </a:solidFill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2771800" y="3573016"/>
            <a:ext cx="1512168" cy="576064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CRT </a:t>
            </a:r>
            <a:r>
              <a:rPr lang="it-IT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~ 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205 ps @ FWHM</a:t>
            </a:r>
          </a:p>
        </p:txBody>
      </p:sp>
      <p:sp>
        <p:nvSpPr>
          <p:cNvPr id="18" name="Rettangolo 17"/>
          <p:cNvSpPr/>
          <p:nvPr/>
        </p:nvSpPr>
        <p:spPr bwMode="auto">
          <a:xfrm>
            <a:off x="6732240" y="3573016"/>
            <a:ext cx="1512168" cy="576064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dE</a:t>
            </a:r>
            <a:r>
              <a:rPr lang="it-IT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/E ~ 14%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 @ FWHM</a:t>
            </a:r>
          </a:p>
        </p:txBody>
      </p:sp>
    </p:spTree>
    <p:extLst>
      <p:ext uri="{BB962C8B-B14F-4D97-AF65-F5344CB8AC3E}">
        <p14:creationId xmlns:p14="http://schemas.microsoft.com/office/powerpoint/2010/main" xmlns="" val="7954147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between Tiles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6AE60A-B69C-4790-82F7-3882EDF23186}" type="slidenum">
              <a:rPr lang="de-DE"/>
              <a:pPr/>
              <a:t>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 smtClean="0"/>
              <a:t>Pisa Meeting 2015 - Isola d'Elba, 24-30.05.2015, I. Sacco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00" r="1963"/>
          <a:stretch/>
        </p:blipFill>
        <p:spPr>
          <a:xfrm>
            <a:off x="1547664" y="2060848"/>
            <a:ext cx="6552728" cy="408553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1520" y="980728"/>
            <a:ext cx="8496944" cy="923330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Timing Resolution between channels on two tiles</a:t>
            </a: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The channel-pair that detects a coincidence depends on the source position</a:t>
            </a:r>
          </a:p>
          <a:p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395536" y="2492896"/>
            <a:ext cx="5472608" cy="2376264"/>
            <a:chOff x="827584" y="1340768"/>
            <a:chExt cx="5472608" cy="2376264"/>
          </a:xfrm>
        </p:grpSpPr>
        <p:sp>
          <p:nvSpPr>
            <p:cNvPr id="9" name="Rechteck 1"/>
            <p:cNvSpPr/>
            <p:nvPr/>
          </p:nvSpPr>
          <p:spPr>
            <a:xfrm>
              <a:off x="1259632" y="1412776"/>
              <a:ext cx="108012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>
                  <a:solidFill>
                    <a:schemeClr val="tx1"/>
                  </a:solidFill>
                </a:rPr>
                <a:t>A1</a:t>
              </a:r>
              <a:endParaRPr lang="en-AU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2"/>
            <p:cNvSpPr/>
            <p:nvPr/>
          </p:nvSpPr>
          <p:spPr>
            <a:xfrm>
              <a:off x="1259632" y="1700808"/>
              <a:ext cx="108012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hteck 3"/>
            <p:cNvSpPr/>
            <p:nvPr/>
          </p:nvSpPr>
          <p:spPr>
            <a:xfrm>
              <a:off x="1259632" y="1988840"/>
              <a:ext cx="108012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hteck 4"/>
            <p:cNvSpPr/>
            <p:nvPr/>
          </p:nvSpPr>
          <p:spPr>
            <a:xfrm>
              <a:off x="1259632" y="2276872"/>
              <a:ext cx="108012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hteck 5"/>
            <p:cNvSpPr/>
            <p:nvPr/>
          </p:nvSpPr>
          <p:spPr>
            <a:xfrm>
              <a:off x="1259632" y="2564904"/>
              <a:ext cx="108012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hteck 6"/>
            <p:cNvSpPr/>
            <p:nvPr/>
          </p:nvSpPr>
          <p:spPr>
            <a:xfrm>
              <a:off x="1259632" y="2852936"/>
              <a:ext cx="108012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hteck 7"/>
            <p:cNvSpPr/>
            <p:nvPr/>
          </p:nvSpPr>
          <p:spPr>
            <a:xfrm>
              <a:off x="1259632" y="3140968"/>
              <a:ext cx="108012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hteck 14"/>
            <p:cNvSpPr/>
            <p:nvPr/>
          </p:nvSpPr>
          <p:spPr>
            <a:xfrm>
              <a:off x="4788024" y="1700808"/>
              <a:ext cx="1080120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hteck 15"/>
            <p:cNvSpPr/>
            <p:nvPr/>
          </p:nvSpPr>
          <p:spPr>
            <a:xfrm>
              <a:off x="4788024" y="1988840"/>
              <a:ext cx="1080120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Rechteck 16"/>
            <p:cNvSpPr/>
            <p:nvPr/>
          </p:nvSpPr>
          <p:spPr>
            <a:xfrm>
              <a:off x="4788024" y="2276872"/>
              <a:ext cx="1080120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Rechteck 17"/>
            <p:cNvSpPr/>
            <p:nvPr/>
          </p:nvSpPr>
          <p:spPr>
            <a:xfrm>
              <a:off x="4788024" y="2564904"/>
              <a:ext cx="1080120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echteck 18"/>
            <p:cNvSpPr/>
            <p:nvPr/>
          </p:nvSpPr>
          <p:spPr>
            <a:xfrm>
              <a:off x="4788024" y="2852936"/>
              <a:ext cx="1080120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hteck 19"/>
            <p:cNvSpPr/>
            <p:nvPr/>
          </p:nvSpPr>
          <p:spPr>
            <a:xfrm>
              <a:off x="4788024" y="3140968"/>
              <a:ext cx="1080120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hteck 22"/>
            <p:cNvSpPr/>
            <p:nvPr/>
          </p:nvSpPr>
          <p:spPr>
            <a:xfrm>
              <a:off x="5868144" y="1340768"/>
              <a:ext cx="432048" cy="237626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hteck 23"/>
            <p:cNvSpPr/>
            <p:nvPr/>
          </p:nvSpPr>
          <p:spPr>
            <a:xfrm>
              <a:off x="827584" y="1340768"/>
              <a:ext cx="432048" cy="237626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hteck 25"/>
            <p:cNvSpPr/>
            <p:nvPr/>
          </p:nvSpPr>
          <p:spPr>
            <a:xfrm>
              <a:off x="1259632" y="3429000"/>
              <a:ext cx="108012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>
                  <a:solidFill>
                    <a:schemeClr val="tx1"/>
                  </a:solidFill>
                </a:rPr>
                <a:t>A8</a:t>
              </a:r>
              <a:endParaRPr lang="en-AU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hteck 26"/>
            <p:cNvSpPr/>
            <p:nvPr/>
          </p:nvSpPr>
          <p:spPr>
            <a:xfrm>
              <a:off x="4788024" y="1412776"/>
              <a:ext cx="1080120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B</a:t>
              </a:r>
              <a:r>
                <a:rPr lang="en-AU" sz="1400" dirty="0" smtClean="0">
                  <a:solidFill>
                    <a:schemeClr val="tx1"/>
                  </a:solidFill>
                </a:rPr>
                <a:t>1</a:t>
              </a:r>
              <a:endParaRPr lang="en-AU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eck 27"/>
            <p:cNvSpPr/>
            <p:nvPr/>
          </p:nvSpPr>
          <p:spPr>
            <a:xfrm>
              <a:off x="4788024" y="3429000"/>
              <a:ext cx="1080120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>
                  <a:solidFill>
                    <a:schemeClr val="tx1"/>
                  </a:solidFill>
                </a:rPr>
                <a:t>B8</a:t>
              </a:r>
              <a:endParaRPr lang="en-A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Gerade Verbindung mit Pfeil 29"/>
            <p:cNvCxnSpPr>
              <a:stCxn id="9" idx="3"/>
              <a:endCxn id="19" idx="1"/>
            </p:cNvCxnSpPr>
            <p:nvPr/>
          </p:nvCxnSpPr>
          <p:spPr>
            <a:xfrm>
              <a:off x="2339752" y="1520788"/>
              <a:ext cx="2448272" cy="115212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31"/>
            <p:cNvCxnSpPr>
              <a:stCxn id="10" idx="3"/>
              <a:endCxn id="18" idx="1"/>
            </p:cNvCxnSpPr>
            <p:nvPr/>
          </p:nvCxnSpPr>
          <p:spPr>
            <a:xfrm>
              <a:off x="2339752" y="1808820"/>
              <a:ext cx="2448272" cy="57606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34"/>
            <p:cNvCxnSpPr>
              <a:stCxn id="11" idx="3"/>
              <a:endCxn id="17" idx="1"/>
            </p:cNvCxnSpPr>
            <p:nvPr/>
          </p:nvCxnSpPr>
          <p:spPr>
            <a:xfrm>
              <a:off x="2339752" y="2096852"/>
              <a:ext cx="2448272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37"/>
            <p:cNvCxnSpPr>
              <a:stCxn id="12" idx="3"/>
              <a:endCxn id="16" idx="1"/>
            </p:cNvCxnSpPr>
            <p:nvPr/>
          </p:nvCxnSpPr>
          <p:spPr>
            <a:xfrm flipV="1">
              <a:off x="2339752" y="1808820"/>
              <a:ext cx="2448272" cy="57606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40"/>
            <p:cNvCxnSpPr>
              <a:stCxn id="13" idx="3"/>
              <a:endCxn id="25" idx="1"/>
            </p:cNvCxnSpPr>
            <p:nvPr/>
          </p:nvCxnSpPr>
          <p:spPr>
            <a:xfrm flipV="1">
              <a:off x="2339752" y="1520788"/>
              <a:ext cx="2448272" cy="115212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72"/>
            <p:cNvCxnSpPr>
              <a:stCxn id="11" idx="3"/>
              <a:endCxn id="26" idx="1"/>
            </p:cNvCxnSpPr>
            <p:nvPr/>
          </p:nvCxnSpPr>
          <p:spPr>
            <a:xfrm>
              <a:off x="2339752" y="2096852"/>
              <a:ext cx="2448272" cy="144016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73"/>
            <p:cNvCxnSpPr>
              <a:stCxn id="15" idx="3"/>
              <a:endCxn id="21" idx="1"/>
            </p:cNvCxnSpPr>
            <p:nvPr/>
          </p:nvCxnSpPr>
          <p:spPr>
            <a:xfrm>
              <a:off x="2339752" y="3248980"/>
              <a:ext cx="2448272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Stern mit 7 Zacken 24"/>
            <p:cNvSpPr/>
            <p:nvPr/>
          </p:nvSpPr>
          <p:spPr>
            <a:xfrm>
              <a:off x="3491880" y="1988840"/>
              <a:ext cx="288032" cy="288032"/>
            </a:xfrm>
            <a:prstGeom prst="star7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Stern mit 7 Zacken 71"/>
            <p:cNvSpPr/>
            <p:nvPr/>
          </p:nvSpPr>
          <p:spPr>
            <a:xfrm>
              <a:off x="4139952" y="3104964"/>
              <a:ext cx="288032" cy="288032"/>
            </a:xfrm>
            <a:prstGeom prst="star7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6" name="CasellaDiTesto 35"/>
          <p:cNvSpPr txBox="1"/>
          <p:nvPr/>
        </p:nvSpPr>
        <p:spPr>
          <a:xfrm>
            <a:off x="395536" y="5334307"/>
            <a:ext cx="5472608" cy="830997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r>
              <a:rPr lang="en-US" sz="1600" kern="0" dirty="0" smtClean="0">
                <a:solidFill>
                  <a:schemeClr val="accent2"/>
                </a:solidFill>
              </a:rPr>
              <a:t>Select an area of 18 channels per tile </a:t>
            </a:r>
          </a:p>
          <a:p>
            <a:r>
              <a:rPr lang="en-US" sz="1600" kern="0" dirty="0" smtClean="0">
                <a:solidFill>
                  <a:schemeClr val="accent2"/>
                </a:solidFill>
              </a:rPr>
              <a:t>Move the source to get all the possible correlations</a:t>
            </a:r>
          </a:p>
          <a:p>
            <a:endParaRPr lang="en-US" sz="1600" kern="0" dirty="0" smtClean="0">
              <a:solidFill>
                <a:schemeClr val="accent2"/>
              </a:solidFill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6300192" y="2060848"/>
            <a:ext cx="2304256" cy="2304256"/>
            <a:chOff x="6516216" y="3068960"/>
            <a:chExt cx="2304256" cy="2304256"/>
          </a:xfrm>
        </p:grpSpPr>
        <p:sp>
          <p:nvSpPr>
            <p:cNvPr id="38" name="Rechteck 48"/>
            <p:cNvSpPr/>
            <p:nvPr/>
          </p:nvSpPr>
          <p:spPr>
            <a:xfrm>
              <a:off x="6804248" y="5157192"/>
              <a:ext cx="216024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AU" sz="1200" dirty="0" smtClean="0">
                  <a:solidFill>
                    <a:schemeClr val="tx1"/>
                  </a:solidFill>
                </a:rPr>
                <a:t>A1</a:t>
              </a:r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hteck 49"/>
            <p:cNvSpPr/>
            <p:nvPr/>
          </p:nvSpPr>
          <p:spPr>
            <a:xfrm>
              <a:off x="8316416" y="5157192"/>
              <a:ext cx="216024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AU" sz="1200" dirty="0" smtClean="0">
                  <a:solidFill>
                    <a:schemeClr val="tx1"/>
                  </a:solidFill>
                </a:rPr>
                <a:t>A8</a:t>
              </a:r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hteck 50"/>
            <p:cNvSpPr/>
            <p:nvPr/>
          </p:nvSpPr>
          <p:spPr>
            <a:xfrm>
              <a:off x="7236296" y="5157192"/>
              <a:ext cx="216024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hteck 51"/>
            <p:cNvSpPr/>
            <p:nvPr/>
          </p:nvSpPr>
          <p:spPr>
            <a:xfrm>
              <a:off x="7452320" y="5157192"/>
              <a:ext cx="216024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hteck 52"/>
            <p:cNvSpPr/>
            <p:nvPr/>
          </p:nvSpPr>
          <p:spPr>
            <a:xfrm>
              <a:off x="7668344" y="5157192"/>
              <a:ext cx="216024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hteck 53"/>
            <p:cNvSpPr/>
            <p:nvPr/>
          </p:nvSpPr>
          <p:spPr>
            <a:xfrm>
              <a:off x="7884368" y="5157192"/>
              <a:ext cx="216024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hteck 54"/>
            <p:cNvSpPr/>
            <p:nvPr/>
          </p:nvSpPr>
          <p:spPr>
            <a:xfrm>
              <a:off x="8100392" y="5157192"/>
              <a:ext cx="216024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hteck 56"/>
            <p:cNvSpPr/>
            <p:nvPr/>
          </p:nvSpPr>
          <p:spPr>
            <a:xfrm>
              <a:off x="7020272" y="5157192"/>
              <a:ext cx="216024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hteck 57"/>
            <p:cNvSpPr/>
            <p:nvPr/>
          </p:nvSpPr>
          <p:spPr>
            <a:xfrm>
              <a:off x="6516216" y="4869160"/>
              <a:ext cx="21602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AU" sz="1200" dirty="0">
                  <a:solidFill>
                    <a:schemeClr val="tx1"/>
                  </a:solidFill>
                </a:rPr>
                <a:t>B</a:t>
              </a:r>
              <a:r>
                <a:rPr lang="en-AU" sz="1200" dirty="0" smtClean="0">
                  <a:solidFill>
                    <a:schemeClr val="tx1"/>
                  </a:solidFill>
                </a:rPr>
                <a:t>1</a:t>
              </a:r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hteck 58"/>
            <p:cNvSpPr/>
            <p:nvPr/>
          </p:nvSpPr>
          <p:spPr>
            <a:xfrm>
              <a:off x="6516216" y="4653136"/>
              <a:ext cx="21602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hteck 59"/>
            <p:cNvSpPr/>
            <p:nvPr/>
          </p:nvSpPr>
          <p:spPr>
            <a:xfrm>
              <a:off x="6516216" y="3356992"/>
              <a:ext cx="21602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AU" sz="1200" dirty="0" smtClean="0">
                  <a:solidFill>
                    <a:schemeClr val="tx1"/>
                  </a:solidFill>
                </a:rPr>
                <a:t>B8</a:t>
              </a:r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hteck 60"/>
            <p:cNvSpPr/>
            <p:nvPr/>
          </p:nvSpPr>
          <p:spPr>
            <a:xfrm>
              <a:off x="6516216" y="4437112"/>
              <a:ext cx="21602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hteck 61"/>
            <p:cNvSpPr/>
            <p:nvPr/>
          </p:nvSpPr>
          <p:spPr>
            <a:xfrm>
              <a:off x="6516216" y="4221088"/>
              <a:ext cx="21602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hteck 62"/>
            <p:cNvSpPr/>
            <p:nvPr/>
          </p:nvSpPr>
          <p:spPr>
            <a:xfrm>
              <a:off x="6516216" y="4005064"/>
              <a:ext cx="21602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hteck 63"/>
            <p:cNvSpPr/>
            <p:nvPr/>
          </p:nvSpPr>
          <p:spPr>
            <a:xfrm>
              <a:off x="6516216" y="3789040"/>
              <a:ext cx="21602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hteck 65"/>
            <p:cNvSpPr/>
            <p:nvPr/>
          </p:nvSpPr>
          <p:spPr>
            <a:xfrm>
              <a:off x="6516216" y="3573016"/>
              <a:ext cx="21602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hteck 66"/>
            <p:cNvSpPr/>
            <p:nvPr/>
          </p:nvSpPr>
          <p:spPr>
            <a:xfrm>
              <a:off x="6804248" y="400506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Gerade Verbindung mit Pfeil 43"/>
            <p:cNvCxnSpPr/>
            <p:nvPr/>
          </p:nvCxnSpPr>
          <p:spPr>
            <a:xfrm>
              <a:off x="6588224" y="5157192"/>
              <a:ext cx="2232248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mit Pfeil 46"/>
            <p:cNvCxnSpPr/>
            <p:nvPr/>
          </p:nvCxnSpPr>
          <p:spPr>
            <a:xfrm flipH="1" flipV="1">
              <a:off x="6732240" y="3068960"/>
              <a:ext cx="8384" cy="224063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hteck 67"/>
            <p:cNvSpPr/>
            <p:nvPr/>
          </p:nvSpPr>
          <p:spPr>
            <a:xfrm>
              <a:off x="7020272" y="4221088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hteck 68"/>
            <p:cNvSpPr/>
            <p:nvPr/>
          </p:nvSpPr>
          <p:spPr>
            <a:xfrm>
              <a:off x="7236296" y="4437112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hteck 69"/>
            <p:cNvSpPr/>
            <p:nvPr/>
          </p:nvSpPr>
          <p:spPr>
            <a:xfrm>
              <a:off x="7452320" y="4653136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hteck 70"/>
            <p:cNvSpPr/>
            <p:nvPr/>
          </p:nvSpPr>
          <p:spPr>
            <a:xfrm>
              <a:off x="7668344" y="4869160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hteck 83"/>
            <p:cNvSpPr/>
            <p:nvPr/>
          </p:nvSpPr>
          <p:spPr>
            <a:xfrm>
              <a:off x="7236296" y="3356992"/>
              <a:ext cx="216024" cy="21602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hteck 84"/>
            <p:cNvSpPr/>
            <p:nvPr/>
          </p:nvSpPr>
          <p:spPr>
            <a:xfrm>
              <a:off x="8028384" y="3573016"/>
              <a:ext cx="216024" cy="21602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AU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954147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asellaDiTesto 139"/>
          <p:cNvSpPr txBox="1"/>
          <p:nvPr/>
        </p:nvSpPr>
        <p:spPr>
          <a:xfrm>
            <a:off x="6623720" y="4437112"/>
            <a:ext cx="252028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kern="0" dirty="0" err="1" smtClean="0">
                <a:solidFill>
                  <a:schemeClr val="accent2"/>
                </a:solidFill>
              </a:rPr>
              <a:t>SiPMs</a:t>
            </a:r>
            <a:r>
              <a:rPr lang="en-US" sz="1600" kern="0" dirty="0" smtClean="0">
                <a:solidFill>
                  <a:schemeClr val="accent2"/>
                </a:solidFill>
              </a:rPr>
              <a:t> with long traces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between Tiles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6AE60A-B69C-4790-82F7-3882EDF23186}" type="slidenum">
              <a:rPr lang="de-DE"/>
              <a:pPr/>
              <a:t>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 smtClean="0"/>
              <a:t>Pisa Meeting 2015 - Isola d'Elba, 24-30.05.2015, I. Sacco</a:t>
            </a:r>
            <a:endParaRPr lang="de-DE" dirty="0"/>
          </a:p>
        </p:txBody>
      </p:sp>
      <p:pic>
        <p:nvPicPr>
          <p:cNvPr id="94" name="Immagine 93" descr="timing_18_18.png"/>
          <p:cNvPicPr>
            <a:picLocks noChangeAspect="1"/>
          </p:cNvPicPr>
          <p:nvPr/>
        </p:nvPicPr>
        <p:blipFill>
          <a:blip r:embed="rId2" cstate="print"/>
          <a:srcRect l="12396" t="9451" r="11995" b="3914"/>
          <a:stretch>
            <a:fillRect/>
          </a:stretch>
        </p:blipFill>
        <p:spPr>
          <a:xfrm>
            <a:off x="971600" y="1790803"/>
            <a:ext cx="3917267" cy="3366389"/>
          </a:xfrm>
          <a:prstGeom prst="rect">
            <a:avLst/>
          </a:prstGeom>
        </p:spPr>
      </p:pic>
      <p:cxnSp>
        <p:nvCxnSpPr>
          <p:cNvPr id="125" name="Connettore 2 124"/>
          <p:cNvCxnSpPr>
            <a:endCxn id="127" idx="3"/>
          </p:cNvCxnSpPr>
          <p:nvPr/>
        </p:nvCxnSpPr>
        <p:spPr bwMode="auto">
          <a:xfrm flipV="1">
            <a:off x="1259632" y="4528401"/>
            <a:ext cx="423312" cy="844815"/>
          </a:xfrm>
          <a:prstGeom prst="straightConnector1">
            <a:avLst/>
          </a:prstGeom>
          <a:solidFill>
            <a:srgbClr val="FFFF00"/>
          </a:solidFill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6" name="CasellaDiTesto 125"/>
          <p:cNvSpPr txBox="1"/>
          <p:nvPr/>
        </p:nvSpPr>
        <p:spPr>
          <a:xfrm>
            <a:off x="899592" y="5301208"/>
            <a:ext cx="252028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kern="0" dirty="0" smtClean="0">
                <a:solidFill>
                  <a:schemeClr val="accent2"/>
                </a:solidFill>
              </a:rPr>
              <a:t>source position </a:t>
            </a:r>
            <a:r>
              <a:rPr lang="it-IT" sz="1600" kern="0" dirty="0" err="1" smtClean="0">
                <a:solidFill>
                  <a:schemeClr val="accent2"/>
                </a:solidFill>
              </a:rPr>
              <a:t>missing</a:t>
            </a:r>
            <a:endParaRPr lang="it-IT" sz="1600" kern="0" dirty="0" smtClean="0">
              <a:solidFill>
                <a:schemeClr val="accent2"/>
              </a:solidFill>
            </a:endParaRPr>
          </a:p>
        </p:txBody>
      </p:sp>
      <p:sp>
        <p:nvSpPr>
          <p:cNvPr id="127" name="Ovale 126"/>
          <p:cNvSpPr/>
          <p:nvPr/>
        </p:nvSpPr>
        <p:spPr bwMode="auto">
          <a:xfrm>
            <a:off x="1619672" y="4221088"/>
            <a:ext cx="432048" cy="360040"/>
          </a:xfrm>
          <a:prstGeom prst="ellipse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8" name="Ovale 127"/>
          <p:cNvSpPr/>
          <p:nvPr/>
        </p:nvSpPr>
        <p:spPr bwMode="auto">
          <a:xfrm>
            <a:off x="1475656" y="2420888"/>
            <a:ext cx="3024336" cy="360040"/>
          </a:xfrm>
          <a:prstGeom prst="ellipse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9" name="CasellaDiTesto 128"/>
          <p:cNvSpPr txBox="1"/>
          <p:nvPr/>
        </p:nvSpPr>
        <p:spPr>
          <a:xfrm>
            <a:off x="4932040" y="1700808"/>
            <a:ext cx="252028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solidFill>
                  <a:schemeClr val="accent2"/>
                </a:solidFill>
              </a:rPr>
              <a:t>not working channel</a:t>
            </a:r>
          </a:p>
        </p:txBody>
      </p:sp>
      <p:cxnSp>
        <p:nvCxnSpPr>
          <p:cNvPr id="130" name="Connettore 2 129"/>
          <p:cNvCxnSpPr>
            <a:endCxn id="128" idx="6"/>
          </p:cNvCxnSpPr>
          <p:nvPr/>
        </p:nvCxnSpPr>
        <p:spPr bwMode="auto">
          <a:xfrm flipH="1">
            <a:off x="4499992" y="2060848"/>
            <a:ext cx="1152128" cy="540060"/>
          </a:xfrm>
          <a:prstGeom prst="straightConnector1">
            <a:avLst/>
          </a:prstGeom>
          <a:solidFill>
            <a:srgbClr val="FFFF00"/>
          </a:solidFill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3" name="Grafik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75" t="9838" r="20075" b="9838"/>
          <a:stretch/>
        </p:blipFill>
        <p:spPr>
          <a:xfrm>
            <a:off x="5508104" y="2492896"/>
            <a:ext cx="2304256" cy="2061678"/>
          </a:xfrm>
          <a:prstGeom prst="rect">
            <a:avLst/>
          </a:prstGeom>
        </p:spPr>
      </p:pic>
      <p:sp>
        <p:nvSpPr>
          <p:cNvPr id="134" name="Ovale 133"/>
          <p:cNvSpPr/>
          <p:nvPr/>
        </p:nvSpPr>
        <p:spPr bwMode="auto">
          <a:xfrm>
            <a:off x="6372200" y="3717032"/>
            <a:ext cx="360040" cy="432048"/>
          </a:xfrm>
          <a:prstGeom prst="ellipse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5" name="Connettore 2 134"/>
          <p:cNvCxnSpPr>
            <a:stCxn id="134" idx="2"/>
            <a:endCxn id="21" idx="6"/>
          </p:cNvCxnSpPr>
          <p:nvPr/>
        </p:nvCxnSpPr>
        <p:spPr bwMode="auto">
          <a:xfrm flipH="1" flipV="1">
            <a:off x="4572000" y="3717032"/>
            <a:ext cx="1800200" cy="216024"/>
          </a:xfrm>
          <a:prstGeom prst="straightConnector1">
            <a:avLst/>
          </a:prstGeom>
          <a:solidFill>
            <a:srgbClr val="FFFF00"/>
          </a:solidFill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1" name="CasellaDiTesto 140"/>
          <p:cNvSpPr txBox="1"/>
          <p:nvPr/>
        </p:nvSpPr>
        <p:spPr>
          <a:xfrm>
            <a:off x="251520" y="980728"/>
            <a:ext cx="8496944" cy="923330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Timing Resolution between channels on two tiles</a:t>
            </a: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The channel-pair that detects a coincidence depends on the source position</a:t>
            </a:r>
          </a:p>
          <a:p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Ovale 20"/>
          <p:cNvSpPr/>
          <p:nvPr/>
        </p:nvSpPr>
        <p:spPr bwMode="auto">
          <a:xfrm>
            <a:off x="1403648" y="3429000"/>
            <a:ext cx="3168352" cy="576064"/>
          </a:xfrm>
          <a:prstGeom prst="ellipse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39" name="Gruppo 138"/>
          <p:cNvGrpSpPr/>
          <p:nvPr/>
        </p:nvGrpSpPr>
        <p:grpSpPr>
          <a:xfrm>
            <a:off x="3347864" y="2132856"/>
            <a:ext cx="5369177" cy="4026883"/>
            <a:chOff x="683568" y="2354445"/>
            <a:chExt cx="5369177" cy="4026883"/>
          </a:xfrm>
        </p:grpSpPr>
        <p:pic>
          <p:nvPicPr>
            <p:cNvPr id="93" name="Immagine 92" descr="histogra_CR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568" y="2354445"/>
              <a:ext cx="5369177" cy="4026883"/>
            </a:xfrm>
            <a:prstGeom prst="rect">
              <a:avLst/>
            </a:prstGeom>
          </p:spPr>
        </p:pic>
        <p:sp>
          <p:nvSpPr>
            <p:cNvPr id="96" name="Rettangolo 95"/>
            <p:cNvSpPr/>
            <p:nvPr/>
          </p:nvSpPr>
          <p:spPr bwMode="auto">
            <a:xfrm>
              <a:off x="3995936" y="3284984"/>
              <a:ext cx="1584176" cy="648072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µ ~ 232 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954147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26" grpId="0"/>
      <p:bldP spid="127" grpId="0" animBg="1"/>
      <p:bldP spid="128" grpId="0" animBg="1"/>
      <p:bldP spid="129" grpId="0"/>
      <p:bldP spid="134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Time-of-Flight Measurements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6AE60A-B69C-4790-82F7-3882EDF23186}" type="slidenum">
              <a:rPr lang="de-DE"/>
              <a:pPr/>
              <a:t>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 smtClean="0"/>
              <a:t>Pisa Meeting 2015 - Isola d'Elba, 24-30.05.2015, I. Sacco</a:t>
            </a:r>
            <a:endParaRPr lang="de-DE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1196752"/>
            <a:ext cx="874846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Using only one channel per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tile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moving the source along the line between them  </a:t>
            </a: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Immagine 12" descr="iniziale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764704"/>
            <a:ext cx="6400800" cy="4800600"/>
          </a:xfrm>
          <a:prstGeom prst="rect">
            <a:avLst/>
          </a:prstGeom>
        </p:spPr>
      </p:pic>
      <p:pic>
        <p:nvPicPr>
          <p:cNvPr id="14" name="Immagine 13" descr="sinistra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0000" y="763200"/>
            <a:ext cx="6400800" cy="4800600"/>
          </a:xfrm>
          <a:prstGeom prst="rect">
            <a:avLst/>
          </a:prstGeom>
        </p:spPr>
      </p:pic>
      <p:pic>
        <p:nvPicPr>
          <p:cNvPr id="15" name="Immagine 14" descr="centrale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0000" y="763200"/>
            <a:ext cx="6400800" cy="4800600"/>
          </a:xfrm>
          <a:prstGeom prst="rect">
            <a:avLst/>
          </a:prstGeom>
        </p:spPr>
      </p:pic>
      <p:pic>
        <p:nvPicPr>
          <p:cNvPr id="16" name="Immagine 15" descr="destra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0000" y="763200"/>
            <a:ext cx="6400800" cy="48006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5034" y="3510848"/>
            <a:ext cx="3961905" cy="297142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6" b="13090"/>
          <a:stretch/>
        </p:blipFill>
        <p:spPr>
          <a:xfrm>
            <a:off x="3131840" y="3510849"/>
            <a:ext cx="3501284" cy="258244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8" b="13075"/>
          <a:stretch/>
        </p:blipFill>
        <p:spPr>
          <a:xfrm>
            <a:off x="3132000" y="3501008"/>
            <a:ext cx="3502008" cy="2582927"/>
          </a:xfrm>
          <a:prstGeom prst="rect">
            <a:avLst/>
          </a:prstGeom>
        </p:spPr>
      </p:pic>
      <p:cxnSp>
        <p:nvCxnSpPr>
          <p:cNvPr id="18" name="Connettore 1 17"/>
          <p:cNvCxnSpPr/>
          <p:nvPr/>
        </p:nvCxnSpPr>
        <p:spPr bwMode="auto">
          <a:xfrm>
            <a:off x="4427984" y="3573016"/>
            <a:ext cx="0" cy="2520280"/>
          </a:xfrm>
          <a:prstGeom prst="line">
            <a:avLst/>
          </a:prstGeom>
          <a:solidFill>
            <a:srgbClr val="FFFF00"/>
          </a:solidFill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>
            <a:off x="4824000" y="3573016"/>
            <a:ext cx="0" cy="2520280"/>
          </a:xfrm>
          <a:prstGeom prst="line">
            <a:avLst/>
          </a:prstGeom>
          <a:solidFill>
            <a:srgbClr val="FFFF00"/>
          </a:solidFill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1 19"/>
          <p:cNvCxnSpPr/>
          <p:nvPr/>
        </p:nvCxnSpPr>
        <p:spPr bwMode="auto">
          <a:xfrm>
            <a:off x="5220072" y="3573016"/>
            <a:ext cx="0" cy="2520280"/>
          </a:xfrm>
          <a:prstGeom prst="line">
            <a:avLst/>
          </a:prstGeom>
          <a:solidFill>
            <a:srgbClr val="FFFF00"/>
          </a:solidFill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323528" y="2780928"/>
            <a:ext cx="201622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l-GR" kern="0" dirty="0" smtClean="0">
                <a:solidFill>
                  <a:schemeClr val="accent2"/>
                </a:solidFill>
              </a:rPr>
              <a:t>Δ</a:t>
            </a:r>
            <a:r>
              <a:rPr lang="it-IT" kern="0" dirty="0" smtClean="0">
                <a:solidFill>
                  <a:schemeClr val="accent2"/>
                </a:solidFill>
              </a:rPr>
              <a:t>x = 0.5 × </a:t>
            </a:r>
            <a:r>
              <a:rPr lang="el-GR" kern="0" dirty="0" smtClean="0">
                <a:solidFill>
                  <a:schemeClr val="accent2"/>
                </a:solidFill>
              </a:rPr>
              <a:t>Δ</a:t>
            </a:r>
            <a:r>
              <a:rPr lang="it-IT" kern="0" dirty="0" smtClean="0">
                <a:solidFill>
                  <a:schemeClr val="accent2"/>
                </a:solidFill>
              </a:rPr>
              <a:t>T× c</a:t>
            </a:r>
          </a:p>
        </p:txBody>
      </p:sp>
      <p:cxnSp>
        <p:nvCxnSpPr>
          <p:cNvPr id="23" name="Connettore 2 22"/>
          <p:cNvCxnSpPr/>
          <p:nvPr/>
        </p:nvCxnSpPr>
        <p:spPr bwMode="auto">
          <a:xfrm>
            <a:off x="4427984" y="5373216"/>
            <a:ext cx="396000" cy="0"/>
          </a:xfrm>
          <a:prstGeom prst="straightConnector1">
            <a:avLst/>
          </a:prstGeom>
          <a:solidFill>
            <a:srgbClr val="FFFF00"/>
          </a:solidFill>
          <a:ln w="19050" cap="flat" cmpd="sng" algn="ctr">
            <a:solidFill>
              <a:schemeClr val="accent2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6" name="Connettore 2 25"/>
          <p:cNvCxnSpPr/>
          <p:nvPr/>
        </p:nvCxnSpPr>
        <p:spPr bwMode="auto">
          <a:xfrm>
            <a:off x="4824000" y="5373216"/>
            <a:ext cx="396000" cy="0"/>
          </a:xfrm>
          <a:prstGeom prst="straightConnector1">
            <a:avLst/>
          </a:prstGeom>
          <a:solidFill>
            <a:srgbClr val="FFFF00"/>
          </a:solidFill>
          <a:ln w="19050" cap="flat" cmpd="sng" algn="ctr">
            <a:solidFill>
              <a:schemeClr val="accent2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7" name="Connettore 2 26"/>
          <p:cNvCxnSpPr/>
          <p:nvPr/>
        </p:nvCxnSpPr>
        <p:spPr bwMode="auto">
          <a:xfrm>
            <a:off x="4464000" y="2852936"/>
            <a:ext cx="360000" cy="0"/>
          </a:xfrm>
          <a:prstGeom prst="straightConnector1">
            <a:avLst/>
          </a:prstGeom>
          <a:solidFill>
            <a:srgbClr val="FFFF00"/>
          </a:solidFill>
          <a:ln w="19050" cap="flat" cmpd="sng" algn="ctr">
            <a:solidFill>
              <a:schemeClr val="accent2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8" name="Connettore 2 27"/>
          <p:cNvCxnSpPr/>
          <p:nvPr/>
        </p:nvCxnSpPr>
        <p:spPr bwMode="auto">
          <a:xfrm>
            <a:off x="4824000" y="2852936"/>
            <a:ext cx="360000" cy="0"/>
          </a:xfrm>
          <a:prstGeom prst="straightConnector1">
            <a:avLst/>
          </a:prstGeom>
          <a:solidFill>
            <a:srgbClr val="FFFF00"/>
          </a:solidFill>
          <a:ln w="19050" cap="flat" cmpd="sng" algn="ctr">
            <a:solidFill>
              <a:schemeClr val="accent2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0" name="CasellaDiTesto 29"/>
          <p:cNvSpPr txBox="1"/>
          <p:nvPr/>
        </p:nvSpPr>
        <p:spPr>
          <a:xfrm>
            <a:off x="3851920" y="2545159"/>
            <a:ext cx="187220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0" dirty="0" smtClean="0">
                <a:solidFill>
                  <a:schemeClr val="accent2"/>
                </a:solidFill>
              </a:rPr>
              <a:t>15mm  </a:t>
            </a:r>
            <a:r>
              <a:rPr lang="it-IT" sz="1400" b="1" kern="0" dirty="0" err="1" smtClean="0">
                <a:solidFill>
                  <a:schemeClr val="accent2"/>
                </a:solidFill>
              </a:rPr>
              <a:t>15mm</a:t>
            </a:r>
            <a:endParaRPr lang="it-IT" sz="1400" b="1" kern="0" dirty="0" smtClean="0">
              <a:solidFill>
                <a:schemeClr val="accent2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491880" y="5229200"/>
            <a:ext cx="266429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0" dirty="0" smtClean="0">
                <a:solidFill>
                  <a:schemeClr val="accent2"/>
                </a:solidFill>
              </a:rPr>
              <a:t>100ps                  </a:t>
            </a:r>
            <a:r>
              <a:rPr lang="it-IT" sz="1400" b="1" kern="0" dirty="0" err="1" smtClean="0">
                <a:solidFill>
                  <a:schemeClr val="accent2"/>
                </a:solidFill>
              </a:rPr>
              <a:t>100ps</a:t>
            </a:r>
            <a:endParaRPr lang="it-IT" sz="1400" b="1" kern="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9624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0" grpId="1"/>
      <p:bldP spid="31" grpId="0"/>
      <p:bldP spid="3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6AE60A-B69C-4790-82F7-3882EDF23186}" type="slidenum">
              <a:rPr lang="de-DE"/>
              <a:pPr/>
              <a:t>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 smtClean="0"/>
              <a:t>Pisa Meeting 2015 - Isola d'Elba, 24-30.05.2015, I. Sacco</a:t>
            </a:r>
            <a:endParaRPr lang="de-DE" dirty="0"/>
          </a:p>
        </p:txBody>
      </p:sp>
      <p:pic>
        <p:nvPicPr>
          <p:cNvPr id="8" name="Immagine 7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3371"/>
            <a:ext cx="2663883" cy="2309725"/>
          </a:xfrm>
          <a:prstGeom prst="rect">
            <a:avLst/>
          </a:prstGeom>
        </p:spPr>
      </p:pic>
      <p:pic>
        <p:nvPicPr>
          <p:cNvPr id="9" name="Grafik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75" t="9838" r="20075" b="9838"/>
          <a:stretch/>
        </p:blipFill>
        <p:spPr>
          <a:xfrm>
            <a:off x="4089133" y="2492925"/>
            <a:ext cx="1851019" cy="165615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55576" y="1516722"/>
            <a:ext cx="216024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chemeClr val="accent2"/>
                </a:solidFill>
              </a:rPr>
              <a:t>Clinical Detector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004048" y="1516722"/>
            <a:ext cx="288032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chemeClr val="accent2"/>
                </a:solidFill>
              </a:rPr>
              <a:t>Preclinical Detectors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95536" y="4293096"/>
            <a:ext cx="3024336" cy="1323439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 1:1 coupling LYSO – </a:t>
            </a:r>
            <a:r>
              <a:rPr lang="en-US" sz="1600" kern="0" dirty="0" err="1" smtClean="0">
                <a:solidFill>
                  <a:schemeClr val="bg2">
                    <a:lumMod val="75000"/>
                  </a:schemeClr>
                </a:solidFill>
              </a:rPr>
              <a:t>SiPM</a:t>
            </a:r>
            <a:endParaRPr lang="en-US" sz="1600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 2.5 mm pitch</a:t>
            </a:r>
          </a:p>
          <a:p>
            <a:pP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kern="0" dirty="0" err="1" smtClean="0">
                <a:solidFill>
                  <a:schemeClr val="bg2">
                    <a:lumMod val="75000"/>
                  </a:schemeClr>
                </a:solidFill>
              </a:rPr>
              <a:t>ToF</a:t>
            </a:r>
            <a:endParaRPr lang="en-US" sz="1600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 High density channels</a:t>
            </a:r>
          </a:p>
          <a:p>
            <a:endParaRPr lang="en-US" sz="1600" kern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067944" y="4293096"/>
            <a:ext cx="2952328" cy="1077218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b="1" kern="0" dirty="0" smtClean="0">
                <a:solidFill>
                  <a:schemeClr val="bg2">
                    <a:lumMod val="75000"/>
                  </a:schemeClr>
                </a:solidFill>
              </a:rPr>
              <a:t>Small LYSO pitch</a:t>
            </a:r>
            <a:endParaRPr lang="en-US" sz="1600" b="1" kern="0" baseline="300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600" b="1" kern="0" dirty="0" smtClean="0">
                <a:solidFill>
                  <a:schemeClr val="bg2">
                    <a:lumMod val="75000"/>
                  </a:schemeClr>
                </a:solidFill>
              </a:rPr>
              <a:t>   + Light spreader</a:t>
            </a:r>
          </a:p>
          <a:p>
            <a:pP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 High resolution</a:t>
            </a:r>
          </a:p>
          <a:p>
            <a:pP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 Neighbor logic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83568" y="5517232"/>
            <a:ext cx="216024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chemeClr val="accent2"/>
                </a:solidFill>
              </a:rPr>
              <a:t>Assembled and working with </a:t>
            </a:r>
            <a:r>
              <a:rPr lang="en-US" kern="0" dirty="0" err="1" smtClean="0">
                <a:solidFill>
                  <a:schemeClr val="accent2"/>
                </a:solidFill>
              </a:rPr>
              <a:t>ToF</a:t>
            </a:r>
            <a:r>
              <a:rPr lang="en-US" kern="0" dirty="0" smtClean="0">
                <a:solidFill>
                  <a:schemeClr val="accent2"/>
                </a:solidFill>
              </a:rPr>
              <a:t> performance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067944" y="5517232"/>
            <a:ext cx="216024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chemeClr val="accent2"/>
                </a:solidFill>
              </a:rPr>
              <a:t>Measurements ongoing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732240" y="5517232"/>
            <a:ext cx="216024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chemeClr val="accent2"/>
                </a:solidFill>
              </a:rPr>
              <a:t>Assembly in the next weeks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644008" y="1835532"/>
            <a:ext cx="381642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LYSO array with 0.8×0.8mm</a:t>
            </a:r>
            <a:r>
              <a:rPr lang="en-US" sz="1600" kern="0" baseline="30000" dirty="0" smtClean="0">
                <a:solidFill>
                  <a:schemeClr val="bg2">
                    <a:lumMod val="75000"/>
                  </a:schemeClr>
                </a:solidFill>
              </a:rPr>
              <a:t>2 </a:t>
            </a: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pitch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516216" y="4293096"/>
            <a:ext cx="2952328" cy="1077218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b="1" kern="0" dirty="0" smtClean="0">
                <a:solidFill>
                  <a:schemeClr val="bg2">
                    <a:lumMod val="75000"/>
                  </a:schemeClr>
                </a:solidFill>
              </a:rPr>
              <a:t>Small LYSO pitch</a:t>
            </a:r>
            <a:endParaRPr lang="en-US" sz="1600" b="1" kern="0" baseline="300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600" b="1" kern="0" dirty="0" smtClean="0">
                <a:solidFill>
                  <a:schemeClr val="bg2">
                    <a:lumMod val="75000"/>
                  </a:schemeClr>
                </a:solidFill>
              </a:rPr>
              <a:t>   + Interpolating </a:t>
            </a:r>
            <a:r>
              <a:rPr lang="en-US" sz="1600" b="1" kern="0" dirty="0" err="1" smtClean="0">
                <a:solidFill>
                  <a:schemeClr val="bg2">
                    <a:lumMod val="75000"/>
                  </a:schemeClr>
                </a:solidFill>
              </a:rPr>
              <a:t>SiPMs</a:t>
            </a:r>
            <a:endParaRPr lang="en-US" sz="1600" b="1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 High resolution</a:t>
            </a:r>
          </a:p>
          <a:p>
            <a:pP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 Simplified neighbor logic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23528" y="1052736"/>
            <a:ext cx="874846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kern="0" dirty="0" smtClean="0">
                <a:solidFill>
                  <a:schemeClr val="accent2"/>
                </a:solidFill>
              </a:rPr>
              <a:t>Goal: </a:t>
            </a:r>
            <a:r>
              <a:rPr lang="en-US" sz="2000" kern="0" dirty="0" smtClean="0">
                <a:solidFill>
                  <a:schemeClr val="bg2">
                    <a:lumMod val="75000"/>
                  </a:schemeClr>
                </a:solidFill>
              </a:rPr>
              <a:t>module for both humans and small-animals PET applications</a:t>
            </a:r>
          </a:p>
        </p:txBody>
      </p:sp>
      <p:pic>
        <p:nvPicPr>
          <p:cNvPr id="23" name="Immagine 22" descr="iSiPM_HD_2.png"/>
          <p:cNvPicPr>
            <a:picLocks noChangeAspect="1"/>
          </p:cNvPicPr>
          <p:nvPr/>
        </p:nvPicPr>
        <p:blipFill>
          <a:blip r:embed="rId5" cstate="print"/>
          <a:srcRect l="13488" t="18017" r="11504" b="36078"/>
          <a:stretch>
            <a:fillRect/>
          </a:stretch>
        </p:blipFill>
        <p:spPr>
          <a:xfrm>
            <a:off x="6732240" y="3364193"/>
            <a:ext cx="1884909" cy="640871"/>
          </a:xfrm>
          <a:prstGeom prst="rect">
            <a:avLst/>
          </a:prstGeom>
        </p:spPr>
      </p:pic>
      <p:pic>
        <p:nvPicPr>
          <p:cNvPr id="19" name="Immagine 18" descr="Foto Array 6x2 -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9702" y="2492896"/>
            <a:ext cx="1962905" cy="630246"/>
          </a:xfrm>
          <a:prstGeom prst="rect">
            <a:avLst/>
          </a:prstGeom>
        </p:spPr>
      </p:pic>
      <p:sp>
        <p:nvSpPr>
          <p:cNvPr id="24" name="Croce 23"/>
          <p:cNvSpPr/>
          <p:nvPr/>
        </p:nvSpPr>
        <p:spPr bwMode="auto">
          <a:xfrm rot="2882556">
            <a:off x="7300611" y="2425695"/>
            <a:ext cx="703360" cy="680104"/>
          </a:xfrm>
          <a:prstGeom prst="plus">
            <a:avLst>
              <a:gd name="adj" fmla="val 39470"/>
            </a:avLst>
          </a:prstGeom>
          <a:solidFill>
            <a:schemeClr val="accent2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9624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6AE60A-B69C-4790-82F7-3882EDF23186}" type="slidenum">
              <a:rPr lang="de-DE"/>
              <a:pPr/>
              <a:t>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 smtClean="0"/>
              <a:t>Pisa Meeting 2015 - Isola d'Elba, 24-30.05.2015, I. Sacco</a:t>
            </a:r>
            <a:endParaRPr lang="de-DE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23528" y="1516722"/>
            <a:ext cx="8748464" cy="44012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chemeClr val="bg2">
                    <a:lumMod val="75000"/>
                  </a:schemeClr>
                </a:solidFill>
              </a:rPr>
              <a:t> Successfully operated a very compact gamma-detection module </a:t>
            </a:r>
          </a:p>
          <a:p>
            <a:endParaRPr lang="en-US" sz="2000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chemeClr val="bg2">
                    <a:lumMod val="75000"/>
                  </a:schemeClr>
                </a:solidFill>
              </a:rPr>
              <a:t> The module contains ALL functionalities for a MR compatible PET</a:t>
            </a:r>
          </a:p>
          <a:p>
            <a:r>
              <a:rPr lang="en-US" sz="2000" kern="0" dirty="0" smtClean="0">
                <a:solidFill>
                  <a:schemeClr val="bg2">
                    <a:lumMod val="75000"/>
                  </a:schemeClr>
                </a:solidFill>
              </a:rPr>
              <a:t>   readout: </a:t>
            </a:r>
            <a:r>
              <a:rPr lang="en-US" sz="2000" kern="0" dirty="0" err="1" smtClean="0">
                <a:solidFill>
                  <a:schemeClr val="bg2">
                    <a:lumMod val="75000"/>
                  </a:schemeClr>
                </a:solidFill>
              </a:rPr>
              <a:t>SiPMs</a:t>
            </a:r>
            <a:r>
              <a:rPr lang="en-US" sz="2000" kern="0" dirty="0" smtClean="0">
                <a:solidFill>
                  <a:schemeClr val="bg2">
                    <a:lumMod val="75000"/>
                  </a:schemeClr>
                </a:solidFill>
              </a:rPr>
              <a:t>, ADCs, TDCs, Cooling</a:t>
            </a:r>
          </a:p>
          <a:p>
            <a:endParaRPr lang="en-US" sz="2000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chemeClr val="bg2">
                    <a:lumMod val="75000"/>
                  </a:schemeClr>
                </a:solidFill>
              </a:rPr>
              <a:t> The modules have excellent timing performance of 230 </a:t>
            </a:r>
            <a:r>
              <a:rPr lang="en-US" sz="2000" kern="0" dirty="0" err="1" smtClean="0">
                <a:solidFill>
                  <a:schemeClr val="bg2">
                    <a:lumMod val="75000"/>
                  </a:schemeClr>
                </a:solidFill>
              </a:rPr>
              <a:t>ps</a:t>
            </a:r>
            <a:r>
              <a:rPr lang="en-US" sz="2000" kern="0" dirty="0" smtClean="0">
                <a:solidFill>
                  <a:schemeClr val="bg2">
                    <a:lumMod val="75000"/>
                  </a:schemeClr>
                </a:solidFill>
              </a:rPr>
              <a:t> CRT at room</a:t>
            </a:r>
          </a:p>
          <a:p>
            <a:r>
              <a:rPr lang="en-US" sz="2000" kern="0" dirty="0" smtClean="0">
                <a:solidFill>
                  <a:schemeClr val="bg2">
                    <a:lumMod val="75000"/>
                  </a:schemeClr>
                </a:solidFill>
              </a:rPr>
              <a:t>   temperature providing good </a:t>
            </a:r>
            <a:r>
              <a:rPr lang="en-US" sz="2000" kern="0" dirty="0" err="1" smtClean="0">
                <a:solidFill>
                  <a:schemeClr val="bg2">
                    <a:lumMod val="75000"/>
                  </a:schemeClr>
                </a:solidFill>
              </a:rPr>
              <a:t>ToF</a:t>
            </a:r>
            <a:r>
              <a:rPr lang="en-US" sz="2000" kern="0" dirty="0" smtClean="0">
                <a:solidFill>
                  <a:schemeClr val="bg2">
                    <a:lumMod val="75000"/>
                  </a:schemeClr>
                </a:solidFill>
              </a:rPr>
              <a:t> performance</a:t>
            </a:r>
          </a:p>
          <a:p>
            <a:endParaRPr lang="en-US" sz="2000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chemeClr val="bg2">
                    <a:lumMod val="75000"/>
                  </a:schemeClr>
                </a:solidFill>
              </a:rPr>
              <a:t> The latest generation of FBK </a:t>
            </a:r>
            <a:r>
              <a:rPr lang="en-US" sz="2000" kern="0" dirty="0" err="1" smtClean="0">
                <a:solidFill>
                  <a:schemeClr val="bg2">
                    <a:lumMod val="75000"/>
                  </a:schemeClr>
                </a:solidFill>
              </a:rPr>
              <a:t>SiPMs</a:t>
            </a:r>
            <a:r>
              <a:rPr lang="en-US" sz="2000" kern="0" dirty="0" smtClean="0">
                <a:solidFill>
                  <a:schemeClr val="bg2">
                    <a:lumMod val="75000"/>
                  </a:schemeClr>
                </a:solidFill>
              </a:rPr>
              <a:t> should provide even better timing</a:t>
            </a:r>
          </a:p>
          <a:p>
            <a:pPr>
              <a:buFont typeface="Wingdings" pitchFamily="2" charset="2"/>
              <a:buChar char="§"/>
            </a:pPr>
            <a:endParaRPr lang="en-US" sz="2000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chemeClr val="bg2">
                    <a:lumMod val="75000"/>
                  </a:schemeClr>
                </a:solidFill>
              </a:rPr>
              <a:t> The spatial granularity is only 2.5mm, smaller than typical clinical systems</a:t>
            </a:r>
          </a:p>
          <a:p>
            <a:pPr>
              <a:buFont typeface="Wingdings" pitchFamily="2" charset="2"/>
              <a:buChar char="§"/>
            </a:pPr>
            <a:endParaRPr lang="en-US" sz="2000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chemeClr val="bg2">
                    <a:lumMod val="75000"/>
                  </a:schemeClr>
                </a:solidFill>
              </a:rPr>
              <a:t> We expect very high spatial resolutions with light spreader readout</a:t>
            </a:r>
          </a:p>
          <a:p>
            <a:r>
              <a:rPr lang="en-US" sz="2000" kern="0" dirty="0" smtClean="0">
                <a:solidFill>
                  <a:schemeClr val="bg2">
                    <a:lumMod val="75000"/>
                  </a:schemeClr>
                </a:solidFill>
              </a:rPr>
              <a:t>   and with specialized </a:t>
            </a:r>
            <a:r>
              <a:rPr lang="en-US" sz="2000" kern="0" dirty="0" err="1" smtClean="0">
                <a:solidFill>
                  <a:schemeClr val="bg2">
                    <a:lumMod val="75000"/>
                  </a:schemeClr>
                </a:solidFill>
              </a:rPr>
              <a:t>SiPMs</a:t>
            </a:r>
            <a:r>
              <a:rPr lang="en-US" sz="2000" kern="0" dirty="0" smtClean="0">
                <a:solidFill>
                  <a:schemeClr val="bg2">
                    <a:lumMod val="75000"/>
                  </a:schemeClr>
                </a:solidFill>
              </a:rPr>
              <a:t> as well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879624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4801" y="4005064"/>
            <a:ext cx="8228160" cy="864096"/>
          </a:xfrm>
        </p:spPr>
        <p:txBody>
          <a:bodyPr/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3200" dirty="0" smtClean="0">
                <a:latin typeface="GoudyOlSt BT" panose="02020502050305020303" pitchFamily="18" charset="0"/>
              </a:rPr>
              <a:t>Thank you!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5517232"/>
            <a:ext cx="1785678" cy="107872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80615" y="5831597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work has been supported by the European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Union under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framework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Grant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Agreement #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24171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195FB-8A9C-454C-B58F-DEA31B6D837E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20783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hteck 141"/>
          <p:cNvSpPr/>
          <p:nvPr/>
        </p:nvSpPr>
        <p:spPr bwMode="auto">
          <a:xfrm>
            <a:off x="4806000" y="4302000"/>
            <a:ext cx="79974" cy="1022400"/>
          </a:xfrm>
          <a:prstGeom prst="rect">
            <a:avLst/>
          </a:prstGeom>
          <a:solidFill>
            <a:schemeClr val="bg2">
              <a:lumMod val="40000"/>
              <a:lumOff val="60000"/>
              <a:alpha val="47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 Emission Tomography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AE60A-B69C-4790-82F7-3882EDF23186}" type="slidenum">
              <a:rPr lang="de-DE">
                <a:solidFill>
                  <a:srgbClr val="FFFFFF"/>
                </a:solidFill>
              </a:rPr>
              <a:pPr/>
              <a:t>2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1571327" y="6500813"/>
            <a:ext cx="6169025" cy="357187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Pisa Meeting 2015 - Isola d'Elba, 24-30.05.2015, I. Sacco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148064" y="1268760"/>
            <a:ext cx="252028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kern="0" dirty="0" smtClean="0">
                <a:solidFill>
                  <a:schemeClr val="accent2"/>
                </a:solidFill>
              </a:rPr>
              <a:t>Clinical Application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300192" y="1700808"/>
            <a:ext cx="2808312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b="1" kern="0" dirty="0" smtClean="0">
                <a:solidFill>
                  <a:schemeClr val="bg2">
                    <a:lumMod val="75000"/>
                  </a:schemeClr>
                </a:solidFill>
              </a:rPr>
              <a:t>Time of Flight</a:t>
            </a:r>
            <a:endParaRPr lang="en-US" sz="1600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 1:1 coupling LYSO – </a:t>
            </a:r>
            <a:r>
              <a:rPr lang="en-US" sz="1600" kern="0" dirty="0" err="1" smtClean="0">
                <a:solidFill>
                  <a:schemeClr val="bg2">
                    <a:lumMod val="75000"/>
                  </a:schemeClr>
                </a:solidFill>
              </a:rPr>
              <a:t>SiPM</a:t>
            </a:r>
            <a:endParaRPr lang="en-US" sz="1600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 High density channel</a:t>
            </a:r>
          </a:p>
          <a:p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   detector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 Compact and MR</a:t>
            </a:r>
          </a:p>
          <a:p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   compatible </a:t>
            </a:r>
          </a:p>
        </p:txBody>
      </p:sp>
      <p:grpSp>
        <p:nvGrpSpPr>
          <p:cNvPr id="36" name="Gruppo 35"/>
          <p:cNvGrpSpPr/>
          <p:nvPr/>
        </p:nvGrpSpPr>
        <p:grpSpPr>
          <a:xfrm>
            <a:off x="228771" y="1758397"/>
            <a:ext cx="3777574" cy="4165898"/>
            <a:chOff x="228771" y="1758397"/>
            <a:chExt cx="3777574" cy="4165898"/>
          </a:xfrm>
        </p:grpSpPr>
        <p:pic>
          <p:nvPicPr>
            <p:cNvPr id="37" name="Grafik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626" r="12200"/>
            <a:stretch/>
          </p:blipFill>
          <p:spPr>
            <a:xfrm>
              <a:off x="228771" y="1758397"/>
              <a:ext cx="3777574" cy="3263256"/>
            </a:xfrm>
            <a:prstGeom prst="rect">
              <a:avLst/>
            </a:prstGeom>
          </p:spPr>
        </p:pic>
        <p:cxnSp>
          <p:nvCxnSpPr>
            <p:cNvPr id="39" name="Gerader Verbinder 246"/>
            <p:cNvCxnSpPr/>
            <p:nvPr/>
          </p:nvCxnSpPr>
          <p:spPr bwMode="auto">
            <a:xfrm>
              <a:off x="1913691" y="4651259"/>
              <a:ext cx="10964" cy="940914"/>
            </a:xfrm>
            <a:prstGeom prst="line">
              <a:avLst/>
            </a:prstGeom>
            <a:solidFill>
              <a:srgbClr val="FFFF00"/>
            </a:solidFill>
            <a:ln w="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Gerader Verbinder 248"/>
            <p:cNvCxnSpPr/>
            <p:nvPr/>
          </p:nvCxnSpPr>
          <p:spPr bwMode="auto">
            <a:xfrm>
              <a:off x="1981411" y="4667746"/>
              <a:ext cx="3750" cy="918261"/>
            </a:xfrm>
            <a:prstGeom prst="line">
              <a:avLst/>
            </a:prstGeom>
            <a:solidFill>
              <a:srgbClr val="FFFF00"/>
            </a:solidFill>
            <a:ln w="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Textfeld 249"/>
            <p:cNvSpPr txBox="1"/>
            <p:nvPr/>
          </p:nvSpPr>
          <p:spPr>
            <a:xfrm>
              <a:off x="1307309" y="5616518"/>
              <a:ext cx="22705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spatial resolution</a:t>
              </a:r>
              <a:endParaRPr lang="en-US" sz="1400" dirty="0"/>
            </a:p>
          </p:txBody>
        </p:sp>
        <p:cxnSp>
          <p:nvCxnSpPr>
            <p:cNvPr id="42" name="Gerade Verbindung mit Pfeil 239"/>
            <p:cNvCxnSpPr/>
            <p:nvPr/>
          </p:nvCxnSpPr>
          <p:spPr bwMode="auto">
            <a:xfrm>
              <a:off x="1426804" y="5356042"/>
              <a:ext cx="494658" cy="0"/>
            </a:xfrm>
            <a:prstGeom prst="straightConnector1">
              <a:avLst/>
            </a:prstGeom>
            <a:solidFill>
              <a:srgbClr val="FFFF00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Gerade Verbindung mit Pfeil 244"/>
            <p:cNvCxnSpPr/>
            <p:nvPr/>
          </p:nvCxnSpPr>
          <p:spPr bwMode="auto">
            <a:xfrm flipH="1">
              <a:off x="1981411" y="5356042"/>
              <a:ext cx="550272" cy="0"/>
            </a:xfrm>
            <a:prstGeom prst="straightConnector1">
              <a:avLst/>
            </a:prstGeom>
            <a:solidFill>
              <a:srgbClr val="FFFF00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Gerade Verbindung mit Pfeil 251"/>
            <p:cNvCxnSpPr/>
            <p:nvPr/>
          </p:nvCxnSpPr>
          <p:spPr bwMode="auto">
            <a:xfrm flipV="1">
              <a:off x="2456759" y="2881408"/>
              <a:ext cx="620028" cy="522236"/>
            </a:xfrm>
            <a:prstGeom prst="straightConnector1">
              <a:avLst/>
            </a:prstGeom>
            <a:solidFill>
              <a:srgbClr val="FFFF00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5" name="Textfeld 252"/>
            <p:cNvSpPr txBox="1"/>
            <p:nvPr/>
          </p:nvSpPr>
          <p:spPr>
            <a:xfrm>
              <a:off x="2381654" y="3007310"/>
              <a:ext cx="285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Ɣ </a:t>
              </a:r>
              <a:endParaRPr lang="en-US" sz="1400" dirty="0"/>
            </a:p>
            <a:p>
              <a:endParaRPr lang="en-US" sz="1400" dirty="0"/>
            </a:p>
          </p:txBody>
        </p:sp>
        <p:cxnSp>
          <p:nvCxnSpPr>
            <p:cNvPr id="46" name="Gerade Verbindung mit Pfeil 253"/>
            <p:cNvCxnSpPr/>
            <p:nvPr/>
          </p:nvCxnSpPr>
          <p:spPr bwMode="auto">
            <a:xfrm flipH="1">
              <a:off x="1426804" y="3463258"/>
              <a:ext cx="964348" cy="741453"/>
            </a:xfrm>
            <a:prstGeom prst="straightConnector1">
              <a:avLst/>
            </a:prstGeom>
            <a:solidFill>
              <a:srgbClr val="FFFF00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Textfeld 256"/>
            <p:cNvSpPr txBox="1"/>
            <p:nvPr/>
          </p:nvSpPr>
          <p:spPr>
            <a:xfrm>
              <a:off x="1426804" y="3668300"/>
              <a:ext cx="390979" cy="583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Ɣ</a:t>
              </a:r>
            </a:p>
            <a:p>
              <a:endParaRPr lang="en-US" sz="1400" dirty="0"/>
            </a:p>
          </p:txBody>
        </p:sp>
        <p:sp>
          <p:nvSpPr>
            <p:cNvPr id="48" name="Ellipse 229"/>
            <p:cNvSpPr/>
            <p:nvPr/>
          </p:nvSpPr>
          <p:spPr bwMode="auto">
            <a:xfrm>
              <a:off x="2354955" y="3392643"/>
              <a:ext cx="105084" cy="10439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61" name="Gruppo 60"/>
          <p:cNvGrpSpPr/>
          <p:nvPr/>
        </p:nvGrpSpPr>
        <p:grpSpPr>
          <a:xfrm>
            <a:off x="4788024" y="1759652"/>
            <a:ext cx="1178057" cy="1381316"/>
            <a:chOff x="4229732" y="3517591"/>
            <a:chExt cx="1178057" cy="1381316"/>
          </a:xfrm>
        </p:grpSpPr>
        <p:sp>
          <p:nvSpPr>
            <p:cNvPr id="49" name="Rechteck 166"/>
            <p:cNvSpPr/>
            <p:nvPr/>
          </p:nvSpPr>
          <p:spPr bwMode="auto">
            <a:xfrm>
              <a:off x="4229732" y="3666061"/>
              <a:ext cx="1178057" cy="1053385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47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0" name="Rechteck 180"/>
            <p:cNvSpPr/>
            <p:nvPr/>
          </p:nvSpPr>
          <p:spPr bwMode="auto">
            <a:xfrm>
              <a:off x="4232606" y="4719446"/>
              <a:ext cx="1175183" cy="1169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1" name="Gerader Verbinder 198"/>
            <p:cNvCxnSpPr>
              <a:stCxn id="49" idx="0"/>
              <a:endCxn id="52" idx="0"/>
            </p:cNvCxnSpPr>
            <p:nvPr/>
          </p:nvCxnSpPr>
          <p:spPr bwMode="auto">
            <a:xfrm>
              <a:off x="4818761" y="3666061"/>
              <a:ext cx="0" cy="1174350"/>
            </a:xfrm>
            <a:prstGeom prst="line">
              <a:avLst/>
            </a:prstGeom>
            <a:solidFill>
              <a:srgbClr val="FFFF00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hteck 196"/>
            <p:cNvSpPr/>
            <p:nvPr/>
          </p:nvSpPr>
          <p:spPr bwMode="auto">
            <a:xfrm>
              <a:off x="4229732" y="4840411"/>
              <a:ext cx="1178057" cy="58496"/>
            </a:xfrm>
            <a:prstGeom prst="rect">
              <a:avLst/>
            </a:prstGeom>
            <a:solidFill>
              <a:srgbClr val="3399FF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3" name="Gerader Verbinder 203"/>
            <p:cNvCxnSpPr/>
            <p:nvPr/>
          </p:nvCxnSpPr>
          <p:spPr bwMode="auto">
            <a:xfrm>
              <a:off x="5008243" y="3666061"/>
              <a:ext cx="0" cy="1174350"/>
            </a:xfrm>
            <a:prstGeom prst="line">
              <a:avLst/>
            </a:prstGeom>
            <a:solidFill>
              <a:srgbClr val="FFFF00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Gerader Verbinder 204"/>
            <p:cNvCxnSpPr/>
            <p:nvPr/>
          </p:nvCxnSpPr>
          <p:spPr bwMode="auto">
            <a:xfrm>
              <a:off x="5202871" y="3666061"/>
              <a:ext cx="0" cy="1174350"/>
            </a:xfrm>
            <a:prstGeom prst="line">
              <a:avLst/>
            </a:prstGeom>
            <a:solidFill>
              <a:srgbClr val="FFFF00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Gerader Verbinder 205"/>
            <p:cNvCxnSpPr/>
            <p:nvPr/>
          </p:nvCxnSpPr>
          <p:spPr bwMode="auto">
            <a:xfrm>
              <a:off x="4618988" y="3666061"/>
              <a:ext cx="0" cy="1174350"/>
            </a:xfrm>
            <a:prstGeom prst="line">
              <a:avLst/>
            </a:prstGeom>
            <a:solidFill>
              <a:srgbClr val="FFFF00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Gerader Verbinder 206"/>
            <p:cNvCxnSpPr/>
            <p:nvPr/>
          </p:nvCxnSpPr>
          <p:spPr bwMode="auto">
            <a:xfrm>
              <a:off x="4424360" y="3666061"/>
              <a:ext cx="0" cy="1174350"/>
            </a:xfrm>
            <a:prstGeom prst="line">
              <a:avLst/>
            </a:prstGeom>
            <a:solidFill>
              <a:srgbClr val="FFFF00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Gerade Verbindung mit Pfeil 209"/>
            <p:cNvCxnSpPr/>
            <p:nvPr/>
          </p:nvCxnSpPr>
          <p:spPr bwMode="auto">
            <a:xfrm>
              <a:off x="4368370" y="3517591"/>
              <a:ext cx="194628" cy="534517"/>
            </a:xfrm>
            <a:prstGeom prst="straightConnector1">
              <a:avLst/>
            </a:prstGeom>
            <a:solidFill>
              <a:srgbClr val="FFFF00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Gerade Verbindung mit Pfeil 212"/>
            <p:cNvCxnSpPr/>
            <p:nvPr/>
          </p:nvCxnSpPr>
          <p:spPr bwMode="auto">
            <a:xfrm flipH="1">
              <a:off x="4419744" y="4036615"/>
              <a:ext cx="148398" cy="355090"/>
            </a:xfrm>
            <a:prstGeom prst="straightConnector1">
              <a:avLst/>
            </a:prstGeom>
            <a:solidFill>
              <a:srgbClr val="FFFF00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Gerade Verbindung mit Pfeil 214"/>
            <p:cNvCxnSpPr/>
            <p:nvPr/>
          </p:nvCxnSpPr>
          <p:spPr bwMode="auto">
            <a:xfrm>
              <a:off x="4422053" y="4365951"/>
              <a:ext cx="131756" cy="384659"/>
            </a:xfrm>
            <a:prstGeom prst="straightConnector1">
              <a:avLst/>
            </a:prstGeom>
            <a:solidFill>
              <a:srgbClr val="FFFF00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0" name="Gerade Verbindung mit Pfeil 216"/>
            <p:cNvCxnSpPr/>
            <p:nvPr/>
          </p:nvCxnSpPr>
          <p:spPr bwMode="auto">
            <a:xfrm>
              <a:off x="4566438" y="4052025"/>
              <a:ext cx="23951" cy="671463"/>
            </a:xfrm>
            <a:prstGeom prst="straightConnector1">
              <a:avLst/>
            </a:prstGeom>
            <a:solidFill>
              <a:srgbClr val="FFFF00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2" name="CasellaDiTesto 61"/>
          <p:cNvSpPr txBox="1"/>
          <p:nvPr/>
        </p:nvSpPr>
        <p:spPr>
          <a:xfrm>
            <a:off x="5148064" y="3676962"/>
            <a:ext cx="288032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kern="0" dirty="0" smtClean="0">
                <a:solidFill>
                  <a:schemeClr val="accent2"/>
                </a:solidFill>
              </a:rPr>
              <a:t>Pre- clinical Application</a:t>
            </a:r>
          </a:p>
        </p:txBody>
      </p:sp>
      <p:grpSp>
        <p:nvGrpSpPr>
          <p:cNvPr id="88" name="Gruppo 87"/>
          <p:cNvGrpSpPr/>
          <p:nvPr/>
        </p:nvGrpSpPr>
        <p:grpSpPr>
          <a:xfrm>
            <a:off x="4786526" y="4102411"/>
            <a:ext cx="1153626" cy="1558837"/>
            <a:chOff x="4211960" y="1243759"/>
            <a:chExt cx="1153626" cy="1558837"/>
          </a:xfrm>
        </p:grpSpPr>
        <p:sp>
          <p:nvSpPr>
            <p:cNvPr id="63" name="Rechteck 140"/>
            <p:cNvSpPr/>
            <p:nvPr/>
          </p:nvSpPr>
          <p:spPr bwMode="auto">
            <a:xfrm>
              <a:off x="4310588" y="1439012"/>
              <a:ext cx="79974" cy="1025959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47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4" name="Rechteck 141"/>
            <p:cNvSpPr/>
            <p:nvPr/>
          </p:nvSpPr>
          <p:spPr bwMode="auto">
            <a:xfrm>
              <a:off x="4390563" y="1439014"/>
              <a:ext cx="79974" cy="1025959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47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Rechteck 142"/>
            <p:cNvSpPr/>
            <p:nvPr/>
          </p:nvSpPr>
          <p:spPr bwMode="auto">
            <a:xfrm>
              <a:off x="4470537" y="1439012"/>
              <a:ext cx="79974" cy="1025959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47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6" name="Rechteck 143"/>
            <p:cNvSpPr/>
            <p:nvPr/>
          </p:nvSpPr>
          <p:spPr bwMode="auto">
            <a:xfrm>
              <a:off x="4548580" y="1439009"/>
              <a:ext cx="79974" cy="1025959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47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7" name="Rechteck 144"/>
            <p:cNvSpPr/>
            <p:nvPr/>
          </p:nvSpPr>
          <p:spPr bwMode="auto">
            <a:xfrm>
              <a:off x="4630710" y="1439009"/>
              <a:ext cx="79974" cy="1025959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47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8" name="Rechteck 145"/>
            <p:cNvSpPr/>
            <p:nvPr/>
          </p:nvSpPr>
          <p:spPr bwMode="auto">
            <a:xfrm>
              <a:off x="4710686" y="1439014"/>
              <a:ext cx="79974" cy="1025959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47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9" name="Rechteck 147"/>
            <p:cNvSpPr/>
            <p:nvPr/>
          </p:nvSpPr>
          <p:spPr bwMode="auto">
            <a:xfrm>
              <a:off x="4790662" y="1439014"/>
              <a:ext cx="79974" cy="1025959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47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0" name="Rechteck 148"/>
            <p:cNvSpPr/>
            <p:nvPr/>
          </p:nvSpPr>
          <p:spPr bwMode="auto">
            <a:xfrm>
              <a:off x="4870638" y="1439018"/>
              <a:ext cx="79974" cy="1025959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47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1" name="Rechteck 149"/>
            <p:cNvSpPr/>
            <p:nvPr/>
          </p:nvSpPr>
          <p:spPr bwMode="auto">
            <a:xfrm>
              <a:off x="4950613" y="1439019"/>
              <a:ext cx="79974" cy="1025959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47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2" name="Rechteck 150"/>
            <p:cNvSpPr/>
            <p:nvPr/>
          </p:nvSpPr>
          <p:spPr bwMode="auto">
            <a:xfrm>
              <a:off x="5030587" y="1439018"/>
              <a:ext cx="79974" cy="1025959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47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3" name="Rechteck 151"/>
            <p:cNvSpPr/>
            <p:nvPr/>
          </p:nvSpPr>
          <p:spPr bwMode="auto">
            <a:xfrm>
              <a:off x="5108630" y="1439018"/>
              <a:ext cx="79974" cy="1025959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47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4" name="Rechteck 152"/>
            <p:cNvSpPr/>
            <p:nvPr/>
          </p:nvSpPr>
          <p:spPr bwMode="auto">
            <a:xfrm>
              <a:off x="5188605" y="1439016"/>
              <a:ext cx="79974" cy="1025959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47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5" name="Rechteck 153"/>
            <p:cNvSpPr/>
            <p:nvPr/>
          </p:nvSpPr>
          <p:spPr bwMode="auto">
            <a:xfrm>
              <a:off x="5268579" y="1439018"/>
              <a:ext cx="79974" cy="1025959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47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6" name="Rechteck 155"/>
            <p:cNvSpPr/>
            <p:nvPr/>
          </p:nvSpPr>
          <p:spPr bwMode="auto">
            <a:xfrm flipV="1">
              <a:off x="4211960" y="2464959"/>
              <a:ext cx="1153626" cy="150203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47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7" name="Rechteck 159"/>
            <p:cNvSpPr/>
            <p:nvPr/>
          </p:nvSpPr>
          <p:spPr bwMode="auto">
            <a:xfrm>
              <a:off x="4448136" y="2615164"/>
              <a:ext cx="204660" cy="1138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8" name="Rechteck 160"/>
            <p:cNvSpPr/>
            <p:nvPr/>
          </p:nvSpPr>
          <p:spPr bwMode="auto">
            <a:xfrm>
              <a:off x="4211960" y="2619726"/>
              <a:ext cx="204660" cy="1138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9" name="Rechteck 161"/>
            <p:cNvSpPr/>
            <p:nvPr/>
          </p:nvSpPr>
          <p:spPr bwMode="auto">
            <a:xfrm>
              <a:off x="4684312" y="2615164"/>
              <a:ext cx="204660" cy="1138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0" name="Rechteck 162"/>
            <p:cNvSpPr/>
            <p:nvPr/>
          </p:nvSpPr>
          <p:spPr bwMode="auto">
            <a:xfrm>
              <a:off x="4922619" y="2615164"/>
              <a:ext cx="204660" cy="1138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1" name="Rechteck 163"/>
            <p:cNvSpPr/>
            <p:nvPr/>
          </p:nvSpPr>
          <p:spPr bwMode="auto">
            <a:xfrm>
              <a:off x="5160926" y="2615164"/>
              <a:ext cx="204660" cy="1138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2" name="Rechteck 195"/>
            <p:cNvSpPr/>
            <p:nvPr/>
          </p:nvSpPr>
          <p:spPr bwMode="auto">
            <a:xfrm>
              <a:off x="4211960" y="2729044"/>
              <a:ext cx="1153626" cy="73552"/>
            </a:xfrm>
            <a:prstGeom prst="rect">
              <a:avLst/>
            </a:prstGeom>
            <a:solidFill>
              <a:srgbClr val="3399FF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3" name="Gerade Verbindung mit Pfeil 219"/>
            <p:cNvCxnSpPr/>
            <p:nvPr/>
          </p:nvCxnSpPr>
          <p:spPr bwMode="auto">
            <a:xfrm>
              <a:off x="4498294" y="1243759"/>
              <a:ext cx="194628" cy="534517"/>
            </a:xfrm>
            <a:prstGeom prst="straightConnector1">
              <a:avLst/>
            </a:prstGeom>
            <a:solidFill>
              <a:srgbClr val="FFFF00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Gerade Verbindung mit Pfeil 220"/>
            <p:cNvCxnSpPr>
              <a:endCxn id="67" idx="2"/>
            </p:cNvCxnSpPr>
            <p:nvPr/>
          </p:nvCxnSpPr>
          <p:spPr bwMode="auto">
            <a:xfrm flipH="1">
              <a:off x="4670697" y="1758397"/>
              <a:ext cx="8643" cy="706571"/>
            </a:xfrm>
            <a:prstGeom prst="straightConnector1">
              <a:avLst/>
            </a:prstGeom>
            <a:solidFill>
              <a:srgbClr val="FFFF00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Gerade Verbindung mit Pfeil 222"/>
            <p:cNvCxnSpPr/>
            <p:nvPr/>
          </p:nvCxnSpPr>
          <p:spPr bwMode="auto">
            <a:xfrm flipH="1">
              <a:off x="4506277" y="2472426"/>
              <a:ext cx="155939" cy="137187"/>
            </a:xfrm>
            <a:prstGeom prst="straightConnector1">
              <a:avLst/>
            </a:prstGeom>
            <a:solidFill>
              <a:srgbClr val="FFFF00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Gerade Verbindung mit Pfeil 224"/>
            <p:cNvCxnSpPr/>
            <p:nvPr/>
          </p:nvCxnSpPr>
          <p:spPr bwMode="auto">
            <a:xfrm>
              <a:off x="4662201" y="2472426"/>
              <a:ext cx="8496" cy="146778"/>
            </a:xfrm>
            <a:prstGeom prst="straightConnector1">
              <a:avLst/>
            </a:prstGeom>
            <a:solidFill>
              <a:srgbClr val="FFFF00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Gerade Verbindung mit Pfeil 227"/>
            <p:cNvCxnSpPr/>
            <p:nvPr/>
          </p:nvCxnSpPr>
          <p:spPr bwMode="auto">
            <a:xfrm>
              <a:off x="4665853" y="2472424"/>
              <a:ext cx="217728" cy="148853"/>
            </a:xfrm>
            <a:prstGeom prst="straightConnector1">
              <a:avLst/>
            </a:prstGeom>
            <a:solidFill>
              <a:srgbClr val="FFFF00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90" name="CasellaDiTesto 89"/>
          <p:cNvSpPr txBox="1"/>
          <p:nvPr/>
        </p:nvSpPr>
        <p:spPr>
          <a:xfrm>
            <a:off x="6300192" y="4077072"/>
            <a:ext cx="2808312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b="1" kern="0" dirty="0" smtClean="0">
                <a:solidFill>
                  <a:schemeClr val="bg2">
                    <a:lumMod val="75000"/>
                  </a:schemeClr>
                </a:solidFill>
              </a:rPr>
              <a:t>Sub-millimeter LYSO</a:t>
            </a:r>
          </a:p>
          <a:p>
            <a:r>
              <a:rPr lang="en-US" sz="1600" b="1" kern="0" dirty="0" smtClean="0">
                <a:solidFill>
                  <a:schemeClr val="bg2">
                    <a:lumMod val="75000"/>
                  </a:schemeClr>
                </a:solidFill>
              </a:rPr>
              <a:t>   array identification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 Light spreader and</a:t>
            </a:r>
          </a:p>
          <a:p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   neighbor logic</a:t>
            </a:r>
          </a:p>
          <a:p>
            <a:pP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 ns-CRT sufficient</a:t>
            </a:r>
          </a:p>
          <a:p>
            <a:pP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 Compact and MR</a:t>
            </a:r>
          </a:p>
          <a:p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   compatible </a:t>
            </a:r>
          </a:p>
        </p:txBody>
      </p:sp>
      <p:sp>
        <p:nvSpPr>
          <p:cNvPr id="91" name="Rettangolo arrotondato 90"/>
          <p:cNvSpPr/>
          <p:nvPr/>
        </p:nvSpPr>
        <p:spPr bwMode="auto">
          <a:xfrm>
            <a:off x="4499992" y="1196752"/>
            <a:ext cx="4536504" cy="2304256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3778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One-layer Detector Module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AE60A-B69C-4790-82F7-3882EDF23186}" type="slidenum">
              <a:rPr lang="de-DE">
                <a:solidFill>
                  <a:srgbClr val="FFFFFF"/>
                </a:solidFill>
              </a:rPr>
              <a:pPr/>
              <a:t>3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1571327" y="6500813"/>
            <a:ext cx="6169025" cy="357187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Pisa Meeting 2015 - Isola d'Elba, 24-30.05.2015, I. Sacco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8" name="Immagine 7" descr="0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18" y="980728"/>
            <a:ext cx="3226377" cy="2848772"/>
          </a:xfrm>
          <a:prstGeom prst="rect">
            <a:avLst/>
          </a:prstGeom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19"/>
            <a:ext cx="3297493" cy="300446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83568" y="3909824"/>
            <a:ext cx="6768752" cy="2831544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Single Low Temperature Co-fired Ceramic (LTCC)</a:t>
            </a: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12×12 </a:t>
            </a:r>
            <a:r>
              <a:rPr lang="en-US" kern="0" dirty="0" err="1" smtClean="0">
                <a:solidFill>
                  <a:schemeClr val="bg2">
                    <a:lumMod val="75000"/>
                  </a:schemeClr>
                </a:solidFill>
              </a:rPr>
              <a:t>SiPM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array – 2.5×2.5mm</a:t>
            </a:r>
            <a:r>
              <a:rPr lang="en-US" kern="0" baseline="30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pitch</a:t>
            </a: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Four PETA5 flip-chip mounted – 144 Readout Channels</a:t>
            </a: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Integrated liquid cooling within the LTCC</a:t>
            </a:r>
          </a:p>
          <a:p>
            <a:pPr>
              <a:buFont typeface="Wingdings" pitchFamily="2" charset="2"/>
              <a:buChar char="§"/>
            </a:pPr>
            <a:endParaRPr lang="en-US" sz="1600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Directly connected to the main readout PCB</a:t>
            </a:r>
          </a:p>
          <a:p>
            <a:pPr>
              <a:buFont typeface="Arial" pitchFamily="34" charset="0"/>
              <a:buChar char="•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 bwMode="auto">
          <a:xfrm>
            <a:off x="1619672" y="2636912"/>
            <a:ext cx="1296144" cy="1224136"/>
          </a:xfrm>
          <a:prstGeom prst="straightConnector1">
            <a:avLst/>
          </a:prstGeom>
          <a:solidFill>
            <a:srgbClr val="FFFF00"/>
          </a:solidFill>
          <a:ln w="254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Connettore 2 11"/>
          <p:cNvCxnSpPr/>
          <p:nvPr/>
        </p:nvCxnSpPr>
        <p:spPr bwMode="auto">
          <a:xfrm flipV="1">
            <a:off x="3203848" y="2780928"/>
            <a:ext cx="1440160" cy="1152128"/>
          </a:xfrm>
          <a:prstGeom prst="straightConnector1">
            <a:avLst/>
          </a:prstGeom>
          <a:solidFill>
            <a:srgbClr val="FFFF00"/>
          </a:solidFill>
          <a:ln w="254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CasellaDiTesto 13"/>
          <p:cNvSpPr txBox="1"/>
          <p:nvPr/>
        </p:nvSpPr>
        <p:spPr>
          <a:xfrm rot="2629701">
            <a:off x="1570233" y="3169169"/>
            <a:ext cx="108012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kern="0" dirty="0" smtClean="0">
                <a:solidFill>
                  <a:schemeClr val="accent2"/>
                </a:solidFill>
              </a:rPr>
              <a:t>30 mm</a:t>
            </a:r>
          </a:p>
        </p:txBody>
      </p:sp>
      <p:sp>
        <p:nvSpPr>
          <p:cNvPr id="16" name="CasellaDiTesto 15"/>
          <p:cNvSpPr txBox="1"/>
          <p:nvPr/>
        </p:nvSpPr>
        <p:spPr>
          <a:xfrm rot="19091060">
            <a:off x="3578321" y="3250681"/>
            <a:ext cx="108012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kern="0" dirty="0" smtClean="0">
                <a:solidFill>
                  <a:schemeClr val="accent2"/>
                </a:solidFill>
              </a:rPr>
              <a:t>30 mm</a:t>
            </a:r>
          </a:p>
        </p:txBody>
      </p:sp>
      <p:cxnSp>
        <p:nvCxnSpPr>
          <p:cNvPr id="17" name="Connettore 2 16"/>
          <p:cNvCxnSpPr/>
          <p:nvPr/>
        </p:nvCxnSpPr>
        <p:spPr bwMode="auto">
          <a:xfrm>
            <a:off x="5580112" y="1844824"/>
            <a:ext cx="0" cy="1152128"/>
          </a:xfrm>
          <a:prstGeom prst="straightConnector1">
            <a:avLst/>
          </a:prstGeom>
          <a:solidFill>
            <a:srgbClr val="FFFF00"/>
          </a:solidFill>
          <a:ln w="254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8" name="CasellaDiTesto 17"/>
          <p:cNvSpPr txBox="1"/>
          <p:nvPr/>
        </p:nvSpPr>
        <p:spPr>
          <a:xfrm rot="16200000">
            <a:off x="4936686" y="2200218"/>
            <a:ext cx="93610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kern="0" dirty="0" smtClean="0">
                <a:solidFill>
                  <a:schemeClr val="accent2"/>
                </a:solidFill>
              </a:rPr>
              <a:t>18mm</a:t>
            </a:r>
          </a:p>
        </p:txBody>
      </p:sp>
    </p:spTree>
    <p:extLst>
      <p:ext uri="{BB962C8B-B14F-4D97-AF65-F5344CB8AC3E}">
        <p14:creationId xmlns:p14="http://schemas.microsoft.com/office/powerpoint/2010/main" xmlns="" val="14963778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PETA5 Design: Features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AE60A-B69C-4790-82F7-3882EDF23186}" type="slidenum">
              <a:rPr lang="de-DE">
                <a:solidFill>
                  <a:srgbClr val="FFFFFF"/>
                </a:solidFill>
              </a:rPr>
              <a:pPr/>
              <a:t>4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1571327" y="6500813"/>
            <a:ext cx="6169025" cy="357187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Pisa Meeting 2015 - Isola d'Elba, 24-30.05.2015, I. Sacco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7" name="Immagine 8" descr="PETA4_Photo_Bumps_label2.jpg"/>
          <p:cNvPicPr>
            <a:picLocks noChangeAspect="1"/>
          </p:cNvPicPr>
          <p:nvPr/>
        </p:nvPicPr>
        <p:blipFill>
          <a:blip r:embed="rId3" cstate="print"/>
          <a:srcRect l="9838" b="11151"/>
          <a:stretch>
            <a:fillRect/>
          </a:stretch>
        </p:blipFill>
        <p:spPr>
          <a:xfrm>
            <a:off x="5359618" y="1124744"/>
            <a:ext cx="3604871" cy="266429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51520" y="1070154"/>
            <a:ext cx="5184576" cy="2923877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r>
              <a:rPr lang="en-US" sz="2000" u="sng" kern="0" dirty="0" smtClean="0">
                <a:solidFill>
                  <a:schemeClr val="accent2"/>
                </a:solidFill>
              </a:rPr>
              <a:t>P</a:t>
            </a:r>
            <a:r>
              <a:rPr lang="en-US" sz="2000" kern="0" dirty="0" smtClean="0">
                <a:solidFill>
                  <a:schemeClr val="accent2"/>
                </a:solidFill>
              </a:rPr>
              <a:t>osition </a:t>
            </a:r>
            <a:r>
              <a:rPr lang="en-US" sz="2000" u="sng" kern="0" dirty="0" smtClean="0">
                <a:solidFill>
                  <a:schemeClr val="accent2"/>
                </a:solidFill>
              </a:rPr>
              <a:t>E</a:t>
            </a:r>
            <a:r>
              <a:rPr lang="en-US" sz="2000" kern="0" dirty="0" smtClean="0">
                <a:solidFill>
                  <a:schemeClr val="accent2"/>
                </a:solidFill>
              </a:rPr>
              <a:t>nergy </a:t>
            </a:r>
            <a:r>
              <a:rPr lang="en-US" sz="2000" u="sng" kern="0" dirty="0" smtClean="0">
                <a:solidFill>
                  <a:schemeClr val="accent2"/>
                </a:solidFill>
              </a:rPr>
              <a:t>T</a:t>
            </a:r>
            <a:r>
              <a:rPr lang="en-US" sz="2000" kern="0" dirty="0" smtClean="0">
                <a:solidFill>
                  <a:schemeClr val="accent2"/>
                </a:solidFill>
              </a:rPr>
              <a:t>iming </a:t>
            </a:r>
            <a:r>
              <a:rPr lang="en-US" sz="2000" u="sng" kern="0" dirty="0" err="1" smtClean="0">
                <a:solidFill>
                  <a:schemeClr val="accent2"/>
                </a:solidFill>
              </a:rPr>
              <a:t>A</a:t>
            </a:r>
            <a:r>
              <a:rPr lang="en-US" sz="2000" kern="0" dirty="0" err="1" smtClean="0">
                <a:solidFill>
                  <a:schemeClr val="accent2"/>
                </a:solidFill>
              </a:rPr>
              <a:t>sic</a:t>
            </a:r>
            <a:r>
              <a:rPr lang="en-US" sz="2000" kern="0" dirty="0" smtClean="0">
                <a:solidFill>
                  <a:schemeClr val="accent2"/>
                </a:solidFill>
              </a:rPr>
              <a:t> family</a:t>
            </a:r>
          </a:p>
          <a:p>
            <a:endParaRPr lang="en-US" sz="2000" kern="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5</a:t>
            </a:r>
            <a:r>
              <a:rPr lang="en-US" kern="0" baseline="30000" dirty="0" smtClean="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ASIC generation specialized for </a:t>
            </a:r>
            <a:r>
              <a:rPr lang="en-US" kern="0" dirty="0" err="1" smtClean="0">
                <a:solidFill>
                  <a:schemeClr val="bg2">
                    <a:lumMod val="75000"/>
                  </a:schemeClr>
                </a:solidFill>
              </a:rPr>
              <a:t>SiPM</a:t>
            </a: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  readout	</a:t>
            </a:r>
          </a:p>
          <a:p>
            <a:pPr>
              <a:buFont typeface="Wingdings" pitchFamily="2" charset="2"/>
              <a:buChar char="§"/>
            </a:pPr>
            <a:r>
              <a:rPr lang="en-US" i="1" kern="0" dirty="0" smtClean="0">
                <a:solidFill>
                  <a:schemeClr val="bg2">
                    <a:lumMod val="75000"/>
                  </a:schemeClr>
                </a:solidFill>
              </a:rPr>
              <a:t> 5 × 5mm</a:t>
            </a:r>
            <a:r>
              <a:rPr lang="en-US" i="1" kern="0" baseline="30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i="1" kern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in UMC </a:t>
            </a:r>
            <a:r>
              <a:rPr lang="en-US" i="1" kern="0" dirty="0" smtClean="0">
                <a:solidFill>
                  <a:schemeClr val="bg2">
                    <a:lumMod val="75000"/>
                  </a:schemeClr>
                </a:solidFill>
              </a:rPr>
              <a:t>180nm technology</a:t>
            </a: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bump-bonded with </a:t>
            </a:r>
            <a:r>
              <a:rPr lang="en-US" i="1" kern="0" dirty="0" smtClean="0">
                <a:solidFill>
                  <a:schemeClr val="bg2">
                    <a:lumMod val="75000"/>
                  </a:schemeClr>
                </a:solidFill>
              </a:rPr>
              <a:t>292µm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pitch</a:t>
            </a:r>
          </a:p>
          <a:p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36 channels single/differential ended</a:t>
            </a: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configuration and control scheme shared up to </a:t>
            </a:r>
          </a:p>
          <a:p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  4 chips with very few wires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51520" y="4149080"/>
            <a:ext cx="8892480" cy="2031325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PLL &amp; VCO  integrated on chip at reference frequency </a:t>
            </a:r>
            <a:r>
              <a:rPr lang="en-US" i="1" kern="0" dirty="0" smtClean="0">
                <a:solidFill>
                  <a:schemeClr val="bg2">
                    <a:lumMod val="75000"/>
                  </a:schemeClr>
                </a:solidFill>
              </a:rPr>
              <a:t>622.5MHz</a:t>
            </a: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TDC with </a:t>
            </a:r>
            <a:r>
              <a:rPr lang="en-US" i="1" kern="0" dirty="0" smtClean="0">
                <a:solidFill>
                  <a:schemeClr val="bg2">
                    <a:lumMod val="75000"/>
                  </a:schemeClr>
                </a:solidFill>
              </a:rPr>
              <a:t>50.2 </a:t>
            </a:r>
            <a:r>
              <a:rPr lang="en-US" i="1" kern="0" dirty="0" err="1" smtClean="0">
                <a:solidFill>
                  <a:schemeClr val="bg2">
                    <a:lumMod val="75000"/>
                  </a:schemeClr>
                </a:solidFill>
              </a:rPr>
              <a:t>ps</a:t>
            </a:r>
            <a:r>
              <a:rPr lang="en-US" i="1" kern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bin width from a 16 stage ring differential oscillator</a:t>
            </a: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Four groups of neighbor logic fully programmable per half chip</a:t>
            </a: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Veto mechanism for low energy events and zero suppression</a:t>
            </a: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3778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PETA5 Design: Single-Ended Channel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6AE60A-B69C-4790-82F7-3882EDF23186}" type="slidenum">
              <a:rPr lang="de-DE">
                <a:solidFill>
                  <a:srgbClr val="FFFFFF"/>
                </a:solidFill>
              </a:rPr>
              <a:pPr/>
              <a:t>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Pisa Meeting 2015 - Isola d'Elba, 24-30.05.2015, I. Sacco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99" name="Abgerundetes Rechteck 302"/>
          <p:cNvSpPr/>
          <p:nvPr/>
        </p:nvSpPr>
        <p:spPr>
          <a:xfrm>
            <a:off x="4067944" y="4293096"/>
            <a:ext cx="4032448" cy="1944216"/>
          </a:xfrm>
          <a:prstGeom prst="roundRect">
            <a:avLst>
              <a:gd name="adj" fmla="val 5810"/>
            </a:avLst>
          </a:prstGeom>
          <a:solidFill>
            <a:schemeClr val="accent1">
              <a:alpha val="12000"/>
            </a:schemeClr>
          </a:solidFill>
          <a:ln w="25400"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Discriminator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5" name="Abgerundetes Rechteck 264"/>
          <p:cNvSpPr/>
          <p:nvPr/>
        </p:nvSpPr>
        <p:spPr>
          <a:xfrm>
            <a:off x="1475657" y="1124744"/>
            <a:ext cx="2016223" cy="3672409"/>
          </a:xfrm>
          <a:prstGeom prst="roundRect">
            <a:avLst>
              <a:gd name="adj" fmla="val 4758"/>
            </a:avLst>
          </a:prstGeom>
          <a:solidFill>
            <a:schemeClr val="accent1">
              <a:alpha val="12000"/>
            </a:schemeClr>
          </a:solidFill>
          <a:ln w="25400"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Low Impedance</a:t>
            </a:r>
          </a:p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Front-End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6" name="Abgerundetes Rechteck 247"/>
          <p:cNvSpPr/>
          <p:nvPr/>
        </p:nvSpPr>
        <p:spPr>
          <a:xfrm>
            <a:off x="611560" y="1124744"/>
            <a:ext cx="720081" cy="2016222"/>
          </a:xfrm>
          <a:prstGeom prst="roundRect">
            <a:avLst/>
          </a:prstGeom>
          <a:solidFill>
            <a:schemeClr val="accent1">
              <a:alpha val="12000"/>
            </a:schemeClr>
          </a:solidFill>
          <a:ln w="25400"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Inject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7" name="Gruppieren 157"/>
          <p:cNvGrpSpPr/>
          <p:nvPr/>
        </p:nvGrpSpPr>
        <p:grpSpPr>
          <a:xfrm rot="16200000">
            <a:off x="589529" y="2730951"/>
            <a:ext cx="774064" cy="153938"/>
            <a:chOff x="2455863" y="1146225"/>
            <a:chExt cx="774064" cy="153938"/>
          </a:xfrm>
        </p:grpSpPr>
        <p:sp>
          <p:nvSpPr>
            <p:cNvPr id="108" name="Rechteck 158"/>
            <p:cNvSpPr/>
            <p:nvPr/>
          </p:nvSpPr>
          <p:spPr>
            <a:xfrm>
              <a:off x="2651760" y="1146225"/>
              <a:ext cx="388620" cy="153938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Gerader Verbinder 159"/>
            <p:cNvCxnSpPr/>
            <p:nvPr/>
          </p:nvCxnSpPr>
          <p:spPr>
            <a:xfrm>
              <a:off x="2455863" y="1219201"/>
              <a:ext cx="189547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r Verbinder 160"/>
            <p:cNvCxnSpPr/>
            <p:nvPr/>
          </p:nvCxnSpPr>
          <p:spPr>
            <a:xfrm>
              <a:off x="3040380" y="1219201"/>
              <a:ext cx="189547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Gerader Verbinder 172"/>
          <p:cNvCxnSpPr/>
          <p:nvPr/>
        </p:nvCxnSpPr>
        <p:spPr>
          <a:xfrm flipH="1">
            <a:off x="323528" y="3717032"/>
            <a:ext cx="1728192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uppieren 179"/>
          <p:cNvGrpSpPr/>
          <p:nvPr/>
        </p:nvGrpSpPr>
        <p:grpSpPr>
          <a:xfrm>
            <a:off x="1704316" y="4365104"/>
            <a:ext cx="257175" cy="269078"/>
            <a:chOff x="7058025" y="4256881"/>
            <a:chExt cx="257175" cy="269078"/>
          </a:xfrm>
        </p:grpSpPr>
        <p:cxnSp>
          <p:nvCxnSpPr>
            <p:cNvPr id="113" name="Gerader Verbinder 180"/>
            <p:cNvCxnSpPr/>
            <p:nvPr/>
          </p:nvCxnSpPr>
          <p:spPr>
            <a:xfrm>
              <a:off x="7058025" y="4419600"/>
              <a:ext cx="257175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r Verbinder 181"/>
            <p:cNvCxnSpPr/>
            <p:nvPr/>
          </p:nvCxnSpPr>
          <p:spPr>
            <a:xfrm>
              <a:off x="7115178" y="4471979"/>
              <a:ext cx="152400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r Verbinder 182"/>
            <p:cNvCxnSpPr/>
            <p:nvPr/>
          </p:nvCxnSpPr>
          <p:spPr>
            <a:xfrm>
              <a:off x="7158038" y="4525959"/>
              <a:ext cx="73025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r Verbinder 183"/>
            <p:cNvCxnSpPr/>
            <p:nvPr/>
          </p:nvCxnSpPr>
          <p:spPr>
            <a:xfrm>
              <a:off x="7191375" y="4256881"/>
              <a:ext cx="0" cy="138113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Ellipse 194"/>
          <p:cNvSpPr/>
          <p:nvPr/>
        </p:nvSpPr>
        <p:spPr>
          <a:xfrm>
            <a:off x="1691680" y="1988840"/>
            <a:ext cx="288032" cy="288032"/>
          </a:xfrm>
          <a:prstGeom prst="ellipse">
            <a:avLst/>
          </a:pr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Gerader Verbinder 196"/>
          <p:cNvCxnSpPr>
            <a:endCxn id="117" idx="0"/>
          </p:cNvCxnSpPr>
          <p:nvPr/>
        </p:nvCxnSpPr>
        <p:spPr>
          <a:xfrm flipH="1">
            <a:off x="1835696" y="1772816"/>
            <a:ext cx="1616" cy="216024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r Verbinder 197"/>
          <p:cNvCxnSpPr/>
          <p:nvPr/>
        </p:nvCxnSpPr>
        <p:spPr>
          <a:xfrm>
            <a:off x="1835696" y="2420888"/>
            <a:ext cx="0" cy="504056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lussdiagramm: Verbindungsstelle zu einer anderen Seite 201"/>
          <p:cNvSpPr/>
          <p:nvPr/>
        </p:nvSpPr>
        <p:spPr>
          <a:xfrm rot="5400000">
            <a:off x="2915817" y="2852937"/>
            <a:ext cx="432046" cy="576064"/>
          </a:xfrm>
          <a:prstGeom prst="flowChartOffpageConnector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r"/>
            <a:r>
              <a:rPr lang="de-DE" sz="1400" b="1" dirty="0" smtClean="0">
                <a:solidFill>
                  <a:schemeClr val="tx1"/>
                </a:solidFill>
              </a:rPr>
              <a:t>DAC 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21" name="Gerader Verbinder 202"/>
          <p:cNvCxnSpPr>
            <a:stCxn id="120" idx="2"/>
          </p:cNvCxnSpPr>
          <p:nvPr/>
        </p:nvCxnSpPr>
        <p:spPr>
          <a:xfrm flipH="1">
            <a:off x="2602136" y="3140969"/>
            <a:ext cx="241672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r Verbinder 203"/>
          <p:cNvCxnSpPr/>
          <p:nvPr/>
        </p:nvCxnSpPr>
        <p:spPr>
          <a:xfrm flipH="1">
            <a:off x="1813986" y="3717032"/>
            <a:ext cx="957814" cy="1554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r Verbinder 205"/>
          <p:cNvCxnSpPr/>
          <p:nvPr/>
        </p:nvCxnSpPr>
        <p:spPr>
          <a:xfrm>
            <a:off x="2771800" y="3429000"/>
            <a:ext cx="0" cy="288032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llipse 208"/>
          <p:cNvSpPr/>
          <p:nvPr/>
        </p:nvSpPr>
        <p:spPr>
          <a:xfrm>
            <a:off x="1804114" y="3679411"/>
            <a:ext cx="72000" cy="72000"/>
          </a:xfrm>
          <a:prstGeom prst="ellipse">
            <a:avLst/>
          </a:prstGeom>
          <a:solidFill>
            <a:schemeClr val="tx1"/>
          </a:solidFill>
          <a:ln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Gerader Verbinder 209"/>
          <p:cNvCxnSpPr/>
          <p:nvPr/>
        </p:nvCxnSpPr>
        <p:spPr>
          <a:xfrm>
            <a:off x="1691680" y="1772816"/>
            <a:ext cx="288032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r Verbinder 211"/>
          <p:cNvCxnSpPr/>
          <p:nvPr/>
        </p:nvCxnSpPr>
        <p:spPr>
          <a:xfrm>
            <a:off x="1835696" y="2636912"/>
            <a:ext cx="1944216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r Verbinder 250"/>
          <p:cNvCxnSpPr/>
          <p:nvPr/>
        </p:nvCxnSpPr>
        <p:spPr>
          <a:xfrm flipV="1">
            <a:off x="2843808" y="2276872"/>
            <a:ext cx="0" cy="36004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r Verbinder 274"/>
          <p:cNvCxnSpPr/>
          <p:nvPr/>
        </p:nvCxnSpPr>
        <p:spPr>
          <a:xfrm>
            <a:off x="3779912" y="1988840"/>
            <a:ext cx="0" cy="288032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r Verbinder 283"/>
          <p:cNvCxnSpPr/>
          <p:nvPr/>
        </p:nvCxnSpPr>
        <p:spPr>
          <a:xfrm>
            <a:off x="4571999" y="5157191"/>
            <a:ext cx="1656184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r Verbinder 289"/>
          <p:cNvCxnSpPr/>
          <p:nvPr/>
        </p:nvCxnSpPr>
        <p:spPr>
          <a:xfrm flipH="1">
            <a:off x="6228183" y="5013175"/>
            <a:ext cx="1" cy="288032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r Verbinder 291"/>
          <p:cNvCxnSpPr/>
          <p:nvPr/>
        </p:nvCxnSpPr>
        <p:spPr>
          <a:xfrm>
            <a:off x="6300191" y="5877271"/>
            <a:ext cx="1224136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r Verbinder 334"/>
          <p:cNvCxnSpPr/>
          <p:nvPr/>
        </p:nvCxnSpPr>
        <p:spPr>
          <a:xfrm flipV="1">
            <a:off x="6516215" y="5157191"/>
            <a:ext cx="1" cy="216023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hteck 227"/>
          <p:cNvSpPr/>
          <p:nvPr/>
        </p:nvSpPr>
        <p:spPr>
          <a:xfrm>
            <a:off x="7524328" y="5013175"/>
            <a:ext cx="360040" cy="1008112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feld 286"/>
          <p:cNvSpPr txBox="1"/>
          <p:nvPr/>
        </p:nvSpPr>
        <p:spPr>
          <a:xfrm>
            <a:off x="7020270" y="5229199"/>
            <a:ext cx="648073" cy="307777"/>
          </a:xfrm>
          <a:prstGeom prst="rect">
            <a:avLst/>
          </a:prstGeom>
          <a:noFill/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Th</a:t>
            </a:r>
            <a:r>
              <a:rPr lang="de-DE" sz="1400" baseline="-25000" dirty="0" err="1" smtClean="0"/>
              <a:t>N</a:t>
            </a:r>
            <a:endParaRPr lang="en-US" sz="1400" baseline="-25000" dirty="0"/>
          </a:p>
        </p:txBody>
      </p:sp>
      <p:sp>
        <p:nvSpPr>
          <p:cNvPr id="158" name="Rechteck 56"/>
          <p:cNvSpPr/>
          <p:nvPr/>
        </p:nvSpPr>
        <p:spPr>
          <a:xfrm>
            <a:off x="8422704" y="1124744"/>
            <a:ext cx="613792" cy="51125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feld 295"/>
          <p:cNvSpPr txBox="1"/>
          <p:nvPr/>
        </p:nvSpPr>
        <p:spPr>
          <a:xfrm rot="16200000">
            <a:off x="6160822" y="3496362"/>
            <a:ext cx="5112568" cy="369332"/>
          </a:xfrm>
          <a:prstGeom prst="rect">
            <a:avLst/>
          </a:prstGeom>
          <a:noFill/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Finite State Machine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0" name="Gerader Verbinder 296"/>
          <p:cNvCxnSpPr>
            <a:endCxn id="133" idx="3"/>
          </p:cNvCxnSpPr>
          <p:nvPr/>
        </p:nvCxnSpPr>
        <p:spPr>
          <a:xfrm flipH="1" flipV="1">
            <a:off x="7884368" y="5517231"/>
            <a:ext cx="576064" cy="1"/>
          </a:xfrm>
          <a:prstGeom prst="line">
            <a:avLst/>
          </a:prstGeom>
          <a:ln w="25400" cap="rnd">
            <a:solidFill>
              <a:schemeClr val="tx1"/>
            </a:solidFill>
            <a:round/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Gerader Verbinder 364"/>
          <p:cNvCxnSpPr/>
          <p:nvPr/>
        </p:nvCxnSpPr>
        <p:spPr>
          <a:xfrm flipV="1">
            <a:off x="5292079" y="5157191"/>
            <a:ext cx="1" cy="72008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feld 375"/>
          <p:cNvSpPr txBox="1"/>
          <p:nvPr/>
        </p:nvSpPr>
        <p:spPr>
          <a:xfrm>
            <a:off x="4788024" y="5471646"/>
            <a:ext cx="576064" cy="307777"/>
          </a:xfrm>
          <a:prstGeom prst="rect">
            <a:avLst/>
          </a:prstGeom>
          <a:noFill/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</a:t>
            </a:r>
            <a:r>
              <a:rPr lang="de-DE" sz="1400" baseline="-25000" dirty="0" smtClean="0"/>
              <a:t>CM</a:t>
            </a:r>
            <a:endParaRPr lang="en-US" sz="1400" baseline="-25000" dirty="0"/>
          </a:p>
        </p:txBody>
      </p:sp>
      <p:sp>
        <p:nvSpPr>
          <p:cNvPr id="163" name="Textfeld 377"/>
          <p:cNvSpPr txBox="1"/>
          <p:nvPr/>
        </p:nvSpPr>
        <p:spPr>
          <a:xfrm>
            <a:off x="179512" y="3284984"/>
            <a:ext cx="600744" cy="288032"/>
          </a:xfrm>
          <a:prstGeom prst="rect">
            <a:avLst/>
          </a:prstGeom>
          <a:noFill/>
          <a:ln cap="rnd">
            <a:noFill/>
            <a:round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de-DE" dirty="0"/>
              <a:t>Input</a:t>
            </a:r>
            <a:endParaRPr lang="en-US" dirty="0"/>
          </a:p>
        </p:txBody>
      </p:sp>
      <p:cxnSp>
        <p:nvCxnSpPr>
          <p:cNvPr id="165" name="Gerader Verbinder 172"/>
          <p:cNvCxnSpPr>
            <a:endCxn id="106" idx="2"/>
          </p:cNvCxnSpPr>
          <p:nvPr/>
        </p:nvCxnSpPr>
        <p:spPr>
          <a:xfrm flipV="1">
            <a:off x="971600" y="3140966"/>
            <a:ext cx="1" cy="576066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208"/>
          <p:cNvSpPr/>
          <p:nvPr/>
        </p:nvSpPr>
        <p:spPr>
          <a:xfrm>
            <a:off x="934414" y="3674694"/>
            <a:ext cx="72000" cy="72000"/>
          </a:xfrm>
          <a:prstGeom prst="ellipse">
            <a:avLst/>
          </a:prstGeom>
          <a:solidFill>
            <a:schemeClr val="tx1"/>
          </a:solidFill>
          <a:ln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Gruppierung 41"/>
          <p:cNvGrpSpPr/>
          <p:nvPr/>
        </p:nvGrpSpPr>
        <p:grpSpPr>
          <a:xfrm>
            <a:off x="971600" y="1988840"/>
            <a:ext cx="144016" cy="504056"/>
            <a:chOff x="1415480" y="1916832"/>
            <a:chExt cx="144016" cy="504056"/>
          </a:xfrm>
        </p:grpSpPr>
        <p:cxnSp>
          <p:nvCxnSpPr>
            <p:cNvPr id="168" name="Gerader Verbinder 172"/>
            <p:cNvCxnSpPr/>
            <p:nvPr/>
          </p:nvCxnSpPr>
          <p:spPr>
            <a:xfrm flipV="1">
              <a:off x="1415480" y="1916832"/>
              <a:ext cx="0" cy="144016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r Verbinder 172"/>
            <p:cNvCxnSpPr/>
            <p:nvPr/>
          </p:nvCxnSpPr>
          <p:spPr>
            <a:xfrm flipH="1" flipV="1">
              <a:off x="1415480" y="2060848"/>
              <a:ext cx="144016" cy="216024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r Verbinder 172"/>
            <p:cNvCxnSpPr/>
            <p:nvPr/>
          </p:nvCxnSpPr>
          <p:spPr>
            <a:xfrm flipV="1">
              <a:off x="1415480" y="2276872"/>
              <a:ext cx="0" cy="144016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1" name="Gerader Verbinder 172"/>
          <p:cNvCxnSpPr/>
          <p:nvPr/>
        </p:nvCxnSpPr>
        <p:spPr>
          <a:xfrm flipH="1">
            <a:off x="323528" y="1988840"/>
            <a:ext cx="648072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hteck 332"/>
          <p:cNvSpPr/>
          <p:nvPr/>
        </p:nvSpPr>
        <p:spPr>
          <a:xfrm>
            <a:off x="107504" y="1844824"/>
            <a:ext cx="288032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rnd" cmpd="sng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Gerader Verbinder 172"/>
          <p:cNvCxnSpPr/>
          <p:nvPr/>
        </p:nvCxnSpPr>
        <p:spPr>
          <a:xfrm flipV="1">
            <a:off x="251520" y="3861048"/>
            <a:ext cx="0" cy="1152128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feld 350"/>
          <p:cNvSpPr txBox="1"/>
          <p:nvPr/>
        </p:nvSpPr>
        <p:spPr>
          <a:xfrm>
            <a:off x="35496" y="5013176"/>
            <a:ext cx="720080" cy="307777"/>
          </a:xfrm>
          <a:prstGeom prst="rect">
            <a:avLst/>
          </a:prstGeom>
          <a:noFill/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- HV</a:t>
            </a:r>
            <a:endParaRPr lang="en-US" sz="1400" dirty="0"/>
          </a:p>
        </p:txBody>
      </p:sp>
      <p:sp>
        <p:nvSpPr>
          <p:cNvPr id="175" name="Gleichschenkliges Dreieck 351"/>
          <p:cNvSpPr/>
          <p:nvPr/>
        </p:nvSpPr>
        <p:spPr>
          <a:xfrm flipH="1">
            <a:off x="107504" y="4392255"/>
            <a:ext cx="288032" cy="188873"/>
          </a:xfrm>
          <a:prstGeom prst="triangle">
            <a:avLst/>
          </a:prstGeom>
          <a:solidFill>
            <a:schemeClr val="tx1"/>
          </a:solid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Gerader Verbinder 172"/>
          <p:cNvCxnSpPr/>
          <p:nvPr/>
        </p:nvCxnSpPr>
        <p:spPr>
          <a:xfrm flipH="1">
            <a:off x="107504" y="4365104"/>
            <a:ext cx="288032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feld 353"/>
          <p:cNvSpPr txBox="1"/>
          <p:nvPr/>
        </p:nvSpPr>
        <p:spPr>
          <a:xfrm>
            <a:off x="467544" y="4365104"/>
            <a:ext cx="504056" cy="216023"/>
          </a:xfrm>
          <a:prstGeom prst="rect">
            <a:avLst/>
          </a:prstGeom>
          <a:noFill/>
          <a:ln cap="rnd">
            <a:noFill/>
            <a:round/>
          </a:ln>
        </p:spPr>
        <p:txBody>
          <a:bodyPr wrap="none" rtlCol="0" anchor="ctr" anchorCtr="0">
            <a:noAutofit/>
          </a:bodyPr>
          <a:lstStyle/>
          <a:p>
            <a:r>
              <a:rPr lang="de-DE" sz="1600" dirty="0" smtClean="0"/>
              <a:t>SiPM</a:t>
            </a:r>
            <a:endParaRPr lang="en-US" sz="1400" dirty="0"/>
          </a:p>
        </p:txBody>
      </p:sp>
      <p:sp>
        <p:nvSpPr>
          <p:cNvPr id="178" name="Textfeld 354"/>
          <p:cNvSpPr txBox="1"/>
          <p:nvPr/>
        </p:nvSpPr>
        <p:spPr>
          <a:xfrm>
            <a:off x="0" y="2204864"/>
            <a:ext cx="600744" cy="288032"/>
          </a:xfrm>
          <a:prstGeom prst="rect">
            <a:avLst/>
          </a:prstGeom>
          <a:noFill/>
          <a:ln cap="rnd">
            <a:noFill/>
            <a:round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 smtClean="0"/>
              <a:t>Inject</a:t>
            </a:r>
            <a:endParaRPr lang="en-US" dirty="0"/>
          </a:p>
        </p:txBody>
      </p:sp>
      <p:sp>
        <p:nvSpPr>
          <p:cNvPr id="179" name="Rechteck 171"/>
          <p:cNvSpPr/>
          <p:nvPr/>
        </p:nvSpPr>
        <p:spPr>
          <a:xfrm>
            <a:off x="107504" y="3573016"/>
            <a:ext cx="288032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rnd" cmpd="sng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Ellipse 194"/>
          <p:cNvSpPr/>
          <p:nvPr/>
        </p:nvSpPr>
        <p:spPr>
          <a:xfrm>
            <a:off x="1691680" y="2132856"/>
            <a:ext cx="288032" cy="288032"/>
          </a:xfrm>
          <a:prstGeom prst="ellipse">
            <a:avLst/>
          </a:pr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Gerader Verbinder 196"/>
          <p:cNvCxnSpPr/>
          <p:nvPr/>
        </p:nvCxnSpPr>
        <p:spPr>
          <a:xfrm flipH="1">
            <a:off x="2411760" y="1772816"/>
            <a:ext cx="1616" cy="216024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r Verbinder 209"/>
          <p:cNvCxnSpPr/>
          <p:nvPr/>
        </p:nvCxnSpPr>
        <p:spPr>
          <a:xfrm>
            <a:off x="2267744" y="1772816"/>
            <a:ext cx="288032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uppierung 126"/>
          <p:cNvGrpSpPr/>
          <p:nvPr/>
        </p:nvGrpSpPr>
        <p:grpSpPr>
          <a:xfrm>
            <a:off x="2411760" y="1916832"/>
            <a:ext cx="432048" cy="720080"/>
            <a:chOff x="3719736" y="1196752"/>
            <a:chExt cx="432048" cy="720080"/>
          </a:xfrm>
        </p:grpSpPr>
        <p:cxnSp>
          <p:nvCxnSpPr>
            <p:cNvPr id="184" name="Gerader Verbinder 219"/>
            <p:cNvCxnSpPr/>
            <p:nvPr/>
          </p:nvCxnSpPr>
          <p:spPr>
            <a:xfrm flipV="1">
              <a:off x="3719736" y="1700808"/>
              <a:ext cx="0" cy="216024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Gerader Verbinder 220"/>
            <p:cNvCxnSpPr/>
            <p:nvPr/>
          </p:nvCxnSpPr>
          <p:spPr>
            <a:xfrm flipV="1">
              <a:off x="3863752" y="1412776"/>
              <a:ext cx="0" cy="288032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Gerader Verbinder 222"/>
            <p:cNvCxnSpPr/>
            <p:nvPr/>
          </p:nvCxnSpPr>
          <p:spPr>
            <a:xfrm flipH="1">
              <a:off x="3719737" y="1700808"/>
              <a:ext cx="144015" cy="1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Gerader Verbinder 225"/>
            <p:cNvCxnSpPr/>
            <p:nvPr/>
          </p:nvCxnSpPr>
          <p:spPr>
            <a:xfrm flipH="1">
              <a:off x="3935762" y="1556792"/>
              <a:ext cx="216022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Ellipse 226"/>
            <p:cNvSpPr/>
            <p:nvPr/>
          </p:nvSpPr>
          <p:spPr>
            <a:xfrm rot="10800000">
              <a:off x="3948396" y="1522698"/>
              <a:ext cx="59532" cy="66244"/>
            </a:xfrm>
            <a:prstGeom prst="ellipse">
              <a:avLst/>
            </a:prstGeom>
            <a:solidFill>
              <a:schemeClr val="tx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Gerader Verbinder 222"/>
            <p:cNvCxnSpPr/>
            <p:nvPr/>
          </p:nvCxnSpPr>
          <p:spPr>
            <a:xfrm flipH="1">
              <a:off x="3719736" y="1412776"/>
              <a:ext cx="144015" cy="1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r Verbinder 219"/>
            <p:cNvCxnSpPr/>
            <p:nvPr/>
          </p:nvCxnSpPr>
          <p:spPr>
            <a:xfrm flipV="1">
              <a:off x="3719736" y="1196752"/>
              <a:ext cx="0" cy="216024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r Verbinder 220"/>
            <p:cNvCxnSpPr/>
            <p:nvPr/>
          </p:nvCxnSpPr>
          <p:spPr>
            <a:xfrm flipV="1">
              <a:off x="3935760" y="1412776"/>
              <a:ext cx="0" cy="288032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uppierung 389"/>
          <p:cNvGrpSpPr/>
          <p:nvPr/>
        </p:nvGrpSpPr>
        <p:grpSpPr>
          <a:xfrm>
            <a:off x="1835696" y="2924944"/>
            <a:ext cx="432048" cy="720080"/>
            <a:chOff x="3719736" y="1196752"/>
            <a:chExt cx="432048" cy="720080"/>
          </a:xfrm>
        </p:grpSpPr>
        <p:cxnSp>
          <p:nvCxnSpPr>
            <p:cNvPr id="193" name="Gerader Verbinder 219"/>
            <p:cNvCxnSpPr/>
            <p:nvPr/>
          </p:nvCxnSpPr>
          <p:spPr>
            <a:xfrm flipV="1">
              <a:off x="3719736" y="1700808"/>
              <a:ext cx="0" cy="216024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r Verbinder 220"/>
            <p:cNvCxnSpPr/>
            <p:nvPr/>
          </p:nvCxnSpPr>
          <p:spPr>
            <a:xfrm flipV="1">
              <a:off x="3863752" y="1412776"/>
              <a:ext cx="0" cy="288032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Gerader Verbinder 222"/>
            <p:cNvCxnSpPr/>
            <p:nvPr/>
          </p:nvCxnSpPr>
          <p:spPr>
            <a:xfrm flipH="1">
              <a:off x="3719737" y="1700808"/>
              <a:ext cx="144015" cy="1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r Verbinder 225"/>
            <p:cNvCxnSpPr/>
            <p:nvPr/>
          </p:nvCxnSpPr>
          <p:spPr>
            <a:xfrm flipH="1">
              <a:off x="3935762" y="1556792"/>
              <a:ext cx="216022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Gerader Verbinder 222"/>
            <p:cNvCxnSpPr/>
            <p:nvPr/>
          </p:nvCxnSpPr>
          <p:spPr>
            <a:xfrm flipH="1">
              <a:off x="3719736" y="1412776"/>
              <a:ext cx="144015" cy="1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r Verbinder 219"/>
            <p:cNvCxnSpPr/>
            <p:nvPr/>
          </p:nvCxnSpPr>
          <p:spPr>
            <a:xfrm flipV="1">
              <a:off x="3719736" y="1196752"/>
              <a:ext cx="0" cy="216024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Gerader Verbinder 220"/>
            <p:cNvCxnSpPr/>
            <p:nvPr/>
          </p:nvCxnSpPr>
          <p:spPr>
            <a:xfrm flipV="1">
              <a:off x="3935760" y="1412776"/>
              <a:ext cx="0" cy="288032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0" name="Gerader Verbinder 197"/>
          <p:cNvCxnSpPr/>
          <p:nvPr/>
        </p:nvCxnSpPr>
        <p:spPr>
          <a:xfrm>
            <a:off x="1835696" y="3501008"/>
            <a:ext cx="0" cy="432048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e 194"/>
          <p:cNvSpPr/>
          <p:nvPr/>
        </p:nvSpPr>
        <p:spPr>
          <a:xfrm>
            <a:off x="1691680" y="3933056"/>
            <a:ext cx="288032" cy="288032"/>
          </a:xfrm>
          <a:prstGeom prst="ellipse">
            <a:avLst/>
          </a:pr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Ellipse 194"/>
          <p:cNvSpPr/>
          <p:nvPr/>
        </p:nvSpPr>
        <p:spPr>
          <a:xfrm>
            <a:off x="1691680" y="4077072"/>
            <a:ext cx="288032" cy="288032"/>
          </a:xfrm>
          <a:prstGeom prst="ellipse">
            <a:avLst/>
          </a:pr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Gleichschenkliges Dreieck 200"/>
          <p:cNvSpPr/>
          <p:nvPr/>
        </p:nvSpPr>
        <p:spPr>
          <a:xfrm rot="16200000">
            <a:off x="2195739" y="3068960"/>
            <a:ext cx="432048" cy="432047"/>
          </a:xfrm>
          <a:prstGeom prst="triangle">
            <a:avLst>
              <a:gd name="adj" fmla="val 48538"/>
            </a:avLst>
          </a:prstGeom>
          <a:solidFill>
            <a:schemeClr val="bg1"/>
          </a:solid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Gerader Verbinder 202"/>
          <p:cNvCxnSpPr/>
          <p:nvPr/>
        </p:nvCxnSpPr>
        <p:spPr>
          <a:xfrm>
            <a:off x="2627784" y="3429000"/>
            <a:ext cx="144016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Gruppierung 403"/>
          <p:cNvGrpSpPr/>
          <p:nvPr/>
        </p:nvGrpSpPr>
        <p:grpSpPr>
          <a:xfrm flipH="1">
            <a:off x="4139951" y="4509119"/>
            <a:ext cx="432048" cy="720080"/>
            <a:chOff x="3719736" y="1196752"/>
            <a:chExt cx="432048" cy="720080"/>
          </a:xfrm>
        </p:grpSpPr>
        <p:cxnSp>
          <p:nvCxnSpPr>
            <p:cNvPr id="206" name="Gerader Verbinder 219"/>
            <p:cNvCxnSpPr/>
            <p:nvPr/>
          </p:nvCxnSpPr>
          <p:spPr>
            <a:xfrm flipV="1">
              <a:off x="3719736" y="1700808"/>
              <a:ext cx="0" cy="216024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Gerader Verbinder 220"/>
            <p:cNvCxnSpPr/>
            <p:nvPr/>
          </p:nvCxnSpPr>
          <p:spPr>
            <a:xfrm flipV="1">
              <a:off x="3863752" y="1412776"/>
              <a:ext cx="0" cy="288032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r Verbinder 222"/>
            <p:cNvCxnSpPr/>
            <p:nvPr/>
          </p:nvCxnSpPr>
          <p:spPr>
            <a:xfrm flipH="1">
              <a:off x="3719737" y="1700808"/>
              <a:ext cx="144015" cy="1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Gerader Verbinder 225"/>
            <p:cNvCxnSpPr/>
            <p:nvPr/>
          </p:nvCxnSpPr>
          <p:spPr>
            <a:xfrm flipH="1">
              <a:off x="3935762" y="1556792"/>
              <a:ext cx="216022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Ellipse 226"/>
            <p:cNvSpPr/>
            <p:nvPr/>
          </p:nvSpPr>
          <p:spPr>
            <a:xfrm rot="10800000">
              <a:off x="3948396" y="1522698"/>
              <a:ext cx="59532" cy="66244"/>
            </a:xfrm>
            <a:prstGeom prst="ellipse">
              <a:avLst/>
            </a:prstGeom>
            <a:solidFill>
              <a:schemeClr val="tx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1" name="Gerader Verbinder 222"/>
            <p:cNvCxnSpPr/>
            <p:nvPr/>
          </p:nvCxnSpPr>
          <p:spPr>
            <a:xfrm flipH="1">
              <a:off x="3719736" y="1412776"/>
              <a:ext cx="144015" cy="1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Gerader Verbinder 219"/>
            <p:cNvCxnSpPr/>
            <p:nvPr/>
          </p:nvCxnSpPr>
          <p:spPr>
            <a:xfrm flipV="1">
              <a:off x="3719736" y="1196752"/>
              <a:ext cx="0" cy="216024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r Verbinder 220"/>
            <p:cNvCxnSpPr/>
            <p:nvPr/>
          </p:nvCxnSpPr>
          <p:spPr>
            <a:xfrm flipV="1">
              <a:off x="3935760" y="1412776"/>
              <a:ext cx="0" cy="288032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Rechteck 420"/>
          <p:cNvSpPr/>
          <p:nvPr/>
        </p:nvSpPr>
        <p:spPr>
          <a:xfrm rot="16200000">
            <a:off x="5184066" y="5625244"/>
            <a:ext cx="216025" cy="144015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Gerader Verbinder 283"/>
          <p:cNvCxnSpPr/>
          <p:nvPr/>
        </p:nvCxnSpPr>
        <p:spPr>
          <a:xfrm>
            <a:off x="5076055" y="5517231"/>
            <a:ext cx="216024" cy="1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Gerader Verbinder 283"/>
          <p:cNvCxnSpPr/>
          <p:nvPr/>
        </p:nvCxnSpPr>
        <p:spPr>
          <a:xfrm>
            <a:off x="5292079" y="5877271"/>
            <a:ext cx="936104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echteck 362"/>
          <p:cNvSpPr/>
          <p:nvPr/>
        </p:nvSpPr>
        <p:spPr>
          <a:xfrm rot="16200000">
            <a:off x="5184067" y="5265202"/>
            <a:ext cx="216025" cy="144015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Gleichschenkliges Dreieck 275"/>
          <p:cNvSpPr/>
          <p:nvPr/>
        </p:nvSpPr>
        <p:spPr>
          <a:xfrm rot="5400000">
            <a:off x="5436095" y="5301209"/>
            <a:ext cx="1008112" cy="432049"/>
          </a:xfrm>
          <a:prstGeom prst="triangle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Textfeld 292"/>
          <p:cNvSpPr txBox="1"/>
          <p:nvPr/>
        </p:nvSpPr>
        <p:spPr>
          <a:xfrm>
            <a:off x="5724127" y="5373215"/>
            <a:ext cx="451503" cy="261610"/>
          </a:xfrm>
          <a:prstGeom prst="rect">
            <a:avLst/>
          </a:prstGeom>
          <a:noFill/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x 4 </a:t>
            </a:r>
            <a:endParaRPr lang="en-US" sz="1100" dirty="0"/>
          </a:p>
        </p:txBody>
      </p:sp>
      <p:sp>
        <p:nvSpPr>
          <p:cNvPr id="220" name="Ellipse 300"/>
          <p:cNvSpPr/>
          <p:nvPr/>
        </p:nvSpPr>
        <p:spPr>
          <a:xfrm>
            <a:off x="5580111" y="5805263"/>
            <a:ext cx="144016" cy="144016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Ellipse 300"/>
          <p:cNvSpPr/>
          <p:nvPr/>
        </p:nvSpPr>
        <p:spPr>
          <a:xfrm>
            <a:off x="5868143" y="5805263"/>
            <a:ext cx="144016" cy="144016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2" name="Gerader Verbinder 289"/>
          <p:cNvCxnSpPr/>
          <p:nvPr/>
        </p:nvCxnSpPr>
        <p:spPr>
          <a:xfrm flipH="1">
            <a:off x="6300191" y="5013175"/>
            <a:ext cx="1" cy="288032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Gerader Verbinder 289"/>
          <p:cNvCxnSpPr/>
          <p:nvPr/>
        </p:nvCxnSpPr>
        <p:spPr>
          <a:xfrm flipH="1">
            <a:off x="6228183" y="5733255"/>
            <a:ext cx="1" cy="288032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Gerader Verbinder 289"/>
          <p:cNvCxnSpPr/>
          <p:nvPr/>
        </p:nvCxnSpPr>
        <p:spPr>
          <a:xfrm flipH="1">
            <a:off x="6300191" y="5733255"/>
            <a:ext cx="1" cy="288032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Gerader Verbinder 283"/>
          <p:cNvCxnSpPr/>
          <p:nvPr/>
        </p:nvCxnSpPr>
        <p:spPr>
          <a:xfrm>
            <a:off x="3779912" y="4869160"/>
            <a:ext cx="360040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Gerader Verbinder 209"/>
          <p:cNvCxnSpPr/>
          <p:nvPr/>
        </p:nvCxnSpPr>
        <p:spPr>
          <a:xfrm>
            <a:off x="4427983" y="4509119"/>
            <a:ext cx="288032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Gerader Verbinder 283"/>
          <p:cNvCxnSpPr/>
          <p:nvPr/>
        </p:nvCxnSpPr>
        <p:spPr>
          <a:xfrm>
            <a:off x="4571999" y="5229199"/>
            <a:ext cx="0" cy="576064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Gerader Verbinder 180"/>
          <p:cNvCxnSpPr/>
          <p:nvPr/>
        </p:nvCxnSpPr>
        <p:spPr>
          <a:xfrm>
            <a:off x="4440619" y="5823966"/>
            <a:ext cx="257175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Gerader Verbinder 181"/>
          <p:cNvCxnSpPr/>
          <p:nvPr/>
        </p:nvCxnSpPr>
        <p:spPr>
          <a:xfrm>
            <a:off x="4497772" y="5876345"/>
            <a:ext cx="152400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Gerader Verbinder 182"/>
          <p:cNvCxnSpPr/>
          <p:nvPr/>
        </p:nvCxnSpPr>
        <p:spPr>
          <a:xfrm>
            <a:off x="4540632" y="5930325"/>
            <a:ext cx="73025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Rechteck 452"/>
          <p:cNvSpPr/>
          <p:nvPr/>
        </p:nvSpPr>
        <p:spPr>
          <a:xfrm rot="16200000">
            <a:off x="4427983" y="5373214"/>
            <a:ext cx="288032" cy="144016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2" name="Gerader Verbinder 291"/>
          <p:cNvCxnSpPr/>
          <p:nvPr/>
        </p:nvCxnSpPr>
        <p:spPr>
          <a:xfrm>
            <a:off x="6300191" y="5157191"/>
            <a:ext cx="1224136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Gerader Verbinder 283"/>
          <p:cNvCxnSpPr/>
          <p:nvPr/>
        </p:nvCxnSpPr>
        <p:spPr>
          <a:xfrm>
            <a:off x="6516215" y="5373215"/>
            <a:ext cx="504056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Rechteck 468"/>
          <p:cNvSpPr/>
          <p:nvPr/>
        </p:nvSpPr>
        <p:spPr>
          <a:xfrm rot="10800000">
            <a:off x="6660231" y="5301207"/>
            <a:ext cx="216025" cy="144015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5" name="Gerader Verbinder 334"/>
          <p:cNvCxnSpPr/>
          <p:nvPr/>
        </p:nvCxnSpPr>
        <p:spPr>
          <a:xfrm flipV="1">
            <a:off x="6516215" y="5661247"/>
            <a:ext cx="1" cy="216023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r Verbinder 283"/>
          <p:cNvCxnSpPr/>
          <p:nvPr/>
        </p:nvCxnSpPr>
        <p:spPr>
          <a:xfrm>
            <a:off x="6516215" y="5661247"/>
            <a:ext cx="504056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Rechteck 478"/>
          <p:cNvSpPr/>
          <p:nvPr/>
        </p:nvSpPr>
        <p:spPr>
          <a:xfrm rot="10800000">
            <a:off x="6660231" y="5589239"/>
            <a:ext cx="216025" cy="144015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Textfeld 479"/>
          <p:cNvSpPr txBox="1"/>
          <p:nvPr/>
        </p:nvSpPr>
        <p:spPr>
          <a:xfrm>
            <a:off x="7020270" y="5490602"/>
            <a:ext cx="576065" cy="307777"/>
          </a:xfrm>
          <a:prstGeom prst="rect">
            <a:avLst/>
          </a:prstGeom>
          <a:noFill/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Th</a:t>
            </a:r>
            <a:r>
              <a:rPr lang="de-DE" sz="1400" baseline="-25000" dirty="0" err="1" smtClean="0"/>
              <a:t>P</a:t>
            </a:r>
            <a:endParaRPr lang="en-US" sz="1100" baseline="-25000" dirty="0"/>
          </a:p>
        </p:txBody>
      </p:sp>
      <p:grpSp>
        <p:nvGrpSpPr>
          <p:cNvPr id="289" name="Gruppo 288"/>
          <p:cNvGrpSpPr/>
          <p:nvPr/>
        </p:nvGrpSpPr>
        <p:grpSpPr>
          <a:xfrm>
            <a:off x="3779912" y="1124744"/>
            <a:ext cx="4680520" cy="2975430"/>
            <a:chOff x="3779912" y="1124744"/>
            <a:chExt cx="4680520" cy="2975430"/>
          </a:xfrm>
        </p:grpSpPr>
        <p:sp>
          <p:nvSpPr>
            <p:cNvPr id="134" name="Abgerundetes Rechteck 273"/>
            <p:cNvSpPr/>
            <p:nvPr/>
          </p:nvSpPr>
          <p:spPr>
            <a:xfrm>
              <a:off x="4067945" y="1124744"/>
              <a:ext cx="4032447" cy="2975430"/>
            </a:xfrm>
            <a:prstGeom prst="roundRect">
              <a:avLst>
                <a:gd name="adj" fmla="val 4407"/>
              </a:avLst>
            </a:prstGeom>
            <a:solidFill>
              <a:schemeClr val="accent1">
                <a:alpha val="12000"/>
              </a:schemeClr>
            </a:solidFill>
            <a:ln w="25400" cap="rnd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0"/>
            <a:lstStyle/>
            <a:p>
              <a:pPr algn="ctr"/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Charge Integrator &amp; ADC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35" name="Gerader Verbinder 30"/>
            <p:cNvCxnSpPr/>
            <p:nvPr/>
          </p:nvCxnSpPr>
          <p:spPr>
            <a:xfrm>
              <a:off x="4644008" y="2636912"/>
              <a:ext cx="1944216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uppieren 31"/>
            <p:cNvGrpSpPr/>
            <p:nvPr/>
          </p:nvGrpSpPr>
          <p:grpSpPr>
            <a:xfrm>
              <a:off x="4511382" y="3717032"/>
              <a:ext cx="257175" cy="269078"/>
              <a:chOff x="7058025" y="4256881"/>
              <a:chExt cx="257175" cy="269078"/>
            </a:xfrm>
          </p:grpSpPr>
          <p:cxnSp>
            <p:nvCxnSpPr>
              <p:cNvPr id="137" name="Gerader Verbinder 32"/>
              <p:cNvCxnSpPr/>
              <p:nvPr/>
            </p:nvCxnSpPr>
            <p:spPr>
              <a:xfrm>
                <a:off x="7058025" y="4419600"/>
                <a:ext cx="257175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r Verbinder 33"/>
              <p:cNvCxnSpPr/>
              <p:nvPr/>
            </p:nvCxnSpPr>
            <p:spPr>
              <a:xfrm>
                <a:off x="7115178" y="4471979"/>
                <a:ext cx="152400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r Verbinder 34"/>
              <p:cNvCxnSpPr/>
              <p:nvPr/>
            </p:nvCxnSpPr>
            <p:spPr>
              <a:xfrm>
                <a:off x="7158038" y="4525959"/>
                <a:ext cx="73025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Gerader Verbinder 35"/>
              <p:cNvCxnSpPr/>
              <p:nvPr/>
            </p:nvCxnSpPr>
            <p:spPr>
              <a:xfrm>
                <a:off x="7191375" y="4256881"/>
                <a:ext cx="0" cy="13811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Gerader Verbinder 47"/>
            <p:cNvCxnSpPr/>
            <p:nvPr/>
          </p:nvCxnSpPr>
          <p:spPr>
            <a:xfrm>
              <a:off x="4644008" y="1628800"/>
              <a:ext cx="1224136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r Verbinder 50"/>
            <p:cNvCxnSpPr/>
            <p:nvPr/>
          </p:nvCxnSpPr>
          <p:spPr>
            <a:xfrm>
              <a:off x="6660232" y="2492896"/>
              <a:ext cx="0" cy="288032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r Verbinder 51"/>
            <p:cNvCxnSpPr/>
            <p:nvPr/>
          </p:nvCxnSpPr>
          <p:spPr>
            <a:xfrm>
              <a:off x="6588224" y="2492896"/>
              <a:ext cx="0" cy="288032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r Verbinder 53"/>
            <p:cNvCxnSpPr/>
            <p:nvPr/>
          </p:nvCxnSpPr>
          <p:spPr>
            <a:xfrm>
              <a:off x="6660232" y="2636912"/>
              <a:ext cx="1224136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r Verbinder 73"/>
            <p:cNvCxnSpPr/>
            <p:nvPr/>
          </p:nvCxnSpPr>
          <p:spPr>
            <a:xfrm>
              <a:off x="4644008" y="3717032"/>
              <a:ext cx="1224136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uppieren 77"/>
            <p:cNvGrpSpPr/>
            <p:nvPr/>
          </p:nvGrpSpPr>
          <p:grpSpPr>
            <a:xfrm>
              <a:off x="5148064" y="2653997"/>
              <a:ext cx="148431" cy="474663"/>
              <a:chOff x="5949950" y="3593306"/>
              <a:chExt cx="148431" cy="474663"/>
            </a:xfrm>
          </p:grpSpPr>
          <p:cxnSp>
            <p:nvCxnSpPr>
              <p:cNvPr id="147" name="Gerader Verbinder 78"/>
              <p:cNvCxnSpPr/>
              <p:nvPr/>
            </p:nvCxnSpPr>
            <p:spPr>
              <a:xfrm>
                <a:off x="6096000" y="3593306"/>
                <a:ext cx="0" cy="13811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Gerader Verbinder 79"/>
              <p:cNvCxnSpPr/>
              <p:nvPr/>
            </p:nvCxnSpPr>
            <p:spPr>
              <a:xfrm flipH="1">
                <a:off x="5949950" y="3731419"/>
                <a:ext cx="146050" cy="12303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Gerader Verbinder 80"/>
              <p:cNvCxnSpPr/>
              <p:nvPr/>
            </p:nvCxnSpPr>
            <p:spPr>
              <a:xfrm>
                <a:off x="6098381" y="3929856"/>
                <a:ext cx="0" cy="13811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0" name="Ellipse 116"/>
            <p:cNvSpPr/>
            <p:nvPr/>
          </p:nvSpPr>
          <p:spPr>
            <a:xfrm>
              <a:off x="5836001" y="2604427"/>
              <a:ext cx="72000" cy="72000"/>
            </a:xfrm>
            <a:prstGeom prst="ellipse">
              <a:avLst/>
            </a:prstGeom>
            <a:solidFill>
              <a:schemeClr val="tx1"/>
            </a:solidFill>
            <a:ln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Gerader Verbinder 129"/>
            <p:cNvCxnSpPr/>
            <p:nvPr/>
          </p:nvCxnSpPr>
          <p:spPr>
            <a:xfrm flipH="1">
              <a:off x="6300194" y="3356992"/>
              <a:ext cx="504054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Gleichschenkliges Dreieck 130"/>
            <p:cNvSpPr/>
            <p:nvPr/>
          </p:nvSpPr>
          <p:spPr>
            <a:xfrm rot="16200000">
              <a:off x="6948264" y="3212976"/>
              <a:ext cx="288032" cy="288032"/>
            </a:xfrm>
            <a:prstGeom prst="triangle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Gerader Verbinder 144"/>
            <p:cNvCxnSpPr/>
            <p:nvPr/>
          </p:nvCxnSpPr>
          <p:spPr>
            <a:xfrm flipH="1">
              <a:off x="7236296" y="3429000"/>
              <a:ext cx="360040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r Verbinder 154"/>
            <p:cNvCxnSpPr/>
            <p:nvPr/>
          </p:nvCxnSpPr>
          <p:spPr>
            <a:xfrm>
              <a:off x="3779912" y="1988840"/>
              <a:ext cx="432048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r Verbinder 245"/>
            <p:cNvCxnSpPr>
              <a:stCxn id="152" idx="0"/>
            </p:cNvCxnSpPr>
            <p:nvPr/>
          </p:nvCxnSpPr>
          <p:spPr>
            <a:xfrm flipH="1">
              <a:off x="6804248" y="3356992"/>
              <a:ext cx="144016" cy="1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feld 378"/>
            <p:cNvSpPr txBox="1"/>
            <p:nvPr/>
          </p:nvSpPr>
          <p:spPr>
            <a:xfrm>
              <a:off x="5004048" y="3717032"/>
              <a:ext cx="648072" cy="307777"/>
            </a:xfrm>
            <a:prstGeom prst="rect">
              <a:avLst/>
            </a:prstGeom>
            <a:noFill/>
            <a:ln cap="rnd">
              <a:noFill/>
              <a:rou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I</a:t>
              </a:r>
              <a:r>
                <a:rPr lang="en-US" sz="1400" baseline="-25000" dirty="0" err="1" smtClean="0"/>
                <a:t>Ramp</a:t>
              </a:r>
              <a:endParaRPr lang="en-US" sz="1100" baseline="-25000" dirty="0" smtClean="0"/>
            </a:p>
          </p:txBody>
        </p:sp>
        <p:grpSp>
          <p:nvGrpSpPr>
            <p:cNvPr id="239" name="Gruppierung 482"/>
            <p:cNvGrpSpPr/>
            <p:nvPr/>
          </p:nvGrpSpPr>
          <p:grpSpPr>
            <a:xfrm flipH="1">
              <a:off x="4211960" y="1628800"/>
              <a:ext cx="432048" cy="720080"/>
              <a:chOff x="3719736" y="1196752"/>
              <a:chExt cx="432048" cy="720080"/>
            </a:xfrm>
          </p:grpSpPr>
          <p:cxnSp>
            <p:nvCxnSpPr>
              <p:cNvPr id="240" name="Gerader Verbinder 219"/>
              <p:cNvCxnSpPr/>
              <p:nvPr/>
            </p:nvCxnSpPr>
            <p:spPr>
              <a:xfrm flipV="1">
                <a:off x="3719736" y="1700808"/>
                <a:ext cx="0" cy="21602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Gerader Verbinder 220"/>
              <p:cNvCxnSpPr/>
              <p:nvPr/>
            </p:nvCxnSpPr>
            <p:spPr>
              <a:xfrm flipV="1">
                <a:off x="3863752" y="1412776"/>
                <a:ext cx="0" cy="288032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Gerader Verbinder 222"/>
              <p:cNvCxnSpPr/>
              <p:nvPr/>
            </p:nvCxnSpPr>
            <p:spPr>
              <a:xfrm flipH="1">
                <a:off x="3719737" y="1700808"/>
                <a:ext cx="144015" cy="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Gerader Verbinder 225"/>
              <p:cNvCxnSpPr/>
              <p:nvPr/>
            </p:nvCxnSpPr>
            <p:spPr>
              <a:xfrm flipH="1">
                <a:off x="3935762" y="1556792"/>
                <a:ext cx="216022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Ellipse 226"/>
              <p:cNvSpPr/>
              <p:nvPr/>
            </p:nvSpPr>
            <p:spPr>
              <a:xfrm rot="10800000">
                <a:off x="3948396" y="1522698"/>
                <a:ext cx="59532" cy="66244"/>
              </a:xfrm>
              <a:prstGeom prst="ellipse">
                <a:avLst/>
              </a:prstGeom>
              <a:solidFill>
                <a:schemeClr val="tx1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5" name="Gerader Verbinder 222"/>
              <p:cNvCxnSpPr/>
              <p:nvPr/>
            </p:nvCxnSpPr>
            <p:spPr>
              <a:xfrm flipH="1">
                <a:off x="3719736" y="1412776"/>
                <a:ext cx="144015" cy="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Gerader Verbinder 219"/>
              <p:cNvCxnSpPr/>
              <p:nvPr/>
            </p:nvCxnSpPr>
            <p:spPr>
              <a:xfrm flipV="1">
                <a:off x="3719736" y="1196752"/>
                <a:ext cx="0" cy="21602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Gerader Verbinder 220"/>
              <p:cNvCxnSpPr/>
              <p:nvPr/>
            </p:nvCxnSpPr>
            <p:spPr>
              <a:xfrm flipV="1">
                <a:off x="3935760" y="1412776"/>
                <a:ext cx="0" cy="288032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8" name="Gerader Verbinder 209"/>
            <p:cNvCxnSpPr/>
            <p:nvPr/>
          </p:nvCxnSpPr>
          <p:spPr>
            <a:xfrm>
              <a:off x="4499992" y="1484784"/>
              <a:ext cx="288032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Gerader Verbinder 47"/>
            <p:cNvCxnSpPr/>
            <p:nvPr/>
          </p:nvCxnSpPr>
          <p:spPr>
            <a:xfrm flipV="1">
              <a:off x="4644008" y="1484784"/>
              <a:ext cx="0" cy="288032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Ellipse 194"/>
            <p:cNvSpPr/>
            <p:nvPr/>
          </p:nvSpPr>
          <p:spPr>
            <a:xfrm>
              <a:off x="4499992" y="3140968"/>
              <a:ext cx="288032" cy="288032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Ellipse 194"/>
            <p:cNvSpPr/>
            <p:nvPr/>
          </p:nvSpPr>
          <p:spPr>
            <a:xfrm>
              <a:off x="4499992" y="3284984"/>
              <a:ext cx="288032" cy="288032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2" name="Gerader Verbinder 47"/>
            <p:cNvCxnSpPr>
              <a:stCxn id="250" idx="0"/>
            </p:cNvCxnSpPr>
            <p:nvPr/>
          </p:nvCxnSpPr>
          <p:spPr>
            <a:xfrm flipV="1">
              <a:off x="4644008" y="2204864"/>
              <a:ext cx="0" cy="936104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Gerader Verbinder 47"/>
            <p:cNvCxnSpPr>
              <a:endCxn id="251" idx="4"/>
            </p:cNvCxnSpPr>
            <p:nvPr/>
          </p:nvCxnSpPr>
          <p:spPr>
            <a:xfrm flipV="1">
              <a:off x="4644008" y="3573016"/>
              <a:ext cx="0" cy="216024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Gerade Verbindung mit Pfeil 507"/>
            <p:cNvCxnSpPr/>
            <p:nvPr/>
          </p:nvCxnSpPr>
          <p:spPr>
            <a:xfrm flipV="1">
              <a:off x="4211960" y="1772816"/>
              <a:ext cx="648072" cy="43204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Textfeld 512"/>
            <p:cNvSpPr txBox="1"/>
            <p:nvPr/>
          </p:nvSpPr>
          <p:spPr>
            <a:xfrm>
              <a:off x="4716017" y="1844824"/>
              <a:ext cx="504056" cy="261610"/>
            </a:xfrm>
            <a:prstGeom prst="rect">
              <a:avLst/>
            </a:prstGeom>
            <a:noFill/>
            <a:ln cap="rnd">
              <a:noFill/>
              <a:round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gain</a:t>
              </a:r>
              <a:endParaRPr lang="en-US" sz="1100" dirty="0"/>
            </a:p>
          </p:txBody>
        </p:sp>
        <p:sp>
          <p:nvSpPr>
            <p:cNvPr id="256" name="Ellipse 194"/>
            <p:cNvSpPr/>
            <p:nvPr/>
          </p:nvSpPr>
          <p:spPr>
            <a:xfrm>
              <a:off x="5148064" y="3140968"/>
              <a:ext cx="288032" cy="288032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Ellipse 194"/>
            <p:cNvSpPr/>
            <p:nvPr/>
          </p:nvSpPr>
          <p:spPr>
            <a:xfrm>
              <a:off x="5148064" y="3284984"/>
              <a:ext cx="288032" cy="288032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8" name="Gerader Verbinder 47"/>
            <p:cNvCxnSpPr>
              <a:stCxn id="257" idx="4"/>
            </p:cNvCxnSpPr>
            <p:nvPr/>
          </p:nvCxnSpPr>
          <p:spPr>
            <a:xfrm>
              <a:off x="5292080" y="3573016"/>
              <a:ext cx="0" cy="144016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9" name="Gruppierung 522"/>
            <p:cNvGrpSpPr/>
            <p:nvPr/>
          </p:nvGrpSpPr>
          <p:grpSpPr>
            <a:xfrm>
              <a:off x="5868144" y="2996952"/>
              <a:ext cx="432048" cy="720080"/>
              <a:chOff x="3719736" y="1196752"/>
              <a:chExt cx="432048" cy="720080"/>
            </a:xfrm>
          </p:grpSpPr>
          <p:cxnSp>
            <p:nvCxnSpPr>
              <p:cNvPr id="260" name="Gerader Verbinder 219"/>
              <p:cNvCxnSpPr/>
              <p:nvPr/>
            </p:nvCxnSpPr>
            <p:spPr>
              <a:xfrm flipV="1">
                <a:off x="3719736" y="1700808"/>
                <a:ext cx="0" cy="21602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Gerader Verbinder 220"/>
              <p:cNvCxnSpPr/>
              <p:nvPr/>
            </p:nvCxnSpPr>
            <p:spPr>
              <a:xfrm flipV="1">
                <a:off x="3863752" y="1412776"/>
                <a:ext cx="0" cy="288032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Gerader Verbinder 222"/>
              <p:cNvCxnSpPr/>
              <p:nvPr/>
            </p:nvCxnSpPr>
            <p:spPr>
              <a:xfrm flipH="1">
                <a:off x="3719737" y="1700808"/>
                <a:ext cx="144015" cy="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Gerader Verbinder 225"/>
              <p:cNvCxnSpPr/>
              <p:nvPr/>
            </p:nvCxnSpPr>
            <p:spPr>
              <a:xfrm flipH="1">
                <a:off x="3935762" y="1556792"/>
                <a:ext cx="216022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Gerader Verbinder 222"/>
              <p:cNvCxnSpPr/>
              <p:nvPr/>
            </p:nvCxnSpPr>
            <p:spPr>
              <a:xfrm flipH="1">
                <a:off x="3719736" y="1412776"/>
                <a:ext cx="144015" cy="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Gerader Verbinder 219"/>
              <p:cNvCxnSpPr/>
              <p:nvPr/>
            </p:nvCxnSpPr>
            <p:spPr>
              <a:xfrm flipV="1">
                <a:off x="3719736" y="1196752"/>
                <a:ext cx="0" cy="21602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Gerader Verbinder 220"/>
              <p:cNvCxnSpPr/>
              <p:nvPr/>
            </p:nvCxnSpPr>
            <p:spPr>
              <a:xfrm flipV="1">
                <a:off x="3935760" y="1412776"/>
                <a:ext cx="0" cy="288032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7" name="Ellipse 194"/>
            <p:cNvSpPr/>
            <p:nvPr/>
          </p:nvSpPr>
          <p:spPr>
            <a:xfrm>
              <a:off x="5724128" y="1988840"/>
              <a:ext cx="288032" cy="288032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Ellipse 194"/>
            <p:cNvSpPr/>
            <p:nvPr/>
          </p:nvSpPr>
          <p:spPr>
            <a:xfrm>
              <a:off x="5724128" y="2132856"/>
              <a:ext cx="288032" cy="288032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9" name="Gerader Verbinder 47"/>
            <p:cNvCxnSpPr/>
            <p:nvPr/>
          </p:nvCxnSpPr>
          <p:spPr>
            <a:xfrm flipV="1">
              <a:off x="5868144" y="1628800"/>
              <a:ext cx="0" cy="36004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Gerader Verbinder 47"/>
            <p:cNvCxnSpPr>
              <a:endCxn id="268" idx="4"/>
            </p:cNvCxnSpPr>
            <p:nvPr/>
          </p:nvCxnSpPr>
          <p:spPr>
            <a:xfrm flipV="1">
              <a:off x="5868144" y="2420888"/>
              <a:ext cx="0" cy="576064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Gerader Verbinder 53"/>
            <p:cNvCxnSpPr/>
            <p:nvPr/>
          </p:nvCxnSpPr>
          <p:spPr>
            <a:xfrm>
              <a:off x="6948264" y="2132856"/>
              <a:ext cx="0" cy="504056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Gerader Verbinder 240"/>
            <p:cNvCxnSpPr/>
            <p:nvPr/>
          </p:nvCxnSpPr>
          <p:spPr>
            <a:xfrm flipH="1">
              <a:off x="6300192" y="2132856"/>
              <a:ext cx="648072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Gleichschenkliges Dreieck 542"/>
            <p:cNvSpPr/>
            <p:nvPr/>
          </p:nvSpPr>
          <p:spPr>
            <a:xfrm rot="16200000" flipV="1">
              <a:off x="6444207" y="1988840"/>
              <a:ext cx="288032" cy="288031"/>
            </a:xfrm>
            <a:prstGeom prst="triangle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4" name="Gerader Verbinder 53"/>
            <p:cNvCxnSpPr/>
            <p:nvPr/>
          </p:nvCxnSpPr>
          <p:spPr>
            <a:xfrm>
              <a:off x="6300192" y="2132856"/>
              <a:ext cx="0" cy="504056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e 300"/>
            <p:cNvSpPr/>
            <p:nvPr/>
          </p:nvSpPr>
          <p:spPr>
            <a:xfrm>
              <a:off x="6688707" y="2095018"/>
              <a:ext cx="72008" cy="72008"/>
            </a:xfrm>
            <a:prstGeom prst="ellipse">
              <a:avLst/>
            </a:prstGeom>
            <a:solidFill>
              <a:schemeClr val="tx1"/>
            </a:solidFill>
            <a:ln w="57150" cap="rnd" cmpd="sng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feld 576"/>
            <p:cNvSpPr txBox="1"/>
            <p:nvPr/>
          </p:nvSpPr>
          <p:spPr>
            <a:xfrm>
              <a:off x="7524328" y="3284984"/>
              <a:ext cx="586565" cy="307777"/>
            </a:xfrm>
            <a:prstGeom prst="rect">
              <a:avLst/>
            </a:prstGeom>
            <a:noFill/>
            <a:ln cap="rnd">
              <a:noFill/>
              <a:round/>
            </a:ln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V</a:t>
              </a:r>
              <a:r>
                <a:rPr lang="de-DE" sz="1400" baseline="-25000" dirty="0" smtClean="0"/>
                <a:t>REF</a:t>
              </a:r>
              <a:endParaRPr lang="en-US" sz="1400" baseline="-25000" dirty="0"/>
            </a:p>
          </p:txBody>
        </p:sp>
        <p:cxnSp>
          <p:nvCxnSpPr>
            <p:cNvPr id="277" name="Gerader Verbinder 53"/>
            <p:cNvCxnSpPr/>
            <p:nvPr/>
          </p:nvCxnSpPr>
          <p:spPr>
            <a:xfrm>
              <a:off x="7380312" y="2636912"/>
              <a:ext cx="0" cy="648072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Gerader Verbinder 144"/>
            <p:cNvCxnSpPr/>
            <p:nvPr/>
          </p:nvCxnSpPr>
          <p:spPr>
            <a:xfrm flipH="1">
              <a:off x="7236296" y="3284984"/>
              <a:ext cx="144016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Gerader Verbinder 296"/>
            <p:cNvCxnSpPr/>
            <p:nvPr/>
          </p:nvCxnSpPr>
          <p:spPr>
            <a:xfrm flipH="1">
              <a:off x="7452320" y="2636912"/>
              <a:ext cx="1008112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Textfeld 591"/>
            <p:cNvSpPr txBox="1"/>
            <p:nvPr/>
          </p:nvSpPr>
          <p:spPr>
            <a:xfrm>
              <a:off x="6156176" y="3789040"/>
              <a:ext cx="1440160" cy="307777"/>
            </a:xfrm>
            <a:prstGeom prst="rect">
              <a:avLst/>
            </a:prstGeom>
            <a:noFill/>
            <a:ln cap="rnd">
              <a:noFill/>
              <a:rou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2"/>
                  </a:solidFill>
                </a:rPr>
                <a:t>Initial Condition</a:t>
              </a:r>
              <a:endParaRPr lang="en-US" sz="1400" baseline="-25000" dirty="0" smtClean="0">
                <a:solidFill>
                  <a:schemeClr val="accent2"/>
                </a:solidFill>
              </a:endParaRPr>
            </a:p>
          </p:txBody>
        </p:sp>
      </p:grpSp>
      <p:cxnSp>
        <p:nvCxnSpPr>
          <p:cNvPr id="281" name="Gerader Verbinder 291"/>
          <p:cNvCxnSpPr/>
          <p:nvPr/>
        </p:nvCxnSpPr>
        <p:spPr>
          <a:xfrm>
            <a:off x="7596336" y="5733256"/>
            <a:ext cx="72008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Gerader Verbinder 291"/>
          <p:cNvCxnSpPr/>
          <p:nvPr/>
        </p:nvCxnSpPr>
        <p:spPr>
          <a:xfrm flipH="1">
            <a:off x="7668344" y="5373216"/>
            <a:ext cx="72008" cy="36004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Gerader Verbinder 291"/>
          <p:cNvCxnSpPr/>
          <p:nvPr/>
        </p:nvCxnSpPr>
        <p:spPr>
          <a:xfrm>
            <a:off x="7748736" y="5373216"/>
            <a:ext cx="72008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extfeld 69"/>
          <p:cNvSpPr txBox="1"/>
          <p:nvPr/>
        </p:nvSpPr>
        <p:spPr>
          <a:xfrm>
            <a:off x="179512" y="5229200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2">
                    <a:lumMod val="75000"/>
                  </a:schemeClr>
                </a:solidFill>
              </a:rPr>
              <a:t>Input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impedance</a:t>
            </a:r>
            <a:r>
              <a:rPr lang="de-DE" sz="1600" dirty="0" smtClean="0">
                <a:solidFill>
                  <a:schemeClr val="bg2">
                    <a:lumMod val="75000"/>
                  </a:schemeClr>
                </a:solidFill>
              </a:rPr>
              <a:t> &lt; 10</a:t>
            </a:r>
            <a:r>
              <a:rPr lang="el-GR" sz="1600" dirty="0" smtClean="0">
                <a:solidFill>
                  <a:schemeClr val="bg2">
                    <a:lumMod val="75000"/>
                  </a:schemeClr>
                </a:solidFill>
              </a:rPr>
              <a:t>Ω</a:t>
            </a:r>
            <a:endParaRPr lang="de-DE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Adjustable</a:t>
            </a:r>
            <a:r>
              <a:rPr lang="de-DE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input</a:t>
            </a:r>
            <a:r>
              <a:rPr lang="de-DE" sz="1600" dirty="0" smtClean="0">
                <a:solidFill>
                  <a:schemeClr val="bg2">
                    <a:lumMod val="75000"/>
                  </a:schemeClr>
                </a:solidFill>
              </a:rPr>
              <a:t> DC potential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± 0</a:t>
            </a:r>
            <a:r>
              <a:rPr lang="de-DE" sz="1600" dirty="0" smtClean="0">
                <a:solidFill>
                  <a:schemeClr val="bg2">
                    <a:lumMod val="75000"/>
                  </a:schemeClr>
                </a:solidFill>
              </a:rPr>
              <a:t>.4V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Trim Threshold per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Power Consumption ~20mW per channel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5935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SiPM</a:t>
            </a:r>
            <a:r>
              <a:rPr lang="de-DE" dirty="0" smtClean="0"/>
              <a:t> Design: RGB-HD Technology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6AE60A-B69C-4790-82F7-3882EDF23186}" type="slidenum">
              <a:rPr lang="de-DE">
                <a:solidFill>
                  <a:srgbClr val="FFFFFF"/>
                </a:solidFill>
              </a:rPr>
              <a:pPr/>
              <a:t>6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/>
                </a:solidFill>
              </a:rPr>
              <a:t>Pisa Meeting 2015 - Isola d'Elba, 24-30.05.2015, I. Sacco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196752"/>
            <a:ext cx="8568952" cy="2062103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</a:rPr>
              <a:t>Technology developed at </a:t>
            </a:r>
            <a:r>
              <a:rPr lang="en-US" sz="2000" i="1" kern="0" dirty="0" err="1" smtClean="0">
                <a:solidFill>
                  <a:schemeClr val="accent2"/>
                </a:solidFill>
              </a:rPr>
              <a:t>Fondazione</a:t>
            </a:r>
            <a:r>
              <a:rPr lang="en-US" sz="2000" i="1" kern="0" dirty="0" smtClean="0">
                <a:solidFill>
                  <a:schemeClr val="accent2"/>
                </a:solidFill>
              </a:rPr>
              <a:t> Bruno Kessler</a:t>
            </a:r>
            <a:r>
              <a:rPr lang="en-US" sz="2000" kern="0" dirty="0" smtClean="0">
                <a:solidFill>
                  <a:schemeClr val="accent2"/>
                </a:solidFill>
              </a:rPr>
              <a:t>, Trento, Italy</a:t>
            </a:r>
          </a:p>
          <a:p>
            <a:endParaRPr lang="en-US" kern="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Cell size 25×25µm</a:t>
            </a:r>
            <a:r>
              <a:rPr lang="en-US" kern="0" baseline="30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 72% of geometrical fill factor</a:t>
            </a:r>
            <a:endParaRPr lang="en-US" kern="0" baseline="300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Peak PDE @ </a:t>
            </a:r>
            <a:r>
              <a:rPr lang="en-US" i="1" kern="0" dirty="0" smtClean="0">
                <a:solidFill>
                  <a:schemeClr val="bg2">
                    <a:lumMod val="75000"/>
                  </a:schemeClr>
                </a:solidFill>
              </a:rPr>
              <a:t>450-600 nm</a:t>
            </a:r>
          </a:p>
          <a:p>
            <a:pPr>
              <a:buFont typeface="Wingdings" pitchFamily="2" charset="2"/>
              <a:buChar char="§"/>
            </a:pPr>
            <a:r>
              <a:rPr lang="en-US" i="1" kern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Breakdown voltage uniformity on the wafer </a:t>
            </a:r>
            <a:r>
              <a:rPr lang="en-US" i="1" kern="0" dirty="0" smtClean="0">
                <a:solidFill>
                  <a:schemeClr val="bg2">
                    <a:lumMod val="75000"/>
                  </a:schemeClr>
                </a:solidFill>
              </a:rPr>
              <a:t>≤ 0.2V</a:t>
            </a:r>
          </a:p>
          <a:p>
            <a:pPr>
              <a:buFont typeface="Arial" pitchFamily="34" charset="0"/>
              <a:buChar char="•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Immagine 12" descr="PDE_lamb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924944"/>
            <a:ext cx="4510477" cy="3382857"/>
          </a:xfrm>
          <a:prstGeom prst="rect">
            <a:avLst/>
          </a:prstGeom>
        </p:spPr>
      </p:pic>
      <p:pic>
        <p:nvPicPr>
          <p:cNvPr id="9" name="Immagine 8" descr="DRC_OV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2924944"/>
            <a:ext cx="4510477" cy="338285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 bwMode="auto">
          <a:xfrm>
            <a:off x="7596336" y="4437112"/>
            <a:ext cx="1152128" cy="576064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@ 20°C</a:t>
            </a:r>
          </a:p>
        </p:txBody>
      </p:sp>
      <p:sp>
        <p:nvSpPr>
          <p:cNvPr id="11" name="Rettangolo 10"/>
          <p:cNvSpPr/>
          <p:nvPr/>
        </p:nvSpPr>
        <p:spPr bwMode="auto">
          <a:xfrm>
            <a:off x="3059832" y="3717032"/>
            <a:ext cx="1296144" cy="576064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smtClean="0">
                <a:latin typeface="Arial" charset="0"/>
                <a:cs typeface="Arial" charset="0"/>
              </a:rPr>
              <a:t>OV = 8.92V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5261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251520" y="1124744"/>
            <a:ext cx="8424936" cy="2585323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Rectangular </a:t>
            </a:r>
            <a:r>
              <a:rPr lang="en-US" kern="0" dirty="0" err="1" smtClean="0">
                <a:solidFill>
                  <a:schemeClr val="bg2">
                    <a:lumMod val="75000"/>
                  </a:schemeClr>
                </a:solidFill>
              </a:rPr>
              <a:t>SiPM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dies in a 2×6 geometry – active area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2.25 × 2.25 mm</a:t>
            </a:r>
            <a:r>
              <a:rPr lang="en-US" kern="0" baseline="3000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2 </a:t>
            </a:r>
          </a:p>
          <a:p>
            <a:r>
              <a:rPr lang="en-US" kern="0" baseline="3000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					</a:t>
            </a: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Wire-bonding pads at the external edge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b="1" kern="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no gaps in the active region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75" t="9838" r="20075" b="9838"/>
          <a:stretch/>
        </p:blipFill>
        <p:spPr>
          <a:xfrm>
            <a:off x="6084168" y="3877646"/>
            <a:ext cx="2736304" cy="2448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144-Channels Module: </a:t>
            </a:r>
            <a:r>
              <a:rPr lang="en-US" dirty="0" err="1" smtClean="0"/>
              <a:t>SiPM</a:t>
            </a:r>
            <a:r>
              <a:rPr lang="en-US" dirty="0" smtClean="0"/>
              <a:t> Array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6AE60A-B69C-4790-82F7-3882EDF23186}" type="slidenum">
              <a:rPr lang="de-DE">
                <a:solidFill>
                  <a:srgbClr val="FFFFFF"/>
                </a:solidFill>
              </a:rPr>
              <a:pPr/>
              <a:t>7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/>
                </a:solidFill>
              </a:rPr>
              <a:t>Pisa Meeting 2015 - Isola d'Elba, 24-30.05.2015, I. Sacco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6876256" y="4581128"/>
            <a:ext cx="1219973" cy="83277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H="1">
            <a:off x="5796136" y="5013176"/>
            <a:ext cx="1080876" cy="144016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Immagine 12" descr="Foto Array 6x2 -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384" y="1628800"/>
            <a:ext cx="3308520" cy="1062294"/>
          </a:xfrm>
          <a:prstGeom prst="rect">
            <a:avLst/>
          </a:prstGeom>
        </p:spPr>
      </p:pic>
      <p:sp>
        <p:nvSpPr>
          <p:cNvPr id="17" name="Ellipse 11"/>
          <p:cNvSpPr/>
          <p:nvPr/>
        </p:nvSpPr>
        <p:spPr bwMode="auto">
          <a:xfrm>
            <a:off x="2127891" y="1700808"/>
            <a:ext cx="1003949" cy="760762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3" name="Immagine 22" descr="5.jpg"/>
          <p:cNvPicPr>
            <a:picLocks noChangeAspect="1"/>
          </p:cNvPicPr>
          <p:nvPr/>
        </p:nvPicPr>
        <p:blipFill>
          <a:blip r:embed="rId6" cstate="print"/>
          <a:srcRect l="44769" t="14300" r="16082" b="-625"/>
          <a:stretch>
            <a:fillRect/>
          </a:stretch>
        </p:blipFill>
        <p:spPr>
          <a:xfrm rot="16200000">
            <a:off x="4647035" y="1049710"/>
            <a:ext cx="1551240" cy="2565406"/>
          </a:xfrm>
          <a:prstGeom prst="rect">
            <a:avLst/>
          </a:prstGeom>
        </p:spPr>
      </p:pic>
      <p:cxnSp>
        <p:nvCxnSpPr>
          <p:cNvPr id="18" name="Gerade Verbindung mit Pfeil 13"/>
          <p:cNvCxnSpPr>
            <a:stCxn id="17" idx="6"/>
          </p:cNvCxnSpPr>
          <p:nvPr/>
        </p:nvCxnSpPr>
        <p:spPr bwMode="auto">
          <a:xfrm>
            <a:off x="3131840" y="2081189"/>
            <a:ext cx="1224136" cy="195683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4" name="Grafik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00" t="56300"/>
          <a:stretch/>
        </p:blipFill>
        <p:spPr>
          <a:xfrm>
            <a:off x="3419872" y="4149080"/>
            <a:ext cx="2346675" cy="19258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5" t="9838" r="20075" b="12200"/>
          <a:stretch/>
        </p:blipFill>
        <p:spPr>
          <a:xfrm>
            <a:off x="2843808" y="4005064"/>
            <a:ext cx="2937054" cy="2423069"/>
          </a:xfrm>
          <a:prstGeom prst="ellipse">
            <a:avLst/>
          </a:prstGeom>
          <a:ln w="25400">
            <a:solidFill>
              <a:schemeClr val="accent2"/>
            </a:solidFill>
          </a:ln>
        </p:spPr>
      </p:pic>
      <p:cxnSp>
        <p:nvCxnSpPr>
          <p:cNvPr id="25" name="Connettore 2 24"/>
          <p:cNvCxnSpPr/>
          <p:nvPr/>
        </p:nvCxnSpPr>
        <p:spPr bwMode="auto">
          <a:xfrm flipH="1">
            <a:off x="360040" y="1628800"/>
            <a:ext cx="35496" cy="1008112"/>
          </a:xfrm>
          <a:prstGeom prst="straightConnector1">
            <a:avLst/>
          </a:prstGeom>
          <a:solidFill>
            <a:srgbClr val="FFFF00"/>
          </a:solidFill>
          <a:ln w="254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6" name="CasellaDiTesto 25"/>
          <p:cNvSpPr txBox="1"/>
          <p:nvPr/>
        </p:nvSpPr>
        <p:spPr>
          <a:xfrm rot="16200000">
            <a:off x="-283386" y="1840178"/>
            <a:ext cx="93610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kern="0" dirty="0" smtClean="0">
                <a:solidFill>
                  <a:schemeClr val="accent2"/>
                </a:solidFill>
              </a:rPr>
              <a:t>5mm</a:t>
            </a:r>
          </a:p>
        </p:txBody>
      </p:sp>
      <p:cxnSp>
        <p:nvCxnSpPr>
          <p:cNvPr id="28" name="Connettore 2 27"/>
          <p:cNvCxnSpPr/>
          <p:nvPr/>
        </p:nvCxnSpPr>
        <p:spPr bwMode="auto">
          <a:xfrm flipH="1">
            <a:off x="467544" y="2780928"/>
            <a:ext cx="3168352" cy="0"/>
          </a:xfrm>
          <a:prstGeom prst="straightConnector1">
            <a:avLst/>
          </a:prstGeom>
          <a:solidFill>
            <a:srgbClr val="FFFF00"/>
          </a:solidFill>
          <a:ln w="254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1" name="CasellaDiTesto 30"/>
          <p:cNvSpPr txBox="1"/>
          <p:nvPr/>
        </p:nvSpPr>
        <p:spPr>
          <a:xfrm>
            <a:off x="1547664" y="2771636"/>
            <a:ext cx="93610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kern="0" dirty="0" smtClean="0">
                <a:solidFill>
                  <a:schemeClr val="accent2"/>
                </a:solidFill>
              </a:rPr>
              <a:t>15mm</a:t>
            </a:r>
          </a:p>
        </p:txBody>
      </p:sp>
      <p:sp>
        <p:nvSpPr>
          <p:cNvPr id="21" name="Callout 1 20"/>
          <p:cNvSpPr/>
          <p:nvPr/>
        </p:nvSpPr>
        <p:spPr bwMode="auto">
          <a:xfrm>
            <a:off x="6948264" y="1700808"/>
            <a:ext cx="1944216" cy="720080"/>
          </a:xfrm>
          <a:prstGeom prst="borderCallout1">
            <a:avLst>
              <a:gd name="adj1" fmla="val 41494"/>
              <a:gd name="adj2" fmla="val 91"/>
              <a:gd name="adj3" fmla="val 84069"/>
              <a:gd name="adj4" fmla="val -76239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 smtClean="0">
                <a:solidFill>
                  <a:schemeClr val="accent2"/>
                </a:solidFill>
              </a:rPr>
              <a:t>Tracks resistance is adjusted depending on </a:t>
            </a:r>
            <a:r>
              <a:rPr lang="en-US" sz="1400" kern="0" dirty="0" err="1" smtClean="0">
                <a:solidFill>
                  <a:schemeClr val="accent2"/>
                </a:solidFill>
              </a:rPr>
              <a:t>SiPM</a:t>
            </a:r>
            <a:r>
              <a:rPr lang="en-US" sz="1400" kern="0" dirty="0" smtClean="0">
                <a:solidFill>
                  <a:schemeClr val="accent2"/>
                </a:solidFill>
              </a:rPr>
              <a:t> position </a:t>
            </a:r>
          </a:p>
        </p:txBody>
      </p:sp>
      <p:sp>
        <p:nvSpPr>
          <p:cNvPr id="22" name="Callout 1 21"/>
          <p:cNvSpPr/>
          <p:nvPr/>
        </p:nvSpPr>
        <p:spPr bwMode="auto">
          <a:xfrm>
            <a:off x="611560" y="4149080"/>
            <a:ext cx="1944216" cy="720080"/>
          </a:xfrm>
          <a:prstGeom prst="borderCallout1">
            <a:avLst>
              <a:gd name="adj1" fmla="val 30122"/>
              <a:gd name="adj2" fmla="val 99770"/>
              <a:gd name="adj3" fmla="val 101127"/>
              <a:gd name="adj4" fmla="val 180681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 smtClean="0">
                <a:solidFill>
                  <a:schemeClr val="accent2"/>
                </a:solidFill>
              </a:rPr>
              <a:t>Regular 2.5mm pitch all over the array</a:t>
            </a:r>
          </a:p>
        </p:txBody>
      </p:sp>
      <p:sp>
        <p:nvSpPr>
          <p:cNvPr id="27" name="Callout 1 26"/>
          <p:cNvSpPr/>
          <p:nvPr/>
        </p:nvSpPr>
        <p:spPr bwMode="auto">
          <a:xfrm>
            <a:off x="611560" y="5157192"/>
            <a:ext cx="1944216" cy="1080120"/>
          </a:xfrm>
          <a:prstGeom prst="borderCallout1">
            <a:avLst>
              <a:gd name="adj1" fmla="val 30122"/>
              <a:gd name="adj2" fmla="val 99770"/>
              <a:gd name="adj3" fmla="val 20216"/>
              <a:gd name="adj4" fmla="val 88723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 smtClean="0">
                <a:solidFill>
                  <a:schemeClr val="accent2"/>
                </a:solidFill>
              </a:rPr>
              <a:t>LYSO Array with </a:t>
            </a:r>
          </a:p>
          <a:p>
            <a:pPr algn="ctr"/>
            <a:r>
              <a:rPr lang="en-US" sz="1400" kern="0" dirty="0" smtClean="0">
                <a:solidFill>
                  <a:schemeClr val="accent2"/>
                </a:solidFill>
              </a:rPr>
              <a:t>ESR + Al+ ESR </a:t>
            </a:r>
          </a:p>
          <a:p>
            <a:pPr algn="ctr"/>
            <a:r>
              <a:rPr lang="en-US" sz="1400" kern="0" dirty="0" smtClean="0">
                <a:solidFill>
                  <a:schemeClr val="accent2"/>
                </a:solidFill>
              </a:rPr>
              <a:t>reflector for better light collection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12035261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1" grpId="0" animBg="1"/>
      <p:bldP spid="22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144-Channels Module: Readout and Control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6AE60A-B69C-4790-82F7-3882EDF23186}" type="slidenum">
              <a:rPr lang="de-DE">
                <a:solidFill>
                  <a:srgbClr val="FFFFFF"/>
                </a:solidFill>
              </a:rPr>
              <a:pPr/>
              <a:t>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/>
                </a:solidFill>
              </a:rPr>
              <a:t>Pisa Meeting 2015 - Isola d'Elba, 24-30.05.2015, I. Sacco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7" name="CasellaDiTesto 106"/>
          <p:cNvSpPr txBox="1"/>
          <p:nvPr/>
        </p:nvSpPr>
        <p:spPr>
          <a:xfrm>
            <a:off x="251520" y="1124745"/>
            <a:ext cx="8424936" cy="5355312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kern="0" dirty="0" smtClean="0">
                <a:solidFill>
                  <a:schemeClr val="bg2">
                    <a:lumMod val="75000"/>
                  </a:schemeClr>
                </a:solidFill>
              </a:rPr>
              <a:t>Four PETA5 flip-chip mounted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and controlled in parallel</a:t>
            </a: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Almost no external component needed</a:t>
            </a: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80-pins connectors is sufficient</a:t>
            </a: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 Inlet/outlet for the internal liquid cooling</a:t>
            </a:r>
          </a:p>
          <a:p>
            <a:pPr>
              <a:buFont typeface="Arial" pitchFamily="34" charset="0"/>
              <a:buChar char="•"/>
            </a:pP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827584" y="1763524"/>
            <a:ext cx="7056784" cy="3897724"/>
            <a:chOff x="1979712" y="1763524"/>
            <a:chExt cx="7056784" cy="3897724"/>
          </a:xfrm>
        </p:grpSpPr>
        <p:grpSp>
          <p:nvGrpSpPr>
            <p:cNvPr id="13" name="Gruppo 12"/>
            <p:cNvGrpSpPr/>
            <p:nvPr/>
          </p:nvGrpSpPr>
          <p:grpSpPr>
            <a:xfrm>
              <a:off x="4273225" y="1763524"/>
              <a:ext cx="4763271" cy="3897724"/>
              <a:chOff x="4245475" y="980728"/>
              <a:chExt cx="4763271" cy="3897724"/>
            </a:xfrm>
          </p:grpSpPr>
          <p:pic>
            <p:nvPicPr>
              <p:cNvPr id="106" name="Immagine 105" descr="hyb_bot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45475" y="980728"/>
                <a:ext cx="4358973" cy="3501708"/>
              </a:xfrm>
              <a:prstGeom prst="rect">
                <a:avLst/>
              </a:prstGeom>
            </p:spPr>
          </p:pic>
          <p:cxnSp>
            <p:nvCxnSpPr>
              <p:cNvPr id="9" name="Connettore 2 8"/>
              <p:cNvCxnSpPr/>
              <p:nvPr/>
            </p:nvCxnSpPr>
            <p:spPr bwMode="auto">
              <a:xfrm>
                <a:off x="4427984" y="4509120"/>
                <a:ext cx="4032448" cy="0"/>
              </a:xfrm>
              <a:prstGeom prst="straightConnector1">
                <a:avLst/>
              </a:prstGeom>
              <a:solidFill>
                <a:srgbClr val="FFFF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0" name="Connettore 2 9"/>
              <p:cNvCxnSpPr/>
              <p:nvPr/>
            </p:nvCxnSpPr>
            <p:spPr bwMode="auto">
              <a:xfrm flipH="1" flipV="1">
                <a:off x="8604448" y="1412776"/>
                <a:ext cx="72008" cy="2952328"/>
              </a:xfrm>
              <a:prstGeom prst="straightConnector1">
                <a:avLst/>
              </a:prstGeom>
              <a:solidFill>
                <a:srgbClr val="FFFF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14" name="CasellaDiTesto 13"/>
              <p:cNvSpPr txBox="1"/>
              <p:nvPr/>
            </p:nvSpPr>
            <p:spPr>
              <a:xfrm>
                <a:off x="6012160" y="4509120"/>
                <a:ext cx="1080120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it-IT" kern="0" dirty="0" smtClean="0">
                    <a:solidFill>
                      <a:schemeClr val="accent4"/>
                    </a:solidFill>
                  </a:rPr>
                  <a:t>30 mm</a:t>
                </a:r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 rot="5221697">
                <a:off x="8284020" y="2632266"/>
                <a:ext cx="1080120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it-IT" kern="0" dirty="0" smtClean="0">
                    <a:solidFill>
                      <a:schemeClr val="accent4"/>
                    </a:solidFill>
                  </a:rPr>
                  <a:t>30 mm</a:t>
                </a:r>
              </a:p>
            </p:txBody>
          </p:sp>
        </p:grpSp>
        <p:sp>
          <p:nvSpPr>
            <p:cNvPr id="12" name="Callout 1 11"/>
            <p:cNvSpPr/>
            <p:nvPr/>
          </p:nvSpPr>
          <p:spPr bwMode="auto">
            <a:xfrm>
              <a:off x="1979712" y="3933056"/>
              <a:ext cx="1944216" cy="720080"/>
            </a:xfrm>
            <a:prstGeom prst="borderCallout1">
              <a:avLst>
                <a:gd name="adj1" fmla="val 54761"/>
                <a:gd name="adj2" fmla="val 103280"/>
                <a:gd name="adj3" fmla="val 12047"/>
                <a:gd name="adj4" fmla="val 185595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termination resistors and decoupling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 capacitors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Callout 1 15"/>
            <p:cNvSpPr/>
            <p:nvPr/>
          </p:nvSpPr>
          <p:spPr bwMode="auto">
            <a:xfrm>
              <a:off x="1979712" y="2204864"/>
              <a:ext cx="1944216" cy="720080"/>
            </a:xfrm>
            <a:prstGeom prst="borderCallout1">
              <a:avLst>
                <a:gd name="adj1" fmla="val 54761"/>
                <a:gd name="adj2" fmla="val 103280"/>
                <a:gd name="adj3" fmla="val 46163"/>
                <a:gd name="adj4" fmla="val 19191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temperature I</a:t>
              </a:r>
              <a:r>
                <a:rPr lang="en-US" sz="1400" baseline="300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2</a:t>
              </a:r>
              <a:r>
                <a:rPr lang="en-US" sz="14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C sensors</a:t>
              </a:r>
            </a:p>
          </p:txBody>
        </p:sp>
        <p:sp>
          <p:nvSpPr>
            <p:cNvPr id="17" name="Callout 1 16"/>
            <p:cNvSpPr/>
            <p:nvPr/>
          </p:nvSpPr>
          <p:spPr bwMode="auto">
            <a:xfrm>
              <a:off x="1979712" y="3068960"/>
              <a:ext cx="1944216" cy="720080"/>
            </a:xfrm>
            <a:prstGeom prst="borderCallout1">
              <a:avLst>
                <a:gd name="adj1" fmla="val 54761"/>
                <a:gd name="adj2" fmla="val 103280"/>
                <a:gd name="adj3" fmla="val 42372"/>
                <a:gd name="adj4" fmla="val 23613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EEPROM memory for configuration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  storage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285935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7" descr="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1124744"/>
            <a:ext cx="2700276" cy="23854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144-Channels Module: Internal Liquid Cooling 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6AE60A-B69C-4790-82F7-3882EDF23186}" type="slidenum">
              <a:rPr lang="de-DE">
                <a:solidFill>
                  <a:srgbClr val="FFFFFF"/>
                </a:solidFill>
              </a:rPr>
              <a:pPr/>
              <a:t>9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/>
                </a:solidFill>
              </a:rPr>
              <a:t>Pisa Meeting 2015 - Isola d'Elba, 24-30.05.2015, I. Sacco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2" name="CasellaDiTesto 9"/>
          <p:cNvSpPr txBox="1"/>
          <p:nvPr/>
        </p:nvSpPr>
        <p:spPr>
          <a:xfrm>
            <a:off x="485292" y="1149850"/>
            <a:ext cx="792088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Fabricated at </a:t>
            </a:r>
            <a:r>
              <a:rPr lang="en-US" i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 System Engineering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Berg, Germany</a:t>
            </a:r>
          </a:p>
          <a:p>
            <a:pP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Cooling channel just below the </a:t>
            </a:r>
            <a:r>
              <a:rPr lang="en-US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SiPM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array</a:t>
            </a:r>
          </a:p>
          <a:p>
            <a:endParaRPr lang="en-US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magine 8" descr="layersLTC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16832"/>
            <a:ext cx="4785300" cy="261596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93" t="14175" b="14952"/>
          <a:stretch/>
        </p:blipFill>
        <p:spPr>
          <a:xfrm>
            <a:off x="5868144" y="4044341"/>
            <a:ext cx="2994318" cy="2336987"/>
          </a:xfrm>
          <a:prstGeom prst="rect">
            <a:avLst/>
          </a:prstGeom>
        </p:spPr>
      </p:pic>
      <p:sp>
        <p:nvSpPr>
          <p:cNvPr id="11" name="Fumetto 1 10"/>
          <p:cNvSpPr/>
          <p:nvPr/>
        </p:nvSpPr>
        <p:spPr bwMode="auto">
          <a:xfrm>
            <a:off x="6732240" y="3501008"/>
            <a:ext cx="1152128" cy="648072"/>
          </a:xfrm>
          <a:prstGeom prst="wedgeRectCallout">
            <a:avLst>
              <a:gd name="adj1" fmla="val -41068"/>
              <a:gd name="adj2" fmla="val 116923"/>
            </a:avLst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="1" dirty="0" smtClean="0">
                <a:latin typeface="Arial" charset="0"/>
                <a:cs typeface="Arial" charset="0"/>
              </a:rPr>
              <a:t>ΔT ~ 3 K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Callout 1 11"/>
          <p:cNvSpPr/>
          <p:nvPr/>
        </p:nvSpPr>
        <p:spPr bwMode="auto">
          <a:xfrm>
            <a:off x="2195736" y="4725144"/>
            <a:ext cx="3312368" cy="1512168"/>
          </a:xfrm>
          <a:prstGeom prst="borderCallout1">
            <a:avLst>
              <a:gd name="adj1" fmla="val 38606"/>
              <a:gd name="adj2" fmla="val 121848"/>
              <a:gd name="adj3" fmla="val 20216"/>
              <a:gd name="adj4" fmla="val 88723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</a:rPr>
              <a:t> Room temperature water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</a:rPr>
              <a:t> Water flow rate ~ 10 ml/sec</a:t>
            </a:r>
          </a:p>
          <a:p>
            <a:pPr>
              <a:buFont typeface="Wingdings" pitchFamily="2" charset="2"/>
              <a:buChar char="§"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</a:rPr>
              <a:t> Stabilize more than </a:t>
            </a:r>
            <a:r>
              <a:rPr lang="en-US" sz="1600" b="1" dirty="0" smtClean="0">
                <a:solidFill>
                  <a:schemeClr val="accent2"/>
                </a:solidFill>
              </a:rPr>
              <a:t>four times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   faster than external cooling</a:t>
            </a:r>
          </a:p>
        </p:txBody>
      </p:sp>
    </p:spTree>
    <p:extLst>
      <p:ext uri="{BB962C8B-B14F-4D97-AF65-F5344CB8AC3E}">
        <p14:creationId xmlns:p14="http://schemas.microsoft.com/office/powerpoint/2010/main" xmlns="" val="1200997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tektorvorlesun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66C2B"/>
      </a:accent1>
      <a:accent2>
        <a:srgbClr val="990000"/>
      </a:accent2>
      <a:accent3>
        <a:srgbClr val="FFFFFF"/>
      </a:accent3>
      <a:accent4>
        <a:srgbClr val="000000"/>
      </a:accent4>
      <a:accent5>
        <a:srgbClr val="C9BAAC"/>
      </a:accent5>
      <a:accent6>
        <a:srgbClr val="8A0000"/>
      </a:accent6>
      <a:hlink>
        <a:srgbClr val="301B7F"/>
      </a:hlink>
      <a:folHlink>
        <a:srgbClr val="990000"/>
      </a:folHlink>
    </a:clrScheme>
    <a:fontScheme name="12_mm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rgbClr val="FFFF00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/>
      <a:lstStyle>
        <a:defPPr>
          <a:buFont typeface="Wingdings" panose="05000000000000000000" pitchFamily="2" charset="2"/>
          <a:buChar char="§"/>
          <a:defRPr kern="0" dirty="0" smtClean="0">
            <a:solidFill>
              <a:schemeClr val="accent2"/>
            </a:solidFill>
          </a:defRPr>
        </a:defPPr>
      </a:lstStyle>
    </a:txDef>
  </a:objectDefaults>
  <a:extraClrSchemeLst>
    <a:extraClrScheme>
      <a:clrScheme name="12_mm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mm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mm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mm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mm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mm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mm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mm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mm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mm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mm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mm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Lucida Sans Unicode"/>
        <a:cs typeface="Lucida Sans Unicode"/>
      </a:majorFont>
      <a:minorFont>
        <a:latin typeface="GoudyOlSt BT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tektorvorlesun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66C2B"/>
      </a:accent1>
      <a:accent2>
        <a:srgbClr val="990000"/>
      </a:accent2>
      <a:accent3>
        <a:srgbClr val="FFFFFF"/>
      </a:accent3>
      <a:accent4>
        <a:srgbClr val="000000"/>
      </a:accent4>
      <a:accent5>
        <a:srgbClr val="C9BAAC"/>
      </a:accent5>
      <a:accent6>
        <a:srgbClr val="8A0000"/>
      </a:accent6>
      <a:hlink>
        <a:srgbClr val="301B7F"/>
      </a:hlink>
      <a:folHlink>
        <a:srgbClr val="990000"/>
      </a:folHlink>
    </a:clrScheme>
    <a:fontScheme name="12_mm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rgbClr val="FFFF00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/>
      <a:lstStyle>
        <a:defPPr>
          <a:buFont typeface="Wingdings" panose="05000000000000000000" pitchFamily="2" charset="2"/>
          <a:buChar char="§"/>
          <a:defRPr kern="0" dirty="0" smtClean="0">
            <a:solidFill>
              <a:schemeClr val="accent2"/>
            </a:solidFill>
          </a:defRPr>
        </a:defPPr>
      </a:lstStyle>
    </a:txDef>
  </a:objectDefaults>
  <a:extraClrSchemeLst>
    <a:extraClrScheme>
      <a:clrScheme name="12_mm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mm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mm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mm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mm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mm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mm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mm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mm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mm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mm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mm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Detektorvorlesung</Template>
  <TotalTime>4839</TotalTime>
  <Words>1130</Words>
  <Application>Microsoft Office PowerPoint</Application>
  <PresentationFormat>Presentazione su schermo (4:3)</PresentationFormat>
  <Paragraphs>294</Paragraphs>
  <Slides>18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Detektorvorlesung</vt:lpstr>
      <vt:lpstr>Tema di Office</vt:lpstr>
      <vt:lpstr>1_Detektorvorlesung</vt:lpstr>
      <vt:lpstr>A Compact, High Density  Gamma-Detection Module for  Time-of-Flight Measurements in PET Applications</vt:lpstr>
      <vt:lpstr>Positron Emission Tomography</vt:lpstr>
      <vt:lpstr>One-layer Detector Module</vt:lpstr>
      <vt:lpstr>PETA5 Design: Features</vt:lpstr>
      <vt:lpstr>PETA5 Design: Single-Ended Channel</vt:lpstr>
      <vt:lpstr>SiPM Design: RGB-HD Technology</vt:lpstr>
      <vt:lpstr>144-Channels Module: SiPM Array</vt:lpstr>
      <vt:lpstr>144-Channels Module: Readout and Control</vt:lpstr>
      <vt:lpstr>144-Channels Module: Internal Liquid Cooling </vt:lpstr>
      <vt:lpstr>Sublima Detector Module</vt:lpstr>
      <vt:lpstr>Back-to-Back Setup</vt:lpstr>
      <vt:lpstr>Timing &amp; Energy Resolution</vt:lpstr>
      <vt:lpstr>Timing Resolution between Tiles</vt:lpstr>
      <vt:lpstr>Timing Resolution between Tiles</vt:lpstr>
      <vt:lpstr>Time-of-Flight Measurements</vt:lpstr>
      <vt:lpstr>What next?</vt:lpstr>
      <vt:lpstr>Conclusions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Ideen für Sublima</dc:title>
  <dc:creator>Ilaria Sacco</dc:creator>
  <cp:lastModifiedBy>ilaria</cp:lastModifiedBy>
  <cp:revision>1339</cp:revision>
  <dcterms:modified xsi:type="dcterms:W3CDTF">2015-05-26T09:12:55Z</dcterms:modified>
</cp:coreProperties>
</file>