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B23F9-BE19-4104-84CF-BBF0C1C4A50A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E76E-0C59-4622-A76C-1F74EB2A38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4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E76E-0C59-4622-A76C-1F74EB2A38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 smtClean="0"/>
              <a:t>F. Bucci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F. Bucci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 smtClean="0"/>
              <a:t>F. Bucci</a:t>
            </a: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F. Bucci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25/05/2015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uccifra\Documents\presentazioni\ICATPP\plot\vessel_pictur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82" y="2868502"/>
            <a:ext cx="4842468" cy="2899890"/>
          </a:xfrm>
          <a:prstGeom prst="rect">
            <a:avLst/>
          </a:prstGeom>
          <a:noFill/>
          <a:effectLst>
            <a:outerShdw dist="50800" dir="5400000" sx="1000" sy="1000" algn="ctr" rotWithShape="0">
              <a:schemeClr val="tx1">
                <a:alpha val="4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5238328" cy="1085506"/>
          </a:xfrm>
        </p:spPr>
        <p:txBody>
          <a:bodyPr/>
          <a:lstStyle/>
          <a:p>
            <a:r>
              <a:rPr lang="en-US" dirty="0"/>
              <a:t>Performances of the NA62 RICH detector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0" y="1834970"/>
            <a:ext cx="6172200" cy="1161982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Francesca Bucci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INFN, Sezione di Firenze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behalf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NA62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54" y="5678755"/>
            <a:ext cx="6296236" cy="1194235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2190725" y="4742805"/>
            <a:ext cx="4190301" cy="9980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 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Group:</a:t>
            </a:r>
          </a:p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CERN, Firenze INFN and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Perugia INFN and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8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Photo-</a:t>
            </a:r>
            <a:r>
              <a:rPr lang="it-IT" dirty="0" err="1" smtClean="0"/>
              <a:t>Detection</a:t>
            </a:r>
            <a:r>
              <a:rPr lang="it-IT" dirty="0" smtClean="0"/>
              <a:t> System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251520" y="1379854"/>
            <a:ext cx="8352928" cy="46497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reflected</a:t>
            </a:r>
            <a:r>
              <a:rPr lang="it-IT" sz="2000" dirty="0" smtClean="0"/>
              <a:t> light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collected</a:t>
            </a:r>
            <a:r>
              <a:rPr lang="it-IT" sz="2000" dirty="0" smtClean="0"/>
              <a:t> by </a:t>
            </a:r>
            <a:r>
              <a:rPr lang="it-IT" sz="2000" dirty="0" smtClean="0">
                <a:sym typeface="Symbol"/>
              </a:rPr>
              <a:t>1952 </a:t>
            </a:r>
            <a:r>
              <a:rPr lang="it-IT" sz="2000" dirty="0" err="1" smtClean="0">
                <a:sym typeface="Symbol"/>
              </a:rPr>
              <a:t>PMTs</a:t>
            </a:r>
            <a:r>
              <a:rPr lang="it-IT" sz="2000" dirty="0" smtClean="0">
                <a:sym typeface="Symbol"/>
              </a:rPr>
              <a:t> with 18 mm pixel </a:t>
            </a:r>
            <a:r>
              <a:rPr lang="it-IT" sz="2000" dirty="0" err="1" smtClean="0">
                <a:sym typeface="Symbol"/>
              </a:rPr>
              <a:t>size</a:t>
            </a:r>
            <a:r>
              <a:rPr lang="it-IT" sz="2000" dirty="0" smtClean="0"/>
              <a:t> </a:t>
            </a:r>
          </a:p>
        </p:txBody>
      </p:sp>
      <p:pic>
        <p:nvPicPr>
          <p:cNvPr id="8" name="Segnaposto contenut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23460"/>
            <a:ext cx="2592287" cy="3454552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88674" y="1898900"/>
            <a:ext cx="4712432" cy="103462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PMTs</a:t>
            </a:r>
            <a:r>
              <a:rPr lang="it-IT" sz="2000" dirty="0" smtClean="0"/>
              <a:t> are </a:t>
            </a:r>
            <a:r>
              <a:rPr lang="it-IT" sz="2000" dirty="0" err="1" smtClean="0"/>
              <a:t>assembled</a:t>
            </a:r>
            <a:r>
              <a:rPr lang="it-IT" sz="2000" dirty="0" smtClean="0"/>
              <a:t> in a compact </a:t>
            </a:r>
            <a:r>
              <a:rPr lang="it-IT" sz="2000" dirty="0" err="1" smtClean="0"/>
              <a:t>hexagonal</a:t>
            </a:r>
            <a:r>
              <a:rPr lang="it-IT" sz="2000" dirty="0" smtClean="0"/>
              <a:t> </a:t>
            </a:r>
            <a:r>
              <a:rPr lang="it-IT" sz="2000" dirty="0" err="1" smtClean="0"/>
              <a:t>packing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2 </a:t>
            </a:r>
            <a:r>
              <a:rPr lang="it-IT" sz="2000" dirty="0" err="1" smtClean="0"/>
              <a:t>aluminium</a:t>
            </a:r>
            <a:r>
              <a:rPr lang="it-IT" sz="2000" dirty="0" smtClean="0"/>
              <a:t> disks </a:t>
            </a:r>
            <a:r>
              <a:rPr lang="it-IT" sz="2000" dirty="0" err="1" smtClean="0"/>
              <a:t>placed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</a:t>
            </a:r>
            <a:r>
              <a:rPr lang="it-IT" sz="2000" dirty="0" err="1" smtClean="0"/>
              <a:t>upstream</a:t>
            </a:r>
            <a:r>
              <a:rPr lang="it-IT" sz="2000" dirty="0" smtClean="0"/>
              <a:t> </a:t>
            </a:r>
            <a:r>
              <a:rPr lang="it-IT" sz="2000" dirty="0" err="1" smtClean="0"/>
              <a:t>endcap</a:t>
            </a:r>
            <a:endParaRPr lang="it-IT" sz="20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8990"/>
            <a:ext cx="2592288" cy="205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47864" y="4744874"/>
            <a:ext cx="532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Light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collected</a:t>
            </a:r>
            <a:r>
              <a:rPr lang="it-IT" sz="2000" dirty="0" smtClean="0"/>
              <a:t> </a:t>
            </a:r>
            <a:r>
              <a:rPr lang="it-IT" sz="2000" dirty="0"/>
              <a:t>by </a:t>
            </a:r>
            <a:r>
              <a:rPr lang="it-IT" sz="2000" dirty="0" err="1"/>
              <a:t>means</a:t>
            </a:r>
            <a:r>
              <a:rPr lang="it-IT" sz="2000" dirty="0"/>
              <a:t> of Winston </a:t>
            </a:r>
            <a:r>
              <a:rPr lang="it-IT" sz="2000" dirty="0" err="1"/>
              <a:t>cones</a:t>
            </a:r>
            <a:r>
              <a:rPr lang="it-IT" sz="2000" dirty="0"/>
              <a:t> with </a:t>
            </a:r>
            <a:r>
              <a:rPr lang="it-IT" sz="2000" dirty="0" err="1"/>
              <a:t>aluminized</a:t>
            </a:r>
            <a:r>
              <a:rPr lang="it-IT" sz="2000" dirty="0"/>
              <a:t> </a:t>
            </a:r>
            <a:r>
              <a:rPr lang="it-IT" sz="2000" dirty="0" err="1"/>
              <a:t>mylar</a:t>
            </a:r>
            <a:r>
              <a:rPr lang="it-IT" sz="2000" dirty="0"/>
              <a:t> </a:t>
            </a:r>
            <a:r>
              <a:rPr lang="it-IT" sz="2000" dirty="0" err="1"/>
              <a:t>foil</a:t>
            </a:r>
            <a:endParaRPr lang="it-IT" sz="2000" dirty="0"/>
          </a:p>
          <a:p>
            <a:r>
              <a:rPr lang="it-IT" sz="2000" dirty="0" err="1"/>
              <a:t>Quartz</a:t>
            </a:r>
            <a:r>
              <a:rPr lang="it-IT" sz="2000" dirty="0"/>
              <a:t> </a:t>
            </a:r>
            <a:r>
              <a:rPr lang="it-IT" sz="2000" dirty="0" err="1"/>
              <a:t>windows</a:t>
            </a:r>
            <a:r>
              <a:rPr lang="it-IT" sz="2000" dirty="0"/>
              <a:t> to separate </a:t>
            </a:r>
            <a:r>
              <a:rPr lang="it-IT" sz="2000" dirty="0" smtClean="0"/>
              <a:t>neon </a:t>
            </a:r>
            <a:r>
              <a:rPr lang="it-IT" sz="2000" dirty="0"/>
              <a:t>from 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5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</a:t>
            </a:r>
            <a:r>
              <a:rPr lang="it-IT" dirty="0" err="1" smtClean="0"/>
              <a:t>PMTs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539552" y="2276872"/>
            <a:ext cx="3888432" cy="1656184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Hamamatsu R7400U-03</a:t>
            </a:r>
          </a:p>
          <a:p>
            <a:r>
              <a:rPr lang="it-IT" sz="2000" dirty="0"/>
              <a:t>UV </a:t>
            </a:r>
            <a:r>
              <a:rPr lang="it-IT" sz="2000" dirty="0" err="1"/>
              <a:t>glass</a:t>
            </a:r>
            <a:r>
              <a:rPr lang="it-IT" sz="2000" dirty="0"/>
              <a:t> </a:t>
            </a:r>
            <a:r>
              <a:rPr lang="it-IT" sz="2000" dirty="0" err="1"/>
              <a:t>window</a:t>
            </a:r>
            <a:r>
              <a:rPr lang="it-IT" sz="2000" dirty="0"/>
              <a:t>, 16 mm </a:t>
            </a:r>
            <a:r>
              <a:rPr lang="it-IT" sz="2000" dirty="0">
                <a:sym typeface="Symbol"/>
              </a:rPr>
              <a:t> (8 mm </a:t>
            </a:r>
            <a:r>
              <a:rPr lang="it-IT" sz="2000" dirty="0" err="1">
                <a:sym typeface="Symbol"/>
              </a:rPr>
              <a:t>active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smtClean="0">
                <a:sym typeface="Symbol"/>
              </a:rPr>
              <a:t>)</a:t>
            </a:r>
          </a:p>
          <a:p>
            <a:r>
              <a:rPr lang="it-IT" sz="2000" dirty="0" smtClean="0">
                <a:sym typeface="Symbol"/>
              </a:rPr>
              <a:t>Custom made HV divider</a:t>
            </a:r>
            <a:endParaRPr lang="it-IT" sz="2000" dirty="0">
              <a:sym typeface="Symbol"/>
            </a:endParaRPr>
          </a:p>
          <a:p>
            <a:pPr marL="0" indent="0">
              <a:buFont typeface="Wingdings"/>
              <a:buNone/>
            </a:pPr>
            <a:endParaRPr lang="it-IT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805646" cy="21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539552" y="4293096"/>
            <a:ext cx="6408712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 smtClean="0">
                <a:sym typeface="Symbol"/>
              </a:rPr>
              <a:t>Sensitivity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range</a:t>
            </a:r>
            <a:r>
              <a:rPr lang="it-IT" sz="2000" dirty="0" smtClean="0">
                <a:sym typeface="Symbol"/>
              </a:rPr>
              <a:t> 185-650 nm (420 nm </a:t>
            </a:r>
            <a:r>
              <a:rPr lang="it-IT" sz="2000" dirty="0" err="1" smtClean="0">
                <a:sym typeface="Symbol"/>
              </a:rPr>
              <a:t>peak</a:t>
            </a:r>
            <a:r>
              <a:rPr lang="it-IT" sz="2000" dirty="0" smtClean="0">
                <a:sym typeface="Symbol"/>
              </a:rPr>
              <a:t>)</a:t>
            </a:r>
          </a:p>
          <a:p>
            <a:r>
              <a:rPr lang="it-IT" sz="2000" dirty="0" smtClean="0">
                <a:sym typeface="Symbol"/>
              </a:rPr>
              <a:t>Gain 1.510</a:t>
            </a:r>
            <a:r>
              <a:rPr lang="it-IT" sz="2000" baseline="30000" dirty="0" smtClean="0">
                <a:sym typeface="Symbol"/>
              </a:rPr>
              <a:t>6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at</a:t>
            </a:r>
            <a:r>
              <a:rPr lang="it-IT" sz="2000" dirty="0" smtClean="0">
                <a:sym typeface="Symbol"/>
              </a:rPr>
              <a:t> 900 V</a:t>
            </a:r>
          </a:p>
          <a:p>
            <a:r>
              <a:rPr lang="it-IT" sz="2000" dirty="0" smtClean="0">
                <a:sym typeface="Symbol"/>
              </a:rPr>
              <a:t>Q.E.  20% </a:t>
            </a:r>
            <a:r>
              <a:rPr lang="it-IT" sz="2000" dirty="0" err="1" smtClean="0">
                <a:sym typeface="Symbol"/>
              </a:rPr>
              <a:t>at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peak</a:t>
            </a:r>
            <a:endParaRPr lang="it-IT" sz="2000" dirty="0" smtClean="0">
              <a:sym typeface="Symbol"/>
            </a:endParaRPr>
          </a:p>
          <a:p>
            <a:r>
              <a:rPr lang="it-IT" sz="2000" dirty="0" smtClean="0">
                <a:sym typeface="Symbol"/>
              </a:rPr>
              <a:t>280 </a:t>
            </a:r>
            <a:r>
              <a:rPr lang="it-IT" sz="2000" dirty="0" err="1" smtClean="0">
                <a:sym typeface="Symbol"/>
              </a:rPr>
              <a:t>ps</a:t>
            </a:r>
            <a:r>
              <a:rPr lang="it-IT" sz="2000" dirty="0" smtClean="0">
                <a:sym typeface="Symbol"/>
              </a:rPr>
              <a:t> time </a:t>
            </a:r>
            <a:r>
              <a:rPr lang="it-IT" sz="2000" dirty="0" err="1" smtClean="0">
                <a:sym typeface="Symbol"/>
              </a:rPr>
              <a:t>jitter</a:t>
            </a:r>
            <a:r>
              <a:rPr lang="it-IT" sz="2000" dirty="0" smtClean="0">
                <a:sym typeface="Symbol"/>
              </a:rPr>
              <a:t> (FWHM)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30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it-IT" dirty="0"/>
              <a:t>RICH Front-End and Read-Out System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262330" y="1559734"/>
            <a:ext cx="4258816" cy="235439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RICH front-end</a:t>
            </a:r>
          </a:p>
          <a:p>
            <a:r>
              <a:rPr lang="it-IT" sz="1800" dirty="0"/>
              <a:t>C</a:t>
            </a:r>
            <a:r>
              <a:rPr lang="it-IT" sz="1800" dirty="0" smtClean="0"/>
              <a:t>ustom-made </a:t>
            </a:r>
            <a:r>
              <a:rPr lang="it-IT" sz="1800" dirty="0" err="1" smtClean="0"/>
              <a:t>current</a:t>
            </a:r>
            <a:r>
              <a:rPr lang="it-IT" sz="1800" dirty="0" smtClean="0"/>
              <a:t> </a:t>
            </a:r>
            <a:r>
              <a:rPr lang="it-IT" sz="1800" dirty="0" err="1" smtClean="0"/>
              <a:t>amplifiers</a:t>
            </a:r>
            <a:r>
              <a:rPr lang="it-IT" sz="1800" dirty="0" smtClean="0"/>
              <a:t> with </a:t>
            </a:r>
            <a:r>
              <a:rPr lang="it-IT" sz="1800" dirty="0" err="1" smtClean="0"/>
              <a:t>differential</a:t>
            </a:r>
            <a:r>
              <a:rPr lang="it-IT" sz="1800" dirty="0" smtClean="0"/>
              <a:t> output </a:t>
            </a:r>
          </a:p>
          <a:p>
            <a:r>
              <a:rPr lang="it-IT" sz="1800" dirty="0" smtClean="0"/>
              <a:t>NINO chips </a:t>
            </a:r>
            <a:r>
              <a:rPr lang="it-IT" sz="1800" dirty="0" err="1" smtClean="0"/>
              <a:t>used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discriminators</a:t>
            </a:r>
            <a:endParaRPr lang="it-IT" sz="1800" dirty="0" smtClean="0"/>
          </a:p>
          <a:p>
            <a:r>
              <a:rPr lang="it-IT" sz="1800" dirty="0" smtClean="0"/>
              <a:t>64 </a:t>
            </a:r>
            <a:r>
              <a:rPr lang="it-IT" sz="1800" dirty="0" err="1" smtClean="0"/>
              <a:t>boards</a:t>
            </a:r>
            <a:endParaRPr lang="it-IT" sz="1800" dirty="0" smtClean="0"/>
          </a:p>
          <a:p>
            <a:r>
              <a:rPr lang="it-IT" sz="1800" dirty="0" err="1" smtClean="0"/>
              <a:t>Each</a:t>
            </a:r>
            <a:r>
              <a:rPr lang="it-IT" sz="1800" dirty="0" smtClean="0"/>
              <a:t> </a:t>
            </a:r>
            <a:r>
              <a:rPr lang="it-IT" sz="1800" dirty="0" err="1" smtClean="0"/>
              <a:t>boards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32 </a:t>
            </a:r>
            <a:r>
              <a:rPr lang="it-IT" sz="1800" dirty="0" err="1" smtClean="0"/>
              <a:t>channels</a:t>
            </a:r>
            <a:endParaRPr lang="it-IT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42" y="1484784"/>
            <a:ext cx="2619326" cy="19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5" y="4361602"/>
            <a:ext cx="2848195" cy="222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2981940" y="3756118"/>
            <a:ext cx="5472608" cy="252028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2000" dirty="0" smtClean="0">
                <a:solidFill>
                  <a:srgbClr val="C00000"/>
                </a:solidFill>
              </a:rPr>
              <a:t>RICH </a:t>
            </a:r>
            <a:r>
              <a:rPr lang="it-IT" sz="2000" dirty="0" err="1" smtClean="0">
                <a:solidFill>
                  <a:srgbClr val="C00000"/>
                </a:solidFill>
              </a:rPr>
              <a:t>read</a:t>
            </a:r>
            <a:r>
              <a:rPr lang="it-IT" sz="2000" dirty="0" smtClean="0">
                <a:solidFill>
                  <a:srgbClr val="C00000"/>
                </a:solidFill>
              </a:rPr>
              <a:t>-out: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128 channels TDC daughter </a:t>
            </a:r>
            <a:r>
              <a:rPr lang="en-GB" sz="1800" dirty="0" smtClean="0"/>
              <a:t>Boards (TDCB</a:t>
            </a:r>
            <a:r>
              <a:rPr lang="en-GB" sz="1800" dirty="0"/>
              <a:t>), each one housing 4 CERN </a:t>
            </a:r>
            <a:r>
              <a:rPr lang="en-GB" sz="1800" dirty="0" smtClean="0"/>
              <a:t>HPTDC </a:t>
            </a:r>
            <a:r>
              <a:rPr lang="en-GB" sz="1800" dirty="0"/>
              <a:t>(High Performance TDC)</a:t>
            </a:r>
            <a:endParaRPr lang="it-IT" sz="1800" dirty="0" smtClean="0"/>
          </a:p>
          <a:p>
            <a:pPr>
              <a:lnSpc>
                <a:spcPct val="120000"/>
              </a:lnSpc>
            </a:pPr>
            <a:r>
              <a:rPr lang="en-GB" sz="1800" dirty="0" smtClean="0"/>
              <a:t>5 TEL62 </a:t>
            </a:r>
            <a:r>
              <a:rPr lang="en-GB" sz="1800" dirty="0"/>
              <a:t>mother boards </a:t>
            </a:r>
            <a:r>
              <a:rPr lang="en-GB" sz="1800" dirty="0" smtClean="0"/>
              <a:t>(4 for the 2000 PMTs, </a:t>
            </a:r>
            <a:r>
              <a:rPr lang="en-GB" sz="1800" dirty="0" smtClean="0">
                <a:solidFill>
                  <a:srgbClr val="C00000"/>
                </a:solidFill>
              </a:rPr>
              <a:t>1 for the multiplicity read-out used to produce the L0 trigger</a:t>
            </a:r>
            <a:r>
              <a:rPr lang="en-GB" sz="1800" dirty="0" smtClean="0"/>
              <a:t>), </a:t>
            </a:r>
            <a:r>
              <a:rPr lang="en-GB" sz="1800" dirty="0"/>
              <a:t>each one housing 4 </a:t>
            </a:r>
            <a:r>
              <a:rPr lang="en-GB" sz="1800" dirty="0" smtClean="0"/>
              <a:t>TDCBs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1" y="3717032"/>
            <a:ext cx="2054928" cy="63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6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it-IT" dirty="0" smtClean="0"/>
              <a:t>RICH </a:t>
            </a:r>
            <a:r>
              <a:rPr lang="it-IT" dirty="0" err="1" smtClean="0"/>
              <a:t>Commissioning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0" y="1772816"/>
            <a:ext cx="8964488" cy="151216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RICH </a:t>
            </a:r>
            <a:r>
              <a:rPr lang="it-IT" sz="1800" dirty="0" err="1" smtClean="0">
                <a:solidFill>
                  <a:srgbClr val="C00000"/>
                </a:solidFill>
              </a:rPr>
              <a:t>installation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completed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at</a:t>
            </a:r>
            <a:r>
              <a:rPr lang="it-IT" sz="1800" dirty="0" smtClean="0">
                <a:solidFill>
                  <a:srgbClr val="C00000"/>
                </a:solidFill>
              </a:rPr>
              <a:t> the </a:t>
            </a:r>
            <a:r>
              <a:rPr lang="it-IT" sz="1800" dirty="0" err="1" smtClean="0">
                <a:solidFill>
                  <a:srgbClr val="C00000"/>
                </a:solidFill>
              </a:rPr>
              <a:t>beginning</a:t>
            </a:r>
            <a:r>
              <a:rPr lang="it-IT" sz="1800" dirty="0" smtClean="0">
                <a:solidFill>
                  <a:srgbClr val="C00000"/>
                </a:solidFill>
              </a:rPr>
              <a:t> of NA62 </a:t>
            </a:r>
            <a:r>
              <a:rPr lang="it-IT" sz="1800" dirty="0" err="1">
                <a:solidFill>
                  <a:srgbClr val="C00000"/>
                </a:solidFill>
              </a:rPr>
              <a:t>P</a:t>
            </a:r>
            <a:r>
              <a:rPr lang="it-IT" sz="1800" dirty="0" err="1" smtClean="0">
                <a:solidFill>
                  <a:srgbClr val="C00000"/>
                </a:solidFill>
              </a:rPr>
              <a:t>ilot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Run</a:t>
            </a:r>
            <a:r>
              <a:rPr lang="it-IT" sz="1800" dirty="0" smtClean="0">
                <a:solidFill>
                  <a:srgbClr val="C00000"/>
                </a:solidFill>
              </a:rPr>
              <a:t> in 2014: </a:t>
            </a:r>
          </a:p>
          <a:p>
            <a:r>
              <a:rPr lang="it-IT" sz="1800" dirty="0" err="1" smtClean="0"/>
              <a:t>Two-months</a:t>
            </a:r>
            <a:r>
              <a:rPr lang="it-IT" sz="1800" dirty="0" smtClean="0"/>
              <a:t> first </a:t>
            </a:r>
            <a:r>
              <a:rPr lang="it-IT" sz="1800" dirty="0" err="1" smtClean="0"/>
              <a:t>physics</a:t>
            </a:r>
            <a:r>
              <a:rPr lang="it-IT" sz="1800" dirty="0" smtClean="0"/>
              <a:t> data </a:t>
            </a:r>
            <a:r>
              <a:rPr lang="it-IT" sz="1800" dirty="0" err="1" smtClean="0"/>
              <a:t>taking</a:t>
            </a:r>
            <a:r>
              <a:rPr lang="it-IT" sz="1800" dirty="0" smtClean="0"/>
              <a:t> with (</a:t>
            </a:r>
            <a:r>
              <a:rPr lang="it-IT" sz="1800" dirty="0" err="1" smtClean="0"/>
              <a:t>almost</a:t>
            </a:r>
            <a:r>
              <a:rPr lang="it-IT" sz="1800" dirty="0" smtClean="0"/>
              <a:t>) full setup(*)</a:t>
            </a:r>
          </a:p>
          <a:p>
            <a:r>
              <a:rPr lang="it-IT" sz="1800" dirty="0" err="1" smtClean="0"/>
              <a:t>Commissioning</a:t>
            </a:r>
            <a:r>
              <a:rPr lang="it-IT" sz="1800" dirty="0" smtClean="0"/>
              <a:t> of hardware and </a:t>
            </a:r>
            <a:r>
              <a:rPr lang="it-IT" sz="1800" dirty="0" err="1" smtClean="0"/>
              <a:t>readout</a:t>
            </a:r>
            <a:r>
              <a:rPr lang="it-IT" sz="1800" dirty="0" smtClean="0"/>
              <a:t> with </a:t>
            </a:r>
            <a:r>
              <a:rPr lang="it-IT" sz="1800" dirty="0" err="1" smtClean="0"/>
              <a:t>particles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5% of </a:t>
            </a:r>
            <a:r>
              <a:rPr lang="it-IT" sz="1800" dirty="0" err="1" smtClean="0"/>
              <a:t>beam</a:t>
            </a:r>
            <a:r>
              <a:rPr lang="it-IT" sz="1800" dirty="0" smtClean="0"/>
              <a:t> </a:t>
            </a:r>
            <a:r>
              <a:rPr lang="it-IT" sz="1800" dirty="0" err="1" smtClean="0"/>
              <a:t>intensity</a:t>
            </a:r>
            <a:endParaRPr lang="it-IT" sz="18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32849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Select </a:t>
            </a:r>
            <a:r>
              <a:rPr lang="it-IT" dirty="0" smtClean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sample from K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</a:t>
            </a:r>
            <a:r>
              <a:rPr lang="it-IT" baseline="30000" dirty="0" smtClean="0">
                <a:sym typeface="Symbol"/>
              </a:rPr>
              <a:t>+</a:t>
            </a:r>
            <a:r>
              <a:rPr lang="it-IT" dirty="0" smtClean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</a:t>
            </a:r>
            <a:r>
              <a:rPr lang="it-IT" dirty="0" smtClean="0">
                <a:sym typeface="Symbol"/>
              </a:rPr>
              <a:t>decays </a:t>
            </a:r>
            <a:r>
              <a:rPr lang="it-IT" dirty="0" err="1" smtClean="0">
                <a:sym typeface="Symbol"/>
              </a:rPr>
              <a:t>reconstructing</a:t>
            </a:r>
            <a:r>
              <a:rPr lang="it-IT" dirty="0" smtClean="0">
                <a:sym typeface="Symbol"/>
              </a:rPr>
              <a:t> the </a:t>
            </a:r>
            <a:r>
              <a:rPr lang="it-IT" dirty="0">
                <a:sym typeface="Symbol"/>
              </a:rPr>
              <a:t></a:t>
            </a:r>
            <a:r>
              <a:rPr lang="it-IT" baseline="30000" dirty="0" smtClean="0">
                <a:sym typeface="Symbol"/>
              </a:rPr>
              <a:t>0 </a:t>
            </a:r>
            <a:r>
              <a:rPr lang="it-IT" dirty="0" smtClean="0">
                <a:sym typeface="Symbol"/>
              </a:rPr>
              <a:t>from </a:t>
            </a:r>
            <a:r>
              <a:rPr lang="it-IT" dirty="0" err="1" smtClean="0">
                <a:sym typeface="Symbol"/>
              </a:rPr>
              <a:t>LKr</a:t>
            </a:r>
            <a:r>
              <a:rPr lang="it-IT" dirty="0" smtClean="0">
                <a:sym typeface="Symbol"/>
              </a:rPr>
              <a:t> information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3"/>
            <a:ext cx="3522997" cy="28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5"/>
            <a:ext cx="3595006" cy="29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203848" y="6525370"/>
            <a:ext cx="55446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(*) GTK, STRAW and MUV detectors </a:t>
            </a:r>
            <a:r>
              <a:rPr lang="it-IT" sz="1400" dirty="0" err="1" smtClean="0"/>
              <a:t>partially</a:t>
            </a:r>
            <a:r>
              <a:rPr lang="it-IT" sz="1400" dirty="0" smtClean="0"/>
              <a:t> </a:t>
            </a:r>
            <a:r>
              <a:rPr lang="it-IT" sz="1400" dirty="0" err="1" smtClean="0"/>
              <a:t>equipped</a:t>
            </a:r>
            <a:endParaRPr lang="en-US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403081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C00000"/>
                </a:solidFill>
              </a:rPr>
              <a:t>Jura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36096" y="403504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C00000"/>
                </a:solidFill>
              </a:rPr>
              <a:t>Saleve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Tests</a:t>
            </a:r>
            <a:r>
              <a:rPr lang="it-IT" dirty="0" smtClean="0"/>
              <a:t> and </a:t>
            </a:r>
            <a:r>
              <a:rPr lang="it-IT" dirty="0" err="1" smtClean="0"/>
              <a:t>Results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323528" y="1415718"/>
            <a:ext cx="8280920" cy="1149186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In 2014 </a:t>
            </a:r>
            <a:r>
              <a:rPr lang="it-IT" sz="1800" dirty="0" err="1" smtClean="0"/>
              <a:t>Pilot</a:t>
            </a:r>
            <a:r>
              <a:rPr lang="it-IT" sz="1800" dirty="0" smtClean="0"/>
              <a:t> </a:t>
            </a:r>
            <a:r>
              <a:rPr lang="it-IT" sz="1800" dirty="0" err="1" smtClean="0"/>
              <a:t>Run</a:t>
            </a:r>
            <a:r>
              <a:rPr lang="it-IT" sz="1800" dirty="0" smtClean="0"/>
              <a:t> STRAW detector </a:t>
            </a:r>
            <a:r>
              <a:rPr lang="it-IT" sz="1800" dirty="0" err="1" smtClean="0"/>
              <a:t>partially</a:t>
            </a:r>
            <a:r>
              <a:rPr lang="it-IT" sz="1800" dirty="0" smtClean="0"/>
              <a:t> </a:t>
            </a:r>
            <a:r>
              <a:rPr lang="it-IT" sz="1800" dirty="0" err="1" smtClean="0"/>
              <a:t>equipped</a:t>
            </a:r>
            <a:r>
              <a:rPr lang="it-IT" sz="1800" dirty="0" smtClean="0"/>
              <a:t> </a:t>
            </a:r>
          </a:p>
          <a:p>
            <a:pPr marL="0" indent="0">
              <a:buNone/>
            </a:pPr>
            <a:r>
              <a:rPr lang="it-IT" sz="1800" dirty="0" smtClean="0"/>
              <a:t>(STRAW data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available</a:t>
            </a:r>
            <a:r>
              <a:rPr lang="it-IT" sz="1800" dirty="0" smtClean="0"/>
              <a:t>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the RUN)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The RICH remote </a:t>
            </a:r>
            <a:r>
              <a:rPr lang="it-IT" sz="1800" dirty="0" err="1" smtClean="0">
                <a:solidFill>
                  <a:srgbClr val="C00000"/>
                </a:solidFill>
              </a:rPr>
              <a:t>alignment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plan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could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not</a:t>
            </a:r>
            <a:r>
              <a:rPr lang="it-IT" sz="1800" dirty="0" smtClean="0">
                <a:solidFill>
                  <a:srgbClr val="C00000"/>
                </a:solidFill>
              </a:rPr>
              <a:t> be </a:t>
            </a:r>
            <a:r>
              <a:rPr lang="it-IT" sz="1800" dirty="0" err="1" smtClean="0">
                <a:solidFill>
                  <a:srgbClr val="C00000"/>
                </a:solidFill>
              </a:rPr>
              <a:t>fulfilled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5292080" y="191683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0"/>
          <p:cNvSpPr txBox="1"/>
          <p:nvPr/>
        </p:nvSpPr>
        <p:spPr>
          <a:xfrm>
            <a:off x="313036" y="4037002"/>
            <a:ext cx="577113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Try and raise one mirror in Y with </a:t>
            </a:r>
            <a:r>
              <a:rPr lang="en-US" sz="2000" dirty="0" err="1" smtClean="0">
                <a:solidFill>
                  <a:srgbClr val="C00000"/>
                </a:solidFill>
              </a:rPr>
              <a:t>piezomotors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241234"/>
              </p:ext>
            </p:extLst>
          </p:nvPr>
        </p:nvGraphicFramePr>
        <p:xfrm>
          <a:off x="357730" y="4437112"/>
          <a:ext cx="6912767" cy="918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69"/>
                <a:gridCol w="1284185"/>
                <a:gridCol w="1297692"/>
                <a:gridCol w="1388825"/>
                <a:gridCol w="1526196"/>
              </a:tblGrid>
              <a:tr h="56010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Mirror</a:t>
                      </a:r>
                      <a:r>
                        <a:rPr lang="it-IT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x (cm) </a:t>
                      </a:r>
                    </a:p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(before)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x (cm)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(after)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y (cm)</a:t>
                      </a:r>
                    </a:p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(before)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y (cm)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Symbol"/>
                        </a:rPr>
                        <a:t>(after)</a:t>
                      </a:r>
                      <a:endParaRPr lang="en-US" sz="1600" dirty="0" smtClean="0"/>
                    </a:p>
                  </a:txBody>
                  <a:tcPr/>
                </a:tc>
              </a:tr>
              <a:tr h="33909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-0.8</a:t>
                      </a:r>
                      <a:r>
                        <a:rPr lang="it-IT" sz="1600" dirty="0" smtClean="0">
                          <a:sym typeface="Symbol"/>
                        </a:rPr>
                        <a:t>0.2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-1.0</a:t>
                      </a:r>
                      <a:r>
                        <a:rPr lang="it-IT" sz="1600" dirty="0" smtClean="0">
                          <a:sym typeface="Symbol"/>
                        </a:rPr>
                        <a:t>0.1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C00000"/>
                          </a:solidFill>
                        </a:rPr>
                        <a:t>-0.7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0.1</a:t>
                      </a: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</a:rPr>
                        <a:t>1.4</a:t>
                      </a:r>
                      <a:r>
                        <a:rPr lang="it-IT" sz="16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0.1</a:t>
                      </a: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egnaposto contenuto 2"/>
          <p:cNvSpPr txBox="1">
            <a:spLocks/>
          </p:cNvSpPr>
          <p:nvPr/>
        </p:nvSpPr>
        <p:spPr>
          <a:xfrm>
            <a:off x="119552" y="2724889"/>
            <a:ext cx="8721352" cy="106415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Select </a:t>
            </a:r>
            <a:r>
              <a:rPr lang="it-IT" sz="1800" dirty="0"/>
              <a:t>K</a:t>
            </a:r>
            <a:r>
              <a:rPr lang="it-IT" sz="1800" baseline="30000" dirty="0"/>
              <a:t>+</a:t>
            </a:r>
            <a:r>
              <a:rPr lang="it-IT" sz="1800" dirty="0">
                <a:sym typeface="Symbol"/>
              </a:rPr>
              <a:t></a:t>
            </a:r>
            <a:r>
              <a:rPr lang="it-IT" sz="1800" baseline="30000" dirty="0">
                <a:sym typeface="Symbol"/>
              </a:rPr>
              <a:t>+</a:t>
            </a:r>
            <a:r>
              <a:rPr lang="it-IT" sz="1800" dirty="0">
                <a:sym typeface="Symbol"/>
              </a:rPr>
              <a:t></a:t>
            </a:r>
            <a:r>
              <a:rPr lang="it-IT" sz="1800" baseline="30000" dirty="0">
                <a:sym typeface="Symbol"/>
              </a:rPr>
              <a:t>0 </a:t>
            </a:r>
            <a:r>
              <a:rPr lang="it-IT" sz="1800" dirty="0" err="1" smtClean="0">
                <a:sym typeface="Symbol"/>
              </a:rPr>
              <a:t>decay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using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only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LKr</a:t>
            </a:r>
            <a:r>
              <a:rPr lang="it-IT" sz="1800" dirty="0" smtClean="0">
                <a:sym typeface="Symbol"/>
              </a:rPr>
              <a:t> information</a:t>
            </a:r>
            <a:endParaRPr lang="it-IT" sz="1800" dirty="0">
              <a:sym typeface="Symbol"/>
            </a:endParaRPr>
          </a:p>
          <a:p>
            <a:r>
              <a:rPr lang="it-IT" sz="1800" dirty="0" smtClean="0">
                <a:sym typeface="Symbol"/>
              </a:rPr>
              <a:t>Extrapolate </a:t>
            </a:r>
            <a:r>
              <a:rPr lang="it-IT" sz="1800" dirty="0">
                <a:sym typeface="Symbol"/>
              </a:rPr>
              <a:t>the </a:t>
            </a:r>
            <a:r>
              <a:rPr lang="it-IT" sz="1800" dirty="0" err="1">
                <a:sym typeface="Symbol"/>
              </a:rPr>
              <a:t>selected</a:t>
            </a:r>
            <a:r>
              <a:rPr lang="it-IT" sz="1800" dirty="0">
                <a:sym typeface="Symbol"/>
              </a:rPr>
              <a:t> </a:t>
            </a:r>
            <a:r>
              <a:rPr lang="it-IT" sz="1800" dirty="0" err="1">
                <a:sym typeface="Symbol"/>
              </a:rPr>
              <a:t>charged</a:t>
            </a:r>
            <a:r>
              <a:rPr lang="it-IT" sz="1800" dirty="0">
                <a:sym typeface="Symbol"/>
              </a:rPr>
              <a:t> </a:t>
            </a:r>
            <a:r>
              <a:rPr lang="it-IT" sz="1800" dirty="0" err="1">
                <a:sym typeface="Symbol"/>
              </a:rPr>
              <a:t>tracks</a:t>
            </a:r>
            <a:r>
              <a:rPr lang="it-IT" sz="1800" dirty="0">
                <a:sym typeface="Symbol"/>
              </a:rPr>
              <a:t> to the RICH </a:t>
            </a:r>
            <a:r>
              <a:rPr lang="it-IT" sz="1800" dirty="0" err="1">
                <a:sym typeface="Symbol"/>
              </a:rPr>
              <a:t>mirror</a:t>
            </a:r>
            <a:r>
              <a:rPr lang="it-IT" sz="1800" dirty="0">
                <a:sym typeface="Symbol"/>
              </a:rPr>
              <a:t> </a:t>
            </a:r>
          </a:p>
          <a:p>
            <a:r>
              <a:rPr lang="it-IT" sz="1800" dirty="0">
                <a:sym typeface="Symbol"/>
              </a:rPr>
              <a:t>C</a:t>
            </a:r>
            <a:r>
              <a:rPr lang="it-IT" sz="1800" dirty="0" smtClean="0">
                <a:sym typeface="Symbol"/>
              </a:rPr>
              <a:t>ompare  </a:t>
            </a:r>
            <a:r>
              <a:rPr lang="it-IT" sz="1800" dirty="0">
                <a:sym typeface="Symbol"/>
              </a:rPr>
              <a:t>the </a:t>
            </a:r>
            <a:r>
              <a:rPr lang="it-IT" sz="1800" dirty="0" err="1"/>
              <a:t>predicted</a:t>
            </a:r>
            <a:r>
              <a:rPr lang="it-IT" sz="1800" dirty="0"/>
              <a:t> position of the ring center </a:t>
            </a:r>
            <a:r>
              <a:rPr lang="it-IT" sz="1800" dirty="0" smtClean="0"/>
              <a:t>with </a:t>
            </a:r>
            <a:r>
              <a:rPr lang="it-IT" sz="1800" dirty="0"/>
              <a:t>the </a:t>
            </a:r>
            <a:r>
              <a:rPr lang="it-IT" sz="1800" dirty="0" err="1"/>
              <a:t>one</a:t>
            </a:r>
            <a:r>
              <a:rPr lang="it-IT" sz="1800" dirty="0"/>
              <a:t> </a:t>
            </a:r>
            <a:r>
              <a:rPr lang="it-IT" sz="1800" dirty="0" smtClean="0"/>
              <a:t>from the </a:t>
            </a:r>
            <a:r>
              <a:rPr lang="it-IT" sz="1800" dirty="0" err="1" smtClean="0"/>
              <a:t>fit</a:t>
            </a:r>
            <a:endParaRPr lang="en-US" sz="1800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85044" y="5560249"/>
            <a:ext cx="5771132" cy="3600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1800" dirty="0" err="1" smtClean="0"/>
              <a:t>Movement</a:t>
            </a:r>
            <a:r>
              <a:rPr lang="it-IT" sz="1800" dirty="0" smtClean="0"/>
              <a:t> of </a:t>
            </a:r>
            <a:r>
              <a:rPr lang="it-IT" sz="1800" dirty="0" err="1" smtClean="0"/>
              <a:t>mirror</a:t>
            </a:r>
            <a:r>
              <a:rPr lang="it-IT" sz="1800" dirty="0" smtClean="0"/>
              <a:t> 20 in y : </a:t>
            </a:r>
            <a:r>
              <a:rPr lang="it-IT" sz="1800" dirty="0" smtClean="0">
                <a:solidFill>
                  <a:srgbClr val="C00000"/>
                </a:solidFill>
              </a:rPr>
              <a:t>2.1</a:t>
            </a:r>
            <a:r>
              <a:rPr lang="it-IT" sz="1800" dirty="0" smtClean="0">
                <a:solidFill>
                  <a:srgbClr val="C00000"/>
                </a:solidFill>
                <a:sym typeface="Symbol"/>
              </a:rPr>
              <a:t>0.1 cm </a:t>
            </a:r>
            <a:r>
              <a:rPr lang="it-IT" sz="1800" dirty="0" err="1" smtClean="0">
                <a:sym typeface="Symbol"/>
              </a:rPr>
              <a:t>as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expected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149622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Tests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67544" y="1556792"/>
            <a:ext cx="8147248" cy="43204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smtClean="0">
                <a:solidFill>
                  <a:srgbClr val="C00000"/>
                </a:solidFill>
              </a:rPr>
              <a:t>The RICH </a:t>
            </a:r>
            <a:r>
              <a:rPr lang="it-IT" sz="2000" dirty="0" err="1" smtClean="0">
                <a:solidFill>
                  <a:srgbClr val="C00000"/>
                </a:solidFill>
              </a:rPr>
              <a:t>event</a:t>
            </a:r>
            <a:r>
              <a:rPr lang="it-IT" sz="2000" dirty="0" smtClean="0">
                <a:solidFill>
                  <a:srgbClr val="C00000"/>
                </a:solidFill>
              </a:rPr>
              <a:t> time </a:t>
            </a:r>
            <a:r>
              <a:rPr lang="it-IT" sz="2000" dirty="0" err="1" smtClean="0">
                <a:solidFill>
                  <a:srgbClr val="C00000"/>
                </a:solidFill>
              </a:rPr>
              <a:t>resolution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is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about</a:t>
            </a:r>
            <a:r>
              <a:rPr lang="it-IT" sz="2000" dirty="0" smtClean="0">
                <a:solidFill>
                  <a:srgbClr val="C00000"/>
                </a:solidFill>
              </a:rPr>
              <a:t> 70 </a:t>
            </a:r>
            <a:r>
              <a:rPr lang="it-IT" sz="2000" dirty="0" err="1" smtClean="0">
                <a:solidFill>
                  <a:srgbClr val="C00000"/>
                </a:solidFill>
              </a:rPr>
              <a:t>ps</a:t>
            </a:r>
            <a:endParaRPr lang="it-IT" sz="2000" dirty="0" smtClean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0792" y="5273913"/>
            <a:ext cx="4142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Event</a:t>
            </a:r>
            <a:r>
              <a:rPr lang="it-IT" sz="1600" dirty="0" smtClean="0"/>
              <a:t> time </a:t>
            </a:r>
            <a:r>
              <a:rPr lang="it-IT" sz="1600" dirty="0" err="1" smtClean="0"/>
              <a:t>resolution</a:t>
            </a:r>
            <a:r>
              <a:rPr lang="it-IT" sz="1600" dirty="0" smtClean="0"/>
              <a:t> </a:t>
            </a:r>
            <a:r>
              <a:rPr lang="it-IT" sz="1600" dirty="0" err="1" smtClean="0"/>
              <a:t>measured</a:t>
            </a:r>
            <a:r>
              <a:rPr lang="it-IT" sz="1600" dirty="0" smtClean="0"/>
              <a:t> by </a:t>
            </a:r>
            <a:r>
              <a:rPr lang="it-IT" sz="1600" dirty="0" err="1" smtClean="0"/>
              <a:t>splitting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hits</a:t>
            </a:r>
            <a:r>
              <a:rPr lang="it-IT" sz="1600" dirty="0" smtClean="0"/>
              <a:t> of a </a:t>
            </a:r>
            <a:r>
              <a:rPr lang="it-IT" sz="1600" dirty="0" err="1" smtClean="0"/>
              <a:t>Cherenkov</a:t>
            </a:r>
            <a:r>
              <a:rPr lang="it-IT" sz="1600" dirty="0" smtClean="0"/>
              <a:t> ring in </a:t>
            </a:r>
            <a:r>
              <a:rPr lang="it-IT" sz="1600" dirty="0" err="1" smtClean="0"/>
              <a:t>two</a:t>
            </a:r>
            <a:r>
              <a:rPr lang="it-IT" sz="1600" dirty="0" smtClean="0"/>
              <a:t> </a:t>
            </a:r>
            <a:r>
              <a:rPr lang="it-IT" sz="1600" dirty="0" err="1" smtClean="0"/>
              <a:t>halves</a:t>
            </a:r>
            <a:r>
              <a:rPr lang="it-IT" sz="1600" dirty="0" smtClean="0"/>
              <a:t> and </a:t>
            </a:r>
            <a:r>
              <a:rPr lang="it-IT" sz="1600" dirty="0" err="1" smtClean="0"/>
              <a:t>computing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difference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average</a:t>
            </a:r>
            <a:r>
              <a:rPr lang="it-IT" sz="1600" dirty="0" smtClean="0"/>
              <a:t> </a:t>
            </a:r>
            <a:r>
              <a:rPr lang="it-IT" sz="1600" dirty="0" err="1" smtClean="0"/>
              <a:t>times</a:t>
            </a:r>
            <a:r>
              <a:rPr lang="it-IT" sz="1600" dirty="0" smtClean="0"/>
              <a:t> </a:t>
            </a:r>
          </a:p>
          <a:p>
            <a:endParaRPr lang="it-IT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76404"/>
            <a:ext cx="4245988" cy="28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69581"/>
            <a:ext cx="4323975" cy="28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4529143" y="5368081"/>
            <a:ext cx="4006792" cy="656635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1600" dirty="0" err="1" smtClean="0"/>
              <a:t>Difference</a:t>
            </a:r>
            <a:r>
              <a:rPr lang="it-IT" sz="1600" dirty="0" smtClean="0"/>
              <a:t>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the </a:t>
            </a:r>
            <a:r>
              <a:rPr lang="it-IT" sz="1600" dirty="0" err="1" smtClean="0"/>
              <a:t>average</a:t>
            </a:r>
            <a:r>
              <a:rPr lang="it-IT" sz="1600" dirty="0" smtClean="0"/>
              <a:t> time of a </a:t>
            </a:r>
            <a:r>
              <a:rPr lang="it-IT" sz="1600" dirty="0" err="1" smtClean="0"/>
              <a:t>Cherenkov</a:t>
            </a:r>
            <a:r>
              <a:rPr lang="it-IT" sz="1600" dirty="0" smtClean="0"/>
              <a:t> ring and the KTAG time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204864"/>
            <a:ext cx="422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Symbol"/>
              </a:rPr>
              <a:t> = 140 </a:t>
            </a:r>
            <a:r>
              <a:rPr lang="en-US" dirty="0" err="1">
                <a:solidFill>
                  <a:srgbClr val="C00000"/>
                </a:solidFill>
                <a:sym typeface="Symbol"/>
              </a:rPr>
              <a:t>ps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= 2 * event time resolution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4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Tests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07630" y="1767688"/>
            <a:ext cx="8196818" cy="504056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smtClean="0">
                <a:sym typeface="Symbol"/>
              </a:rPr>
              <a:t></a:t>
            </a:r>
            <a:r>
              <a:rPr lang="it-IT" sz="1800" baseline="30000" dirty="0" smtClean="0">
                <a:sym typeface="Symbol"/>
              </a:rPr>
              <a:t>+</a:t>
            </a:r>
            <a:r>
              <a:rPr lang="it-IT" sz="1800" dirty="0" smtClean="0">
                <a:sym typeface="Symbol"/>
              </a:rPr>
              <a:t> sample from </a:t>
            </a:r>
            <a:r>
              <a:rPr lang="it-IT" sz="1800" dirty="0"/>
              <a:t>K</a:t>
            </a:r>
            <a:r>
              <a:rPr lang="it-IT" sz="1800" baseline="30000" dirty="0"/>
              <a:t>+</a:t>
            </a:r>
            <a:r>
              <a:rPr lang="it-IT" sz="1800" dirty="0">
                <a:sym typeface="Symbol"/>
              </a:rPr>
              <a:t></a:t>
            </a:r>
            <a:r>
              <a:rPr lang="it-IT" sz="1800" baseline="30000" dirty="0">
                <a:sym typeface="Symbol"/>
              </a:rPr>
              <a:t>+</a:t>
            </a:r>
            <a:r>
              <a:rPr lang="it-IT" sz="1800" dirty="0">
                <a:sym typeface="Symbol"/>
              </a:rPr>
              <a:t></a:t>
            </a:r>
            <a:r>
              <a:rPr lang="it-IT" sz="1800" baseline="30000" dirty="0" smtClean="0">
                <a:sym typeface="Symbol"/>
              </a:rPr>
              <a:t>0 </a:t>
            </a:r>
            <a:r>
              <a:rPr lang="it-IT" sz="1800" dirty="0" err="1" smtClean="0">
                <a:sym typeface="Symbol"/>
              </a:rPr>
              <a:t>decays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selected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without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spectrometer</a:t>
            </a:r>
            <a:r>
              <a:rPr lang="it-IT" sz="1800" dirty="0">
                <a:sym typeface="Symbol"/>
              </a:rPr>
              <a:t> </a:t>
            </a:r>
            <a:r>
              <a:rPr lang="it-IT" sz="1800" dirty="0" smtClean="0">
                <a:sym typeface="Symbol"/>
              </a:rPr>
              <a:t>information </a:t>
            </a:r>
            <a:endParaRPr lang="it-IT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4" y="2276872"/>
            <a:ext cx="3842059" cy="34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6" y="2276873"/>
            <a:ext cx="4208960" cy="34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10526" y="2276873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>
                <a:solidFill>
                  <a:srgbClr val="C00000"/>
                </a:solidFill>
              </a:rPr>
              <a:t>Nhits</a:t>
            </a:r>
            <a:r>
              <a:rPr lang="it-IT" sz="1600" dirty="0" smtClean="0">
                <a:solidFill>
                  <a:srgbClr val="C00000"/>
                </a:solidFill>
              </a:rPr>
              <a:t> vs </a:t>
            </a:r>
            <a:r>
              <a:rPr lang="it-IT" sz="1600" dirty="0" err="1" smtClean="0">
                <a:solidFill>
                  <a:srgbClr val="C00000"/>
                </a:solidFill>
              </a:rPr>
              <a:t>Momentum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42166" y="2276872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C00000"/>
                </a:solidFill>
              </a:rPr>
              <a:t>Radius</a:t>
            </a:r>
            <a:r>
              <a:rPr lang="it-IT" sz="1600" dirty="0" smtClean="0">
                <a:solidFill>
                  <a:srgbClr val="C00000"/>
                </a:solidFill>
              </a:rPr>
              <a:t> vs </a:t>
            </a:r>
            <a:r>
              <a:rPr lang="it-IT" sz="1600" dirty="0" err="1" smtClean="0">
                <a:solidFill>
                  <a:srgbClr val="C00000"/>
                </a:solidFill>
              </a:rPr>
              <a:t>Momentum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Tests</a:t>
            </a:r>
            <a:r>
              <a:rPr lang="it-IT" dirty="0"/>
              <a:t> and </a:t>
            </a:r>
            <a:r>
              <a:rPr lang="it-IT" dirty="0" err="1"/>
              <a:t>Results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67544" y="1772816"/>
            <a:ext cx="8147248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err="1" smtClean="0">
                <a:sym typeface="Symbol"/>
              </a:rPr>
              <a:t>Only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recently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we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had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access</a:t>
            </a:r>
            <a:r>
              <a:rPr lang="it-IT" sz="1800" dirty="0" smtClean="0">
                <a:sym typeface="Symbol"/>
              </a:rPr>
              <a:t> to the </a:t>
            </a:r>
            <a:r>
              <a:rPr lang="it-IT" sz="1800" dirty="0" err="1" smtClean="0">
                <a:sym typeface="Symbol"/>
              </a:rPr>
              <a:t>spectrometer</a:t>
            </a:r>
            <a:r>
              <a:rPr lang="it-IT" sz="1800" dirty="0" smtClean="0">
                <a:sym typeface="Symbol"/>
              </a:rPr>
              <a:t> information</a:t>
            </a:r>
            <a:endParaRPr lang="it-IT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28304"/>
            <a:ext cx="4176464" cy="40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59832" y="364502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endParaRPr lang="en-US" baseline="30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19872" y="38961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+</a:t>
            </a:r>
            <a:endParaRPr lang="en-US" baseline="30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92080" y="41505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Symbol"/>
              </a:rPr>
              <a:t>K</a:t>
            </a:r>
            <a:r>
              <a:rPr lang="it-IT" baseline="30000" dirty="0" smtClean="0">
                <a:sym typeface="Symbol"/>
              </a:rPr>
              <a:t>+</a:t>
            </a:r>
            <a:endParaRPr lang="en-US" baseline="30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71800" y="2636912"/>
            <a:ext cx="23042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C00000"/>
                </a:solidFill>
              </a:rPr>
              <a:t>Radius</a:t>
            </a:r>
            <a:r>
              <a:rPr lang="it-IT" sz="1600" dirty="0" smtClean="0">
                <a:solidFill>
                  <a:srgbClr val="C00000"/>
                </a:solidFill>
              </a:rPr>
              <a:t> vs </a:t>
            </a:r>
            <a:r>
              <a:rPr lang="it-IT" sz="1600" dirty="0" err="1" smtClean="0">
                <a:solidFill>
                  <a:srgbClr val="C00000"/>
                </a:solidFill>
              </a:rPr>
              <a:t>Momentum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67544" y="6093296"/>
            <a:ext cx="8147248" cy="36004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it-IT" sz="1800" dirty="0" smtClean="0"/>
              <a:t>A small </a:t>
            </a:r>
            <a:r>
              <a:rPr lang="it-IT" sz="1800" dirty="0" err="1" smtClean="0"/>
              <a:t>fraction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beam</a:t>
            </a:r>
            <a:r>
              <a:rPr lang="it-IT" sz="1800" dirty="0" smtClean="0"/>
              <a:t> </a:t>
            </a:r>
            <a:r>
              <a:rPr lang="it-IT" sz="1800" dirty="0" err="1" smtClean="0"/>
              <a:t>entered</a:t>
            </a:r>
            <a:r>
              <a:rPr lang="it-IT" sz="1800" dirty="0" smtClean="0"/>
              <a:t> the detector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the 2014 </a:t>
            </a:r>
            <a:r>
              <a:rPr lang="it-IT" sz="1800" dirty="0" err="1" smtClean="0"/>
              <a:t>run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135693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179486" cy="3960465"/>
          </a:xfrm>
          <a:prstGeom prst="rect">
            <a:avLst/>
          </a:prstGeom>
          <a:noFill/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107504" y="2060848"/>
            <a:ext cx="4392488" cy="1296144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/>
              <a:t>NA62 </a:t>
            </a:r>
            <a:r>
              <a:rPr lang="it-IT" sz="2000" dirty="0" err="1" smtClean="0"/>
              <a:t>beam</a:t>
            </a:r>
            <a:r>
              <a:rPr lang="it-IT" sz="2000" dirty="0" smtClean="0"/>
              <a:t> line ready</a:t>
            </a:r>
          </a:p>
          <a:p>
            <a:pPr marL="0" indent="0">
              <a:buNone/>
            </a:pPr>
            <a:r>
              <a:rPr lang="it-IT" sz="2000" dirty="0" smtClean="0"/>
              <a:t>Detector </a:t>
            </a:r>
            <a:r>
              <a:rPr lang="it-IT" sz="2000" dirty="0" err="1" smtClean="0"/>
              <a:t>installation</a:t>
            </a:r>
            <a:r>
              <a:rPr lang="it-IT" sz="2000" dirty="0" smtClean="0"/>
              <a:t> </a:t>
            </a:r>
            <a:r>
              <a:rPr lang="it-IT" sz="2000" dirty="0" err="1" smtClean="0"/>
              <a:t>completed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2014 </a:t>
            </a:r>
            <a:r>
              <a:rPr lang="it-IT" sz="2000" dirty="0" err="1" smtClean="0"/>
              <a:t>Pilot</a:t>
            </a:r>
            <a:r>
              <a:rPr lang="it-IT" sz="2000" dirty="0" smtClean="0"/>
              <a:t> </a:t>
            </a:r>
            <a:r>
              <a:rPr lang="it-IT" sz="2000" dirty="0" err="1"/>
              <a:t>P</a:t>
            </a:r>
            <a:r>
              <a:rPr lang="it-IT" sz="2000" dirty="0" err="1" smtClean="0"/>
              <a:t>hysics</a:t>
            </a:r>
            <a:r>
              <a:rPr lang="it-IT" sz="2000" dirty="0" smtClean="0"/>
              <a:t> </a:t>
            </a:r>
            <a:r>
              <a:rPr lang="it-IT" sz="2000" dirty="0" err="1"/>
              <a:t>R</a:t>
            </a:r>
            <a:r>
              <a:rPr lang="it-IT" sz="2000" dirty="0" err="1" smtClean="0"/>
              <a:t>un</a:t>
            </a:r>
            <a:endParaRPr lang="it-IT" sz="2000" dirty="0" smtClean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7564" y="3863990"/>
            <a:ext cx="4392488" cy="1224136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C00000"/>
                </a:solidFill>
              </a:rPr>
              <a:t>RICH </a:t>
            </a:r>
            <a:r>
              <a:rPr lang="it-IT" sz="2000" dirty="0" err="1" smtClean="0">
                <a:solidFill>
                  <a:srgbClr val="C00000"/>
                </a:solidFill>
              </a:rPr>
              <a:t>fully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commissioned</a:t>
            </a:r>
            <a:endParaRPr lang="it-IT" sz="2000" dirty="0" smtClean="0">
              <a:solidFill>
                <a:srgbClr val="C00000"/>
              </a:solidFill>
            </a:endParaRPr>
          </a:p>
          <a:p>
            <a:r>
              <a:rPr lang="it-IT" sz="2000" dirty="0" smtClean="0"/>
              <a:t>Preliminary </a:t>
            </a:r>
            <a:r>
              <a:rPr lang="it-IT" sz="2000" dirty="0" err="1" smtClean="0"/>
              <a:t>results</a:t>
            </a:r>
            <a:r>
              <a:rPr lang="it-IT" sz="2000" dirty="0" smtClean="0"/>
              <a:t> show </a:t>
            </a:r>
            <a:r>
              <a:rPr lang="it-IT" sz="2000" dirty="0" err="1" smtClean="0"/>
              <a:t>that</a:t>
            </a:r>
            <a:r>
              <a:rPr lang="it-IT" sz="2000" dirty="0" smtClean="0"/>
              <a:t> RICH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performing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as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expected</a:t>
            </a:r>
            <a:endParaRPr lang="it-IT" sz="2000" dirty="0" smtClean="0">
              <a:solidFill>
                <a:srgbClr val="C00000"/>
              </a:solidFill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269776" y="5733256"/>
            <a:ext cx="8460432" cy="8400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The 2015 </a:t>
            </a:r>
            <a:r>
              <a:rPr lang="it-IT" sz="1800" dirty="0" err="1"/>
              <a:t>R</a:t>
            </a:r>
            <a:r>
              <a:rPr lang="it-IT" sz="1800" dirty="0" err="1" smtClean="0"/>
              <a:t>un</a:t>
            </a:r>
            <a:r>
              <a:rPr lang="it-IT" sz="1800" dirty="0" smtClean="0"/>
              <a:t>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allow</a:t>
            </a:r>
            <a:r>
              <a:rPr lang="it-IT" sz="1800" dirty="0" smtClean="0"/>
              <a:t> to </a:t>
            </a:r>
            <a:r>
              <a:rPr lang="it-IT" sz="1800" dirty="0" err="1" smtClean="0"/>
              <a:t>understand</a:t>
            </a:r>
            <a:r>
              <a:rPr lang="it-IT" sz="1800" dirty="0" smtClean="0"/>
              <a:t>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the RICH performances </a:t>
            </a:r>
          </a:p>
          <a:p>
            <a:pPr marL="0" indent="0">
              <a:buNone/>
            </a:pPr>
            <a:r>
              <a:rPr lang="it-IT" sz="1800" dirty="0" smtClean="0"/>
              <a:t>RICH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provide</a:t>
            </a:r>
            <a:r>
              <a:rPr lang="it-IT" sz="1800" dirty="0" smtClean="0"/>
              <a:t> the </a:t>
            </a:r>
            <a:r>
              <a:rPr lang="it-IT" sz="1800" dirty="0" err="1" smtClean="0"/>
              <a:t>necessary</a:t>
            </a:r>
            <a:r>
              <a:rPr lang="it-IT" sz="1800" dirty="0" smtClean="0"/>
              <a:t> information for the 2015 </a:t>
            </a:r>
            <a:r>
              <a:rPr lang="it-IT" sz="1800" dirty="0" err="1" smtClean="0"/>
              <a:t>physics</a:t>
            </a:r>
            <a:r>
              <a:rPr lang="it-IT" sz="1800" dirty="0" smtClean="0"/>
              <a:t> </a:t>
            </a:r>
            <a:r>
              <a:rPr lang="it-IT" sz="1800" dirty="0" err="1" smtClean="0"/>
              <a:t>analysis</a:t>
            </a:r>
            <a:r>
              <a:rPr lang="it-IT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56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NA62 Experiment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57200" y="1319894"/>
            <a:ext cx="7931224" cy="46064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1800" dirty="0" err="1" smtClean="0"/>
              <a:t>Fixed</a:t>
            </a:r>
            <a:r>
              <a:rPr lang="it-IT" sz="1800" dirty="0" smtClean="0"/>
              <a:t> target </a:t>
            </a:r>
            <a:r>
              <a:rPr lang="it-IT" sz="1800" dirty="0" err="1" smtClean="0"/>
              <a:t>experiment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the CERN Super Proton </a:t>
            </a:r>
            <a:r>
              <a:rPr lang="it-IT" sz="1800" dirty="0" err="1" smtClean="0"/>
              <a:t>Synchrotron</a:t>
            </a:r>
            <a:endParaRPr lang="it-IT" sz="1800" dirty="0" smtClean="0"/>
          </a:p>
        </p:txBody>
      </p:sp>
      <p:sp>
        <p:nvSpPr>
          <p:cNvPr id="46" name="CasellaDiTesto 45"/>
          <p:cNvSpPr txBox="1"/>
          <p:nvPr/>
        </p:nvSpPr>
        <p:spPr>
          <a:xfrm>
            <a:off x="451784" y="6156672"/>
            <a:ext cx="3959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2012-2014: Detector </a:t>
            </a:r>
            <a:r>
              <a:rPr lang="it-IT" sz="1600" dirty="0"/>
              <a:t>I</a:t>
            </a:r>
            <a:r>
              <a:rPr lang="it-IT" sz="1600" dirty="0" smtClean="0"/>
              <a:t>nstallation</a:t>
            </a:r>
          </a:p>
          <a:p>
            <a:r>
              <a:rPr lang="it-IT" sz="1600" dirty="0" err="1" smtClean="0"/>
              <a:t>October</a:t>
            </a:r>
            <a:r>
              <a:rPr lang="it-IT" sz="1600" dirty="0" smtClean="0"/>
              <a:t> 2014: NA62 </a:t>
            </a:r>
            <a:r>
              <a:rPr lang="it-IT" sz="1600" dirty="0" err="1" smtClean="0"/>
              <a:t>Pilot</a:t>
            </a:r>
            <a:r>
              <a:rPr lang="it-IT" sz="1600" dirty="0" smtClean="0"/>
              <a:t> </a:t>
            </a:r>
            <a:r>
              <a:rPr lang="it-IT" sz="1600" dirty="0" err="1" smtClean="0"/>
              <a:t>Run</a:t>
            </a:r>
            <a:endParaRPr lang="it-IT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5" y="3585089"/>
            <a:ext cx="6605254" cy="23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asellaDiTesto 48"/>
          <p:cNvSpPr txBox="1"/>
          <p:nvPr/>
        </p:nvSpPr>
        <p:spPr>
          <a:xfrm>
            <a:off x="4572000" y="6309761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2015-2016-2017: </a:t>
            </a:r>
            <a:r>
              <a:rPr lang="it-IT" sz="1600" dirty="0" err="1" smtClean="0">
                <a:solidFill>
                  <a:srgbClr val="C00000"/>
                </a:solidFill>
              </a:rPr>
              <a:t>Physics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Runs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52430" y="1863036"/>
            <a:ext cx="7918061" cy="803274"/>
            <a:chOff x="452430" y="1863036"/>
            <a:chExt cx="7918061" cy="803274"/>
          </a:xfrm>
        </p:grpSpPr>
        <p:sp>
          <p:nvSpPr>
            <p:cNvPr id="8" name="Segnaposto contenuto 2"/>
            <p:cNvSpPr txBox="1">
              <a:spLocks/>
            </p:cNvSpPr>
            <p:nvPr/>
          </p:nvSpPr>
          <p:spPr>
            <a:xfrm>
              <a:off x="452430" y="1863036"/>
              <a:ext cx="7918061" cy="803274"/>
            </a:xfrm>
            <a:prstGeom prst="rect">
              <a:avLst/>
            </a:prstGeom>
            <a:noFill/>
            <a:ln>
              <a:noFill/>
            </a:ln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/>
                <a:buNone/>
              </a:pPr>
              <a:r>
                <a:rPr lang="it-IT" sz="1800" dirty="0" smtClean="0">
                  <a:solidFill>
                    <a:srgbClr val="C00000"/>
                  </a:solidFill>
                </a:rPr>
                <a:t>NA62 </a:t>
              </a:r>
              <a:r>
                <a:rPr lang="it-IT" sz="1800" dirty="0" err="1" smtClean="0">
                  <a:solidFill>
                    <a:srgbClr val="C00000"/>
                  </a:solidFill>
                </a:rPr>
                <a:t>primary</a:t>
              </a:r>
              <a:r>
                <a:rPr lang="it-IT" sz="1800" dirty="0" smtClean="0">
                  <a:solidFill>
                    <a:srgbClr val="C00000"/>
                  </a:solidFill>
                </a:rPr>
                <a:t> goal: </a:t>
              </a:r>
              <a:r>
                <a:rPr lang="it-IT" sz="1800" dirty="0" err="1" smtClean="0">
                  <a:solidFill>
                    <a:srgbClr val="C00000"/>
                  </a:solidFill>
                </a:rPr>
                <a:t>Measure</a:t>
              </a:r>
              <a:r>
                <a:rPr lang="it-IT" sz="1800" dirty="0" smtClean="0">
                  <a:solidFill>
                    <a:srgbClr val="C00000"/>
                  </a:solidFill>
                </a:rPr>
                <a:t> BR(K</a:t>
              </a:r>
              <a:r>
                <a:rPr lang="it-IT" sz="1800" baseline="30000" dirty="0" smtClean="0">
                  <a:solidFill>
                    <a:srgbClr val="C00000"/>
                  </a:solidFill>
                </a:rPr>
                <a:t>+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</a:t>
              </a:r>
              <a:r>
                <a:rPr lang="it-IT" sz="1800" baseline="30000" dirty="0" smtClean="0">
                  <a:solidFill>
                    <a:srgbClr val="C00000"/>
                  </a:solidFill>
                  <a:sym typeface="Symbol"/>
                </a:rPr>
                <a:t>+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) with 10% </a:t>
              </a:r>
              <a:r>
                <a:rPr lang="it-IT" sz="1800" dirty="0" err="1" smtClean="0">
                  <a:solidFill>
                    <a:srgbClr val="C00000"/>
                  </a:solidFill>
                  <a:sym typeface="Symbol"/>
                </a:rPr>
                <a:t>accuracy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 by </a:t>
              </a:r>
              <a:r>
                <a:rPr lang="it-IT" sz="1800" dirty="0" err="1" smtClean="0">
                  <a:solidFill>
                    <a:srgbClr val="C00000"/>
                  </a:solidFill>
                  <a:sym typeface="Symbol"/>
                </a:rPr>
                <a:t>collecting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  O(100) SM </a:t>
              </a:r>
              <a:r>
                <a:rPr lang="it-IT" sz="1800" dirty="0" err="1" smtClean="0">
                  <a:solidFill>
                    <a:srgbClr val="C00000"/>
                  </a:solidFill>
                  <a:sym typeface="Symbol"/>
                </a:rPr>
                <a:t>events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 in </a:t>
              </a:r>
              <a:r>
                <a:rPr lang="it-IT" sz="1800" dirty="0">
                  <a:solidFill>
                    <a:srgbClr val="C00000"/>
                  </a:solidFill>
                  <a:sym typeface="Symbol"/>
                </a:rPr>
                <a:t>3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 </a:t>
              </a:r>
              <a:r>
                <a:rPr lang="it-IT" sz="1800" dirty="0" err="1" smtClean="0">
                  <a:solidFill>
                    <a:srgbClr val="C00000"/>
                  </a:solidFill>
                  <a:sym typeface="Symbol"/>
                </a:rPr>
                <a:t>years</a:t>
              </a:r>
              <a:r>
                <a:rPr lang="it-IT" sz="1800" dirty="0" smtClean="0">
                  <a:solidFill>
                    <a:srgbClr val="C00000"/>
                  </a:solidFill>
                  <a:sym typeface="Symbol"/>
                </a:rPr>
                <a:t> of data </a:t>
              </a:r>
              <a:r>
                <a:rPr lang="it-IT" sz="1800" dirty="0" err="1" smtClean="0">
                  <a:solidFill>
                    <a:srgbClr val="C00000"/>
                  </a:solidFill>
                  <a:sym typeface="Symbol"/>
                </a:rPr>
                <a:t>taking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cxnSp>
          <p:nvCxnSpPr>
            <p:cNvPr id="4" name="Connettore 1 3"/>
            <p:cNvCxnSpPr/>
            <p:nvPr/>
          </p:nvCxnSpPr>
          <p:spPr>
            <a:xfrm>
              <a:off x="4932040" y="1988840"/>
              <a:ext cx="14401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472096" y="2684242"/>
            <a:ext cx="8366091" cy="834978"/>
            <a:chOff x="472096" y="2684242"/>
            <a:chExt cx="8366091" cy="834978"/>
          </a:xfrm>
        </p:grpSpPr>
        <p:sp>
          <p:nvSpPr>
            <p:cNvPr id="9" name="Segnaposto contenuto 15"/>
            <p:cNvSpPr txBox="1">
              <a:spLocks/>
            </p:cNvSpPr>
            <p:nvPr/>
          </p:nvSpPr>
          <p:spPr>
            <a:xfrm>
              <a:off x="472096" y="2684242"/>
              <a:ext cx="8366091" cy="834978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dirty="0" err="1" smtClean="0"/>
                <a:t>One</a:t>
              </a:r>
              <a:r>
                <a:rPr lang="it-IT" sz="1800" dirty="0" smtClean="0"/>
                <a:t> of the </a:t>
              </a:r>
              <a:r>
                <a:rPr lang="it-IT" sz="1800" dirty="0" err="1" smtClean="0"/>
                <a:t>theoretically</a:t>
              </a:r>
              <a:r>
                <a:rPr lang="it-IT" sz="1800" dirty="0" smtClean="0"/>
                <a:t> </a:t>
              </a:r>
              <a:r>
                <a:rPr lang="it-IT" sz="1800" dirty="0" err="1" smtClean="0"/>
                <a:t>cleanest</a:t>
              </a:r>
              <a:r>
                <a:rPr lang="it-IT" sz="1800" dirty="0" smtClean="0"/>
                <a:t> </a:t>
              </a:r>
              <a:r>
                <a:rPr lang="it-IT" sz="1800" dirty="0" err="1" smtClean="0"/>
                <a:t>channel</a:t>
              </a:r>
              <a:r>
                <a:rPr lang="it-IT" sz="1800" dirty="0" smtClean="0"/>
                <a:t> in </a:t>
              </a:r>
              <a:r>
                <a:rPr lang="it-IT" sz="1800" dirty="0" err="1" smtClean="0"/>
                <a:t>flavor</a:t>
              </a:r>
              <a:r>
                <a:rPr lang="it-IT" sz="1800" dirty="0" smtClean="0"/>
                <a:t> </a:t>
              </a:r>
              <a:r>
                <a:rPr lang="it-IT" sz="1800" dirty="0" err="1" smtClean="0"/>
                <a:t>physics</a:t>
              </a:r>
              <a:endParaRPr lang="it-IT" sz="1800" dirty="0" smtClean="0"/>
            </a:p>
            <a:p>
              <a:pPr marL="0" indent="0">
                <a:buNone/>
              </a:pPr>
              <a:r>
                <a:rPr lang="it-IT" sz="1800" dirty="0" smtClean="0"/>
                <a:t>BR(</a:t>
              </a:r>
              <a:r>
                <a:rPr lang="en-US" sz="1800" dirty="0"/>
                <a:t>K</a:t>
              </a:r>
              <a:r>
                <a:rPr lang="en-US" sz="1800" baseline="30000" dirty="0"/>
                <a:t>+</a:t>
              </a:r>
              <a:r>
                <a:rPr lang="en-US" sz="1800" dirty="0">
                  <a:cs typeface="Arial" charset="0"/>
                </a:rPr>
                <a:t>→</a:t>
              </a:r>
              <a:r>
                <a:rPr lang="en-US" sz="1800" dirty="0" err="1" smtClean="0">
                  <a:latin typeface="Symbol" pitchFamily="18" charset="2"/>
                  <a:cs typeface="Arial" charset="0"/>
                </a:rPr>
                <a:t>p</a:t>
              </a:r>
              <a:r>
                <a:rPr lang="en-US" sz="1800" baseline="30000" dirty="0" err="1" smtClean="0">
                  <a:cs typeface="Arial" charset="0"/>
                </a:rPr>
                <a:t>+</a:t>
              </a:r>
              <a:r>
                <a:rPr lang="en-US" sz="1800" dirty="0" err="1" smtClean="0">
                  <a:latin typeface="Symbol" pitchFamily="18" charset="2"/>
                  <a:cs typeface="Arial" charset="0"/>
                </a:rPr>
                <a:t>nn</a:t>
              </a:r>
              <a:r>
                <a:rPr lang="en-US" sz="1800" dirty="0" smtClean="0">
                  <a:cs typeface="Arial" charset="0"/>
                </a:rPr>
                <a:t>) </a:t>
              </a:r>
              <a:r>
                <a:rPr lang="en-US" sz="1800" dirty="0">
                  <a:cs typeface="Arial" charset="0"/>
                </a:rPr>
                <a:t>= (7.81± 0.75 ± 0.29)</a:t>
              </a:r>
              <a:r>
                <a:rPr lang="en-US" sz="1800" dirty="0">
                  <a:cs typeface="Arial" charset="0"/>
                  <a:sym typeface="Symbol"/>
                </a:rPr>
                <a:t>10</a:t>
              </a:r>
              <a:r>
                <a:rPr lang="en-US" sz="1800" baseline="30000" dirty="0">
                  <a:cs typeface="Arial" charset="0"/>
                  <a:sym typeface="Symbol"/>
                </a:rPr>
                <a:t>-11</a:t>
              </a:r>
              <a:r>
                <a:rPr lang="en-US" sz="1800" dirty="0">
                  <a:cs typeface="Arial" charset="0"/>
                </a:rPr>
                <a:t> </a:t>
              </a:r>
              <a:r>
                <a:rPr lang="it-IT" sz="1400" dirty="0">
                  <a:solidFill>
                    <a:srgbClr val="C00000"/>
                  </a:solidFill>
                  <a:cs typeface="Arial" charset="0"/>
                  <a:sym typeface="Symbol"/>
                </a:rPr>
                <a:t>[</a:t>
              </a:r>
              <a:r>
                <a:rPr lang="it-IT" sz="1400" dirty="0" err="1">
                  <a:solidFill>
                    <a:srgbClr val="C00000"/>
                  </a:solidFill>
                  <a:cs typeface="Arial" charset="0"/>
                  <a:sym typeface="Symbol"/>
                </a:rPr>
                <a:t>Phys</a:t>
              </a:r>
              <a:r>
                <a:rPr lang="it-IT" sz="1400" dirty="0">
                  <a:solidFill>
                    <a:srgbClr val="C00000"/>
                  </a:solidFill>
                  <a:cs typeface="Arial" charset="0"/>
                  <a:sym typeface="Symbol"/>
                </a:rPr>
                <a:t>. Rev. D83 (2011) 034030]</a:t>
              </a:r>
              <a:endParaRPr lang="en-US" sz="1400" baseline="30000" dirty="0">
                <a:solidFill>
                  <a:srgbClr val="C00000"/>
                </a:solidFill>
                <a:cs typeface="Arial" charset="0"/>
                <a:sym typeface="Symbol"/>
              </a:endParaRPr>
            </a:p>
            <a:p>
              <a:pPr marL="0" indent="0">
                <a:buNone/>
              </a:pPr>
              <a:endParaRPr lang="en-US" sz="1400" baseline="30000" dirty="0">
                <a:solidFill>
                  <a:schemeClr val="tx2"/>
                </a:solidFill>
                <a:cs typeface="Arial" charset="0"/>
                <a:sym typeface="Symbol"/>
              </a:endParaRPr>
            </a:p>
            <a:p>
              <a:endParaRPr lang="it-IT" sz="2000" dirty="0" smtClean="0">
                <a:latin typeface="+mj-lt"/>
                <a:cs typeface="Arial" charset="0"/>
                <a:sym typeface="Symbol"/>
              </a:endParaRPr>
            </a:p>
            <a:p>
              <a:endParaRPr lang="en-US" sz="2000" baseline="30000" dirty="0">
                <a:latin typeface="+mj-lt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1815720" y="3155958"/>
              <a:ext cx="1190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53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NA62 Challenge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251520" y="1556791"/>
            <a:ext cx="8352928" cy="86845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err="1" smtClean="0"/>
              <a:t>Suppression</a:t>
            </a:r>
            <a:r>
              <a:rPr lang="it-IT" sz="2000" dirty="0" smtClean="0"/>
              <a:t> of </a:t>
            </a:r>
            <a:r>
              <a:rPr lang="it-IT" sz="2000" dirty="0" err="1" smtClean="0"/>
              <a:t>decay</a:t>
            </a:r>
            <a:r>
              <a:rPr lang="it-IT" sz="2000" dirty="0" smtClean="0"/>
              <a:t> </a:t>
            </a:r>
            <a:r>
              <a:rPr lang="it-IT" sz="2000" dirty="0" err="1" smtClean="0"/>
              <a:t>channels</a:t>
            </a:r>
            <a:r>
              <a:rPr lang="it-IT" sz="2000" dirty="0" smtClean="0"/>
              <a:t> with BR </a:t>
            </a:r>
            <a:r>
              <a:rPr lang="it-IT" sz="2000" dirty="0" smtClean="0">
                <a:sym typeface="Symbol"/>
              </a:rPr>
              <a:t> 10</a:t>
            </a:r>
            <a:r>
              <a:rPr lang="it-IT" sz="2000" baseline="30000" dirty="0" smtClean="0">
                <a:sym typeface="Symbol"/>
              </a:rPr>
              <a:t>10 </a:t>
            </a:r>
            <a:r>
              <a:rPr lang="it-IT" sz="2000" dirty="0" smtClean="0">
                <a:sym typeface="Symbol"/>
              </a:rPr>
              <a:t>BR(</a:t>
            </a:r>
            <a:r>
              <a:rPr lang="it-IT" sz="2000" dirty="0"/>
              <a:t>K</a:t>
            </a:r>
            <a:r>
              <a:rPr lang="it-IT" sz="2000" baseline="30000" dirty="0"/>
              <a:t>+</a:t>
            </a:r>
            <a:r>
              <a:rPr lang="it-IT" sz="2000" dirty="0">
                <a:sym typeface="Symbol"/>
              </a:rPr>
              <a:t></a:t>
            </a:r>
            <a:r>
              <a:rPr lang="it-IT" sz="2000" baseline="30000" dirty="0">
                <a:sym typeface="Symbol"/>
              </a:rPr>
              <a:t>+</a:t>
            </a:r>
            <a:r>
              <a:rPr lang="it-IT" sz="2000" dirty="0">
                <a:sym typeface="Symbol"/>
              </a:rPr>
              <a:t>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000" dirty="0" smtClean="0">
                <a:cs typeface="Arial" charset="0"/>
              </a:rPr>
              <a:t>and similar experimental signature: </a:t>
            </a:r>
            <a:r>
              <a:rPr lang="en-US" sz="2000" dirty="0" smtClean="0">
                <a:solidFill>
                  <a:srgbClr val="C00000"/>
                </a:solidFill>
                <a:cs typeface="Arial" charset="0"/>
              </a:rPr>
              <a:t>BR(</a:t>
            </a:r>
            <a:r>
              <a:rPr lang="it-IT" sz="2000" dirty="0" smtClean="0">
                <a:solidFill>
                  <a:srgbClr val="C00000"/>
                </a:solidFill>
              </a:rPr>
              <a:t>K</a:t>
            </a:r>
            <a:r>
              <a:rPr lang="it-IT" sz="2000" baseline="30000" dirty="0">
                <a:solidFill>
                  <a:srgbClr val="C00000"/>
                </a:solidFill>
              </a:rPr>
              <a:t>+</a:t>
            </a:r>
            <a:r>
              <a:rPr lang="it-IT" sz="2000" dirty="0">
                <a:solidFill>
                  <a:srgbClr val="C00000"/>
                </a:solidFill>
                <a:sym typeface="Symbol"/>
              </a:rPr>
              <a:t></a:t>
            </a:r>
            <a:r>
              <a:rPr lang="it-IT" sz="2000" baseline="30000" dirty="0">
                <a:solidFill>
                  <a:srgbClr val="C00000"/>
                </a:solidFill>
                <a:sym typeface="Symbol"/>
              </a:rPr>
              <a:t>+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)=63.4%</a:t>
            </a:r>
            <a:endParaRPr lang="it-IT" sz="2000" dirty="0">
              <a:solidFill>
                <a:srgbClr val="C00000"/>
              </a:solidFill>
              <a:sym typeface="Symbol"/>
            </a:endParaRPr>
          </a:p>
          <a:p>
            <a:pPr marL="0" indent="0">
              <a:buNone/>
            </a:pPr>
            <a:endParaRPr lang="it-IT" sz="2000" dirty="0" smtClean="0">
              <a:solidFill>
                <a:schemeClr val="tx2"/>
              </a:solidFill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23528" y="2564904"/>
            <a:ext cx="7931224" cy="3600400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 smtClean="0"/>
              <a:t>Need</a:t>
            </a:r>
            <a:r>
              <a:rPr lang="it-IT" sz="2000" dirty="0" smtClean="0"/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good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kinematic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rejection</a:t>
            </a:r>
            <a:r>
              <a:rPr lang="it-IT" sz="2000" dirty="0" smtClean="0"/>
              <a:t>: </a:t>
            </a:r>
            <a:r>
              <a:rPr lang="it-IT" sz="2000" dirty="0">
                <a:sym typeface="Symbol"/>
              </a:rPr>
              <a:t>10</a:t>
            </a:r>
            <a:r>
              <a:rPr lang="it-IT" sz="2000" baseline="30000" dirty="0">
                <a:sym typeface="Symbol"/>
              </a:rPr>
              <a:t>-5  </a:t>
            </a:r>
            <a:r>
              <a:rPr lang="it-IT" sz="2000" dirty="0">
                <a:sym typeface="Symbol"/>
              </a:rPr>
              <a:t>(</a:t>
            </a:r>
            <a:r>
              <a:rPr lang="it-IT" sz="2000" dirty="0" smtClean="0">
                <a:sym typeface="Symbol"/>
              </a:rPr>
              <a:t>GTK+STRAW)</a:t>
            </a:r>
          </a:p>
          <a:p>
            <a:pPr marL="0" indent="0">
              <a:buNone/>
            </a:pPr>
            <a:endParaRPr lang="it-IT" sz="2000" dirty="0">
              <a:sym typeface="Symbol"/>
            </a:endParaRPr>
          </a:p>
          <a:p>
            <a:endParaRPr lang="it-IT" sz="2000" dirty="0" smtClean="0">
              <a:sym typeface="Symbol"/>
            </a:endParaRPr>
          </a:p>
          <a:p>
            <a:endParaRPr lang="it-IT" sz="2000" dirty="0">
              <a:sym typeface="Symbol"/>
            </a:endParaRPr>
          </a:p>
          <a:p>
            <a:endParaRPr lang="it-IT" sz="20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Need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sym typeface="Symbol"/>
              </a:rPr>
              <a:t>good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PID</a:t>
            </a:r>
            <a:r>
              <a:rPr lang="it-IT" sz="2000" dirty="0" smtClean="0">
                <a:sym typeface="Symbol"/>
              </a:rPr>
              <a:t>: </a:t>
            </a:r>
            <a:r>
              <a:rPr lang="it-IT" sz="2000" dirty="0" err="1" smtClean="0">
                <a:sym typeface="Symbol"/>
              </a:rPr>
              <a:t>muon</a:t>
            </a:r>
            <a:r>
              <a:rPr lang="it-IT" sz="2000" dirty="0" smtClean="0">
                <a:sym typeface="Symbol"/>
              </a:rPr>
              <a:t> veto 10</a:t>
            </a:r>
            <a:r>
              <a:rPr lang="it-IT" sz="2000" baseline="30000" dirty="0" smtClean="0">
                <a:sym typeface="Symbol"/>
              </a:rPr>
              <a:t>-5  </a:t>
            </a:r>
            <a:r>
              <a:rPr lang="it-IT" sz="2000" dirty="0">
                <a:sym typeface="Symbol"/>
              </a:rPr>
              <a:t>(</a:t>
            </a:r>
            <a:r>
              <a:rPr lang="it-IT" sz="2000" dirty="0" smtClean="0">
                <a:sym typeface="Symbol"/>
              </a:rPr>
              <a:t>MUV), </a:t>
            </a:r>
            <a:r>
              <a:rPr lang="it-IT" sz="2000" dirty="0" err="1" smtClean="0">
                <a:sym typeface="Symbol"/>
              </a:rPr>
              <a:t>pion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identification</a:t>
            </a:r>
            <a:r>
              <a:rPr lang="it-IT" sz="2000" dirty="0" smtClean="0">
                <a:sym typeface="Symbol"/>
              </a:rPr>
              <a:t> with </a:t>
            </a:r>
            <a:r>
              <a:rPr lang="it-IT" sz="2000" dirty="0" err="1" smtClean="0">
                <a:sym typeface="Symbol"/>
              </a:rPr>
              <a:t>muon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contamination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>
                <a:sym typeface="Symbol"/>
              </a:rPr>
              <a:t>&lt;</a:t>
            </a:r>
            <a:r>
              <a:rPr lang="it-IT" sz="2000" dirty="0" smtClean="0">
                <a:sym typeface="Symbol"/>
              </a:rPr>
              <a:t>10</a:t>
            </a:r>
            <a:r>
              <a:rPr lang="it-IT" sz="2000" baseline="30000" dirty="0" smtClean="0">
                <a:sym typeface="Symbol"/>
              </a:rPr>
              <a:t>-2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(RICH)</a:t>
            </a:r>
            <a:r>
              <a:rPr lang="it-IT" sz="2000" baseline="30000" dirty="0" smtClean="0">
                <a:solidFill>
                  <a:srgbClr val="C00000"/>
                </a:solidFill>
                <a:sym typeface="Symbol"/>
              </a:rPr>
              <a:t> </a:t>
            </a:r>
            <a:endParaRPr lang="it-IT" sz="2000" dirty="0" smtClean="0">
              <a:solidFill>
                <a:srgbClr val="C00000"/>
              </a:solidFill>
              <a:sym typeface="Symbol"/>
            </a:endParaRPr>
          </a:p>
          <a:p>
            <a:endParaRPr lang="it-IT" sz="2000" dirty="0" smtClean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Need</a:t>
            </a:r>
            <a:r>
              <a:rPr lang="it-IT" sz="20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precise timing: </a:t>
            </a:r>
            <a:r>
              <a:rPr lang="it-IT" sz="2000" dirty="0" smtClean="0">
                <a:sym typeface="Symbol"/>
              </a:rPr>
              <a:t>100 </a:t>
            </a:r>
            <a:r>
              <a:rPr lang="it-IT" sz="2000" dirty="0" err="1" smtClean="0">
                <a:sym typeface="Symbol"/>
              </a:rPr>
              <a:t>ps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both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upstream</a:t>
            </a:r>
            <a:r>
              <a:rPr lang="it-IT" sz="2000" dirty="0" smtClean="0">
                <a:sym typeface="Symbol"/>
              </a:rPr>
              <a:t> (GTK) and downstream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(RICH) </a:t>
            </a:r>
            <a:r>
              <a:rPr lang="it-IT" sz="2000" dirty="0" smtClean="0">
                <a:sym typeface="Symbol"/>
              </a:rPr>
              <a:t>the </a:t>
            </a:r>
            <a:r>
              <a:rPr lang="it-IT" sz="2000" dirty="0" err="1" smtClean="0">
                <a:sym typeface="Symbol"/>
              </a:rPr>
              <a:t>decay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region</a:t>
            </a:r>
            <a:endParaRPr lang="it-IT" sz="2000" dirty="0">
              <a:sym typeface="Symbol"/>
            </a:endParaRPr>
          </a:p>
          <a:p>
            <a:endParaRPr lang="it-IT" sz="2000" dirty="0" smtClean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57009"/>
            <a:ext cx="2673892" cy="11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83604"/>
              </p:ext>
            </p:extLst>
          </p:nvPr>
        </p:nvGraphicFramePr>
        <p:xfrm>
          <a:off x="4860032" y="3503430"/>
          <a:ext cx="19431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zione" r:id="rId5" imgW="1104840" imgH="253800" progId="Equation.3">
                  <p:embed/>
                </p:oleObj>
              </mc:Choice>
              <mc:Fallback>
                <p:oleObj name="Equazione" r:id="rId5" imgW="1104840" imgH="25380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03430"/>
                        <a:ext cx="19431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1 9"/>
          <p:cNvCxnSpPr/>
          <p:nvPr/>
        </p:nvCxnSpPr>
        <p:spPr>
          <a:xfrm>
            <a:off x="7128806" y="1688760"/>
            <a:ext cx="130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6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</a:t>
            </a:r>
            <a:r>
              <a:rPr lang="it-IT" dirty="0" err="1" smtClean="0"/>
              <a:t>Requirements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67544" y="2420888"/>
            <a:ext cx="8147248" cy="2553202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 smtClean="0"/>
              <a:t>Suppress</a:t>
            </a:r>
            <a:r>
              <a:rPr lang="it-IT" sz="2000" dirty="0" smtClean="0"/>
              <a:t> the </a:t>
            </a:r>
            <a:r>
              <a:rPr lang="it-IT" sz="2000" dirty="0" smtClean="0">
                <a:sym typeface="Symbol"/>
              </a:rPr>
              <a:t> </a:t>
            </a:r>
            <a:r>
              <a:rPr lang="it-IT" sz="2000" dirty="0" err="1" smtClean="0">
                <a:sym typeface="Symbol"/>
              </a:rPr>
              <a:t>contamination</a:t>
            </a:r>
            <a:r>
              <a:rPr lang="it-IT" sz="2000" dirty="0" smtClean="0">
                <a:sym typeface="Symbol"/>
              </a:rPr>
              <a:t> in the  sample by a </a:t>
            </a:r>
            <a:r>
              <a:rPr lang="it-IT" sz="2000" dirty="0" err="1" smtClean="0">
                <a:sym typeface="Symbol"/>
              </a:rPr>
              <a:t>factor</a:t>
            </a:r>
            <a:r>
              <a:rPr lang="it-IT" sz="2000" dirty="0" smtClean="0">
                <a:sym typeface="Symbol"/>
              </a:rPr>
              <a:t> of </a:t>
            </a:r>
            <a:r>
              <a:rPr lang="it-IT" sz="2000" dirty="0" err="1" smtClean="0">
                <a:sym typeface="Symbol"/>
              </a:rPr>
              <a:t>at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least</a:t>
            </a:r>
            <a:r>
              <a:rPr lang="it-IT" sz="2000" dirty="0" smtClean="0">
                <a:sym typeface="Symbol"/>
              </a:rPr>
              <a:t> 100 </a:t>
            </a:r>
            <a:r>
              <a:rPr lang="it-IT" sz="2000" dirty="0" err="1" smtClean="0">
                <a:sym typeface="Symbol"/>
              </a:rPr>
              <a:t>between</a:t>
            </a:r>
            <a:r>
              <a:rPr lang="it-IT" sz="2000" dirty="0" smtClean="0">
                <a:sym typeface="Symbol"/>
              </a:rPr>
              <a:t> 15 and 35 </a:t>
            </a:r>
            <a:r>
              <a:rPr lang="it-IT" sz="2000" dirty="0" err="1" smtClean="0">
                <a:sym typeface="Symbol"/>
              </a:rPr>
              <a:t>GeV</a:t>
            </a:r>
            <a:r>
              <a:rPr lang="it-IT" sz="2000" dirty="0" smtClean="0">
                <a:sym typeface="Symbol"/>
              </a:rPr>
              <a:t>/c </a:t>
            </a:r>
            <a:r>
              <a:rPr lang="it-IT" sz="2000" dirty="0" err="1" smtClean="0">
                <a:sym typeface="Symbol"/>
              </a:rPr>
              <a:t>momentum</a:t>
            </a:r>
            <a:endParaRPr lang="it-IT" sz="2000" dirty="0" smtClean="0">
              <a:sym typeface="Symbol"/>
            </a:endParaRPr>
          </a:p>
          <a:p>
            <a:endParaRPr lang="it-IT" sz="2000" dirty="0">
              <a:sym typeface="Symbol"/>
            </a:endParaRPr>
          </a:p>
          <a:p>
            <a:r>
              <a:rPr lang="it-IT" sz="2000" dirty="0" err="1" smtClean="0">
                <a:sym typeface="Symbol"/>
              </a:rPr>
              <a:t>Measure</a:t>
            </a:r>
            <a:r>
              <a:rPr lang="it-IT" sz="2000" dirty="0" smtClean="0">
                <a:sym typeface="Symbol"/>
              </a:rPr>
              <a:t> the </a:t>
            </a:r>
            <a:r>
              <a:rPr lang="it-IT" sz="2000" dirty="0" err="1" smtClean="0">
                <a:sym typeface="Symbol"/>
              </a:rPr>
              <a:t>pion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crossing</a:t>
            </a:r>
            <a:r>
              <a:rPr lang="it-IT" sz="2000" dirty="0" smtClean="0">
                <a:sym typeface="Symbol"/>
              </a:rPr>
              <a:t> time with a </a:t>
            </a:r>
            <a:r>
              <a:rPr lang="it-IT" sz="2000" dirty="0" err="1" smtClean="0">
                <a:sym typeface="Symbol"/>
              </a:rPr>
              <a:t>resolution</a:t>
            </a:r>
            <a:r>
              <a:rPr lang="it-IT" sz="2000" dirty="0" smtClean="0">
                <a:sym typeface="Symbol"/>
              </a:rPr>
              <a:t> of  </a:t>
            </a:r>
            <a:r>
              <a:rPr lang="it-IT" sz="2000" dirty="0" err="1" smtClean="0">
                <a:sym typeface="Symbol"/>
              </a:rPr>
              <a:t>about</a:t>
            </a:r>
            <a:r>
              <a:rPr lang="it-IT" sz="2000" dirty="0" smtClean="0">
                <a:sym typeface="Symbol"/>
              </a:rPr>
              <a:t> 100 </a:t>
            </a:r>
            <a:r>
              <a:rPr lang="it-IT" sz="2000" dirty="0" err="1" smtClean="0">
                <a:sym typeface="Symbol"/>
              </a:rPr>
              <a:t>ps</a:t>
            </a:r>
            <a:endParaRPr lang="it-IT" sz="2000" dirty="0" smtClean="0">
              <a:sym typeface="Symbol"/>
            </a:endParaRPr>
          </a:p>
          <a:p>
            <a:endParaRPr lang="it-IT" sz="2000" dirty="0">
              <a:sym typeface="Symbol"/>
            </a:endParaRPr>
          </a:p>
          <a:p>
            <a:r>
              <a:rPr lang="it-IT" sz="2000" dirty="0" smtClean="0">
                <a:sym typeface="Symbol"/>
              </a:rPr>
              <a:t>Produce the L0 trigger for a </a:t>
            </a:r>
            <a:r>
              <a:rPr lang="it-IT" sz="2000" dirty="0" err="1" smtClean="0">
                <a:sym typeface="Symbol"/>
              </a:rPr>
              <a:t>charged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track</a:t>
            </a:r>
            <a:r>
              <a:rPr lang="it-IT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39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4942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Rich</a:t>
            </a:r>
            <a:r>
              <a:rPr lang="it-IT" dirty="0" smtClean="0"/>
              <a:t> Layout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3786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egnaposto contenuto 8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54" y="2519067"/>
            <a:ext cx="807586" cy="1331491"/>
          </a:xfrm>
        </p:spPr>
      </p:pic>
      <p:sp>
        <p:nvSpPr>
          <p:cNvPr id="10" name="Ovale 9"/>
          <p:cNvSpPr/>
          <p:nvPr/>
        </p:nvSpPr>
        <p:spPr>
          <a:xfrm>
            <a:off x="6757754" y="2518410"/>
            <a:ext cx="825908" cy="1332148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716016" y="18448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Mirror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Mosaic</a:t>
            </a:r>
            <a:r>
              <a:rPr lang="it-IT" dirty="0" smtClean="0">
                <a:solidFill>
                  <a:srgbClr val="0070C0"/>
                </a:solidFill>
              </a:rPr>
              <a:t> (17m </a:t>
            </a:r>
            <a:r>
              <a:rPr lang="it-IT" dirty="0" err="1" smtClean="0">
                <a:solidFill>
                  <a:srgbClr val="0070C0"/>
                </a:solidFill>
              </a:rPr>
              <a:t>focal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length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ilindro 6"/>
          <p:cNvSpPr/>
          <p:nvPr/>
        </p:nvSpPr>
        <p:spPr>
          <a:xfrm rot="15697782" flipH="1">
            <a:off x="4006922" y="497496"/>
            <a:ext cx="110377" cy="6288861"/>
          </a:xfrm>
          <a:prstGeom prst="ca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14068" y="4437112"/>
            <a:ext cx="173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Beam</a:t>
            </a:r>
            <a:r>
              <a:rPr lang="it-IT" dirty="0" smtClean="0">
                <a:solidFill>
                  <a:srgbClr val="002060"/>
                </a:solidFill>
              </a:rPr>
              <a:t> Pipe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79512" y="4154265"/>
            <a:ext cx="360040" cy="347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endCxn id="7" idx="0"/>
          </p:cNvCxnSpPr>
          <p:nvPr/>
        </p:nvCxnSpPr>
        <p:spPr>
          <a:xfrm flipV="1">
            <a:off x="539552" y="4095646"/>
            <a:ext cx="438923" cy="586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-54514" y="4257765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C00000"/>
                </a:solidFill>
              </a:rPr>
              <a:t>Beam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519183"/>
            <a:ext cx="2207559" cy="1389945"/>
          </a:xfrm>
          <a:prstGeom prst="rect">
            <a:avLst/>
          </a:prstGeom>
        </p:spPr>
      </p:pic>
      <p:cxnSp>
        <p:nvCxnSpPr>
          <p:cNvPr id="22" name="Connettore 1 21"/>
          <p:cNvCxnSpPr/>
          <p:nvPr/>
        </p:nvCxnSpPr>
        <p:spPr>
          <a:xfrm flipV="1">
            <a:off x="1619672" y="2518410"/>
            <a:ext cx="792088" cy="16065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359532" y="2348880"/>
            <a:ext cx="1103779" cy="17467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447518" y="14915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2 </a:t>
            </a:r>
            <a:r>
              <a:rPr lang="it-IT" dirty="0" smtClean="0">
                <a:solidFill>
                  <a:srgbClr val="00B050"/>
                </a:solidFill>
                <a:sym typeface="Symbol"/>
              </a:rPr>
              <a:t> 1000 </a:t>
            </a:r>
            <a:r>
              <a:rPr lang="it-IT" dirty="0" err="1" smtClean="0">
                <a:solidFill>
                  <a:srgbClr val="00B050"/>
                </a:solidFill>
                <a:sym typeface="Symbol"/>
              </a:rPr>
              <a:t>PMTs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120202" y="5229200"/>
            <a:ext cx="319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Vessel: </a:t>
            </a:r>
            <a:r>
              <a:rPr lang="it-IT" dirty="0" smtClean="0">
                <a:sym typeface="Symbol"/>
              </a:rPr>
              <a:t>17 m long</a:t>
            </a:r>
            <a:endParaRPr lang="en-US" dirty="0"/>
          </a:p>
        </p:txBody>
      </p:sp>
      <p:sp>
        <p:nvSpPr>
          <p:cNvPr id="21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23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51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7" grpId="0" animBg="1"/>
      <p:bldP spid="8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Vessel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57200" y="1379854"/>
            <a:ext cx="7931224" cy="233717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 smtClean="0">
                <a:solidFill>
                  <a:srgbClr val="C00000"/>
                </a:solidFill>
              </a:rPr>
              <a:t>Vacuum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proof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/>
              <a:t>tank</a:t>
            </a:r>
          </a:p>
          <a:p>
            <a:r>
              <a:rPr lang="it-IT" sz="2000" dirty="0" smtClean="0">
                <a:solidFill>
                  <a:srgbClr val="C00000"/>
                </a:solidFill>
              </a:rPr>
              <a:t>17 </a:t>
            </a:r>
            <a:r>
              <a:rPr lang="it-IT" sz="2000" dirty="0">
                <a:solidFill>
                  <a:srgbClr val="C00000"/>
                </a:solidFill>
              </a:rPr>
              <a:t>m long </a:t>
            </a:r>
            <a:r>
              <a:rPr lang="it-IT" sz="2000" dirty="0" smtClean="0"/>
              <a:t>made of </a:t>
            </a:r>
            <a:r>
              <a:rPr lang="it-IT" sz="2000" dirty="0" err="1" smtClean="0"/>
              <a:t>structural</a:t>
            </a:r>
            <a:r>
              <a:rPr lang="it-IT" sz="2000" dirty="0" smtClean="0"/>
              <a:t> </a:t>
            </a:r>
            <a:r>
              <a:rPr lang="it-IT" sz="2000" dirty="0" err="1" smtClean="0"/>
              <a:t>steel</a:t>
            </a:r>
            <a:endParaRPr lang="it-IT" sz="2000" dirty="0"/>
          </a:p>
          <a:p>
            <a:r>
              <a:rPr lang="it-IT" sz="2000" dirty="0" err="1"/>
              <a:t>s</a:t>
            </a:r>
            <a:r>
              <a:rPr lang="it-IT" sz="2000" dirty="0" err="1" smtClean="0"/>
              <a:t>ubdivided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4 </a:t>
            </a:r>
            <a:r>
              <a:rPr lang="it-IT" sz="2000" dirty="0" err="1"/>
              <a:t>cylindrical</a:t>
            </a:r>
            <a:r>
              <a:rPr lang="it-IT" sz="2000" dirty="0"/>
              <a:t> </a:t>
            </a:r>
            <a:r>
              <a:rPr lang="it-IT" sz="2000" dirty="0" err="1"/>
              <a:t>sections</a:t>
            </a:r>
            <a:r>
              <a:rPr lang="it-IT" sz="2000" dirty="0"/>
              <a:t> </a:t>
            </a:r>
            <a:r>
              <a:rPr lang="it-IT" sz="2000" dirty="0" smtClean="0"/>
              <a:t>of </a:t>
            </a:r>
            <a:r>
              <a:rPr lang="it-IT" sz="2000" dirty="0" err="1" smtClean="0">
                <a:solidFill>
                  <a:srgbClr val="C00000"/>
                </a:solidFill>
              </a:rPr>
              <a:t>decreasing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diameter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(</a:t>
            </a:r>
            <a:r>
              <a:rPr lang="it-IT" sz="2000" dirty="0" smtClean="0">
                <a:solidFill>
                  <a:srgbClr val="C00000"/>
                </a:solidFill>
              </a:rPr>
              <a:t>4</a:t>
            </a:r>
            <a:r>
              <a:rPr lang="it-IT" sz="2000" dirty="0">
                <a:solidFill>
                  <a:srgbClr val="C00000"/>
                </a:solidFill>
                <a:sym typeface="Symbol"/>
              </a:rPr>
              <a:t>3.4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m)</a:t>
            </a:r>
            <a:r>
              <a:rPr lang="it-IT" sz="2000" dirty="0" smtClean="0">
                <a:solidFill>
                  <a:schemeClr val="tx2"/>
                </a:solidFill>
                <a:sym typeface="Symbol"/>
              </a:rPr>
              <a:t>  </a:t>
            </a:r>
            <a:r>
              <a:rPr lang="it-IT" sz="2000" dirty="0" smtClean="0">
                <a:sym typeface="Symbol"/>
              </a:rPr>
              <a:t>and </a:t>
            </a:r>
            <a:r>
              <a:rPr lang="it-IT" sz="2000" dirty="0" err="1" smtClean="0">
                <a:sym typeface="Symbol"/>
              </a:rPr>
              <a:t>different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lenghts</a:t>
            </a:r>
            <a:endParaRPr lang="it-IT" sz="2000" dirty="0">
              <a:sym typeface="Symbol"/>
            </a:endParaRPr>
          </a:p>
          <a:p>
            <a:r>
              <a:rPr lang="it-IT" sz="2000" dirty="0" err="1">
                <a:sym typeface="Symbol"/>
              </a:rPr>
              <a:t>beam</a:t>
            </a:r>
            <a:r>
              <a:rPr lang="it-IT" sz="2000" dirty="0">
                <a:sym typeface="Symbol"/>
              </a:rPr>
              <a:t> pipe ( </a:t>
            </a:r>
            <a:r>
              <a:rPr lang="it-IT" sz="2000" dirty="0" smtClean="0">
                <a:sym typeface="Symbol"/>
              </a:rPr>
              <a:t>168 </a:t>
            </a:r>
            <a:r>
              <a:rPr lang="it-IT" sz="2000" dirty="0">
                <a:sym typeface="Symbol"/>
              </a:rPr>
              <a:t>mm) </a:t>
            </a:r>
            <a:r>
              <a:rPr lang="it-IT" sz="2000" dirty="0" err="1">
                <a:sym typeface="Symbol"/>
              </a:rPr>
              <a:t>going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through</a:t>
            </a:r>
            <a:endParaRPr lang="it-IT" sz="2000" dirty="0">
              <a:sym typeface="Symbol"/>
            </a:endParaRPr>
          </a:p>
          <a:p>
            <a:r>
              <a:rPr lang="it-IT" sz="2000" dirty="0" err="1">
                <a:sym typeface="Symbol"/>
              </a:rPr>
              <a:t>thin</a:t>
            </a:r>
            <a:r>
              <a:rPr lang="it-IT" sz="2000" dirty="0">
                <a:sym typeface="Symbol"/>
              </a:rPr>
              <a:t> Al </a:t>
            </a:r>
            <a:r>
              <a:rPr lang="it-IT" sz="2000" dirty="0" err="1">
                <a:sym typeface="Symbol"/>
              </a:rPr>
              <a:t>entrance</a:t>
            </a:r>
            <a:r>
              <a:rPr lang="it-IT" sz="2000" dirty="0">
                <a:sym typeface="Symbol"/>
              </a:rPr>
              <a:t> and exit </a:t>
            </a:r>
            <a:r>
              <a:rPr lang="it-IT" sz="2000" dirty="0" err="1">
                <a:sym typeface="Symbol"/>
              </a:rPr>
              <a:t>windows</a:t>
            </a:r>
            <a:endParaRPr lang="it-IT" sz="2000" dirty="0"/>
          </a:p>
          <a:p>
            <a:pPr marL="0" indent="0">
              <a:buFont typeface="Wingdings"/>
              <a:buNone/>
            </a:pPr>
            <a:endParaRPr lang="it-IT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8" y="3842352"/>
            <a:ext cx="3849346" cy="26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47" y="3842352"/>
            <a:ext cx="3497714" cy="261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</a:t>
            </a:r>
            <a:r>
              <a:rPr lang="it-IT" dirty="0" err="1" smtClean="0"/>
              <a:t>Radiator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457200" y="2315958"/>
            <a:ext cx="7931224" cy="190513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rgbClr val="C00000"/>
                </a:solidFill>
              </a:rPr>
              <a:t>Neon </a:t>
            </a:r>
            <a:r>
              <a:rPr lang="it-IT" sz="2000" dirty="0" err="1">
                <a:solidFill>
                  <a:srgbClr val="C00000"/>
                </a:solidFill>
              </a:rPr>
              <a:t>slightly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above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atmospheric</a:t>
            </a:r>
            <a:r>
              <a:rPr lang="it-IT" sz="2000" dirty="0">
                <a:solidFill>
                  <a:srgbClr val="C00000"/>
                </a:solidFill>
              </a:rPr>
              <a:t> pressure </a:t>
            </a:r>
            <a:r>
              <a:rPr lang="it-IT" sz="2000" dirty="0" err="1" smtClean="0"/>
              <a:t>at</a:t>
            </a:r>
            <a:r>
              <a:rPr lang="it-IT" sz="2000" dirty="0" smtClean="0"/>
              <a:t> room temperature </a:t>
            </a:r>
            <a:endParaRPr lang="it-IT" sz="2000" dirty="0"/>
          </a:p>
          <a:p>
            <a:r>
              <a:rPr lang="it-IT" sz="2000" dirty="0"/>
              <a:t>(n-1) = 62.8</a:t>
            </a:r>
            <a:r>
              <a:rPr lang="it-IT" sz="2000" dirty="0">
                <a:sym typeface="Symbol"/>
              </a:rPr>
              <a:t>10</a:t>
            </a:r>
            <a:r>
              <a:rPr lang="it-IT" sz="2000" baseline="30000" dirty="0">
                <a:sym typeface="Symbol"/>
              </a:rPr>
              <a:t>-6 </a:t>
            </a:r>
            <a:r>
              <a:rPr lang="it-IT" sz="2000" dirty="0" err="1">
                <a:sym typeface="Symbol"/>
              </a:rPr>
              <a:t>at</a:t>
            </a:r>
            <a:r>
              <a:rPr lang="it-IT" sz="2000" dirty="0">
                <a:sym typeface="Symbol"/>
              </a:rPr>
              <a:t>  = 300 nm</a:t>
            </a:r>
          </a:p>
          <a:p>
            <a:r>
              <a:rPr lang="it-IT" sz="2000" dirty="0" err="1"/>
              <a:t>p</a:t>
            </a:r>
            <a:r>
              <a:rPr lang="it-IT" sz="2000" baseline="-25000" dirty="0" err="1"/>
              <a:t>threshold</a:t>
            </a:r>
            <a:r>
              <a:rPr lang="it-IT" sz="2000" baseline="-25000" dirty="0"/>
              <a:t> </a:t>
            </a:r>
            <a:r>
              <a:rPr lang="it-IT" sz="2000" dirty="0"/>
              <a:t>= m/</a:t>
            </a:r>
            <a:r>
              <a:rPr lang="it-IT" sz="2000" dirty="0">
                <a:sym typeface="Symbol"/>
              </a:rPr>
              <a:t> (n</a:t>
            </a:r>
            <a:r>
              <a:rPr lang="it-IT" sz="2000" baseline="30000" dirty="0">
                <a:sym typeface="Symbol"/>
              </a:rPr>
              <a:t>2</a:t>
            </a:r>
            <a:r>
              <a:rPr lang="it-IT" sz="2000" dirty="0">
                <a:sym typeface="Symbol"/>
              </a:rPr>
              <a:t> -1) = 12.5 </a:t>
            </a:r>
            <a:r>
              <a:rPr lang="it-IT" sz="2000" dirty="0" err="1">
                <a:sym typeface="Symbol"/>
              </a:rPr>
              <a:t>GeV</a:t>
            </a:r>
            <a:r>
              <a:rPr lang="it-IT" sz="2000" dirty="0">
                <a:sym typeface="Symbol"/>
              </a:rPr>
              <a:t>/c for 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it-IT" sz="2000" dirty="0" err="1">
                <a:sym typeface="Symbol"/>
              </a:rPr>
              <a:t>Good</a:t>
            </a:r>
            <a:r>
              <a:rPr lang="it-IT" sz="2000" dirty="0">
                <a:sym typeface="Symbol"/>
              </a:rPr>
              <a:t> light </a:t>
            </a:r>
            <a:r>
              <a:rPr lang="it-IT" sz="2000" dirty="0" err="1">
                <a:sym typeface="Symbol"/>
              </a:rPr>
              <a:t>trasparency</a:t>
            </a:r>
            <a:r>
              <a:rPr lang="it-IT" sz="2000" dirty="0">
                <a:sym typeface="Symbol"/>
              </a:rPr>
              <a:t> in </a:t>
            </a:r>
            <a:r>
              <a:rPr lang="it-IT" sz="2000" dirty="0" err="1">
                <a:sym typeface="Symbol"/>
              </a:rPr>
              <a:t>visible</a:t>
            </a:r>
            <a:r>
              <a:rPr lang="it-IT" sz="2000" dirty="0">
                <a:sym typeface="Symbol"/>
              </a:rPr>
              <a:t> and </a:t>
            </a:r>
            <a:r>
              <a:rPr lang="it-IT" sz="2000" dirty="0" err="1">
                <a:sym typeface="Symbol"/>
              </a:rPr>
              <a:t>near</a:t>
            </a:r>
            <a:r>
              <a:rPr lang="it-IT" sz="2000" dirty="0">
                <a:sym typeface="Symbol"/>
              </a:rPr>
              <a:t> UV, </a:t>
            </a:r>
            <a:r>
              <a:rPr lang="it-IT" sz="2000" dirty="0" err="1">
                <a:sym typeface="Symbol"/>
              </a:rPr>
              <a:t>low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chromatic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dispersion</a:t>
            </a:r>
            <a:endParaRPr lang="it-IT" sz="2000" baseline="30000" dirty="0"/>
          </a:p>
          <a:p>
            <a:pPr marL="0" indent="0">
              <a:buFont typeface="Wingdings"/>
              <a:buNone/>
            </a:pPr>
            <a:endParaRPr lang="it-IT" sz="2000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57200" y="4727835"/>
            <a:ext cx="7931224" cy="82501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it-IT" sz="2000" dirty="0" smtClean="0"/>
              <a:t>RICH performances </a:t>
            </a:r>
            <a:r>
              <a:rPr lang="it-IT" sz="2000" dirty="0" err="1" smtClean="0"/>
              <a:t>rather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immune to </a:t>
            </a:r>
            <a:r>
              <a:rPr lang="it-IT" sz="2000" dirty="0" err="1" smtClean="0">
                <a:solidFill>
                  <a:srgbClr val="C00000"/>
                </a:solidFill>
              </a:rPr>
              <a:t>impurities</a:t>
            </a:r>
            <a:endParaRPr lang="it-IT" sz="2000" dirty="0" smtClean="0">
              <a:solidFill>
                <a:srgbClr val="C00000"/>
              </a:solidFill>
            </a:endParaRPr>
          </a:p>
          <a:p>
            <a:pPr marL="0" indent="0">
              <a:buFont typeface="Wingdings"/>
              <a:buNone/>
            </a:pPr>
            <a:r>
              <a:rPr lang="it-IT" sz="2000" dirty="0" err="1"/>
              <a:t>o</a:t>
            </a:r>
            <a:r>
              <a:rPr lang="it-IT" sz="2000" dirty="0" err="1" smtClean="0"/>
              <a:t>perated</a:t>
            </a:r>
            <a:r>
              <a:rPr lang="it-IT" sz="2000" dirty="0" smtClean="0"/>
              <a:t> with a </a:t>
            </a:r>
            <a:r>
              <a:rPr lang="it-IT" sz="2000" dirty="0" err="1" smtClean="0"/>
              <a:t>sealed</a:t>
            </a:r>
            <a:r>
              <a:rPr lang="it-IT" sz="2000" dirty="0" smtClean="0"/>
              <a:t> gas volume </a:t>
            </a:r>
            <a:r>
              <a:rPr lang="it-IT" sz="2000" dirty="0" err="1" smtClean="0"/>
              <a:t>without</a:t>
            </a:r>
            <a:r>
              <a:rPr lang="it-IT" sz="2000" dirty="0" smtClean="0"/>
              <a:t> gas </a:t>
            </a:r>
            <a:r>
              <a:rPr lang="it-IT" sz="2000" dirty="0" err="1" smtClean="0"/>
              <a:t>renewal</a:t>
            </a:r>
            <a:r>
              <a:rPr lang="it-IT" sz="2000" dirty="0" smtClean="0"/>
              <a:t> 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7200" y="1528192"/>
            <a:ext cx="7931224" cy="46064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it-IT" sz="2000" dirty="0" smtClean="0"/>
              <a:t>RICH vessel </a:t>
            </a:r>
            <a:r>
              <a:rPr lang="it-IT" sz="2000" dirty="0" err="1" smtClean="0"/>
              <a:t>has</a:t>
            </a:r>
            <a:r>
              <a:rPr lang="it-IT" sz="2000" dirty="0" smtClean="0"/>
              <a:t> an </a:t>
            </a:r>
            <a:r>
              <a:rPr lang="it-IT" sz="2000" dirty="0" err="1" smtClean="0"/>
              <a:t>overall</a:t>
            </a:r>
            <a:r>
              <a:rPr lang="it-IT" sz="2000" dirty="0" smtClean="0"/>
              <a:t> volume of 200 m</a:t>
            </a:r>
            <a:r>
              <a:rPr lang="it-IT" sz="2000" baseline="30000" dirty="0" smtClean="0"/>
              <a:t>3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6516216" y="4842122"/>
            <a:ext cx="576064" cy="271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47624" y="5848672"/>
            <a:ext cx="7931224" cy="46064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it-IT" sz="1800" dirty="0" err="1" smtClean="0">
                <a:solidFill>
                  <a:srgbClr val="C00000"/>
                </a:solidFill>
              </a:rPr>
              <a:t>During</a:t>
            </a:r>
            <a:r>
              <a:rPr lang="it-IT" sz="1800" dirty="0" smtClean="0">
                <a:solidFill>
                  <a:srgbClr val="C00000"/>
                </a:solidFill>
              </a:rPr>
              <a:t> the </a:t>
            </a:r>
            <a:r>
              <a:rPr lang="it-IT" sz="1800" dirty="0" err="1" smtClean="0">
                <a:solidFill>
                  <a:srgbClr val="C00000"/>
                </a:solidFill>
              </a:rPr>
              <a:t>pilot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run</a:t>
            </a:r>
            <a:r>
              <a:rPr lang="it-IT" sz="1800" dirty="0" smtClean="0">
                <a:solidFill>
                  <a:srgbClr val="C00000"/>
                </a:solidFill>
              </a:rPr>
              <a:t> the </a:t>
            </a:r>
            <a:r>
              <a:rPr lang="it-IT" sz="1800" dirty="0" err="1" smtClean="0">
                <a:solidFill>
                  <a:srgbClr val="C00000"/>
                </a:solidFill>
              </a:rPr>
              <a:t>leak</a:t>
            </a:r>
            <a:r>
              <a:rPr lang="it-IT" sz="1800" dirty="0" smtClean="0">
                <a:solidFill>
                  <a:srgbClr val="C00000"/>
                </a:solidFill>
              </a:rPr>
              <a:t> rate </a:t>
            </a:r>
            <a:r>
              <a:rPr lang="it-IT" sz="1800" dirty="0" err="1" smtClean="0">
                <a:solidFill>
                  <a:srgbClr val="C00000"/>
                </a:solidFill>
              </a:rPr>
              <a:t>was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much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smaller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than</a:t>
            </a:r>
            <a:r>
              <a:rPr lang="it-IT" sz="1800" dirty="0" smtClean="0">
                <a:solidFill>
                  <a:srgbClr val="C00000"/>
                </a:solidFill>
              </a:rPr>
              <a:t> 0.1 </a:t>
            </a:r>
            <a:r>
              <a:rPr lang="it-IT" sz="1800" dirty="0" err="1" smtClean="0">
                <a:solidFill>
                  <a:srgbClr val="C00000"/>
                </a:solidFill>
              </a:rPr>
              <a:t>mbar</a:t>
            </a:r>
            <a:r>
              <a:rPr lang="it-IT" sz="1800" dirty="0" smtClean="0">
                <a:solidFill>
                  <a:srgbClr val="C00000"/>
                </a:solidFill>
              </a:rPr>
              <a:t> l/s </a:t>
            </a:r>
            <a:endParaRPr lang="it-IT" sz="1800" baseline="30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 </a:t>
            </a:r>
            <a:r>
              <a:rPr lang="it-IT" dirty="0" err="1" smtClean="0"/>
              <a:t>Mirror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sp>
        <p:nvSpPr>
          <p:cNvPr id="7" name="Segnaposto contenuto 2"/>
          <p:cNvSpPr txBox="1">
            <a:spLocks noGrp="1"/>
          </p:cNvSpPr>
          <p:nvPr>
            <p:ph sz="quarter" idx="1"/>
          </p:nvPr>
        </p:nvSpPr>
        <p:spPr>
          <a:xfrm>
            <a:off x="397240" y="1394844"/>
            <a:ext cx="8291264" cy="46497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it-IT" sz="2000" dirty="0" smtClean="0"/>
              <a:t>A </a:t>
            </a:r>
            <a:r>
              <a:rPr lang="it-IT" sz="2000" dirty="0" err="1" smtClean="0"/>
              <a:t>mosaic</a:t>
            </a:r>
            <a:r>
              <a:rPr lang="it-IT" sz="2000" dirty="0" smtClean="0"/>
              <a:t> of 20 </a:t>
            </a:r>
            <a:r>
              <a:rPr lang="it-IT" sz="2000" dirty="0" err="1" smtClean="0"/>
              <a:t>spherical</a:t>
            </a:r>
            <a:r>
              <a:rPr lang="it-IT" sz="2000" dirty="0" smtClean="0"/>
              <a:t> </a:t>
            </a:r>
            <a:r>
              <a:rPr lang="it-IT" sz="2000" dirty="0" err="1" smtClean="0"/>
              <a:t>mirrors</a:t>
            </a:r>
            <a:r>
              <a:rPr lang="it-IT" sz="2000" dirty="0" smtClean="0"/>
              <a:t> </a:t>
            </a:r>
            <a:r>
              <a:rPr lang="it-IT" sz="2000" dirty="0" err="1" smtClean="0"/>
              <a:t>used</a:t>
            </a:r>
            <a:r>
              <a:rPr lang="it-IT" sz="2000" dirty="0" smtClean="0"/>
              <a:t> to </a:t>
            </a:r>
            <a:r>
              <a:rPr lang="it-IT" sz="2000" dirty="0" err="1" smtClean="0"/>
              <a:t>reflect</a:t>
            </a:r>
            <a:r>
              <a:rPr lang="it-IT" sz="2000" dirty="0" smtClean="0"/>
              <a:t> the </a:t>
            </a:r>
            <a:r>
              <a:rPr lang="it-IT" sz="2000" dirty="0" err="1" smtClean="0"/>
              <a:t>Cherenkov</a:t>
            </a:r>
            <a:r>
              <a:rPr lang="it-IT" sz="2000" dirty="0" smtClean="0"/>
              <a:t> light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1" y="2543093"/>
            <a:ext cx="4191734" cy="3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08538" y="1982159"/>
            <a:ext cx="4119727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ym typeface="Symbol"/>
              </a:rPr>
              <a:t>18 </a:t>
            </a:r>
            <a:r>
              <a:rPr lang="it-IT" sz="1800" dirty="0" err="1" smtClean="0">
                <a:sym typeface="Symbol"/>
              </a:rPr>
              <a:t>hexagonal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mirrors</a:t>
            </a:r>
            <a:r>
              <a:rPr lang="it-IT" sz="1800" dirty="0" smtClean="0">
                <a:sym typeface="Symbol"/>
              </a:rPr>
              <a:t> (35 cm side)</a:t>
            </a:r>
          </a:p>
          <a:p>
            <a:r>
              <a:rPr lang="it-IT" sz="1800" dirty="0" smtClean="0">
                <a:sym typeface="Symbol"/>
              </a:rPr>
              <a:t>2 semi-</a:t>
            </a:r>
            <a:r>
              <a:rPr lang="it-IT" sz="1800" dirty="0" err="1" smtClean="0">
                <a:sym typeface="Symbol"/>
              </a:rPr>
              <a:t>hex</a:t>
            </a:r>
            <a:r>
              <a:rPr lang="it-IT" sz="1800" dirty="0" smtClean="0">
                <a:sym typeface="Symbol"/>
              </a:rPr>
              <a:t> with pipe </a:t>
            </a:r>
            <a:r>
              <a:rPr lang="it-IT" sz="1800" dirty="0" err="1" smtClean="0">
                <a:sym typeface="Symbol"/>
              </a:rPr>
              <a:t>hole</a:t>
            </a:r>
            <a:endParaRPr lang="it-IT" sz="1800" dirty="0" smtClean="0">
              <a:sym typeface="Symbo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595453" y="2420888"/>
            <a:ext cx="4040168" cy="7355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/>
              <a:t>2.5 cm </a:t>
            </a:r>
            <a:r>
              <a:rPr lang="it-IT" sz="2000" dirty="0" err="1" smtClean="0"/>
              <a:t>thick</a:t>
            </a:r>
            <a:r>
              <a:rPr lang="it-IT" sz="2000" dirty="0" smtClean="0"/>
              <a:t> </a:t>
            </a:r>
            <a:r>
              <a:rPr lang="it-IT" sz="2000" dirty="0" err="1" smtClean="0"/>
              <a:t>glass</a:t>
            </a:r>
            <a:r>
              <a:rPr lang="it-IT" sz="2000" dirty="0"/>
              <a:t> </a:t>
            </a:r>
            <a:r>
              <a:rPr lang="it-IT" sz="2000" dirty="0" err="1" smtClean="0"/>
              <a:t>coated</a:t>
            </a:r>
            <a:r>
              <a:rPr lang="it-IT" sz="2000" dirty="0" smtClean="0"/>
              <a:t> with Al </a:t>
            </a:r>
          </a:p>
          <a:p>
            <a:pPr marL="0" indent="0">
              <a:buNone/>
            </a:pPr>
            <a:r>
              <a:rPr lang="it-IT" sz="2000" dirty="0" err="1" smtClean="0"/>
              <a:t>Thin</a:t>
            </a:r>
            <a:r>
              <a:rPr lang="it-IT" sz="2000" dirty="0" smtClean="0"/>
              <a:t> </a:t>
            </a:r>
            <a:r>
              <a:rPr lang="it-IT" sz="2000" dirty="0" err="1" smtClean="0"/>
              <a:t>dielectric</a:t>
            </a:r>
            <a:r>
              <a:rPr lang="it-IT" sz="2000" dirty="0" smtClean="0"/>
              <a:t> film </a:t>
            </a:r>
            <a:r>
              <a:rPr lang="it-IT" sz="2000" dirty="0" err="1" smtClean="0"/>
              <a:t>added</a:t>
            </a:r>
            <a:endParaRPr lang="it-IT" sz="2000" dirty="0" smtClean="0"/>
          </a:p>
          <a:p>
            <a:endParaRPr lang="en-US" sz="20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609891" y="3638651"/>
            <a:ext cx="4025730" cy="261284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>
                <a:solidFill>
                  <a:srgbClr val="C00000"/>
                </a:solidFill>
              </a:rPr>
              <a:t>Optical </a:t>
            </a:r>
            <a:r>
              <a:rPr lang="it-IT" sz="2000" dirty="0" err="1" smtClean="0">
                <a:solidFill>
                  <a:srgbClr val="C00000"/>
                </a:solidFill>
              </a:rPr>
              <a:t>parameters</a:t>
            </a:r>
            <a:endParaRPr lang="it-IT" sz="2000" dirty="0" smtClean="0">
              <a:solidFill>
                <a:srgbClr val="C00000"/>
              </a:solidFill>
            </a:endParaRPr>
          </a:p>
          <a:p>
            <a:r>
              <a:rPr lang="it-IT" sz="2000" dirty="0" smtClean="0"/>
              <a:t>R=(34.0</a:t>
            </a:r>
            <a:r>
              <a:rPr lang="it-IT" sz="2000" dirty="0">
                <a:sym typeface="Symbol"/>
              </a:rPr>
              <a:t></a:t>
            </a:r>
            <a:r>
              <a:rPr lang="it-IT" sz="2000" dirty="0" smtClean="0">
                <a:sym typeface="Symbol"/>
              </a:rPr>
              <a:t>0.2) m</a:t>
            </a:r>
            <a:endParaRPr lang="it-IT" sz="2000" dirty="0">
              <a:sym typeface="Symbol"/>
            </a:endParaRPr>
          </a:p>
          <a:p>
            <a:r>
              <a:rPr lang="it-IT" sz="2000" dirty="0" err="1">
                <a:sym typeface="Symbol"/>
              </a:rPr>
              <a:t>Average</a:t>
            </a:r>
            <a:r>
              <a:rPr lang="it-IT" sz="2000" dirty="0"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reflectivity</a:t>
            </a:r>
            <a:r>
              <a:rPr lang="it-IT" sz="2000" dirty="0">
                <a:sym typeface="Symbol"/>
              </a:rPr>
              <a:t>  90% (195-650 nm)</a:t>
            </a:r>
          </a:p>
          <a:p>
            <a:r>
              <a:rPr lang="it-IT" sz="2000" dirty="0">
                <a:sym typeface="Symbol"/>
              </a:rPr>
              <a:t>D</a:t>
            </a:r>
            <a:r>
              <a:rPr lang="it-IT" sz="2000" baseline="-25000" dirty="0">
                <a:sym typeface="Symbol"/>
              </a:rPr>
              <a:t>0</a:t>
            </a:r>
            <a:r>
              <a:rPr lang="it-IT" sz="2000" dirty="0">
                <a:sym typeface="Symbol"/>
              </a:rPr>
              <a:t>  4 mm</a:t>
            </a:r>
            <a:endParaRPr lang="it-IT" sz="2000" dirty="0"/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3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Mirrors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256064" y="6501336"/>
            <a:ext cx="2011680" cy="384048"/>
          </a:xfrm>
        </p:spPr>
        <p:txBody>
          <a:bodyPr/>
          <a:lstStyle/>
          <a:p>
            <a:pPr algn="l"/>
            <a:r>
              <a:rPr lang="it-IT" dirty="0" smtClean="0"/>
              <a:t>FDFP, 25/05/2015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2434600" y="6519624"/>
            <a:ext cx="3200400" cy="365760"/>
          </a:xfrm>
        </p:spPr>
        <p:txBody>
          <a:bodyPr/>
          <a:lstStyle/>
          <a:p>
            <a:pPr algn="ctr"/>
            <a:r>
              <a:rPr lang="it-IT" dirty="0" smtClean="0"/>
              <a:t>F. Bucci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379538"/>
            <a:ext cx="8424936" cy="465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 Al </a:t>
            </a:r>
            <a:r>
              <a:rPr lang="it-IT" sz="2000" dirty="0" err="1" smtClean="0"/>
              <a:t>honeycomb</a:t>
            </a:r>
            <a:r>
              <a:rPr lang="it-IT" sz="2000" dirty="0" smtClean="0"/>
              <a:t>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, 5 cm </a:t>
            </a:r>
            <a:r>
              <a:rPr lang="it-IT" sz="2000" dirty="0" err="1" smtClean="0"/>
              <a:t>thick</a:t>
            </a:r>
            <a:r>
              <a:rPr lang="it-IT" sz="2000" dirty="0" smtClean="0"/>
              <a:t>, </a:t>
            </a:r>
            <a:r>
              <a:rPr lang="it-IT" sz="2000" dirty="0" err="1" smtClean="0"/>
              <a:t>chosen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mirror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 panel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4" y="1904784"/>
            <a:ext cx="2767236" cy="46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3851920" y="1818066"/>
            <a:ext cx="4402832" cy="3384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err="1" smtClean="0"/>
              <a:t>Mirrors</a:t>
            </a:r>
            <a:r>
              <a:rPr lang="it-IT" sz="2000" dirty="0" smtClean="0"/>
              <a:t> are </a:t>
            </a:r>
            <a:r>
              <a:rPr lang="it-IT" sz="2000" dirty="0" err="1" smtClean="0"/>
              <a:t>supported</a:t>
            </a:r>
            <a:r>
              <a:rPr lang="it-IT" sz="2000" dirty="0" smtClean="0"/>
              <a:t> by a </a:t>
            </a:r>
            <a:r>
              <a:rPr lang="it-IT" sz="2000" dirty="0" err="1" smtClean="0"/>
              <a:t>dowel</a:t>
            </a:r>
            <a:r>
              <a:rPr lang="it-IT" sz="2000" dirty="0" smtClean="0"/>
              <a:t> </a:t>
            </a:r>
            <a:r>
              <a:rPr lang="it-IT" sz="2000" dirty="0" err="1" smtClean="0"/>
              <a:t>inserted</a:t>
            </a:r>
            <a:r>
              <a:rPr lang="it-IT" sz="2000" dirty="0" smtClean="0"/>
              <a:t> in the back and </a:t>
            </a:r>
            <a:r>
              <a:rPr lang="it-IT" sz="2000" dirty="0" err="1" smtClean="0"/>
              <a:t>connected</a:t>
            </a:r>
            <a:r>
              <a:rPr lang="it-IT" sz="2000" dirty="0" smtClean="0"/>
              <a:t> to the panel</a:t>
            </a:r>
          </a:p>
          <a:p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thin</a:t>
            </a:r>
            <a:r>
              <a:rPr lang="it-IT" sz="2000" dirty="0" smtClean="0"/>
              <a:t> </a:t>
            </a:r>
            <a:r>
              <a:rPr lang="it-IT" sz="2000" dirty="0" err="1" smtClean="0"/>
              <a:t>aluminium</a:t>
            </a:r>
            <a:r>
              <a:rPr lang="it-IT" sz="2000" dirty="0" smtClean="0"/>
              <a:t> </a:t>
            </a:r>
            <a:r>
              <a:rPr lang="it-IT" sz="2000" dirty="0" err="1" smtClean="0"/>
              <a:t>ribbons</a:t>
            </a:r>
            <a:r>
              <a:rPr lang="it-IT" sz="2000" dirty="0" smtClean="0"/>
              <a:t> </a:t>
            </a:r>
            <a:r>
              <a:rPr lang="it-IT" sz="2000" dirty="0" err="1" smtClean="0"/>
              <a:t>keep</a:t>
            </a:r>
            <a:r>
              <a:rPr lang="it-IT" sz="2000" dirty="0" smtClean="0"/>
              <a:t> the </a:t>
            </a:r>
            <a:r>
              <a:rPr lang="it-IT" sz="2000" dirty="0" err="1" smtClean="0"/>
              <a:t>mirror</a:t>
            </a:r>
            <a:r>
              <a:rPr lang="it-IT" sz="2000" dirty="0" smtClean="0"/>
              <a:t> in </a:t>
            </a:r>
            <a:r>
              <a:rPr lang="it-IT" sz="2000" dirty="0" err="1" smtClean="0"/>
              <a:t>equilibrium</a:t>
            </a:r>
            <a:r>
              <a:rPr lang="it-IT" sz="2000" dirty="0" smtClean="0"/>
              <a:t> and </a:t>
            </a:r>
            <a:r>
              <a:rPr lang="it-IT" sz="2000" dirty="0" err="1" smtClean="0"/>
              <a:t>allow</a:t>
            </a:r>
            <a:r>
              <a:rPr lang="it-IT" sz="2000" dirty="0" smtClean="0"/>
              <a:t> </a:t>
            </a:r>
            <a:r>
              <a:rPr lang="it-IT" sz="2000" dirty="0" err="1" smtClean="0"/>
              <a:t>its</a:t>
            </a:r>
            <a:r>
              <a:rPr lang="it-IT" sz="2000" dirty="0" smtClean="0"/>
              <a:t> </a:t>
            </a:r>
            <a:r>
              <a:rPr lang="it-IT" sz="2000" dirty="0" err="1" smtClean="0"/>
              <a:t>orientation</a:t>
            </a:r>
            <a:endParaRPr lang="it-IT" sz="2000" dirty="0" smtClean="0"/>
          </a:p>
          <a:p>
            <a:r>
              <a:rPr lang="it-IT" sz="2000" dirty="0" smtClean="0"/>
              <a:t>A </a:t>
            </a:r>
            <a:r>
              <a:rPr lang="it-IT" sz="2000" dirty="0" err="1" smtClean="0"/>
              <a:t>third</a:t>
            </a:r>
            <a:r>
              <a:rPr lang="it-IT" sz="2000" dirty="0" smtClean="0"/>
              <a:t> </a:t>
            </a:r>
            <a:r>
              <a:rPr lang="it-IT" sz="2000" dirty="0" err="1" smtClean="0"/>
              <a:t>vertical</a:t>
            </a:r>
            <a:r>
              <a:rPr lang="it-IT" sz="2000" dirty="0" smtClean="0"/>
              <a:t> </a:t>
            </a:r>
            <a:r>
              <a:rPr lang="it-IT" sz="2000" dirty="0" err="1" smtClean="0"/>
              <a:t>ribbon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used</a:t>
            </a:r>
            <a:r>
              <a:rPr lang="it-IT" sz="2000" dirty="0" smtClean="0"/>
              <a:t> to </a:t>
            </a:r>
            <a:r>
              <a:rPr lang="it-IT" sz="2000" dirty="0" err="1" smtClean="0"/>
              <a:t>avoid</a:t>
            </a:r>
            <a:r>
              <a:rPr lang="it-IT" sz="2000" dirty="0" smtClean="0"/>
              <a:t> </a:t>
            </a:r>
            <a:r>
              <a:rPr lang="it-IT" sz="2000" dirty="0" err="1" smtClean="0"/>
              <a:t>mirror</a:t>
            </a:r>
            <a:r>
              <a:rPr lang="it-IT" sz="2000" dirty="0" smtClean="0"/>
              <a:t> </a:t>
            </a:r>
            <a:r>
              <a:rPr lang="it-IT" sz="2000" dirty="0" err="1" smtClean="0"/>
              <a:t>rotations</a:t>
            </a:r>
            <a:endParaRPr lang="it-IT" sz="2000" dirty="0" smtClean="0"/>
          </a:p>
          <a:p>
            <a:r>
              <a:rPr lang="it-IT" sz="2000" dirty="0" smtClean="0">
                <a:sym typeface="Symbol"/>
              </a:rPr>
              <a:t>The semi-</a:t>
            </a:r>
            <a:r>
              <a:rPr lang="it-IT" sz="2000" dirty="0" err="1" smtClean="0">
                <a:sym typeface="Symbol"/>
              </a:rPr>
              <a:t>hexagonal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mirrors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have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two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holes</a:t>
            </a:r>
            <a:r>
              <a:rPr lang="it-IT" sz="2000" dirty="0" smtClean="0">
                <a:sym typeface="Symbol"/>
              </a:rPr>
              <a:t> and a single </a:t>
            </a:r>
            <a:r>
              <a:rPr lang="it-IT" sz="2000" dirty="0" err="1" smtClean="0">
                <a:sym typeface="Symbol"/>
              </a:rPr>
              <a:t>ribbon</a:t>
            </a:r>
            <a:endParaRPr lang="it-IT" sz="2000" dirty="0" smtClean="0">
              <a:sym typeface="Symbol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3542770" y="5229200"/>
            <a:ext cx="5021131" cy="85170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err="1" smtClean="0">
                <a:sym typeface="Symbol"/>
              </a:rPr>
              <a:t>Piezo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motors</a:t>
            </a:r>
            <a:r>
              <a:rPr lang="it-IT" sz="2000" dirty="0" smtClean="0">
                <a:sym typeface="Symbol"/>
              </a:rPr>
              <a:t>, out of the </a:t>
            </a:r>
            <a:r>
              <a:rPr lang="it-IT" sz="2000" dirty="0" err="1" smtClean="0">
                <a:sym typeface="Symbol"/>
              </a:rPr>
              <a:t>acceptance</a:t>
            </a:r>
            <a:r>
              <a:rPr lang="it-IT" sz="2000" dirty="0" smtClean="0">
                <a:sym typeface="Symbol"/>
              </a:rPr>
              <a:t>, </a:t>
            </a:r>
            <a:r>
              <a:rPr lang="it-IT" sz="2000" dirty="0" err="1" smtClean="0">
                <a:sym typeface="Symbol"/>
              </a:rPr>
              <a:t>allow</a:t>
            </a:r>
            <a:r>
              <a:rPr lang="it-IT" sz="2000" dirty="0" smtClean="0">
                <a:sym typeface="Symbol"/>
              </a:rPr>
              <a:t> a </a:t>
            </a:r>
            <a:r>
              <a:rPr lang="it-IT" sz="2000" dirty="0" err="1" smtClean="0">
                <a:solidFill>
                  <a:srgbClr val="C00000"/>
                </a:solidFill>
                <a:sym typeface="Symbol"/>
              </a:rPr>
              <a:t>remotely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sym typeface="Symbol"/>
              </a:rPr>
              <a:t>controlled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sym typeface="Symbol"/>
              </a:rPr>
              <a:t>orientation</a:t>
            </a:r>
            <a:endParaRPr lang="it-IT" sz="2000" dirty="0" smtClean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32873" y="6155855"/>
            <a:ext cx="52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Preliminary </a:t>
            </a:r>
            <a:r>
              <a:rPr lang="it-IT" dirty="0" err="1" smtClean="0">
                <a:solidFill>
                  <a:srgbClr val="C00000"/>
                </a:solidFill>
              </a:rPr>
              <a:t>mirrors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alignment</a:t>
            </a:r>
            <a:r>
              <a:rPr lang="it-IT" dirty="0" smtClean="0">
                <a:solidFill>
                  <a:srgbClr val="C00000"/>
                </a:solidFill>
              </a:rPr>
              <a:t> by </a:t>
            </a:r>
            <a:r>
              <a:rPr lang="it-IT" dirty="0" err="1" smtClean="0">
                <a:solidFill>
                  <a:srgbClr val="C00000"/>
                </a:solidFill>
              </a:rPr>
              <a:t>using</a:t>
            </a:r>
            <a:r>
              <a:rPr lang="it-IT" dirty="0" smtClean="0">
                <a:solidFill>
                  <a:srgbClr val="C00000"/>
                </a:solidFill>
              </a:rPr>
              <a:t> laser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4.4|2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1156</TotalTime>
  <Words>1218</Words>
  <Application>Microsoft Office PowerPoint</Application>
  <PresentationFormat>Presentazione su schermo (4:3)</PresentationFormat>
  <Paragraphs>213</Paragraphs>
  <Slides>18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Loggia</vt:lpstr>
      <vt:lpstr>Equazione</vt:lpstr>
      <vt:lpstr>Performances of the NA62 RICH detector</vt:lpstr>
      <vt:lpstr>The NA62 Experiment</vt:lpstr>
      <vt:lpstr>The NA62 Challenge</vt:lpstr>
      <vt:lpstr>RICH Requirements</vt:lpstr>
      <vt:lpstr>The Rich Layout</vt:lpstr>
      <vt:lpstr>RICH Vessel</vt:lpstr>
      <vt:lpstr>RICH Radiator</vt:lpstr>
      <vt:lpstr>RICH Mirror</vt:lpstr>
      <vt:lpstr>Mirrors Support</vt:lpstr>
      <vt:lpstr>RICH Photo-Detection System</vt:lpstr>
      <vt:lpstr>RICH PMTs</vt:lpstr>
      <vt:lpstr>RICH Front-End and Read-Out System</vt:lpstr>
      <vt:lpstr>RICH Commissioning</vt:lpstr>
      <vt:lpstr>Tests and Results</vt:lpstr>
      <vt:lpstr>Tests and Results</vt:lpstr>
      <vt:lpstr>Tests and Results</vt:lpstr>
      <vt:lpstr>Tests and 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buccifra</dc:creator>
  <cp:lastModifiedBy>buccifra</cp:lastModifiedBy>
  <cp:revision>126</cp:revision>
  <dcterms:created xsi:type="dcterms:W3CDTF">2015-05-22T13:50:58Z</dcterms:created>
  <dcterms:modified xsi:type="dcterms:W3CDTF">2015-05-25T13:15:34Z</dcterms:modified>
</cp:coreProperties>
</file>