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4" autoAdjust="0"/>
    <p:restoredTop sz="94660"/>
  </p:normalViewPr>
  <p:slideViewPr>
    <p:cSldViewPr snapToGrid="0">
      <p:cViewPr varScale="1">
        <p:scale>
          <a:sx n="84" d="100"/>
          <a:sy n="84" d="100"/>
        </p:scale>
        <p:origin x="1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0D71AD42-7593-465F-BBF7-3F69DCF547CA}" type="datetimeFigureOut">
              <a:rPr lang="it-IT" smtClean="0"/>
              <a:t>28/05/2015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1566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0D71AD42-7593-465F-BBF7-3F69DCF547CA}" type="datetimeFigureOut">
              <a:rPr lang="it-IT" smtClean="0"/>
              <a:t>28/05/2015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302700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0D71AD42-7593-465F-BBF7-3F69DCF547CA}" type="datetimeFigureOut">
              <a:rPr lang="it-IT" smtClean="0"/>
              <a:t>28/05/2015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324161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0D71AD42-7593-465F-BBF7-3F69DCF547CA}" type="datetimeFigureOut">
              <a:rPr lang="it-IT" smtClean="0"/>
              <a:t>28/05/2015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366182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1AD42-7593-465F-BBF7-3F69DCF547CA}" type="datetimeFigureOut">
              <a:rPr lang="it-IT" smtClean="0"/>
              <a:t>28/05/2015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92782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0D71AD42-7593-465F-BBF7-3F69DCF547CA}" type="datetimeFigureOut">
              <a:rPr lang="it-IT" smtClean="0"/>
              <a:t>28/05/2015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329318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0D71AD42-7593-465F-BBF7-3F69DCF547CA}" type="datetimeFigureOut">
              <a:rPr lang="it-IT" smtClean="0"/>
              <a:t>28/05/2015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194227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0D71AD42-7593-465F-BBF7-3F69DCF547CA}" type="datetimeFigureOut">
              <a:rPr lang="it-IT" smtClean="0"/>
              <a:t>28/05/2015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329871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1AD42-7593-465F-BBF7-3F69DCF547CA}" type="datetimeFigureOut">
              <a:rPr lang="it-IT" smtClean="0"/>
              <a:t>28/05/2015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349633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1AD42-7593-465F-BBF7-3F69DCF547CA}" type="datetimeFigureOut">
              <a:rPr lang="it-IT" smtClean="0"/>
              <a:t>28/05/2015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175895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1AD42-7593-465F-BBF7-3F69DCF547CA}" type="datetimeFigureOut">
              <a:rPr lang="it-IT" smtClean="0"/>
              <a:t>28/05/2015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8CCD9E-1ACB-4BF9-85CF-2658EDB2B001}" type="slidenum">
              <a:rPr lang="it-IT" smtClean="0"/>
              <a:t>‹#›</a:t>
            </a:fld>
            <a:endParaRPr lang="it-IT"/>
          </a:p>
        </p:txBody>
      </p:sp>
    </p:spTree>
    <p:extLst>
      <p:ext uri="{BB962C8B-B14F-4D97-AF65-F5344CB8AC3E}">
        <p14:creationId xmlns:p14="http://schemas.microsoft.com/office/powerpoint/2010/main" val="23443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1AD42-7593-465F-BBF7-3F69DCF547CA}" type="datetimeFigureOut">
              <a:rPr lang="it-IT" smtClean="0"/>
              <a:t>28/05/2015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CCD9E-1ACB-4BF9-85CF-2658EDB2B001}" type="slidenum">
              <a:rPr lang="it-IT" smtClean="0"/>
              <a:t>‹#›</a:t>
            </a:fld>
            <a:endParaRPr lang="it-IT"/>
          </a:p>
        </p:txBody>
      </p:sp>
    </p:spTree>
    <p:extLst>
      <p:ext uri="{BB962C8B-B14F-4D97-AF65-F5344CB8AC3E}">
        <p14:creationId xmlns:p14="http://schemas.microsoft.com/office/powerpoint/2010/main" val="372332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2072" y="365125"/>
            <a:ext cx="8491728" cy="1325563"/>
          </a:xfrm>
        </p:spPr>
        <p:txBody>
          <a:bodyPr>
            <a:noAutofit/>
          </a:bodyPr>
          <a:lstStyle/>
          <a:p>
            <a:pPr algn="ctr"/>
            <a:r>
              <a:rPr lang="en-US" sz="2400" b="1" i="1" dirty="0">
                <a:solidFill>
                  <a:schemeClr val="bg1"/>
                </a:solidFill>
              </a:rPr>
              <a:t>Development of a super-resolution optical microscope </a:t>
            </a:r>
            <a:r>
              <a:rPr lang="en-US" sz="2400" b="1" i="1" dirty="0" smtClean="0">
                <a:solidFill>
                  <a:schemeClr val="bg1"/>
                </a:solidFill>
              </a:rPr>
              <a:t>for </a:t>
            </a:r>
            <a:r>
              <a:rPr lang="en-US" sz="2400" b="1" i="1" dirty="0">
                <a:solidFill>
                  <a:schemeClr val="bg1"/>
                </a:solidFill>
              </a:rPr>
              <a:t>directional Dark Matter search </a:t>
            </a:r>
            <a:r>
              <a:rPr lang="en-US" sz="2400" b="1" i="1" dirty="0" smtClean="0">
                <a:solidFill>
                  <a:schemeClr val="bg1"/>
                </a:solidFill>
              </a:rPr>
              <a:t>experiment</a:t>
            </a:r>
            <a:br>
              <a:rPr lang="en-US" sz="2400" b="1" i="1" dirty="0" smtClean="0">
                <a:solidFill>
                  <a:schemeClr val="bg1"/>
                </a:solidFill>
              </a:rPr>
            </a:br>
            <a:r>
              <a:rPr lang="en-US" sz="1800" b="1" i="1" dirty="0" smtClean="0">
                <a:solidFill>
                  <a:schemeClr val="bg1"/>
                </a:solidFill>
              </a:rPr>
              <a:t>Andrey Alexandrov (INFN-Napoli) on behalf of the NEWS collaboration</a:t>
            </a:r>
            <a:endParaRPr lang="it-IT" sz="2400" dirty="0">
              <a:solidFill>
                <a:schemeClr val="bg1"/>
              </a:solidFill>
            </a:endParaRPr>
          </a:p>
        </p:txBody>
      </p:sp>
      <p:sp>
        <p:nvSpPr>
          <p:cNvPr id="3" name="Content Placeholder 2"/>
          <p:cNvSpPr>
            <a:spLocks noGrp="1"/>
          </p:cNvSpPr>
          <p:nvPr>
            <p:ph idx="1"/>
          </p:nvPr>
        </p:nvSpPr>
        <p:spPr>
          <a:xfrm>
            <a:off x="838200" y="1825624"/>
            <a:ext cx="6897624" cy="4767199"/>
          </a:xfrm>
        </p:spPr>
        <p:txBody>
          <a:bodyPr>
            <a:normAutofit fontScale="70000" lnSpcReduction="20000"/>
          </a:bodyPr>
          <a:lstStyle/>
          <a:p>
            <a:r>
              <a:rPr lang="en-US" dirty="0" smtClean="0">
                <a:solidFill>
                  <a:schemeClr val="bg1"/>
                </a:solidFill>
              </a:rPr>
              <a:t>NEWS – </a:t>
            </a:r>
            <a:r>
              <a:rPr lang="en-US" b="1" dirty="0" smtClean="0">
                <a:solidFill>
                  <a:schemeClr val="bg1"/>
                </a:solidFill>
              </a:rPr>
              <a:t>N</a:t>
            </a:r>
            <a:r>
              <a:rPr lang="en-US" dirty="0" smtClean="0">
                <a:solidFill>
                  <a:schemeClr val="bg1"/>
                </a:solidFill>
              </a:rPr>
              <a:t>uclear </a:t>
            </a:r>
            <a:r>
              <a:rPr lang="en-US" b="1" dirty="0" smtClean="0">
                <a:solidFill>
                  <a:schemeClr val="bg1"/>
                </a:solidFill>
              </a:rPr>
              <a:t>E</a:t>
            </a:r>
            <a:r>
              <a:rPr lang="en-US" dirty="0" smtClean="0">
                <a:solidFill>
                  <a:schemeClr val="bg1"/>
                </a:solidFill>
              </a:rPr>
              <a:t>mulsion </a:t>
            </a:r>
            <a:r>
              <a:rPr lang="en-US" b="1" dirty="0" smtClean="0">
                <a:solidFill>
                  <a:schemeClr val="bg1"/>
                </a:solidFill>
              </a:rPr>
              <a:t>W</a:t>
            </a:r>
            <a:r>
              <a:rPr lang="en-US" dirty="0" smtClean="0">
                <a:solidFill>
                  <a:schemeClr val="bg1"/>
                </a:solidFill>
              </a:rPr>
              <a:t>imp </a:t>
            </a:r>
            <a:r>
              <a:rPr lang="en-US" b="1" dirty="0" smtClean="0">
                <a:solidFill>
                  <a:schemeClr val="bg1"/>
                </a:solidFill>
              </a:rPr>
              <a:t>S</a:t>
            </a:r>
            <a:r>
              <a:rPr lang="en-US" dirty="0" smtClean="0">
                <a:solidFill>
                  <a:schemeClr val="bg1"/>
                </a:solidFill>
              </a:rPr>
              <a:t>earch experiment will use a novel technique for DM search with a capability of detecting the  directionality of recoils</a:t>
            </a:r>
          </a:p>
          <a:p>
            <a:r>
              <a:rPr lang="en-US" dirty="0" smtClean="0">
                <a:solidFill>
                  <a:schemeClr val="bg1"/>
                </a:solidFill>
              </a:rPr>
              <a:t>Nuclear emulsion advantages:</a:t>
            </a:r>
          </a:p>
          <a:p>
            <a:pPr lvl="1"/>
            <a:r>
              <a:rPr lang="en-US" dirty="0">
                <a:solidFill>
                  <a:schemeClr val="bg1"/>
                </a:solidFill>
              </a:rPr>
              <a:t>High density, ~4 g/cm</a:t>
            </a:r>
            <a:r>
              <a:rPr lang="en-US" baseline="30000" dirty="0">
                <a:solidFill>
                  <a:schemeClr val="bg1"/>
                </a:solidFill>
              </a:rPr>
              <a:t>3</a:t>
            </a:r>
            <a:r>
              <a:rPr lang="en-US" dirty="0">
                <a:solidFill>
                  <a:schemeClr val="bg1"/>
                </a:solidFill>
              </a:rPr>
              <a:t> (acts </a:t>
            </a:r>
            <a:r>
              <a:rPr lang="en-US" dirty="0" smtClean="0">
                <a:solidFill>
                  <a:schemeClr val="bg1"/>
                </a:solidFill>
              </a:rPr>
              <a:t>both </a:t>
            </a:r>
            <a:r>
              <a:rPr lang="en-US" dirty="0">
                <a:solidFill>
                  <a:schemeClr val="bg1"/>
                </a:solidFill>
              </a:rPr>
              <a:t>as a </a:t>
            </a:r>
            <a:r>
              <a:rPr lang="en-US" dirty="0" smtClean="0">
                <a:solidFill>
                  <a:schemeClr val="bg1"/>
                </a:solidFill>
              </a:rPr>
              <a:t>target and a tracking detector)</a:t>
            </a:r>
          </a:p>
          <a:p>
            <a:pPr lvl="1"/>
            <a:r>
              <a:rPr lang="en-US" dirty="0" smtClean="0">
                <a:solidFill>
                  <a:schemeClr val="bg1"/>
                </a:solidFill>
              </a:rPr>
              <a:t>Extreme spatial resolution (limited by a crystal size, few tens of nm)</a:t>
            </a:r>
          </a:p>
          <a:p>
            <a:pPr lvl="1"/>
            <a:r>
              <a:rPr lang="en-US" dirty="0" smtClean="0">
                <a:solidFill>
                  <a:schemeClr val="bg1"/>
                </a:solidFill>
              </a:rPr>
              <a:t>No electronics is required in target area during </a:t>
            </a:r>
            <a:r>
              <a:rPr lang="en-US" dirty="0">
                <a:solidFill>
                  <a:schemeClr val="bg1"/>
                </a:solidFill>
              </a:rPr>
              <a:t>the exposure</a:t>
            </a:r>
            <a:endParaRPr lang="en-US" dirty="0" smtClean="0">
              <a:solidFill>
                <a:schemeClr val="bg1"/>
              </a:solidFill>
            </a:endParaRPr>
          </a:p>
          <a:p>
            <a:r>
              <a:rPr lang="en-US" dirty="0" smtClean="0">
                <a:solidFill>
                  <a:schemeClr val="bg1"/>
                </a:solidFill>
              </a:rPr>
              <a:t>Nano Imaging Tracker (NIT) - new emulsion type available:</a:t>
            </a:r>
          </a:p>
          <a:p>
            <a:pPr lvl="1"/>
            <a:r>
              <a:rPr lang="en-US" dirty="0" smtClean="0">
                <a:solidFill>
                  <a:schemeClr val="bg1"/>
                </a:solidFill>
              </a:rPr>
              <a:t>Extremely low fog level (the number of thermally excited crystals)</a:t>
            </a:r>
          </a:p>
          <a:p>
            <a:pPr lvl="1"/>
            <a:r>
              <a:rPr lang="en-US" dirty="0" smtClean="0">
                <a:solidFill>
                  <a:schemeClr val="bg1"/>
                </a:solidFill>
              </a:rPr>
              <a:t>Not sensitive to electrons</a:t>
            </a:r>
          </a:p>
          <a:p>
            <a:pPr lvl="1"/>
            <a:r>
              <a:rPr lang="en-US" dirty="0" smtClean="0">
                <a:solidFill>
                  <a:schemeClr val="bg1"/>
                </a:solidFill>
              </a:rPr>
              <a:t>20 nm crystal size, ~29  crystals/µm – under testing</a:t>
            </a:r>
          </a:p>
          <a:p>
            <a:r>
              <a:rPr lang="en-US" dirty="0" smtClean="0">
                <a:solidFill>
                  <a:srgbClr val="92D050"/>
                </a:solidFill>
              </a:rPr>
              <a:t>The goal of the presented R&amp;D is to build a microscope capable of detecting 100nm-long recoil tracks in NIT emulsions and measuring their direction</a:t>
            </a:r>
          </a:p>
          <a:p>
            <a:r>
              <a:rPr lang="en-US" dirty="0">
                <a:solidFill>
                  <a:srgbClr val="FF0000"/>
                </a:solidFill>
              </a:rPr>
              <a:t>Problem: resolution of optical microscopes is limited by </a:t>
            </a:r>
            <a:r>
              <a:rPr lang="en-US" dirty="0" smtClean="0">
                <a:solidFill>
                  <a:srgbClr val="FF0000"/>
                </a:solidFill>
              </a:rPr>
              <a:t>diffraction (to approx. 200 nm) –&gt; Grains are not resolved and a track is seen as a single spot (a </a:t>
            </a:r>
            <a:r>
              <a:rPr lang="en-US" smtClean="0">
                <a:solidFill>
                  <a:srgbClr val="FF0000"/>
                </a:solidFill>
              </a:rPr>
              <a:t>cluster</a:t>
            </a:r>
            <a:r>
              <a:rPr lang="en-US" smtClean="0">
                <a:solidFill>
                  <a:srgbClr val="FF0000"/>
                </a:solidFill>
              </a:rPr>
              <a:t>)</a:t>
            </a:r>
            <a:endParaRPr lang="en-US"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340" y="4371594"/>
            <a:ext cx="2248469" cy="2121633"/>
          </a:xfrm>
          <a:prstGeom prst="rect">
            <a:avLst/>
          </a:prstGeom>
        </p:spPr>
      </p:pic>
      <p:grpSp>
        <p:nvGrpSpPr>
          <p:cNvPr id="12" name="Group 11"/>
          <p:cNvGrpSpPr/>
          <p:nvPr/>
        </p:nvGrpSpPr>
        <p:grpSpPr>
          <a:xfrm>
            <a:off x="7851636" y="1825624"/>
            <a:ext cx="3131324" cy="2430935"/>
            <a:chOff x="7770356" y="1558042"/>
            <a:chExt cx="2628221" cy="2084512"/>
          </a:xfrm>
        </p:grpSpPr>
        <p:pic>
          <p:nvPicPr>
            <p:cNvPr id="94" name="Picture 9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2485" y="1558042"/>
              <a:ext cx="2476092" cy="1761658"/>
            </a:xfrm>
            <a:prstGeom prst="rect">
              <a:avLst/>
            </a:prstGeom>
          </p:spPr>
        </p:pic>
        <p:sp>
          <p:nvSpPr>
            <p:cNvPr id="96" name="Rectangle 95"/>
            <p:cNvSpPr/>
            <p:nvPr/>
          </p:nvSpPr>
          <p:spPr>
            <a:xfrm>
              <a:off x="8435340" y="2616453"/>
              <a:ext cx="204706" cy="576327"/>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Rectangle 96"/>
            <p:cNvSpPr/>
            <p:nvPr/>
          </p:nvSpPr>
          <p:spPr>
            <a:xfrm>
              <a:off x="8648700" y="2616453"/>
              <a:ext cx="299002" cy="576327"/>
            </a:xfrm>
            <a:prstGeom prst="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TextBox 111"/>
            <p:cNvSpPr txBox="1"/>
            <p:nvPr/>
          </p:nvSpPr>
          <p:spPr>
            <a:xfrm>
              <a:off x="7770356" y="3259983"/>
              <a:ext cx="2628221" cy="215444"/>
            </a:xfrm>
            <a:prstGeom prst="rect">
              <a:avLst/>
            </a:prstGeom>
            <a:solidFill>
              <a:schemeClr val="bg1"/>
            </a:solidFill>
          </p:spPr>
          <p:txBody>
            <a:bodyPr wrap="square" rtlCol="0">
              <a:spAutoFit/>
            </a:bodyPr>
            <a:lstStyle/>
            <a:p>
              <a:pPr algn="r"/>
              <a:r>
                <a:rPr lang="en-US" sz="800" dirty="0" smtClean="0"/>
                <a:t>WIMP Mass [GeV/c</a:t>
              </a:r>
              <a:r>
                <a:rPr lang="en-US" sz="800" baseline="30000" dirty="0" smtClean="0"/>
                <a:t>2</a:t>
              </a:r>
              <a:r>
                <a:rPr lang="en-US" sz="800" dirty="0" smtClean="0"/>
                <a:t>]</a:t>
              </a:r>
              <a:endParaRPr lang="it-IT" sz="800" dirty="0"/>
            </a:p>
          </p:txBody>
        </p:sp>
        <p:sp>
          <p:nvSpPr>
            <p:cNvPr id="113" name="TextBox 112"/>
            <p:cNvSpPr txBox="1"/>
            <p:nvPr/>
          </p:nvSpPr>
          <p:spPr>
            <a:xfrm rot="16200000">
              <a:off x="7044376" y="2318560"/>
              <a:ext cx="1667403" cy="215444"/>
            </a:xfrm>
            <a:prstGeom prst="rect">
              <a:avLst/>
            </a:prstGeom>
            <a:solidFill>
              <a:schemeClr val="bg1"/>
            </a:solidFill>
          </p:spPr>
          <p:txBody>
            <a:bodyPr wrap="square" rtlCol="0">
              <a:spAutoFit/>
            </a:bodyPr>
            <a:lstStyle/>
            <a:p>
              <a:pPr algn="r"/>
              <a:r>
                <a:rPr lang="en-US" sz="800" dirty="0" smtClean="0"/>
                <a:t>Cross Section [cm</a:t>
              </a:r>
              <a:r>
                <a:rPr lang="en-US" sz="800" baseline="30000" dirty="0" smtClean="0"/>
                <a:t>2</a:t>
              </a:r>
              <a:r>
                <a:rPr lang="en-US" sz="800" dirty="0" smtClean="0"/>
                <a:t>]</a:t>
              </a:r>
              <a:endParaRPr lang="it-IT" sz="800" dirty="0"/>
            </a:p>
          </p:txBody>
        </p:sp>
        <p:cxnSp>
          <p:nvCxnSpPr>
            <p:cNvPr id="100" name="Curved Connector 99"/>
            <p:cNvCxnSpPr>
              <a:endCxn id="96" idx="2"/>
            </p:cNvCxnSpPr>
            <p:nvPr/>
          </p:nvCxnSpPr>
          <p:spPr>
            <a:xfrm rot="5400000" flipH="1" flipV="1">
              <a:off x="8295076" y="3193355"/>
              <a:ext cx="243191" cy="242043"/>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902362" y="3444617"/>
              <a:ext cx="791188" cy="197937"/>
            </a:xfrm>
            <a:prstGeom prst="rect">
              <a:avLst/>
            </a:prstGeom>
            <a:solidFill>
              <a:schemeClr val="bg1"/>
            </a:solidFill>
            <a:ln>
              <a:solidFill>
                <a:srgbClr val="FF0000"/>
              </a:solidFill>
            </a:ln>
          </p:spPr>
          <p:txBody>
            <a:bodyPr wrap="square" rtlCol="0">
              <a:spAutoFit/>
            </a:bodyPr>
            <a:lstStyle/>
            <a:p>
              <a:r>
                <a:rPr lang="en-US" sz="900" dirty="0" smtClean="0"/>
                <a:t>Detector mass</a:t>
              </a:r>
              <a:endParaRPr lang="it-IT" sz="900" dirty="0"/>
            </a:p>
          </p:txBody>
        </p:sp>
        <p:sp>
          <p:nvSpPr>
            <p:cNvPr id="95" name="TextBox 94"/>
            <p:cNvSpPr txBox="1"/>
            <p:nvPr/>
          </p:nvSpPr>
          <p:spPr>
            <a:xfrm>
              <a:off x="8710815" y="3444947"/>
              <a:ext cx="1056718" cy="197607"/>
            </a:xfrm>
            <a:prstGeom prst="rect">
              <a:avLst/>
            </a:prstGeom>
            <a:solidFill>
              <a:schemeClr val="bg1"/>
            </a:solidFill>
            <a:ln>
              <a:solidFill>
                <a:srgbClr val="00B050"/>
              </a:solidFill>
            </a:ln>
          </p:spPr>
          <p:txBody>
            <a:bodyPr wrap="square" rtlCol="0">
              <a:spAutoFit/>
            </a:bodyPr>
            <a:lstStyle/>
            <a:p>
              <a:r>
                <a:rPr lang="en-US" sz="900" dirty="0" smtClean="0"/>
                <a:t>Track length threshold</a:t>
              </a:r>
              <a:endParaRPr lang="it-IT" sz="900" dirty="0"/>
            </a:p>
          </p:txBody>
        </p:sp>
        <p:cxnSp>
          <p:nvCxnSpPr>
            <p:cNvPr id="46" name="Curved Connector 45"/>
            <p:cNvCxnSpPr>
              <a:stCxn id="95" idx="0"/>
              <a:endCxn id="97" idx="2"/>
            </p:cNvCxnSpPr>
            <p:nvPr/>
          </p:nvCxnSpPr>
          <p:spPr>
            <a:xfrm rot="16200000" flipV="1">
              <a:off x="8892605" y="3098377"/>
              <a:ext cx="252168" cy="440973"/>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a:off x="6380480" y="2346960"/>
            <a:ext cx="1355344" cy="16256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6" name="Straight Arrow Connector 55"/>
          <p:cNvCxnSpPr/>
          <p:nvPr/>
        </p:nvCxnSpPr>
        <p:spPr>
          <a:xfrm>
            <a:off x="7422900" y="5754916"/>
            <a:ext cx="1054583" cy="4027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60" name="Picture 5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4298" y="181025"/>
            <a:ext cx="1146147" cy="1383912"/>
          </a:xfrm>
          <a:prstGeom prst="rect">
            <a:avLst/>
          </a:prstGeom>
        </p:spPr>
      </p:pic>
    </p:spTree>
    <p:extLst>
      <p:ext uri="{BB962C8B-B14F-4D97-AF65-F5344CB8AC3E}">
        <p14:creationId xmlns:p14="http://schemas.microsoft.com/office/powerpoint/2010/main" val="4162816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8956" y="365125"/>
            <a:ext cx="8494844" cy="1325563"/>
          </a:xfrm>
        </p:spPr>
        <p:txBody>
          <a:bodyPr>
            <a:noAutofit/>
          </a:bodyPr>
          <a:lstStyle/>
          <a:p>
            <a:pPr algn="ctr"/>
            <a:r>
              <a:rPr lang="en-US" sz="2400" b="1" i="1" dirty="0">
                <a:solidFill>
                  <a:schemeClr val="bg1"/>
                </a:solidFill>
              </a:rPr>
              <a:t>Development of a super-resolution optical microscope </a:t>
            </a:r>
            <a:r>
              <a:rPr lang="en-US" sz="2400" b="1" i="1" dirty="0" smtClean="0">
                <a:solidFill>
                  <a:schemeClr val="bg1"/>
                </a:solidFill>
              </a:rPr>
              <a:t>for </a:t>
            </a:r>
            <a:r>
              <a:rPr lang="en-US" sz="2400" b="1" i="1" dirty="0">
                <a:solidFill>
                  <a:schemeClr val="bg1"/>
                </a:solidFill>
              </a:rPr>
              <a:t>directional Dark Matter search </a:t>
            </a:r>
            <a:r>
              <a:rPr lang="en-US" sz="2400" b="1" i="1" dirty="0" smtClean="0">
                <a:solidFill>
                  <a:schemeClr val="bg1"/>
                </a:solidFill>
              </a:rPr>
              <a:t>experiment</a:t>
            </a:r>
            <a:br>
              <a:rPr lang="en-US" sz="2400" b="1" i="1" dirty="0" smtClean="0">
                <a:solidFill>
                  <a:schemeClr val="bg1"/>
                </a:solidFill>
              </a:rPr>
            </a:br>
            <a:r>
              <a:rPr lang="en-US" sz="1800" b="1" i="1" dirty="0" smtClean="0">
                <a:solidFill>
                  <a:schemeClr val="bg1"/>
                </a:solidFill>
              </a:rPr>
              <a:t>Andrey Alexandrov (INFN-Napoli) on behalf of the NEWS collaboration</a:t>
            </a:r>
            <a:endParaRPr lang="it-IT" sz="2400" dirty="0">
              <a:solidFill>
                <a:schemeClr val="bg1"/>
              </a:solidFill>
            </a:endParaRPr>
          </a:p>
        </p:txBody>
      </p:sp>
      <p:sp>
        <p:nvSpPr>
          <p:cNvPr id="3" name="Content Placeholder 2"/>
          <p:cNvSpPr>
            <a:spLocks noGrp="1"/>
          </p:cNvSpPr>
          <p:nvPr>
            <p:ph idx="1"/>
          </p:nvPr>
        </p:nvSpPr>
        <p:spPr>
          <a:xfrm>
            <a:off x="3374136" y="1872707"/>
            <a:ext cx="5916168" cy="4764975"/>
          </a:xfrm>
        </p:spPr>
        <p:txBody>
          <a:bodyPr>
            <a:normAutofit fontScale="70000" lnSpcReduction="20000"/>
          </a:bodyPr>
          <a:lstStyle/>
          <a:p>
            <a:r>
              <a:rPr lang="en-US" dirty="0" smtClean="0">
                <a:solidFill>
                  <a:schemeClr val="bg1"/>
                </a:solidFill>
              </a:rPr>
              <a:t>Though the individual grains are not resolved the track’s shape becomes elliptical while images of fog grains remain circular</a:t>
            </a:r>
          </a:p>
          <a:p>
            <a:r>
              <a:rPr lang="en-US" dirty="0" smtClean="0">
                <a:solidFill>
                  <a:schemeClr val="bg1"/>
                </a:solidFill>
              </a:rPr>
              <a:t>Use elliptical fit to detect direction and select track candidates</a:t>
            </a:r>
          </a:p>
          <a:p>
            <a:r>
              <a:rPr lang="en-US" dirty="0">
                <a:solidFill>
                  <a:schemeClr val="bg1"/>
                </a:solidFill>
              </a:rPr>
              <a:t>Angular resolution by elliptical fit = </a:t>
            </a:r>
            <a:r>
              <a:rPr lang="en-US" dirty="0" smtClean="0">
                <a:solidFill>
                  <a:schemeClr val="bg1"/>
                </a:solidFill>
              </a:rPr>
              <a:t>235 </a:t>
            </a:r>
            <a:r>
              <a:rPr lang="en-US" dirty="0" err="1" smtClean="0">
                <a:solidFill>
                  <a:schemeClr val="bg1"/>
                </a:solidFill>
              </a:rPr>
              <a:t>mrad</a:t>
            </a:r>
            <a:r>
              <a:rPr lang="en-US" dirty="0" smtClean="0">
                <a:solidFill>
                  <a:schemeClr val="bg1"/>
                </a:solidFill>
              </a:rPr>
              <a:t> = 13°</a:t>
            </a:r>
          </a:p>
          <a:p>
            <a:r>
              <a:rPr lang="en-US" dirty="0" smtClean="0">
                <a:solidFill>
                  <a:schemeClr val="bg1"/>
                </a:solidFill>
              </a:rPr>
              <a:t>Developed Ag grains are not spherical -&gt; scattered light is polarized -&gt; grain brightness changes with polarizer rotation</a:t>
            </a:r>
          </a:p>
          <a:p>
            <a:r>
              <a:rPr lang="en-US" dirty="0">
                <a:solidFill>
                  <a:schemeClr val="bg1"/>
                </a:solidFill>
              </a:rPr>
              <a:t>Position accuracy = 10.5 nm</a:t>
            </a:r>
          </a:p>
          <a:p>
            <a:r>
              <a:rPr lang="en-US" dirty="0" smtClean="0">
                <a:solidFill>
                  <a:schemeClr val="bg1"/>
                </a:solidFill>
              </a:rPr>
              <a:t>By analyzing images of one and the same track under different polarization angles it is possible not only distinguish tracks from fog grains but also to isolate individual grains inside the track!</a:t>
            </a:r>
          </a:p>
          <a:p>
            <a:r>
              <a:rPr lang="en-US" b="1" dirty="0" smtClean="0">
                <a:solidFill>
                  <a:srgbClr val="FFC000"/>
                </a:solidFill>
              </a:rPr>
              <a:t>With the use of Elliptical Fit and Polarization Analysis the detection </a:t>
            </a:r>
            <a:r>
              <a:rPr lang="en-US" b="1" dirty="0">
                <a:solidFill>
                  <a:srgbClr val="FFC000"/>
                </a:solidFill>
              </a:rPr>
              <a:t>of 100nm-long tracks </a:t>
            </a:r>
            <a:r>
              <a:rPr lang="en-US" b="1" dirty="0" smtClean="0">
                <a:solidFill>
                  <a:srgbClr val="FFC000"/>
                </a:solidFill>
              </a:rPr>
              <a:t>is </a:t>
            </a:r>
            <a:r>
              <a:rPr lang="en-US" b="1" dirty="0">
                <a:solidFill>
                  <a:srgbClr val="FFC000"/>
                </a:solidFill>
              </a:rPr>
              <a:t>possible</a:t>
            </a:r>
            <a:r>
              <a:rPr lang="en-US" b="1" dirty="0" smtClean="0">
                <a:solidFill>
                  <a:srgbClr val="FFC000"/>
                </a:solidFill>
              </a:rPr>
              <a:t>!</a:t>
            </a:r>
          </a:p>
          <a:p>
            <a:pPr marL="0" indent="0">
              <a:buNone/>
            </a:pPr>
            <a:endParaRPr lang="it-IT" dirty="0">
              <a:solidFill>
                <a:schemeClr val="bg1"/>
              </a:solidFill>
            </a:endParaRPr>
          </a:p>
        </p:txBody>
      </p:sp>
      <p:grpSp>
        <p:nvGrpSpPr>
          <p:cNvPr id="4" name="Group 3"/>
          <p:cNvGrpSpPr/>
          <p:nvPr/>
        </p:nvGrpSpPr>
        <p:grpSpPr>
          <a:xfrm>
            <a:off x="9267959" y="1797663"/>
            <a:ext cx="2792985" cy="4831123"/>
            <a:chOff x="9151615" y="11872710"/>
            <a:chExt cx="8197817" cy="11315358"/>
          </a:xfrm>
        </p:grpSpPr>
        <p:grpSp>
          <p:nvGrpSpPr>
            <p:cNvPr id="5" name="Group 4"/>
            <p:cNvGrpSpPr/>
            <p:nvPr/>
          </p:nvGrpSpPr>
          <p:grpSpPr>
            <a:xfrm>
              <a:off x="9151615" y="11872710"/>
              <a:ext cx="8197817" cy="11315358"/>
              <a:chOff x="9634244" y="11872710"/>
              <a:chExt cx="8197817" cy="11315358"/>
            </a:xfrm>
          </p:grpSpPr>
          <p:pic>
            <p:nvPicPr>
              <p:cNvPr id="11" name="Picture 130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10000" contrast="10000"/>
                        </a14:imgEffect>
                      </a14:imgLayer>
                    </a14:imgProps>
                  </a:ext>
                  <a:ext uri="{28A0092B-C50C-407E-A947-70E740481C1C}">
                    <a14:useLocalDpi xmlns:a14="http://schemas.microsoft.com/office/drawing/2010/main"/>
                  </a:ext>
                </a:extLst>
              </a:blip>
              <a:srcRect l="4138" t="1" r="-564" b="-1195"/>
              <a:stretch/>
            </p:blipFill>
            <p:spPr bwMode="auto">
              <a:xfrm rot="5400000">
                <a:off x="8017838" y="13605083"/>
                <a:ext cx="10840144" cy="760733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4254307" y="18825009"/>
                <a:ext cx="3577754" cy="129756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000" b="1" dirty="0">
                    <a:solidFill>
                      <a:srgbClr val="000000"/>
                    </a:solidFill>
                  </a:rPr>
                  <a:t>Nikon Oil Objective </a:t>
                </a:r>
              </a:p>
              <a:p>
                <a:pPr algn="l">
                  <a:defRPr/>
                </a:pPr>
                <a:r>
                  <a:rPr lang="en-US" sz="1000" b="1" dirty="0">
                    <a:solidFill>
                      <a:srgbClr val="000000"/>
                    </a:solidFill>
                  </a:rPr>
                  <a:t>100x, </a:t>
                </a:r>
                <a:r>
                  <a:rPr lang="en-US" sz="1000" b="1" dirty="0" smtClean="0">
                    <a:solidFill>
                      <a:srgbClr val="000000"/>
                    </a:solidFill>
                  </a:rPr>
                  <a:t>1.45 </a:t>
                </a:r>
                <a:r>
                  <a:rPr lang="en-US" sz="1000" b="1" dirty="0">
                    <a:solidFill>
                      <a:srgbClr val="000000"/>
                    </a:solidFill>
                  </a:rPr>
                  <a:t>N.A., </a:t>
                </a:r>
                <a:r>
                  <a:rPr lang="en-US" sz="1000" b="1" dirty="0" smtClean="0">
                    <a:solidFill>
                      <a:srgbClr val="000000"/>
                    </a:solidFill>
                  </a:rPr>
                  <a:t>Plan Apo</a:t>
                </a:r>
                <a:endParaRPr lang="en-US" sz="1000" b="1" dirty="0">
                  <a:solidFill>
                    <a:srgbClr val="000000"/>
                  </a:solidFill>
                </a:endParaRPr>
              </a:p>
            </p:txBody>
          </p:sp>
          <p:sp>
            <p:nvSpPr>
              <p:cNvPr id="13" name="TextBox 12"/>
              <p:cNvSpPr txBox="1"/>
              <p:nvPr/>
            </p:nvSpPr>
            <p:spPr>
              <a:xfrm>
                <a:off x="14542292" y="14646111"/>
                <a:ext cx="3289769" cy="93713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000" b="1" dirty="0">
                    <a:solidFill>
                      <a:srgbClr val="000000"/>
                    </a:solidFill>
                  </a:rPr>
                  <a:t>Magnifying lens,  </a:t>
                </a:r>
              </a:p>
              <a:p>
                <a:pPr>
                  <a:defRPr/>
                </a:pPr>
                <a:r>
                  <a:rPr lang="en-US" sz="1000" b="1" dirty="0">
                    <a:solidFill>
                      <a:srgbClr val="000000"/>
                    </a:solidFill>
                  </a:rPr>
                  <a:t>Nikon VM C-2.5x</a:t>
                </a:r>
              </a:p>
            </p:txBody>
          </p:sp>
          <p:sp>
            <p:nvSpPr>
              <p:cNvPr id="14" name="TextBox 13"/>
              <p:cNvSpPr txBox="1"/>
              <p:nvPr/>
            </p:nvSpPr>
            <p:spPr>
              <a:xfrm>
                <a:off x="13948301" y="11872710"/>
                <a:ext cx="3883760" cy="129756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000" b="1" dirty="0">
                    <a:solidFill>
                      <a:srgbClr val="000000"/>
                    </a:solidFill>
                  </a:rPr>
                  <a:t>Bonito CL/CMC-4000 </a:t>
                </a:r>
              </a:p>
              <a:p>
                <a:pPr>
                  <a:defRPr/>
                </a:pPr>
                <a:r>
                  <a:rPr lang="en-US" sz="1000" b="1" dirty="0">
                    <a:solidFill>
                      <a:srgbClr val="000000"/>
                    </a:solidFill>
                  </a:rPr>
                  <a:t>CMOS Camera</a:t>
                </a:r>
              </a:p>
              <a:p>
                <a:pPr>
                  <a:defRPr/>
                </a:pPr>
                <a:r>
                  <a:rPr lang="en-US" sz="1000" b="1" dirty="0">
                    <a:solidFill>
                      <a:srgbClr val="000000"/>
                    </a:solidFill>
                  </a:rPr>
                  <a:t>4 </a:t>
                </a:r>
                <a:r>
                  <a:rPr lang="en-US" sz="1000" b="1" dirty="0" err="1" smtClean="0">
                    <a:solidFill>
                      <a:srgbClr val="000000"/>
                    </a:solidFill>
                  </a:rPr>
                  <a:t>Mpix</a:t>
                </a:r>
                <a:endParaRPr lang="en-US" sz="1000" b="1" dirty="0">
                  <a:solidFill>
                    <a:srgbClr val="000000"/>
                  </a:solidFill>
                </a:endParaRPr>
              </a:p>
            </p:txBody>
          </p:sp>
          <p:sp>
            <p:nvSpPr>
              <p:cNvPr id="15" name="TextBox 14"/>
              <p:cNvSpPr txBox="1"/>
              <p:nvPr/>
            </p:nvSpPr>
            <p:spPr>
              <a:xfrm>
                <a:off x="14812809" y="16001528"/>
                <a:ext cx="2112758" cy="93713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l">
                  <a:defRPr/>
                </a:pPr>
                <a:r>
                  <a:rPr lang="en-US" sz="1000" b="1" dirty="0" smtClean="0">
                    <a:solidFill>
                      <a:srgbClr val="000000"/>
                    </a:solidFill>
                  </a:rPr>
                  <a:t>UV LED </a:t>
                </a:r>
                <a:r>
                  <a:rPr lang="el-GR" sz="1000" b="1" dirty="0" smtClean="0">
                    <a:solidFill>
                      <a:srgbClr val="000000"/>
                    </a:solidFill>
                  </a:rPr>
                  <a:t>λ</a:t>
                </a:r>
                <a:r>
                  <a:rPr lang="en-US" sz="1000" b="1" dirty="0" smtClean="0">
                    <a:solidFill>
                      <a:srgbClr val="000000"/>
                    </a:solidFill>
                  </a:rPr>
                  <a:t>=406 nm</a:t>
                </a:r>
                <a:endParaRPr lang="en-US" sz="1000" b="1" dirty="0">
                  <a:solidFill>
                    <a:srgbClr val="000000"/>
                  </a:solidFill>
                </a:endParaRPr>
              </a:p>
            </p:txBody>
          </p:sp>
          <p:sp>
            <p:nvSpPr>
              <p:cNvPr id="16" name="TextBox 15"/>
              <p:cNvSpPr txBox="1"/>
              <p:nvPr/>
            </p:nvSpPr>
            <p:spPr>
              <a:xfrm>
                <a:off x="10701574" y="21674245"/>
                <a:ext cx="5869032" cy="151382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200" b="1" dirty="0">
                    <a:solidFill>
                      <a:srgbClr val="000000"/>
                    </a:solidFill>
                  </a:rPr>
                  <a:t>Optical </a:t>
                </a:r>
                <a:r>
                  <a:rPr lang="en-US" sz="1200" b="1" dirty="0" smtClean="0">
                    <a:solidFill>
                      <a:srgbClr val="000000"/>
                    </a:solidFill>
                  </a:rPr>
                  <a:t>resolution: </a:t>
                </a:r>
                <a:r>
                  <a:rPr lang="en-US" sz="1200" b="1" dirty="0">
                    <a:solidFill>
                      <a:srgbClr val="000000"/>
                    </a:solidFill>
                  </a:rPr>
                  <a:t>207 nm</a:t>
                </a:r>
              </a:p>
              <a:p>
                <a:pPr>
                  <a:defRPr/>
                </a:pPr>
                <a:r>
                  <a:rPr lang="en-US" sz="1200" b="1" dirty="0" smtClean="0">
                    <a:solidFill>
                      <a:srgbClr val="000000"/>
                    </a:solidFill>
                  </a:rPr>
                  <a:t>Dig. resolution</a:t>
                </a:r>
                <a:r>
                  <a:rPr lang="en-US" sz="1200" b="1" dirty="0">
                    <a:solidFill>
                      <a:srgbClr val="000000"/>
                    </a:solidFill>
                  </a:rPr>
                  <a:t>: </a:t>
                </a:r>
                <a:r>
                  <a:rPr lang="en-US" sz="1200" b="1" dirty="0" smtClean="0">
                    <a:solidFill>
                      <a:srgbClr val="000000"/>
                    </a:solidFill>
                  </a:rPr>
                  <a:t>27 nm/pixel</a:t>
                </a:r>
              </a:p>
              <a:p>
                <a:pPr algn="l">
                  <a:defRPr/>
                </a:pPr>
                <a:r>
                  <a:rPr lang="en-US" sz="1200" b="1" dirty="0" smtClean="0">
                    <a:solidFill>
                      <a:srgbClr val="000000"/>
                    </a:solidFill>
                  </a:rPr>
                  <a:t>View </a:t>
                </a:r>
                <a:r>
                  <a:rPr lang="en-US" sz="1200" b="1" dirty="0">
                    <a:solidFill>
                      <a:srgbClr val="000000"/>
                    </a:solidFill>
                  </a:rPr>
                  <a:t>Size: </a:t>
                </a:r>
                <a:r>
                  <a:rPr lang="en-US" sz="1200" b="1" dirty="0" smtClean="0">
                    <a:solidFill>
                      <a:srgbClr val="000000"/>
                    </a:solidFill>
                  </a:rPr>
                  <a:t>65 </a:t>
                </a:r>
                <a:r>
                  <a:rPr lang="en-US" sz="1200" b="1" dirty="0">
                    <a:solidFill>
                      <a:srgbClr val="000000"/>
                    </a:solidFill>
                  </a:rPr>
                  <a:t>x </a:t>
                </a:r>
                <a:r>
                  <a:rPr lang="en-US" sz="1200" b="1" dirty="0" smtClean="0">
                    <a:solidFill>
                      <a:srgbClr val="000000"/>
                    </a:solidFill>
                  </a:rPr>
                  <a:t>48 </a:t>
                </a:r>
                <a:r>
                  <a:rPr lang="en-US" sz="1200" b="1" dirty="0">
                    <a:solidFill>
                      <a:srgbClr val="000000"/>
                    </a:solidFill>
                  </a:rPr>
                  <a:t>µm</a:t>
                </a:r>
              </a:p>
            </p:txBody>
          </p:sp>
          <p:sp>
            <p:nvSpPr>
              <p:cNvPr id="17" name="TextBox 16"/>
              <p:cNvSpPr txBox="1"/>
              <p:nvPr/>
            </p:nvSpPr>
            <p:spPr>
              <a:xfrm>
                <a:off x="13948301" y="13614139"/>
                <a:ext cx="3534431" cy="576694"/>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000" b="1" dirty="0" smtClean="0">
                    <a:solidFill>
                      <a:srgbClr val="000000"/>
                    </a:solidFill>
                  </a:rPr>
                  <a:t>Rotatable Polarizer</a:t>
                </a:r>
                <a:endParaRPr lang="en-US" sz="1000" b="1" dirty="0">
                  <a:solidFill>
                    <a:srgbClr val="000000"/>
                  </a:solidFill>
                </a:endParaRPr>
              </a:p>
            </p:txBody>
          </p:sp>
        </p:grpSp>
        <p:cxnSp>
          <p:nvCxnSpPr>
            <p:cNvPr id="6" name="Straight Arrow Connector 5"/>
            <p:cNvCxnSpPr>
              <a:stCxn id="14" idx="1"/>
            </p:cNvCxnSpPr>
            <p:nvPr/>
          </p:nvCxnSpPr>
          <p:spPr>
            <a:xfrm flipH="1">
              <a:off x="12545233" y="12521491"/>
              <a:ext cx="920438" cy="724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7" idx="1"/>
            </p:cNvCxnSpPr>
            <p:nvPr/>
          </p:nvCxnSpPr>
          <p:spPr>
            <a:xfrm flipH="1">
              <a:off x="12545233" y="13902487"/>
              <a:ext cx="920438" cy="78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3" idx="1"/>
            </p:cNvCxnSpPr>
            <p:nvPr/>
          </p:nvCxnSpPr>
          <p:spPr>
            <a:xfrm flipH="1" flipV="1">
              <a:off x="12241534" y="14721946"/>
              <a:ext cx="1818129" cy="392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5" idx="2"/>
            </p:cNvCxnSpPr>
            <p:nvPr/>
          </p:nvCxnSpPr>
          <p:spPr>
            <a:xfrm flipH="1">
              <a:off x="15367252" y="16938657"/>
              <a:ext cx="19307" cy="758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p:cNvCxnSpPr>
            <p:nvPr/>
          </p:nvCxnSpPr>
          <p:spPr>
            <a:xfrm flipH="1" flipV="1">
              <a:off x="12241534" y="19425171"/>
              <a:ext cx="1530144" cy="486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55024" y="966872"/>
            <a:ext cx="1203932" cy="1196131"/>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858" y="2122880"/>
            <a:ext cx="2832032" cy="1188782"/>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1020" y="4752012"/>
            <a:ext cx="2113527" cy="2012883"/>
          </a:xfrm>
          <a:prstGeom prst="rect">
            <a:avLst/>
          </a:prstGeom>
        </p:spPr>
      </p:pic>
      <p:pic>
        <p:nvPicPr>
          <p:cNvPr id="73" name="Picture 72"/>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7055" y="3718560"/>
            <a:ext cx="1346832" cy="962023"/>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79078" y="3367338"/>
            <a:ext cx="1414391" cy="916213"/>
          </a:xfrm>
          <a:prstGeom prst="rect">
            <a:avLst/>
          </a:prstGeom>
        </p:spPr>
      </p:pic>
      <p:cxnSp>
        <p:nvCxnSpPr>
          <p:cNvPr id="79" name="Straight Arrow Connector 78"/>
          <p:cNvCxnSpPr>
            <a:endCxn id="38" idx="3"/>
          </p:cNvCxnSpPr>
          <p:nvPr/>
        </p:nvCxnSpPr>
        <p:spPr>
          <a:xfrm flipH="1" flipV="1">
            <a:off x="2858956" y="1564938"/>
            <a:ext cx="663039" cy="40610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p:nvPr/>
        </p:nvCxnSpPr>
        <p:spPr>
          <a:xfrm flipH="1" flipV="1">
            <a:off x="3101146" y="2664282"/>
            <a:ext cx="420849" cy="1749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3" name="Straight Arrow Connector 82"/>
          <p:cNvCxnSpPr/>
          <p:nvPr/>
        </p:nvCxnSpPr>
        <p:spPr>
          <a:xfrm flipH="1">
            <a:off x="2930890" y="3402241"/>
            <a:ext cx="582012" cy="1146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p:nvPr/>
        </p:nvCxnSpPr>
        <p:spPr>
          <a:xfrm flipH="1">
            <a:off x="1473887" y="4457387"/>
            <a:ext cx="2051653" cy="818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8" name="Straight Arrow Connector 87"/>
          <p:cNvCxnSpPr/>
          <p:nvPr/>
        </p:nvCxnSpPr>
        <p:spPr>
          <a:xfrm flipH="1">
            <a:off x="2712720" y="4906211"/>
            <a:ext cx="814544" cy="7050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105" name="Picture 10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298" y="181025"/>
            <a:ext cx="1146147" cy="1383912"/>
          </a:xfrm>
          <a:prstGeom prst="rect">
            <a:avLst/>
          </a:prstGeom>
        </p:spPr>
      </p:pic>
    </p:spTree>
    <p:extLst>
      <p:ext uri="{BB962C8B-B14F-4D97-AF65-F5344CB8AC3E}">
        <p14:creationId xmlns:p14="http://schemas.microsoft.com/office/powerpoint/2010/main" val="1997566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367</Words>
  <Application>Microsoft Office PowerPoint</Application>
  <PresentationFormat>Widescreen</PresentationFormat>
  <Paragraphs>36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Development of a super-resolution optical microscope for directional Dark Matter search experiment Andrey Alexandrov (INFN-Napoli) on behalf of the NEWS collaboration</vt:lpstr>
      <vt:lpstr>Development of a super-resolution optical microscope for directional Dark Matter search experiment Andrey Alexandrov (INFN-Napoli) on behalf of the NEWS collaboration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Andrey Alexandrov</dc:creator>
  <cp:lastModifiedBy>Andrey Alexandrov</cp:lastModifiedBy>
  <cp:revision>42</cp:revision>
  <dcterms:created xsi:type="dcterms:W3CDTF">2015-05-27T21:28:56Z</dcterms:created>
  <dcterms:modified xsi:type="dcterms:W3CDTF">2015-05-28T15:28:56Z</dcterms:modified>
</cp:coreProperties>
</file>