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4932" r:id="rId2"/>
    <p:sldMasterId id="2147484944" r:id="rId3"/>
    <p:sldMasterId id="2147484956" r:id="rId4"/>
    <p:sldMasterId id="2147484969" r:id="rId5"/>
    <p:sldMasterId id="2147484979" r:id="rId6"/>
    <p:sldMasterId id="2147484991" r:id="rId7"/>
    <p:sldMasterId id="2147484994" r:id="rId8"/>
  </p:sldMasterIdLst>
  <p:notesMasterIdLst>
    <p:notesMasterId r:id="rId43"/>
  </p:notesMasterIdLst>
  <p:sldIdLst>
    <p:sldId id="270" r:id="rId9"/>
    <p:sldId id="271" r:id="rId10"/>
    <p:sldId id="272" r:id="rId11"/>
    <p:sldId id="274" r:id="rId12"/>
    <p:sldId id="277" r:id="rId13"/>
    <p:sldId id="276" r:id="rId14"/>
    <p:sldId id="278" r:id="rId15"/>
    <p:sldId id="279" r:id="rId16"/>
    <p:sldId id="281" r:id="rId17"/>
    <p:sldId id="282" r:id="rId18"/>
    <p:sldId id="280" r:id="rId19"/>
    <p:sldId id="284" r:id="rId20"/>
    <p:sldId id="283" r:id="rId21"/>
    <p:sldId id="286" r:id="rId22"/>
    <p:sldId id="287" r:id="rId23"/>
    <p:sldId id="288" r:id="rId24"/>
    <p:sldId id="290" r:id="rId25"/>
    <p:sldId id="291" r:id="rId26"/>
    <p:sldId id="309" r:id="rId27"/>
    <p:sldId id="294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303" r:id="rId36"/>
    <p:sldId id="301" r:id="rId37"/>
    <p:sldId id="302" r:id="rId38"/>
    <p:sldId id="304" r:id="rId39"/>
    <p:sldId id="305" r:id="rId40"/>
    <p:sldId id="308" r:id="rId41"/>
    <p:sldId id="306" r:id="rId42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1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3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2915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220" algn="l" defTabSz="914305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D62"/>
    <a:srgbClr val="66FF33"/>
    <a:srgbClr val="0000FF"/>
    <a:srgbClr val="000000"/>
    <a:srgbClr val="FF0000"/>
    <a:srgbClr val="EEC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0" autoAdjust="0"/>
    <p:restoredTop sz="96075" autoAdjust="0"/>
  </p:normalViewPr>
  <p:slideViewPr>
    <p:cSldViewPr>
      <p:cViewPr>
        <p:scale>
          <a:sx n="80" d="100"/>
          <a:sy n="80" d="100"/>
        </p:scale>
        <p:origin x="-5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8E3ECB-ABBD-4603-925B-B8D4DD221F60}" type="datetimeFigureOut">
              <a:rPr lang="en-US"/>
              <a:pPr>
                <a:defRPr/>
              </a:pPr>
              <a:t>5/28/2015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352EA9-71A7-4197-9F5E-CEC28D7611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190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994540-095F-464C-A910-650DFF734877}" type="slidenum">
              <a:rPr lang="en-GB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352EA9-71A7-4197-9F5E-CEC28D7611F0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019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352EA9-71A7-4197-9F5E-CEC28D7611F0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4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984DC-E444-B24C-8D9A-C6988DB7C237}" type="slidenum">
              <a:rPr lang="en-US"/>
              <a:pPr/>
              <a:t>24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8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EF06C-B910-4FAD-A5E6-775894F8EE33}" type="slidenum">
              <a:rPr lang="de-DE" altLang="de-DE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1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3"/>
            <a:ext cx="714375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1670E-BA09-4FCF-A89A-FD87BD59A8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04812"/>
            <a:ext cx="9144000" cy="863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0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7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4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72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6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27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1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0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1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3D5C-60F6-46C9-86FF-DC9CC3F6FA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3" indent="0" algn="ctr">
              <a:buNone/>
              <a:defRPr sz="2000"/>
            </a:lvl2pPr>
            <a:lvl3pPr marL="914305" indent="0" algn="ctr">
              <a:buNone/>
              <a:defRPr sz="1800"/>
            </a:lvl3pPr>
            <a:lvl4pPr marL="1371458" indent="0" algn="ctr">
              <a:buNone/>
              <a:defRPr sz="1600"/>
            </a:lvl4pPr>
            <a:lvl5pPr marL="1828610" indent="0" algn="ctr">
              <a:buNone/>
              <a:defRPr sz="1600"/>
            </a:lvl5pPr>
            <a:lvl6pPr marL="2285763" indent="0" algn="ctr">
              <a:buNone/>
              <a:defRPr sz="1600"/>
            </a:lvl6pPr>
            <a:lvl7pPr marL="2742915" indent="0" algn="ctr">
              <a:buNone/>
              <a:defRPr sz="1600"/>
            </a:lvl7pPr>
            <a:lvl8pPr marL="3200068" indent="0" algn="ctr">
              <a:buNone/>
              <a:defRPr sz="1600"/>
            </a:lvl8pPr>
            <a:lvl9pPr marL="365722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32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16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80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0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6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64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41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5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460432" cy="831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0964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0964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8188" y="6383338"/>
            <a:ext cx="647700" cy="476250"/>
          </a:xfrm>
        </p:spPr>
        <p:txBody>
          <a:bodyPr/>
          <a:lstStyle>
            <a:lvl1pPr>
              <a:defRPr sz="2000"/>
            </a:lvl1pPr>
          </a:lstStyle>
          <a:p>
            <a:pPr>
              <a:defRPr/>
            </a:pPr>
            <a:fld id="{5576F3FC-9C57-462F-8E4D-7F555CE4D9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21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AA47-EEA0-BD4F-80A4-CB9F87EE46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10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0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1AA47-EEA0-BD4F-80A4-CB9F87EE46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4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26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50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02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03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37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x-non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460432" cy="831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7344D-9FDC-4FA2-AD11-760A301CF8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1245" y="0"/>
            <a:ext cx="697261" cy="836712"/>
          </a:xfrm>
          <a:prstGeom prst="rect">
            <a:avLst/>
          </a:prstGeom>
          <a:noFill/>
        </p:spPr>
      </p:pic>
      <p:pic>
        <p:nvPicPr>
          <p:cNvPr id="10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5" y="0"/>
            <a:ext cx="755699" cy="864000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91682" y="6409135"/>
            <a:ext cx="6480175" cy="476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60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83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D8D2CD-1E65-C847-8D38-2F517144BC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80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6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7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93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8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190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40870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7213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02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68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E2BF-93C8-4E1D-90D2-2E5A6C09F3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604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1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551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7EFD-3C9F-4F81-B760-9000E55AF85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81A54-E60C-4E03-A5C6-08FAFB55BF65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BB0D5-BA17-432A-A083-5E9EB101FCD3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9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692150"/>
            <a:ext cx="4038600" cy="597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038600" cy="597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5F677-3C58-4D96-988C-15361F3C177C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4C323-AEB0-4F88-A9A5-750A8368DF83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7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D9343-E757-473A-B365-895B83CA8D9D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67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D45B8-53DB-4219-A026-0A728A62226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39BF1-67B1-444F-97F9-F113A91F134C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6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8460432" cy="8318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50964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0964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C6F38-A095-4E5E-AFD0-F7B5AAD5652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7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1245" y="0"/>
            <a:ext cx="697261" cy="836712"/>
          </a:xfrm>
          <a:prstGeom prst="rect">
            <a:avLst/>
          </a:prstGeom>
          <a:noFill/>
        </p:spPr>
      </p:pic>
      <p:pic>
        <p:nvPicPr>
          <p:cNvPr id="8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5" y="0"/>
            <a:ext cx="755699" cy="864000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763690" y="6409135"/>
            <a:ext cx="6480175" cy="476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3BA4C-3508-49A6-A43E-A45DAA04756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6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6EFC-FC9D-4D19-8849-5E2A1F71622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35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130176"/>
            <a:ext cx="2057400" cy="65389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0176"/>
            <a:ext cx="6019800" cy="65389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833A-3B55-4D9B-B178-5451B2B2B1D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1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371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	</a:t>
            </a:r>
            <a:fld id="{90AC3753-0CCC-4F15-81B1-5E56AF77E6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209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6356351"/>
            <a:ext cx="352839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9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049" y="8415"/>
            <a:ext cx="6368752" cy="703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371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	</a:t>
            </a:r>
            <a:fld id="{90AC3753-0CCC-4F15-81B1-5E56AF77E6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209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6356351"/>
            <a:ext cx="352839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0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1EC3A7-130F-41DB-9ACE-E6097CA91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724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E5EB8B-8C5F-4833-8D29-2D115D705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06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7E5247-2B3F-44B4-9DE9-DC9B04A38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130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4639B4-27D9-4C5E-88C5-447F5F816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82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9355F2-C910-4C83-B9A4-609BE8672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4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8460432" cy="831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50964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50965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715B7-4AB4-4DD1-B268-2675B113E7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1245" y="0"/>
            <a:ext cx="697261" cy="836712"/>
          </a:xfrm>
          <a:prstGeom prst="rect">
            <a:avLst/>
          </a:prstGeom>
          <a:noFill/>
        </p:spPr>
      </p:pic>
      <p:pic>
        <p:nvPicPr>
          <p:cNvPr id="9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5" y="0"/>
            <a:ext cx="755699" cy="864000"/>
          </a:xfrm>
          <a:prstGeom prst="rect">
            <a:avLst/>
          </a:prstGeom>
          <a:noFill/>
        </p:spPr>
      </p:pic>
      <p:sp>
        <p:nvSpPr>
          <p:cNvPr id="1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763690" y="6409135"/>
            <a:ext cx="6480175" cy="476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A83302-2CC3-4EFB-ACAE-AB7D93899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60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C33720-7F22-40E2-B9AE-C47C72492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601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3406F6-791E-4861-9A13-158E06AF6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1879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140F99-85DB-4FA2-96AB-D7F23B603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362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0AC7F2-4E88-4AF7-9BEB-AD05B5AF9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9964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C7DA8F-9A82-46F2-A709-C6B23E312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19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8460432" cy="831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0964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50965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3FC37-CB89-4AEB-92F1-DE57FF672AC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1245" y="0"/>
            <a:ext cx="697261" cy="836712"/>
          </a:xfrm>
          <a:prstGeom prst="rect">
            <a:avLst/>
          </a:prstGeom>
          <a:noFill/>
        </p:spPr>
      </p:pic>
      <p:pic>
        <p:nvPicPr>
          <p:cNvPr id="9" name="Picture 5" descr="M:\work\talks\nsk2010\mytalk\0803011_01-A5-at-72-dpi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5" y="0"/>
            <a:ext cx="755699" cy="864000"/>
          </a:xfrm>
          <a:prstGeom prst="rect">
            <a:avLst/>
          </a:prstGeom>
          <a:noFill/>
        </p:spPr>
      </p:pic>
      <p:sp>
        <p:nvSpPr>
          <p:cNvPr id="1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91682" y="6409135"/>
            <a:ext cx="6480175" cy="476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0964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6302" y="6434139"/>
            <a:ext cx="468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2B39B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C0D2779-5FA7-40F3-9905-9069A339B1F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36511" y="836613"/>
            <a:ext cx="9180513" cy="0"/>
          </a:xfrm>
          <a:prstGeom prst="line">
            <a:avLst/>
          </a:prstGeom>
          <a:noFill/>
          <a:ln w="38100">
            <a:solidFill>
              <a:srgbClr val="D0AD62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en-GB" dirty="0">
              <a:latin typeface="Arial" charset="0"/>
              <a:cs typeface="+mn-cs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3"/>
            <a:ext cx="566738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831850"/>
          </a:xfrm>
          <a:prstGeom prst="rect">
            <a:avLst/>
          </a:prstGeom>
          <a:gradFill rotWithShape="1">
            <a:gsLst>
              <a:gs pos="0">
                <a:srgbClr val="181F60"/>
              </a:gs>
              <a:gs pos="100000">
                <a:srgbClr val="3443D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rgbClr val="D0AD62"/>
          </a:solidFill>
          <a:latin typeface="Arial" charset="0"/>
          <a:cs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5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hf hdr="0" ftr="0" dt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09BE15-E675-4C88-91A9-871993A3520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hf hdr="0" ftr="0" dt="0"/>
  <p:txStyles>
    <p:titleStyle>
      <a:lvl1pPr algn="l" defTabSz="9143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9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x-non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x-none" smtClean="0"/>
              <a:t>Cliquez pour modifier les styles du texte du masque</a:t>
            </a:r>
          </a:p>
          <a:p>
            <a:pPr lvl="1"/>
            <a:r>
              <a:rPr lang="x-none" smtClean="0"/>
              <a:t>Deuxième niveau</a:t>
            </a:r>
          </a:p>
          <a:p>
            <a:pPr lvl="2"/>
            <a:r>
              <a:rPr lang="x-none" smtClean="0"/>
              <a:t>Troisième niveau</a:t>
            </a:r>
          </a:p>
          <a:p>
            <a:pPr lvl="3"/>
            <a:r>
              <a:rPr lang="x-none" smtClean="0"/>
              <a:t>Quatrième niveau</a:t>
            </a:r>
          </a:p>
          <a:p>
            <a:pPr lvl="4"/>
            <a:r>
              <a:rPr lang="x-non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3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</p:sldLayoutIdLst>
  <p:hf hdr="0" ftr="0" dt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FEF20047-5C7E-4524-AFB0-0A71BCC526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4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49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1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30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45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6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340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2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45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9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6813550"/>
            <a:ext cx="9144000" cy="714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91430" tIns="45715" rIns="91430" bIns="45715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0"/>
            <a:ext cx="9144000" cy="11588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91430" tIns="45715" rIns="91430" bIns="45715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30175"/>
            <a:ext cx="74993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92150"/>
            <a:ext cx="8229600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endParaRPr lang="de-DE" altLang="de-DE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453188"/>
            <a:ext cx="7921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0CCB4AB-8E0F-44BD-A620-67E1C908652A}" type="slidenum">
              <a:rPr lang="de-DE" altLang="de-DE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de-DE" alt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0" y="549275"/>
            <a:ext cx="9144000" cy="714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  <a:extLst/>
        </p:spPr>
        <p:txBody>
          <a:bodyPr wrap="none" lIns="91430" tIns="45715" rIns="91430" bIns="45715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299011" name="Picture 3" descr="C:\Users\ivan\Desktop\logos\Logo_KIT_v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93865"/>
            <a:ext cx="685800" cy="31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3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  <p:sldLayoutId id="2147484985" r:id="rId6"/>
    <p:sldLayoutId id="2147484986" r:id="rId7"/>
    <p:sldLayoutId id="2147484987" r:id="rId8"/>
    <p:sldLayoutId id="2147484988" r:id="rId9"/>
    <p:sldLayoutId id="2147484989" r:id="rId10"/>
    <p:sldLayoutId id="214748499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ame Side Corner Rectangle 9"/>
          <p:cNvSpPr/>
          <p:nvPr userDrawn="1"/>
        </p:nvSpPr>
        <p:spPr>
          <a:xfrm rot="5400000">
            <a:off x="4495802" y="-3124200"/>
            <a:ext cx="76198" cy="7696202"/>
          </a:xfrm>
          <a:prstGeom prst="snip2SameRect">
            <a:avLst>
              <a:gd name="adj1" fmla="val 6336"/>
              <a:gd name="adj2" fmla="val 0"/>
            </a:avLst>
          </a:prstGeom>
          <a:gradFill flip="none" rotWithShape="1">
            <a:gsLst>
              <a:gs pos="0">
                <a:srgbClr val="4373C9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1" y="46038"/>
            <a:ext cx="6858000" cy="639762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19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9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371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	</a:t>
            </a:r>
            <a:fld id="{90AC3753-0CCC-4F15-81B1-5E56AF77E62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209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6356351"/>
            <a:ext cx="352839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210" y="566947"/>
            <a:ext cx="3060413" cy="388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610" y="719347"/>
            <a:ext cx="3060413" cy="388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18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2" r:id="rId1"/>
    <p:sldLayoutId id="214748499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05" rtl="0" eaLnBrk="1" latinLnBrk="0" hangingPunct="1">
        <a:spcBef>
          <a:spcPct val="0"/>
        </a:spcBef>
        <a:buNone/>
        <a:defRPr sz="3200" b="1" i="0" kern="1200">
          <a:solidFill>
            <a:schemeClr val="bg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/>
          <a:ea typeface="+mn-ea"/>
          <a:cs typeface="Arial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/>
          <a:ea typeface="+mn-ea"/>
          <a:cs typeface="Arial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/>
          <a:ea typeface="+mn-ea"/>
          <a:cs typeface="Arial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/>
          <a:ea typeface="+mn-ea"/>
          <a:cs typeface="Arial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3000"/>
              </a:lnSpc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414726"/>
            <a:endParaRPr lang="en-US" altLang="en-US" smtClean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3000"/>
              </a:lnSpc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414726"/>
            <a:endParaRPr lang="en-US" altLang="en-US" smtClean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414726"/>
            <a:fld id="{CF70AB6B-7ACE-4E11-847E-494BC64520D8}" type="slidenum">
              <a:rPr lang="en-US" altLang="en-US" smtClean="0"/>
              <a:pPr defTabSz="414726"/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949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hf hdr="0" ftr="0" dt="0"/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5pPr>
      <a:lvl6pPr marL="414726"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6pPr>
      <a:lvl7pPr marL="829452"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7pPr>
      <a:lvl8pPr marL="1244178"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8pPr>
      <a:lvl9pPr marL="1658904"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</a:defRPr>
      </a:lvl9pPr>
    </p:titleStyle>
    <p:bodyStyle>
      <a:lvl1pPr marL="391686" indent="-293764" algn="l" defTabSz="4147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SzPct val="75000"/>
        <a:buFont typeface="Wingdings" pitchFamily="2" charset="2"/>
        <a:buChar char=""/>
        <a:defRPr sz="2500">
          <a:solidFill>
            <a:srgbClr val="000000"/>
          </a:solidFill>
          <a:latin typeface="+mn-lt"/>
        </a:defRPr>
      </a:lvl2pPr>
      <a:lvl3pPr marL="1175057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</a:defRPr>
      </a:lvl3pPr>
      <a:lvl4pPr marL="1566743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SzPct val="75000"/>
        <a:buFont typeface="Wingdings" pitchFamily="2" charset="2"/>
        <a:buChar char=""/>
        <a:defRPr sz="1800">
          <a:solidFill>
            <a:srgbClr val="000000"/>
          </a:solidFill>
          <a:latin typeface="+mn-lt"/>
        </a:defRPr>
      </a:lvl4pPr>
      <a:lvl5pPr marL="1958429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5pPr>
      <a:lvl6pPr marL="2373155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6pPr>
      <a:lvl7pPr marL="2787881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7pPr>
      <a:lvl8pPr marL="3202607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8pPr>
      <a:lvl9pPr marL="3617333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SzPct val="45000"/>
        <a:buFont typeface="Wingdings" pitchFamily="2" charset="2"/>
        <a:buChar char=""/>
        <a:defRPr sz="18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wm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7.png"/><Relationship Id="rId11" Type="http://schemas.microsoft.com/office/2007/relationships/hdphoto" Target="../media/hdphoto2.wdp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3" y="2348882"/>
            <a:ext cx="8143875" cy="1470025"/>
          </a:xfrm>
          <a:noFill/>
        </p:spPr>
        <p:txBody>
          <a:bodyPr/>
          <a:lstStyle/>
          <a:p>
            <a:r>
              <a:rPr lang="en-GB" dirty="0" smtClean="0"/>
              <a:t>Poster Review</a:t>
            </a:r>
            <a:br>
              <a:rPr lang="en-GB" dirty="0" smtClean="0"/>
            </a:br>
            <a:r>
              <a:rPr lang="en-GB" sz="4000" dirty="0"/>
              <a:t>“Solid State Detectors”</a:t>
            </a:r>
            <a:br>
              <a:rPr lang="en-GB" sz="4000" dirty="0"/>
            </a:br>
            <a:r>
              <a:rPr lang="en-GB" sz="3200" dirty="0"/>
              <a:t>or</a:t>
            </a:r>
            <a:br>
              <a:rPr lang="en-GB" sz="3200" dirty="0"/>
            </a:br>
            <a:r>
              <a:rPr lang="en-GB" sz="3200" dirty="0"/>
              <a:t>26 posters in 20 minutes</a:t>
            </a:r>
            <a:endParaRPr lang="en-GB" sz="2400" baseline="300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2" y="4581131"/>
            <a:ext cx="7921625" cy="695325"/>
          </a:xfrm>
        </p:spPr>
        <p:txBody>
          <a:bodyPr/>
          <a:lstStyle/>
          <a:p>
            <a:pPr marL="533345" indent="-533345">
              <a:lnSpc>
                <a:spcPct val="80000"/>
              </a:lnSpc>
            </a:pPr>
            <a:r>
              <a:rPr lang="en-GB" sz="2400" dirty="0">
                <a:solidFill>
                  <a:srgbClr val="2619CB"/>
                </a:solidFill>
              </a:rPr>
              <a:t>Anthony Affolder</a:t>
            </a:r>
            <a:endParaRPr lang="en-GB" sz="2400" dirty="0"/>
          </a:p>
          <a:p>
            <a:pPr marL="533345" indent="-533345">
              <a:lnSpc>
                <a:spcPct val="80000"/>
              </a:lnSpc>
            </a:pPr>
            <a:r>
              <a:rPr lang="en-GB" sz="2000" dirty="0"/>
              <a:t>University of Liverpool</a:t>
            </a:r>
          </a:p>
          <a:p>
            <a:pPr marL="533345" indent="-533345">
              <a:lnSpc>
                <a:spcPct val="80000"/>
              </a:lnSpc>
            </a:pPr>
            <a:r>
              <a:rPr lang="en-GB" sz="2400" dirty="0">
                <a:solidFill>
                  <a:srgbClr val="2619CB"/>
                </a:solidFill>
              </a:rPr>
              <a:t>Frank Hartmann</a:t>
            </a:r>
          </a:p>
          <a:p>
            <a:pPr marL="533345" indent="-533345">
              <a:lnSpc>
                <a:spcPct val="80000"/>
              </a:lnSpc>
            </a:pPr>
            <a:r>
              <a:rPr lang="en-GB" sz="2000" dirty="0"/>
              <a:t>Karlsruhe Institute of Technology</a:t>
            </a:r>
          </a:p>
          <a:p>
            <a:pPr marL="533345" indent="-533345">
              <a:lnSpc>
                <a:spcPct val="80000"/>
              </a:lnSpc>
            </a:pPr>
            <a:endParaRPr lang="en-GB" sz="2400" dirty="0"/>
          </a:p>
        </p:txBody>
      </p:sp>
      <p:pic>
        <p:nvPicPr>
          <p:cNvPr id="5" name="Picture 5" descr="M:\work\talks\nsk2010\mytalk\0803011_01-A5-at-72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1981" y="260648"/>
            <a:ext cx="1460500" cy="1752600"/>
          </a:xfrm>
          <a:prstGeom prst="rect">
            <a:avLst/>
          </a:prstGeom>
          <a:noFill/>
        </p:spPr>
      </p:pic>
      <p:pic>
        <p:nvPicPr>
          <p:cNvPr id="6" name="Picture 7" descr="colour_logo_800"/>
          <p:cNvPicPr>
            <a:picLocks noChangeAspect="1" noChangeArrowheads="1"/>
          </p:cNvPicPr>
          <p:nvPr/>
        </p:nvPicPr>
        <p:blipFill>
          <a:blip r:embed="rId4" cstate="print"/>
          <a:srcRect l="11053" t="30653" r="11714" b="28400"/>
          <a:stretch>
            <a:fillRect/>
          </a:stretch>
        </p:blipFill>
        <p:spPr bwMode="auto">
          <a:xfrm>
            <a:off x="6977411" y="5813769"/>
            <a:ext cx="19081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49608" y="5636463"/>
            <a:ext cx="1767171" cy="82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6" y="708322"/>
            <a:ext cx="1064493" cy="10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820000" cy="125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45" y="1916832"/>
            <a:ext cx="700096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28801"/>
            <a:ext cx="5256584" cy="203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57123" y="5805265"/>
            <a:ext cx="5815996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CO2 cooling is the baseline for LHC upgrades</a:t>
            </a:r>
          </a:p>
          <a:p>
            <a:r>
              <a:rPr lang="en-GB" dirty="0" smtClean="0"/>
              <a:t>Expertize exists. Just need to upscale to 100s of KW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CERN becoming a CO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dirty="0" smtClean="0">
                <a:sym typeface="Wingdings" panose="05000000000000000000" pitchFamily="2" charset="2"/>
              </a:rPr>
              <a:t> plant factory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Freeform 6"/>
          <p:cNvSpPr/>
          <p:nvPr/>
        </p:nvSpPr>
        <p:spPr>
          <a:xfrm>
            <a:off x="2065131" y="3622261"/>
            <a:ext cx="3832087" cy="2142435"/>
          </a:xfrm>
          <a:custGeom>
            <a:avLst/>
            <a:gdLst>
              <a:gd name="connsiteX0" fmla="*/ 1789044 w 3832087"/>
              <a:gd name="connsiteY0" fmla="*/ 66261 h 2142435"/>
              <a:gd name="connsiteX1" fmla="*/ 585305 w 3832087"/>
              <a:gd name="connsiteY1" fmla="*/ 55217 h 2142435"/>
              <a:gd name="connsiteX2" fmla="*/ 541131 w 3832087"/>
              <a:gd name="connsiteY2" fmla="*/ 44174 h 2142435"/>
              <a:gd name="connsiteX3" fmla="*/ 463827 w 3832087"/>
              <a:gd name="connsiteY3" fmla="*/ 33130 h 2142435"/>
              <a:gd name="connsiteX4" fmla="*/ 353392 w 3832087"/>
              <a:gd name="connsiteY4" fmla="*/ 11043 h 2142435"/>
              <a:gd name="connsiteX5" fmla="*/ 176696 w 3832087"/>
              <a:gd name="connsiteY5" fmla="*/ 0 h 2142435"/>
              <a:gd name="connsiteX6" fmla="*/ 55218 w 3832087"/>
              <a:gd name="connsiteY6" fmla="*/ 44174 h 2142435"/>
              <a:gd name="connsiteX7" fmla="*/ 0 w 3832087"/>
              <a:gd name="connsiteY7" fmla="*/ 640522 h 2142435"/>
              <a:gd name="connsiteX8" fmla="*/ 77305 w 3832087"/>
              <a:gd name="connsiteY8" fmla="*/ 1192696 h 2142435"/>
              <a:gd name="connsiteX9" fmla="*/ 143566 w 3832087"/>
              <a:gd name="connsiteY9" fmla="*/ 1258956 h 2142435"/>
              <a:gd name="connsiteX10" fmla="*/ 386522 w 3832087"/>
              <a:gd name="connsiteY10" fmla="*/ 1369391 h 2142435"/>
              <a:gd name="connsiteX11" fmla="*/ 640522 w 3832087"/>
              <a:gd name="connsiteY11" fmla="*/ 1435652 h 2142435"/>
              <a:gd name="connsiteX12" fmla="*/ 784087 w 3832087"/>
              <a:gd name="connsiteY12" fmla="*/ 1479826 h 2142435"/>
              <a:gd name="connsiteX13" fmla="*/ 938696 w 3832087"/>
              <a:gd name="connsiteY13" fmla="*/ 1535043 h 2142435"/>
              <a:gd name="connsiteX14" fmla="*/ 1126435 w 3832087"/>
              <a:gd name="connsiteY14" fmla="*/ 1568174 h 2142435"/>
              <a:gd name="connsiteX15" fmla="*/ 1457740 w 3832087"/>
              <a:gd name="connsiteY15" fmla="*/ 1656522 h 2142435"/>
              <a:gd name="connsiteX16" fmla="*/ 1601305 w 3832087"/>
              <a:gd name="connsiteY16" fmla="*/ 1689652 h 2142435"/>
              <a:gd name="connsiteX17" fmla="*/ 1722783 w 3832087"/>
              <a:gd name="connsiteY17" fmla="*/ 1733826 h 2142435"/>
              <a:gd name="connsiteX18" fmla="*/ 1855305 w 3832087"/>
              <a:gd name="connsiteY18" fmla="*/ 1766956 h 2142435"/>
              <a:gd name="connsiteX19" fmla="*/ 1965740 w 3832087"/>
              <a:gd name="connsiteY19" fmla="*/ 1811130 h 2142435"/>
              <a:gd name="connsiteX20" fmla="*/ 2109305 w 3832087"/>
              <a:gd name="connsiteY20" fmla="*/ 1855304 h 2142435"/>
              <a:gd name="connsiteX21" fmla="*/ 2418522 w 3832087"/>
              <a:gd name="connsiteY21" fmla="*/ 1987826 h 2142435"/>
              <a:gd name="connsiteX22" fmla="*/ 2705653 w 3832087"/>
              <a:gd name="connsiteY22" fmla="*/ 2131391 h 2142435"/>
              <a:gd name="connsiteX23" fmla="*/ 2760870 w 3832087"/>
              <a:gd name="connsiteY23" fmla="*/ 2142435 h 2142435"/>
              <a:gd name="connsiteX24" fmla="*/ 2981740 w 3832087"/>
              <a:gd name="connsiteY24" fmla="*/ 2131391 h 2142435"/>
              <a:gd name="connsiteX25" fmla="*/ 3081131 w 3832087"/>
              <a:gd name="connsiteY25" fmla="*/ 2109304 h 2142435"/>
              <a:gd name="connsiteX26" fmla="*/ 3202609 w 3832087"/>
              <a:gd name="connsiteY26" fmla="*/ 2087217 h 2142435"/>
              <a:gd name="connsiteX27" fmla="*/ 3346174 w 3832087"/>
              <a:gd name="connsiteY27" fmla="*/ 2076174 h 2142435"/>
              <a:gd name="connsiteX28" fmla="*/ 3556000 w 3832087"/>
              <a:gd name="connsiteY28" fmla="*/ 2032000 h 2142435"/>
              <a:gd name="connsiteX29" fmla="*/ 3666435 w 3832087"/>
              <a:gd name="connsiteY29" fmla="*/ 2009913 h 2142435"/>
              <a:gd name="connsiteX30" fmla="*/ 3765827 w 3832087"/>
              <a:gd name="connsiteY30" fmla="*/ 1921565 h 2142435"/>
              <a:gd name="connsiteX31" fmla="*/ 3787913 w 3832087"/>
              <a:gd name="connsiteY31" fmla="*/ 1877391 h 2142435"/>
              <a:gd name="connsiteX32" fmla="*/ 3832087 w 3832087"/>
              <a:gd name="connsiteY32" fmla="*/ 1733826 h 2142435"/>
              <a:gd name="connsiteX33" fmla="*/ 3798957 w 3832087"/>
              <a:gd name="connsiteY33" fmla="*/ 1546087 h 2142435"/>
              <a:gd name="connsiteX34" fmla="*/ 3699566 w 3832087"/>
              <a:gd name="connsiteY34" fmla="*/ 1325217 h 2142435"/>
              <a:gd name="connsiteX35" fmla="*/ 3666435 w 3832087"/>
              <a:gd name="connsiteY35" fmla="*/ 1236869 h 2142435"/>
              <a:gd name="connsiteX36" fmla="*/ 3611218 w 3832087"/>
              <a:gd name="connsiteY36" fmla="*/ 1115391 h 2142435"/>
              <a:gd name="connsiteX37" fmla="*/ 3578087 w 3832087"/>
              <a:gd name="connsiteY37" fmla="*/ 1038087 h 2142435"/>
              <a:gd name="connsiteX38" fmla="*/ 3544957 w 3832087"/>
              <a:gd name="connsiteY38" fmla="*/ 993913 h 2142435"/>
              <a:gd name="connsiteX39" fmla="*/ 3522870 w 3832087"/>
              <a:gd name="connsiteY39" fmla="*/ 938696 h 2142435"/>
              <a:gd name="connsiteX40" fmla="*/ 3412435 w 3832087"/>
              <a:gd name="connsiteY40" fmla="*/ 762000 h 2142435"/>
              <a:gd name="connsiteX41" fmla="*/ 3368261 w 3832087"/>
              <a:gd name="connsiteY41" fmla="*/ 673652 h 2142435"/>
              <a:gd name="connsiteX42" fmla="*/ 3092174 w 3832087"/>
              <a:gd name="connsiteY42" fmla="*/ 408609 h 2142435"/>
              <a:gd name="connsiteX43" fmla="*/ 2882348 w 3832087"/>
              <a:gd name="connsiteY43" fmla="*/ 298174 h 2142435"/>
              <a:gd name="connsiteX44" fmla="*/ 2816087 w 3832087"/>
              <a:gd name="connsiteY44" fmla="*/ 276087 h 2142435"/>
              <a:gd name="connsiteX45" fmla="*/ 2540000 w 3832087"/>
              <a:gd name="connsiteY45" fmla="*/ 231913 h 2142435"/>
              <a:gd name="connsiteX46" fmla="*/ 2297044 w 3832087"/>
              <a:gd name="connsiteY46" fmla="*/ 154609 h 2142435"/>
              <a:gd name="connsiteX47" fmla="*/ 2153479 w 3832087"/>
              <a:gd name="connsiteY47" fmla="*/ 110435 h 2142435"/>
              <a:gd name="connsiteX48" fmla="*/ 2020957 w 3832087"/>
              <a:gd name="connsiteY48" fmla="*/ 66261 h 2142435"/>
              <a:gd name="connsiteX49" fmla="*/ 1954696 w 3832087"/>
              <a:gd name="connsiteY49" fmla="*/ 44174 h 2142435"/>
              <a:gd name="connsiteX50" fmla="*/ 1634435 w 3832087"/>
              <a:gd name="connsiteY50" fmla="*/ 44174 h 214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32087" h="2142435">
                <a:moveTo>
                  <a:pt x="1789044" y="66261"/>
                </a:moveTo>
                <a:lnTo>
                  <a:pt x="585305" y="55217"/>
                </a:lnTo>
                <a:cubicBezTo>
                  <a:pt x="570130" y="54948"/>
                  <a:pt x="556064" y="46889"/>
                  <a:pt x="541131" y="44174"/>
                </a:cubicBezTo>
                <a:cubicBezTo>
                  <a:pt x="515521" y="39518"/>
                  <a:pt x="489461" y="37654"/>
                  <a:pt x="463827" y="33130"/>
                </a:cubicBezTo>
                <a:cubicBezTo>
                  <a:pt x="426858" y="26606"/>
                  <a:pt x="390860" y="13385"/>
                  <a:pt x="353392" y="11043"/>
                </a:cubicBezTo>
                <a:lnTo>
                  <a:pt x="176696" y="0"/>
                </a:lnTo>
                <a:cubicBezTo>
                  <a:pt x="136203" y="14725"/>
                  <a:pt x="76143" y="6509"/>
                  <a:pt x="55218" y="44174"/>
                </a:cubicBezTo>
                <a:cubicBezTo>
                  <a:pt x="103" y="143380"/>
                  <a:pt x="2359" y="567386"/>
                  <a:pt x="0" y="640522"/>
                </a:cubicBezTo>
                <a:cubicBezTo>
                  <a:pt x="25768" y="824580"/>
                  <a:pt x="35278" y="1011657"/>
                  <a:pt x="77305" y="1192696"/>
                </a:cubicBezTo>
                <a:cubicBezTo>
                  <a:pt x="84368" y="1223122"/>
                  <a:pt x="119005" y="1239658"/>
                  <a:pt x="143566" y="1258956"/>
                </a:cubicBezTo>
                <a:cubicBezTo>
                  <a:pt x="219417" y="1318554"/>
                  <a:pt x="292026" y="1341298"/>
                  <a:pt x="386522" y="1369391"/>
                </a:cubicBezTo>
                <a:cubicBezTo>
                  <a:pt x="470394" y="1394326"/>
                  <a:pt x="556891" y="1409919"/>
                  <a:pt x="640522" y="1435652"/>
                </a:cubicBezTo>
                <a:cubicBezTo>
                  <a:pt x="688377" y="1450377"/>
                  <a:pt x="736587" y="1463993"/>
                  <a:pt x="784087" y="1479826"/>
                </a:cubicBezTo>
                <a:cubicBezTo>
                  <a:pt x="836003" y="1497131"/>
                  <a:pt x="885708" y="1521369"/>
                  <a:pt x="938696" y="1535043"/>
                </a:cubicBezTo>
                <a:cubicBezTo>
                  <a:pt x="1000227" y="1550922"/>
                  <a:pt x="1064272" y="1554988"/>
                  <a:pt x="1126435" y="1568174"/>
                </a:cubicBezTo>
                <a:cubicBezTo>
                  <a:pt x="1306763" y="1606426"/>
                  <a:pt x="1287455" y="1612374"/>
                  <a:pt x="1457740" y="1656522"/>
                </a:cubicBezTo>
                <a:cubicBezTo>
                  <a:pt x="1505281" y="1668847"/>
                  <a:pt x="1554157" y="1675900"/>
                  <a:pt x="1601305" y="1689652"/>
                </a:cubicBezTo>
                <a:cubicBezTo>
                  <a:pt x="1642668" y="1701716"/>
                  <a:pt x="1681563" y="1721281"/>
                  <a:pt x="1722783" y="1733826"/>
                </a:cubicBezTo>
                <a:cubicBezTo>
                  <a:pt x="1766344" y="1747084"/>
                  <a:pt x="1811915" y="1753150"/>
                  <a:pt x="1855305" y="1766956"/>
                </a:cubicBezTo>
                <a:cubicBezTo>
                  <a:pt x="1893086" y="1778977"/>
                  <a:pt x="1928293" y="1798105"/>
                  <a:pt x="1965740" y="1811130"/>
                </a:cubicBezTo>
                <a:cubicBezTo>
                  <a:pt x="2013030" y="1827579"/>
                  <a:pt x="2062662" y="1837102"/>
                  <a:pt x="2109305" y="1855304"/>
                </a:cubicBezTo>
                <a:cubicBezTo>
                  <a:pt x="2213772" y="1896072"/>
                  <a:pt x="2322363" y="1930131"/>
                  <a:pt x="2418522" y="1987826"/>
                </a:cubicBezTo>
                <a:cubicBezTo>
                  <a:pt x="2498436" y="2035775"/>
                  <a:pt x="2617888" y="2113837"/>
                  <a:pt x="2705653" y="2131391"/>
                </a:cubicBezTo>
                <a:lnTo>
                  <a:pt x="2760870" y="2142435"/>
                </a:lnTo>
                <a:cubicBezTo>
                  <a:pt x="2834493" y="2138754"/>
                  <a:pt x="2908416" y="2138976"/>
                  <a:pt x="2981740" y="2131391"/>
                </a:cubicBezTo>
                <a:cubicBezTo>
                  <a:pt x="3015498" y="2127899"/>
                  <a:pt x="3047852" y="2115960"/>
                  <a:pt x="3081131" y="2109304"/>
                </a:cubicBezTo>
                <a:cubicBezTo>
                  <a:pt x="3121488" y="2101233"/>
                  <a:pt x="3161770" y="2092322"/>
                  <a:pt x="3202609" y="2087217"/>
                </a:cubicBezTo>
                <a:cubicBezTo>
                  <a:pt x="3250235" y="2081264"/>
                  <a:pt x="3298319" y="2079855"/>
                  <a:pt x="3346174" y="2076174"/>
                </a:cubicBezTo>
                <a:cubicBezTo>
                  <a:pt x="3652907" y="2025052"/>
                  <a:pt x="3347204" y="2081129"/>
                  <a:pt x="3556000" y="2032000"/>
                </a:cubicBezTo>
                <a:cubicBezTo>
                  <a:pt x="3592543" y="2023402"/>
                  <a:pt x="3666435" y="2009913"/>
                  <a:pt x="3666435" y="2009913"/>
                </a:cubicBezTo>
                <a:cubicBezTo>
                  <a:pt x="3694871" y="1987165"/>
                  <a:pt x="3743012" y="1951986"/>
                  <a:pt x="3765827" y="1921565"/>
                </a:cubicBezTo>
                <a:cubicBezTo>
                  <a:pt x="3775704" y="1908395"/>
                  <a:pt x="3782003" y="1892756"/>
                  <a:pt x="3787913" y="1877391"/>
                </a:cubicBezTo>
                <a:cubicBezTo>
                  <a:pt x="3815010" y="1806939"/>
                  <a:pt x="3817283" y="1793045"/>
                  <a:pt x="3832087" y="1733826"/>
                </a:cubicBezTo>
                <a:cubicBezTo>
                  <a:pt x="3821044" y="1671246"/>
                  <a:pt x="3815856" y="1607345"/>
                  <a:pt x="3798957" y="1546087"/>
                </a:cubicBezTo>
                <a:cubicBezTo>
                  <a:pt x="3772832" y="1451383"/>
                  <a:pt x="3736413" y="1409438"/>
                  <a:pt x="3699566" y="1325217"/>
                </a:cubicBezTo>
                <a:cubicBezTo>
                  <a:pt x="3686959" y="1296402"/>
                  <a:pt x="3678116" y="1266071"/>
                  <a:pt x="3666435" y="1236869"/>
                </a:cubicBezTo>
                <a:cubicBezTo>
                  <a:pt x="3609523" y="1094589"/>
                  <a:pt x="3656000" y="1213910"/>
                  <a:pt x="3611218" y="1115391"/>
                </a:cubicBezTo>
                <a:cubicBezTo>
                  <a:pt x="3599617" y="1089869"/>
                  <a:pt x="3591512" y="1062699"/>
                  <a:pt x="3578087" y="1038087"/>
                </a:cubicBezTo>
                <a:cubicBezTo>
                  <a:pt x="3569273" y="1021929"/>
                  <a:pt x="3553896" y="1010003"/>
                  <a:pt x="3544957" y="993913"/>
                </a:cubicBezTo>
                <a:cubicBezTo>
                  <a:pt x="3535330" y="976584"/>
                  <a:pt x="3532705" y="955908"/>
                  <a:pt x="3522870" y="938696"/>
                </a:cubicBezTo>
                <a:cubicBezTo>
                  <a:pt x="3488410" y="878391"/>
                  <a:pt x="3443497" y="824123"/>
                  <a:pt x="3412435" y="762000"/>
                </a:cubicBezTo>
                <a:cubicBezTo>
                  <a:pt x="3397710" y="732551"/>
                  <a:pt x="3386853" y="700826"/>
                  <a:pt x="3368261" y="673652"/>
                </a:cubicBezTo>
                <a:cubicBezTo>
                  <a:pt x="3296572" y="568876"/>
                  <a:pt x="3199588" y="475744"/>
                  <a:pt x="3092174" y="408609"/>
                </a:cubicBezTo>
                <a:cubicBezTo>
                  <a:pt x="2990086" y="344803"/>
                  <a:pt x="3004731" y="348567"/>
                  <a:pt x="2882348" y="298174"/>
                </a:cubicBezTo>
                <a:cubicBezTo>
                  <a:pt x="2860820" y="289310"/>
                  <a:pt x="2838970" y="280378"/>
                  <a:pt x="2816087" y="276087"/>
                </a:cubicBezTo>
                <a:cubicBezTo>
                  <a:pt x="2586272" y="232996"/>
                  <a:pt x="2838356" y="312549"/>
                  <a:pt x="2540000" y="231913"/>
                </a:cubicBezTo>
                <a:cubicBezTo>
                  <a:pt x="2457958" y="209740"/>
                  <a:pt x="2378120" y="180090"/>
                  <a:pt x="2297044" y="154609"/>
                </a:cubicBezTo>
                <a:cubicBezTo>
                  <a:pt x="2249278" y="139597"/>
                  <a:pt x="2199967" y="129030"/>
                  <a:pt x="2153479" y="110435"/>
                </a:cubicBezTo>
                <a:cubicBezTo>
                  <a:pt x="2056406" y="71606"/>
                  <a:pt x="2140267" y="102972"/>
                  <a:pt x="2020957" y="66261"/>
                </a:cubicBezTo>
                <a:cubicBezTo>
                  <a:pt x="1998705" y="59414"/>
                  <a:pt x="1977978" y="44174"/>
                  <a:pt x="1954696" y="44174"/>
                </a:cubicBezTo>
                <a:lnTo>
                  <a:pt x="1634435" y="44174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504" y="5003885"/>
            <a:ext cx="3121347" cy="369322"/>
          </a:xfrm>
          <a:prstGeom prst="rect">
            <a:avLst/>
          </a:prstGeom>
          <a:solidFill>
            <a:srgbClr val="C0504D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These three are already built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84561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92"/>
          <a:stretch/>
        </p:blipFill>
        <p:spPr bwMode="auto">
          <a:xfrm>
            <a:off x="107504" y="1412777"/>
            <a:ext cx="971550" cy="129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203848" y="1620416"/>
            <a:ext cx="5688632" cy="1880592"/>
            <a:chOff x="1691680" y="1700808"/>
            <a:chExt cx="5688632" cy="1880592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90700" y="1700808"/>
              <a:ext cx="5562600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691680" y="2636912"/>
              <a:ext cx="288032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92280" y="2789312"/>
              <a:ext cx="288032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498" y="3235476"/>
            <a:ext cx="4371975" cy="2287885"/>
            <a:chOff x="35496" y="3235474"/>
            <a:chExt cx="4371975" cy="2287885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284984"/>
              <a:ext cx="4371975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563888" y="3235474"/>
              <a:ext cx="720080" cy="6255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6017" y="3525738"/>
            <a:ext cx="4032448" cy="2495550"/>
            <a:chOff x="4716016" y="3525738"/>
            <a:chExt cx="4032448" cy="249555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1"/>
            <a:stretch/>
          </p:blipFill>
          <p:spPr bwMode="auto">
            <a:xfrm>
              <a:off x="4716016" y="3525738"/>
              <a:ext cx="3905250" cy="244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028384" y="4819650"/>
              <a:ext cx="720080" cy="120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87625" y="1700809"/>
            <a:ext cx="2214741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dirty="0" smtClean="0"/>
              <a:t>~200 m</a:t>
            </a:r>
            <a:r>
              <a:rPr lang="en-GB" baseline="30000" dirty="0" smtClean="0"/>
              <a:t>2</a:t>
            </a:r>
            <a:r>
              <a:rPr lang="en-GB" dirty="0" smtClean="0"/>
              <a:t> of silicon</a:t>
            </a:r>
          </a:p>
          <a:p>
            <a:r>
              <a:rPr lang="en-GB" dirty="0" smtClean="0"/>
              <a:t>~5x segmentation of LHC</a:t>
            </a:r>
          </a:p>
          <a:p>
            <a:r>
              <a:rPr lang="en-GB" dirty="0" smtClean="0"/>
              <a:t>Less material, more power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617" y="5805266"/>
            <a:ext cx="5705536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Prototyping well underway. Solutions for powering and cooling understood.   Extremely integrated and designed for production.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5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66584" y="89291"/>
            <a:ext cx="6210836" cy="954107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0" tIns="45715" rIns="91430" bIns="457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Developing Silicon Strip Detectors with a large-scale commercial foundry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0927" y="1797784"/>
            <a:ext cx="6411325" cy="1631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We are developing a production process for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planar 6 inch p-on-n Silicon Strip Sensors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with the European semiconductor manufacturer Infineon Technologies</a:t>
            </a:r>
          </a:p>
          <a:p>
            <a:pPr marL="285720" indent="-28572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More than 40 wafers each comprising 6 different sensors were delivered and characterized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836852" y="1124617"/>
            <a:ext cx="547030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u="sng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A. König</a:t>
            </a:r>
            <a:r>
              <a:rPr lang="de-AT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, T. </a:t>
            </a:r>
            <a:r>
              <a:rPr lang="de-AT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Bergauer</a:t>
            </a:r>
            <a:r>
              <a:rPr lang="de-AT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, M. Dragicevic, W. </a:t>
            </a:r>
            <a:r>
              <a:rPr lang="de-AT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Treberspurg</a:t>
            </a: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2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1" y="188643"/>
            <a:ext cx="1224000" cy="319957"/>
          </a:xfrm>
          <a:prstGeom prst="rect">
            <a:avLst/>
          </a:prstGeom>
        </p:spPr>
      </p:pic>
      <p:pic>
        <p:nvPicPr>
          <p:cNvPr id="15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14611" r="11871" b="12472"/>
          <a:stretch/>
        </p:blipFill>
        <p:spPr>
          <a:xfrm>
            <a:off x="7812360" y="152132"/>
            <a:ext cx="1133762" cy="1404660"/>
          </a:xfrm>
          <a:prstGeom prst="rect">
            <a:avLst/>
          </a:prstGeom>
        </p:spPr>
      </p:pic>
      <p:pic>
        <p:nvPicPr>
          <p:cNvPr id="16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93" y="1772817"/>
            <a:ext cx="2239136" cy="2160240"/>
          </a:xfrm>
          <a:prstGeom prst="rect">
            <a:avLst/>
          </a:prstGeom>
        </p:spPr>
      </p:pic>
      <p:pic>
        <p:nvPicPr>
          <p:cNvPr id="18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2709" b="11945"/>
          <a:stretch/>
        </p:blipFill>
        <p:spPr>
          <a:xfrm>
            <a:off x="6394859" y="4353960"/>
            <a:ext cx="2533248" cy="1632779"/>
          </a:xfrm>
          <a:prstGeom prst="rect">
            <a:avLst/>
          </a:prstGeom>
        </p:spPr>
      </p:pic>
      <p:pic>
        <p:nvPicPr>
          <p:cNvPr id="19" name="Grafik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/>
          <a:stretch/>
        </p:blipFill>
        <p:spPr>
          <a:xfrm>
            <a:off x="323529" y="3501008"/>
            <a:ext cx="2833011" cy="1810902"/>
          </a:xfrm>
          <a:prstGeom prst="rect">
            <a:avLst/>
          </a:prstGeom>
        </p:spPr>
      </p:pic>
      <p:pic>
        <p:nvPicPr>
          <p:cNvPr id="20" name="Grafik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19" y="3515888"/>
            <a:ext cx="3023125" cy="1987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6056" y="3429443"/>
            <a:ext cx="1270584" cy="369322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/>
              <a:t>Beam Test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641659" y="4613758"/>
            <a:ext cx="1210568" cy="369322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/>
              <a:t>Irradiation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4617" y="5805266"/>
            <a:ext cx="5705536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Finding/developing additional large-scale vendors critical to HL-LHC upgrades</a:t>
            </a:r>
          </a:p>
          <a:p>
            <a:r>
              <a:rPr lang="en-GB" dirty="0" smtClean="0"/>
              <a:t>First n-in-p sensors (and 8”) of great interest</a:t>
            </a:r>
            <a:endParaRPr lang="en-GB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1" b="10604"/>
          <a:stretch/>
        </p:blipFill>
        <p:spPr bwMode="auto">
          <a:xfrm>
            <a:off x="-2" y="0"/>
            <a:ext cx="8352000" cy="6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59" y="-15508"/>
            <a:ext cx="865478" cy="107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3833"/>
            <a:ext cx="4968552" cy="29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3" y="769990"/>
            <a:ext cx="5878779" cy="29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1726938"/>
            <a:ext cx="3024337" cy="230831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dirty="0"/>
              <a:t>Requirements:</a:t>
            </a:r>
          </a:p>
          <a:p>
            <a:pPr marL="285720" indent="-285720">
              <a:buFont typeface="Arial" panose="020B0604020202020204" pitchFamily="34" charset="0"/>
              <a:buChar char="•"/>
            </a:pPr>
            <a:r>
              <a:rPr lang="en-GB" dirty="0"/>
              <a:t>Single point resolution of 3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m: 25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pixels with analogue readout</a:t>
            </a:r>
          </a:p>
          <a:p>
            <a:pPr marL="285720" indent="-285720">
              <a:buFont typeface="Arial" panose="020B0604020202020204" pitchFamily="34" charset="0"/>
              <a:buChar char="•"/>
            </a:pPr>
            <a:r>
              <a:rPr lang="en-GB" dirty="0"/>
              <a:t>Time slicing to ~10 ns</a:t>
            </a:r>
          </a:p>
          <a:p>
            <a:pPr marL="285720" indent="-285720">
              <a:buFont typeface="Arial" panose="020B0604020202020204" pitchFamily="34" charset="0"/>
              <a:buChar char="•"/>
            </a:pPr>
            <a:r>
              <a:rPr lang="en-GB" dirty="0"/>
              <a:t>Material budget of &lt;0.2% X</a:t>
            </a:r>
            <a:r>
              <a:rPr lang="en-GB" baseline="-25000" dirty="0"/>
              <a:t>0</a:t>
            </a:r>
            <a:r>
              <a:rPr lang="en-GB" dirty="0"/>
              <a:t> per layer -&gt; 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 thick sensors and 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4277996"/>
            <a:ext cx="3744417" cy="2031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Extremely challenging to meet these requirements with a hybrid pixel detector of this size</a:t>
            </a:r>
          </a:p>
          <a:p>
            <a:endParaRPr lang="en-GB" dirty="0"/>
          </a:p>
          <a:p>
            <a:r>
              <a:rPr lang="en-GB" dirty="0" smtClean="0"/>
              <a:t>Time-scales allow time for development of this (and others e.g. full-MAPs) technologies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1124744"/>
            <a:ext cx="256587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Niloufar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Alipour</a:t>
            </a:r>
            <a:r>
              <a:rPr lang="en-GB" dirty="0">
                <a:solidFill>
                  <a:srgbClr val="FF0000"/>
                </a:solidFill>
              </a:rPr>
              <a:t> Tehrani</a:t>
            </a:r>
          </a:p>
        </p:txBody>
      </p:sp>
    </p:spTree>
    <p:extLst>
      <p:ext uri="{BB962C8B-B14F-4D97-AF65-F5344CB8AC3E}">
        <p14:creationId xmlns:p14="http://schemas.microsoft.com/office/powerpoint/2010/main" val="5508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Evaluation/Simulations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Device Characterization</a:t>
            </a:r>
          </a:p>
          <a:p>
            <a:r>
              <a:rPr lang="en-GB" dirty="0" smtClean="0"/>
              <a:t>Device simulation for layout</a:t>
            </a:r>
          </a:p>
          <a:p>
            <a:r>
              <a:rPr lang="en-GB" dirty="0" smtClean="0"/>
              <a:t>Device simulation for evolution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356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0390"/>
            <a:ext cx="89725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01" y="878608"/>
            <a:ext cx="37830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3" y="878609"/>
            <a:ext cx="53149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24296"/>
            <a:ext cx="5307848" cy="26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3" y="3789040"/>
            <a:ext cx="3380537" cy="230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/>
              <a:t>Past specialist tools are becoming the standard for quality control.</a:t>
            </a:r>
          </a:p>
          <a:p>
            <a:r>
              <a:rPr lang="en-GB" dirty="0"/>
              <a:t>Allows for more direct understanding of fields/drift velocities within device.</a:t>
            </a:r>
          </a:p>
          <a:p>
            <a:r>
              <a:rPr lang="en-GB" dirty="0"/>
              <a:t>Directly applicable to simulation.</a:t>
            </a:r>
          </a:p>
        </p:txBody>
      </p:sp>
    </p:spTree>
    <p:extLst>
      <p:ext uri="{BB962C8B-B14F-4D97-AF65-F5344CB8AC3E}">
        <p14:creationId xmlns:p14="http://schemas.microsoft.com/office/powerpoint/2010/main" val="3610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 bwMode="auto">
          <a:xfrm>
            <a:off x="74614" y="44625"/>
            <a:ext cx="8994775" cy="8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92280" y="476672"/>
            <a:ext cx="1296144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303783" y="767493"/>
            <a:ext cx="288032" cy="396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" y="910656"/>
            <a:ext cx="908685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 bwMode="auto">
          <a:xfrm>
            <a:off x="5076057" y="3567610"/>
            <a:ext cx="3993332" cy="245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10"/>
            <a:ext cx="2875285" cy="23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6084004"/>
            <a:ext cx="4265090" cy="369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Using simulation of drive design choices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73574"/>
            <a:ext cx="1565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1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81484"/>
            <a:ext cx="89042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708920"/>
            <a:ext cx="4464496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>
              <a:buFont typeface="Arial" panose="020B0604020202020204" pitchFamily="34" charset="0"/>
              <a:buChar char="•"/>
            </a:pPr>
            <a:r>
              <a:rPr lang="en-GB" dirty="0" smtClean="0"/>
              <a:t>Extending prediction to HL-LHC radiation damage level</a:t>
            </a:r>
          </a:p>
          <a:p>
            <a:pPr marL="285720" indent="-285720">
              <a:buFont typeface="Arial" panose="020B0604020202020204" pitchFamily="34" charset="0"/>
              <a:buChar char="•"/>
            </a:pPr>
            <a:r>
              <a:rPr lang="en-GB" dirty="0" smtClean="0"/>
              <a:t>Based on 3 deep traps, oxide/interface trap states and physical models for charge multiplication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5"/>
            <a:ext cx="4307861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04" y="5517233"/>
            <a:ext cx="3360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4422011"/>
            <a:ext cx="4032448" cy="2308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First simulation with quantitative agreement with experimental data covering full HL-LHC lifetime!!</a:t>
            </a:r>
          </a:p>
          <a:p>
            <a:r>
              <a:rPr lang="en-GB" dirty="0" smtClean="0"/>
              <a:t>Needs to be cross-checked with additional data (different device thicknesses)</a:t>
            </a:r>
          </a:p>
          <a:p>
            <a:r>
              <a:rPr lang="en-GB" dirty="0" smtClean="0"/>
              <a:t>Can be hugely powerful for optimization for HL-LHC pixel layouts</a:t>
            </a:r>
          </a:p>
        </p:txBody>
      </p:sp>
    </p:spTree>
    <p:extLst>
      <p:ext uri="{BB962C8B-B14F-4D97-AF65-F5344CB8AC3E}">
        <p14:creationId xmlns:p14="http://schemas.microsoft.com/office/powerpoint/2010/main" val="25160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Silicon Drift Devices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Device Simulation</a:t>
            </a:r>
          </a:p>
          <a:p>
            <a:r>
              <a:rPr lang="en-GB" dirty="0" smtClean="0"/>
              <a:t>X-ray </a:t>
            </a:r>
            <a:r>
              <a:rPr lang="en-GB" dirty="0" err="1" smtClean="0"/>
              <a:t>fluoresence</a:t>
            </a:r>
            <a:r>
              <a:rPr lang="en-GB" dirty="0" smtClean="0"/>
              <a:t> </a:t>
            </a:r>
            <a:r>
              <a:rPr lang="en-GB" dirty="0" err="1" smtClean="0"/>
              <a:t>spectrography</a:t>
            </a:r>
            <a:endParaRPr lang="en-GB" dirty="0" smtClean="0"/>
          </a:p>
          <a:p>
            <a:r>
              <a:rPr lang="en-GB" dirty="0" smtClean="0"/>
              <a:t>SIDDHARTA </a:t>
            </a:r>
          </a:p>
        </p:txBody>
      </p:sp>
    </p:spTree>
    <p:extLst>
      <p:ext uri="{BB962C8B-B14F-4D97-AF65-F5344CB8AC3E}">
        <p14:creationId xmlns:p14="http://schemas.microsoft.com/office/powerpoint/2010/main" val="23855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-128160" y="41766"/>
            <a:ext cx="9396000" cy="225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>
            <a:lvl1pPr defTabSz="407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51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51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51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51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1361"/>
              </a:spcAft>
            </a:pPr>
            <a:r>
              <a:rPr lang="fi-FI" altLang="en-US" b="1" dirty="0" smtClean="0">
                <a:solidFill>
                  <a:srgbClr val="135AF7"/>
                </a:solidFill>
                <a:latin typeface="Comic Sans MS" pitchFamily="66" charset="0"/>
              </a:rPr>
              <a:t>Generalization of the One Dimensional Modeling and Design Considerations of Spiral Si Drift Detectors: Flat (Straight) Drift Channels and Constant Drift Fields</a:t>
            </a:r>
          </a:p>
          <a:p>
            <a:pPr algn="ctr" eaLnBrk="1" hangingPunct="1">
              <a:spcAft>
                <a:spcPts val="1361"/>
              </a:spcAft>
            </a:pPr>
            <a:r>
              <a:rPr lang="fi-FI" altLang="en-US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i-FI" alt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Manwen</a:t>
            </a:r>
            <a:r>
              <a:rPr lang="zh-CN" altLang="en-US" sz="1600" b="1" dirty="0" smtClean="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 </a:t>
            </a:r>
            <a:r>
              <a:rPr lang="fi-FI" alt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Liu and Zheng Li*</a:t>
            </a:r>
          </a:p>
          <a:p>
            <a:pPr algn="ctr" eaLnBrk="1" hangingPunct="1">
              <a:spcAft>
                <a:spcPts val="1361"/>
              </a:spcAft>
            </a:pPr>
            <a:r>
              <a:rPr lang="fi-FI" alt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School of Materials Science and Engineering</a:t>
            </a:r>
            <a:r>
              <a:rPr lang="zh-CN" altLang="en-US" sz="1600" b="1" dirty="0" smtClean="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,</a:t>
            </a:r>
            <a:r>
              <a:rPr lang="fi-FI" altLang="en-US" sz="1600" b="1" dirty="0" smtClean="0">
                <a:solidFill>
                  <a:srgbClr val="000000"/>
                </a:solidFill>
                <a:latin typeface="Comic Sans MS" pitchFamily="66" charset="0"/>
              </a:rPr>
              <a:t>Xiangtan University, Xiangtan 411105, China</a:t>
            </a:r>
          </a:p>
          <a:p>
            <a:pPr algn="ctr" eaLnBrk="1" hangingPunct="1">
              <a:spcAft>
                <a:spcPts val="1361"/>
              </a:spcAft>
            </a:pPr>
            <a:endParaRPr lang="fi-FI" altLang="en-US" b="1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1" y="2258159"/>
            <a:ext cx="2996640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22"/>
          <p:cNvSpPr txBox="1">
            <a:spLocks noChangeArrowheads="1"/>
          </p:cNvSpPr>
          <p:nvPr/>
        </p:nvSpPr>
        <p:spPr bwMode="auto">
          <a:xfrm>
            <a:off x="80640" y="1987410"/>
            <a:ext cx="6082560" cy="3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14683" eaLnBrk="1" hangingPunct="1">
              <a:spcBef>
                <a:spcPct val="50000"/>
              </a:spcBef>
            </a:pPr>
            <a:r>
              <a:rPr lang="zh-CN" altLang="en-US" b="1" smtClean="0">
                <a:solidFill>
                  <a:srgbClr val="00A400"/>
                </a:solidFill>
                <a:ea typeface="宋体" pitchFamily="2" charset="-122"/>
              </a:rPr>
              <a:t>A</a:t>
            </a:r>
            <a:r>
              <a:rPr lang="en-US" altLang="en-US" b="1" smtClean="0">
                <a:solidFill>
                  <a:srgbClr val="00A400"/>
                </a:solidFill>
              </a:rPr>
              <a:t> </a:t>
            </a:r>
            <a:r>
              <a:rPr lang="zh-CN" altLang="en-US" b="1" smtClean="0">
                <a:solidFill>
                  <a:srgbClr val="00A400"/>
                </a:solidFill>
                <a:ea typeface="宋体" pitchFamily="2" charset="-122"/>
              </a:rPr>
              <a:t>S</a:t>
            </a:r>
            <a:r>
              <a:rPr lang="en-US" altLang="en-US" b="1" smtClean="0">
                <a:solidFill>
                  <a:srgbClr val="00A400"/>
                </a:solidFill>
              </a:rPr>
              <a:t>piral SDD in square shape</a:t>
            </a:r>
            <a:endParaRPr lang="en-US" altLang="en-US" b="1" i="1" smtClean="0">
              <a:solidFill>
                <a:srgbClr val="00A400"/>
              </a:solidFill>
              <a:latin typeface="Times New Roman" pitchFamily="18" charset="0"/>
            </a:endParaRPr>
          </a:p>
        </p:txBody>
      </p:sp>
      <p:sp>
        <p:nvSpPr>
          <p:cNvPr id="3077" name="Text Box 16"/>
          <p:cNvSpPr txBox="1">
            <a:spLocks noChangeArrowheads="1"/>
          </p:cNvSpPr>
          <p:nvPr/>
        </p:nvSpPr>
        <p:spPr bwMode="auto">
          <a:xfrm>
            <a:off x="3616640" y="2153635"/>
            <a:ext cx="8156160" cy="69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14683" eaLnBrk="1" hangingPunct="1">
              <a:spcBef>
                <a:spcPct val="50000"/>
              </a:spcBef>
            </a:pPr>
            <a:r>
              <a:rPr lang="zh-CN" altLang="en-US" sz="1600" dirty="0" smtClean="0">
                <a:solidFill>
                  <a:srgbClr val="135AF7"/>
                </a:solidFill>
                <a:latin typeface="Arial Black" pitchFamily="34" charset="0"/>
                <a:ea typeface="宋体" pitchFamily="2" charset="-122"/>
              </a:rPr>
              <a:t>O</a:t>
            </a:r>
            <a:r>
              <a:rPr lang="en-US" altLang="en-US" sz="1600" dirty="0" err="1" smtClean="0">
                <a:solidFill>
                  <a:srgbClr val="135AF7"/>
                </a:solidFill>
                <a:latin typeface="Arial Black" pitchFamily="34" charset="0"/>
              </a:rPr>
              <a:t>ptimum</a:t>
            </a:r>
            <a:r>
              <a:rPr lang="en-US" altLang="en-US" sz="1600" dirty="0" smtClean="0">
                <a:solidFill>
                  <a:srgbClr val="135AF7"/>
                </a:solidFill>
                <a:latin typeface="Arial Black" pitchFamily="34" charset="0"/>
              </a:rPr>
              <a:t> drift path gives a minimum drift time </a:t>
            </a:r>
          </a:p>
          <a:p>
            <a:pPr defTabSz="414683"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135AF7"/>
                </a:solidFill>
                <a:latin typeface="Arial Black" pitchFamily="34" charset="0"/>
              </a:rPr>
              <a:t>of carriers from point </a:t>
            </a:r>
            <a:r>
              <a:rPr lang="en-US" altLang="en-US" sz="1600" i="1" dirty="0" smtClean="0">
                <a:solidFill>
                  <a:srgbClr val="135AF7"/>
                </a:solidFill>
                <a:latin typeface="Arial Black" pitchFamily="34" charset="0"/>
              </a:rPr>
              <a:t>S</a:t>
            </a:r>
            <a:r>
              <a:rPr lang="en-US" altLang="en-US" sz="1600" i="1" baseline="-25000" dirty="0" smtClean="0">
                <a:solidFill>
                  <a:srgbClr val="135AF7"/>
                </a:solidFill>
                <a:latin typeface="Arial Black" pitchFamily="34" charset="0"/>
              </a:rPr>
              <a:t>1</a:t>
            </a:r>
            <a:r>
              <a:rPr lang="en-US" altLang="en-US" sz="1600" dirty="0" smtClean="0">
                <a:solidFill>
                  <a:srgbClr val="135AF7"/>
                </a:solidFill>
                <a:latin typeface="Arial Black" pitchFamily="34" charset="0"/>
              </a:rPr>
              <a:t> to point </a:t>
            </a:r>
            <a:r>
              <a:rPr lang="en-US" altLang="en-US" sz="1600" i="1" dirty="0" smtClean="0">
                <a:solidFill>
                  <a:srgbClr val="135AF7"/>
                </a:solidFill>
                <a:latin typeface="Arial Black" pitchFamily="34" charset="0"/>
              </a:rPr>
              <a:t>S</a:t>
            </a:r>
            <a:r>
              <a:rPr lang="en-US" altLang="en-US" sz="1600" i="1" baseline="-25000" dirty="0" smtClean="0">
                <a:solidFill>
                  <a:srgbClr val="135AF7"/>
                </a:solidFill>
                <a:latin typeface="Arial Black" pitchFamily="34" charset="0"/>
              </a:rPr>
              <a:t>2</a:t>
            </a:r>
            <a:r>
              <a:rPr lang="en-US" alt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en-US" altLang="en-US" sz="1400" b="1" i="1" dirty="0">
              <a:solidFill>
                <a:srgbClr val="3333CC"/>
              </a:solidFill>
              <a:latin typeface="Arial Black" pitchFamily="34" charset="0"/>
            </a:endParaRPr>
          </a:p>
        </p:txBody>
      </p:sp>
      <p:pic>
        <p:nvPicPr>
          <p:cNvPr id="3078" name="Picture 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8"/>
          <a:stretch>
            <a:fillRect/>
          </a:stretch>
        </p:blipFill>
        <p:spPr bwMode="auto">
          <a:xfrm>
            <a:off x="3880800" y="2945110"/>
            <a:ext cx="4399200" cy="280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Text Box 16"/>
          <p:cNvSpPr txBox="1">
            <a:spLocks noChangeArrowheads="1"/>
          </p:cNvSpPr>
          <p:nvPr/>
        </p:nvSpPr>
        <p:spPr bwMode="auto">
          <a:xfrm>
            <a:off x="217440" y="6042067"/>
            <a:ext cx="8156160" cy="69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14683" eaLnBrk="1" hangingPunct="1">
              <a:spcBef>
                <a:spcPct val="50000"/>
              </a:spcBef>
            </a:pPr>
            <a:r>
              <a:rPr lang="zh-CN" altLang="en-US" sz="1600" dirty="0" smtClean="0">
                <a:solidFill>
                  <a:srgbClr val="135AF7"/>
                </a:solidFill>
                <a:latin typeface="Arial Black" pitchFamily="34" charset="0"/>
                <a:ea typeface="宋体" pitchFamily="2" charset="-122"/>
              </a:rPr>
              <a:t>Calculus of variations is used to find surface E-field profiles that gives</a:t>
            </a:r>
            <a:r>
              <a:rPr lang="en-US" altLang="en-US" sz="1600" dirty="0" smtClean="0">
                <a:solidFill>
                  <a:srgbClr val="135AF7"/>
                </a:solidFill>
                <a:latin typeface="Arial Black" pitchFamily="34" charset="0"/>
              </a:rPr>
              <a:t> </a:t>
            </a:r>
          </a:p>
          <a:p>
            <a:pPr defTabSz="414683" eaLnBrk="1" hangingPunct="1">
              <a:spcBef>
                <a:spcPct val="50000"/>
              </a:spcBef>
            </a:pPr>
            <a:r>
              <a:rPr lang="zh-CN" altLang="en-US" sz="1600" dirty="0" smtClean="0">
                <a:solidFill>
                  <a:srgbClr val="135AF7"/>
                </a:solidFill>
                <a:latin typeface="Arial Black" pitchFamily="34" charset="0"/>
                <a:ea typeface="宋体" pitchFamily="2" charset="-122"/>
              </a:rPr>
              <a:t>the best drift path: </a:t>
            </a:r>
            <a:r>
              <a:rPr lang="zh-CN" altLang="en-US" sz="1600" dirty="0" smtClean="0">
                <a:solidFill>
                  <a:srgbClr val="00A400"/>
                </a:solidFill>
                <a:latin typeface="Arial Black" pitchFamily="34" charset="0"/>
                <a:ea typeface="宋体" pitchFamily="2" charset="-122"/>
              </a:rPr>
              <a:t>a straight line (“flat”) with constant drift field</a:t>
            </a:r>
            <a:r>
              <a:rPr lang="en-US" altLang="en-US" sz="14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en-US" altLang="en-US" sz="1400" b="1" i="1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3080" name="箭头 431"/>
          <p:cNvSpPr>
            <a:spLocks noChangeShapeType="1"/>
          </p:cNvSpPr>
          <p:nvPr/>
        </p:nvSpPr>
        <p:spPr bwMode="auto">
          <a:xfrm flipV="1">
            <a:off x="6163200" y="4535036"/>
            <a:ext cx="413280" cy="1342236"/>
          </a:xfrm>
          <a:prstGeom prst="line">
            <a:avLst/>
          </a:prstGeom>
          <a:noFill/>
          <a:ln w="25400" cap="flat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14683"/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C33720-7F22-40E2-B9AE-C47C724929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C0E2BF-93C8-4E1D-90D2-2E5A6C09F3A6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3" y="980729"/>
            <a:ext cx="8901052" cy="44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1" y="5733259"/>
            <a:ext cx="5862502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/>
              <a:t>Lots of great posters- go check them out!!</a:t>
            </a:r>
          </a:p>
        </p:txBody>
      </p:sp>
    </p:spTree>
    <p:extLst>
      <p:ext uri="{BB962C8B-B14F-4D97-AF65-F5344CB8AC3E}">
        <p14:creationId xmlns:p14="http://schemas.microsoft.com/office/powerpoint/2010/main" val="39128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9" y="116633"/>
            <a:ext cx="825182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" y="2708920"/>
            <a:ext cx="251974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94" y="2709096"/>
            <a:ext cx="2607418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34" y="4509121"/>
            <a:ext cx="2424983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4509121"/>
            <a:ext cx="3834421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2793702"/>
            <a:ext cx="3500288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Silicon Drift Detectors finding new areas (X-ray spectroscopy of </a:t>
            </a:r>
            <a:r>
              <a:rPr lang="en-GB" dirty="0" err="1" smtClean="0"/>
              <a:t>kaonic</a:t>
            </a:r>
            <a:r>
              <a:rPr lang="en-GB" dirty="0" smtClean="0"/>
              <a:t> atom transitions) </a:t>
            </a:r>
          </a:p>
        </p:txBody>
      </p:sp>
    </p:spTree>
    <p:extLst>
      <p:ext uri="{BB962C8B-B14F-4D97-AF65-F5344CB8AC3E}">
        <p14:creationId xmlns:p14="http://schemas.microsoft.com/office/powerpoint/2010/main" val="19428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9773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50108"/>
            <a:ext cx="2257286" cy="235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8" y="4149081"/>
            <a:ext cx="213731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628800"/>
            <a:ext cx="402137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600" y="1876091"/>
            <a:ext cx="2567476" cy="15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34" y="4149081"/>
            <a:ext cx="27336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16" y="6093296"/>
            <a:ext cx="2143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80112" y="4737918"/>
            <a:ext cx="3500288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Silicon Drift Detectors finding new areas (X-ray fluorescence spectroscopy) </a:t>
            </a:r>
          </a:p>
        </p:txBody>
      </p:sp>
    </p:spTree>
    <p:extLst>
      <p:ext uri="{BB962C8B-B14F-4D97-AF65-F5344CB8AC3E}">
        <p14:creationId xmlns:p14="http://schemas.microsoft.com/office/powerpoint/2010/main" val="10663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3d Device Development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Active edges</a:t>
            </a:r>
          </a:p>
          <a:p>
            <a:r>
              <a:rPr lang="en-GB" dirty="0" smtClean="0"/>
              <a:t>3d Sensors </a:t>
            </a:r>
          </a:p>
        </p:txBody>
      </p:sp>
    </p:spTree>
    <p:extLst>
      <p:ext uri="{BB962C8B-B14F-4D97-AF65-F5344CB8AC3E}">
        <p14:creationId xmlns:p14="http://schemas.microsoft.com/office/powerpoint/2010/main" val="32009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3964647" y="5589241"/>
            <a:ext cx="5110222" cy="120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Active edges are finding niche uses. ~150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inactive edges achievable.</a:t>
            </a:r>
          </a:p>
          <a:p>
            <a:r>
              <a:rPr lang="en-GB" dirty="0" smtClean="0"/>
              <a:t>Costs/yields needs to be improved to be used more widely</a:t>
            </a:r>
          </a:p>
        </p:txBody>
      </p:sp>
      <p:grpSp>
        <p:nvGrpSpPr>
          <p:cNvPr id="165" name="Grouper 164"/>
          <p:cNvGrpSpPr/>
          <p:nvPr/>
        </p:nvGrpSpPr>
        <p:grpSpPr>
          <a:xfrm>
            <a:off x="161124" y="990220"/>
            <a:ext cx="5577749" cy="2284333"/>
            <a:chOff x="-12049" y="995801"/>
            <a:chExt cx="6111955" cy="2345861"/>
          </a:xfrm>
        </p:grpSpPr>
        <p:grpSp>
          <p:nvGrpSpPr>
            <p:cNvPr id="134" name="Grouper 133"/>
            <p:cNvGrpSpPr/>
            <p:nvPr/>
          </p:nvGrpSpPr>
          <p:grpSpPr>
            <a:xfrm>
              <a:off x="-12049" y="995801"/>
              <a:ext cx="5561158" cy="2345861"/>
              <a:chOff x="-82164" y="1149737"/>
              <a:chExt cx="5561158" cy="2345861"/>
            </a:xfrm>
          </p:grpSpPr>
          <p:pic>
            <p:nvPicPr>
              <p:cNvPr id="5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038" y="1195721"/>
                <a:ext cx="4723267" cy="2299877"/>
              </a:xfrm>
              <a:prstGeom prst="rect">
                <a:avLst/>
              </a:prstGeom>
            </p:spPr>
          </p:pic>
          <p:sp>
            <p:nvSpPr>
              <p:cNvPr id="6" name="Rectangle 1392"/>
              <p:cNvSpPr>
                <a:spLocks noChangeArrowheads="1"/>
              </p:cNvSpPr>
              <p:nvPr/>
            </p:nvSpPr>
            <p:spPr bwMode="auto">
              <a:xfrm>
                <a:off x="1250177" y="1149737"/>
                <a:ext cx="2189361" cy="21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Active edge sensor</a:t>
                </a:r>
              </a:p>
            </p:txBody>
          </p:sp>
          <p:sp>
            <p:nvSpPr>
              <p:cNvPr id="7" name="Rectangle 1392"/>
              <p:cNvSpPr>
                <a:spLocks noChangeArrowheads="1"/>
              </p:cNvSpPr>
              <p:nvPr/>
            </p:nvSpPr>
            <p:spPr bwMode="auto">
              <a:xfrm>
                <a:off x="4261105" y="1924807"/>
                <a:ext cx="1217889" cy="359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low density peripheral TSVs</a:t>
                </a:r>
              </a:p>
            </p:txBody>
          </p:sp>
          <p:sp>
            <p:nvSpPr>
              <p:cNvPr id="8" name="Rectangle 1392"/>
              <p:cNvSpPr>
                <a:spLocks noChangeArrowheads="1"/>
              </p:cNvSpPr>
              <p:nvPr/>
            </p:nvSpPr>
            <p:spPr bwMode="auto">
              <a:xfrm>
                <a:off x="3439538" y="1720521"/>
                <a:ext cx="1233259" cy="359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high density interconnects</a:t>
                </a:r>
              </a:p>
            </p:txBody>
          </p:sp>
          <p:sp>
            <p:nvSpPr>
              <p:cNvPr id="9" name="Rectangle 1392"/>
              <p:cNvSpPr>
                <a:spLocks noChangeArrowheads="1"/>
              </p:cNvSpPr>
              <p:nvPr/>
            </p:nvSpPr>
            <p:spPr bwMode="auto">
              <a:xfrm>
                <a:off x="3094207" y="2063307"/>
                <a:ext cx="2189361" cy="21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Bond pads</a:t>
                </a:r>
              </a:p>
            </p:txBody>
          </p:sp>
          <p:sp>
            <p:nvSpPr>
              <p:cNvPr id="10" name="Rectangle 1392"/>
              <p:cNvSpPr>
                <a:spLocks noChangeArrowheads="1"/>
              </p:cNvSpPr>
              <p:nvPr/>
            </p:nvSpPr>
            <p:spPr bwMode="auto">
              <a:xfrm>
                <a:off x="2952171" y="2248044"/>
                <a:ext cx="874467" cy="359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low density bump bond</a:t>
                </a:r>
              </a:p>
            </p:txBody>
          </p:sp>
          <p:sp>
            <p:nvSpPr>
              <p:cNvPr id="12" name="Rectangle 1392"/>
              <p:cNvSpPr>
                <a:spLocks noChangeArrowheads="1"/>
              </p:cNvSpPr>
              <p:nvPr/>
            </p:nvSpPr>
            <p:spPr bwMode="auto">
              <a:xfrm>
                <a:off x="-82164" y="2250988"/>
                <a:ext cx="2189361" cy="21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bump bonding</a:t>
                </a:r>
              </a:p>
            </p:txBody>
          </p:sp>
          <p:sp>
            <p:nvSpPr>
              <p:cNvPr id="13" name="Rectangle 1392"/>
              <p:cNvSpPr>
                <a:spLocks noChangeArrowheads="1"/>
              </p:cNvSpPr>
              <p:nvPr/>
            </p:nvSpPr>
            <p:spPr bwMode="auto">
              <a:xfrm>
                <a:off x="-60960" y="2543172"/>
                <a:ext cx="1224071" cy="21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high density TSVs</a:t>
                </a:r>
              </a:p>
            </p:txBody>
          </p:sp>
          <p:sp>
            <p:nvSpPr>
              <p:cNvPr id="14" name="Rectangle 1392"/>
              <p:cNvSpPr>
                <a:spLocks noChangeArrowheads="1"/>
              </p:cNvSpPr>
              <p:nvPr/>
            </p:nvSpPr>
            <p:spPr bwMode="auto">
              <a:xfrm>
                <a:off x="390461" y="3030470"/>
                <a:ext cx="2189361" cy="216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front-end + ADC</a:t>
                </a:r>
              </a:p>
            </p:txBody>
          </p:sp>
          <p:sp>
            <p:nvSpPr>
              <p:cNvPr id="15" name="Rectangle 1392"/>
              <p:cNvSpPr>
                <a:spLocks noChangeArrowheads="1"/>
              </p:cNvSpPr>
              <p:nvPr/>
            </p:nvSpPr>
            <p:spPr bwMode="auto">
              <a:xfrm>
                <a:off x="1960947" y="2606090"/>
                <a:ext cx="796013" cy="359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Readout chip</a:t>
                </a:r>
              </a:p>
            </p:txBody>
          </p:sp>
          <p:sp>
            <p:nvSpPr>
              <p:cNvPr id="16" name="Rectangle 1392"/>
              <p:cNvSpPr>
                <a:spLocks noChangeArrowheads="1"/>
              </p:cNvSpPr>
              <p:nvPr/>
            </p:nvSpPr>
            <p:spPr bwMode="auto">
              <a:xfrm>
                <a:off x="2406184" y="2634613"/>
                <a:ext cx="968911" cy="3591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9319" tIns="35994" rIns="79319" bIns="35994">
                <a:spAutoFit/>
              </a:bodyPr>
              <a:lstStyle>
                <a:lvl1pPr algn="l" defTabSz="660400" eaLnBrk="0" hangingPunct="0">
                  <a:spcBef>
                    <a:spcPct val="20000"/>
                  </a:spcBef>
                  <a:buChar char="•"/>
                  <a:defRPr sz="103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95300" indent="-925513" algn="l" defTabSz="660400" eaLnBrk="0" hangingPunct="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92188" indent="-742950" algn="l" defTabSz="660400" eaLnBrk="0" hangingPunct="0">
                  <a:spcBef>
                    <a:spcPct val="20000"/>
                  </a:spcBef>
                  <a:buChar char="•"/>
                  <a:defRPr sz="7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87488" indent="-739775" algn="l" defTabSz="660400" eaLnBrk="0" hangingPunct="0">
                  <a:spcBef>
                    <a:spcPct val="20000"/>
                  </a:spcBef>
                  <a:buChar char="–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82788" indent="-741363" algn="l" defTabSz="660400" eaLnBrk="0" hangingPunct="0">
                  <a:spcBef>
                    <a:spcPct val="20000"/>
                  </a:spcBef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399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971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543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11588" indent="-741363" defTabSz="660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65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None/>
                </a:pPr>
                <a:r>
                  <a:rPr lang="en-US" altLang="it-IT" sz="900" dirty="0">
                    <a:solidFill>
                      <a:prstClr val="black"/>
                    </a:solidFill>
                    <a:latin typeface="Arial" charset="0"/>
                    <a:cs typeface="+mn-cs"/>
                  </a:rPr>
                  <a:t>Active edge sensor</a:t>
                </a:r>
              </a:p>
            </p:txBody>
          </p:sp>
        </p:grpSp>
        <p:sp>
          <p:nvSpPr>
            <p:cNvPr id="11" name="Rectangle 1392"/>
            <p:cNvSpPr>
              <a:spLocks noChangeArrowheads="1"/>
            </p:cNvSpPr>
            <p:nvPr/>
          </p:nvSpPr>
          <p:spPr bwMode="auto">
            <a:xfrm>
              <a:off x="3640830" y="3086453"/>
              <a:ext cx="2459076" cy="216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9319" tIns="35994" rIns="79319" bIns="35994">
              <a:spAutoFit/>
            </a:bodyPr>
            <a:lstStyle>
              <a:lvl1pPr algn="l" defTabSz="660400" eaLnBrk="0" hangingPunct="0">
                <a:spcBef>
                  <a:spcPct val="20000"/>
                </a:spcBef>
                <a:buChar char="•"/>
                <a:defRPr sz="103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95300" indent="-925513" algn="l" defTabSz="660400" eaLnBrk="0" hangingPunct="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92188" indent="-742950" algn="l" defTabSz="660400" eaLnBrk="0" hangingPunct="0">
                <a:spcBef>
                  <a:spcPct val="20000"/>
                </a:spcBef>
                <a:buChar char="•"/>
                <a:defRPr sz="7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87488" indent="-739775" algn="l" defTabSz="660400" eaLnBrk="0" hangingPunct="0">
                <a:spcBef>
                  <a:spcPct val="20000"/>
                </a:spcBef>
                <a:buChar char="–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82788" indent="-741363" algn="l" defTabSz="660400" eaLnBrk="0" hangingPunct="0">
                <a:spcBef>
                  <a:spcPct val="20000"/>
                </a:spcBef>
                <a:buChar char="•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39988" indent="-741363" defTabSz="6604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97188" indent="-741363" defTabSz="6604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54388" indent="-741363" defTabSz="6604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11588" indent="-741363" defTabSz="6604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None/>
              </a:pPr>
              <a:r>
                <a:rPr lang="en-US" altLang="it-IT" sz="900" dirty="0">
                  <a:solidFill>
                    <a:prstClr val="black"/>
                  </a:solidFill>
                  <a:latin typeface="Arial" charset="0"/>
                  <a:cs typeface="+mn-cs"/>
                </a:rPr>
                <a:t>memory + digital readout</a:t>
              </a:r>
            </a:p>
          </p:txBody>
        </p:sp>
      </p:grpSp>
      <p:grpSp>
        <p:nvGrpSpPr>
          <p:cNvPr id="149" name="Grouper 148"/>
          <p:cNvGrpSpPr/>
          <p:nvPr/>
        </p:nvGrpSpPr>
        <p:grpSpPr>
          <a:xfrm>
            <a:off x="12301" y="3721168"/>
            <a:ext cx="4018025" cy="3070318"/>
            <a:chOff x="5246369" y="3732867"/>
            <a:chExt cx="4018025" cy="3070318"/>
          </a:xfrm>
        </p:grpSpPr>
        <p:sp>
          <p:nvSpPr>
            <p:cNvPr id="111" name="Line 1394"/>
            <p:cNvSpPr>
              <a:spLocks noChangeShapeType="1"/>
            </p:cNvSpPr>
            <p:nvPr/>
          </p:nvSpPr>
          <p:spPr bwMode="auto">
            <a:xfrm flipH="1">
              <a:off x="7337479" y="4069909"/>
              <a:ext cx="0" cy="273327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3" tIns="45712" rIns="91423" bIns="45712" anchor="ctr"/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pic>
          <p:nvPicPr>
            <p:cNvPr id="112" name="Picture 1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283" y="4164504"/>
              <a:ext cx="1726943" cy="1286543"/>
            </a:xfrm>
            <a:prstGeom prst="rect">
              <a:avLst/>
            </a:prstGeom>
          </p:spPr>
        </p:pic>
        <p:pic>
          <p:nvPicPr>
            <p:cNvPr id="113" name="Picture 1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223" y="5499853"/>
              <a:ext cx="1925750" cy="1250359"/>
            </a:xfrm>
            <a:prstGeom prst="rect">
              <a:avLst/>
            </a:prstGeom>
          </p:spPr>
        </p:pic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150" y="5499854"/>
              <a:ext cx="1643344" cy="1250358"/>
            </a:xfrm>
            <a:prstGeom prst="rect">
              <a:avLst/>
            </a:prstGeom>
          </p:spPr>
        </p:pic>
        <p:pic>
          <p:nvPicPr>
            <p:cNvPr id="120" name="Picture 1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246" y="4064531"/>
              <a:ext cx="1800000" cy="1393456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 rot="18691119">
              <a:off x="5283274" y="4327615"/>
              <a:ext cx="11028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Trench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2" name="Straight Arrow Connector 147"/>
            <p:cNvCxnSpPr/>
            <p:nvPr/>
          </p:nvCxnSpPr>
          <p:spPr>
            <a:xfrm flipH="1">
              <a:off x="6661577" y="4198062"/>
              <a:ext cx="250760" cy="7495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48"/>
            <p:cNvCxnSpPr/>
            <p:nvPr/>
          </p:nvCxnSpPr>
          <p:spPr>
            <a:xfrm>
              <a:off x="6780805" y="4568190"/>
              <a:ext cx="131532" cy="3793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6451080" y="4018394"/>
              <a:ext cx="18017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holes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rot="18691119">
              <a:off x="5652567" y="4391356"/>
              <a:ext cx="11028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GR1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 rot="18691119">
              <a:off x="5563709" y="4318837"/>
              <a:ext cx="11028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GR2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 rot="18691119">
              <a:off x="5474506" y="4243152"/>
              <a:ext cx="11028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GR3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 rot="18691119">
              <a:off x="5391225" y="4168889"/>
              <a:ext cx="110287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GR4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246369" y="4226618"/>
              <a:ext cx="6579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Active Edge</a:t>
              </a:r>
              <a:endParaRPr lang="it-IT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0" name="Straight Arrow Connector 155"/>
            <p:cNvCxnSpPr/>
            <p:nvPr/>
          </p:nvCxnSpPr>
          <p:spPr>
            <a:xfrm>
              <a:off x="5361946" y="4529671"/>
              <a:ext cx="177352" cy="2143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 bwMode="auto">
            <a:xfrm>
              <a:off x="5311224" y="4069909"/>
              <a:ext cx="3798762" cy="273327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93668"/>
              <a:endParaRPr lang="en-US" sz="2100">
                <a:solidFill>
                  <a:prstClr val="black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32" name="Line 1394"/>
            <p:cNvSpPr>
              <a:spLocks noChangeShapeType="1"/>
            </p:cNvSpPr>
            <p:nvPr/>
          </p:nvSpPr>
          <p:spPr bwMode="auto">
            <a:xfrm rot="5400000" flipH="1">
              <a:off x="7210605" y="3600471"/>
              <a:ext cx="0" cy="3798763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3" tIns="45712" rIns="91423" bIns="45712" anchor="ctr"/>
            <a:lstStyle/>
            <a:p>
              <a:pPr defTabSz="457153" fontAlgn="auto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3" name="Text Box 2712"/>
            <p:cNvSpPr txBox="1">
              <a:spLocks noChangeArrowheads="1"/>
            </p:cNvSpPr>
            <p:nvPr/>
          </p:nvSpPr>
          <p:spPr bwMode="auto">
            <a:xfrm>
              <a:off x="5761107" y="3805147"/>
              <a:ext cx="3154597" cy="26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9319" tIns="39660" rIns="79319" bIns="39660">
              <a:spAutoFit/>
            </a:bodyPr>
            <a:lstStyle>
              <a:lvl1pPr algn="l" defTabSz="660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95300" algn="l" defTabSz="660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92188" algn="l" defTabSz="660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87488" algn="l" defTabSz="660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82788" algn="l" defTabSz="660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39988" defTabSz="66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97188" defTabSz="66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54388" defTabSz="66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11588" defTabSz="660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it-IT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Layouts for different border terminations</a:t>
              </a:r>
              <a:endParaRPr lang="it-IT" alt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183717" y="4981381"/>
              <a:ext cx="12414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1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Guardring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structure</a:t>
              </a:r>
              <a:endParaRPr lang="it-IT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8022961" y="4981381"/>
              <a:ext cx="12414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1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Guardring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structure</a:t>
              </a:r>
              <a:endParaRPr lang="it-IT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160088" y="6302666"/>
              <a:ext cx="12414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1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Guardring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structure</a:t>
              </a:r>
              <a:endParaRPr lang="it-IT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981860" y="6282765"/>
              <a:ext cx="12414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1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Guardring</a:t>
              </a: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structure</a:t>
              </a:r>
              <a:endParaRPr lang="it-IT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4" name="Rectangle 163"/>
          <p:cNvSpPr/>
          <p:nvPr/>
        </p:nvSpPr>
        <p:spPr>
          <a:xfrm>
            <a:off x="41636" y="3274552"/>
            <a:ext cx="3764510" cy="6463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US" altLang="it-IT" i="1" dirty="0">
                <a:solidFill>
                  <a:srgbClr val="3366FF"/>
                </a:solidFill>
                <a:latin typeface="Arial"/>
                <a:cs typeface="Arial"/>
              </a:rPr>
              <a:t>Four-side </a:t>
            </a:r>
            <a:r>
              <a:rPr lang="en-US" altLang="it-IT" i="1" dirty="0" err="1">
                <a:solidFill>
                  <a:srgbClr val="3366FF"/>
                </a:solidFill>
                <a:latin typeface="Arial"/>
                <a:cs typeface="Arial"/>
              </a:rPr>
              <a:t>buttable</a:t>
            </a:r>
            <a:r>
              <a:rPr lang="en-US" altLang="it-IT" i="1" dirty="0">
                <a:solidFill>
                  <a:srgbClr val="3366FF"/>
                </a:solidFill>
                <a:latin typeface="Arial"/>
                <a:cs typeface="Arial"/>
              </a:rPr>
              <a:t> module for the assembly of large area detectors </a:t>
            </a:r>
            <a:endParaRPr lang="en-US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3475225" y="1078674"/>
            <a:ext cx="2332926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000090"/>
                </a:solidFill>
                <a:latin typeface="Calibri"/>
                <a:cs typeface="+mn-cs"/>
              </a:rPr>
              <a:t>STRUCTURE &amp; LAYOUT</a:t>
            </a:r>
            <a:endParaRPr lang="fr-FR" dirty="0">
              <a:solidFill>
                <a:srgbClr val="000090"/>
              </a:solidFill>
              <a:latin typeface="Calibri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9392" y="44624"/>
            <a:ext cx="9163391" cy="55399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Design and TCAD simulation of planar p-on-n active-edge pixel sensors for the next generation of FELs</a:t>
            </a:r>
            <a:endParaRPr lang="en-GB" altLang="it-IT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2" name="Subtitle 2"/>
          <p:cNvSpPr txBox="1">
            <a:spLocks/>
          </p:cNvSpPr>
          <p:nvPr/>
        </p:nvSpPr>
        <p:spPr>
          <a:xfrm>
            <a:off x="12302" y="522523"/>
            <a:ext cx="6074914" cy="859976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ts val="16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prstClr val="black"/>
                </a:solidFill>
              </a:rPr>
              <a:t>Gian-Franco Dalla Betta, on behalf of the </a:t>
            </a:r>
            <a:r>
              <a:rPr lang="en-US" sz="1800" dirty="0" err="1">
                <a:solidFill>
                  <a:prstClr val="black"/>
                </a:solidFill>
              </a:rPr>
              <a:t>PixFEL</a:t>
            </a:r>
            <a:r>
              <a:rPr lang="en-US" sz="1800" dirty="0">
                <a:solidFill>
                  <a:prstClr val="black"/>
                </a:solidFill>
              </a:rPr>
              <a:t> Collaboration (</a:t>
            </a:r>
            <a:r>
              <a:rPr lang="en-US" sz="1800" dirty="0" err="1">
                <a:solidFill>
                  <a:prstClr val="black"/>
                </a:solidFill>
              </a:rPr>
              <a:t>UniPI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UniPV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UniTN</a:t>
            </a:r>
            <a:r>
              <a:rPr lang="en-US" sz="1800" dirty="0">
                <a:solidFill>
                  <a:prstClr val="black"/>
                </a:solidFill>
              </a:rPr>
              <a:t>, INFN)</a:t>
            </a:r>
          </a:p>
        </p:txBody>
      </p:sp>
      <p:sp>
        <p:nvSpPr>
          <p:cNvPr id="51" name="Rectangle 2"/>
          <p:cNvSpPr txBox="1">
            <a:spLocks/>
          </p:cNvSpPr>
          <p:nvPr/>
        </p:nvSpPr>
        <p:spPr>
          <a:xfrm>
            <a:off x="6660232" y="476673"/>
            <a:ext cx="1934306" cy="290290"/>
          </a:xfrm>
          <a:prstGeom prst="rect">
            <a:avLst/>
          </a:prstGeom>
        </p:spPr>
        <p:txBody>
          <a:bodyPr vert="horz" lIns="91430" tIns="45715" rIns="91430" bIns="45715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it-IT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Wafer layout</a:t>
            </a:r>
          </a:p>
        </p:txBody>
      </p:sp>
      <p:pic>
        <p:nvPicPr>
          <p:cNvPr id="52" name="Picture 1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841" y="736642"/>
            <a:ext cx="2628639" cy="2548343"/>
          </a:xfrm>
          <a:prstGeom prst="rect">
            <a:avLst/>
          </a:prstGeom>
        </p:spPr>
      </p:pic>
      <p:sp>
        <p:nvSpPr>
          <p:cNvPr id="53" name="Text Box 2712"/>
          <p:cNvSpPr txBox="1">
            <a:spLocks noChangeArrowheads="1"/>
          </p:cNvSpPr>
          <p:nvPr/>
        </p:nvSpPr>
        <p:spPr bwMode="auto">
          <a:xfrm>
            <a:off x="3826468" y="3235605"/>
            <a:ext cx="2520509" cy="26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10" tIns="39656" rIns="79310" bIns="39656">
            <a:spAutoFit/>
          </a:bodyPr>
          <a:lstStyle>
            <a:lvl1pPr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95300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921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874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827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399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971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543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15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Rectangular Slim Edge trenches</a:t>
            </a:r>
            <a:endParaRPr lang="it-IT" altLang="it-IT" sz="1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" name="Text Box 2712"/>
          <p:cNvSpPr txBox="1">
            <a:spLocks noChangeArrowheads="1"/>
          </p:cNvSpPr>
          <p:nvPr/>
        </p:nvSpPr>
        <p:spPr bwMode="auto">
          <a:xfrm>
            <a:off x="6504322" y="3224852"/>
            <a:ext cx="2349338" cy="26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10" tIns="39656" rIns="79310" bIns="39656">
            <a:spAutoFit/>
          </a:bodyPr>
          <a:lstStyle>
            <a:lvl1pPr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95300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921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874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82788" algn="l" defTabSz="660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399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971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543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1588" defTabSz="66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Columnar Slim Edge trenches</a:t>
            </a:r>
            <a:endParaRPr lang="it-IT" altLang="it-IT" sz="1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55" name="Grouper 84"/>
          <p:cNvGrpSpPr/>
          <p:nvPr/>
        </p:nvGrpSpPr>
        <p:grpSpPr>
          <a:xfrm>
            <a:off x="3893397" y="3427235"/>
            <a:ext cx="5575906" cy="2153522"/>
            <a:chOff x="-674646" y="4380971"/>
            <a:chExt cx="5575906" cy="2153522"/>
          </a:xfrm>
        </p:grpSpPr>
        <p:grpSp>
          <p:nvGrpSpPr>
            <p:cNvPr id="56" name="Grouper 76"/>
            <p:cNvGrpSpPr/>
            <p:nvPr/>
          </p:nvGrpSpPr>
          <p:grpSpPr>
            <a:xfrm>
              <a:off x="1808503" y="4380971"/>
              <a:ext cx="3092757" cy="2153522"/>
              <a:chOff x="3072617" y="4715421"/>
              <a:chExt cx="3092757" cy="2153522"/>
            </a:xfrm>
          </p:grpSpPr>
          <p:pic>
            <p:nvPicPr>
              <p:cNvPr id="68" name="Picture 24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618" y="4715421"/>
                <a:ext cx="2627072" cy="2153522"/>
              </a:xfrm>
              <a:prstGeom prst="rect">
                <a:avLst/>
              </a:prstGeom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3072617" y="4796450"/>
                <a:ext cx="2726217" cy="20037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5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999291" y="5167014"/>
                <a:ext cx="1166083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Columns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18691119">
                <a:off x="3995908" y="5667072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GR1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18691119">
                <a:off x="3913796" y="5604654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GR2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18691119">
                <a:off x="3843056" y="5540985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GR3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18691119">
                <a:off x="3767073" y="5475912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GR4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 Box 14"/>
              <p:cNvSpPr txBox="1">
                <a:spLocks noChangeArrowheads="1"/>
              </p:cNvSpPr>
              <p:nvPr/>
            </p:nvSpPr>
            <p:spPr bwMode="auto">
              <a:xfrm>
                <a:off x="3612978" y="5028975"/>
                <a:ext cx="76208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+mn-cs"/>
                  </a:rPr>
                  <a:t>Scribe Line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135538" y="4772126"/>
                <a:ext cx="793807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+mn-cs"/>
                  </a:rPr>
                  <a:t>Scribe Line </a:t>
                </a:r>
              </a:p>
            </p:txBody>
          </p:sp>
        </p:grpSp>
        <p:grpSp>
          <p:nvGrpSpPr>
            <p:cNvPr id="57" name="Grouper 83"/>
            <p:cNvGrpSpPr/>
            <p:nvPr/>
          </p:nvGrpSpPr>
          <p:grpSpPr>
            <a:xfrm>
              <a:off x="-674646" y="4417359"/>
              <a:ext cx="2436677" cy="1991215"/>
              <a:chOff x="-674646" y="4417359"/>
              <a:chExt cx="2436677" cy="1991215"/>
            </a:xfrm>
          </p:grpSpPr>
          <p:pic>
            <p:nvPicPr>
              <p:cNvPr id="59" name="Picture 26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74646" y="4460747"/>
                <a:ext cx="2436677" cy="1947827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 rot="18691119">
                <a:off x="-351667" y="4892462"/>
                <a:ext cx="1181038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Trenches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18691119">
                <a:off x="222035" y="5381851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GR1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8691119">
                <a:off x="139360" y="5305850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GR2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18691119">
                <a:off x="-34531" y="5149940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GR4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18691119">
                <a:off x="56559" y="5227453"/>
                <a:ext cx="1102875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GR3</a:t>
                </a:r>
                <a:endParaRPr lang="it-IT" sz="9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 Box 14"/>
              <p:cNvSpPr txBox="1">
                <a:spLocks noChangeArrowheads="1"/>
              </p:cNvSpPr>
              <p:nvPr/>
            </p:nvSpPr>
            <p:spPr bwMode="auto">
              <a:xfrm>
                <a:off x="349606" y="4812188"/>
                <a:ext cx="76208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+mn-cs"/>
                  </a:rPr>
                  <a:t>Scribe Line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-127834" y="4555339"/>
                <a:ext cx="793807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5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+mn-cs"/>
                  </a:rPr>
                  <a:t>Scribe Line </a:t>
                </a: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-674646" y="4460748"/>
              <a:ext cx="2436678" cy="2005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6256" y="6453337"/>
            <a:ext cx="2133600" cy="365125"/>
          </a:xfrm>
        </p:spPr>
        <p:txBody>
          <a:bodyPr/>
          <a:lstStyle/>
          <a:p>
            <a:fld id="{CBBD2B4A-D909-6A4A-A17A-EE38281D98C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749" y="1458363"/>
            <a:ext cx="2748975" cy="266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0" y="1533402"/>
            <a:ext cx="2789574" cy="1628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018" y="1538061"/>
            <a:ext cx="2729823" cy="1636840"/>
          </a:xfrm>
          <a:prstGeom prst="rect">
            <a:avLst/>
          </a:prstGeom>
        </p:spPr>
      </p:pic>
      <p:sp>
        <p:nvSpPr>
          <p:cNvPr id="17" name="Text Box 123"/>
          <p:cNvSpPr txBox="1">
            <a:spLocks noChangeArrowheads="1"/>
          </p:cNvSpPr>
          <p:nvPr/>
        </p:nvSpPr>
        <p:spPr bwMode="auto">
          <a:xfrm>
            <a:off x="659224" y="332657"/>
            <a:ext cx="7697972" cy="12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73922" tIns="173922" rIns="173922" bIns="173922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solidFill>
                  <a:srgbClr val="000099"/>
                </a:solidFill>
                <a:latin typeface="Calibri"/>
              </a:rPr>
              <a:t>M. Boscardin</a:t>
            </a:r>
            <a:r>
              <a:rPr lang="en-US" sz="1400" u="sng" baseline="30000" dirty="0">
                <a:solidFill>
                  <a:srgbClr val="000099"/>
                </a:solidFill>
                <a:latin typeface="Calibri"/>
              </a:rPr>
              <a:t>1,3 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G.-F. Dalla Betta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2,3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R. Mendicino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2,3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D M S Sultan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2,3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S. Ronchin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1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N. Zorzi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1,3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G. Darbo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4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M. Meschini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5</a:t>
            </a:r>
            <a:r>
              <a:rPr lang="en-US" sz="1400" dirty="0">
                <a:solidFill>
                  <a:srgbClr val="000099"/>
                </a:solidFill>
                <a:latin typeface="Calibri"/>
              </a:rPr>
              <a:t>; A. Messineo</a:t>
            </a:r>
            <a:r>
              <a:rPr lang="en-US" sz="1400" baseline="30000" dirty="0">
                <a:solidFill>
                  <a:srgbClr val="000099"/>
                </a:solidFill>
                <a:latin typeface="Calibri"/>
              </a:rPr>
              <a:t>6, 7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baseline="30000" dirty="0">
                <a:latin typeface="Calibri"/>
              </a:rPr>
              <a:t>1</a:t>
            </a:r>
            <a:r>
              <a:rPr lang="en-US" sz="1400" b="1" dirty="0">
                <a:latin typeface="Calibri"/>
              </a:rPr>
              <a:t>FBK, Italy; </a:t>
            </a:r>
            <a:r>
              <a:rPr lang="en-US" sz="1400" b="1" baseline="30000" dirty="0">
                <a:latin typeface="Calibri"/>
              </a:rPr>
              <a:t>2</a:t>
            </a:r>
            <a:r>
              <a:rPr lang="en-US" sz="1400" b="1" dirty="0">
                <a:latin typeface="Calibri"/>
              </a:rPr>
              <a:t>UniTN Italy; </a:t>
            </a:r>
            <a:r>
              <a:rPr lang="en-US" sz="1400" b="1" baseline="30000" dirty="0">
                <a:latin typeface="Calibri"/>
              </a:rPr>
              <a:t>3</a:t>
            </a:r>
            <a:r>
              <a:rPr lang="en-US" sz="1400" b="1" dirty="0">
                <a:latin typeface="Calibri"/>
              </a:rPr>
              <a:t>TIFPA-INFN, Trento; </a:t>
            </a:r>
            <a:r>
              <a:rPr lang="en-US" sz="1400" b="1" baseline="30000" dirty="0">
                <a:latin typeface="Calibri"/>
              </a:rPr>
              <a:t>4</a:t>
            </a:r>
            <a:r>
              <a:rPr lang="en-US" sz="1400" b="1" dirty="0">
                <a:latin typeface="Calibri"/>
              </a:rPr>
              <a:t>INFN Genova; </a:t>
            </a:r>
            <a:r>
              <a:rPr lang="en-US" sz="1400" b="1" baseline="30000" dirty="0">
                <a:latin typeface="Calibri"/>
              </a:rPr>
              <a:t>5</a:t>
            </a:r>
            <a:r>
              <a:rPr lang="en-US" sz="1400" b="1" dirty="0">
                <a:latin typeface="Calibri"/>
              </a:rPr>
              <a:t>INFN Firenze; </a:t>
            </a:r>
            <a:r>
              <a:rPr lang="en-US" sz="1400" b="1" baseline="30000" dirty="0">
                <a:latin typeface="Calibri"/>
              </a:rPr>
              <a:t>6</a:t>
            </a:r>
            <a:r>
              <a:rPr lang="en-US" sz="1400" b="1" dirty="0">
                <a:latin typeface="Calibri"/>
              </a:rPr>
              <a:t>INFN Pisa; </a:t>
            </a:r>
            <a:r>
              <a:rPr lang="en-US" sz="1400" b="1" baseline="30000" dirty="0">
                <a:latin typeface="Calibri"/>
              </a:rPr>
              <a:t>7</a:t>
            </a:r>
            <a:r>
              <a:rPr lang="en-US" sz="1400" b="1" dirty="0">
                <a:latin typeface="Calibri"/>
              </a:rPr>
              <a:t>University of Pisa, Italy </a:t>
            </a:r>
          </a:p>
        </p:txBody>
      </p:sp>
      <p:sp>
        <p:nvSpPr>
          <p:cNvPr id="20" name="Text Box 122"/>
          <p:cNvSpPr txBox="1">
            <a:spLocks noChangeArrowheads="1"/>
          </p:cNvSpPr>
          <p:nvPr/>
        </p:nvSpPr>
        <p:spPr bwMode="auto">
          <a:xfrm>
            <a:off x="1307910" y="-387423"/>
            <a:ext cx="6434041" cy="124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3922" tIns="434805" rIns="173922" bIns="434805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Thin 3D Si Radiation Sensors for HL-LHC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7504" y="1196752"/>
            <a:ext cx="339065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Proposed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fabrication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approach</a:t>
            </a:r>
            <a:r>
              <a:rPr lang="it-IT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588225" y="1196753"/>
            <a:ext cx="1883849" cy="5232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First wafer layout</a:t>
            </a:r>
          </a:p>
          <a:p>
            <a:pPr algn="ctr"/>
            <a:r>
              <a:rPr lang="it-IT" sz="1400" dirty="0">
                <a:solidFill>
                  <a:srgbClr val="FF0000"/>
                </a:solidFill>
              </a:rPr>
              <a:t>(ready for </a:t>
            </a:r>
            <a:r>
              <a:rPr lang="it-IT" sz="1400" dirty="0" err="1">
                <a:solidFill>
                  <a:srgbClr val="FF0000"/>
                </a:solidFill>
              </a:rPr>
              <a:t>fabrication</a:t>
            </a:r>
            <a:r>
              <a:rPr lang="it-IT" sz="1400" dirty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40152" y="3861048"/>
            <a:ext cx="3096344" cy="1088754"/>
            <a:chOff x="-3235" y="1248222"/>
            <a:chExt cx="4198121" cy="13869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3123" y="1422794"/>
              <a:ext cx="2481763" cy="102894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35" y="1248222"/>
              <a:ext cx="1680448" cy="138698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527485" y="2015405"/>
              <a:ext cx="235385" cy="33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L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41536" y="1810975"/>
              <a:ext cx="213985" cy="33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</a:rPr>
                <a:t>L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497" y="3467662"/>
            <a:ext cx="5675591" cy="3345714"/>
            <a:chOff x="0" y="2891099"/>
            <a:chExt cx="5675591" cy="3345714"/>
          </a:xfrm>
        </p:grpSpPr>
        <p:sp>
          <p:nvSpPr>
            <p:cNvPr id="33" name="Rectangle 32"/>
            <p:cNvSpPr/>
            <p:nvPr/>
          </p:nvSpPr>
          <p:spPr>
            <a:xfrm>
              <a:off x="35642" y="2891099"/>
              <a:ext cx="5639949" cy="3269556"/>
            </a:xfrm>
            <a:prstGeom prst="rect">
              <a:avLst/>
            </a:prstGeom>
            <a:solidFill>
              <a:srgbClr val="FFFF99">
                <a:alpha val="1961"/>
              </a:srgbClr>
            </a:solidFill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001631"/>
              <a:ext cx="2815628" cy="223518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9826" y="4001631"/>
              <a:ext cx="2932133" cy="22351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05389" y="2943819"/>
              <a:ext cx="3740036" cy="1128094"/>
            </a:xfrm>
            <a:prstGeom prst="rect">
              <a:avLst/>
            </a:prstGeom>
          </p:spPr>
        </p:pic>
        <p:sp>
          <p:nvSpPr>
            <p:cNvPr id="37" name="CasellaDiTesto 18"/>
            <p:cNvSpPr txBox="1"/>
            <p:nvPr/>
          </p:nvSpPr>
          <p:spPr>
            <a:xfrm>
              <a:off x="277184" y="3035393"/>
              <a:ext cx="1451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FF0000"/>
                  </a:solidFill>
                </a:rPr>
                <a:t>Simulated Signal Efficiency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652120" y="5140350"/>
            <a:ext cx="3432913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1400" dirty="0"/>
              <a:t>3d silicon is still be targeted for inner regions of HL-LHC detectors.</a:t>
            </a:r>
          </a:p>
          <a:p>
            <a:r>
              <a:rPr lang="en-GB" sz="1400" dirty="0"/>
              <a:t>Some tension between column diameter and depth with smaller pixel size</a:t>
            </a:r>
          </a:p>
          <a:p>
            <a:r>
              <a:rPr lang="en-GB" sz="1400" dirty="0"/>
              <a:t>Costs/yields needs to be improved to be used more widely.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453336"/>
            <a:ext cx="2133600" cy="476250"/>
          </a:xfrm>
        </p:spPr>
        <p:txBody>
          <a:bodyPr/>
          <a:lstStyle/>
          <a:p>
            <a:fld id="{39D8D2CD-1E65-C847-8D38-2F517144BC2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CMOS/MAPs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HR CMOS active sensors</a:t>
            </a:r>
          </a:p>
          <a:p>
            <a:r>
              <a:rPr lang="en-GB" dirty="0" smtClean="0"/>
              <a:t>HV CMOS active sensors</a:t>
            </a:r>
          </a:p>
          <a:p>
            <a:r>
              <a:rPr lang="en-GB" dirty="0" smtClean="0"/>
              <a:t>SOI active sensors</a:t>
            </a:r>
          </a:p>
          <a:p>
            <a:r>
              <a:rPr lang="en-GB" dirty="0" smtClean="0"/>
              <a:t>MAPs </a:t>
            </a:r>
          </a:p>
        </p:txBody>
      </p:sp>
    </p:spTree>
    <p:extLst>
      <p:ext uri="{BB962C8B-B14F-4D97-AF65-F5344CB8AC3E}">
        <p14:creationId xmlns:p14="http://schemas.microsoft.com/office/powerpoint/2010/main" val="36475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1600"/>
          </a:xfrm>
        </p:spPr>
        <p:txBody>
          <a:bodyPr/>
          <a:lstStyle/>
          <a:p>
            <a:r>
              <a:rPr lang="en-GB" dirty="0" smtClean="0"/>
              <a:t>CMOS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1124744"/>
            <a:ext cx="4038600" cy="4525962"/>
          </a:xfrm>
        </p:spPr>
        <p:txBody>
          <a:bodyPr/>
          <a:lstStyle/>
          <a:p>
            <a:r>
              <a:rPr lang="en-GB" sz="2400" dirty="0"/>
              <a:t>CMOS sensors (MAPs) are viewed as the future for our field</a:t>
            </a:r>
          </a:p>
          <a:p>
            <a:pPr lvl="1"/>
            <a:r>
              <a:rPr lang="en-GB" sz="2000" dirty="0"/>
              <a:t>Could easily have a full conference on just this topic</a:t>
            </a:r>
          </a:p>
          <a:p>
            <a:r>
              <a:rPr lang="en-GB" sz="2400" dirty="0"/>
              <a:t>Developing on two tracks (active sensors with standard CMOS ROCs and full MAPs)</a:t>
            </a:r>
          </a:p>
          <a:p>
            <a:pPr lvl="1"/>
            <a:r>
              <a:rPr lang="en-GB" sz="2000" dirty="0"/>
              <a:t>Impressive progress on the understanding for signal development and radiation tolerance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3137200"/>
              </p:ext>
            </p:extLst>
          </p:nvPr>
        </p:nvGraphicFramePr>
        <p:xfrm>
          <a:off x="4211960" y="1350964"/>
          <a:ext cx="4752528" cy="2772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485"/>
                <a:gridCol w="1469899"/>
                <a:gridCol w="1019072"/>
                <a:gridCol w="1019072"/>
              </a:tblGrid>
              <a:tr h="64445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Company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Technology</a:t>
                      </a:r>
                      <a:r>
                        <a:rPr lang="en-GB" sz="1800" baseline="0" dirty="0" smtClean="0"/>
                        <a:t> Size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HV/HR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Stitching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AMS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350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HV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No</a:t>
                      </a:r>
                      <a:endParaRPr lang="en-GB" sz="1800" dirty="0"/>
                    </a:p>
                  </a:txBody>
                  <a:tcPr/>
                </a:tc>
              </a:tr>
              <a:tr h="64445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Tower Jazz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180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Yes</a:t>
                      </a:r>
                      <a:endParaRPr lang="en-GB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AMS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180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HV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No</a:t>
                      </a:r>
                      <a:endParaRPr lang="en-GB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XFAB SOI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180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HV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No</a:t>
                      </a:r>
                      <a:endParaRPr lang="en-GB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 smtClean="0"/>
                        <a:t>Tosiba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130 nm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HR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??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6F3FC-9C57-462F-8E4D-7F555CE4D9B0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4221088"/>
            <a:ext cx="510913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/>
              <a:t>Technology nodes under study in poster 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3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1"/>
          <p:cNvSpPr>
            <a:spLocks noGrp="1"/>
          </p:cNvSpPr>
          <p:nvPr>
            <p:ph type="title"/>
          </p:nvPr>
        </p:nvSpPr>
        <p:spPr>
          <a:xfrm>
            <a:off x="-36512" y="44624"/>
            <a:ext cx="8100332" cy="1412776"/>
          </a:xfrm>
        </p:spPr>
        <p:txBody>
          <a:bodyPr/>
          <a:lstStyle/>
          <a:p>
            <a:r>
              <a:rPr lang="en-US" altLang="en-US" sz="2800" dirty="0">
                <a:solidFill>
                  <a:srgbClr val="3C8C93"/>
                </a:solidFill>
              </a:rPr>
              <a:t>(Sadly NO)</a:t>
            </a:r>
            <a:r>
              <a:rPr lang="en-GB" sz="2800" dirty="0"/>
              <a:t> First results from the Over-depleted CMOS Monolithic Active Pixel Sensor project (</a:t>
            </a:r>
            <a:r>
              <a:rPr lang="en-GB" sz="2800" dirty="0" err="1"/>
              <a:t>OverMOS</a:t>
            </a:r>
            <a:r>
              <a:rPr lang="en-GB" sz="2800" dirty="0"/>
              <a:t>)</a:t>
            </a:r>
            <a:endParaRPr lang="en-US" altLang="en-US" sz="2800" dirty="0">
              <a:solidFill>
                <a:srgbClr val="3C8C93"/>
              </a:solidFill>
            </a:endParaRPr>
          </a:p>
        </p:txBody>
      </p:sp>
      <p:sp>
        <p:nvSpPr>
          <p:cNvPr id="13315" name="Content Placeholder 12"/>
          <p:cNvSpPr>
            <a:spLocks noGrp="1"/>
          </p:cNvSpPr>
          <p:nvPr>
            <p:ph idx="1"/>
          </p:nvPr>
        </p:nvSpPr>
        <p:spPr>
          <a:xfrm>
            <a:off x="0" y="1556792"/>
            <a:ext cx="5393152" cy="5301208"/>
          </a:xfrm>
        </p:spPr>
        <p:txBody>
          <a:bodyPr/>
          <a:lstStyle/>
          <a:p>
            <a:r>
              <a:rPr lang="en-US" altLang="en-US" sz="1800" dirty="0"/>
              <a:t>High resistivity (HR) CMOS sensor with low doped epitaxial layers allowing full depletion of the sensor (bias of ~6-30 V)</a:t>
            </a:r>
          </a:p>
          <a:p>
            <a:pPr lvl="1"/>
            <a:r>
              <a:rPr lang="en-US" altLang="en-US" sz="1600" dirty="0" err="1"/>
              <a:t>TowerJazz</a:t>
            </a:r>
            <a:r>
              <a:rPr lang="en-US" altLang="en-US" sz="1600" dirty="0"/>
              <a:t> HR 180 nm CMOS</a:t>
            </a:r>
          </a:p>
          <a:p>
            <a:r>
              <a:rPr lang="en-US" altLang="en-US" sz="1800" dirty="0"/>
              <a:t>Should collect all charge through drift, faster than previous high resistivity approaches</a:t>
            </a:r>
          </a:p>
          <a:p>
            <a:r>
              <a:rPr lang="en-US" altLang="en-US" sz="1800" dirty="0"/>
              <a:t>Submitted with different geometries for active cell, to evaluate implementations for pixel- and strip-like detector and evaluate timing vs. fill-factors</a:t>
            </a:r>
          </a:p>
          <a:p>
            <a:pPr lvl="1"/>
            <a:r>
              <a:rPr lang="en-US" altLang="en-US" sz="1600" dirty="0"/>
              <a:t>P-</a:t>
            </a:r>
            <a:r>
              <a:rPr lang="en-US" altLang="en-US" sz="1600" dirty="0" err="1"/>
              <a:t>epi</a:t>
            </a:r>
            <a:r>
              <a:rPr lang="en-US" altLang="en-US" sz="1600" dirty="0"/>
              <a:t> on P substrate (electrons)</a:t>
            </a:r>
          </a:p>
          <a:p>
            <a:pPr lvl="1"/>
            <a:r>
              <a:rPr lang="en-US" altLang="en-US" sz="1600" dirty="0"/>
              <a:t>P-</a:t>
            </a:r>
            <a:r>
              <a:rPr lang="en-US" altLang="en-US" sz="1600" dirty="0" err="1"/>
              <a:t>epi</a:t>
            </a:r>
            <a:r>
              <a:rPr lang="en-US" altLang="en-US" sz="1600" dirty="0"/>
              <a:t> on N substrate (holes)</a:t>
            </a:r>
          </a:p>
          <a:p>
            <a:r>
              <a:rPr lang="en-US" altLang="en-US" sz="1800" dirty="0"/>
              <a:t>Preparing for a second submission with a full active sensor implementation</a:t>
            </a:r>
          </a:p>
          <a:p>
            <a:pPr lvl="1"/>
            <a:endParaRPr lang="en-US" altLang="en-US" sz="1600" dirty="0"/>
          </a:p>
          <a:p>
            <a:pPr lvl="1"/>
            <a:endParaRPr lang="en-US" altLang="en-US" sz="1600" dirty="0"/>
          </a:p>
          <a:p>
            <a:endParaRPr lang="en-US" altLang="en-US" sz="1800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93152" y="1556793"/>
            <a:ext cx="3744914" cy="1173163"/>
            <a:chOff x="941664" y="10235562"/>
            <a:chExt cx="7626336" cy="239023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4" t="4456" r="2551" b="4211"/>
            <a:stretch>
              <a:fillRect/>
            </a:stretch>
          </p:blipFill>
          <p:spPr bwMode="auto">
            <a:xfrm>
              <a:off x="4896000" y="10242680"/>
              <a:ext cx="3672000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664" y="10235562"/>
              <a:ext cx="3693327" cy="239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393152" y="2763334"/>
            <a:ext cx="3744914" cy="1025706"/>
            <a:chOff x="16698913" y="16526871"/>
            <a:chExt cx="6192687" cy="2813642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8913" y="16530638"/>
              <a:ext cx="203835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7145" y="16526871"/>
              <a:ext cx="203835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775" y="16530638"/>
              <a:ext cx="2028825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578912" y="3309927"/>
            <a:ext cx="861133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Lucida Grande"/>
              </a:rPr>
              <a:t>&lt;0ns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8264" y="3316959"/>
            <a:ext cx="681597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Lucida Grande"/>
              </a:rPr>
              <a:t>0ns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98058" y="3316957"/>
            <a:ext cx="853119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Lucida Grande"/>
              </a:rPr>
              <a:t>15ns</a:t>
            </a:r>
          </a:p>
        </p:txBody>
      </p:sp>
      <p:pic>
        <p:nvPicPr>
          <p:cNvPr id="14" name="Picture 17" descr="C:\Users\ffw78\Google Drive\My Talks\2015\Oxford Apr15\OverMOS_Efiel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20" y="3789041"/>
            <a:ext cx="3520482" cy="16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\\Ppd-dfs.pp.rl.ac.uk\ppd\fedid\lyr76250\My Pictures\Profi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02" y="44625"/>
            <a:ext cx="997302" cy="14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3529" y="6021289"/>
            <a:ext cx="5183375" cy="646321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19050">
            <a:solidFill>
              <a:sysClr val="windowText" lastClr="000000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pPr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Study of “Imaging” technology with stitching</a:t>
            </a:r>
            <a:endParaRPr lang="en-GB" kern="0" dirty="0">
              <a:solidFill>
                <a:prstClr val="black"/>
              </a:solidFill>
            </a:endParaRPr>
          </a:p>
          <a:p>
            <a:pPr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black"/>
                </a:solidFill>
              </a:rPr>
              <a:t>Radiation tolerance still need to be demonstrated</a:t>
            </a:r>
            <a:endParaRPr lang="en-GB" kern="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1" y="1002214"/>
            <a:ext cx="1402928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Jens </a:t>
            </a:r>
            <a:r>
              <a:rPr lang="en-GB" dirty="0" err="1">
                <a:solidFill>
                  <a:srgbClr val="FF0000"/>
                </a:solidFill>
              </a:rPr>
              <a:t>Dopke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3" y="1052737"/>
            <a:ext cx="186459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HV Standard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>
          <a:xfrm>
            <a:off x="8532440" y="6481142"/>
            <a:ext cx="647700" cy="476250"/>
          </a:xfrm>
          <a:prstGeom prst="rect">
            <a:avLst/>
          </a:prstGeom>
        </p:spPr>
        <p:txBody>
          <a:bodyPr lIns="91430" tIns="45715" rIns="91430" bIns="457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5576F3FC-9C57-462F-8E4D-7F555CE4D9B0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0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0" y="116632"/>
            <a:ext cx="8321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1556792"/>
            <a:ext cx="554461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6264696" cy="16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24129" y="1556792"/>
            <a:ext cx="824401" cy="61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8" y="2701308"/>
            <a:ext cx="2448271" cy="16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6992"/>
            <a:ext cx="2889299" cy="217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"/>
          <a:stretch/>
        </p:blipFill>
        <p:spPr bwMode="auto">
          <a:xfrm>
            <a:off x="3059833" y="3356992"/>
            <a:ext cx="3560705" cy="205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5589241"/>
            <a:ext cx="705678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dirty="0"/>
              <a:t>First tests are promising.</a:t>
            </a:r>
          </a:p>
          <a:p>
            <a:r>
              <a:rPr lang="en-GB" sz="2000" dirty="0"/>
              <a:t>Needs further development to show radiation tolerance and systems potential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7" y="764705"/>
            <a:ext cx="186459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HV Standard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HVCMOS Detectors – Overview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5" y="692150"/>
            <a:ext cx="5832648" cy="2584450"/>
          </a:xfrm>
        </p:spPr>
        <p:txBody>
          <a:bodyPr/>
          <a:lstStyle/>
          <a:p>
            <a:pPr algn="just"/>
            <a:r>
              <a:rPr lang="en-US" dirty="0"/>
              <a:t>High-voltage CMOS (HVCMOS) pixel sensors are depleted active pixel sensors implemented in standard CMOS processes.</a:t>
            </a:r>
          </a:p>
          <a:p>
            <a:pPr algn="just"/>
            <a:r>
              <a:rPr lang="en-US" b="1" dirty="0"/>
              <a:t>Applications </a:t>
            </a:r>
          </a:p>
          <a:p>
            <a:pPr lvl="1" algn="just"/>
            <a:r>
              <a:rPr lang="en-US" sz="1200" b="1" dirty="0"/>
              <a:t>Mu3e</a:t>
            </a:r>
            <a:r>
              <a:rPr lang="en-US" sz="1200" dirty="0"/>
              <a:t>:developed a 4 mm x 4 mm large detector prototype </a:t>
            </a:r>
            <a:r>
              <a:rPr lang="en-US" sz="1200" dirty="0" err="1"/>
              <a:t>MuPix</a:t>
            </a:r>
            <a:r>
              <a:rPr lang="en-US" sz="1200" dirty="0"/>
              <a:t> (</a:t>
            </a:r>
            <a:r>
              <a:rPr lang="en-US" sz="1200" i="1" dirty="0"/>
              <a:t>monolithic HVCMOS detector</a:t>
            </a:r>
            <a:r>
              <a:rPr lang="en-US" sz="1200" dirty="0"/>
              <a:t>)  in</a:t>
            </a:r>
            <a:r>
              <a:rPr lang="en-US" sz="1200" b="1" dirty="0"/>
              <a:t> AMS 180 nm technology</a:t>
            </a:r>
            <a:r>
              <a:rPr lang="en-US" sz="1200" dirty="0"/>
              <a:t>.</a:t>
            </a:r>
          </a:p>
          <a:p>
            <a:pPr lvl="1"/>
            <a:r>
              <a:rPr lang="en-US" sz="1200" b="1" dirty="0"/>
              <a:t>ATLAS pixels: </a:t>
            </a:r>
            <a:r>
              <a:rPr lang="en-US" sz="1200" dirty="0"/>
              <a:t>Five TS  in 180 nm and two in </a:t>
            </a:r>
            <a:r>
              <a:rPr lang="en-US" sz="1200" b="1" dirty="0"/>
              <a:t>350 nm AMS technology</a:t>
            </a:r>
            <a:r>
              <a:rPr lang="en-US" sz="1200" dirty="0"/>
              <a:t>. Smart HVCMOS sensor readout with the pixel readout ASIC FEI4. Capacitive signal transmission used instead bump bonds.</a:t>
            </a:r>
          </a:p>
          <a:p>
            <a:pPr lvl="1"/>
            <a:r>
              <a:rPr lang="en-US" sz="1200" b="1" dirty="0"/>
              <a:t>ATLAS </a:t>
            </a:r>
            <a:r>
              <a:rPr lang="en-US" sz="1200" b="1" dirty="0" err="1"/>
              <a:t>strips:</a:t>
            </a:r>
            <a:r>
              <a:rPr lang="en-US" sz="1200" dirty="0" err="1"/>
              <a:t>HVCMOS</a:t>
            </a:r>
            <a:r>
              <a:rPr lang="en-US" sz="1200" dirty="0"/>
              <a:t> sensors (AMS 350nm technology) </a:t>
            </a:r>
          </a:p>
          <a:p>
            <a:pPr lvl="1"/>
            <a:r>
              <a:rPr lang="en-US" sz="1200" b="1" dirty="0"/>
              <a:t>CLIC</a:t>
            </a:r>
            <a:r>
              <a:rPr lang="en-US" sz="1200" dirty="0"/>
              <a:t>: HVCMOS active sensor </a:t>
            </a:r>
            <a:r>
              <a:rPr lang="en-US" sz="1200" dirty="0" err="1"/>
              <a:t>capacitively</a:t>
            </a:r>
            <a:r>
              <a:rPr lang="en-US" sz="1200" dirty="0"/>
              <a:t> coupled to CLICPIX ASIC – 25µm x 25µm pixels.</a:t>
            </a:r>
            <a:endParaRPr lang="en-US" sz="1600" dirty="0"/>
          </a:p>
          <a:p>
            <a:r>
              <a:rPr lang="en-US" dirty="0"/>
              <a:t>Within HVCMOS, we are planning several engineering runs in 350nm and 180nm technologies with increased substrate resistivity (20 </a:t>
            </a:r>
            <a:r>
              <a:rPr lang="el-GR" dirty="0"/>
              <a:t>Ω</a:t>
            </a:r>
            <a:r>
              <a:rPr lang="en-US" dirty="0"/>
              <a:t> cm standard vs. 80 </a:t>
            </a:r>
            <a:r>
              <a:rPr lang="el-GR" dirty="0"/>
              <a:t>Ω</a:t>
            </a:r>
            <a:r>
              <a:rPr lang="de-DE" dirty="0"/>
              <a:t>cm – 2 k</a:t>
            </a:r>
            <a:r>
              <a:rPr lang="el-GR" dirty="0"/>
              <a:t>Ω</a:t>
            </a:r>
            <a:r>
              <a:rPr lang="de-DE" dirty="0"/>
              <a:t>cm)</a:t>
            </a:r>
          </a:p>
          <a:p>
            <a:r>
              <a:rPr lang="en-US" dirty="0"/>
              <a:t>Strontium-90 signal after proton irradiation </a:t>
            </a:r>
            <a:r>
              <a:rPr lang="en-US" i="1" dirty="0"/>
              <a:t>to 2 x 10</a:t>
            </a:r>
            <a:r>
              <a:rPr lang="en-US" i="1" baseline="30000" dirty="0"/>
              <a:t>15</a:t>
            </a:r>
            <a:r>
              <a:rPr lang="en-US" i="1" dirty="0"/>
              <a:t>n</a:t>
            </a:r>
            <a:r>
              <a:rPr lang="en-US" i="1" baseline="-25000" dirty="0"/>
              <a:t>eq</a:t>
            </a:r>
            <a:r>
              <a:rPr lang="en-US" i="1" dirty="0"/>
              <a:t>/cm</a:t>
            </a:r>
            <a:r>
              <a:rPr lang="en-US" i="1" baseline="30000" dirty="0"/>
              <a:t>2 </a:t>
            </a:r>
            <a:r>
              <a:rPr lang="en-US" dirty="0"/>
              <a:t>~ 3600e. Signal to noise ratio after proton irradiation ~ 20.</a:t>
            </a:r>
          </a:p>
          <a:p>
            <a:endParaRPr lang="en-US" dirty="0"/>
          </a:p>
          <a:p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17EFD-3C9F-4F81-B760-9000E55AF854}" type="slidenum">
              <a:rPr lang="de-DE" altLang="de-DE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5" name="Picture 47" descr="C:\Ivan\3DLayout\gdsto3d-20070815-win32-bin\ManyPixels\Kopie von exampleNice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11224" r="7718" b="7636"/>
          <a:stretch/>
        </p:blipFill>
        <p:spPr bwMode="auto">
          <a:xfrm>
            <a:off x="6588224" y="692696"/>
            <a:ext cx="2063338" cy="15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3"/>
            <a:ext cx="2971800" cy="19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308304" y="4325034"/>
            <a:ext cx="1584176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Irradiated to 10</a:t>
            </a:r>
            <a:r>
              <a:rPr lang="en-US" sz="10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15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</a:t>
            </a:r>
            <a:r>
              <a:rPr lang="en-US" sz="1000" baseline="-25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eq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/cm</a:t>
            </a:r>
            <a:r>
              <a:rPr lang="en-US" sz="10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with neutrons</a:t>
            </a:r>
            <a:endParaRPr lang="de-DE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52121" y="2204864"/>
            <a:ext cx="3200400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HVCMOS detector is based on the </a:t>
            </a:r>
            <a:r>
              <a:rPr lang="en-US" sz="1000" i="1" dirty="0">
                <a:solidFill>
                  <a:srgbClr val="000000"/>
                </a:solidFill>
                <a:latin typeface="Arial" charset="0"/>
                <a:cs typeface="Arial" charset="0"/>
              </a:rPr>
              <a:t>triple-well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structure: A deep n-well in p-substrate is used as charge-collecting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electrode.The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entire CMOS pixel electronics are placed inside the deep n-well.</a:t>
            </a:r>
            <a:endParaRPr lang="de-DE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541050"/>
            <a:ext cx="7200800" cy="120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HVCMOS has (almost) demonstrated radiation hardness</a:t>
            </a:r>
          </a:p>
          <a:p>
            <a:r>
              <a:rPr lang="en-GB" dirty="0" smtClean="0"/>
              <a:t>Huge potential for future detectors</a:t>
            </a:r>
          </a:p>
          <a:p>
            <a:r>
              <a:rPr lang="en-GB" dirty="0" smtClean="0"/>
              <a:t>Important open questions are: how much digital functionality can be include and how best to make large systems (10s-100s 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1" y="188641"/>
            <a:ext cx="1210568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Ivan </a:t>
            </a:r>
            <a:r>
              <a:rPr lang="en-GB" dirty="0" err="1">
                <a:solidFill>
                  <a:srgbClr val="FF0000"/>
                </a:solidFill>
              </a:rPr>
              <a:t>Peric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1352643"/>
            <a:ext cx="1505520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HV Standard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Current Systems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BCMs</a:t>
            </a:r>
          </a:p>
          <a:p>
            <a:r>
              <a:rPr lang="en-GB" dirty="0" smtClean="0"/>
              <a:t>Luminosity Monitors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3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36511" y="4735207"/>
            <a:ext cx="2870123" cy="2150177"/>
            <a:chOff x="5503071" y="3657600"/>
            <a:chExt cx="3439083" cy="2819399"/>
          </a:xfrm>
        </p:grpSpPr>
        <p:pic>
          <p:nvPicPr>
            <p:cNvPr id="32" name="Picture 31" descr="IV_XTB01_XTB02_log_scal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3071" y="3657600"/>
              <a:ext cx="3439083" cy="281939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20436167">
              <a:off x="6006301" y="4209377"/>
              <a:ext cx="1137817" cy="68606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66"/>
                  </a:solidFill>
                  <a:latin typeface="Calibri"/>
                  <a:cs typeface="+mn-cs"/>
                </a:rPr>
                <a:t>XTB01 - No P-stop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20269632">
              <a:off x="7128171" y="5180101"/>
              <a:ext cx="1251932" cy="686067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8000"/>
                  </a:solidFill>
                  <a:latin typeface="Calibri"/>
                  <a:cs typeface="+mn-cs"/>
                </a:rPr>
                <a:t>XTB02 – With P-stop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415"/>
            <a:ext cx="6781800" cy="703112"/>
          </a:xfrm>
        </p:spPr>
        <p:txBody>
          <a:bodyPr/>
          <a:lstStyle/>
          <a:p>
            <a:r>
              <a:rPr lang="en-US" sz="2400" dirty="0"/>
              <a:t>Radiation-hard CMOS: XFAB SOI Monolithic 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76200" y="883754"/>
            <a:ext cx="4567808" cy="223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  <a:noAutofit/>
          </a:bodyPr>
          <a:lstStyle/>
          <a:p>
            <a:pPr marL="342865" indent="-342865" fontAlgn="auto">
              <a:spcBef>
                <a:spcPct val="20000"/>
              </a:spcBef>
              <a:spcAft>
                <a:spcPts val="0"/>
              </a:spcAft>
            </a:pP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Monolithic test chip in XFAB 180nm </a:t>
            </a: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SOI process</a:t>
            </a: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: </a:t>
            </a: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Electronics isolated from substrate </a:t>
            </a: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through oxide (BOX)</a:t>
            </a:r>
          </a:p>
          <a:p>
            <a:pPr marL="342865" indent="-342865" fontAlgn="auto">
              <a:spcBef>
                <a:spcPct val="2000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Small collection </a:t>
            </a: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well (capacitance!) and no competing wells in </a:t>
            </a:r>
            <a:r>
              <a:rPr lang="en-US" b="1" kern="0" dirty="0" err="1">
                <a:solidFill>
                  <a:srgbClr val="000066"/>
                </a:solidFill>
                <a:latin typeface="Arial"/>
                <a:cs typeface="Arial"/>
              </a:rPr>
              <a:t>p</a:t>
            </a: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-substrate </a:t>
            </a: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with </a:t>
            </a:r>
            <a:r>
              <a:rPr dirty="0">
                <a:solidFill>
                  <a:srgbClr val="000066"/>
                </a:solidFill>
                <a:latin typeface="Arial"/>
                <a:cs typeface="Arial"/>
              </a:rPr>
              <a:t>100 Ω cm CZ </a:t>
            </a:r>
            <a:r>
              <a:rPr lang="en-US" dirty="0">
                <a:solidFill>
                  <a:srgbClr val="000066"/>
                </a:solidFill>
                <a:latin typeface="Arial"/>
                <a:cs typeface="Arial"/>
              </a:rPr>
              <a:t>(</a:t>
            </a:r>
            <a:r>
              <a:rPr dirty="0">
                <a:solidFill>
                  <a:srgbClr val="000066"/>
                </a:solidFill>
                <a:latin typeface="Arial"/>
                <a:cs typeface="Arial"/>
              </a:rPr>
              <a:t>1 kΩ cm possible</a:t>
            </a:r>
            <a:r>
              <a:rPr lang="en-US" dirty="0">
                <a:solidFill>
                  <a:srgbClr val="000066"/>
                </a:solidFill>
                <a:latin typeface="Arial"/>
                <a:cs typeface="Arial"/>
              </a:rPr>
              <a:t>)</a:t>
            </a:r>
            <a:r>
              <a:rPr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srgbClr val="000066"/>
                </a:solidFill>
                <a:latin typeface="Arial"/>
                <a:cs typeface="Arial"/>
              </a:rPr>
              <a:t>HV </a:t>
            </a:r>
            <a:r>
              <a:rPr lang="en-US" dirty="0">
                <a:solidFill>
                  <a:srgbClr val="000066"/>
                </a:solidFill>
                <a:latin typeface="Arial"/>
                <a:cs typeface="Arial"/>
              </a:rPr>
              <a:t>up to 300V</a:t>
            </a:r>
            <a:r>
              <a:rPr lang="en-US" kern="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</a:p>
          <a:p>
            <a:pPr marL="342865" indent="-342865" eaLnBrk="0" hangingPunct="0"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Irradiated up to 700Mrad TID and 5x10</a:t>
            </a:r>
            <a:r>
              <a:rPr lang="en-US" b="1" kern="0" baseline="30000" dirty="0">
                <a:solidFill>
                  <a:srgbClr val="000066"/>
                </a:solidFill>
                <a:latin typeface="Arial"/>
                <a:cs typeface="Arial"/>
              </a:rPr>
              <a:t>14</a:t>
            </a:r>
            <a:r>
              <a:rPr lang="en-US" b="1" kern="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lang="en-US" b="1" kern="0" dirty="0" err="1">
                <a:solidFill>
                  <a:srgbClr val="000066"/>
                </a:solidFill>
                <a:latin typeface="Arial"/>
                <a:cs typeface="Arial"/>
              </a:rPr>
              <a:t>neq</a:t>
            </a:r>
            <a:endParaRPr lang="en-US" b="1" kern="0" dirty="0">
              <a:solidFill>
                <a:srgbClr val="000066"/>
              </a:solidFill>
              <a:latin typeface="Arial"/>
              <a:cs typeface="Arial"/>
            </a:endParaRPr>
          </a:p>
          <a:p>
            <a:pPr marL="342865" indent="-342865" eaLnBrk="0" hangingPunct="0">
              <a:spcBef>
                <a:spcPct val="20000"/>
              </a:spcBef>
              <a:defRPr/>
            </a:pPr>
            <a:endParaRPr lang="en-US" kern="0" dirty="0">
              <a:solidFill>
                <a:srgbClr val="000066"/>
              </a:solidFill>
              <a:latin typeface="Arial"/>
              <a:cs typeface="Arial"/>
            </a:endParaRPr>
          </a:p>
        </p:txBody>
      </p:sp>
      <p:pic>
        <p:nvPicPr>
          <p:cNvPr id="10" name="Content Placeholder 9" descr="Screen Shot 2015-05-20 at 06.46.08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800" y="836712"/>
            <a:ext cx="4458872" cy="2221844"/>
          </a:xfrm>
        </p:spPr>
      </p:pic>
      <p:sp>
        <p:nvSpPr>
          <p:cNvPr id="9" name="TextBox 8"/>
          <p:cNvSpPr txBox="1"/>
          <p:nvPr/>
        </p:nvSpPr>
        <p:spPr>
          <a:xfrm>
            <a:off x="4472880" y="3212976"/>
            <a:ext cx="4419600" cy="1200318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66"/>
                </a:solidFill>
                <a:latin typeface="Calibri"/>
                <a:cs typeface="+mn-cs"/>
              </a:rPr>
              <a:t> No back-gate effect observed in irradiation: electronics isolated from substrate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66"/>
                </a:solidFill>
                <a:latin typeface="Calibri"/>
                <a:cs typeface="+mn-cs"/>
              </a:rPr>
              <a:t> Only very small </a:t>
            </a:r>
            <a:r>
              <a:rPr lang="en-US" b="1" dirty="0" err="1">
                <a:solidFill>
                  <a:srgbClr val="000066"/>
                </a:solidFill>
                <a:latin typeface="Calibri"/>
                <a:cs typeface="+mn-cs"/>
              </a:rPr>
              <a:t>V_thr</a:t>
            </a:r>
            <a:r>
              <a:rPr lang="en-US" b="1" dirty="0">
                <a:solidFill>
                  <a:srgbClr val="000066"/>
                </a:solidFill>
                <a:latin typeface="Calibri"/>
                <a:cs typeface="+mn-cs"/>
              </a:rPr>
              <a:t> shifts (&lt;80mV)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66"/>
                </a:solidFill>
                <a:latin typeface="Calibri"/>
                <a:cs typeface="+mn-cs"/>
              </a:rPr>
              <a:t> Substrate bias possible &gt;300V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210" y="566947"/>
            <a:ext cx="3060413" cy="388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719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Shot 2015-05-26 at 11.31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52401"/>
            <a:ext cx="1060450" cy="394792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7736904" y="6448252"/>
            <a:ext cx="1371600" cy="365125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	</a:t>
            </a:r>
            <a:fld id="{90AC3753-0CCC-4F15-81B1-5E56AF77E6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l"/>
              <a:t>30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creen Shot 2015-05-20 at 06.42.3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997398"/>
            <a:ext cx="1887522" cy="107156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31776" y="3212976"/>
            <a:ext cx="3980184" cy="1667460"/>
            <a:chOff x="-7620000" y="7374663"/>
            <a:chExt cx="7620000" cy="2993002"/>
          </a:xfrm>
        </p:grpSpPr>
        <p:pic>
          <p:nvPicPr>
            <p:cNvPr id="21" name="Picture 20" descr="Screen Shot 2015-05-20 at 11.05.49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620000" y="7374663"/>
              <a:ext cx="3428640" cy="2993002"/>
            </a:xfrm>
            <a:prstGeom prst="rect">
              <a:avLst/>
            </a:prstGeom>
          </p:spPr>
        </p:pic>
        <p:sp>
          <p:nvSpPr>
            <p:cNvPr id="22" name="TextBox 10"/>
            <p:cNvSpPr txBox="1"/>
            <p:nvPr/>
          </p:nvSpPr>
          <p:spPr>
            <a:xfrm rot="20436167">
              <a:off x="-6827626" y="8622286"/>
              <a:ext cx="2471588" cy="662931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66"/>
                  </a:solidFill>
                  <a:latin typeface="Calibri"/>
                  <a:cs typeface="+mn-cs"/>
                </a:rPr>
                <a:t>n-irradiated</a:t>
              </a:r>
            </a:p>
          </p:txBody>
        </p:sp>
        <p:pic>
          <p:nvPicPr>
            <p:cNvPr id="23" name="Picture 22" descr="Screen Shot 2015-05-20 at 11.07.2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174788" y="7374663"/>
              <a:ext cx="4174788" cy="299300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3970763" y="9572265"/>
              <a:ext cx="3919876" cy="55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cs typeface="+mn-cs"/>
                </a:rPr>
                <a:t>Charge [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  <a:cs typeface="+mn-cs"/>
                </a:rPr>
                <a:t>e</a:t>
              </a:r>
              <a:r>
                <a:rPr lang="en-US" sz="1400" dirty="0">
                  <a:solidFill>
                    <a:prstClr val="black"/>
                  </a:solidFill>
                  <a:latin typeface="Calibri"/>
                  <a:cs typeface="+mn-cs"/>
                </a:rPr>
                <a:t>-]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  <a:cs typeface="+mn-cs"/>
                </a:rPr>
                <a:t>vs</a:t>
              </a:r>
              <a:r>
                <a:rPr lang="en-US" sz="1400" dirty="0">
                  <a:solidFill>
                    <a:prstClr val="black"/>
                  </a:solidFill>
                  <a:latin typeface="Calibri"/>
                  <a:cs typeface="+mn-cs"/>
                </a:rPr>
                <a:t> (Voltage)</a:t>
              </a:r>
              <a:r>
                <a:rPr lang="en-US" sz="1400" baseline="30000" dirty="0">
                  <a:solidFill>
                    <a:prstClr val="black"/>
                  </a:solidFill>
                  <a:latin typeface="Calibri"/>
                  <a:cs typeface="+mn-cs"/>
                </a:rPr>
                <a:t>1/2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571090" y="5108991"/>
            <a:ext cx="2288942" cy="12003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de-DE" b="1" dirty="0">
                <a:solidFill>
                  <a:srgbClr val="1F497D"/>
                </a:solidFill>
                <a:latin typeface="Calibri"/>
                <a:sym typeface="Wingdings" panose="05000000000000000000" pitchFamily="2" charset="2"/>
              </a:rPr>
              <a:t>D</a:t>
            </a:r>
            <a:r>
              <a:rPr lang="en-US" b="1" dirty="0">
                <a:solidFill>
                  <a:srgbClr val="1F497D"/>
                </a:solidFill>
                <a:latin typeface="Calibri"/>
              </a:rPr>
              <a:t>PW (P-Stop) reduces leakage and leads to high breakdown voltage &gt;300V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44008" y="4869160"/>
            <a:ext cx="4392488" cy="156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1600" dirty="0"/>
              <a:t>XFAB SOI has a large potential for radiation tolerance due to high bias potential</a:t>
            </a:r>
          </a:p>
          <a:p>
            <a:r>
              <a:rPr lang="en-GB" sz="1600" dirty="0"/>
              <a:t>Potential of digital circuitry needs to be explored</a:t>
            </a:r>
          </a:p>
          <a:p>
            <a:r>
              <a:rPr lang="en-GB" sz="1600" dirty="0"/>
              <a:t>Needs to be developed into larger devices with costs and yields demonstrated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7401" y="4427821"/>
            <a:ext cx="358301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SOI with 300 V HV demonstrated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4248" y="620689"/>
            <a:ext cx="191588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Heinz </a:t>
            </a:r>
            <a:r>
              <a:rPr lang="en-GB" dirty="0" err="1">
                <a:solidFill>
                  <a:srgbClr val="FF0000"/>
                </a:solidFill>
              </a:rPr>
              <a:t>Pernegger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4624"/>
            <a:ext cx="90408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1521" y="3750964"/>
            <a:ext cx="4339423" cy="2846389"/>
            <a:chOff x="2497138" y="1868486"/>
            <a:chExt cx="4339423" cy="2846389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138" y="2143125"/>
              <a:ext cx="4149725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012160" y="1868486"/>
              <a:ext cx="824401" cy="1560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1"/>
            <a:ext cx="381793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45" y="1112894"/>
            <a:ext cx="4471392" cy="133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449839"/>
            <a:ext cx="1630505" cy="191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58530"/>
            <a:ext cx="3179703" cy="1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4653137"/>
            <a:ext cx="450097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dirty="0"/>
              <a:t>One of first systems using AMS 180 HVCMOS.</a:t>
            </a:r>
          </a:p>
          <a:p>
            <a:r>
              <a:rPr lang="en-GB" sz="2000" dirty="0"/>
              <a:t>Huge potential for understanding the process and its evolution</a:t>
            </a:r>
          </a:p>
        </p:txBody>
      </p:sp>
    </p:spTree>
    <p:extLst>
      <p:ext uri="{BB962C8B-B14F-4D97-AF65-F5344CB8AC3E}">
        <p14:creationId xmlns:p14="http://schemas.microsoft.com/office/powerpoint/2010/main" val="33260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Future Materials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Graphene</a:t>
            </a:r>
          </a:p>
          <a:p>
            <a:r>
              <a:rPr lang="en-GB" dirty="0" smtClean="0"/>
              <a:t>Sapphire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7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" y="44624"/>
            <a:ext cx="9040813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 bwMode="auto">
          <a:xfrm>
            <a:off x="107505" y="2258864"/>
            <a:ext cx="3252090" cy="22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6" y="4673914"/>
            <a:ext cx="2371948" cy="199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4" b="32946"/>
          <a:stretch/>
        </p:blipFill>
        <p:spPr bwMode="auto">
          <a:xfrm>
            <a:off x="3167170" y="2456894"/>
            <a:ext cx="2844991" cy="19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7"/>
          <a:stretch/>
        </p:blipFill>
        <p:spPr bwMode="auto">
          <a:xfrm>
            <a:off x="5868145" y="2858024"/>
            <a:ext cx="3270775" cy="100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4697849"/>
            <a:ext cx="568863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dirty="0"/>
              <a:t>Potential cost-effective replacement of diamond.</a:t>
            </a:r>
          </a:p>
          <a:p>
            <a:r>
              <a:rPr lang="en-GB" sz="2000" dirty="0"/>
              <a:t>Charge collection efficiency and uniformity needs to improve greatly.</a:t>
            </a:r>
          </a:p>
          <a:p>
            <a:r>
              <a:rPr lang="en-GB" sz="2000" dirty="0"/>
              <a:t>Polarization effects may become an issue for high rate experiments</a:t>
            </a:r>
          </a:p>
        </p:txBody>
      </p:sp>
    </p:spTree>
    <p:extLst>
      <p:ext uri="{BB962C8B-B14F-4D97-AF65-F5344CB8AC3E}">
        <p14:creationId xmlns:p14="http://schemas.microsoft.com/office/powerpoint/2010/main" val="38235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00312"/>
            <a:ext cx="3204658" cy="17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Graphene-based Field Effect Transistors as Radiation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E3D5C-60F6-46C9-86FF-DC9CC3F6FACD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908721"/>
            <a:ext cx="41243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74955"/>
            <a:ext cx="1203954" cy="192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" y="3429001"/>
            <a:ext cx="88931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4" y="1628801"/>
            <a:ext cx="4046707" cy="167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3928" y="2465164"/>
            <a:ext cx="360040" cy="836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175956" y="1484785"/>
            <a:ext cx="180020" cy="836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19674" y="6309320"/>
            <a:ext cx="597666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2000" dirty="0"/>
              <a:t>Just beginning… stay tuned for results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2232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000090"/>
                </a:solidFill>
                <a:latin typeface="+mn-lt"/>
                <a:cs typeface="Arial" charset="0"/>
              </a:rPr>
              <a:t>Belle-II VXD radiation monitoring and beam abort </a:t>
            </a:r>
            <a:br>
              <a:rPr lang="en-US" sz="2400" b="1" dirty="0">
                <a:solidFill>
                  <a:srgbClr val="000090"/>
                </a:solidFill>
                <a:latin typeface="+mn-lt"/>
                <a:cs typeface="Arial" charset="0"/>
              </a:rPr>
            </a:br>
            <a:r>
              <a:rPr lang="en-US" sz="2400" b="1" dirty="0">
                <a:solidFill>
                  <a:srgbClr val="000090"/>
                </a:solidFill>
                <a:latin typeface="+mn-lt"/>
                <a:cs typeface="Arial" charset="0"/>
              </a:rPr>
              <a:t>with </a:t>
            </a:r>
            <a:r>
              <a:rPr lang="en-US" sz="2400" b="1" dirty="0" err="1">
                <a:solidFill>
                  <a:srgbClr val="000090"/>
                </a:solidFill>
                <a:latin typeface="+mn-lt"/>
                <a:cs typeface="Arial" charset="0"/>
              </a:rPr>
              <a:t>sCVD</a:t>
            </a:r>
            <a:r>
              <a:rPr lang="en-US" sz="2400" b="1" dirty="0">
                <a:solidFill>
                  <a:srgbClr val="000090"/>
                </a:solidFill>
                <a:latin typeface="+mn-lt"/>
                <a:cs typeface="Arial" charset="0"/>
              </a:rPr>
              <a:t> diamond sensors</a:t>
            </a:r>
            <a:r>
              <a:rPr lang="en-US" sz="2400" dirty="0">
                <a:solidFill>
                  <a:srgbClr val="000090"/>
                </a:solidFill>
                <a:latin typeface="+mn-lt"/>
                <a:cs typeface="Arial" charset="0"/>
              </a:rPr>
              <a:t/>
            </a:r>
            <a:br>
              <a:rPr lang="en-US" sz="2400" dirty="0">
                <a:solidFill>
                  <a:srgbClr val="000090"/>
                </a:solidFill>
                <a:latin typeface="+mn-lt"/>
                <a:cs typeface="Arial" charset="0"/>
              </a:rPr>
            </a:br>
            <a:r>
              <a:rPr lang="en-GB" sz="1800" dirty="0">
                <a:latin typeface="+mn-lt"/>
              </a:rPr>
              <a:t>Lorenzo Vitale,</a:t>
            </a:r>
            <a:r>
              <a:rPr lang="en-GB" sz="1800" b="1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Belle-II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SVD</a:t>
            </a:r>
            <a:r>
              <a:rPr lang="en-US" sz="1800" dirty="0">
                <a:latin typeface="+mn-lt"/>
              </a:rPr>
              <a:t> collaboration</a:t>
            </a:r>
            <a:r>
              <a:rPr lang="en-GB" sz="1800" dirty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INFN and Univ. Trieste, ITALY</a:t>
            </a:r>
            <a:endParaRPr lang="en-US" sz="18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920" y="1052738"/>
            <a:ext cx="6018607" cy="485674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Requirements</a:t>
            </a:r>
          </a:p>
          <a:p>
            <a:pPr lvl="1"/>
            <a:r>
              <a:rPr lang="en-US" sz="1600" dirty="0"/>
              <a:t>Measurement of instantaneous dose rates &amp; integrated doses</a:t>
            </a:r>
          </a:p>
          <a:p>
            <a:pPr lvl="2"/>
            <a:r>
              <a:rPr lang="en-US" sz="1200" dirty="0"/>
              <a:t>sensitivity O(1 mrad/s = 10 </a:t>
            </a:r>
            <a:r>
              <a:rPr lang="en-US" sz="1200" dirty="0" err="1"/>
              <a:t>μGy</a:t>
            </a:r>
            <a:r>
              <a:rPr lang="en-US" sz="1200" dirty="0"/>
              <a:t>/s), sampling rate O(100 KHz)</a:t>
            </a:r>
          </a:p>
          <a:p>
            <a:pPr lvl="1"/>
            <a:r>
              <a:rPr lang="en-US" sz="1600" dirty="0"/>
              <a:t>Beam Abort for excessive beam losses affecting PXD, SVD</a:t>
            </a:r>
          </a:p>
          <a:p>
            <a:pPr lvl="2"/>
            <a:r>
              <a:rPr lang="en-US" sz="1200" dirty="0"/>
              <a:t>“Fast” (10-100 </a:t>
            </a:r>
            <a:r>
              <a:rPr lang="en-US" sz="1200" dirty="0" err="1"/>
              <a:t>μs</a:t>
            </a:r>
            <a:r>
              <a:rPr lang="en-US" sz="1200" dirty="0"/>
              <a:t>) “slow” (</a:t>
            </a:r>
            <a:r>
              <a:rPr lang="en-US" sz="1200" dirty="0" err="1"/>
              <a:t>ms</a:t>
            </a:r>
            <a:r>
              <a:rPr lang="en-US" sz="1200" dirty="0"/>
              <a:t>), “very slow” (&gt; 1s) Beam Abort triggers</a:t>
            </a:r>
          </a:p>
          <a:p>
            <a:pPr lvl="2"/>
            <a:r>
              <a:rPr lang="en-US" sz="1200" dirty="0"/>
              <a:t>Programmable “intelligent” thresholds, depending on accelerator conditions</a:t>
            </a:r>
          </a:p>
          <a:p>
            <a:r>
              <a:rPr lang="en-US" sz="1800" dirty="0">
                <a:solidFill>
                  <a:srgbClr val="000090"/>
                </a:solidFill>
              </a:rPr>
              <a:t>Conceptual design</a:t>
            </a:r>
            <a:endParaRPr lang="en-US" sz="1600" dirty="0"/>
          </a:p>
          <a:p>
            <a:pPr lvl="1"/>
            <a:r>
              <a:rPr lang="en-US" sz="1600" dirty="0"/>
              <a:t>Diamond sensor measures currents</a:t>
            </a:r>
          </a:p>
          <a:p>
            <a:pPr lvl="2"/>
            <a:r>
              <a:rPr lang="en-US" sz="1200" dirty="0"/>
              <a:t>Typical pCVD sensor (10 × 10 × 0.5) mm</a:t>
            </a:r>
            <a:r>
              <a:rPr lang="en-US" sz="1200" baseline="30000" dirty="0"/>
              <a:t>3</a:t>
            </a:r>
            <a:r>
              <a:rPr lang="en-US" sz="1200" dirty="0"/>
              <a:t>:  1 nA = 7 mrad/s = 70 </a:t>
            </a:r>
            <a:r>
              <a:rPr lang="en-US" sz="1200" dirty="0" err="1"/>
              <a:t>μGy</a:t>
            </a:r>
            <a:r>
              <a:rPr lang="en-US" sz="1200" dirty="0"/>
              <a:t>/s</a:t>
            </a:r>
          </a:p>
          <a:p>
            <a:pPr lvl="1"/>
            <a:r>
              <a:rPr lang="en-US" sz="1600" dirty="0"/>
              <a:t>4 + 4 sensors near PXD</a:t>
            </a:r>
          </a:p>
          <a:p>
            <a:pPr lvl="1"/>
            <a:r>
              <a:rPr lang="en-US" sz="1600" dirty="0"/>
              <a:t>6 + 6 sensors near SVD</a:t>
            </a:r>
          </a:p>
        </p:txBody>
      </p:sp>
      <p:pic>
        <p:nvPicPr>
          <p:cNvPr id="7" name="Picture 6" descr="Screen Shot 2015-05-17 at 21.2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96" y="1408297"/>
            <a:ext cx="2817892" cy="24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Screen Shot 2015-05-18 at 00.18.3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43618"/>
            <a:ext cx="247291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3" y="4389430"/>
            <a:ext cx="3035497" cy="23018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050" y="4278108"/>
            <a:ext cx="2538767" cy="249586"/>
          </a:xfrm>
          <a:prstGeom prst="rect">
            <a:avLst/>
          </a:prstGeom>
          <a:noFill/>
        </p:spPr>
        <p:txBody>
          <a:bodyPr wrap="none" lIns="64284" tIns="32143" rIns="64284" bIns="32143" rtlCol="0">
            <a:spAutoFit/>
          </a:bodyPr>
          <a:lstStyle/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FF"/>
                </a:solidFill>
                <a:latin typeface="Calibri"/>
                <a:cs typeface="+mn-cs"/>
              </a:rPr>
              <a:t>Current</a:t>
            </a:r>
            <a:r>
              <a:rPr lang="en-US" sz="1200" i="1" dirty="0">
                <a:solidFill>
                  <a:srgbClr val="0000FF"/>
                </a:solidFill>
                <a:latin typeface="Calibri"/>
                <a:cs typeface="+mn-cs"/>
              </a:rPr>
              <a:t> I </a:t>
            </a:r>
            <a:r>
              <a:rPr lang="en-US" sz="1200" dirty="0" err="1">
                <a:solidFill>
                  <a:srgbClr val="0000FF"/>
                </a:solidFill>
                <a:latin typeface="Calibri"/>
                <a:cs typeface="+mn-cs"/>
              </a:rPr>
              <a:t>vs</a:t>
            </a:r>
            <a:r>
              <a:rPr lang="en-US" sz="1200" dirty="0">
                <a:solidFill>
                  <a:srgbClr val="0000FF"/>
                </a:solidFill>
                <a:latin typeface="Calibri"/>
                <a:cs typeface="+mn-cs"/>
              </a:rPr>
              <a:t> distance </a:t>
            </a:r>
            <a:r>
              <a:rPr lang="en-US" sz="1200" i="1" dirty="0">
                <a:solidFill>
                  <a:srgbClr val="0000FF"/>
                </a:solidFill>
                <a:latin typeface="Calibri"/>
                <a:cs typeface="+mn-cs"/>
              </a:rPr>
              <a:t>d</a:t>
            </a:r>
            <a:r>
              <a:rPr lang="en-US" sz="1200" dirty="0">
                <a:solidFill>
                  <a:srgbClr val="0000FF"/>
                </a:solidFill>
                <a:latin typeface="Calibri"/>
                <a:cs typeface="+mn-cs"/>
              </a:rPr>
              <a:t> of </a:t>
            </a:r>
            <a:r>
              <a:rPr lang="en-US" sz="1200" baseline="30000" dirty="0">
                <a:solidFill>
                  <a:srgbClr val="0000FF"/>
                </a:solidFill>
                <a:latin typeface="Calibri"/>
                <a:cs typeface="+mn-cs"/>
              </a:rPr>
              <a:t>90</a:t>
            </a:r>
            <a:r>
              <a:rPr lang="en-US" sz="1200" dirty="0">
                <a:solidFill>
                  <a:srgbClr val="0000FF"/>
                </a:solidFill>
                <a:latin typeface="Calibri"/>
                <a:cs typeface="+mn-cs"/>
              </a:rPr>
              <a:t>Sr β source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7633" y="5543072"/>
            <a:ext cx="1190193" cy="280363"/>
          </a:xfrm>
          <a:prstGeom prst="rect">
            <a:avLst/>
          </a:prstGeom>
          <a:noFill/>
        </p:spPr>
        <p:txBody>
          <a:bodyPr wrap="none" lIns="64284" tIns="32143" rIns="64284" bIns="32143" rtlCol="0">
            <a:spAutoFit/>
          </a:bodyPr>
          <a:lstStyle/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90"/>
                </a:solidFill>
                <a:latin typeface="Calibri"/>
                <a:cs typeface="+mn-cs"/>
              </a:rPr>
              <a:t>measurement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7631" y="5824455"/>
            <a:ext cx="937688" cy="280363"/>
          </a:xfrm>
          <a:prstGeom prst="rect">
            <a:avLst/>
          </a:prstGeom>
          <a:noFill/>
        </p:spPr>
        <p:txBody>
          <a:bodyPr wrap="none" lIns="64284" tIns="32143" rIns="64284" bIns="32143" rtlCol="0">
            <a:spAutoFit/>
          </a:bodyPr>
          <a:lstStyle/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latin typeface="Calibri"/>
                <a:cs typeface="+mn-cs"/>
              </a:rPr>
              <a:t>simulation </a:t>
            </a:r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6705600" y="6508753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8286" y="5445224"/>
            <a:ext cx="4602187" cy="923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/>
              <a:t>Prototypes progressing to system</a:t>
            </a:r>
          </a:p>
          <a:p>
            <a:r>
              <a:rPr lang="en-GB" dirty="0" smtClean="0"/>
              <a:t>Diamonds: State of the art for beam monitoring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b="6211"/>
          <a:stretch/>
        </p:blipFill>
        <p:spPr bwMode="auto">
          <a:xfrm>
            <a:off x="118755" y="116631"/>
            <a:ext cx="8892000" cy="203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0" y="2348881"/>
            <a:ext cx="4748699" cy="230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76872"/>
            <a:ext cx="361830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532355"/>
            <a:ext cx="3162300" cy="231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7955" y="5517234"/>
            <a:ext cx="4865414" cy="646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System ongoing commissioning</a:t>
            </a:r>
          </a:p>
          <a:p>
            <a:r>
              <a:rPr lang="en-GB" dirty="0" smtClean="0"/>
              <a:t>First measurements already made with beam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9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Telescopes for Luminosity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C0E2BF-93C8-4E1D-90D2-2E5A6C09F3A6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572001" y="831850"/>
            <a:ext cx="72008" cy="6026150"/>
          </a:xfrm>
          <a:prstGeom prst="line">
            <a:avLst/>
          </a:prstGeom>
          <a:ln w="19050">
            <a:solidFill>
              <a:srgbClr val="D0AD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908721"/>
            <a:ext cx="791999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5" descr="M:\work\talks\nsk2010\mytalk\0803011_01-A5-at-72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9303" y="933836"/>
            <a:ext cx="750000" cy="900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6112"/>
            <a:ext cx="648072" cy="97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010362"/>
            <a:ext cx="2173047" cy="16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789043"/>
            <a:ext cx="2849686" cy="16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4" y="2124237"/>
            <a:ext cx="1944216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dirty="0" smtClean="0"/>
              <a:t>4 tracking telescopes per side with 3 pixels sensors</a:t>
            </a:r>
          </a:p>
          <a:p>
            <a:r>
              <a:rPr lang="en-GB" dirty="0" smtClean="0"/>
              <a:t>3 diamond, 1 Si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49500" y="6021290"/>
            <a:ext cx="6789019" cy="64632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GB" dirty="0" smtClean="0"/>
              <a:t>Both measure luminosity bunch-by-bunch by track counting</a:t>
            </a:r>
          </a:p>
          <a:p>
            <a:pPr algn="ctr"/>
            <a:r>
              <a:rPr lang="en-GB" dirty="0" smtClean="0"/>
              <a:t>See next Pisa meeting to see which technology choice is optimal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1" y="920914"/>
            <a:ext cx="2592288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sz="2000" dirty="0"/>
              <a:t>The ATLAS Diamond Beam Monitor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8658" r="33829" b="25894"/>
          <a:stretch/>
        </p:blipFill>
        <p:spPr bwMode="auto">
          <a:xfrm>
            <a:off x="3707905" y="986112"/>
            <a:ext cx="757593" cy="97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9220" y="908721"/>
            <a:ext cx="2796677" cy="70788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GB" sz="2000" dirty="0"/>
              <a:t>The CMS Pixel Luminosity Telescope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22" y="2076194"/>
            <a:ext cx="2346402" cy="185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3" y="2300680"/>
            <a:ext cx="1944216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dirty="0"/>
              <a:t>8</a:t>
            </a:r>
            <a:r>
              <a:rPr lang="en-GB" dirty="0" smtClean="0"/>
              <a:t> tracking telescopes per side with 3 Si pixels sensors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1" y="3991172"/>
            <a:ext cx="2738036" cy="195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1628800"/>
            <a:ext cx="172352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Doug Schaefer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8942" y="1628800"/>
            <a:ext cx="223648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Andreas </a:t>
            </a:r>
            <a:r>
              <a:rPr lang="en-GB" dirty="0" err="1">
                <a:solidFill>
                  <a:srgbClr val="FF0000"/>
                </a:solidFill>
              </a:rPr>
              <a:t>Kornmayer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Future Silicon Systems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CBM</a:t>
            </a:r>
          </a:p>
          <a:p>
            <a:r>
              <a:rPr lang="en-GB" dirty="0" smtClean="0"/>
              <a:t>Belle Upgrade</a:t>
            </a:r>
          </a:p>
          <a:p>
            <a:r>
              <a:rPr lang="en-GB" dirty="0" smtClean="0"/>
              <a:t>HL-LHC Upgrades</a:t>
            </a:r>
          </a:p>
          <a:p>
            <a:r>
              <a:rPr lang="en-GB" dirty="0" smtClean="0"/>
              <a:t>CLIC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5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7EB9-2AF2-244E-BBC8-922BDC256A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15"/>
            <a:ext cx="8928000" cy="130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4784"/>
            <a:ext cx="5638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1556795"/>
            <a:ext cx="1952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05" y="3645025"/>
            <a:ext cx="38766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" y="3573648"/>
            <a:ext cx="3841546" cy="295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76077" y="5579948"/>
            <a:ext cx="5049184" cy="369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lIns="91430" tIns="45715" rIns="91430" bIns="45715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dirty="0" smtClean="0"/>
              <a:t>Tried and tested technologies finding new uses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3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E3D5C-60F6-46C9-86FF-DC9CC3F6FAC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330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35810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2054" y="5302950"/>
            <a:ext cx="5910427" cy="646331"/>
          </a:xfrm>
          <a:prstGeom prst="rect">
            <a:avLst/>
          </a:prstGeom>
          <a:solidFill>
            <a:srgbClr val="BBE0E3"/>
          </a:solidFill>
          <a:ln w="19050">
            <a:solidFill>
              <a:srgbClr val="000000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algn="ct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noProof="0" dirty="0" smtClean="0">
                <a:solidFill>
                  <a:srgbClr val="000000"/>
                </a:solidFill>
              </a:rPr>
              <a:t>Standard double-sided modules pushed to the extreme in material reduction</a:t>
            </a:r>
            <a:endParaRPr lang="en-GB" kern="0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9" y="3462512"/>
            <a:ext cx="8473654" cy="140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DSSMALL2_2">
  <a:themeElements>
    <a:clrScheme name="SDSSMALL2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DSSMALL2_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DSSMALL2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SSMALL2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SSMALL2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SSMALL2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SSMALL2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SSMALL2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SSMALL2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ALENT_pp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26178</TotalTime>
  <Words>1734</Words>
  <Application>Microsoft Office PowerPoint</Application>
  <PresentationFormat>On-screen Show (4:3)</PresentationFormat>
  <Paragraphs>288</Paragraphs>
  <Slides>34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Default Design</vt:lpstr>
      <vt:lpstr>Office Theme</vt:lpstr>
      <vt:lpstr>1_Office Theme</vt:lpstr>
      <vt:lpstr>Thème Office</vt:lpstr>
      <vt:lpstr>1_Blank Presentation</vt:lpstr>
      <vt:lpstr>SDSSMALL2_2</vt:lpstr>
      <vt:lpstr>TALENT_pptemplate</vt:lpstr>
      <vt:lpstr>1_Default Design</vt:lpstr>
      <vt:lpstr>Poster Review “Solid State Detectors” or 26 posters in 20 minutes</vt:lpstr>
      <vt:lpstr>Overview</vt:lpstr>
      <vt:lpstr>Current Systems </vt:lpstr>
      <vt:lpstr>Belle-II VXD radiation monitoring and beam abort  with sCVD diamond sensors Lorenzo Vitale, Belle-II SVD collaboration INFN and Univ. Trieste, ITALY</vt:lpstr>
      <vt:lpstr>PowerPoint Presentation</vt:lpstr>
      <vt:lpstr>Telescopes for Luminosity Measurements</vt:lpstr>
      <vt:lpstr>Future Silicon Systems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Evaluation/Simulations </vt:lpstr>
      <vt:lpstr>PowerPoint Presentation</vt:lpstr>
      <vt:lpstr>PowerPoint Presentation</vt:lpstr>
      <vt:lpstr>PowerPoint Presentation</vt:lpstr>
      <vt:lpstr>Silicon Drift Devices </vt:lpstr>
      <vt:lpstr>PowerPoint Presentation</vt:lpstr>
      <vt:lpstr>PowerPoint Presentation</vt:lpstr>
      <vt:lpstr>PowerPoint Presentation</vt:lpstr>
      <vt:lpstr>3d Device Development </vt:lpstr>
      <vt:lpstr>PowerPoint Presentation</vt:lpstr>
      <vt:lpstr>PowerPoint Presentation</vt:lpstr>
      <vt:lpstr>CMOS/MAPs </vt:lpstr>
      <vt:lpstr>CMOS Overview</vt:lpstr>
      <vt:lpstr>(Sadly NO) First results from the Over-depleted CMOS Monolithic Active Pixel Sensor project (OverMOS)</vt:lpstr>
      <vt:lpstr>PowerPoint Presentation</vt:lpstr>
      <vt:lpstr>HVCMOS Detectors – Overview</vt:lpstr>
      <vt:lpstr>Radiation-hard CMOS: XFAB SOI Monolithic </vt:lpstr>
      <vt:lpstr>PowerPoint Presentation</vt:lpstr>
      <vt:lpstr>Future Materials</vt:lpstr>
      <vt:lpstr>PowerPoint Presentation</vt:lpstr>
      <vt:lpstr>Graphene-based Field Effect Transistors as Radiation Sensors</vt:lpstr>
    </vt:vector>
  </TitlesOfParts>
  <Company>The University of Liverpool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1.6e15</dc:title>
  <dc:creator>affolder</dc:creator>
  <cp:lastModifiedBy>Affolder, Tony</cp:lastModifiedBy>
  <cp:revision>1214</cp:revision>
  <dcterms:created xsi:type="dcterms:W3CDTF">2008-03-31T16:19:51Z</dcterms:created>
  <dcterms:modified xsi:type="dcterms:W3CDTF">2015-05-28T05:19:15Z</dcterms:modified>
</cp:coreProperties>
</file>