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259" r:id="rId2"/>
    <p:sldId id="258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1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E30C6-D9D8-4DAF-B067-F9A87B592C32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5FF9F-9E3E-4649-B716-56874ACC6EF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5159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5FF9F-9E3E-4649-B716-56874ACC6EF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6508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7D39-8F87-4C62-8923-6479116A3936}" type="datetime1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1465-802A-49BC-B85E-95E6D5B7B62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9341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FF54-725D-4AE9-B045-ABED221B9FD8}" type="datetime1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1465-802A-49BC-B85E-95E6D5B7B62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6477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2E4D-1CA9-4C52-B883-923F3D05B4C2}" type="datetime1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1465-802A-49BC-B85E-95E6D5B7B62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0804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CC214-FE07-4282-9CF5-E86C1B8632D2}" type="datetime1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1465-802A-49BC-B85E-95E6D5B7B62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439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3A4D-AB5E-469A-A1B0-3FA21A44AE08}" type="datetime1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1465-802A-49BC-B85E-95E6D5B7B62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3219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8B96-95E0-48DE-BEFD-0A32BA0F1333}" type="datetime1">
              <a:rPr lang="en-US" smtClean="0"/>
              <a:pPr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1465-802A-49BC-B85E-95E6D5B7B62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4484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C4E3-AB43-4B8F-9C8C-35E815CAAB2D}" type="datetime1">
              <a:rPr lang="en-US" smtClean="0"/>
              <a:pPr/>
              <a:t>5/21/2015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1465-802A-49BC-B85E-95E6D5B7B62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735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E6534-E6EE-427F-AB4D-878444194178}" type="datetime1">
              <a:rPr lang="en-US" smtClean="0"/>
              <a:pPr/>
              <a:t>5/21/2015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1465-802A-49BC-B85E-95E6D5B7B62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710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BFF4-18F9-4C1C-83AE-D163AF9410BF}" type="datetime1">
              <a:rPr lang="en-US" smtClean="0"/>
              <a:pPr/>
              <a:t>5/21/2015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1465-802A-49BC-B85E-95E6D5B7B62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0215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3859-282B-4403-9898-2D96A675E4E3}" type="datetime1">
              <a:rPr lang="en-US" smtClean="0"/>
              <a:pPr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1465-802A-49BC-B85E-95E6D5B7B62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060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271E-19FF-4142-B20C-B1622FB0A27D}" type="datetime1">
              <a:rPr lang="en-US" smtClean="0"/>
              <a:pPr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1465-802A-49BC-B85E-95E6D5B7B62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8089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58243-049B-43C6-B622-DD5F9DCDFD5E}" type="datetime1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91465-802A-49BC-B85E-95E6D5B7B62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279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hyperlink" Target="https://www.cnaf.infn.it/eee/monitor/" TargetMode="Externa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071429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Rockwell" panose="02060603020205020403" pitchFamily="18" charset="0"/>
              </a:rPr>
              <a:t>The computing and data </a:t>
            </a:r>
            <a:r>
              <a:rPr lang="en-US" sz="3200" b="1" dirty="0" smtClean="0">
                <a:latin typeface="Rockwell" panose="02060603020205020403" pitchFamily="18" charset="0"/>
              </a:rPr>
              <a:t>infrastructure to </a:t>
            </a:r>
            <a:r>
              <a:rPr lang="en-US" sz="3200" b="1" dirty="0">
                <a:latin typeface="Rockwell" panose="02060603020205020403" pitchFamily="18" charset="0"/>
              </a:rPr>
              <a:t>interconnect EEE stations</a:t>
            </a:r>
            <a:endParaRPr lang="en-US" sz="3200" dirty="0"/>
          </a:p>
        </p:txBody>
      </p:sp>
      <p:pic>
        <p:nvPicPr>
          <p:cNvPr id="5" name="Picture 2" descr="banner C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75397"/>
          <a:stretch/>
        </p:blipFill>
        <p:spPr bwMode="auto">
          <a:xfrm>
            <a:off x="0" y="6059715"/>
            <a:ext cx="2249714" cy="798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5935972"/>
            <a:ext cx="3715657" cy="667692"/>
          </a:xfrm>
          <a:prstGeom prst="rect">
            <a:avLst/>
          </a:prstGeom>
          <a:ln w="76200">
            <a:noFill/>
          </a:ln>
        </p:spPr>
      </p:pic>
      <p:pic>
        <p:nvPicPr>
          <p:cNvPr id="8" name="Picture 2" descr="banner C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0159"/>
          <a:stretch/>
        </p:blipFill>
        <p:spPr bwMode="auto">
          <a:xfrm>
            <a:off x="2318383" y="5696858"/>
            <a:ext cx="899885" cy="1161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magin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05" t="5476" r="19285" b="397"/>
          <a:stretch/>
        </p:blipFill>
        <p:spPr>
          <a:xfrm>
            <a:off x="7455079" y="719292"/>
            <a:ext cx="1282522" cy="168260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7039428" y="2401892"/>
            <a:ext cx="23803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latin typeface="Rockwell" panose="02060603020205020403" pitchFamily="18" charset="0"/>
              </a:rPr>
              <a:t>F. Noferini on behalf of the EEE Collaboration</a:t>
            </a:r>
            <a:endParaRPr lang="en-US" sz="1400" dirty="0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5044" y="1103501"/>
            <a:ext cx="1775036" cy="215495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CasellaDiTesto 12"/>
          <p:cNvSpPr txBox="1"/>
          <p:nvPr/>
        </p:nvSpPr>
        <p:spPr>
          <a:xfrm>
            <a:off x="502002" y="3534488"/>
            <a:ext cx="8122661" cy="23083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</a:t>
            </a:r>
            <a:r>
              <a:rPr lang="en-US" b="1" dirty="0" smtClean="0">
                <a:solidFill>
                  <a:srgbClr val="C00000"/>
                </a:solidFill>
              </a:rPr>
              <a:t>Extreme </a:t>
            </a:r>
            <a:r>
              <a:rPr lang="en-US" b="1" dirty="0">
                <a:solidFill>
                  <a:srgbClr val="C00000"/>
                </a:solidFill>
              </a:rPr>
              <a:t>Energy Event (EEE)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experiment is devoted to the search of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high-energy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cosmic rays through a network of telescopes installed in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about fifty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high schools distributed throughout the Italian territory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One of the main goals of the project is to involve </a:t>
            </a:r>
            <a:r>
              <a:rPr lang="en-US" b="1" dirty="0">
                <a:solidFill>
                  <a:srgbClr val="C00000"/>
                </a:solidFill>
              </a:rPr>
              <a:t>young students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 a </a:t>
            </a:r>
            <a:r>
              <a:rPr lang="en-US" b="1" dirty="0">
                <a:solidFill>
                  <a:srgbClr val="C00000"/>
                </a:solidFill>
              </a:rPr>
              <a:t>high-level scientific enterprise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Therefore the setup of the experiment is very peculiar and requires </a:t>
            </a:r>
            <a:r>
              <a:rPr lang="en-US" b="1" dirty="0">
                <a:solidFill>
                  <a:srgbClr val="C00000"/>
                </a:solidFill>
              </a:rPr>
              <a:t>new solutions for the data management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Data are collected (all schools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 CNAF) and automatically reconstructed.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4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75604" y="5955716"/>
            <a:ext cx="780981" cy="77424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59873" y="1125854"/>
            <a:ext cx="4719311" cy="2270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77370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r>
              <a:rPr lang="it-IT" sz="4000" b="1" dirty="0">
                <a:latin typeface="Rockwell" panose="02060603020205020403" pitchFamily="18" charset="0"/>
              </a:rPr>
              <a:t>Data </a:t>
            </a:r>
            <a:r>
              <a:rPr lang="it-IT" sz="4000" b="1" dirty="0" err="1" smtClean="0">
                <a:latin typeface="Rockwell" panose="02060603020205020403" pitchFamily="18" charset="0"/>
              </a:rPr>
              <a:t>Transfers</a:t>
            </a:r>
            <a:r>
              <a:rPr lang="it-IT" sz="4000" b="1" dirty="0" smtClean="0">
                <a:latin typeface="Rockwell" panose="02060603020205020403" pitchFamily="18" charset="0"/>
              </a:rPr>
              <a:t> and Run-1 </a:t>
            </a:r>
            <a:r>
              <a:rPr lang="it-IT" sz="4000" b="1" dirty="0" err="1" smtClean="0">
                <a:latin typeface="Rockwell" panose="02060603020205020403" pitchFamily="18" charset="0"/>
              </a:rPr>
              <a:t>stats</a:t>
            </a:r>
            <a:endParaRPr lang="en-US" sz="4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41995" y="1094277"/>
            <a:ext cx="524659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2000" dirty="0" smtClean="0"/>
              <a:t>We have so far </a:t>
            </a:r>
            <a:r>
              <a:rPr lang="en-US" sz="2000" b="1" dirty="0">
                <a:solidFill>
                  <a:srgbClr val="C00000"/>
                </a:solidFill>
              </a:rPr>
              <a:t>35 schools connected at CNAF</a:t>
            </a:r>
            <a:r>
              <a:rPr lang="en-US" sz="2000" dirty="0" smtClean="0"/>
              <a:t> and transferring data using </a:t>
            </a:r>
            <a:r>
              <a:rPr lang="en-US" sz="2000" dirty="0" err="1" smtClean="0"/>
              <a:t>bittorent</a:t>
            </a:r>
            <a:r>
              <a:rPr lang="en-US" sz="2000" dirty="0" smtClean="0"/>
              <a:t> sync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2000" dirty="0" smtClean="0"/>
              <a:t>A CNAF front-end is dedicated to receive all the data with a required </a:t>
            </a:r>
            <a:r>
              <a:rPr lang="en-US" sz="2000" b="1" dirty="0">
                <a:solidFill>
                  <a:srgbClr val="C00000"/>
                </a:solidFill>
              </a:rPr>
              <a:t>bandwidth of 300 kB/s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2000" dirty="0" smtClean="0"/>
              <a:t>A </a:t>
            </a:r>
            <a:r>
              <a:rPr lang="en-US" sz="2000" dirty="0" err="1" smtClean="0"/>
              <a:t>btsync</a:t>
            </a:r>
            <a:r>
              <a:rPr lang="en-US" sz="2000" dirty="0" smtClean="0"/>
              <a:t> client is installed in each school (Win OS)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2000" dirty="0" smtClean="0"/>
              <a:t>5-10 TB per year are expected 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2000" dirty="0" smtClean="0"/>
              <a:t>Full statistics from pilot run</a:t>
            </a:r>
            <a:r>
              <a:rPr lang="en-US" sz="2000" baseline="30000" dirty="0" smtClean="0"/>
              <a:t>*</a:t>
            </a:r>
            <a:r>
              <a:rPr lang="en-US" sz="2000" dirty="0" smtClean="0"/>
              <a:t> to Run-1</a:t>
            </a:r>
            <a:r>
              <a:rPr lang="en-US" sz="2000" baseline="30000" dirty="0" smtClean="0"/>
              <a:t>*</a:t>
            </a:r>
            <a:r>
              <a:rPr lang="en-US" sz="2000" dirty="0" smtClean="0">
                <a:sym typeface="Wingdings" panose="05000000000000000000" pitchFamily="2" charset="2"/>
              </a:rPr>
              <a:t>: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2.4</a:t>
            </a:r>
            <a:r>
              <a:rPr lang="en-US" sz="2000" dirty="0" smtClean="0"/>
              <a:t> TB (raw: </a:t>
            </a:r>
            <a:r>
              <a:rPr lang="en-US" sz="2000" dirty="0" smtClean="0">
                <a:sym typeface="Symbol" panose="05050102010706020507" pitchFamily="18" charset="2"/>
              </a:rPr>
              <a:t></a:t>
            </a:r>
            <a:r>
              <a:rPr lang="en-US" sz="2000" dirty="0" smtClean="0"/>
              <a:t>2 TB, </a:t>
            </a:r>
            <a:r>
              <a:rPr lang="en-US" sz="2000" dirty="0" err="1" smtClean="0"/>
              <a:t>reco</a:t>
            </a:r>
            <a:r>
              <a:rPr lang="en-US" sz="2000" dirty="0" smtClean="0"/>
              <a:t>: </a:t>
            </a:r>
            <a:r>
              <a:rPr lang="en-US" sz="2000" smtClean="0">
                <a:sym typeface="Symbol" panose="05050102010706020507" pitchFamily="18" charset="2"/>
              </a:rPr>
              <a:t>0</a:t>
            </a:r>
            <a:r>
              <a:rPr lang="en-US" sz="2000" smtClean="0"/>
              <a:t>.4 </a:t>
            </a:r>
            <a:r>
              <a:rPr lang="en-US" sz="2000" dirty="0" smtClean="0"/>
              <a:t>TB) corresponding to </a:t>
            </a:r>
            <a:r>
              <a:rPr lang="en-US" sz="2000" b="1" dirty="0" smtClean="0">
                <a:solidFill>
                  <a:srgbClr val="C00000"/>
                </a:solidFill>
                <a:sym typeface="Symbol" panose="05050102010706020507" pitchFamily="18" charset="2"/>
              </a:rPr>
              <a:t></a:t>
            </a:r>
            <a:r>
              <a:rPr lang="en-US" sz="2000" b="1" dirty="0">
                <a:solidFill>
                  <a:srgbClr val="C00000"/>
                </a:solidFill>
                <a:sym typeface="Symbol" panose="05050102010706020507" pitchFamily="18" charset="2"/>
              </a:rPr>
              <a:t>7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billion cosmic rays</a:t>
            </a:r>
            <a:r>
              <a:rPr lang="en-US" sz="2000" dirty="0" smtClean="0"/>
              <a:t> (+3 TB from past years)</a:t>
            </a:r>
          </a:p>
        </p:txBody>
      </p:sp>
      <p:grpSp>
        <p:nvGrpSpPr>
          <p:cNvPr id="5" name="Gruppo 4"/>
          <p:cNvGrpSpPr/>
          <p:nvPr/>
        </p:nvGrpSpPr>
        <p:grpSpPr>
          <a:xfrm>
            <a:off x="5617604" y="3493775"/>
            <a:ext cx="3207077" cy="2520947"/>
            <a:chOff x="26045056" y="2452509"/>
            <a:chExt cx="7197194" cy="5915541"/>
          </a:xfrm>
        </p:grpSpPr>
        <p:pic>
          <p:nvPicPr>
            <p:cNvPr id="6" name="Immagine 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54246"/>
            <a:stretch/>
          </p:blipFill>
          <p:spPr>
            <a:xfrm rot="5400000">
              <a:off x="26685882" y="1811683"/>
              <a:ext cx="5915541" cy="7197194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 rotWithShape="1"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b="15339"/>
            <a:stretch/>
          </p:blipFill>
          <p:spPr>
            <a:xfrm>
              <a:off x="26885625" y="3379340"/>
              <a:ext cx="5670851" cy="423883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0" name="CasellaDiTesto 9"/>
          <p:cNvSpPr txBox="1"/>
          <p:nvPr/>
        </p:nvSpPr>
        <p:spPr>
          <a:xfrm>
            <a:off x="1629709" y="5208925"/>
            <a:ext cx="3758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*</a:t>
            </a:r>
            <a:r>
              <a:rPr lang="it-IT" sz="1600" dirty="0" err="1" smtClean="0"/>
              <a:t>Pilot</a:t>
            </a:r>
            <a:r>
              <a:rPr lang="it-IT" sz="1600" dirty="0" smtClean="0"/>
              <a:t> </a:t>
            </a:r>
            <a:r>
              <a:rPr lang="it-IT" sz="1600" dirty="0" err="1" smtClean="0"/>
              <a:t>run</a:t>
            </a:r>
            <a:r>
              <a:rPr lang="it-IT" sz="1600" dirty="0" smtClean="0"/>
              <a:t> from 27-10-2014 </a:t>
            </a:r>
            <a:r>
              <a:rPr lang="it-IT" sz="1600" dirty="0"/>
              <a:t>to </a:t>
            </a:r>
            <a:r>
              <a:rPr lang="it-IT" sz="1600" dirty="0" smtClean="0"/>
              <a:t>14-11-2014</a:t>
            </a:r>
          </a:p>
          <a:p>
            <a:r>
              <a:rPr lang="it-IT" sz="1600" dirty="0"/>
              <a:t> </a:t>
            </a:r>
            <a:r>
              <a:rPr lang="it-IT" sz="1600" dirty="0" smtClean="0"/>
              <a:t> Run-1 from 02-03-2015 to 30-04-2015</a:t>
            </a:r>
            <a:endParaRPr lang="en-US" sz="16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682011" y="3185998"/>
            <a:ext cx="296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Run-1 </a:t>
            </a:r>
            <a:r>
              <a:rPr lang="it-IT" sz="1400" dirty="0" err="1" smtClean="0"/>
              <a:t>day</a:t>
            </a:r>
            <a:r>
              <a:rPr lang="it-IT" sz="1400" dirty="0" smtClean="0"/>
              <a:t>-by-</a:t>
            </a:r>
            <a:r>
              <a:rPr lang="it-IT" sz="1400" dirty="0" err="1" smtClean="0"/>
              <a:t>day</a:t>
            </a:r>
            <a:r>
              <a:rPr lang="it-IT" sz="1400" dirty="0" smtClean="0"/>
              <a:t> </a:t>
            </a:r>
            <a:r>
              <a:rPr lang="it-IT" sz="1400" dirty="0" err="1" smtClean="0"/>
              <a:t>statistics</a:t>
            </a:r>
            <a:r>
              <a:rPr lang="it-IT" sz="1400" dirty="0" smtClean="0"/>
              <a:t>.</a:t>
            </a:r>
            <a:endParaRPr lang="en-US" sz="14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711943" y="5938700"/>
            <a:ext cx="33600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EEE monitor with information in </a:t>
            </a:r>
            <a:r>
              <a:rPr lang="it-IT" sz="1400" dirty="0" err="1" smtClean="0"/>
              <a:t>real</a:t>
            </a:r>
            <a:r>
              <a:rPr lang="it-IT" sz="1400" dirty="0" smtClean="0"/>
              <a:t> time </a:t>
            </a:r>
            <a:r>
              <a:rPr lang="it-IT" sz="1400" dirty="0" smtClean="0">
                <a:hlinkClick r:id="rId5"/>
              </a:rPr>
              <a:t>https://www.cnaf.infn.it/eee/monitor/</a:t>
            </a:r>
            <a:endParaRPr lang="it-IT" sz="1400" dirty="0" smtClean="0"/>
          </a:p>
          <a:p>
            <a:endParaRPr lang="en-US" sz="14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628650" y="5947589"/>
            <a:ext cx="4015921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err="1" smtClean="0">
                <a:solidFill>
                  <a:srgbClr val="C00000"/>
                </a:solidFill>
              </a:rPr>
              <a:t>Additional</a:t>
            </a:r>
            <a:r>
              <a:rPr lang="it-IT" dirty="0" smtClean="0">
                <a:solidFill>
                  <a:srgbClr val="C00000"/>
                </a:solidFill>
              </a:rPr>
              <a:t> infos in the poster </a:t>
            </a:r>
            <a:r>
              <a:rPr lang="it-IT" dirty="0" err="1" smtClean="0">
                <a:solidFill>
                  <a:srgbClr val="C00000"/>
                </a:solidFill>
              </a:rPr>
              <a:t>presented</a:t>
            </a:r>
            <a:r>
              <a:rPr lang="it-IT" dirty="0" smtClean="0">
                <a:solidFill>
                  <a:srgbClr val="C00000"/>
                </a:solidFill>
              </a:rPr>
              <a:t> by M. P. </a:t>
            </a:r>
            <a:r>
              <a:rPr lang="it-IT" dirty="0" err="1" smtClean="0">
                <a:solidFill>
                  <a:srgbClr val="C00000"/>
                </a:solidFill>
              </a:rPr>
              <a:t>Panetta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11943" y="884664"/>
            <a:ext cx="3112738" cy="230133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6" name="Immagine 1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09904" y="926991"/>
            <a:ext cx="1233483" cy="189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1048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1465-802A-49BC-B85E-95E6D5B7B62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ttangolo arrotondato 4"/>
          <p:cNvSpPr/>
          <p:nvPr/>
        </p:nvSpPr>
        <p:spPr bwMode="auto">
          <a:xfrm>
            <a:off x="-470803" y="3404755"/>
            <a:ext cx="9999082" cy="1085101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/>
          <a:lstStyle/>
          <a:p>
            <a:pPr defTabSz="457200" eaLnBrk="1" hangingPunct="1">
              <a:defRPr/>
            </a:pPr>
            <a:endParaRPr lang="it-IT" sz="500" b="1" dirty="0">
              <a:solidFill>
                <a:schemeClr val="tx1"/>
              </a:solidFill>
            </a:endParaRPr>
          </a:p>
        </p:txBody>
      </p:sp>
      <p:cxnSp>
        <p:nvCxnSpPr>
          <p:cNvPr id="6" name="Connettore 1 5"/>
          <p:cNvCxnSpPr>
            <a:endCxn id="13" idx="1"/>
          </p:cNvCxnSpPr>
          <p:nvPr/>
        </p:nvCxnSpPr>
        <p:spPr bwMode="auto">
          <a:xfrm flipH="1">
            <a:off x="2455599" y="4235535"/>
            <a:ext cx="5754616" cy="9596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ttore 1 6"/>
          <p:cNvCxnSpPr>
            <a:stCxn id="32" idx="2"/>
            <a:endCxn id="12" idx="0"/>
          </p:cNvCxnSpPr>
          <p:nvPr/>
        </p:nvCxnSpPr>
        <p:spPr bwMode="auto">
          <a:xfrm flipH="1">
            <a:off x="8210213" y="1622605"/>
            <a:ext cx="12861" cy="208648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ttore 1 7"/>
          <p:cNvCxnSpPr>
            <a:stCxn id="29" idx="2"/>
            <a:endCxn id="25" idx="0"/>
          </p:cNvCxnSpPr>
          <p:nvPr/>
        </p:nvCxnSpPr>
        <p:spPr bwMode="auto">
          <a:xfrm flipH="1">
            <a:off x="5747869" y="1622605"/>
            <a:ext cx="8575" cy="113108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 bwMode="auto">
          <a:xfrm>
            <a:off x="-215942" y="2328132"/>
            <a:ext cx="9629891" cy="1865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ttangolo arrotondato 9"/>
          <p:cNvSpPr/>
          <p:nvPr/>
        </p:nvSpPr>
        <p:spPr bwMode="auto">
          <a:xfrm>
            <a:off x="1467917" y="3709092"/>
            <a:ext cx="1975362" cy="48829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/>
          <a:lstStyle/>
          <a:p>
            <a:pPr algn="ctr" defTabSz="457200" eaLnBrk="1" hangingPunct="1">
              <a:defRPr/>
            </a:pPr>
            <a:r>
              <a:rPr lang="it-IT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Front-end</a:t>
            </a:r>
          </a:p>
        </p:txBody>
      </p:sp>
      <p:sp>
        <p:nvSpPr>
          <p:cNvPr id="11" name="Rettangolo arrotondato 10"/>
          <p:cNvSpPr/>
          <p:nvPr/>
        </p:nvSpPr>
        <p:spPr bwMode="auto">
          <a:xfrm>
            <a:off x="4516338" y="3709092"/>
            <a:ext cx="2412453" cy="48829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/>
          <a:lstStyle/>
          <a:p>
            <a:pPr algn="ctr" defTabSz="457200" eaLnBrk="1" hangingPunct="1">
              <a:defRPr/>
            </a:pPr>
            <a:r>
              <a:rPr lang="it-IT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Report </a:t>
            </a:r>
            <a:r>
              <a:rPr lang="it-IT" sz="20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server - DB</a:t>
            </a:r>
          </a:p>
        </p:txBody>
      </p:sp>
      <p:sp>
        <p:nvSpPr>
          <p:cNvPr id="12" name="Rettangolo arrotondato 11"/>
          <p:cNvSpPr/>
          <p:nvPr/>
        </p:nvSpPr>
        <p:spPr bwMode="auto">
          <a:xfrm>
            <a:off x="7222532" y="3709092"/>
            <a:ext cx="1975362" cy="48829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/>
          <a:lstStyle/>
          <a:p>
            <a:pPr algn="ctr" defTabSz="457200" eaLnBrk="1" hangingPunct="1">
              <a:defRPr/>
            </a:pPr>
            <a:r>
              <a:rPr lang="it-IT" sz="20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User Analysis</a:t>
            </a:r>
            <a:endParaRPr lang="it-IT" sz="20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13" name="Disco magnetico 12"/>
          <p:cNvSpPr/>
          <p:nvPr/>
        </p:nvSpPr>
        <p:spPr bwMode="auto">
          <a:xfrm>
            <a:off x="1858875" y="5195171"/>
            <a:ext cx="1193448" cy="813826"/>
          </a:xfrm>
          <a:prstGeom prst="flowChartMagneticDisk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/>
          <a:lstStyle/>
          <a:p>
            <a:pPr algn="ctr" defTabSz="457200" eaLnBrk="1" hangingPunct="1">
              <a:defRPr/>
            </a:pPr>
            <a:r>
              <a:rPr lang="it-IT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GPFS</a:t>
            </a:r>
          </a:p>
        </p:txBody>
      </p:sp>
      <p:sp>
        <p:nvSpPr>
          <p:cNvPr id="14" name="Disco magnetico 13"/>
          <p:cNvSpPr/>
          <p:nvPr/>
        </p:nvSpPr>
        <p:spPr bwMode="auto">
          <a:xfrm>
            <a:off x="6077096" y="5195171"/>
            <a:ext cx="1193448" cy="813826"/>
          </a:xfrm>
          <a:prstGeom prst="flowChartMagneticDisk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/>
          <a:lstStyle/>
          <a:p>
            <a:pPr algn="ctr" defTabSz="457200" eaLnBrk="1" hangingPunct="1">
              <a:defRPr/>
            </a:pPr>
            <a:r>
              <a:rPr lang="it-IT" sz="20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Tape</a:t>
            </a:r>
            <a:endParaRPr lang="it-IT" sz="20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cxnSp>
        <p:nvCxnSpPr>
          <p:cNvPr id="15" name="Connettore 1 14"/>
          <p:cNvCxnSpPr>
            <a:stCxn id="10" idx="2"/>
            <a:endCxn id="13" idx="1"/>
          </p:cNvCxnSpPr>
          <p:nvPr/>
        </p:nvCxnSpPr>
        <p:spPr bwMode="auto">
          <a:xfrm>
            <a:off x="2455598" y="4197387"/>
            <a:ext cx="1" cy="99778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ttore 1 15"/>
          <p:cNvCxnSpPr>
            <a:stCxn id="11" idx="2"/>
            <a:endCxn id="13" idx="1"/>
          </p:cNvCxnSpPr>
          <p:nvPr/>
        </p:nvCxnSpPr>
        <p:spPr bwMode="auto">
          <a:xfrm flipH="1">
            <a:off x="2455599" y="4197387"/>
            <a:ext cx="3266966" cy="99778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 bwMode="auto">
          <a:xfrm flipH="1">
            <a:off x="3052323" y="5602084"/>
            <a:ext cx="302477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ttangolo arrotondato 17"/>
          <p:cNvSpPr/>
          <p:nvPr/>
        </p:nvSpPr>
        <p:spPr bwMode="auto">
          <a:xfrm>
            <a:off x="-783770" y="1134310"/>
            <a:ext cx="1601108" cy="488295"/>
          </a:xfrm>
          <a:prstGeom prst="roundRect">
            <a:avLst/>
          </a:prstGeom>
          <a:solidFill>
            <a:srgbClr val="FE0000"/>
          </a:solidFill>
          <a:ln>
            <a:solidFill>
              <a:srgbClr val="7A5D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/>
          <a:lstStyle/>
          <a:p>
            <a:pPr algn="ctr" defTabSz="457200" eaLnBrk="1" hangingPunct="1">
              <a:defRPr/>
            </a:pPr>
            <a:r>
              <a:rPr lang="it-IT" sz="2000" dirty="0" err="1" smtClean="0">
                <a:solidFill>
                  <a:srgbClr val="01009A"/>
                </a:solidFill>
                <a:latin typeface="Berlin Sans FB" panose="020E0602020502020306" pitchFamily="34" charset="0"/>
              </a:rPr>
              <a:t>Telescope</a:t>
            </a:r>
            <a:r>
              <a:rPr lang="it-IT" sz="2000" dirty="0" smtClean="0">
                <a:solidFill>
                  <a:srgbClr val="01009A"/>
                </a:solidFill>
                <a:latin typeface="Berlin Sans FB" panose="020E0602020502020306" pitchFamily="34" charset="0"/>
              </a:rPr>
              <a:t> 1</a:t>
            </a:r>
            <a:endParaRPr lang="it-IT" sz="2000" dirty="0">
              <a:solidFill>
                <a:srgbClr val="01009A"/>
              </a:solidFill>
              <a:latin typeface="Berlin Sans FB" panose="020E0602020502020306" pitchFamily="34" charset="0"/>
            </a:endParaRPr>
          </a:p>
        </p:txBody>
      </p:sp>
      <p:cxnSp>
        <p:nvCxnSpPr>
          <p:cNvPr id="19" name="Connettore 1 18"/>
          <p:cNvCxnSpPr>
            <a:endCxn id="10" idx="0"/>
          </p:cNvCxnSpPr>
          <p:nvPr/>
        </p:nvCxnSpPr>
        <p:spPr bwMode="auto">
          <a:xfrm>
            <a:off x="840321" y="1932791"/>
            <a:ext cx="1615277" cy="177630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-287383" y="1572767"/>
            <a:ext cx="1149305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it-IT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DATA01</a:t>
            </a:r>
          </a:p>
        </p:txBody>
      </p:sp>
      <p:sp>
        <p:nvSpPr>
          <p:cNvPr id="21" name="Rettangolo arrotondato 20"/>
          <p:cNvSpPr/>
          <p:nvPr/>
        </p:nvSpPr>
        <p:spPr bwMode="auto">
          <a:xfrm>
            <a:off x="1154713" y="1134310"/>
            <a:ext cx="2019561" cy="488295"/>
          </a:xfrm>
          <a:prstGeom prst="roundRect">
            <a:avLst/>
          </a:prstGeom>
          <a:solidFill>
            <a:srgbClr val="FE0000"/>
          </a:solidFill>
          <a:ln>
            <a:solidFill>
              <a:srgbClr val="7A5D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/>
          <a:lstStyle/>
          <a:p>
            <a:pPr algn="ctr" defTabSz="457200" eaLnBrk="1" hangingPunct="1">
              <a:defRPr/>
            </a:pPr>
            <a:r>
              <a:rPr lang="it-IT" sz="2000" dirty="0" err="1" smtClean="0">
                <a:solidFill>
                  <a:srgbClr val="01009A"/>
                </a:solidFill>
                <a:latin typeface="Berlin Sans FB" panose="020E0602020502020306" pitchFamily="34" charset="0"/>
              </a:rPr>
              <a:t>Telescope</a:t>
            </a:r>
            <a:r>
              <a:rPr lang="it-IT" sz="2000" dirty="0" smtClean="0">
                <a:solidFill>
                  <a:srgbClr val="01009A"/>
                </a:solidFill>
                <a:latin typeface="Berlin Sans FB" panose="020E0602020502020306" pitchFamily="34" charset="0"/>
              </a:rPr>
              <a:t> O(50)</a:t>
            </a:r>
            <a:endParaRPr lang="it-IT" sz="2000" dirty="0">
              <a:solidFill>
                <a:srgbClr val="01009A"/>
              </a:solidFill>
              <a:latin typeface="Berlin Sans FB" panose="020E0602020502020306" pitchFamily="34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989128" y="1572767"/>
            <a:ext cx="1237410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it-IT" sz="20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DATA##</a:t>
            </a:r>
            <a:endParaRPr lang="it-IT" sz="20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cxnSp>
        <p:nvCxnSpPr>
          <p:cNvPr id="23" name="Connettore 1 22"/>
          <p:cNvCxnSpPr>
            <a:stCxn id="22" idx="2"/>
            <a:endCxn id="10" idx="0"/>
          </p:cNvCxnSpPr>
          <p:nvPr/>
        </p:nvCxnSpPr>
        <p:spPr bwMode="auto">
          <a:xfrm flipH="1">
            <a:off x="2455598" y="1972877"/>
            <a:ext cx="152235" cy="173621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Ovale 57"/>
          <p:cNvSpPr>
            <a:spLocks noChangeArrowheads="1"/>
          </p:cNvSpPr>
          <p:nvPr/>
        </p:nvSpPr>
        <p:spPr bwMode="auto">
          <a:xfrm>
            <a:off x="1879451" y="2105178"/>
            <a:ext cx="1145436" cy="464559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prstDash val="dash"/>
            <a:round/>
            <a:headEnd/>
            <a:tailEnd/>
          </a:ln>
          <a:effectLst>
            <a:outerShdw dist="38100" dir="5400000" rotWithShape="0">
              <a:srgbClr val="808080">
                <a:alpha val="43137"/>
              </a:srgbClr>
            </a:outerShdw>
          </a:effectLst>
        </p:spPr>
        <p:txBody>
          <a:bodyPr lIns="0" tIns="0" rIns="0" bIns="0" anchor="ctr"/>
          <a:lstStyle/>
          <a:p>
            <a:pPr algn="ctr" defTabSz="457200" eaLnBrk="1" hangingPunct="1">
              <a:defRPr/>
            </a:pPr>
            <a:r>
              <a:rPr lang="it-IT" altLang="en-US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rPr>
              <a:t>BTsync</a:t>
            </a:r>
          </a:p>
        </p:txBody>
      </p:sp>
      <p:sp>
        <p:nvSpPr>
          <p:cNvPr id="25" name="Rettangolo arrotondato 24"/>
          <p:cNvSpPr/>
          <p:nvPr/>
        </p:nvSpPr>
        <p:spPr bwMode="auto">
          <a:xfrm>
            <a:off x="4869930" y="2753694"/>
            <a:ext cx="1755878" cy="488295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/>
          <a:lstStyle/>
          <a:p>
            <a:pPr algn="ctr" defTabSz="457200" eaLnBrk="1" hangingPunct="1">
              <a:defRPr/>
            </a:pPr>
            <a:r>
              <a:rPr lang="it-IT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Web </a:t>
            </a:r>
            <a:r>
              <a:rPr lang="it-IT" sz="20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proxy</a:t>
            </a:r>
            <a:endParaRPr lang="it-IT" sz="20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cxnSp>
        <p:nvCxnSpPr>
          <p:cNvPr id="26" name="Connettore 1 25"/>
          <p:cNvCxnSpPr>
            <a:stCxn id="25" idx="2"/>
            <a:endCxn id="11" idx="0"/>
          </p:cNvCxnSpPr>
          <p:nvPr/>
        </p:nvCxnSpPr>
        <p:spPr bwMode="auto">
          <a:xfrm flipH="1">
            <a:off x="5722565" y="3241989"/>
            <a:ext cx="25304" cy="46710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Ovale 75"/>
          <p:cNvSpPr>
            <a:spLocks noChangeArrowheads="1"/>
          </p:cNvSpPr>
          <p:nvPr/>
        </p:nvSpPr>
        <p:spPr bwMode="auto">
          <a:xfrm>
            <a:off x="5298611" y="2105178"/>
            <a:ext cx="884798" cy="464559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prstDash val="dash"/>
            <a:round/>
            <a:headEnd/>
            <a:tailEnd/>
          </a:ln>
          <a:effectLst>
            <a:outerShdw dist="38100" dir="5400000" rotWithShape="0">
              <a:srgbClr val="808080">
                <a:alpha val="43137"/>
              </a:srgbClr>
            </a:outerShdw>
          </a:effectLst>
        </p:spPr>
        <p:txBody>
          <a:bodyPr lIns="0" tIns="0" rIns="0" bIns="0" anchor="ctr"/>
          <a:lstStyle/>
          <a:p>
            <a:pPr algn="ctr" defTabSz="457200" eaLnBrk="1" hangingPunct="1">
              <a:defRPr/>
            </a:pPr>
            <a:r>
              <a:rPr lang="it-IT" altLang="en-US" dirty="0" err="1" smtClean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rPr>
              <a:t>https</a:t>
            </a:r>
            <a:endParaRPr lang="it-IT" altLang="en-US" dirty="0">
              <a:solidFill>
                <a:schemeClr val="bg1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8" name="CasellaDiTesto 10249"/>
          <p:cNvSpPr txBox="1">
            <a:spLocks noChangeArrowheads="1"/>
          </p:cNvSpPr>
          <p:nvPr/>
        </p:nvSpPr>
        <p:spPr bwMode="auto">
          <a:xfrm>
            <a:off x="-330132" y="2569656"/>
            <a:ext cx="20846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n-US" b="1" dirty="0">
                <a:latin typeface="Rockwell" panose="02060603020205020403" pitchFamily="18" charset="0"/>
                <a:ea typeface="ＭＳ Ｐゴシック" panose="020B0600070205080204" pitchFamily="34" charset="-128"/>
              </a:rPr>
              <a:t>CNAF firewall </a:t>
            </a:r>
          </a:p>
        </p:txBody>
      </p:sp>
      <p:sp>
        <p:nvSpPr>
          <p:cNvPr id="29" name="Rettangolo arrotondato 28"/>
          <p:cNvSpPr/>
          <p:nvPr/>
        </p:nvSpPr>
        <p:spPr bwMode="auto">
          <a:xfrm>
            <a:off x="4813345" y="1134310"/>
            <a:ext cx="1886197" cy="488295"/>
          </a:xfrm>
          <a:prstGeom prst="roundRect">
            <a:avLst/>
          </a:prstGeom>
          <a:solidFill>
            <a:srgbClr val="8F8FFF"/>
          </a:solidFill>
          <a:ln>
            <a:solidFill>
              <a:schemeClr val="bg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/>
          <a:lstStyle/>
          <a:p>
            <a:pPr algn="ctr" defTabSz="457200" eaLnBrk="1" hangingPunct="1">
              <a:defRPr/>
            </a:pPr>
            <a:r>
              <a:rPr lang="it-IT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Web browser</a:t>
            </a:r>
          </a:p>
        </p:txBody>
      </p:sp>
      <p:sp>
        <p:nvSpPr>
          <p:cNvPr id="30" name="Rettangolo arrotondato 29"/>
          <p:cNvSpPr/>
          <p:nvPr/>
        </p:nvSpPr>
        <p:spPr bwMode="auto">
          <a:xfrm>
            <a:off x="7462593" y="2738436"/>
            <a:ext cx="1507243" cy="488295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/>
          <a:lstStyle/>
          <a:p>
            <a:pPr algn="ctr" defTabSz="457200" eaLnBrk="1" hangingPunct="1">
              <a:defRPr/>
            </a:pPr>
            <a:r>
              <a:rPr lang="it-IT" sz="20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Bastion</a:t>
            </a:r>
            <a:endParaRPr lang="it-IT" sz="20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1" name="Ovale 95"/>
          <p:cNvSpPr>
            <a:spLocks noChangeArrowheads="1"/>
          </p:cNvSpPr>
          <p:nvPr/>
        </p:nvSpPr>
        <p:spPr bwMode="auto">
          <a:xfrm>
            <a:off x="7793536" y="2105178"/>
            <a:ext cx="884798" cy="464559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prstDash val="dash"/>
            <a:round/>
            <a:headEnd/>
            <a:tailEnd/>
          </a:ln>
          <a:effectLst>
            <a:outerShdw dist="38100" dir="5400000" rotWithShape="0">
              <a:srgbClr val="808080">
                <a:alpha val="43137"/>
              </a:srgbClr>
            </a:outerShdw>
          </a:effectLst>
        </p:spPr>
        <p:txBody>
          <a:bodyPr lIns="0" tIns="0" rIns="0" bIns="0" anchor="ctr"/>
          <a:lstStyle/>
          <a:p>
            <a:pPr algn="ctr" defTabSz="457200" eaLnBrk="1" hangingPunct="1">
              <a:defRPr/>
            </a:pPr>
            <a:r>
              <a:rPr lang="it-IT" altLang="en-US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rPr>
              <a:t>ssh</a:t>
            </a:r>
          </a:p>
        </p:txBody>
      </p:sp>
      <p:sp>
        <p:nvSpPr>
          <p:cNvPr id="32" name="Rettangolo arrotondato 31"/>
          <p:cNvSpPr/>
          <p:nvPr/>
        </p:nvSpPr>
        <p:spPr bwMode="auto">
          <a:xfrm>
            <a:off x="7280833" y="1134310"/>
            <a:ext cx="1884482" cy="488295"/>
          </a:xfrm>
          <a:prstGeom prst="roundRect">
            <a:avLst/>
          </a:prstGeom>
          <a:solidFill>
            <a:srgbClr val="8F8FFF"/>
          </a:solidFill>
          <a:ln>
            <a:solidFill>
              <a:schemeClr val="bg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/>
          <a:lstStyle/>
          <a:p>
            <a:pPr algn="ctr" defTabSz="457200" eaLnBrk="1" hangingPunct="1">
              <a:defRPr/>
            </a:pPr>
            <a:r>
              <a:rPr lang="it-IT" sz="2000" dirty="0">
                <a:solidFill>
                  <a:schemeClr val="tx1"/>
                </a:solidFill>
                <a:latin typeface="Berlin Sans FB" panose="020E0602020502020306" pitchFamily="34" charset="0"/>
              </a:rPr>
              <a:t>EEE </a:t>
            </a:r>
            <a:r>
              <a:rPr lang="it-IT" sz="20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user</a:t>
            </a:r>
            <a:endParaRPr lang="it-IT" sz="20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3" name="Ovale 42"/>
          <p:cNvSpPr>
            <a:spLocks noChangeArrowheads="1"/>
          </p:cNvSpPr>
          <p:nvPr/>
        </p:nvSpPr>
        <p:spPr bwMode="auto">
          <a:xfrm>
            <a:off x="603333" y="2105178"/>
            <a:ext cx="1145436" cy="464559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prstDash val="dash"/>
            <a:round/>
            <a:headEnd/>
            <a:tailEnd/>
          </a:ln>
          <a:effectLst>
            <a:outerShdw dist="38100" dir="5400000" rotWithShape="0">
              <a:srgbClr val="808080">
                <a:alpha val="43137"/>
              </a:srgbClr>
            </a:outerShdw>
          </a:effectLst>
        </p:spPr>
        <p:txBody>
          <a:bodyPr lIns="0" tIns="0" rIns="0" bIns="0" anchor="ctr"/>
          <a:lstStyle/>
          <a:p>
            <a:pPr algn="ctr" defTabSz="457200" eaLnBrk="1" hangingPunct="1">
              <a:defRPr/>
            </a:pPr>
            <a:r>
              <a:rPr lang="it-IT" altLang="en-US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rPr>
              <a:t>BTsync</a:t>
            </a:r>
          </a:p>
        </p:txBody>
      </p:sp>
      <p:sp>
        <p:nvSpPr>
          <p:cNvPr id="34" name="CasellaDiTesto 30"/>
          <p:cNvSpPr txBox="1">
            <a:spLocks noChangeArrowheads="1"/>
          </p:cNvSpPr>
          <p:nvPr/>
        </p:nvSpPr>
        <p:spPr bwMode="auto">
          <a:xfrm>
            <a:off x="-335995" y="3450533"/>
            <a:ext cx="19993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n-US" b="1" dirty="0" smtClean="0">
                <a:latin typeface="Rockwell" panose="02060603020205020403" pitchFamily="18" charset="0"/>
                <a:ea typeface="ＭＳ Ｐゴシック" panose="020B0600070205080204" pitchFamily="34" charset="-128"/>
              </a:rPr>
              <a:t>EEE </a:t>
            </a:r>
            <a:r>
              <a:rPr lang="it-IT" altLang="en-US" b="1" dirty="0" err="1" smtClean="0">
                <a:latin typeface="Rockwell" panose="02060603020205020403" pitchFamily="18" charset="0"/>
                <a:ea typeface="ＭＳ Ｐゴシック" panose="020B0600070205080204" pitchFamily="34" charset="-128"/>
              </a:rPr>
              <a:t>tenant</a:t>
            </a:r>
            <a:endParaRPr lang="it-IT" altLang="en-US" b="1" dirty="0">
              <a:latin typeface="Rockwell" panose="02060603020205020403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802949" y="1116847"/>
            <a:ext cx="347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…</a:t>
            </a:r>
            <a:endParaRPr lang="en-US" sz="2800" dirty="0"/>
          </a:p>
        </p:txBody>
      </p:sp>
      <p:sp>
        <p:nvSpPr>
          <p:cNvPr id="36" name="CasellaDiTesto 35"/>
          <p:cNvSpPr txBox="1"/>
          <p:nvPr/>
        </p:nvSpPr>
        <p:spPr bwMode="auto">
          <a:xfrm>
            <a:off x="1058091" y="4923046"/>
            <a:ext cx="2395027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it-IT" sz="20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DATA01 … DATA##</a:t>
            </a:r>
            <a:endParaRPr lang="it-IT" sz="20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7" name="Rettangolo arrotondato 36"/>
          <p:cNvSpPr/>
          <p:nvPr/>
        </p:nvSpPr>
        <p:spPr bwMode="auto">
          <a:xfrm>
            <a:off x="7327823" y="3815287"/>
            <a:ext cx="1975362" cy="48829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/>
          <a:lstStyle/>
          <a:p>
            <a:pPr algn="ctr" defTabSz="457200" eaLnBrk="1" hangingPunct="1">
              <a:defRPr/>
            </a:pPr>
            <a:r>
              <a:rPr lang="it-IT" sz="20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User Analysis</a:t>
            </a:r>
            <a:endParaRPr lang="it-IT" sz="20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8" name="Rettangolo arrotondato 37"/>
          <p:cNvSpPr/>
          <p:nvPr/>
        </p:nvSpPr>
        <p:spPr bwMode="auto">
          <a:xfrm>
            <a:off x="7441607" y="3928615"/>
            <a:ext cx="1975362" cy="48829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/>
          <a:lstStyle/>
          <a:p>
            <a:pPr algn="ctr" defTabSz="457200" eaLnBrk="1" hangingPunct="1">
              <a:defRPr/>
            </a:pPr>
            <a:r>
              <a:rPr lang="it-IT" sz="20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User Analysis</a:t>
            </a:r>
            <a:endParaRPr lang="it-IT" sz="20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cxnSp>
        <p:nvCxnSpPr>
          <p:cNvPr id="39" name="Connettore 1 38"/>
          <p:cNvCxnSpPr/>
          <p:nvPr/>
        </p:nvCxnSpPr>
        <p:spPr>
          <a:xfrm flipV="1">
            <a:off x="3471920" y="4269326"/>
            <a:ext cx="3873548" cy="7585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 flipV="1">
            <a:off x="3481759" y="4172380"/>
            <a:ext cx="3734754" cy="8814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6202</TotalTime>
  <Words>279</Words>
  <Application>Microsoft Office PowerPoint</Application>
  <PresentationFormat>Presentazione su schermo (4:3)</PresentationFormat>
  <Paragraphs>41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The computing and data infrastructure to interconnect EEE stations</vt:lpstr>
      <vt:lpstr>Data Transfers and Run-1 stats</vt:lpstr>
      <vt:lpstr>Diapositiva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noferini</dc:creator>
  <cp:lastModifiedBy>noferini</cp:lastModifiedBy>
  <cp:revision>24</cp:revision>
  <dcterms:created xsi:type="dcterms:W3CDTF">2015-05-12T11:47:54Z</dcterms:created>
  <dcterms:modified xsi:type="dcterms:W3CDTF">2015-05-21T10:31:12Z</dcterms:modified>
</cp:coreProperties>
</file>