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5199975" cy="32399288"/>
  <p:notesSz cx="6858000" cy="9144000"/>
  <p:defaultTextStyle>
    <a:defPPr>
      <a:defRPr lang="en-US"/>
    </a:defPPr>
    <a:lvl1pPr marL="0" algn="l" defTabSz="2764442" rtl="0" eaLnBrk="1" latinLnBrk="0" hangingPunct="1">
      <a:defRPr sz="5442" kern="1200">
        <a:solidFill>
          <a:schemeClr val="tx1"/>
        </a:solidFill>
        <a:latin typeface="+mn-lt"/>
        <a:ea typeface="+mn-ea"/>
        <a:cs typeface="+mn-cs"/>
      </a:defRPr>
    </a:lvl1pPr>
    <a:lvl2pPr marL="1382221" algn="l" defTabSz="2764442" rtl="0" eaLnBrk="1" latinLnBrk="0" hangingPunct="1">
      <a:defRPr sz="5442" kern="1200">
        <a:solidFill>
          <a:schemeClr val="tx1"/>
        </a:solidFill>
        <a:latin typeface="+mn-lt"/>
        <a:ea typeface="+mn-ea"/>
        <a:cs typeface="+mn-cs"/>
      </a:defRPr>
    </a:lvl2pPr>
    <a:lvl3pPr marL="2764442" algn="l" defTabSz="2764442" rtl="0" eaLnBrk="1" latinLnBrk="0" hangingPunct="1">
      <a:defRPr sz="5442" kern="1200">
        <a:solidFill>
          <a:schemeClr val="tx1"/>
        </a:solidFill>
        <a:latin typeface="+mn-lt"/>
        <a:ea typeface="+mn-ea"/>
        <a:cs typeface="+mn-cs"/>
      </a:defRPr>
    </a:lvl3pPr>
    <a:lvl4pPr marL="4146663" algn="l" defTabSz="2764442" rtl="0" eaLnBrk="1" latinLnBrk="0" hangingPunct="1">
      <a:defRPr sz="5442" kern="1200">
        <a:solidFill>
          <a:schemeClr val="tx1"/>
        </a:solidFill>
        <a:latin typeface="+mn-lt"/>
        <a:ea typeface="+mn-ea"/>
        <a:cs typeface="+mn-cs"/>
      </a:defRPr>
    </a:lvl4pPr>
    <a:lvl5pPr marL="5528884" algn="l" defTabSz="2764442" rtl="0" eaLnBrk="1" latinLnBrk="0" hangingPunct="1">
      <a:defRPr sz="5442" kern="1200">
        <a:solidFill>
          <a:schemeClr val="tx1"/>
        </a:solidFill>
        <a:latin typeface="+mn-lt"/>
        <a:ea typeface="+mn-ea"/>
        <a:cs typeface="+mn-cs"/>
      </a:defRPr>
    </a:lvl5pPr>
    <a:lvl6pPr marL="6911105" algn="l" defTabSz="2764442" rtl="0" eaLnBrk="1" latinLnBrk="0" hangingPunct="1">
      <a:defRPr sz="5442" kern="1200">
        <a:solidFill>
          <a:schemeClr val="tx1"/>
        </a:solidFill>
        <a:latin typeface="+mn-lt"/>
        <a:ea typeface="+mn-ea"/>
        <a:cs typeface="+mn-cs"/>
      </a:defRPr>
    </a:lvl6pPr>
    <a:lvl7pPr marL="8293326" algn="l" defTabSz="2764442" rtl="0" eaLnBrk="1" latinLnBrk="0" hangingPunct="1">
      <a:defRPr sz="5442" kern="1200">
        <a:solidFill>
          <a:schemeClr val="tx1"/>
        </a:solidFill>
        <a:latin typeface="+mn-lt"/>
        <a:ea typeface="+mn-ea"/>
        <a:cs typeface="+mn-cs"/>
      </a:defRPr>
    </a:lvl7pPr>
    <a:lvl8pPr marL="9675546" algn="l" defTabSz="2764442" rtl="0" eaLnBrk="1" latinLnBrk="0" hangingPunct="1">
      <a:defRPr sz="5442" kern="1200">
        <a:solidFill>
          <a:schemeClr val="tx1"/>
        </a:solidFill>
        <a:latin typeface="+mn-lt"/>
        <a:ea typeface="+mn-ea"/>
        <a:cs typeface="+mn-cs"/>
      </a:defRPr>
    </a:lvl8pPr>
    <a:lvl9pPr marL="11057767" algn="l" defTabSz="2764442" rtl="0" eaLnBrk="1" latinLnBrk="0" hangingPunct="1">
      <a:defRPr sz="5442"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205" userDrawn="1">
          <p15:clr>
            <a:srgbClr val="A4A3A4"/>
          </p15:clr>
        </p15:guide>
        <p15:guide id="2" pos="79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p:scale>
          <a:sx n="100" d="100"/>
          <a:sy n="100" d="100"/>
        </p:scale>
        <p:origin x="6282" y="6306"/>
      </p:cViewPr>
      <p:guideLst>
        <p:guide orient="horz" pos="10205"/>
        <p:guide pos="7975"/>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302386"/>
            <a:ext cx="21419979" cy="11279752"/>
          </a:xfrm>
        </p:spPr>
        <p:txBody>
          <a:bodyPr anchor="b"/>
          <a:lstStyle>
            <a:lvl1pPr algn="ctr">
              <a:defRPr sz="16535"/>
            </a:lvl1pPr>
          </a:lstStyle>
          <a:p>
            <a:r>
              <a:rPr lang="en-US" smtClean="0"/>
              <a:t>Click to edit Master title style</a:t>
            </a:r>
            <a:endParaRPr lang="en-US" dirty="0"/>
          </a:p>
        </p:txBody>
      </p:sp>
      <p:sp>
        <p:nvSpPr>
          <p:cNvPr id="3" name="Subtitle 2"/>
          <p:cNvSpPr>
            <a:spLocks noGrp="1"/>
          </p:cNvSpPr>
          <p:nvPr>
            <p:ph type="subTitle" idx="1"/>
          </p:nvPr>
        </p:nvSpPr>
        <p:spPr>
          <a:xfrm>
            <a:off x="3149997" y="17017128"/>
            <a:ext cx="18899981" cy="7822326"/>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F6A9E6-38B2-4C62-9D27-C1B55D5C1AFB}" type="datetimeFigureOut">
              <a:rPr lang="en-GB" smtClean="0"/>
              <a:t>20/05/2015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54AB5D-E13C-4930-BB24-1778ED35EB03}" type="slidenum">
              <a:rPr lang="en-GB" smtClean="0"/>
              <a:t>‹#›</a:t>
            </a:fld>
            <a:endParaRPr lang="en-GB"/>
          </a:p>
        </p:txBody>
      </p:sp>
    </p:spTree>
    <p:extLst>
      <p:ext uri="{BB962C8B-B14F-4D97-AF65-F5344CB8AC3E}">
        <p14:creationId xmlns:p14="http://schemas.microsoft.com/office/powerpoint/2010/main" val="242993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F6A9E6-38B2-4C62-9D27-C1B55D5C1AFB}" type="datetimeFigureOut">
              <a:rPr lang="en-GB" smtClean="0"/>
              <a:t>20/05/2015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54AB5D-E13C-4930-BB24-1778ED35EB03}" type="slidenum">
              <a:rPr lang="en-GB" smtClean="0"/>
              <a:t>‹#›</a:t>
            </a:fld>
            <a:endParaRPr lang="en-GB"/>
          </a:p>
        </p:txBody>
      </p:sp>
    </p:spTree>
    <p:extLst>
      <p:ext uri="{BB962C8B-B14F-4D97-AF65-F5344CB8AC3E}">
        <p14:creationId xmlns:p14="http://schemas.microsoft.com/office/powerpoint/2010/main" val="37844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724962"/>
            <a:ext cx="5433745" cy="274568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732500" y="1724962"/>
            <a:ext cx="15986234" cy="274568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F6A9E6-38B2-4C62-9D27-C1B55D5C1AFB}" type="datetimeFigureOut">
              <a:rPr lang="en-GB" smtClean="0"/>
              <a:t>20/05/2015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54AB5D-E13C-4930-BB24-1778ED35EB03}" type="slidenum">
              <a:rPr lang="en-GB" smtClean="0"/>
              <a:t>‹#›</a:t>
            </a:fld>
            <a:endParaRPr lang="en-GB"/>
          </a:p>
        </p:txBody>
      </p:sp>
    </p:spTree>
    <p:extLst>
      <p:ext uri="{BB962C8B-B14F-4D97-AF65-F5344CB8AC3E}">
        <p14:creationId xmlns:p14="http://schemas.microsoft.com/office/powerpoint/2010/main" val="329760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F6A9E6-38B2-4C62-9D27-C1B55D5C1AFB}" type="datetimeFigureOut">
              <a:rPr lang="en-GB" smtClean="0"/>
              <a:t>20/05/2015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54AB5D-E13C-4930-BB24-1778ED35EB03}" type="slidenum">
              <a:rPr lang="en-GB" smtClean="0"/>
              <a:t>‹#›</a:t>
            </a:fld>
            <a:endParaRPr lang="en-GB"/>
          </a:p>
        </p:txBody>
      </p:sp>
    </p:spTree>
    <p:extLst>
      <p:ext uri="{BB962C8B-B14F-4D97-AF65-F5344CB8AC3E}">
        <p14:creationId xmlns:p14="http://schemas.microsoft.com/office/powerpoint/2010/main" val="51772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375" y="8077332"/>
            <a:ext cx="21734978" cy="13477201"/>
          </a:xfrm>
        </p:spPr>
        <p:txBody>
          <a:bodyPr anchor="b"/>
          <a:lstStyle>
            <a:lvl1pPr>
              <a:defRPr sz="16535"/>
            </a:lvl1pPr>
          </a:lstStyle>
          <a:p>
            <a:r>
              <a:rPr lang="en-US" smtClean="0"/>
              <a:t>Click to edit Master title style</a:t>
            </a:r>
            <a:endParaRPr lang="en-US" dirty="0"/>
          </a:p>
        </p:txBody>
      </p:sp>
      <p:sp>
        <p:nvSpPr>
          <p:cNvPr id="3" name="Text Placeholder 2"/>
          <p:cNvSpPr>
            <a:spLocks noGrp="1"/>
          </p:cNvSpPr>
          <p:nvPr>
            <p:ph type="body" idx="1"/>
          </p:nvPr>
        </p:nvSpPr>
        <p:spPr>
          <a:xfrm>
            <a:off x="1719375" y="21682033"/>
            <a:ext cx="21734978" cy="7087342"/>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6A9E6-38B2-4C62-9D27-C1B55D5C1AFB}" type="datetimeFigureOut">
              <a:rPr lang="en-GB" smtClean="0"/>
              <a:t>20/05/2015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54AB5D-E13C-4930-BB24-1778ED35EB03}" type="slidenum">
              <a:rPr lang="en-GB" smtClean="0"/>
              <a:t>‹#›</a:t>
            </a:fld>
            <a:endParaRPr lang="en-GB"/>
          </a:p>
        </p:txBody>
      </p:sp>
    </p:spTree>
    <p:extLst>
      <p:ext uri="{BB962C8B-B14F-4D97-AF65-F5344CB8AC3E}">
        <p14:creationId xmlns:p14="http://schemas.microsoft.com/office/powerpoint/2010/main" val="2827453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732498" y="8624810"/>
            <a:ext cx="10709989" cy="20557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2757488" y="8624810"/>
            <a:ext cx="10709989" cy="205570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F6A9E6-38B2-4C62-9D27-C1B55D5C1AFB}" type="datetimeFigureOut">
              <a:rPr lang="en-GB" smtClean="0"/>
              <a:t>20/05/2015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54AB5D-E13C-4930-BB24-1778ED35EB03}" type="slidenum">
              <a:rPr lang="en-GB" smtClean="0"/>
              <a:t>‹#›</a:t>
            </a:fld>
            <a:endParaRPr lang="en-GB"/>
          </a:p>
        </p:txBody>
      </p:sp>
    </p:spTree>
    <p:extLst>
      <p:ext uri="{BB962C8B-B14F-4D97-AF65-F5344CB8AC3E}">
        <p14:creationId xmlns:p14="http://schemas.microsoft.com/office/powerpoint/2010/main" val="2282473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781" y="1724969"/>
            <a:ext cx="21734978" cy="626236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735783" y="7942328"/>
            <a:ext cx="10660769" cy="3892412"/>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smtClean="0"/>
              <a:t>Click to edit Master text styles</a:t>
            </a:r>
          </a:p>
        </p:txBody>
      </p:sp>
      <p:sp>
        <p:nvSpPr>
          <p:cNvPr id="4" name="Content Placeholder 3"/>
          <p:cNvSpPr>
            <a:spLocks noGrp="1"/>
          </p:cNvSpPr>
          <p:nvPr>
            <p:ph sz="half" idx="2"/>
          </p:nvPr>
        </p:nvSpPr>
        <p:spPr>
          <a:xfrm>
            <a:off x="1735783" y="11834740"/>
            <a:ext cx="10660769" cy="17407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2757489" y="7942328"/>
            <a:ext cx="10713272" cy="3892412"/>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n-US" smtClean="0"/>
              <a:t>Click to edit Master text styles</a:t>
            </a:r>
          </a:p>
        </p:txBody>
      </p:sp>
      <p:sp>
        <p:nvSpPr>
          <p:cNvPr id="6" name="Content Placeholder 5"/>
          <p:cNvSpPr>
            <a:spLocks noGrp="1"/>
          </p:cNvSpPr>
          <p:nvPr>
            <p:ph sz="quarter" idx="4"/>
          </p:nvPr>
        </p:nvSpPr>
        <p:spPr>
          <a:xfrm>
            <a:off x="12757489" y="11834740"/>
            <a:ext cx="10713272" cy="17407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F6A9E6-38B2-4C62-9D27-C1B55D5C1AFB}" type="datetimeFigureOut">
              <a:rPr lang="en-GB" smtClean="0"/>
              <a:t>20/05/2015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54AB5D-E13C-4930-BB24-1778ED35EB03}" type="slidenum">
              <a:rPr lang="en-GB" smtClean="0"/>
              <a:t>‹#›</a:t>
            </a:fld>
            <a:endParaRPr lang="en-GB"/>
          </a:p>
        </p:txBody>
      </p:sp>
    </p:spTree>
    <p:extLst>
      <p:ext uri="{BB962C8B-B14F-4D97-AF65-F5344CB8AC3E}">
        <p14:creationId xmlns:p14="http://schemas.microsoft.com/office/powerpoint/2010/main" val="2129965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F6A9E6-38B2-4C62-9D27-C1B55D5C1AFB}" type="datetimeFigureOut">
              <a:rPr lang="en-GB" smtClean="0"/>
              <a:t>20/05/2015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54AB5D-E13C-4930-BB24-1778ED35EB03}" type="slidenum">
              <a:rPr lang="en-GB" smtClean="0"/>
              <a:t>‹#›</a:t>
            </a:fld>
            <a:endParaRPr lang="en-GB"/>
          </a:p>
        </p:txBody>
      </p:sp>
    </p:spTree>
    <p:extLst>
      <p:ext uri="{BB962C8B-B14F-4D97-AF65-F5344CB8AC3E}">
        <p14:creationId xmlns:p14="http://schemas.microsoft.com/office/powerpoint/2010/main" val="335060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6A9E6-38B2-4C62-9D27-C1B55D5C1AFB}" type="datetimeFigureOut">
              <a:rPr lang="en-GB" smtClean="0"/>
              <a:t>20/05/2015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54AB5D-E13C-4930-BB24-1778ED35EB03}" type="slidenum">
              <a:rPr lang="en-GB" smtClean="0"/>
              <a:t>‹#›</a:t>
            </a:fld>
            <a:endParaRPr lang="en-GB"/>
          </a:p>
        </p:txBody>
      </p:sp>
    </p:spTree>
    <p:extLst>
      <p:ext uri="{BB962C8B-B14F-4D97-AF65-F5344CB8AC3E}">
        <p14:creationId xmlns:p14="http://schemas.microsoft.com/office/powerpoint/2010/main" val="332918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159952"/>
            <a:ext cx="8127648" cy="7559834"/>
          </a:xfrm>
        </p:spPr>
        <p:txBody>
          <a:bodyPr anchor="b"/>
          <a:lstStyle>
            <a:lvl1pPr>
              <a:defRPr sz="8819"/>
            </a:lvl1pPr>
          </a:lstStyle>
          <a:p>
            <a:r>
              <a:rPr lang="en-US" smtClean="0"/>
              <a:t>Click to edit Master title style</a:t>
            </a:r>
            <a:endParaRPr lang="en-US" dirty="0"/>
          </a:p>
        </p:txBody>
      </p:sp>
      <p:sp>
        <p:nvSpPr>
          <p:cNvPr id="3" name="Content Placeholder 2"/>
          <p:cNvSpPr>
            <a:spLocks noGrp="1"/>
          </p:cNvSpPr>
          <p:nvPr>
            <p:ph idx="1"/>
          </p:nvPr>
        </p:nvSpPr>
        <p:spPr>
          <a:xfrm>
            <a:off x="10713272" y="4664905"/>
            <a:ext cx="12757487" cy="23024494"/>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735780" y="9719786"/>
            <a:ext cx="8127648" cy="18007107"/>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6A9E6-38B2-4C62-9D27-C1B55D5C1AFB}" type="datetimeFigureOut">
              <a:rPr lang="en-GB" smtClean="0"/>
              <a:t>20/05/2015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54AB5D-E13C-4930-BB24-1778ED35EB03}" type="slidenum">
              <a:rPr lang="en-GB" smtClean="0"/>
              <a:t>‹#›</a:t>
            </a:fld>
            <a:endParaRPr lang="en-GB"/>
          </a:p>
        </p:txBody>
      </p:sp>
    </p:spTree>
    <p:extLst>
      <p:ext uri="{BB962C8B-B14F-4D97-AF65-F5344CB8AC3E}">
        <p14:creationId xmlns:p14="http://schemas.microsoft.com/office/powerpoint/2010/main" val="338175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780" y="2159952"/>
            <a:ext cx="8127648" cy="7559834"/>
          </a:xfrm>
        </p:spPr>
        <p:txBody>
          <a:bodyPr anchor="b"/>
          <a:lstStyle>
            <a:lvl1pPr>
              <a:defRPr sz="881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713272" y="4664905"/>
            <a:ext cx="12757487" cy="23024494"/>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n-US" smtClean="0"/>
              <a:t>Click icon to add picture</a:t>
            </a:r>
            <a:endParaRPr lang="en-US" dirty="0"/>
          </a:p>
        </p:txBody>
      </p:sp>
      <p:sp>
        <p:nvSpPr>
          <p:cNvPr id="4" name="Text Placeholder 3"/>
          <p:cNvSpPr>
            <a:spLocks noGrp="1"/>
          </p:cNvSpPr>
          <p:nvPr>
            <p:ph type="body" sz="half" idx="2"/>
          </p:nvPr>
        </p:nvSpPr>
        <p:spPr>
          <a:xfrm>
            <a:off x="1735780" y="9719786"/>
            <a:ext cx="8127648" cy="18007107"/>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6A9E6-38B2-4C62-9D27-C1B55D5C1AFB}" type="datetimeFigureOut">
              <a:rPr lang="en-GB" smtClean="0"/>
              <a:t>20/05/2015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54AB5D-E13C-4930-BB24-1778ED35EB03}" type="slidenum">
              <a:rPr lang="en-GB" smtClean="0"/>
              <a:t>‹#›</a:t>
            </a:fld>
            <a:endParaRPr lang="en-GB"/>
          </a:p>
        </p:txBody>
      </p:sp>
    </p:spTree>
    <p:extLst>
      <p:ext uri="{BB962C8B-B14F-4D97-AF65-F5344CB8AC3E}">
        <p14:creationId xmlns:p14="http://schemas.microsoft.com/office/powerpoint/2010/main" val="205276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724969"/>
            <a:ext cx="21734978" cy="62623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32499" y="8624810"/>
            <a:ext cx="21734978" cy="2055705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732498" y="30029347"/>
            <a:ext cx="5669994" cy="1724962"/>
          </a:xfrm>
          <a:prstGeom prst="rect">
            <a:avLst/>
          </a:prstGeom>
        </p:spPr>
        <p:txBody>
          <a:bodyPr vert="horz" lIns="91440" tIns="45720" rIns="91440" bIns="45720" rtlCol="0" anchor="ctr"/>
          <a:lstStyle>
            <a:lvl1pPr algn="l">
              <a:defRPr sz="3307">
                <a:solidFill>
                  <a:schemeClr val="tx1">
                    <a:tint val="75000"/>
                  </a:schemeClr>
                </a:solidFill>
              </a:defRPr>
            </a:lvl1pPr>
          </a:lstStyle>
          <a:p>
            <a:fld id="{ACF6A9E6-38B2-4C62-9D27-C1B55D5C1AFB}" type="datetimeFigureOut">
              <a:rPr lang="en-GB" smtClean="0"/>
              <a:t>20/05/2015</a:t>
            </a:fld>
            <a:endParaRPr lang="en-GB"/>
          </a:p>
        </p:txBody>
      </p:sp>
      <p:sp>
        <p:nvSpPr>
          <p:cNvPr id="5" name="Footer Placeholder 4"/>
          <p:cNvSpPr>
            <a:spLocks noGrp="1"/>
          </p:cNvSpPr>
          <p:nvPr>
            <p:ph type="ftr" sz="quarter" idx="3"/>
          </p:nvPr>
        </p:nvSpPr>
        <p:spPr>
          <a:xfrm>
            <a:off x="8347492" y="30029347"/>
            <a:ext cx="8504992" cy="1724962"/>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7797483" y="30029347"/>
            <a:ext cx="5669994" cy="1724962"/>
          </a:xfrm>
          <a:prstGeom prst="rect">
            <a:avLst/>
          </a:prstGeom>
        </p:spPr>
        <p:txBody>
          <a:bodyPr vert="horz" lIns="91440" tIns="45720" rIns="91440" bIns="45720" rtlCol="0" anchor="ctr"/>
          <a:lstStyle>
            <a:lvl1pPr algn="r">
              <a:defRPr sz="3307">
                <a:solidFill>
                  <a:schemeClr val="tx1">
                    <a:tint val="75000"/>
                  </a:schemeClr>
                </a:solidFill>
              </a:defRPr>
            </a:lvl1pPr>
          </a:lstStyle>
          <a:p>
            <a:fld id="{0C54AB5D-E13C-4930-BB24-1778ED35EB03}" type="slidenum">
              <a:rPr lang="en-GB" smtClean="0"/>
              <a:t>‹#›</a:t>
            </a:fld>
            <a:endParaRPr lang="en-GB"/>
          </a:p>
        </p:txBody>
      </p:sp>
    </p:spTree>
    <p:extLst>
      <p:ext uri="{BB962C8B-B14F-4D97-AF65-F5344CB8AC3E}">
        <p14:creationId xmlns:p14="http://schemas.microsoft.com/office/powerpoint/2010/main" val="1977964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image" Target="../media/image1.png"/><Relationship Id="rId16" Type="http://schemas.openxmlformats.org/officeDocument/2006/relationships/image" Target="../media/image13.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7.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emf"/><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21164" y="18839305"/>
            <a:ext cx="3430967" cy="2404451"/>
          </a:xfrm>
          <a:prstGeom prst="rect">
            <a:avLst/>
          </a:prstGeom>
        </p:spPr>
      </p:pic>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83" y="9582139"/>
            <a:ext cx="11688349" cy="3873576"/>
          </a:xfrm>
          <a:prstGeom prst="rect">
            <a:avLst/>
          </a:prstGeom>
        </p:spPr>
      </p:pic>
      <p:sp>
        <p:nvSpPr>
          <p:cNvPr id="4" name="Rectangle 3"/>
          <p:cNvSpPr/>
          <p:nvPr/>
        </p:nvSpPr>
        <p:spPr>
          <a:xfrm>
            <a:off x="800186" y="3612349"/>
            <a:ext cx="11172230" cy="1593128"/>
          </a:xfrm>
          <a:prstGeom prst="rect">
            <a:avLst/>
          </a:prstGeom>
        </p:spPr>
        <p:txBody>
          <a:bodyPr wrap="square">
            <a:spAutoFit/>
          </a:bodyPr>
          <a:lstStyle/>
          <a:p>
            <a:pPr algn="ctr"/>
            <a:r>
              <a:rPr lang="en-GB" sz="4119" b="1" dirty="0">
                <a:solidFill>
                  <a:srgbClr val="FF0000"/>
                </a:solidFill>
                <a:latin typeface="Batang" panose="02030600000101010101" pitchFamily="18" charset="-127"/>
                <a:ea typeface="Batang" panose="02030600000101010101" pitchFamily="18" charset="-127"/>
              </a:rPr>
              <a:t>The timing upgrade project of the TOTEM Roman Pot detectors</a:t>
            </a:r>
          </a:p>
          <a:p>
            <a:endParaRPr lang="en-GB" sz="1514" b="1" dirty="0">
              <a:solidFill>
                <a:srgbClr val="FF0000"/>
              </a:solidFill>
              <a:latin typeface="Batang" panose="02030600000101010101" pitchFamily="18" charset="-127"/>
              <a:ea typeface="Batang" panose="02030600000101010101" pitchFamily="18" charset="-127"/>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1215" y="395026"/>
            <a:ext cx="1479391" cy="135045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9845" y="1915699"/>
            <a:ext cx="1470761" cy="136246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987" y="369542"/>
            <a:ext cx="1548819" cy="2750418"/>
          </a:xfrm>
          <a:prstGeom prst="rect">
            <a:avLst/>
          </a:prstGeom>
        </p:spPr>
      </p:pic>
      <p:sp>
        <p:nvSpPr>
          <p:cNvPr id="8" name="Rectangle 7"/>
          <p:cNvSpPr/>
          <p:nvPr/>
        </p:nvSpPr>
        <p:spPr>
          <a:xfrm>
            <a:off x="2325830" y="555249"/>
            <a:ext cx="8066509" cy="3085845"/>
          </a:xfrm>
          <a:prstGeom prst="rect">
            <a:avLst/>
          </a:prstGeom>
        </p:spPr>
        <p:txBody>
          <a:bodyPr wrap="square">
            <a:spAutoFit/>
          </a:bodyPr>
          <a:lstStyle/>
          <a:p>
            <a:pPr algn="ctr"/>
            <a:r>
              <a:rPr lang="en-GB" sz="3633" b="1" dirty="0" err="1">
                <a:solidFill>
                  <a:schemeClr val="tx2"/>
                </a:solidFill>
                <a:latin typeface="Batang" panose="02030600000101010101" pitchFamily="18" charset="-127"/>
                <a:ea typeface="Batang" panose="02030600000101010101" pitchFamily="18" charset="-127"/>
              </a:rPr>
              <a:t>Mirko</a:t>
            </a:r>
            <a:r>
              <a:rPr lang="en-GB" sz="3633" b="1" dirty="0">
                <a:solidFill>
                  <a:schemeClr val="tx2"/>
                </a:solidFill>
                <a:latin typeface="Batang" panose="02030600000101010101" pitchFamily="18" charset="-127"/>
                <a:ea typeface="Batang" panose="02030600000101010101" pitchFamily="18" charset="-127"/>
              </a:rPr>
              <a:t> </a:t>
            </a:r>
            <a:r>
              <a:rPr lang="en-GB" sz="3633" b="1" dirty="0" err="1">
                <a:solidFill>
                  <a:schemeClr val="tx2"/>
                </a:solidFill>
                <a:latin typeface="Batang" panose="02030600000101010101" pitchFamily="18" charset="-127"/>
                <a:ea typeface="Batang" panose="02030600000101010101" pitchFamily="18" charset="-127"/>
              </a:rPr>
              <a:t>Berretti</a:t>
            </a:r>
            <a:r>
              <a:rPr lang="en-GB" sz="3633" b="1" dirty="0">
                <a:solidFill>
                  <a:schemeClr val="tx2"/>
                </a:solidFill>
                <a:latin typeface="Batang" panose="02030600000101010101" pitchFamily="18" charset="-127"/>
                <a:ea typeface="Batang" panose="02030600000101010101" pitchFamily="18" charset="-127"/>
              </a:rPr>
              <a:t> </a:t>
            </a:r>
          </a:p>
          <a:p>
            <a:pPr algn="ctr"/>
            <a:r>
              <a:rPr lang="en-GB" sz="2725" b="1" dirty="0">
                <a:solidFill>
                  <a:schemeClr val="tx2"/>
                </a:solidFill>
                <a:latin typeface="Batang" panose="02030600000101010101" pitchFamily="18" charset="-127"/>
                <a:ea typeface="Batang" panose="02030600000101010101" pitchFamily="18" charset="-127"/>
              </a:rPr>
              <a:t>(CERN and INFN)</a:t>
            </a:r>
            <a:r>
              <a:rPr lang="en-GB" sz="3028" b="1" dirty="0">
                <a:solidFill>
                  <a:schemeClr val="tx2"/>
                </a:solidFill>
                <a:latin typeface="Batang" panose="02030600000101010101" pitchFamily="18" charset="-127"/>
                <a:ea typeface="Batang" panose="02030600000101010101" pitchFamily="18" charset="-127"/>
              </a:rPr>
              <a:t> </a:t>
            </a:r>
          </a:p>
          <a:p>
            <a:endParaRPr lang="en-GB" sz="1211" b="1" dirty="0">
              <a:solidFill>
                <a:schemeClr val="tx2"/>
              </a:solidFill>
              <a:latin typeface="Batang" panose="02030600000101010101" pitchFamily="18" charset="-127"/>
              <a:ea typeface="Batang" panose="02030600000101010101" pitchFamily="18" charset="-127"/>
            </a:endParaRPr>
          </a:p>
          <a:p>
            <a:pPr algn="ctr"/>
            <a:r>
              <a:rPr lang="en-GB" sz="2725" b="1" dirty="0">
                <a:solidFill>
                  <a:schemeClr val="tx2"/>
                </a:solidFill>
                <a:latin typeface="Batang" panose="02030600000101010101" pitchFamily="18" charset="-127"/>
                <a:ea typeface="Batang" panose="02030600000101010101" pitchFamily="18" charset="-127"/>
              </a:rPr>
              <a:t>On behalf of the TOTEM Collaboration</a:t>
            </a:r>
          </a:p>
          <a:p>
            <a:pPr algn="ctr"/>
            <a:endParaRPr lang="en-GB" sz="681" b="1" dirty="0">
              <a:solidFill>
                <a:schemeClr val="tx2"/>
              </a:solidFill>
              <a:latin typeface="Batang" panose="02030600000101010101" pitchFamily="18" charset="-127"/>
              <a:ea typeface="Batang" panose="02030600000101010101" pitchFamily="18" charset="-127"/>
            </a:endParaRPr>
          </a:p>
          <a:p>
            <a:pPr algn="ctr"/>
            <a:r>
              <a:rPr lang="en-GB" sz="2725" b="1" dirty="0">
                <a:solidFill>
                  <a:schemeClr val="tx2"/>
                </a:solidFill>
                <a:latin typeface="Batang" panose="02030600000101010101" pitchFamily="18" charset="-127"/>
                <a:ea typeface="Batang" panose="02030600000101010101" pitchFamily="18" charset="-127"/>
              </a:rPr>
              <a:t>13</a:t>
            </a:r>
            <a:r>
              <a:rPr lang="en-GB" sz="2725" b="1" baseline="30000" dirty="0">
                <a:solidFill>
                  <a:schemeClr val="tx2"/>
                </a:solidFill>
                <a:latin typeface="Batang" panose="02030600000101010101" pitchFamily="18" charset="-127"/>
                <a:ea typeface="Batang" panose="02030600000101010101" pitchFamily="18" charset="-127"/>
              </a:rPr>
              <a:t>th</a:t>
            </a:r>
            <a:r>
              <a:rPr lang="en-GB" sz="2725" b="1" dirty="0">
                <a:solidFill>
                  <a:schemeClr val="tx2"/>
                </a:solidFill>
                <a:latin typeface="Batang" panose="02030600000101010101" pitchFamily="18" charset="-127"/>
                <a:ea typeface="Batang" panose="02030600000101010101" pitchFamily="18" charset="-127"/>
              </a:rPr>
              <a:t> Pisa meeting on Advanced Detectors</a:t>
            </a:r>
          </a:p>
          <a:p>
            <a:pPr algn="ctr"/>
            <a:r>
              <a:rPr lang="it-IT" sz="2725" b="1" dirty="0">
                <a:solidFill>
                  <a:schemeClr val="tx2"/>
                </a:solidFill>
                <a:latin typeface="Batang" panose="02030600000101010101" pitchFamily="18" charset="-127"/>
                <a:ea typeface="Batang" panose="02030600000101010101" pitchFamily="18" charset="-127"/>
              </a:rPr>
              <a:t>24-30 May 2015</a:t>
            </a:r>
          </a:p>
          <a:p>
            <a:pPr algn="ctr"/>
            <a:endParaRPr lang="en-GB" sz="2725" b="1" dirty="0">
              <a:solidFill>
                <a:schemeClr val="tx2"/>
              </a:solidFill>
              <a:latin typeface="Batang" panose="02030600000101010101" pitchFamily="18" charset="-127"/>
              <a:ea typeface="Batang" panose="02030600000101010101" pitchFamily="18" charset="-127"/>
            </a:endParaRPr>
          </a:p>
        </p:txBody>
      </p:sp>
      <p:sp>
        <p:nvSpPr>
          <p:cNvPr id="10" name="Rectangle 9"/>
          <p:cNvSpPr/>
          <p:nvPr/>
        </p:nvSpPr>
        <p:spPr>
          <a:xfrm>
            <a:off x="501983" y="5106387"/>
            <a:ext cx="12098004" cy="2008707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213" tIns="34607" rIns="69213" bIns="34607" numCol="1" spcCol="0" rtlCol="0" fromWordArt="0" anchor="ctr" anchorCtr="0" forceAA="0" compatLnSpc="1">
            <a:prstTxWarp prst="textNoShape">
              <a:avLst/>
            </a:prstTxWarp>
            <a:noAutofit/>
          </a:bodyPr>
          <a:lstStyle/>
          <a:p>
            <a:pPr algn="ctr"/>
            <a:endParaRPr lang="en-GB" sz="4119"/>
          </a:p>
        </p:txBody>
      </p:sp>
      <p:sp>
        <p:nvSpPr>
          <p:cNvPr id="17" name="TextBox 16"/>
          <p:cNvSpPr txBox="1"/>
          <p:nvPr/>
        </p:nvSpPr>
        <p:spPr>
          <a:xfrm>
            <a:off x="669823" y="5291429"/>
            <a:ext cx="9785051" cy="569387"/>
          </a:xfrm>
          <a:prstGeom prst="rect">
            <a:avLst/>
          </a:prstGeom>
          <a:noFill/>
        </p:spPr>
        <p:txBody>
          <a:bodyPr wrap="none" rtlCol="0">
            <a:spAutoFit/>
          </a:bodyPr>
          <a:lstStyle/>
          <a:p>
            <a:r>
              <a:rPr lang="en-GB" sz="3100" b="1" dirty="0">
                <a:solidFill>
                  <a:schemeClr val="accent1"/>
                </a:solidFill>
                <a:latin typeface="Batang" panose="02030600000101010101" pitchFamily="18" charset="-127"/>
                <a:ea typeface="Batang" panose="02030600000101010101" pitchFamily="18" charset="-127"/>
              </a:rPr>
              <a:t>The Totem RPs upgrade and its Physics motivation</a:t>
            </a: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945" y="17621587"/>
            <a:ext cx="4650767" cy="3503879"/>
          </a:xfrm>
          <a:prstGeom prst="rect">
            <a:avLst/>
          </a:prstGeom>
        </p:spPr>
      </p:pic>
      <p:sp>
        <p:nvSpPr>
          <p:cNvPr id="21" name="Rectangle 20"/>
          <p:cNvSpPr/>
          <p:nvPr/>
        </p:nvSpPr>
        <p:spPr>
          <a:xfrm>
            <a:off x="717785" y="6043936"/>
            <a:ext cx="11737544" cy="3348930"/>
          </a:xfrm>
          <a:prstGeom prst="rect">
            <a:avLst/>
          </a:prstGeom>
        </p:spPr>
        <p:txBody>
          <a:bodyPr wrap="square">
            <a:spAutoFit/>
          </a:bodyPr>
          <a:lstStyle/>
          <a:p>
            <a:r>
              <a:rPr lang="en-GB" sz="2200" dirty="0"/>
              <a:t>The TOTEM upgrade programme </a:t>
            </a:r>
            <a:r>
              <a:rPr lang="en-GB" sz="2200" dirty="0" smtClean="0"/>
              <a:t>[1],[2] focuses </a:t>
            </a:r>
            <a:r>
              <a:rPr lang="en-GB" sz="2200" dirty="0"/>
              <a:t>on improving the experiment’s capability to explore and measure new physics in Central Diffractive (CD) processes: </a:t>
            </a:r>
            <a:r>
              <a:rPr lang="en-GB" sz="2200" dirty="0" err="1"/>
              <a:t>p+p</a:t>
            </a:r>
            <a:r>
              <a:rPr lang="en-GB" sz="2200" dirty="0"/>
              <a:t> -&gt; p + X + p. The installation of proton Time-Of-Flight (TOF) detectors in the TOTEM Roman Pots allows to reconstruct the longitudinal vertex position and thus to assign the proton vertex to the proper vertex reconstructed by the CMS tracker</a:t>
            </a:r>
            <a:r>
              <a:rPr lang="en-GB" sz="2200" dirty="0" smtClean="0"/>
              <a:t>, even </a:t>
            </a:r>
            <a:r>
              <a:rPr lang="en-GB" sz="2200" dirty="0"/>
              <a:t>in presence of </a:t>
            </a:r>
            <a:r>
              <a:rPr lang="en-GB" sz="2200" dirty="0" smtClean="0"/>
              <a:t>event </a:t>
            </a:r>
            <a:r>
              <a:rPr lang="en-GB" sz="2200" dirty="0"/>
              <a:t>pileup.</a:t>
            </a:r>
          </a:p>
          <a:p>
            <a:endParaRPr lang="en-GB" sz="2200" dirty="0"/>
          </a:p>
          <a:p>
            <a:r>
              <a:rPr lang="en-GB" sz="2200" dirty="0"/>
              <a:t>Common CMS-TOTEM data taking are foreseen during the LHC Run 2, with a special </a:t>
            </a:r>
            <a:r>
              <a:rPr lang="en-GB" sz="2200" dirty="0" smtClean="0"/>
              <a:t>LHC-optics </a:t>
            </a:r>
            <a:r>
              <a:rPr lang="en-GB" sz="2200" dirty="0"/>
              <a:t>configuration for which the proton acceptance is optimal (all </a:t>
            </a:r>
            <a:r>
              <a:rPr lang="en-GB" sz="2200" dirty="0">
                <a:latin typeface="Symbol" panose="05050102010706020507" pitchFamily="18" charset="2"/>
              </a:rPr>
              <a:t>x=</a:t>
            </a:r>
            <a:r>
              <a:rPr lang="en-GB" sz="2200" dirty="0" err="1">
                <a:latin typeface="Symbol" panose="05050102010706020507" pitchFamily="18" charset="2"/>
              </a:rPr>
              <a:t>D</a:t>
            </a:r>
            <a:r>
              <a:rPr lang="en-GB" sz="2200" dirty="0" err="1"/>
              <a:t>p</a:t>
            </a:r>
            <a:r>
              <a:rPr lang="en-GB" sz="2200" dirty="0"/>
              <a:t>/p for |t|&gt;0.04 GeV</a:t>
            </a:r>
            <a:r>
              <a:rPr lang="en-GB" sz="2200" baseline="30000" dirty="0"/>
              <a:t>2</a:t>
            </a:r>
            <a:r>
              <a:rPr lang="en-GB" sz="2200" dirty="0"/>
              <a:t>). Ultimately, 100 fb</a:t>
            </a:r>
            <a:r>
              <a:rPr lang="en-GB" sz="2200" baseline="30000" dirty="0"/>
              <a:t>-1</a:t>
            </a:r>
            <a:r>
              <a:rPr lang="en-GB" sz="2200" dirty="0"/>
              <a:t> can be collected in runs with a </a:t>
            </a:r>
            <a:r>
              <a:rPr lang="en-GB" sz="2200" dirty="0" smtClean="0">
                <a:latin typeface="Symbol" panose="05050102010706020507" pitchFamily="18" charset="2"/>
              </a:rPr>
              <a:t>m</a:t>
            </a:r>
            <a:r>
              <a:rPr lang="en-GB" sz="2200" dirty="0"/>
              <a:t>=50% </a:t>
            </a:r>
            <a:r>
              <a:rPr lang="en-GB" sz="2200" dirty="0" smtClean="0"/>
              <a:t>pileup</a:t>
            </a:r>
            <a:r>
              <a:rPr lang="en-GB" sz="2200" dirty="0"/>
              <a:t>.</a:t>
            </a:r>
          </a:p>
          <a:p>
            <a:endParaRPr lang="en-GB" sz="1362" dirty="0"/>
          </a:p>
        </p:txBody>
      </p:sp>
      <p:sp>
        <p:nvSpPr>
          <p:cNvPr id="22" name="Rectangle 21"/>
          <p:cNvSpPr/>
          <p:nvPr/>
        </p:nvSpPr>
        <p:spPr>
          <a:xfrm>
            <a:off x="914908" y="12833766"/>
            <a:ext cx="11124481" cy="2403287"/>
          </a:xfrm>
          <a:prstGeom prst="rect">
            <a:avLst/>
          </a:prstGeom>
        </p:spPr>
        <p:txBody>
          <a:bodyPr wrap="square">
            <a:spAutoFit/>
          </a:bodyPr>
          <a:lstStyle/>
          <a:p>
            <a:r>
              <a:rPr lang="en-GB" sz="2200" b="1" dirty="0">
                <a:solidFill>
                  <a:schemeClr val="accent5"/>
                </a:solidFill>
              </a:rPr>
              <a:t>Experimental advantages of CD:</a:t>
            </a:r>
          </a:p>
          <a:p>
            <a:endParaRPr lang="en-GB" sz="1000" dirty="0">
              <a:solidFill>
                <a:schemeClr val="accent5"/>
              </a:solidFill>
            </a:endParaRPr>
          </a:p>
          <a:p>
            <a:pPr marL="216284" indent="-216284">
              <a:buFont typeface="Arial" panose="020B0604020202020204" pitchFamily="34" charset="0"/>
              <a:buChar char="•"/>
            </a:pPr>
            <a:r>
              <a:rPr lang="en-GB" sz="2000" dirty="0"/>
              <a:t>Exclusive CD: quantum number filter on J</a:t>
            </a:r>
            <a:r>
              <a:rPr lang="en-GB" sz="2000" baseline="-25000" dirty="0"/>
              <a:t> (</a:t>
            </a:r>
            <a:r>
              <a:rPr lang="en-GB" sz="2000" baseline="-25000" dirty="0" smtClean="0"/>
              <a:t>Z)</a:t>
            </a:r>
            <a:r>
              <a:rPr lang="en-GB" sz="2000" baseline="30000" dirty="0" smtClean="0"/>
              <a:t>PC</a:t>
            </a:r>
            <a:r>
              <a:rPr lang="en-GB" sz="2000" dirty="0" smtClean="0"/>
              <a:t>.</a:t>
            </a:r>
            <a:endParaRPr lang="en-GB" sz="2000" dirty="0"/>
          </a:p>
          <a:p>
            <a:pPr marL="216284" indent="-216284">
              <a:buFont typeface="Arial" panose="020B0604020202020204" pitchFamily="34" charset="0"/>
              <a:buChar char="•"/>
            </a:pPr>
            <a:r>
              <a:rPr lang="en-GB" sz="2000" dirty="0" smtClean="0"/>
              <a:t>Presence of rapidity forbidden/allowed </a:t>
            </a:r>
            <a:r>
              <a:rPr lang="en-GB" sz="2000" dirty="0"/>
              <a:t>regions.</a:t>
            </a:r>
          </a:p>
          <a:p>
            <a:pPr marL="216284" indent="-216284">
              <a:buFont typeface="Arial" panose="020B0604020202020204" pitchFamily="34" charset="0"/>
              <a:buChar char="•"/>
            </a:pPr>
            <a:r>
              <a:rPr lang="en-GB" sz="2000" dirty="0" smtClean="0"/>
              <a:t>The CMS/TOTEM </a:t>
            </a:r>
            <a:r>
              <a:rPr lang="en-GB" sz="2000" dirty="0"/>
              <a:t>P</a:t>
            </a:r>
            <a:r>
              <a:rPr lang="en-GB" sz="2000" baseline="-25000" dirty="0"/>
              <a:t>T</a:t>
            </a:r>
            <a:r>
              <a:rPr lang="en-GB" sz="2000" dirty="0"/>
              <a:t> </a:t>
            </a:r>
            <a:r>
              <a:rPr lang="en-GB" sz="2000" dirty="0" smtClean="0"/>
              <a:t>balance </a:t>
            </a:r>
            <a:r>
              <a:rPr lang="en-GB" sz="2000" dirty="0"/>
              <a:t>further </a:t>
            </a:r>
            <a:r>
              <a:rPr lang="en-GB" sz="2000" dirty="0" smtClean="0"/>
              <a:t>increases </a:t>
            </a:r>
            <a:r>
              <a:rPr lang="en-GB" sz="2000" dirty="0"/>
              <a:t>the  experimental </a:t>
            </a:r>
            <a:r>
              <a:rPr lang="en-GB" sz="2000" dirty="0" smtClean="0"/>
              <a:t>sensitivity in exclusive events.</a:t>
            </a:r>
            <a:endParaRPr lang="en-GB" sz="2000" dirty="0"/>
          </a:p>
          <a:p>
            <a:pPr marL="216284" indent="-216284">
              <a:buFont typeface="Arial" panose="020B0604020202020204" pitchFamily="34" charset="0"/>
              <a:buChar char="•"/>
            </a:pPr>
            <a:r>
              <a:rPr lang="en-GB" sz="2000" dirty="0"/>
              <a:t>Production from a high-purity </a:t>
            </a:r>
            <a:r>
              <a:rPr lang="en-GB" sz="2000" dirty="0" err="1"/>
              <a:t>gluonic</a:t>
            </a:r>
            <a:r>
              <a:rPr lang="en-GB" sz="2000" dirty="0"/>
              <a:t> system (exclusive </a:t>
            </a:r>
            <a:r>
              <a:rPr lang="en-GB" sz="2000" dirty="0" err="1" smtClean="0"/>
              <a:t>dijets</a:t>
            </a:r>
            <a:r>
              <a:rPr lang="en-GB" sz="2000" dirty="0" smtClean="0"/>
              <a:t> </a:t>
            </a:r>
            <a:r>
              <a:rPr lang="en-GB" sz="2000" dirty="0"/>
              <a:t>or low mass resonances).</a:t>
            </a:r>
          </a:p>
          <a:p>
            <a:pPr marL="216284" indent="-216284">
              <a:buFont typeface="Arial" panose="020B0604020202020204" pitchFamily="34" charset="0"/>
              <a:buChar char="•"/>
            </a:pPr>
            <a:r>
              <a:rPr lang="en-GB" sz="2000" dirty="0"/>
              <a:t>M</a:t>
            </a:r>
            <a:r>
              <a:rPr lang="en-GB" sz="2000" baseline="30000" dirty="0"/>
              <a:t>2</a:t>
            </a:r>
            <a:r>
              <a:rPr lang="en-GB" sz="2000" baseline="-25000" dirty="0"/>
              <a:t>pp</a:t>
            </a:r>
            <a:r>
              <a:rPr lang="en-GB" sz="2000" dirty="0"/>
              <a:t>= </a:t>
            </a:r>
            <a:r>
              <a:rPr lang="en-GB" sz="2000" dirty="0">
                <a:latin typeface="Symbol" panose="05050102010706020507" pitchFamily="18" charset="2"/>
              </a:rPr>
              <a:t>x</a:t>
            </a:r>
            <a:r>
              <a:rPr lang="en-GB" sz="2000" baseline="-25000" dirty="0"/>
              <a:t>1</a:t>
            </a:r>
            <a:r>
              <a:rPr lang="en-GB" sz="2000" dirty="0">
                <a:latin typeface="Symbol" panose="05050102010706020507" pitchFamily="18" charset="2"/>
              </a:rPr>
              <a:t>x</a:t>
            </a:r>
            <a:r>
              <a:rPr lang="en-GB" sz="2000" baseline="-25000" dirty="0"/>
              <a:t>2</a:t>
            </a:r>
            <a:r>
              <a:rPr lang="en-GB" sz="2000" dirty="0"/>
              <a:t>s vs M</a:t>
            </a:r>
            <a:r>
              <a:rPr lang="en-GB" sz="2000" baseline="30000" dirty="0"/>
              <a:t>2</a:t>
            </a:r>
            <a:r>
              <a:rPr lang="en-GB" sz="2000" baseline="-25000" dirty="0"/>
              <a:t>CMS</a:t>
            </a:r>
            <a:r>
              <a:rPr lang="en-GB" sz="2000" dirty="0"/>
              <a:t> </a:t>
            </a:r>
            <a:r>
              <a:rPr lang="en-GB" sz="2000" dirty="0" smtClean="0"/>
              <a:t>comparison allows missing mass searches.</a:t>
            </a:r>
            <a:endParaRPr lang="en-GB" sz="2000" dirty="0"/>
          </a:p>
          <a:p>
            <a:pPr marL="216284" indent="-216284">
              <a:buFont typeface="Arial" panose="020B0604020202020204" pitchFamily="34" charset="0"/>
              <a:buChar char="•"/>
            </a:pPr>
            <a:endParaRPr lang="en-GB" sz="1817" dirty="0"/>
          </a:p>
        </p:txBody>
      </p:sp>
      <mc:AlternateContent xmlns:mc="http://schemas.openxmlformats.org/markup-compatibility/2006" xmlns:a14="http://schemas.microsoft.com/office/drawing/2010/main">
        <mc:Choice Requires="a14">
          <p:sp>
            <p:nvSpPr>
              <p:cNvPr id="25" name="Rectangle 24"/>
              <p:cNvSpPr/>
              <p:nvPr/>
            </p:nvSpPr>
            <p:spPr>
              <a:xfrm>
                <a:off x="903590" y="15170734"/>
                <a:ext cx="11456248" cy="1873013"/>
              </a:xfrm>
              <a:prstGeom prst="rect">
                <a:avLst/>
              </a:prstGeom>
            </p:spPr>
            <p:txBody>
              <a:bodyPr>
                <a:spAutoFit/>
              </a:bodyPr>
              <a:lstStyle/>
              <a:p>
                <a:r>
                  <a:rPr lang="en-GB" sz="2200" b="1" dirty="0" smtClean="0">
                    <a:solidFill>
                      <a:schemeClr val="accent5"/>
                    </a:solidFill>
                  </a:rPr>
                  <a:t>Run 2 Physics:</a:t>
                </a:r>
              </a:p>
              <a:p>
                <a:endParaRPr lang="en-GB" sz="1000" dirty="0">
                  <a:solidFill>
                    <a:schemeClr val="accent5"/>
                  </a:solidFill>
                </a:endParaRPr>
              </a:p>
              <a:p>
                <a:pPr marL="216284" indent="-216284">
                  <a:buFont typeface="Arial" panose="020B0604020202020204" pitchFamily="34" charset="0"/>
                  <a:buChar char="•"/>
                </a:pPr>
                <a:r>
                  <a:rPr lang="en-GB" sz="2000" dirty="0"/>
                  <a:t>Low mass spectroscopy of CD-produced resonances and </a:t>
                </a:r>
                <a:r>
                  <a:rPr lang="en-GB" sz="2000" dirty="0" err="1"/>
                  <a:t>Glueball</a:t>
                </a:r>
                <a:r>
                  <a:rPr lang="en-GB" sz="2000" dirty="0"/>
                  <a:t> states.</a:t>
                </a:r>
              </a:p>
              <a:p>
                <a:pPr marL="216284" indent="-216284">
                  <a:buFont typeface="Arial" panose="020B0604020202020204" pitchFamily="34" charset="0"/>
                  <a:buChar char="•"/>
                </a:pPr>
                <a:r>
                  <a:rPr lang="en-GB" sz="2000" dirty="0" err="1"/>
                  <a:t>Charmonium</a:t>
                </a:r>
                <a:r>
                  <a:rPr lang="en-GB" sz="2000" dirty="0"/>
                  <a:t> </a:t>
                </a:r>
                <a:r>
                  <a:rPr lang="en-GB" sz="2000" dirty="0" smtClean="0"/>
                  <a:t>states, precise measurements of exclusive </a:t>
                </a:r>
                <a:r>
                  <a:rPr lang="en-GB" sz="2000" dirty="0">
                    <a:latin typeface="Symbol" panose="05050102010706020507" pitchFamily="18" charset="2"/>
                  </a:rPr>
                  <a:t>c</a:t>
                </a:r>
                <a:r>
                  <a:rPr lang="en-GB" sz="2000" baseline="-25000" dirty="0"/>
                  <a:t>c</a:t>
                </a:r>
                <a:r>
                  <a:rPr lang="en-GB" sz="2000" dirty="0"/>
                  <a:t> cross sections and branching </a:t>
                </a:r>
                <a:r>
                  <a:rPr lang="en-GB" sz="2000" dirty="0" smtClean="0"/>
                  <a:t>ratios.</a:t>
                </a:r>
                <a:endParaRPr lang="en-GB" sz="2000" dirty="0"/>
              </a:p>
              <a:p>
                <a:pPr marL="216284" indent="-216284">
                  <a:buFont typeface="Arial" panose="020B0604020202020204" pitchFamily="34" charset="0"/>
                  <a:buChar char="•"/>
                </a:pPr>
                <a:r>
                  <a:rPr lang="en-GB" sz="2000" dirty="0"/>
                  <a:t>Exclusive CD di-jets </a:t>
                </a:r>
                <a:r>
                  <a:rPr lang="en-GB" sz="2000" dirty="0" smtClean="0"/>
                  <a:t>(to probe </a:t>
                </a:r>
                <a:r>
                  <a:rPr lang="en-GB" sz="2000" dirty="0"/>
                  <a:t>the gluon density in diffraction).</a:t>
                </a:r>
              </a:p>
              <a:p>
                <a:pPr marL="216284" indent="-216284">
                  <a:buFont typeface="Arial" panose="020B0604020202020204" pitchFamily="34" charset="0"/>
                  <a:buChar char="•"/>
                </a:pPr>
                <a:r>
                  <a:rPr lang="en-GB" sz="2000" dirty="0"/>
                  <a:t>Missing masses searches (e.g.</a:t>
                </a:r>
                <a14:m>
                  <m:oMath xmlns:m="http://schemas.openxmlformats.org/officeDocument/2006/math">
                    <m:r>
                      <a:rPr lang="en-GB" sz="2000" i="1" dirty="0">
                        <a:latin typeface="Cambria Math" panose="02040503050406030204" pitchFamily="18" charset="0"/>
                        <a:ea typeface="Cambria Math" panose="02040503050406030204" pitchFamily="18" charset="0"/>
                      </a:rPr>
                      <m:t> </m:t>
                    </m:r>
                  </m:oMath>
                </a14:m>
                <a:r>
                  <a:rPr lang="en-GB" sz="2000" dirty="0"/>
                  <a:t>improve LHC sensitivity to </a:t>
                </a:r>
                <a14:m>
                  <m:oMath xmlns:m="http://schemas.openxmlformats.org/officeDocument/2006/math">
                    <m:acc>
                      <m:accPr>
                        <m:chr m:val="̃"/>
                        <m:ctrlPr>
                          <a:rPr lang="en-GB" sz="2000" i="1" dirty="0">
                            <a:latin typeface="Cambria Math"/>
                          </a:rPr>
                        </m:ctrlPr>
                      </m:accPr>
                      <m:e>
                        <m:r>
                          <a:rPr lang="en-GB" sz="2000" i="1" dirty="0">
                            <a:latin typeface="Cambria Math" panose="02040503050406030204" pitchFamily="18" charset="0"/>
                          </a:rPr>
                          <m:t>𝑡</m:t>
                        </m:r>
                      </m:e>
                    </m:acc>
                    <m:sSup>
                      <m:sSupPr>
                        <m:ctrlPr>
                          <a:rPr lang="en-GB" sz="2000" i="1" dirty="0">
                            <a:latin typeface="Cambria Math"/>
                          </a:rPr>
                        </m:ctrlPr>
                      </m:sSupPr>
                      <m:e>
                        <m:acc>
                          <m:accPr>
                            <m:chr m:val="̃"/>
                            <m:ctrlPr>
                              <a:rPr lang="en-GB" sz="2000" i="1" dirty="0">
                                <a:latin typeface="Cambria Math"/>
                              </a:rPr>
                            </m:ctrlPr>
                          </m:accPr>
                          <m:e>
                            <m:r>
                              <a:rPr lang="en-GB" sz="2000" i="1" dirty="0">
                                <a:latin typeface="Cambria Math" panose="02040503050406030204" pitchFamily="18" charset="0"/>
                              </a:rPr>
                              <m:t>𝑡</m:t>
                            </m:r>
                          </m:e>
                        </m:acc>
                      </m:e>
                      <m:sup>
                        <m:r>
                          <a:rPr lang="en-GB" sz="2000" i="1" dirty="0">
                            <a:latin typeface="Cambria Math" panose="02040503050406030204" pitchFamily="18" charset="0"/>
                          </a:rPr>
                          <m:t>∗</m:t>
                        </m:r>
                      </m:sup>
                    </m:sSup>
                  </m:oMath>
                </a14:m>
                <a:r>
                  <a:rPr lang="en-GB" sz="2000" dirty="0"/>
                  <a:t> </a:t>
                </a:r>
                <a:r>
                  <a:rPr lang="en-GB" sz="2000" dirty="0" smtClean="0"/>
                  <a:t>production at low</a:t>
                </a:r>
                <a14:m>
                  <m:oMath xmlns:m="http://schemas.openxmlformats.org/officeDocument/2006/math">
                    <m:r>
                      <a:rPr lang="en-GB" sz="2000" b="0" i="0" dirty="0" smtClean="0">
                        <a:latin typeface="Cambria Math" panose="02040503050406030204" pitchFamily="18" charset="0"/>
                      </a:rPr>
                      <m:t> </m:t>
                    </m:r>
                    <m:r>
                      <a:rPr lang="en-GB" sz="2000" b="0" i="1" dirty="0" smtClean="0">
                        <a:latin typeface="Cambria Math" panose="02040503050406030204" pitchFamily="18" charset="0"/>
                      </a:rPr>
                      <m:t> </m:t>
                    </m:r>
                    <m:acc>
                      <m:accPr>
                        <m:chr m:val="̃"/>
                        <m:ctrlPr>
                          <a:rPr lang="en-GB" sz="2000" i="1" dirty="0">
                            <a:latin typeface="Cambria Math"/>
                          </a:rPr>
                        </m:ctrlPr>
                      </m:accPr>
                      <m:e>
                        <m:r>
                          <a:rPr lang="en-GB" sz="2000" i="1" dirty="0">
                            <a:latin typeface="Cambria Math" panose="02040503050406030204" pitchFamily="18" charset="0"/>
                          </a:rPr>
                          <m:t>𝑡</m:t>
                        </m:r>
                      </m:e>
                    </m:acc>
                  </m:oMath>
                </a14:m>
                <a:r>
                  <a:rPr lang="en-GB" sz="2000" dirty="0"/>
                  <a:t> - </a:t>
                </a:r>
                <a14:m>
                  <m:oMath xmlns:m="http://schemas.openxmlformats.org/officeDocument/2006/math">
                    <m:sSubSup>
                      <m:sSubSupPr>
                        <m:ctrlPr>
                          <a:rPr lang="en-GB" sz="2000" i="1">
                            <a:latin typeface="Cambria Math"/>
                          </a:rPr>
                        </m:ctrlPr>
                      </m:sSubSupPr>
                      <m:e>
                        <m:acc>
                          <m:accPr>
                            <m:chr m:val="̃"/>
                            <m:ctrlPr>
                              <a:rPr lang="en-GB" sz="2000" i="1" dirty="0">
                                <a:latin typeface="Cambria Math"/>
                              </a:rPr>
                            </m:ctrlPr>
                          </m:accPr>
                          <m:e>
                            <m:r>
                              <m:rPr>
                                <m:nor/>
                              </m:rPr>
                              <a:rPr lang="en-GB" sz="2000" dirty="0">
                                <a:latin typeface="Symbol" panose="05050102010706020507" pitchFamily="18" charset="2"/>
                              </a:rPr>
                              <m:t>c</m:t>
                            </m:r>
                          </m:e>
                        </m:acc>
                      </m:e>
                      <m:sub>
                        <m:r>
                          <a:rPr lang="en-GB" sz="2000" i="1">
                            <a:latin typeface="Cambria Math" panose="02040503050406030204" pitchFamily="18" charset="0"/>
                          </a:rPr>
                          <m:t>1</m:t>
                        </m:r>
                      </m:sub>
                      <m:sup>
                        <m:r>
                          <a:rPr lang="en-GB" sz="2000" i="1">
                            <a:latin typeface="Cambria Math" panose="02040503050406030204" pitchFamily="18" charset="0"/>
                          </a:rPr>
                          <m:t>0</m:t>
                        </m:r>
                      </m:sup>
                    </m:sSubSup>
                  </m:oMath>
                </a14:m>
                <a:r>
                  <a:rPr lang="en-GB" sz="2000" dirty="0"/>
                  <a:t>  </a:t>
                </a:r>
                <a:r>
                  <a:rPr lang="en-GB" sz="2000" dirty="0" smtClean="0"/>
                  <a:t>masses).</a:t>
                </a:r>
                <a:endParaRPr lang="en-GB" sz="2000" dirty="0"/>
              </a:p>
            </p:txBody>
          </p:sp>
        </mc:Choice>
        <mc:Fallback xmlns="">
          <p:sp>
            <p:nvSpPr>
              <p:cNvPr id="25" name="Rectangle 24"/>
              <p:cNvSpPr>
                <a:spLocks noRot="1" noChangeAspect="1" noMove="1" noResize="1" noEditPoints="1" noAdjustHandles="1" noChangeArrowheads="1" noChangeShapeType="1" noTextEdit="1"/>
              </p:cNvSpPr>
              <p:nvPr/>
            </p:nvSpPr>
            <p:spPr>
              <a:xfrm>
                <a:off x="903590" y="15170734"/>
                <a:ext cx="11456248" cy="1873013"/>
              </a:xfrm>
              <a:prstGeom prst="rect">
                <a:avLst/>
              </a:prstGeom>
              <a:blipFill rotWithShape="0">
                <a:blip r:embed="rId8"/>
                <a:stretch>
                  <a:fillRect l="-691" t="-2280" b="-3583"/>
                </a:stretch>
              </a:blipFill>
            </p:spPr>
            <p:txBody>
              <a:bodyPr/>
              <a:lstStyle/>
              <a:p>
                <a:r>
                  <a:rPr lang="en-GB">
                    <a:noFill/>
                  </a:rPr>
                  <a:t> </a:t>
                </a:r>
              </a:p>
            </p:txBody>
          </p:sp>
        </mc:Fallback>
      </mc:AlternateContent>
      <p:sp>
        <p:nvSpPr>
          <p:cNvPr id="27" name="Rectangle 26"/>
          <p:cNvSpPr/>
          <p:nvPr/>
        </p:nvSpPr>
        <p:spPr>
          <a:xfrm>
            <a:off x="825781" y="9440931"/>
            <a:ext cx="2054409" cy="430887"/>
          </a:xfrm>
          <a:prstGeom prst="rect">
            <a:avLst/>
          </a:prstGeom>
        </p:spPr>
        <p:txBody>
          <a:bodyPr wrap="none">
            <a:spAutoFit/>
          </a:bodyPr>
          <a:lstStyle/>
          <a:p>
            <a:r>
              <a:rPr lang="en-GB" sz="2200" b="1" dirty="0">
                <a:solidFill>
                  <a:schemeClr val="accent5"/>
                </a:solidFill>
              </a:rPr>
              <a:t>TOTEM in Run2:</a:t>
            </a:r>
          </a:p>
        </p:txBody>
      </p:sp>
      <p:sp>
        <p:nvSpPr>
          <p:cNvPr id="32" name="Rectangle 31"/>
          <p:cNvSpPr/>
          <p:nvPr/>
        </p:nvSpPr>
        <p:spPr>
          <a:xfrm>
            <a:off x="880489" y="17043747"/>
            <a:ext cx="3116879" cy="430887"/>
          </a:xfrm>
          <a:prstGeom prst="rect">
            <a:avLst/>
          </a:prstGeom>
        </p:spPr>
        <p:txBody>
          <a:bodyPr wrap="none">
            <a:spAutoFit/>
          </a:bodyPr>
          <a:lstStyle/>
          <a:p>
            <a:pPr lvl="0"/>
            <a:r>
              <a:rPr lang="en-GB" sz="2200" b="1" dirty="0">
                <a:solidFill>
                  <a:srgbClr val="4472C4"/>
                </a:solidFill>
              </a:rPr>
              <a:t>A diamond TOF detector:</a:t>
            </a:r>
          </a:p>
        </p:txBody>
      </p:sp>
      <mc:AlternateContent xmlns:mc="http://schemas.openxmlformats.org/markup-compatibility/2006" xmlns:a14="http://schemas.microsoft.com/office/drawing/2010/main">
        <mc:Choice Requires="a14">
          <p:sp>
            <p:nvSpPr>
              <p:cNvPr id="34" name="Rectangle 33"/>
              <p:cNvSpPr/>
              <p:nvPr/>
            </p:nvSpPr>
            <p:spPr>
              <a:xfrm>
                <a:off x="6048945" y="17339120"/>
                <a:ext cx="5817456" cy="4093428"/>
              </a:xfrm>
              <a:prstGeom prst="rect">
                <a:avLst/>
              </a:prstGeom>
            </p:spPr>
            <p:txBody>
              <a:bodyPr wrap="square">
                <a:spAutoFit/>
              </a:bodyPr>
              <a:lstStyle/>
              <a:p>
                <a:pPr lvl="0"/>
                <a:r>
                  <a:rPr lang="en-GB" sz="2000" dirty="0">
                    <a:solidFill>
                      <a:prstClr val="black"/>
                    </a:solidFill>
                  </a:rPr>
                  <a:t>Diamond detectors have been chosen due to their:</a:t>
                </a:r>
              </a:p>
              <a:p>
                <a:pPr marL="259541" indent="-259541">
                  <a:buFont typeface="Arial" panose="020B0604020202020204" pitchFamily="34" charset="0"/>
                  <a:buChar char="•"/>
                </a:pPr>
                <a:r>
                  <a:rPr lang="en-GB" sz="2000" dirty="0">
                    <a:solidFill>
                      <a:prstClr val="black"/>
                    </a:solidFill>
                  </a:rPr>
                  <a:t>Proven radiation hardness and fast response (best S/N in solid state detectors).</a:t>
                </a:r>
              </a:p>
              <a:p>
                <a:pPr marL="259541" indent="-259541">
                  <a:buFont typeface="Arial" panose="020B0604020202020204" pitchFamily="34" charset="0"/>
                  <a:buChar char="•"/>
                </a:pPr>
                <a:r>
                  <a:rPr lang="en-GB" sz="2000" dirty="0">
                    <a:solidFill>
                      <a:prstClr val="black"/>
                    </a:solidFill>
                  </a:rPr>
                  <a:t>Small and safe enough to be placed inside a RP. </a:t>
                </a:r>
              </a:p>
              <a:p>
                <a:pPr lvl="0"/>
                <a:endParaRPr lang="en-GB" sz="2000" dirty="0">
                  <a:solidFill>
                    <a:prstClr val="black"/>
                  </a:solidFill>
                </a:endParaRPr>
              </a:p>
              <a:p>
                <a:pPr lvl="0"/>
                <a:r>
                  <a:rPr lang="en-GB" sz="2000" dirty="0">
                    <a:solidFill>
                      <a:prstClr val="black"/>
                    </a:solidFill>
                  </a:rPr>
                  <a:t>After an extensive R&amp;D on the FE electronics a time resolution &lt; 100 </a:t>
                </a:r>
                <a:r>
                  <a:rPr lang="en-GB" sz="2000" dirty="0" err="1">
                    <a:solidFill>
                      <a:prstClr val="black"/>
                    </a:solidFill>
                  </a:rPr>
                  <a:t>ps</a:t>
                </a:r>
                <a:r>
                  <a:rPr lang="en-GB" sz="2000" dirty="0">
                    <a:solidFill>
                      <a:prstClr val="black"/>
                    </a:solidFill>
                  </a:rPr>
                  <a:t> has been proved. </a:t>
                </a:r>
              </a:p>
              <a:p>
                <a:pPr marL="259541" indent="-259541">
                  <a:buFont typeface="Arial" panose="020B0604020202020204" pitchFamily="34" charset="0"/>
                  <a:buChar char="•"/>
                </a:pPr>
                <a:r>
                  <a:rPr lang="en-GB" sz="2000" dirty="0">
                    <a:solidFill>
                      <a:prstClr val="black"/>
                    </a:solidFill>
                  </a:rPr>
                  <a:t>4 diamond </a:t>
                </a:r>
                <a:r>
                  <a:rPr lang="en-GB" sz="2000" dirty="0" smtClean="0">
                    <a:solidFill>
                      <a:prstClr val="black"/>
                    </a:solidFill>
                  </a:rPr>
                  <a:t>planes </a:t>
                </a:r>
                <a:r>
                  <a:rPr lang="en-GB" sz="2000" dirty="0">
                    <a:solidFill>
                      <a:prstClr val="black"/>
                    </a:solidFill>
                  </a:rPr>
                  <a:t>per arm -&gt; 50 </a:t>
                </a:r>
                <a:r>
                  <a:rPr lang="en-GB" sz="2000" dirty="0" err="1">
                    <a:solidFill>
                      <a:prstClr val="black"/>
                    </a:solidFill>
                  </a:rPr>
                  <a:t>ps</a:t>
                </a:r>
                <a:r>
                  <a:rPr lang="en-GB" sz="2000" dirty="0">
                    <a:solidFill>
                      <a:prstClr val="black"/>
                    </a:solidFill>
                  </a:rPr>
                  <a:t> per arm will be achieved (</a:t>
                </a:r>
                <a:r>
                  <a:rPr lang="en-GB" sz="2000" dirty="0" err="1">
                    <a:solidFill>
                      <a:prstClr val="black"/>
                    </a:solidFill>
                    <a:latin typeface="Symbol" panose="05050102010706020507" pitchFamily="18" charset="2"/>
                  </a:rPr>
                  <a:t>s</a:t>
                </a:r>
                <a:r>
                  <a:rPr lang="en-GB" sz="2000" baseline="-25000" dirty="0" err="1">
                    <a:solidFill>
                      <a:prstClr val="black"/>
                    </a:solidFill>
                  </a:rPr>
                  <a:t>Z</a:t>
                </a:r>
                <a:r>
                  <a:rPr lang="en-GB" sz="2000" dirty="0">
                    <a:solidFill>
                      <a:prstClr val="black"/>
                    </a:solidFill>
                  </a:rPr>
                  <a:t> </a:t>
                </a:r>
                <a14:m>
                  <m:oMath xmlns:m="http://schemas.openxmlformats.org/officeDocument/2006/math">
                    <m:r>
                      <a:rPr lang="en-GB" sz="2000" i="1">
                        <a:solidFill>
                          <a:prstClr val="black"/>
                        </a:solidFill>
                        <a:latin typeface="Cambria Math" panose="02040503050406030204" pitchFamily="18" charset="0"/>
                        <a:ea typeface="Cambria Math" panose="02040503050406030204" pitchFamily="18" charset="0"/>
                      </a:rPr>
                      <m:t>~ </m:t>
                    </m:r>
                  </m:oMath>
                </a14:m>
                <a:r>
                  <a:rPr lang="en-GB" sz="2000" dirty="0">
                    <a:solidFill>
                      <a:prstClr val="black"/>
                    </a:solidFill>
                  </a:rPr>
                  <a:t>1 cm</a:t>
                </a:r>
                <a:r>
                  <a:rPr lang="en-GB" sz="2000" dirty="0" smtClean="0">
                    <a:solidFill>
                      <a:prstClr val="black"/>
                    </a:solidFill>
                  </a:rPr>
                  <a:t>).</a:t>
                </a:r>
                <a:endParaRPr lang="en-GB" sz="2000" dirty="0">
                  <a:solidFill>
                    <a:prstClr val="black"/>
                  </a:solidFill>
                </a:endParaRPr>
              </a:p>
              <a:p>
                <a:pPr lvl="0"/>
                <a:endParaRPr lang="en-GB" sz="2000" dirty="0">
                  <a:solidFill>
                    <a:prstClr val="black"/>
                  </a:solidFill>
                </a:endParaRPr>
              </a:p>
              <a:p>
                <a:pPr lvl="0"/>
                <a:r>
                  <a:rPr lang="en-GB" sz="2000" dirty="0">
                    <a:solidFill>
                      <a:prstClr val="black"/>
                    </a:solidFill>
                  </a:rPr>
                  <a:t>To minimize the </a:t>
                </a:r>
                <a:r>
                  <a:rPr lang="en-GB" sz="2000" dirty="0" smtClean="0">
                    <a:solidFill>
                      <a:prstClr val="black"/>
                    </a:solidFill>
                  </a:rPr>
                  <a:t>pileup </a:t>
                </a:r>
                <a:r>
                  <a:rPr lang="en-GB" sz="2000" dirty="0">
                    <a:solidFill>
                      <a:prstClr val="black"/>
                    </a:solidFill>
                  </a:rPr>
                  <a:t>probability in the same diamond pixel the design has been optimized in order to guarantee an uniform </a:t>
                </a:r>
                <a:r>
                  <a:rPr lang="en-GB" sz="2000" dirty="0" smtClean="0">
                    <a:solidFill>
                      <a:prstClr val="black"/>
                    </a:solidFill>
                  </a:rPr>
                  <a:t>occupancy [3].</a:t>
                </a:r>
                <a:endParaRPr lang="en-GB" sz="2000" dirty="0">
                  <a:solidFill>
                    <a:prstClr val="black"/>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6048945" y="17339120"/>
                <a:ext cx="5817456" cy="4093428"/>
              </a:xfrm>
              <a:prstGeom prst="rect">
                <a:avLst/>
              </a:prstGeom>
              <a:blipFill rotWithShape="0">
                <a:blip r:embed="rId9"/>
                <a:stretch>
                  <a:fillRect l="-1047" t="-744" r="-419" b="-1637"/>
                </a:stretch>
              </a:blipFill>
            </p:spPr>
            <p:txBody>
              <a:bodyPr/>
              <a:lstStyle/>
              <a:p>
                <a:r>
                  <a:rPr lang="en-GB">
                    <a:noFill/>
                  </a:rPr>
                  <a:t> </a:t>
                </a:r>
              </a:p>
            </p:txBody>
          </p:sp>
        </mc:Fallback>
      </mc:AlternateContent>
      <p:sp>
        <p:nvSpPr>
          <p:cNvPr id="35" name="TextBox 34"/>
          <p:cNvSpPr txBox="1"/>
          <p:nvPr/>
        </p:nvSpPr>
        <p:spPr>
          <a:xfrm>
            <a:off x="1125649" y="21121254"/>
            <a:ext cx="4764937" cy="1077218"/>
          </a:xfrm>
          <a:prstGeom prst="rect">
            <a:avLst/>
          </a:prstGeom>
          <a:noFill/>
        </p:spPr>
        <p:txBody>
          <a:bodyPr wrap="square" rtlCol="0">
            <a:spAutoFit/>
          </a:bodyPr>
          <a:lstStyle/>
          <a:p>
            <a:r>
              <a:rPr lang="en-GB" sz="1600" i="1" dirty="0">
                <a:solidFill>
                  <a:schemeClr val="tx2"/>
                </a:solidFill>
              </a:rPr>
              <a:t>Track distribution in the 220F RP, for events with 2 protons in the final state. The golden picture  on the TOP shows the diamond detector surface. The diamond detector in the BOTTOM RP is not reported for clarity.</a:t>
            </a:r>
            <a:r>
              <a:rPr lang="en-GB" sz="1600" dirty="0">
                <a:solidFill>
                  <a:schemeClr val="tx2"/>
                </a:solidFill>
              </a:rPr>
              <a:t> </a:t>
            </a:r>
          </a:p>
        </p:txBody>
      </p:sp>
      <p:sp>
        <p:nvSpPr>
          <p:cNvPr id="37" name="Rectangle 36"/>
          <p:cNvSpPr/>
          <p:nvPr/>
        </p:nvSpPr>
        <p:spPr>
          <a:xfrm>
            <a:off x="936154" y="22837963"/>
            <a:ext cx="11592791" cy="2456378"/>
          </a:xfrm>
          <a:prstGeom prst="rect">
            <a:avLst/>
          </a:prstGeom>
        </p:spPr>
        <p:txBody>
          <a:bodyPr wrap="square">
            <a:spAutoFit/>
          </a:bodyPr>
          <a:lstStyle/>
          <a:p>
            <a:pPr marL="216284" indent="-216284" defTabSz="692109">
              <a:buFont typeface="Arial" panose="020B0604020202020204" pitchFamily="34" charset="0"/>
              <a:buChar char="•"/>
            </a:pPr>
            <a:r>
              <a:rPr lang="en-GB" sz="2000" dirty="0">
                <a:solidFill>
                  <a:prstClr val="black"/>
                </a:solidFill>
              </a:rPr>
              <a:t>The measurement of the protons TOF </a:t>
            </a:r>
            <a:r>
              <a:rPr lang="en-GB" sz="2000" dirty="0" smtClean="0">
                <a:solidFill>
                  <a:prstClr val="black"/>
                </a:solidFill>
              </a:rPr>
              <a:t>adds </a:t>
            </a:r>
            <a:r>
              <a:rPr lang="en-GB" sz="2000" dirty="0">
                <a:solidFill>
                  <a:prstClr val="black"/>
                </a:solidFill>
              </a:rPr>
              <a:t>an independent variable (Z</a:t>
            </a:r>
            <a:r>
              <a:rPr lang="en-GB" sz="2000" baseline="-25000" dirty="0">
                <a:solidFill>
                  <a:prstClr val="black"/>
                </a:solidFill>
              </a:rPr>
              <a:t>VTX</a:t>
            </a:r>
            <a:r>
              <a:rPr lang="en-GB" sz="2000" dirty="0">
                <a:solidFill>
                  <a:prstClr val="black"/>
                </a:solidFill>
              </a:rPr>
              <a:t> = </a:t>
            </a:r>
            <a:r>
              <a:rPr lang="en-GB" sz="2000" dirty="0" err="1">
                <a:solidFill>
                  <a:prstClr val="black"/>
                </a:solidFill>
              </a:rPr>
              <a:t>c</a:t>
            </a:r>
            <a:r>
              <a:rPr lang="en-GB" sz="2000" dirty="0" err="1">
                <a:solidFill>
                  <a:prstClr val="black"/>
                </a:solidFill>
                <a:latin typeface="Symbol" panose="05050102010706020507" pitchFamily="18" charset="2"/>
              </a:rPr>
              <a:t>D</a:t>
            </a:r>
            <a:r>
              <a:rPr lang="en-GB" sz="2000" dirty="0" err="1">
                <a:solidFill>
                  <a:prstClr val="black"/>
                </a:solidFill>
              </a:rPr>
              <a:t>t</a:t>
            </a:r>
            <a:r>
              <a:rPr lang="en-GB" sz="2000" dirty="0">
                <a:solidFill>
                  <a:prstClr val="black"/>
                </a:solidFill>
              </a:rPr>
              <a:t>/2) that can be used in </a:t>
            </a:r>
            <a:r>
              <a:rPr lang="en-GB" sz="2000" dirty="0" smtClean="0">
                <a:solidFill>
                  <a:prstClr val="black"/>
                </a:solidFill>
              </a:rPr>
              <a:t>together with the </a:t>
            </a:r>
            <a:r>
              <a:rPr lang="en-GB" sz="2000" dirty="0">
                <a:solidFill>
                  <a:prstClr val="black"/>
                </a:solidFill>
              </a:rPr>
              <a:t>track-based </a:t>
            </a:r>
            <a:r>
              <a:rPr lang="en-GB" sz="2000" dirty="0" smtClean="0">
                <a:solidFill>
                  <a:prstClr val="black"/>
                </a:solidFill>
              </a:rPr>
              <a:t>variables </a:t>
            </a:r>
            <a:r>
              <a:rPr lang="en-GB" sz="2000" dirty="0">
                <a:solidFill>
                  <a:prstClr val="black"/>
                </a:solidFill>
              </a:rPr>
              <a:t>to reduce the background.</a:t>
            </a:r>
          </a:p>
          <a:p>
            <a:pPr marL="216284" indent="-216284" defTabSz="692109">
              <a:buFont typeface="Arial" panose="020B0604020202020204" pitchFamily="34" charset="0"/>
              <a:buChar char="•"/>
            </a:pPr>
            <a:r>
              <a:rPr lang="en-GB" sz="2000" dirty="0">
                <a:solidFill>
                  <a:prstClr val="black"/>
                </a:solidFill>
              </a:rPr>
              <a:t>For exclusive events, </a:t>
            </a:r>
            <a:r>
              <a:rPr lang="en-GB" sz="2000" dirty="0" smtClean="0">
                <a:solidFill>
                  <a:prstClr val="black"/>
                </a:solidFill>
              </a:rPr>
              <a:t>the </a:t>
            </a:r>
            <a:r>
              <a:rPr lang="en-GB" sz="2000" dirty="0">
                <a:solidFill>
                  <a:prstClr val="black"/>
                </a:solidFill>
              </a:rPr>
              <a:t>TOF information is used to better understand the </a:t>
            </a:r>
            <a:r>
              <a:rPr lang="en-GB" sz="2000" dirty="0" smtClean="0">
                <a:solidFill>
                  <a:prstClr val="black"/>
                </a:solidFill>
              </a:rPr>
              <a:t>background (S/B enhancement)</a:t>
            </a:r>
            <a:endParaRPr lang="en-GB" sz="2000" dirty="0">
              <a:solidFill>
                <a:prstClr val="black"/>
              </a:solidFill>
            </a:endParaRPr>
          </a:p>
          <a:p>
            <a:pPr marL="216284" indent="-216284" defTabSz="692109">
              <a:buFont typeface="Arial" panose="020B0604020202020204" pitchFamily="34" charset="0"/>
              <a:buChar char="•"/>
            </a:pPr>
            <a:r>
              <a:rPr lang="en-GB" sz="2000" dirty="0">
                <a:solidFill>
                  <a:prstClr val="black"/>
                </a:solidFill>
              </a:rPr>
              <a:t>For inclusive events, or events with missing momentum the association of the proton to the CMS vertex by using only the tracking variables is more </a:t>
            </a:r>
            <a:r>
              <a:rPr lang="en-GB" sz="2000" dirty="0" smtClean="0">
                <a:solidFill>
                  <a:prstClr val="black"/>
                </a:solidFill>
              </a:rPr>
              <a:t>problematic. </a:t>
            </a:r>
            <a:r>
              <a:rPr lang="en-GB" sz="2000" dirty="0">
                <a:solidFill>
                  <a:prstClr val="black"/>
                </a:solidFill>
              </a:rPr>
              <a:t>Here timing detectors </a:t>
            </a:r>
            <a:r>
              <a:rPr lang="en-GB" sz="2000" dirty="0" smtClean="0">
                <a:solidFill>
                  <a:prstClr val="black"/>
                </a:solidFill>
              </a:rPr>
              <a:t>are </a:t>
            </a:r>
            <a:r>
              <a:rPr lang="en-GB" sz="2000" dirty="0">
                <a:solidFill>
                  <a:prstClr val="black"/>
                </a:solidFill>
              </a:rPr>
              <a:t>even more crucial.</a:t>
            </a:r>
          </a:p>
          <a:p>
            <a:pPr marL="216284" indent="-216284" defTabSz="692109">
              <a:buFont typeface="Arial" panose="020B0604020202020204" pitchFamily="34" charset="0"/>
              <a:buChar char="•"/>
            </a:pPr>
            <a:r>
              <a:rPr lang="en-GB" sz="2000" b="1" dirty="0">
                <a:solidFill>
                  <a:schemeClr val="tx2"/>
                </a:solidFill>
              </a:rPr>
              <a:t>IN GENERAL, an additional factor  5 on the CD sample purity can be obtained from the installation of </a:t>
            </a:r>
            <a:r>
              <a:rPr lang="en-GB" sz="2000" b="1" dirty="0" smtClean="0">
                <a:solidFill>
                  <a:schemeClr val="tx2"/>
                </a:solidFill>
              </a:rPr>
              <a:t>a timing detector </a:t>
            </a:r>
            <a:r>
              <a:rPr lang="en-GB" sz="2000" b="1" dirty="0">
                <a:solidFill>
                  <a:schemeClr val="tx2"/>
                </a:solidFill>
              </a:rPr>
              <a:t>in the RP with 50 </a:t>
            </a:r>
            <a:r>
              <a:rPr lang="en-GB" sz="2000" b="1" dirty="0" err="1">
                <a:solidFill>
                  <a:schemeClr val="tx2"/>
                </a:solidFill>
              </a:rPr>
              <a:t>ps</a:t>
            </a:r>
            <a:r>
              <a:rPr lang="en-GB" sz="2000" b="1" dirty="0">
                <a:solidFill>
                  <a:schemeClr val="tx2"/>
                </a:solidFill>
              </a:rPr>
              <a:t> time resolution per arm.</a:t>
            </a:r>
          </a:p>
          <a:p>
            <a:pPr defTabSz="692109"/>
            <a:endParaRPr lang="en-GB" sz="1362" dirty="0">
              <a:solidFill>
                <a:prstClr val="black"/>
              </a:solidFill>
            </a:endParaRPr>
          </a:p>
        </p:txBody>
      </p:sp>
      <p:sp>
        <p:nvSpPr>
          <p:cNvPr id="40" name="Rectangle 39"/>
          <p:cNvSpPr/>
          <p:nvPr/>
        </p:nvSpPr>
        <p:spPr>
          <a:xfrm>
            <a:off x="938408" y="22439542"/>
            <a:ext cx="2900602" cy="430887"/>
          </a:xfrm>
          <a:prstGeom prst="rect">
            <a:avLst/>
          </a:prstGeom>
        </p:spPr>
        <p:txBody>
          <a:bodyPr wrap="none">
            <a:spAutoFit/>
          </a:bodyPr>
          <a:lstStyle/>
          <a:p>
            <a:pPr lvl="0"/>
            <a:r>
              <a:rPr lang="en-GB" sz="2200" b="1" dirty="0">
                <a:solidFill>
                  <a:srgbClr val="4472C4"/>
                </a:solidFill>
              </a:rPr>
              <a:t>Background Reduction:</a:t>
            </a:r>
          </a:p>
        </p:txBody>
      </p:sp>
      <p:sp>
        <p:nvSpPr>
          <p:cNvPr id="43" name="TextBox 42"/>
          <p:cNvSpPr txBox="1"/>
          <p:nvPr/>
        </p:nvSpPr>
        <p:spPr>
          <a:xfrm>
            <a:off x="12959987" y="719644"/>
            <a:ext cx="6635150" cy="569387"/>
          </a:xfrm>
          <a:prstGeom prst="rect">
            <a:avLst/>
          </a:prstGeom>
          <a:noFill/>
        </p:spPr>
        <p:txBody>
          <a:bodyPr wrap="none" rtlCol="0">
            <a:spAutoFit/>
          </a:bodyPr>
          <a:lstStyle/>
          <a:p>
            <a:r>
              <a:rPr lang="en-GB" sz="3100" b="1" dirty="0">
                <a:solidFill>
                  <a:schemeClr val="accent1"/>
                </a:solidFill>
                <a:latin typeface="Batang" panose="02030600000101010101" pitchFamily="18" charset="-127"/>
                <a:ea typeface="Batang" panose="02030600000101010101" pitchFamily="18" charset="-127"/>
              </a:rPr>
              <a:t>TOTEM </a:t>
            </a:r>
            <a:r>
              <a:rPr lang="en-GB" sz="3100" b="1" dirty="0" smtClean="0">
                <a:solidFill>
                  <a:schemeClr val="accent1"/>
                </a:solidFill>
                <a:latin typeface="Batang" panose="02030600000101010101" pitchFamily="18" charset="-127"/>
                <a:ea typeface="Batang" panose="02030600000101010101" pitchFamily="18" charset="-127"/>
              </a:rPr>
              <a:t>R&amp;D on diamond detector</a:t>
            </a:r>
            <a:endParaRPr lang="en-GB" sz="3100" b="1" dirty="0">
              <a:solidFill>
                <a:schemeClr val="accent1"/>
              </a:solidFill>
              <a:latin typeface="Batang" panose="02030600000101010101" pitchFamily="18" charset="-127"/>
              <a:ea typeface="Batang" panose="02030600000101010101" pitchFamily="18" charset="-127"/>
            </a:endParaRPr>
          </a:p>
        </p:txBody>
      </p:sp>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01600" y="11857069"/>
            <a:ext cx="5682754" cy="4526280"/>
          </a:xfrm>
          <a:prstGeom prst="rect">
            <a:avLst/>
          </a:prstGeom>
        </p:spPr>
      </p:pic>
      <p:sp>
        <p:nvSpPr>
          <p:cNvPr id="53" name="Rectangle 52"/>
          <p:cNvSpPr/>
          <p:nvPr/>
        </p:nvSpPr>
        <p:spPr>
          <a:xfrm>
            <a:off x="12989881" y="1532605"/>
            <a:ext cx="11850105" cy="1446550"/>
          </a:xfrm>
          <a:prstGeom prst="rect">
            <a:avLst/>
          </a:prstGeom>
        </p:spPr>
        <p:txBody>
          <a:bodyPr wrap="square">
            <a:spAutoFit/>
          </a:bodyPr>
          <a:lstStyle/>
          <a:p>
            <a:r>
              <a:rPr lang="en-GB" sz="2200" dirty="0" smtClean="0">
                <a:effectLst/>
              </a:rPr>
              <a:t>The measurement of the protons TOF with 50 </a:t>
            </a:r>
            <a:r>
              <a:rPr lang="en-GB" sz="2200" dirty="0" err="1" smtClean="0">
                <a:effectLst/>
              </a:rPr>
              <a:t>ps</a:t>
            </a:r>
            <a:r>
              <a:rPr lang="en-GB" sz="2200" dirty="0" smtClean="0">
                <a:effectLst/>
              </a:rPr>
              <a:t> time resolution requires the development of several challenging technological solutions. Indeed, while diamond sensors have the advantage of higher radiation hardness, lower noise and faster signal than silicon sensors, the amount of charge released in the medium is lower. </a:t>
            </a:r>
          </a:p>
        </p:txBody>
      </p:sp>
      <p:pic>
        <p:nvPicPr>
          <p:cNvPr id="59" name="Picture 5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79998" y="2895445"/>
            <a:ext cx="3959988" cy="2278272"/>
          </a:xfrm>
          <a:prstGeom prst="rect">
            <a:avLst/>
          </a:prstGeom>
        </p:spPr>
      </p:pic>
      <mc:AlternateContent xmlns:mc="http://schemas.openxmlformats.org/markup-compatibility/2006" xmlns:a14="http://schemas.microsoft.com/office/drawing/2010/main">
        <mc:Choice Requires="a14">
          <p:sp>
            <p:nvSpPr>
              <p:cNvPr id="60" name="Rectangle 59"/>
              <p:cNvSpPr/>
              <p:nvPr/>
            </p:nvSpPr>
            <p:spPr>
              <a:xfrm>
                <a:off x="12970671" y="3351484"/>
                <a:ext cx="5374320" cy="6617196"/>
              </a:xfrm>
              <a:prstGeom prst="rect">
                <a:avLst/>
              </a:prstGeom>
            </p:spPr>
            <p:txBody>
              <a:bodyPr wrap="square">
                <a:spAutoFit/>
              </a:bodyPr>
              <a:lstStyle/>
              <a:p>
                <a:pPr marL="342900" indent="-342900">
                  <a:buFont typeface="Arial" panose="020B0604020202020204" pitchFamily="34" charset="0"/>
                  <a:buChar char="•"/>
                </a:pPr>
                <a:r>
                  <a:rPr lang="en-GB" sz="2000" dirty="0" smtClean="0"/>
                  <a:t>By introducing a </a:t>
                </a:r>
                <a:r>
                  <a:rPr lang="en-GB" sz="2000" dirty="0" err="1" smtClean="0"/>
                  <a:t>transconductance</a:t>
                </a:r>
                <a:r>
                  <a:rPr lang="en-GB" sz="2000" dirty="0" smtClean="0"/>
                  <a:t> amplifier at less than 1 cm from the diamond electrode the input </a:t>
                </a:r>
                <a:r>
                  <a:rPr lang="en-GB" sz="2000" dirty="0" err="1" smtClean="0"/>
                  <a:t>impedence</a:t>
                </a:r>
                <a:r>
                  <a:rPr lang="en-GB" sz="2000" dirty="0" smtClean="0"/>
                  <a:t> can be increased to few k</a:t>
                </a:r>
                <a:r>
                  <a:rPr lang="en-GB" sz="2000" dirty="0">
                    <a:latin typeface="Symbol" panose="05050102010706020507" pitchFamily="18" charset="2"/>
                  </a:rPr>
                  <a:t>W</a:t>
                </a:r>
                <a:r>
                  <a:rPr lang="en-GB" sz="2000" dirty="0" smtClean="0"/>
                  <a:t> (therefore enhancing the S/N) while the straight capacitance seen by the signal is still small (important to keep the signal fast).</a:t>
                </a:r>
              </a:p>
              <a:p>
                <a:pPr marL="342900" indent="-342900">
                  <a:buFont typeface="Arial" panose="020B0604020202020204" pitchFamily="34" charset="0"/>
                  <a:buChar char="•"/>
                </a:pPr>
                <a:endParaRPr lang="en-GB" sz="2000" dirty="0"/>
              </a:p>
              <a:p>
                <a:endParaRPr lang="en-GB" sz="2000" dirty="0" smtClean="0"/>
              </a:p>
              <a:p>
                <a:pPr marL="342900" indent="-342900">
                  <a:buFont typeface="Arial" panose="020B0604020202020204" pitchFamily="34" charset="0"/>
                  <a:buChar char="•"/>
                </a:pPr>
                <a:r>
                  <a:rPr lang="en-GB" sz="2000" dirty="0">
                    <a:solidFill>
                      <a:prstClr val="black"/>
                    </a:solidFill>
                  </a:rPr>
                  <a:t>This solution, already developed by </a:t>
                </a:r>
                <a:r>
                  <a:rPr lang="en-GB" sz="2000" dirty="0" smtClean="0">
                    <a:solidFill>
                      <a:prstClr val="black"/>
                    </a:solidFill>
                  </a:rPr>
                  <a:t>HADES[4], </a:t>
                </a:r>
                <a:r>
                  <a:rPr lang="en-GB" sz="2000" dirty="0">
                    <a:solidFill>
                      <a:prstClr val="black"/>
                    </a:solidFill>
                  </a:rPr>
                  <a:t>was then further elaborated by TOTEM </a:t>
                </a:r>
                <a:r>
                  <a:rPr lang="en-GB" sz="2000" dirty="0" smtClean="0">
                    <a:solidFill>
                      <a:prstClr val="black"/>
                    </a:solidFill>
                  </a:rPr>
                  <a:t>who introduced </a:t>
                </a:r>
                <a:r>
                  <a:rPr lang="en-GB" sz="2000" dirty="0">
                    <a:solidFill>
                      <a:prstClr val="black"/>
                    </a:solidFill>
                  </a:rPr>
                  <a:t>an amplification chain which is able to keep the time resolution </a:t>
                </a:r>
                <a:r>
                  <a:rPr lang="en-GB" sz="2000" dirty="0" smtClean="0">
                    <a:solidFill>
                      <a:prstClr val="black"/>
                    </a:solidFill>
                  </a:rPr>
                  <a:t>at </a:t>
                </a:r>
                <a14:m>
                  <m:oMath xmlns:m="http://schemas.openxmlformats.org/officeDocument/2006/math">
                    <m:r>
                      <a:rPr lang="en-GB" sz="2000" i="1">
                        <a:solidFill>
                          <a:prstClr val="black"/>
                        </a:solidFill>
                        <a:latin typeface="Cambria Math" panose="02040503050406030204" pitchFamily="18" charset="0"/>
                        <a:ea typeface="Cambria Math" panose="02040503050406030204" pitchFamily="18" charset="0"/>
                      </a:rPr>
                      <m:t>~</m:t>
                    </m:r>
                  </m:oMath>
                </a14:m>
                <a:r>
                  <a:rPr lang="en-GB" sz="2000" dirty="0" smtClean="0">
                    <a:solidFill>
                      <a:prstClr val="black"/>
                    </a:solidFill>
                  </a:rPr>
                  <a:t>100 </a:t>
                </a:r>
                <a:r>
                  <a:rPr lang="en-GB" sz="2000" dirty="0" err="1">
                    <a:solidFill>
                      <a:prstClr val="black"/>
                    </a:solidFill>
                  </a:rPr>
                  <a:t>ps</a:t>
                </a:r>
                <a:r>
                  <a:rPr lang="en-GB" sz="2000" dirty="0">
                    <a:solidFill>
                      <a:prstClr val="black"/>
                    </a:solidFill>
                  </a:rPr>
                  <a:t> also for the </a:t>
                </a:r>
                <a:r>
                  <a:rPr lang="en-GB" sz="2000" dirty="0" smtClean="0">
                    <a:solidFill>
                      <a:prstClr val="black"/>
                    </a:solidFill>
                  </a:rPr>
                  <a:t>pixel with the </a:t>
                </a:r>
                <a:r>
                  <a:rPr lang="en-GB" sz="2000" dirty="0">
                    <a:solidFill>
                      <a:prstClr val="black"/>
                    </a:solidFill>
                  </a:rPr>
                  <a:t>larger </a:t>
                </a:r>
                <a:r>
                  <a:rPr lang="en-GB" sz="2000" dirty="0" smtClean="0">
                    <a:solidFill>
                      <a:prstClr val="black"/>
                    </a:solidFill>
                  </a:rPr>
                  <a:t>capacitance </a:t>
                </a:r>
                <a:r>
                  <a:rPr lang="en-GB" sz="2000" dirty="0">
                    <a:solidFill>
                      <a:prstClr val="black"/>
                    </a:solidFill>
                  </a:rPr>
                  <a:t>(</a:t>
                </a:r>
                <a14:m>
                  <m:oMath xmlns:m="http://schemas.openxmlformats.org/officeDocument/2006/math">
                    <m:r>
                      <a:rPr lang="en-GB" sz="2000" i="1">
                        <a:solidFill>
                          <a:prstClr val="black"/>
                        </a:solidFill>
                        <a:latin typeface="Cambria Math" panose="02040503050406030204" pitchFamily="18" charset="0"/>
                        <a:ea typeface="Cambria Math" panose="02040503050406030204" pitchFamily="18" charset="0"/>
                      </a:rPr>
                      <m:t>~</m:t>
                    </m:r>
                  </m:oMath>
                </a14:m>
                <a:r>
                  <a:rPr lang="en-GB" sz="2000" dirty="0">
                    <a:solidFill>
                      <a:prstClr val="black"/>
                    </a:solidFill>
                  </a:rPr>
                  <a:t>2pF). </a:t>
                </a:r>
              </a:p>
              <a:p>
                <a:pPr marL="342900" indent="-342900">
                  <a:buFont typeface="Arial" panose="020B0604020202020204" pitchFamily="34" charset="0"/>
                  <a:buChar char="•"/>
                </a:pPr>
                <a:endParaRPr lang="en-GB" sz="2000" dirty="0">
                  <a:solidFill>
                    <a:prstClr val="black"/>
                  </a:solidFill>
                </a:endParaRPr>
              </a:p>
              <a:p>
                <a:endParaRPr lang="en-GB" sz="2000" dirty="0">
                  <a:solidFill>
                    <a:prstClr val="black"/>
                  </a:solidFill>
                </a:endParaRPr>
              </a:p>
              <a:p>
                <a:pPr marL="342900" indent="-342900">
                  <a:buFont typeface="Arial" panose="020B0604020202020204" pitchFamily="34" charset="0"/>
                  <a:buChar char="•"/>
                </a:pPr>
                <a:r>
                  <a:rPr lang="en-GB" sz="2000" dirty="0" smtClean="0"/>
                  <a:t>Effort was spent to optimize the bias network of the 1</a:t>
                </a:r>
                <a:r>
                  <a:rPr lang="en-GB" sz="2000" baseline="30000" dirty="0" smtClean="0"/>
                  <a:t>st</a:t>
                </a:r>
                <a:r>
                  <a:rPr lang="en-GB" sz="2000" dirty="0" smtClean="0"/>
                  <a:t> stage amplifier in order to obtain un-distorted phase and gain response. </a:t>
                </a:r>
              </a:p>
              <a:p>
                <a:endParaRPr lang="en-GB" sz="2000" dirty="0" smtClean="0"/>
              </a:p>
              <a:p>
                <a:endParaRPr lang="en-GB" sz="2200" dirty="0" smtClean="0"/>
              </a:p>
              <a:p>
                <a:endParaRPr lang="en-GB" sz="2200" dirty="0" smtClean="0"/>
              </a:p>
            </p:txBody>
          </p:sp>
        </mc:Choice>
        <mc:Fallback xmlns="">
          <p:sp>
            <p:nvSpPr>
              <p:cNvPr id="60" name="Rectangle 59"/>
              <p:cNvSpPr>
                <a:spLocks noRot="1" noChangeAspect="1" noMove="1" noResize="1" noEditPoints="1" noAdjustHandles="1" noChangeArrowheads="1" noChangeShapeType="1" noTextEdit="1"/>
              </p:cNvSpPr>
              <p:nvPr/>
            </p:nvSpPr>
            <p:spPr>
              <a:xfrm>
                <a:off x="12970671" y="3351484"/>
                <a:ext cx="5374320" cy="6617196"/>
              </a:xfrm>
              <a:prstGeom prst="rect">
                <a:avLst/>
              </a:prstGeom>
              <a:blipFill rotWithShape="0">
                <a:blip r:embed="rId12"/>
                <a:stretch>
                  <a:fillRect l="-1022" t="-553" r="-2157"/>
                </a:stretch>
              </a:blipFill>
            </p:spPr>
            <p:txBody>
              <a:bodyPr/>
              <a:lstStyle/>
              <a:p>
                <a:r>
                  <a:rPr lang="en-GB">
                    <a:noFill/>
                  </a:rPr>
                  <a:t> </a:t>
                </a:r>
              </a:p>
            </p:txBody>
          </p:sp>
        </mc:Fallback>
      </mc:AlternateContent>
      <p:pic>
        <p:nvPicPr>
          <p:cNvPr id="58" name="Picture 5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31257" y="3263870"/>
            <a:ext cx="1803980" cy="1668963"/>
          </a:xfrm>
          <a:prstGeom prst="rect">
            <a:avLst/>
          </a:prstGeom>
        </p:spPr>
      </p:pic>
      <p:sp>
        <p:nvSpPr>
          <p:cNvPr id="64" name="Rectangle 63"/>
          <p:cNvSpPr/>
          <p:nvPr/>
        </p:nvSpPr>
        <p:spPr>
          <a:xfrm>
            <a:off x="12959987" y="9727565"/>
            <a:ext cx="12039633" cy="707886"/>
          </a:xfrm>
          <a:prstGeom prst="rect">
            <a:avLst/>
          </a:prstGeom>
        </p:spPr>
        <p:txBody>
          <a:bodyPr wrap="square">
            <a:spAutoFit/>
          </a:bodyPr>
          <a:lstStyle/>
          <a:p>
            <a:pPr lvl="0"/>
            <a:r>
              <a:rPr lang="en-GB" sz="2000" dirty="0" smtClean="0">
                <a:solidFill>
                  <a:prstClr val="black"/>
                </a:solidFill>
              </a:rPr>
              <a:t>Only electronic graded </a:t>
            </a:r>
            <a:r>
              <a:rPr lang="en-GB" sz="2000" dirty="0" err="1" smtClean="0">
                <a:solidFill>
                  <a:prstClr val="black"/>
                </a:solidFill>
              </a:rPr>
              <a:t>scCVD</a:t>
            </a:r>
            <a:r>
              <a:rPr lang="en-GB" sz="2000" dirty="0" smtClean="0">
                <a:solidFill>
                  <a:prstClr val="black"/>
                </a:solidFill>
              </a:rPr>
              <a:t> sensors (bought from Element6) provided enough efficiency and time resolution. Both </a:t>
            </a:r>
            <a:r>
              <a:rPr lang="en-GB" sz="2000" dirty="0" err="1" smtClean="0">
                <a:solidFill>
                  <a:prstClr val="black"/>
                </a:solidFill>
              </a:rPr>
              <a:t>metallizations</a:t>
            </a:r>
            <a:r>
              <a:rPr lang="en-GB" sz="2000" dirty="0" smtClean="0">
                <a:solidFill>
                  <a:prstClr val="black"/>
                </a:solidFill>
              </a:rPr>
              <a:t> Cr-50nm + Au-150nm and TiW-100nm have been successfully tested.</a:t>
            </a:r>
            <a:endParaRPr lang="en-GB" sz="2000" dirty="0">
              <a:solidFill>
                <a:prstClr val="black"/>
              </a:solidFill>
            </a:endParaRPr>
          </a:p>
        </p:txBody>
      </p:sp>
      <p:pic>
        <p:nvPicPr>
          <p:cNvPr id="65" name="Obrázek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806824" y="5193943"/>
            <a:ext cx="2520000" cy="2051601"/>
          </a:xfrm>
          <a:prstGeom prst="rect">
            <a:avLst/>
          </a:prstGeom>
        </p:spPr>
      </p:pic>
      <p:sp>
        <p:nvSpPr>
          <p:cNvPr id="68" name="TextBox 67"/>
          <p:cNvSpPr txBox="1"/>
          <p:nvPr/>
        </p:nvSpPr>
        <p:spPr>
          <a:xfrm>
            <a:off x="21453202" y="5385026"/>
            <a:ext cx="3618506" cy="2185214"/>
          </a:xfrm>
          <a:prstGeom prst="rect">
            <a:avLst/>
          </a:prstGeom>
          <a:noFill/>
        </p:spPr>
        <p:txBody>
          <a:bodyPr wrap="square" rtlCol="0">
            <a:spAutoFit/>
          </a:bodyPr>
          <a:lstStyle/>
          <a:p>
            <a:r>
              <a:rPr lang="en-GB" sz="1600" i="1" dirty="0" smtClean="0">
                <a:solidFill>
                  <a:schemeClr val="accent5"/>
                </a:solidFill>
              </a:rPr>
              <a:t>Top:</a:t>
            </a:r>
          </a:p>
          <a:p>
            <a:r>
              <a:rPr lang="en-GB" sz="1600" i="1" dirty="0" smtClean="0">
                <a:solidFill>
                  <a:schemeClr val="accent5"/>
                </a:solidFill>
              </a:rPr>
              <a:t>A diamond Pixel with 4 strips and the preamplifier layout</a:t>
            </a:r>
          </a:p>
          <a:p>
            <a:endParaRPr lang="en-GB" sz="1600" i="1" dirty="0" smtClean="0">
              <a:solidFill>
                <a:schemeClr val="accent5"/>
              </a:solidFill>
            </a:endParaRPr>
          </a:p>
          <a:p>
            <a:r>
              <a:rPr lang="en-GB" sz="1600" i="1" dirty="0" smtClean="0">
                <a:solidFill>
                  <a:schemeClr val="accent5"/>
                </a:solidFill>
              </a:rPr>
              <a:t>Left: </a:t>
            </a:r>
          </a:p>
          <a:p>
            <a:r>
              <a:rPr lang="en-GB" sz="1600" i="1" dirty="0" smtClean="0">
                <a:solidFill>
                  <a:schemeClr val="accent5"/>
                </a:solidFill>
              </a:rPr>
              <a:t>The expected primary current from a MIP</a:t>
            </a:r>
          </a:p>
          <a:p>
            <a:endParaRPr lang="en-GB" sz="800" i="1" dirty="0" smtClean="0">
              <a:solidFill>
                <a:schemeClr val="accent5"/>
              </a:solidFill>
            </a:endParaRPr>
          </a:p>
          <a:p>
            <a:r>
              <a:rPr lang="en-GB" sz="1600" i="1" dirty="0" smtClean="0">
                <a:solidFill>
                  <a:schemeClr val="accent5"/>
                </a:solidFill>
              </a:rPr>
              <a:t>Bottom:</a:t>
            </a:r>
          </a:p>
          <a:p>
            <a:r>
              <a:rPr lang="en-GB" sz="1600" i="1" dirty="0" smtClean="0">
                <a:solidFill>
                  <a:schemeClr val="accent5"/>
                </a:solidFill>
              </a:rPr>
              <a:t>The full amplification chain</a:t>
            </a:r>
            <a:endParaRPr lang="en-GB" sz="1600" i="1" dirty="0">
              <a:solidFill>
                <a:schemeClr val="accent5"/>
              </a:solidFill>
            </a:endParaRPr>
          </a:p>
        </p:txBody>
      </p:sp>
      <p:sp>
        <p:nvSpPr>
          <p:cNvPr id="74" name="Rectangle 73"/>
          <p:cNvSpPr/>
          <p:nvPr/>
        </p:nvSpPr>
        <p:spPr>
          <a:xfrm>
            <a:off x="12979197" y="11103229"/>
            <a:ext cx="7834196" cy="569387"/>
          </a:xfrm>
          <a:prstGeom prst="rect">
            <a:avLst/>
          </a:prstGeom>
        </p:spPr>
        <p:txBody>
          <a:bodyPr wrap="none">
            <a:spAutoFit/>
          </a:bodyPr>
          <a:lstStyle/>
          <a:p>
            <a:r>
              <a:rPr lang="en-GB" sz="3100" b="1" dirty="0" smtClean="0">
                <a:solidFill>
                  <a:schemeClr val="tx2"/>
                </a:solidFill>
                <a:latin typeface="Batang" panose="02030600000101010101" pitchFamily="18" charset="-127"/>
                <a:ea typeface="Batang" panose="02030600000101010101" pitchFamily="18" charset="-127"/>
              </a:rPr>
              <a:t>Detector performance with MIP particles</a:t>
            </a:r>
            <a:endParaRPr lang="en-GB" sz="3100" dirty="0"/>
          </a:p>
        </p:txBody>
      </p:sp>
      <p:grpSp>
        <p:nvGrpSpPr>
          <p:cNvPr id="46" name="Group 45"/>
          <p:cNvGrpSpPr/>
          <p:nvPr/>
        </p:nvGrpSpPr>
        <p:grpSpPr>
          <a:xfrm>
            <a:off x="18372798" y="11857069"/>
            <a:ext cx="6467189" cy="6142575"/>
            <a:chOff x="-1329913" y="1633945"/>
            <a:chExt cx="7488119" cy="6287157"/>
          </a:xfrm>
        </p:grpSpPr>
        <p:pic>
          <p:nvPicPr>
            <p:cNvPr id="47" name="Picture 4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29913" y="1633945"/>
              <a:ext cx="7488119" cy="6287157"/>
            </a:xfrm>
            <a:prstGeom prst="rect">
              <a:avLst/>
            </a:prstGeom>
          </p:spPr>
        </p:pic>
        <p:sp>
          <p:nvSpPr>
            <p:cNvPr id="48" name="Rectangle 47"/>
            <p:cNvSpPr/>
            <p:nvPr/>
          </p:nvSpPr>
          <p:spPr>
            <a:xfrm>
              <a:off x="-883813" y="5886767"/>
              <a:ext cx="7042019" cy="20343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119"/>
            </a:p>
          </p:txBody>
        </p:sp>
      </p:grpSp>
      <p:sp>
        <p:nvSpPr>
          <p:cNvPr id="75" name="Rectangle 74"/>
          <p:cNvSpPr/>
          <p:nvPr/>
        </p:nvSpPr>
        <p:spPr>
          <a:xfrm>
            <a:off x="22580488" y="12798666"/>
            <a:ext cx="443207" cy="6490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7" name="Rectangle 76"/>
              <p:cNvSpPr/>
              <p:nvPr/>
            </p:nvSpPr>
            <p:spPr>
              <a:xfrm>
                <a:off x="13155901" y="16503731"/>
                <a:ext cx="5405731" cy="1111843"/>
              </a:xfrm>
              <a:prstGeom prst="rect">
                <a:avLst/>
              </a:prstGeom>
            </p:spPr>
            <p:txBody>
              <a:bodyPr wrap="square">
                <a:spAutoFit/>
              </a:bodyPr>
              <a:lstStyle/>
              <a:p>
                <a:r>
                  <a:rPr lang="en-GB" sz="1600" i="1" dirty="0" smtClean="0">
                    <a:solidFill>
                      <a:schemeClr val="accent5"/>
                    </a:solidFill>
                  </a:rPr>
                  <a:t>Average time resolution as a function of the pixels capacitance. The time resolution is obtained as </a:t>
                </a:r>
                <a:r>
                  <a:rPr lang="en-GB" sz="1600" i="1" dirty="0" smtClean="0">
                    <a:solidFill>
                      <a:schemeClr val="accent5"/>
                    </a:solidFill>
                    <a:latin typeface="Symbol" panose="05050102010706020507" pitchFamily="18" charset="2"/>
                  </a:rPr>
                  <a:t>D</a:t>
                </a:r>
                <a:r>
                  <a:rPr lang="en-GB" sz="1600" i="1" dirty="0" smtClean="0">
                    <a:solidFill>
                      <a:schemeClr val="accent5"/>
                    </a:solidFill>
                  </a:rPr>
                  <a:t>T/</a:t>
                </a:r>
                <a14:m>
                  <m:oMath xmlns:m="http://schemas.openxmlformats.org/officeDocument/2006/math">
                    <m:rad>
                      <m:radPr>
                        <m:degHide m:val="on"/>
                        <m:ctrlPr>
                          <a:rPr lang="en-GB" sz="1600" i="1" smtClean="0">
                            <a:solidFill>
                              <a:schemeClr val="accent5"/>
                            </a:solidFill>
                            <a:latin typeface="Cambria Math"/>
                          </a:rPr>
                        </m:ctrlPr>
                      </m:radPr>
                      <m:deg/>
                      <m:e>
                        <m:r>
                          <a:rPr lang="en-GB" sz="1600" b="0" i="1" smtClean="0">
                            <a:solidFill>
                              <a:schemeClr val="accent5"/>
                            </a:solidFill>
                            <a:latin typeface="Cambria Math" panose="02040503050406030204" pitchFamily="18" charset="0"/>
                          </a:rPr>
                          <m:t>2</m:t>
                        </m:r>
                      </m:e>
                    </m:rad>
                  </m:oMath>
                </a14:m>
                <a:r>
                  <a:rPr lang="en-GB" sz="1600" i="1" dirty="0" smtClean="0">
                    <a:solidFill>
                      <a:schemeClr val="accent5"/>
                    </a:solidFill>
                  </a:rPr>
                  <a:t>  where </a:t>
                </a:r>
                <a:r>
                  <a:rPr lang="en-GB" sz="1600" i="1" dirty="0" smtClean="0">
                    <a:solidFill>
                      <a:schemeClr val="accent5"/>
                    </a:solidFill>
                    <a:latin typeface="Symbol" panose="05050102010706020507" pitchFamily="18" charset="2"/>
                  </a:rPr>
                  <a:t>D</a:t>
                </a:r>
                <a:r>
                  <a:rPr lang="en-GB" sz="1600" i="1" dirty="0" smtClean="0">
                    <a:solidFill>
                      <a:schemeClr val="accent5"/>
                    </a:solidFill>
                  </a:rPr>
                  <a:t>T is the difference of the arrival times between the 2 diamond pixels whose capacitances are reported in the X axis.</a:t>
                </a:r>
              </a:p>
            </p:txBody>
          </p:sp>
        </mc:Choice>
        <mc:Fallback xmlns="">
          <p:sp>
            <p:nvSpPr>
              <p:cNvPr id="77" name="Rectangle 76"/>
              <p:cNvSpPr>
                <a:spLocks noRot="1" noChangeAspect="1" noMove="1" noResize="1" noEditPoints="1" noAdjustHandles="1" noChangeArrowheads="1" noChangeShapeType="1" noTextEdit="1"/>
              </p:cNvSpPr>
              <p:nvPr/>
            </p:nvSpPr>
            <p:spPr>
              <a:xfrm>
                <a:off x="13155901" y="16503731"/>
                <a:ext cx="5405731" cy="1111843"/>
              </a:xfrm>
              <a:prstGeom prst="rect">
                <a:avLst/>
              </a:prstGeom>
              <a:blipFill rotWithShape="0">
                <a:blip r:embed="rId16"/>
                <a:stretch>
                  <a:fillRect l="-564" t="-1639" r="-676" b="-4918"/>
                </a:stretch>
              </a:blipFill>
            </p:spPr>
            <p:txBody>
              <a:bodyPr/>
              <a:lstStyle/>
              <a:p>
                <a:r>
                  <a:rPr lang="en-GB">
                    <a:noFill/>
                  </a:rPr>
                  <a:t> </a:t>
                </a:r>
              </a:p>
            </p:txBody>
          </p:sp>
        </mc:Fallback>
      </mc:AlternateContent>
      <p:sp>
        <p:nvSpPr>
          <p:cNvPr id="78" name="Rectangle 77"/>
          <p:cNvSpPr/>
          <p:nvPr/>
        </p:nvSpPr>
        <p:spPr>
          <a:xfrm>
            <a:off x="18848699" y="16504155"/>
            <a:ext cx="5756060" cy="1077218"/>
          </a:xfrm>
          <a:prstGeom prst="rect">
            <a:avLst/>
          </a:prstGeom>
        </p:spPr>
        <p:txBody>
          <a:bodyPr wrap="square">
            <a:spAutoFit/>
          </a:bodyPr>
          <a:lstStyle/>
          <a:p>
            <a:r>
              <a:rPr lang="en-GB" sz="1600" i="1" dirty="0" smtClean="0">
                <a:solidFill>
                  <a:schemeClr val="accent5"/>
                </a:solidFill>
              </a:rPr>
              <a:t>Detection efficiency as a function of the particle position. The efficiency is found  &gt;98% in the bulk of the crystal with a negligible  effect introduced by the </a:t>
            </a:r>
            <a:r>
              <a:rPr lang="en-GB" sz="1600" i="1" dirty="0" err="1" smtClean="0">
                <a:solidFill>
                  <a:schemeClr val="accent5"/>
                </a:solidFill>
              </a:rPr>
              <a:t>unmetallized</a:t>
            </a:r>
            <a:r>
              <a:rPr lang="en-GB" sz="1600" i="1" dirty="0" smtClean="0">
                <a:solidFill>
                  <a:schemeClr val="accent5"/>
                </a:solidFill>
              </a:rPr>
              <a:t> area between the strips.</a:t>
            </a:r>
          </a:p>
          <a:p>
            <a:r>
              <a:rPr lang="en-GB" sz="1600" i="1" dirty="0" smtClean="0">
                <a:solidFill>
                  <a:schemeClr val="accent5"/>
                </a:solidFill>
              </a:rPr>
              <a:t>Test performed at DESY, with the DATURA telescope.</a:t>
            </a:r>
          </a:p>
        </p:txBody>
      </p:sp>
      <p:sp>
        <p:nvSpPr>
          <p:cNvPr id="12" name="Rectangle 11"/>
          <p:cNvSpPr/>
          <p:nvPr/>
        </p:nvSpPr>
        <p:spPr>
          <a:xfrm>
            <a:off x="501982" y="25326131"/>
            <a:ext cx="12112067" cy="67135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213" tIns="34607" rIns="69213" bIns="34607" numCol="1" spcCol="0" rtlCol="0" fromWordArt="0" anchor="ctr" anchorCtr="0" forceAA="0" compatLnSpc="1">
            <a:prstTxWarp prst="textNoShape">
              <a:avLst/>
            </a:prstTxWarp>
            <a:noAutofit/>
          </a:bodyPr>
          <a:lstStyle/>
          <a:p>
            <a:pPr algn="ctr"/>
            <a:endParaRPr lang="en-GB" sz="4119"/>
          </a:p>
        </p:txBody>
      </p:sp>
      <p:sp>
        <p:nvSpPr>
          <p:cNvPr id="11" name="Rectangle 10"/>
          <p:cNvSpPr/>
          <p:nvPr/>
        </p:nvSpPr>
        <p:spPr>
          <a:xfrm>
            <a:off x="12830425" y="18007329"/>
            <a:ext cx="12169195" cy="718256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213" tIns="34607" rIns="69213" bIns="34607" numCol="1" spcCol="0" rtlCol="0" fromWordArt="0" anchor="ctr" anchorCtr="0" forceAA="0" compatLnSpc="1">
            <a:prstTxWarp prst="textNoShape">
              <a:avLst/>
            </a:prstTxWarp>
            <a:noAutofit/>
          </a:bodyPr>
          <a:lstStyle/>
          <a:p>
            <a:pPr algn="ctr"/>
            <a:endParaRPr lang="en-GB" sz="4119" b="1" dirty="0"/>
          </a:p>
        </p:txBody>
      </p:sp>
      <p:sp>
        <p:nvSpPr>
          <p:cNvPr id="79" name="Rectangle 78"/>
          <p:cNvSpPr/>
          <p:nvPr/>
        </p:nvSpPr>
        <p:spPr>
          <a:xfrm>
            <a:off x="13014572" y="18225222"/>
            <a:ext cx="7566495" cy="569387"/>
          </a:xfrm>
          <a:prstGeom prst="rect">
            <a:avLst/>
          </a:prstGeom>
        </p:spPr>
        <p:txBody>
          <a:bodyPr wrap="none">
            <a:spAutoFit/>
          </a:bodyPr>
          <a:lstStyle/>
          <a:p>
            <a:r>
              <a:rPr lang="en-GB" sz="3100" b="1" dirty="0" smtClean="0">
                <a:solidFill>
                  <a:schemeClr val="accent1"/>
                </a:solidFill>
                <a:latin typeface="Batang" panose="02030600000101010101" pitchFamily="18" charset="-127"/>
                <a:ea typeface="Batang" panose="02030600000101010101" pitchFamily="18" charset="-127"/>
              </a:rPr>
              <a:t>Waveform digitization with the SAMPIC</a:t>
            </a:r>
            <a:endParaRPr lang="en-GB" sz="3100" dirty="0">
              <a:solidFill>
                <a:schemeClr val="accent1"/>
              </a:solidFill>
            </a:endParaRPr>
          </a:p>
        </p:txBody>
      </p:sp>
      <p:pic>
        <p:nvPicPr>
          <p:cNvPr id="80" name="Picture 7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9222568" y="21411305"/>
            <a:ext cx="5656931" cy="2641865"/>
          </a:xfrm>
          <a:prstGeom prst="rect">
            <a:avLst/>
          </a:prstGeom>
        </p:spPr>
      </p:pic>
      <p:sp>
        <p:nvSpPr>
          <p:cNvPr id="82" name="Rectangle 81"/>
          <p:cNvSpPr/>
          <p:nvPr/>
        </p:nvSpPr>
        <p:spPr>
          <a:xfrm>
            <a:off x="13073138" y="18859954"/>
            <a:ext cx="8886849" cy="1323439"/>
          </a:xfrm>
          <a:prstGeom prst="rect">
            <a:avLst/>
          </a:prstGeom>
        </p:spPr>
        <p:txBody>
          <a:bodyPr wrap="square">
            <a:spAutoFit/>
          </a:bodyPr>
          <a:lstStyle/>
          <a:p>
            <a:pPr marL="342900" indent="-342900">
              <a:buFont typeface="Arial" panose="020B0604020202020204" pitchFamily="34" charset="0"/>
              <a:buChar char="•"/>
            </a:pPr>
            <a:r>
              <a:rPr lang="en-GB" sz="2000" b="0" i="0" u="none" strike="noStrike" baseline="0" dirty="0" smtClean="0">
                <a:solidFill>
                  <a:srgbClr val="000000"/>
                </a:solidFill>
              </a:rPr>
              <a:t>Waveform TDC</a:t>
            </a:r>
            <a:r>
              <a:rPr lang="en-GB" sz="2000" b="0" i="0" u="none" strike="noStrike" dirty="0" smtClean="0">
                <a:solidFill>
                  <a:srgbClr val="000000"/>
                </a:solidFill>
              </a:rPr>
              <a:t> </a:t>
            </a:r>
            <a:r>
              <a:rPr lang="en-GB" sz="2000" b="0" i="0" u="none" strike="noStrike" baseline="0" dirty="0" smtClean="0">
                <a:solidFill>
                  <a:srgbClr val="000000"/>
                </a:solidFill>
              </a:rPr>
              <a:t>developed in </a:t>
            </a:r>
            <a:r>
              <a:rPr lang="en-GB" sz="2000" b="0" i="0" u="none" strike="noStrike" baseline="0" dirty="0" err="1" smtClean="0">
                <a:solidFill>
                  <a:srgbClr val="000000"/>
                </a:solidFill>
              </a:rPr>
              <a:t>Saclay</a:t>
            </a:r>
            <a:r>
              <a:rPr lang="en-GB" sz="2000" b="0" i="0" u="none" strike="noStrike" baseline="0" dirty="0" smtClean="0">
                <a:solidFill>
                  <a:srgbClr val="000000"/>
                </a:solidFill>
              </a:rPr>
              <a:t>[5], used to acquire the full waveform shape of the detector signal, by sampling it through a 64 cell Delay Line Loop (DLL) based TDC</a:t>
            </a:r>
            <a:r>
              <a:rPr lang="en-GB" sz="2000" dirty="0" smtClean="0">
                <a:solidFill>
                  <a:srgbClr val="000000"/>
                </a:solidFill>
              </a:rPr>
              <a:t> </a:t>
            </a:r>
            <a:r>
              <a:rPr lang="en-GB" sz="2000" i="1" dirty="0" smtClean="0">
                <a:solidFill>
                  <a:srgbClr val="000000"/>
                </a:solidFill>
              </a:rPr>
              <a:t>and an ultrafast </a:t>
            </a:r>
            <a:r>
              <a:rPr lang="en-GB" sz="2000" i="1" dirty="0" err="1" smtClean="0">
                <a:solidFill>
                  <a:srgbClr val="000000"/>
                </a:solidFill>
              </a:rPr>
              <a:t>analog</a:t>
            </a:r>
            <a:r>
              <a:rPr lang="en-GB" sz="2000" i="1" dirty="0" smtClean="0">
                <a:solidFill>
                  <a:srgbClr val="000000"/>
                </a:solidFill>
              </a:rPr>
              <a:t> memory for fine timing extraction.</a:t>
            </a:r>
          </a:p>
          <a:p>
            <a:pPr marL="342900" indent="-342900">
              <a:buFont typeface="Arial" panose="020B0604020202020204" pitchFamily="34" charset="0"/>
              <a:buChar char="•"/>
            </a:pPr>
            <a:r>
              <a:rPr lang="en-GB" sz="2000" dirty="0" smtClean="0">
                <a:solidFill>
                  <a:srgbClr val="000000"/>
                </a:solidFill>
              </a:rPr>
              <a:t>Sparse </a:t>
            </a:r>
            <a:r>
              <a:rPr lang="en-GB" sz="2000" dirty="0">
                <a:solidFill>
                  <a:srgbClr val="000000"/>
                </a:solidFill>
              </a:rPr>
              <a:t>mode self-triggering </a:t>
            </a:r>
            <a:r>
              <a:rPr lang="en-GB" sz="2000" dirty="0" smtClean="0">
                <a:solidFill>
                  <a:srgbClr val="000000"/>
                </a:solidFill>
              </a:rPr>
              <a:t>(only the triggering channels will send data).</a:t>
            </a:r>
            <a:endParaRPr lang="en-GB" sz="2000" b="0" i="1" u="none" strike="noStrike" baseline="0" dirty="0" smtClean="0">
              <a:solidFill>
                <a:srgbClr val="000000"/>
              </a:solidFill>
            </a:endParaRPr>
          </a:p>
        </p:txBody>
      </p:sp>
      <p:pic>
        <p:nvPicPr>
          <p:cNvPr id="86" name="Picture 8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000739" y="20549438"/>
            <a:ext cx="5873668" cy="3930206"/>
          </a:xfrm>
          <a:prstGeom prst="rect">
            <a:avLst/>
          </a:prstGeom>
        </p:spPr>
      </p:pic>
      <p:sp>
        <p:nvSpPr>
          <p:cNvPr id="87" name="Rectangle 86"/>
          <p:cNvSpPr/>
          <p:nvPr/>
        </p:nvSpPr>
        <p:spPr>
          <a:xfrm>
            <a:off x="13033759" y="24597295"/>
            <a:ext cx="11860789" cy="400110"/>
          </a:xfrm>
          <a:prstGeom prst="rect">
            <a:avLst/>
          </a:prstGeom>
        </p:spPr>
        <p:txBody>
          <a:bodyPr wrap="square">
            <a:spAutoFit/>
          </a:bodyPr>
          <a:lstStyle/>
          <a:p>
            <a:pPr marL="342900" indent="-342900">
              <a:buFont typeface="Arial" panose="020B0604020202020204" pitchFamily="34" charset="0"/>
              <a:buChar char="•"/>
            </a:pPr>
            <a:r>
              <a:rPr lang="en-GB" sz="2000" dirty="0" smtClean="0">
                <a:solidFill>
                  <a:srgbClr val="000000"/>
                </a:solidFill>
              </a:rPr>
              <a:t>Test Beam measurements confirmed a negligible worsening of the time resolution due to the SAMPIC</a:t>
            </a:r>
            <a:r>
              <a:rPr lang="en-GB" sz="2000" dirty="0" smtClean="0">
                <a:solidFill>
                  <a:srgbClr val="000000"/>
                </a:solidFill>
                <a:latin typeface="CMSS12"/>
              </a:rPr>
              <a:t>. </a:t>
            </a:r>
            <a:endParaRPr lang="en-GB" sz="2000" b="0" i="0" u="none" strike="noStrike" baseline="0" dirty="0" smtClean="0">
              <a:solidFill>
                <a:srgbClr val="000000"/>
              </a:solidFill>
              <a:latin typeface="CMSS12"/>
            </a:endParaRPr>
          </a:p>
        </p:txBody>
      </p:sp>
      <p:sp>
        <p:nvSpPr>
          <p:cNvPr id="88" name="Rectangle 87"/>
          <p:cNvSpPr/>
          <p:nvPr/>
        </p:nvSpPr>
        <p:spPr>
          <a:xfrm>
            <a:off x="803384" y="25409922"/>
            <a:ext cx="3611886" cy="569387"/>
          </a:xfrm>
          <a:prstGeom prst="rect">
            <a:avLst/>
          </a:prstGeom>
        </p:spPr>
        <p:txBody>
          <a:bodyPr wrap="none">
            <a:spAutoFit/>
          </a:bodyPr>
          <a:lstStyle/>
          <a:p>
            <a:r>
              <a:rPr lang="en-GB" sz="3100" b="1" dirty="0" smtClean="0">
                <a:solidFill>
                  <a:schemeClr val="accent1"/>
                </a:solidFill>
                <a:latin typeface="Batang" panose="02030600000101010101" pitchFamily="18" charset="-127"/>
                <a:ea typeface="Batang" panose="02030600000101010101" pitchFamily="18" charset="-127"/>
              </a:rPr>
              <a:t>Clock distribution</a:t>
            </a:r>
            <a:endParaRPr lang="en-GB" sz="3100" dirty="0">
              <a:solidFill>
                <a:schemeClr val="accent1"/>
              </a:solidFill>
            </a:endParaRPr>
          </a:p>
        </p:txBody>
      </p:sp>
      <p:sp>
        <p:nvSpPr>
          <p:cNvPr id="91" name="Rectangle 90"/>
          <p:cNvSpPr/>
          <p:nvPr/>
        </p:nvSpPr>
        <p:spPr>
          <a:xfrm>
            <a:off x="13036973" y="25493167"/>
            <a:ext cx="1047082" cy="569387"/>
          </a:xfrm>
          <a:prstGeom prst="rect">
            <a:avLst/>
          </a:prstGeom>
        </p:spPr>
        <p:txBody>
          <a:bodyPr wrap="none">
            <a:spAutoFit/>
          </a:bodyPr>
          <a:lstStyle/>
          <a:p>
            <a:r>
              <a:rPr lang="en-GB" sz="3100" b="1" dirty="0" smtClean="0">
                <a:solidFill>
                  <a:schemeClr val="accent1"/>
                </a:solidFill>
                <a:latin typeface="Batang" panose="02030600000101010101" pitchFamily="18" charset="-127"/>
                <a:ea typeface="Batang" panose="02030600000101010101" pitchFamily="18" charset="-127"/>
              </a:rPr>
              <a:t>DAQ</a:t>
            </a:r>
            <a:endParaRPr lang="en-GB" sz="3100" dirty="0">
              <a:solidFill>
                <a:schemeClr val="accent1"/>
              </a:solidFill>
            </a:endParaRPr>
          </a:p>
        </p:txBody>
      </p:sp>
      <p:pic>
        <p:nvPicPr>
          <p:cNvPr id="95" name="Picture 9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373224" y="25493167"/>
            <a:ext cx="7907199" cy="4643679"/>
          </a:xfrm>
          <a:prstGeom prst="rect">
            <a:avLst/>
          </a:prstGeom>
        </p:spPr>
      </p:pic>
      <p:sp>
        <p:nvSpPr>
          <p:cNvPr id="89" name="Rectangle 88"/>
          <p:cNvSpPr/>
          <p:nvPr/>
        </p:nvSpPr>
        <p:spPr>
          <a:xfrm>
            <a:off x="12830426" y="25326131"/>
            <a:ext cx="12158330" cy="504178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213" tIns="34607" rIns="69213" bIns="34607" numCol="1" spcCol="0" rtlCol="0" fromWordArt="0" anchor="ctr" anchorCtr="0" forceAA="0" compatLnSpc="1">
            <a:prstTxWarp prst="textNoShape">
              <a:avLst/>
            </a:prstTxWarp>
            <a:noAutofit/>
          </a:bodyPr>
          <a:lstStyle/>
          <a:p>
            <a:pPr algn="ctr"/>
            <a:endParaRPr lang="en-GB" sz="4119"/>
          </a:p>
        </p:txBody>
      </p:sp>
      <p:sp>
        <p:nvSpPr>
          <p:cNvPr id="96" name="TextBox 95"/>
          <p:cNvSpPr txBox="1"/>
          <p:nvPr/>
        </p:nvSpPr>
        <p:spPr>
          <a:xfrm>
            <a:off x="13036973" y="26198790"/>
            <a:ext cx="4223309"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The same “Timing Motherboard” with radiation Tolerant FPGA will be used both for TOTEM and for the CT-PPS project</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Initially TOTEM will not trigger on the timing detectors. The board have to be interfaced to the same hardware used for the data transmission of the silicon detectors</a:t>
            </a:r>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Expected trigger rate &lt;100 KHz</a:t>
            </a:r>
            <a:endParaRPr lang="en-GB" sz="2000" dirty="0"/>
          </a:p>
        </p:txBody>
      </p:sp>
      <p:sp>
        <p:nvSpPr>
          <p:cNvPr id="97" name="Rectangle 96"/>
          <p:cNvSpPr/>
          <p:nvPr/>
        </p:nvSpPr>
        <p:spPr>
          <a:xfrm>
            <a:off x="1000297" y="26132844"/>
            <a:ext cx="11466978" cy="707886"/>
          </a:xfrm>
          <a:prstGeom prst="rect">
            <a:avLst/>
          </a:prstGeom>
        </p:spPr>
        <p:txBody>
          <a:bodyPr wrap="square">
            <a:spAutoFit/>
          </a:bodyPr>
          <a:lstStyle/>
          <a:p>
            <a:pPr marL="285750" indent="-285750">
              <a:buFont typeface="Arial" panose="020B0604020202020204" pitchFamily="34" charset="0"/>
              <a:buChar char="•"/>
            </a:pPr>
            <a:r>
              <a:rPr lang="en-US" sz="2000" dirty="0" smtClean="0"/>
              <a:t>The crucial problem to be solved is to provide a common time reference between detectors which are  </a:t>
            </a:r>
            <a:r>
              <a:rPr lang="en-US" sz="2000" dirty="0" smtClean="0">
                <a:latin typeface="Times New Roman" panose="02020603050405020304" pitchFamily="18" charset="0"/>
                <a:cs typeface="Times New Roman" panose="02020603050405020304" pitchFamily="18" charset="0"/>
              </a:rPr>
              <a:t>~</a:t>
            </a:r>
            <a:r>
              <a:rPr lang="en-US" sz="2000" dirty="0" smtClean="0"/>
              <a:t>220m distant from a common source. </a:t>
            </a:r>
          </a:p>
        </p:txBody>
      </p:sp>
      <p:pic>
        <p:nvPicPr>
          <p:cNvPr id="98" name="Picture 9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43367" y="26908234"/>
            <a:ext cx="3159161" cy="2605847"/>
          </a:xfrm>
          <a:prstGeom prst="rect">
            <a:avLst/>
          </a:prstGeom>
        </p:spPr>
      </p:pic>
      <p:sp>
        <p:nvSpPr>
          <p:cNvPr id="99" name="Rectangle 98"/>
          <p:cNvSpPr/>
          <p:nvPr/>
        </p:nvSpPr>
        <p:spPr>
          <a:xfrm>
            <a:off x="5410354" y="27064881"/>
            <a:ext cx="6699126" cy="2200602"/>
          </a:xfrm>
          <a:prstGeom prst="rect">
            <a:avLst/>
          </a:prstGeom>
        </p:spPr>
        <p:txBody>
          <a:bodyPr wrap="square">
            <a:spAutoFit/>
          </a:bodyPr>
          <a:lstStyle/>
          <a:p>
            <a:endParaRPr lang="en-US" sz="1700" dirty="0"/>
          </a:p>
          <a:p>
            <a:pPr marL="285750" indent="-285750">
              <a:buFont typeface="Arial" panose="020B0604020202020204" pitchFamily="34" charset="0"/>
              <a:buChar char="•"/>
            </a:pPr>
            <a:r>
              <a:rPr lang="en-US" sz="2000" dirty="0" smtClean="0"/>
              <a:t>The start and clock signal should arrive simultaneously in the two arms. In general this is not true due to different delays, additive noise in signal transmission etc..</a:t>
            </a:r>
          </a:p>
          <a:p>
            <a:endParaRPr lang="en-US" sz="2000" dirty="0"/>
          </a:p>
          <a:p>
            <a:pPr marL="285750" indent="-285750">
              <a:buFont typeface="Arial" panose="020B0604020202020204" pitchFamily="34" charset="0"/>
              <a:buChar char="•"/>
            </a:pPr>
            <a:r>
              <a:rPr lang="en-US" sz="2000" dirty="0" smtClean="0"/>
              <a:t>TOTEM clock distribution is adapted </a:t>
            </a:r>
            <a:r>
              <a:rPr lang="en-US" sz="2000" dirty="0"/>
              <a:t>from the “</a:t>
            </a:r>
            <a:r>
              <a:rPr lang="en-US" sz="2000" i="1" dirty="0"/>
              <a:t>Universal Picosecond Timing System</a:t>
            </a:r>
            <a:r>
              <a:rPr lang="en-US" sz="2000" dirty="0"/>
              <a:t>”, developed for FAIR at </a:t>
            </a:r>
            <a:r>
              <a:rPr lang="en-US" sz="2000" dirty="0" smtClean="0"/>
              <a:t>GSI [6].</a:t>
            </a:r>
            <a:endParaRPr lang="en-GB" sz="2000" dirty="0"/>
          </a:p>
        </p:txBody>
      </p:sp>
      <p:sp>
        <p:nvSpPr>
          <p:cNvPr id="100" name="Rectangle 99"/>
          <p:cNvSpPr/>
          <p:nvPr/>
        </p:nvSpPr>
        <p:spPr>
          <a:xfrm>
            <a:off x="1116019" y="30090718"/>
            <a:ext cx="11079629" cy="1785104"/>
          </a:xfrm>
          <a:prstGeom prst="rect">
            <a:avLst/>
          </a:prstGeom>
        </p:spPr>
        <p:txBody>
          <a:bodyPr wrap="square">
            <a:spAutoFit/>
          </a:bodyPr>
          <a:lstStyle/>
          <a:p>
            <a:pPr marL="342900" indent="-342900">
              <a:buFont typeface="Arial" panose="020B0604020202020204" pitchFamily="34" charset="0"/>
              <a:buChar char="•"/>
            </a:pPr>
            <a:r>
              <a:rPr lang="en-US" sz="2000" dirty="0" smtClean="0"/>
              <a:t>TDC clock and start signals </a:t>
            </a:r>
            <a:r>
              <a:rPr lang="en-US" sz="2000" dirty="0"/>
              <a:t>are modulated with </a:t>
            </a:r>
            <a:r>
              <a:rPr lang="en-US" sz="2000" dirty="0" smtClean="0"/>
              <a:t>different wavelength and optically sent </a:t>
            </a:r>
            <a:r>
              <a:rPr lang="en-US" sz="2000" dirty="0"/>
              <a:t>from the CR to the </a:t>
            </a:r>
            <a:r>
              <a:rPr lang="en-US" sz="2000" dirty="0" smtClean="0"/>
              <a:t>detector. </a:t>
            </a:r>
          </a:p>
          <a:p>
            <a:pPr marL="285750" indent="-285750">
              <a:buFont typeface="Arial" panose="020B0604020202020204" pitchFamily="34" charset="0"/>
              <a:buChar char="•"/>
            </a:pPr>
            <a:endParaRPr lang="en-US" sz="500" dirty="0" smtClean="0"/>
          </a:p>
          <a:p>
            <a:pPr marL="342900" indent="-342900">
              <a:buFont typeface="Arial" panose="020B0604020202020204" pitchFamily="34" charset="0"/>
              <a:buChar char="•"/>
            </a:pPr>
            <a:r>
              <a:rPr lang="en-US" sz="2000" dirty="0" smtClean="0"/>
              <a:t>Another </a:t>
            </a:r>
            <a:r>
              <a:rPr lang="en-US" sz="2000" dirty="0"/>
              <a:t>modulation </a:t>
            </a:r>
            <a:r>
              <a:rPr lang="en-US" sz="2000" dirty="0" smtClean="0"/>
              <a:t>is </a:t>
            </a:r>
            <a:r>
              <a:rPr lang="en-US" sz="2000" dirty="0"/>
              <a:t>added </a:t>
            </a:r>
            <a:r>
              <a:rPr lang="en-US" sz="2000" dirty="0" smtClean="0"/>
              <a:t>on the same fiber and </a:t>
            </a:r>
            <a:r>
              <a:rPr lang="en-US" sz="2000" dirty="0"/>
              <a:t>reflected back from the </a:t>
            </a:r>
            <a:r>
              <a:rPr lang="en-US" sz="2000" dirty="0" smtClean="0"/>
              <a:t>detector to </a:t>
            </a:r>
            <a:r>
              <a:rPr lang="en-US" sz="2000" dirty="0"/>
              <a:t>a measuring unit in the CR</a:t>
            </a:r>
            <a:r>
              <a:rPr lang="en-US" sz="2000" dirty="0" smtClean="0"/>
              <a:t>.</a:t>
            </a:r>
          </a:p>
          <a:p>
            <a:pPr marL="171450" indent="-171450">
              <a:buFont typeface="Arial" panose="020B0604020202020204" pitchFamily="34" charset="0"/>
              <a:buChar char="•"/>
            </a:pPr>
            <a:endParaRPr lang="en-US" sz="500" dirty="0" smtClean="0"/>
          </a:p>
          <a:p>
            <a:pPr marL="342900" indent="-342900">
              <a:buFont typeface="Arial" panose="020B0604020202020204" pitchFamily="34" charset="0"/>
              <a:buChar char="•"/>
            </a:pPr>
            <a:r>
              <a:rPr lang="en-US" sz="2000" dirty="0" smtClean="0"/>
              <a:t>The </a:t>
            </a:r>
            <a:r>
              <a:rPr lang="en-US" sz="2000" dirty="0"/>
              <a:t>delays of the two arms is therefore measured and </a:t>
            </a:r>
            <a:r>
              <a:rPr lang="en-US" sz="2000" dirty="0" smtClean="0"/>
              <a:t> a </a:t>
            </a:r>
            <a:r>
              <a:rPr lang="en-US" sz="2000" dirty="0"/>
              <a:t>correction </a:t>
            </a:r>
            <a:r>
              <a:rPr lang="en-US" sz="2000" dirty="0" smtClean="0"/>
              <a:t>can be </a:t>
            </a:r>
            <a:r>
              <a:rPr lang="en-US" sz="2000" dirty="0"/>
              <a:t>applied.</a:t>
            </a:r>
          </a:p>
        </p:txBody>
      </p:sp>
      <p:sp>
        <p:nvSpPr>
          <p:cNvPr id="101" name="TextBox 100"/>
          <p:cNvSpPr txBox="1"/>
          <p:nvPr/>
        </p:nvSpPr>
        <p:spPr>
          <a:xfrm>
            <a:off x="1027190" y="29581586"/>
            <a:ext cx="3735638" cy="461665"/>
          </a:xfrm>
          <a:prstGeom prst="rect">
            <a:avLst/>
          </a:prstGeom>
          <a:noFill/>
        </p:spPr>
        <p:txBody>
          <a:bodyPr wrap="none" rtlCol="0">
            <a:spAutoFit/>
          </a:bodyPr>
          <a:lstStyle/>
          <a:p>
            <a:r>
              <a:rPr lang="en-GB" sz="2400" dirty="0" smtClean="0">
                <a:solidFill>
                  <a:schemeClr val="accent5"/>
                </a:solidFill>
              </a:rPr>
              <a:t>Simplified working principle:</a:t>
            </a:r>
            <a:endParaRPr lang="en-GB" sz="2400" dirty="0">
              <a:solidFill>
                <a:schemeClr val="accent5"/>
              </a:solidFill>
            </a:endParaRPr>
          </a:p>
        </p:txBody>
      </p:sp>
      <p:grpSp>
        <p:nvGrpSpPr>
          <p:cNvPr id="117" name="Group 116"/>
          <p:cNvGrpSpPr/>
          <p:nvPr/>
        </p:nvGrpSpPr>
        <p:grpSpPr>
          <a:xfrm>
            <a:off x="12830425" y="30465572"/>
            <a:ext cx="12883875" cy="1574072"/>
            <a:chOff x="501984" y="30392982"/>
            <a:chExt cx="12890554" cy="1611280"/>
          </a:xfrm>
        </p:grpSpPr>
        <p:grpSp>
          <p:nvGrpSpPr>
            <p:cNvPr id="116" name="Group 115"/>
            <p:cNvGrpSpPr/>
            <p:nvPr/>
          </p:nvGrpSpPr>
          <p:grpSpPr>
            <a:xfrm>
              <a:off x="501984" y="30392982"/>
              <a:ext cx="12158330" cy="1611280"/>
              <a:chOff x="501984" y="30392982"/>
              <a:chExt cx="12158330" cy="1611280"/>
            </a:xfrm>
          </p:grpSpPr>
          <p:sp>
            <p:nvSpPr>
              <p:cNvPr id="90" name="Rectangle 89"/>
              <p:cNvSpPr/>
              <p:nvPr/>
            </p:nvSpPr>
            <p:spPr>
              <a:xfrm>
                <a:off x="939340" y="30853612"/>
                <a:ext cx="2297424" cy="569387"/>
              </a:xfrm>
              <a:prstGeom prst="rect">
                <a:avLst/>
              </a:prstGeom>
            </p:spPr>
            <p:txBody>
              <a:bodyPr wrap="none">
                <a:spAutoFit/>
              </a:bodyPr>
              <a:lstStyle/>
              <a:p>
                <a:r>
                  <a:rPr lang="en-GB" sz="3100" b="1" dirty="0" smtClean="0">
                    <a:solidFill>
                      <a:schemeClr val="accent1"/>
                    </a:solidFill>
                    <a:latin typeface="Batang" panose="02030600000101010101" pitchFamily="18" charset="-127"/>
                    <a:ea typeface="Batang" panose="02030600000101010101" pitchFamily="18" charset="-127"/>
                  </a:rPr>
                  <a:t>References</a:t>
                </a:r>
                <a:endParaRPr lang="en-GB" sz="3100" b="1" dirty="0">
                  <a:solidFill>
                    <a:schemeClr val="accent1"/>
                  </a:solidFill>
                  <a:latin typeface="Batang" panose="02030600000101010101" pitchFamily="18" charset="-127"/>
                  <a:ea typeface="Batang" panose="02030600000101010101" pitchFamily="18" charset="-127"/>
                </a:endParaRPr>
              </a:p>
            </p:txBody>
          </p:sp>
          <p:sp>
            <p:nvSpPr>
              <p:cNvPr id="13" name="Rectangle 12"/>
              <p:cNvSpPr/>
              <p:nvPr/>
            </p:nvSpPr>
            <p:spPr>
              <a:xfrm>
                <a:off x="501984" y="30392982"/>
                <a:ext cx="12158330" cy="16112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9213" tIns="34607" rIns="69213" bIns="34607" numCol="1" spcCol="0" rtlCol="0" fromWordArt="0" anchor="ctr" anchorCtr="0" forceAA="0" compatLnSpc="1">
                <a:prstTxWarp prst="textNoShape">
                  <a:avLst/>
                </a:prstTxWarp>
                <a:noAutofit/>
              </a:bodyPr>
              <a:lstStyle/>
              <a:p>
                <a:pPr algn="ctr"/>
                <a:endParaRPr lang="en-GB" sz="4119"/>
              </a:p>
            </p:txBody>
          </p:sp>
          <p:sp>
            <p:nvSpPr>
              <p:cNvPr id="108" name="TextBox 107"/>
              <p:cNvSpPr txBox="1"/>
              <p:nvPr/>
            </p:nvSpPr>
            <p:spPr>
              <a:xfrm>
                <a:off x="3680749" y="30818938"/>
                <a:ext cx="61987" cy="929806"/>
              </a:xfrm>
              <a:prstGeom prst="rect">
                <a:avLst/>
              </a:prstGeom>
              <a:noFill/>
            </p:spPr>
            <p:txBody>
              <a:bodyPr wrap="square" rtlCol="0">
                <a:spAutoFit/>
              </a:bodyPr>
              <a:lstStyle/>
              <a:p>
                <a:endParaRPr lang="en-GB" dirty="0"/>
              </a:p>
            </p:txBody>
          </p:sp>
        </p:grpSp>
        <p:sp>
          <p:nvSpPr>
            <p:cNvPr id="114" name="Rectangle 113"/>
            <p:cNvSpPr/>
            <p:nvPr/>
          </p:nvSpPr>
          <p:spPr>
            <a:xfrm>
              <a:off x="3968988" y="30536902"/>
              <a:ext cx="9423550" cy="1323439"/>
            </a:xfrm>
            <a:prstGeom prst="rect">
              <a:avLst/>
            </a:prstGeom>
          </p:spPr>
          <p:txBody>
            <a:bodyPr wrap="square">
              <a:spAutoFit/>
            </a:bodyPr>
            <a:lstStyle/>
            <a:p>
              <a:r>
                <a:rPr lang="en-GB" sz="1600" dirty="0" smtClean="0"/>
                <a:t>[1],[2] The Totem Collaboration: CERN-LHCC-2014-020, CERN-LHCC-2014-024  </a:t>
              </a:r>
            </a:p>
            <a:p>
              <a:r>
                <a:rPr lang="en-GB" sz="1600" dirty="0" smtClean="0"/>
                <a:t>[3] M. </a:t>
              </a:r>
              <a:r>
                <a:rPr lang="en-GB" sz="1600" dirty="0" err="1" smtClean="0"/>
                <a:t>Berretti</a:t>
              </a:r>
              <a:r>
                <a:rPr lang="en-GB" sz="1600" dirty="0" smtClean="0"/>
                <a:t>: CERN-TOTEM-NOTE-2014-001</a:t>
              </a:r>
            </a:p>
            <a:p>
              <a:r>
                <a:rPr lang="en-GB" sz="1600" dirty="0" smtClean="0"/>
                <a:t>[4] M. </a:t>
              </a:r>
              <a:r>
                <a:rPr lang="en-GB" sz="1600" dirty="0" err="1" smtClean="0"/>
                <a:t>Ciobanu</a:t>
              </a:r>
              <a:r>
                <a:rPr lang="en-GB" sz="1600" dirty="0" smtClean="0"/>
                <a:t> et al: IEEE TRANSACTIONS ON NUCLEAR SCIENCE, VOL. 58, NO. 4, AUGUST 2011</a:t>
              </a:r>
            </a:p>
            <a:p>
              <a:r>
                <a:rPr lang="en-GB" sz="1600" dirty="0" smtClean="0"/>
                <a:t>[5] E. </a:t>
              </a:r>
              <a:r>
                <a:rPr lang="en-GB" sz="1600" dirty="0" err="1" smtClean="0"/>
                <a:t>Delagnes</a:t>
              </a:r>
              <a:r>
                <a:rPr lang="en-GB" sz="1600" dirty="0" smtClean="0"/>
                <a:t> et al: 2014 IEEE NSS/MIC; in2p3-01082061; http://hal.in2p3.fr/in2p3-01082061</a:t>
              </a:r>
            </a:p>
            <a:p>
              <a:r>
                <a:rPr lang="en-GB" sz="1600" dirty="0" smtClean="0"/>
                <a:t>[6] M. </a:t>
              </a:r>
              <a:r>
                <a:rPr lang="en-GB" sz="1600" dirty="0" err="1" smtClean="0"/>
                <a:t>Bousonville</a:t>
              </a:r>
              <a:r>
                <a:rPr lang="en-GB" sz="1600" dirty="0" smtClean="0"/>
                <a:t> and J. Rausch: Phys. Rev. ST </a:t>
              </a:r>
              <a:r>
                <a:rPr lang="en-GB" sz="1600" dirty="0" err="1" smtClean="0"/>
                <a:t>Accel</a:t>
              </a:r>
              <a:r>
                <a:rPr lang="en-GB" sz="1600" dirty="0" smtClean="0"/>
                <a:t>. Beams 12 (2009) 042801</a:t>
              </a:r>
              <a:endParaRPr lang="en-GB" sz="1600" dirty="0"/>
            </a:p>
          </p:txBody>
        </p:sp>
      </p:grpSp>
      <p:pic>
        <p:nvPicPr>
          <p:cNvPr id="115" name="Picture 11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8848699" y="7652793"/>
            <a:ext cx="5992089" cy="1904222"/>
          </a:xfrm>
          <a:prstGeom prst="rect">
            <a:avLst/>
          </a:prstGeom>
        </p:spPr>
      </p:pic>
      <p:pic>
        <p:nvPicPr>
          <p:cNvPr id="49" name="Picture 4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897743" y="12928197"/>
            <a:ext cx="2067223" cy="1712150"/>
          </a:xfrm>
          <a:prstGeom prst="rect">
            <a:avLst/>
          </a:prstGeom>
        </p:spPr>
      </p:pic>
    </p:spTree>
    <p:extLst>
      <p:ext uri="{BB962C8B-B14F-4D97-AF65-F5344CB8AC3E}">
        <p14:creationId xmlns:p14="http://schemas.microsoft.com/office/powerpoint/2010/main" val="3489521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15722</TotalTime>
  <Words>1255</Words>
  <Application>Microsoft Office PowerPoint</Application>
  <PresentationFormat>Custom</PresentationFormat>
  <Paragraphs>92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Mirko Berretti</cp:lastModifiedBy>
  <cp:revision>115</cp:revision>
  <dcterms:created xsi:type="dcterms:W3CDTF">2015-05-02T15:24:34Z</dcterms:created>
  <dcterms:modified xsi:type="dcterms:W3CDTF">2015-05-19T22:37:04Z</dcterms:modified>
</cp:coreProperties>
</file>