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37" r:id="rId2"/>
    <p:sldId id="329" r:id="rId3"/>
    <p:sldId id="338" r:id="rId4"/>
    <p:sldId id="260" r:id="rId5"/>
    <p:sldId id="259" r:id="rId6"/>
    <p:sldId id="262" r:id="rId7"/>
    <p:sldId id="264" r:id="rId8"/>
    <p:sldId id="289" r:id="rId9"/>
    <p:sldId id="266" r:id="rId10"/>
    <p:sldId id="281" r:id="rId11"/>
    <p:sldId id="333" r:id="rId12"/>
    <p:sldId id="268" r:id="rId13"/>
    <p:sldId id="270" r:id="rId14"/>
    <p:sldId id="334" r:id="rId15"/>
    <p:sldId id="271" r:id="rId16"/>
    <p:sldId id="339" r:id="rId17"/>
    <p:sldId id="340" r:id="rId18"/>
    <p:sldId id="320" r:id="rId19"/>
    <p:sldId id="335" r:id="rId20"/>
    <p:sldId id="327" r:id="rId21"/>
    <p:sldId id="274" r:id="rId22"/>
    <p:sldId id="328" r:id="rId23"/>
    <p:sldId id="336" r:id="rId24"/>
    <p:sldId id="284" r:id="rId25"/>
    <p:sldId id="290" r:id="rId26"/>
    <p:sldId id="285" r:id="rId27"/>
    <p:sldId id="291" r:id="rId2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86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37" autoAdjust="0"/>
  </p:normalViewPr>
  <p:slideViewPr>
    <p:cSldViewPr snapToObjects="1">
      <p:cViewPr varScale="1">
        <p:scale>
          <a:sx n="76" d="100"/>
          <a:sy n="76" d="100"/>
        </p:scale>
        <p:origin x="-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FDF2D3-968D-A345-879C-441C9074DAB3}" type="datetimeFigureOut">
              <a:rPr lang="fr-FR" smtClean="0"/>
              <a:pPr/>
              <a:t>24/05/2015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B94E5-6ED7-F841-A7D0-452F0A332C5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1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B13DA6-E8A6-134C-ACEC-907698DD582C}" type="slidenum">
              <a:rPr lang="en-US"/>
              <a:pPr/>
              <a:t>2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B90793-82EF-E24C-9D92-28607BF4910B}" type="slidenum">
              <a:rPr lang="en-US"/>
              <a:pPr/>
              <a:t>4</a:t>
            </a:fld>
            <a:endParaRPr lang="en-US"/>
          </a:p>
        </p:txBody>
      </p:sp>
      <p:sp>
        <p:nvSpPr>
          <p:cNvPr id="325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863462-29D9-1849-9070-2DE2AE725BCE}" type="slidenum">
              <a:rPr lang="en-US"/>
              <a:pPr/>
              <a:t>5</a:t>
            </a:fld>
            <a:endParaRPr lang="en-US"/>
          </a:p>
        </p:txBody>
      </p:sp>
      <p:sp>
        <p:nvSpPr>
          <p:cNvPr id="326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96EA8DE-C2F6-0F4C-98B8-F6F3DE45BF5B}" type="slidenum">
              <a:rPr lang="en-US"/>
              <a:pPr/>
              <a:t>7</a:t>
            </a:fld>
            <a:endParaRPr lang="en-US"/>
          </a:p>
        </p:txBody>
      </p:sp>
      <p:sp>
        <p:nvSpPr>
          <p:cNvPr id="563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68611" cy="4096149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AFD6F9F-FFAB-D840-9C83-5143E09D19CB}" type="slidenum">
              <a:rPr lang="en-US"/>
              <a:pPr/>
              <a:t>9</a:t>
            </a:fld>
            <a:endParaRPr lang="en-US"/>
          </a:p>
        </p:txBody>
      </p:sp>
      <p:sp>
        <p:nvSpPr>
          <p:cNvPr id="5939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68611" cy="4096149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57280300-2F62-E443-B8BC-0C4D3BA81A40}" type="slidenum">
              <a:rPr lang="en-US"/>
              <a:pPr/>
              <a:t>10</a:t>
            </a:fld>
            <a:endParaRPr lang="en-US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3885996" y="8684460"/>
            <a:ext cx="2970471" cy="458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>
            <a:prstTxWarp prst="textNoShape">
              <a:avLst/>
            </a:prstTxWarp>
          </a:bodyPr>
          <a:lstStyle/>
          <a:p>
            <a:pPr algn="r">
              <a:buSzPct val="45000"/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fld id="{232053CC-2BA1-6241-9CF9-7A1C7CD03343}" type="slidenum">
              <a:rPr lang="en-US" sz="1200">
                <a:solidFill>
                  <a:srgbClr val="000000"/>
                </a:solidFill>
                <a:latin typeface="Times New Roman" charset="0"/>
                <a:ea typeface="Arial Unicode MS" charset="0"/>
                <a:cs typeface="Arial Unicode MS" charset="0"/>
              </a:rPr>
              <a:pPr algn="r">
                <a:buSzPct val="45000"/>
                <a:tabLst>
                  <a:tab pos="0" algn="l"/>
                  <a:tab pos="422041" algn="l"/>
                  <a:tab pos="844083" algn="l"/>
                  <a:tab pos="1266124" algn="l"/>
                  <a:tab pos="1688165" algn="l"/>
                  <a:tab pos="2110207" algn="l"/>
                  <a:tab pos="2532248" algn="l"/>
                  <a:tab pos="2954289" algn="l"/>
                  <a:tab pos="3376331" algn="l"/>
                  <a:tab pos="3798372" algn="l"/>
                  <a:tab pos="4220413" algn="l"/>
                  <a:tab pos="4642455" algn="l"/>
                  <a:tab pos="5064496" algn="l"/>
                  <a:tab pos="5486537" algn="l"/>
                  <a:tab pos="5908578" algn="l"/>
                  <a:tab pos="6330620" algn="l"/>
                  <a:tab pos="6752661" algn="l"/>
                  <a:tab pos="7174702" algn="l"/>
                  <a:tab pos="7596744" algn="l"/>
                  <a:tab pos="8018785" algn="l"/>
                  <a:tab pos="8440826" algn="l"/>
                </a:tabLst>
              </a:pPr>
              <a:t>10</a:t>
            </a:fld>
            <a:endParaRPr lang="en-US" sz="1200" dirty="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0" y="8684460"/>
            <a:ext cx="2970471" cy="458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>
            <a:prstTxWarp prst="textNoShape">
              <a:avLst/>
            </a:prstTxWarp>
          </a:bodyPr>
          <a:lstStyle/>
          <a:p>
            <a:pPr>
              <a:buSzPct val="45000"/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endParaRPr lang="en-US" sz="1200" dirty="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0" y="1"/>
            <a:ext cx="2970471" cy="458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>
            <a:prstTxWarp prst="textNoShape">
              <a:avLst/>
            </a:prstTxWarp>
          </a:bodyPr>
          <a:lstStyle/>
          <a:p>
            <a:pPr>
              <a:buSzPct val="45000"/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endParaRPr lang="en-US" sz="1200" dirty="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3885996" y="1"/>
            <a:ext cx="2970471" cy="4581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>
            <a:prstTxWarp prst="textNoShape">
              <a:avLst/>
            </a:prstTxWarp>
          </a:bodyPr>
          <a:lstStyle/>
          <a:p>
            <a:pPr algn="r">
              <a:buSzPct val="45000"/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endParaRPr lang="en-US" sz="1200" dirty="0">
              <a:solidFill>
                <a:srgbClr val="000000"/>
              </a:solidFill>
              <a:latin typeface="Times New Roman" charset="0"/>
              <a:ea typeface="Arial Unicode MS" charset="0"/>
              <a:cs typeface="Arial Unicode MS" charset="0"/>
            </a:endParaRPr>
          </a:p>
        </p:txBody>
      </p:sp>
      <p:sp>
        <p:nvSpPr>
          <p:cNvPr id="44039" name="Text Box 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4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7013" cy="4114587"/>
          </a:xfrm>
          <a:noFill/>
          <a:ln/>
        </p:spPr>
        <p:txBody>
          <a:bodyPr wrap="none" anchor="ctr"/>
          <a:lstStyle/>
          <a:p>
            <a:pPr>
              <a:spcBef>
                <a:spcPts val="415"/>
              </a:spcBef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endParaRPr lang="en-US" dirty="0">
              <a:ea typeface="Arial Unicode MS" charset="0"/>
              <a:cs typeface="Arial Unicode MS" charset="0"/>
            </a:endParaRPr>
          </a:p>
        </p:txBody>
      </p:sp>
      <p:sp>
        <p:nvSpPr>
          <p:cNvPr id="44041" name="Text Box 7"/>
          <p:cNvSpPr txBox="1">
            <a:spLocks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1387" tIns="45860" rIns="91387" bIns="45860" anchor="b">
            <a:prstTxWarp prst="textNoShape">
              <a:avLst/>
            </a:prstTxWarp>
          </a:bodyPr>
          <a:lstStyle/>
          <a:p>
            <a:pPr algn="r">
              <a:tabLst>
                <a:tab pos="0" algn="l"/>
                <a:tab pos="422041" algn="l"/>
                <a:tab pos="844083" algn="l"/>
                <a:tab pos="1266124" algn="l"/>
                <a:tab pos="1688165" algn="l"/>
                <a:tab pos="2110207" algn="l"/>
                <a:tab pos="2532248" algn="l"/>
                <a:tab pos="2954289" algn="l"/>
                <a:tab pos="3376331" algn="l"/>
                <a:tab pos="3798372" algn="l"/>
                <a:tab pos="4220413" algn="l"/>
                <a:tab pos="4642455" algn="l"/>
                <a:tab pos="5064496" algn="l"/>
                <a:tab pos="5486537" algn="l"/>
                <a:tab pos="5908578" algn="l"/>
                <a:tab pos="6330620" algn="l"/>
                <a:tab pos="6752661" algn="l"/>
                <a:tab pos="7174702" algn="l"/>
                <a:tab pos="7596744" algn="l"/>
                <a:tab pos="8018785" algn="l"/>
                <a:tab pos="8440826" algn="l"/>
              </a:tabLst>
            </a:pPr>
            <a:fld id="{EE180300-C15A-3F4B-9C55-5326E065E742}" type="slidenum">
              <a:rPr lang="fr-FR" sz="1200">
                <a:solidFill>
                  <a:srgbClr val="000000"/>
                </a:solidFill>
                <a:ea typeface="ＭＳ Ｐゴシック" charset="-128"/>
                <a:cs typeface="ＭＳ Ｐゴシック" charset="-128"/>
              </a:rPr>
              <a:pPr algn="r">
                <a:tabLst>
                  <a:tab pos="0" algn="l"/>
                  <a:tab pos="422041" algn="l"/>
                  <a:tab pos="844083" algn="l"/>
                  <a:tab pos="1266124" algn="l"/>
                  <a:tab pos="1688165" algn="l"/>
                  <a:tab pos="2110207" algn="l"/>
                  <a:tab pos="2532248" algn="l"/>
                  <a:tab pos="2954289" algn="l"/>
                  <a:tab pos="3376331" algn="l"/>
                  <a:tab pos="3798372" algn="l"/>
                  <a:tab pos="4220413" algn="l"/>
                  <a:tab pos="4642455" algn="l"/>
                  <a:tab pos="5064496" algn="l"/>
                  <a:tab pos="5486537" algn="l"/>
                  <a:tab pos="5908578" algn="l"/>
                  <a:tab pos="6330620" algn="l"/>
                  <a:tab pos="6752661" algn="l"/>
                  <a:tab pos="7174702" algn="l"/>
                  <a:tab pos="7596744" algn="l"/>
                  <a:tab pos="8018785" algn="l"/>
                  <a:tab pos="8440826" algn="l"/>
                </a:tabLst>
              </a:pPr>
              <a:t>10</a:t>
            </a:fld>
            <a:endParaRPr lang="fr-FR" sz="1200" dirty="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A481E30-B428-0D4D-B4E9-0584709872E6}" type="slidenum">
              <a:rPr lang="en-US"/>
              <a:pPr/>
              <a:t>12</a:t>
            </a:fld>
            <a:endParaRPr lang="en-US"/>
          </a:p>
        </p:txBody>
      </p:sp>
      <p:sp>
        <p:nvSpPr>
          <p:cNvPr id="6963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963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4357"/>
            <a:ext cx="5468611" cy="4096149"/>
          </a:xfrm>
          <a:noFill/>
          <a:ln/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B94E5-6ED7-F841-A7D0-452F0A332C5E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70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200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au-dessus 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25450"/>
            <a:ext cx="8208963" cy="143351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27488" cy="42338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37088" y="1981200"/>
            <a:ext cx="4029075" cy="42338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35AA1-BB43-2643-B612-F80F6D5D7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filigra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70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filigra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avec imag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fr-FR" smtClean="0"/>
              <a:t>Cliquez sur l'icône pour ajouter une image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us, Haut et b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6.png"/><Relationship Id="rId24" Type="http://schemas.openxmlformats.org/officeDocument/2006/relationships/image" Target="../media/image7.png"/><Relationship Id="rId25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0950F49-55D1-7247-96EA-443CBC5B4B34}" type="datetimeFigureOut">
              <a:rPr lang="fr-FR" smtClean="0"/>
              <a:pPr/>
              <a:t>24/05/2015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526B00AE-D772-AA45-AC1B-FD237A54038B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oleObject" Target="../embeddings/Feuille_Microsoft_Excel_97_-_20041.xls"/><Relationship Id="rId7" Type="http://schemas.openxmlformats.org/officeDocument/2006/relationships/image" Target="../media/image21.png"/><Relationship Id="rId8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6" Type="http://schemas.openxmlformats.org/officeDocument/2006/relationships/image" Target="../media/image29.png"/><Relationship Id="rId7" Type="http://schemas.openxmlformats.org/officeDocument/2006/relationships/image" Target="../media/image30.emf"/><Relationship Id="rId8" Type="http://schemas.openxmlformats.org/officeDocument/2006/relationships/image" Target="../media/image31.emf"/><Relationship Id="rId9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136904" cy="1547266"/>
          </a:xfrm>
        </p:spPr>
        <p:txBody>
          <a:bodyPr/>
          <a:lstStyle/>
          <a:p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/>
              <a:t/>
            </a:r>
            <a:br>
              <a:rPr lang="en-GB" sz="3200" dirty="0"/>
            </a:br>
            <a:r>
              <a:rPr lang="en-GB" sz="3200" dirty="0" smtClean="0"/>
              <a:t>Performances of the SDHCAL technological prototype for future lepton collider experiments</a:t>
            </a:r>
            <a:r>
              <a:rPr lang="en-GB" sz="3200" dirty="0"/>
              <a:t/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259632" y="3188695"/>
            <a:ext cx="648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 </a:t>
            </a:r>
            <a:r>
              <a:rPr lang="en-GB" sz="2400" dirty="0" err="1" smtClean="0"/>
              <a:t>Imad</a:t>
            </a:r>
            <a:r>
              <a:rPr lang="en-GB" sz="2400" dirty="0" smtClean="0"/>
              <a:t> </a:t>
            </a:r>
            <a:r>
              <a:rPr lang="en-GB" sz="2400" dirty="0" err="1" smtClean="0"/>
              <a:t>Laktineh</a:t>
            </a:r>
            <a:endParaRPr lang="en-GB" sz="2400" dirty="0" smtClean="0"/>
          </a:p>
          <a:p>
            <a:pPr algn="ctr"/>
            <a:r>
              <a:rPr lang="en-GB" sz="2400" dirty="0" smtClean="0"/>
              <a:t> IPN de Lyon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On behalf of the SDHCAL groups of the CALICE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835265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/>
          <p:cNvSpPr txBox="1">
            <a:spLocks noChangeArrowheads="1"/>
          </p:cNvSpPr>
          <p:nvPr/>
        </p:nvSpPr>
        <p:spPr bwMode="auto">
          <a:xfrm>
            <a:off x="4024313" y="912813"/>
            <a:ext cx="5119687" cy="2262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B7A2971-4258-9E41-B9BE-39AA5D89498F}" type="slidenum">
              <a:rPr lang="en-US"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ＭＳ Ｐゴシック" charset="-128"/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10</a:t>
            </a:fld>
            <a:endParaRPr lang="en-US" sz="1200">
              <a:solidFill>
                <a:srgbClr val="898989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22098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914400"/>
            <a:ext cx="228600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914400"/>
            <a:ext cx="2286000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3200" y="1066800"/>
            <a:ext cx="1752600" cy="175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3016" name="Text Box 10"/>
          <p:cNvSpPr txBox="1">
            <a:spLocks noChangeArrowheads="1"/>
          </p:cNvSpPr>
          <p:nvPr/>
        </p:nvSpPr>
        <p:spPr bwMode="auto">
          <a:xfrm>
            <a:off x="5140325" y="2057400"/>
            <a:ext cx="1336675" cy="334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dirty="0">
                <a:solidFill>
                  <a:srgbClr val="000000"/>
                </a:solidFill>
              </a:rPr>
              <a:t>HV : 7.4 kV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29" name="ZoneTexte 14"/>
          <p:cNvSpPr txBox="1">
            <a:spLocks noChangeArrowheads="1"/>
          </p:cNvSpPr>
          <p:nvPr/>
        </p:nvSpPr>
        <p:spPr bwMode="auto">
          <a:xfrm>
            <a:off x="228600" y="609600"/>
            <a:ext cx="7704138" cy="369888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The homogeneity of the detector and its readout electronics were studied 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018" name="Image 11" descr="BField_Efficiency_PowerPulsed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59488" y="3886200"/>
            <a:ext cx="30083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ZoneTexte 12"/>
          <p:cNvSpPr txBox="1"/>
          <p:nvPr/>
        </p:nvSpPr>
        <p:spPr>
          <a:xfrm>
            <a:off x="304800" y="3505200"/>
            <a:ext cx="563639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GB" dirty="0" smtClean="0">
                <a:solidFill>
                  <a:srgbClr val="000000"/>
                </a:solidFill>
              </a:rPr>
              <a:t>Power-Pulsing mode was tested in </a:t>
            </a:r>
            <a:r>
              <a:rPr lang="en-GB" b="1" dirty="0" smtClean="0">
                <a:solidFill>
                  <a:srgbClr val="000000"/>
                </a:solidFill>
              </a:rPr>
              <a:t>a magnetic </a:t>
            </a:r>
            <a:r>
              <a:rPr lang="en-GB" dirty="0" smtClean="0">
                <a:solidFill>
                  <a:srgbClr val="000000"/>
                </a:solidFill>
              </a:rPr>
              <a:t>field of </a:t>
            </a:r>
            <a:r>
              <a:rPr lang="en-GB" b="1" dirty="0" smtClean="0">
                <a:solidFill>
                  <a:srgbClr val="000000"/>
                </a:solidFill>
              </a:rPr>
              <a:t>3 Tesla</a:t>
            </a:r>
            <a:endParaRPr lang="en-GB" b="1" dirty="0">
              <a:solidFill>
                <a:srgbClr val="000000"/>
              </a:solidFill>
            </a:endParaRPr>
          </a:p>
        </p:txBody>
      </p:sp>
      <p:pic>
        <p:nvPicPr>
          <p:cNvPr id="43020" name="Image 13" descr="BeamLine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" y="4114800"/>
            <a:ext cx="27432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1" name="ZoneTexte 14"/>
          <p:cNvSpPr txBox="1">
            <a:spLocks noChangeArrowheads="1"/>
          </p:cNvSpPr>
          <p:nvPr/>
        </p:nvSpPr>
        <p:spPr bwMode="auto">
          <a:xfrm>
            <a:off x="2860675" y="2892425"/>
            <a:ext cx="1711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Beam spot position</a:t>
            </a:r>
          </a:p>
        </p:txBody>
      </p:sp>
      <p:sp>
        <p:nvSpPr>
          <p:cNvPr id="43022" name="ZoneTexte 15"/>
          <p:cNvSpPr txBox="1">
            <a:spLocks noChangeArrowheads="1"/>
          </p:cNvSpPr>
          <p:nvPr/>
        </p:nvSpPr>
        <p:spPr bwMode="auto">
          <a:xfrm>
            <a:off x="5257800" y="2895600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Efficiency</a:t>
            </a:r>
          </a:p>
        </p:txBody>
      </p:sp>
      <p:sp>
        <p:nvSpPr>
          <p:cNvPr id="43023" name="ZoneTexte 16"/>
          <p:cNvSpPr txBox="1">
            <a:spLocks noChangeArrowheads="1"/>
          </p:cNvSpPr>
          <p:nvPr/>
        </p:nvSpPr>
        <p:spPr bwMode="auto">
          <a:xfrm>
            <a:off x="7543800" y="2892425"/>
            <a:ext cx="1143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400">
                <a:solidFill>
                  <a:srgbClr val="000000"/>
                </a:solidFill>
              </a:rPr>
              <a:t>Multiplicity</a:t>
            </a:r>
          </a:p>
        </p:txBody>
      </p:sp>
      <p:sp>
        <p:nvSpPr>
          <p:cNvPr id="43024" name="ZoneTexte 17"/>
          <p:cNvSpPr txBox="1">
            <a:spLocks noChangeArrowheads="1"/>
          </p:cNvSpPr>
          <p:nvPr/>
        </p:nvSpPr>
        <p:spPr bwMode="auto">
          <a:xfrm>
            <a:off x="3171847" y="4572000"/>
            <a:ext cx="3000353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The Power-Pulsing mode was</a:t>
            </a:r>
          </a:p>
          <a:p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applied on a GRPC in a 3 Tesla</a:t>
            </a:r>
          </a:p>
          <a:p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field at H2-CERN </a:t>
            </a:r>
          </a:p>
          <a:p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(</a:t>
            </a:r>
            <a:r>
              <a:rPr lang="en-GB" sz="1400" b="1" dirty="0" smtClean="0">
                <a:solidFill>
                  <a:srgbClr val="000000"/>
                </a:solidFill>
                <a:latin typeface="Verdana"/>
                <a:cs typeface="Verdana"/>
              </a:rPr>
              <a:t>2 ms every 10 ms)</a:t>
            </a:r>
          </a:p>
          <a:p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No effect on the detector</a:t>
            </a:r>
          </a:p>
          <a:p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performance</a:t>
            </a:r>
          </a:p>
          <a:p>
            <a:r>
              <a:rPr lang="fr-FR" sz="1400" dirty="0" smtClean="0">
                <a:solidFill>
                  <a:srgbClr val="000000"/>
                </a:solidFill>
              </a:rPr>
              <a:t> 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04800" y="152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Verdana"/>
                <a:cs typeface="Verdana"/>
              </a:rPr>
              <a:t>Test Beam validation</a:t>
            </a:r>
            <a:endParaRPr lang="en-GB" b="1" dirty="0">
              <a:latin typeface="Verdana"/>
              <a:cs typeface="Verdan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Imag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12954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Imag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1295400"/>
            <a:ext cx="2590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ZoneTexte 8"/>
          <p:cNvSpPr txBox="1">
            <a:spLocks noChangeArrowheads="1"/>
          </p:cNvSpPr>
          <p:nvPr/>
        </p:nvSpPr>
        <p:spPr bwMode="auto">
          <a:xfrm>
            <a:off x="228600" y="1133475"/>
            <a:ext cx="6477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High-Rate GRPC </a:t>
            </a:r>
            <a:r>
              <a:rPr lang="en-US">
                <a:solidFill>
                  <a:schemeClr val="tx1"/>
                </a:solidFill>
              </a:rPr>
              <a:t>may be </a:t>
            </a:r>
          </a:p>
          <a:p>
            <a:r>
              <a:rPr lang="en-US">
                <a:solidFill>
                  <a:schemeClr val="tx1"/>
                </a:solidFill>
              </a:rPr>
              <a:t>needed in the very forward </a:t>
            </a:r>
          </a:p>
          <a:p>
            <a:r>
              <a:rPr lang="en-US">
                <a:solidFill>
                  <a:schemeClr val="tx1"/>
                </a:solidFill>
              </a:rPr>
              <a:t>region </a:t>
            </a:r>
          </a:p>
        </p:txBody>
      </p:sp>
      <p:sp>
        <p:nvSpPr>
          <p:cNvPr id="97285" name="ZoneTexte 9"/>
          <p:cNvSpPr txBox="1">
            <a:spLocks noChangeArrowheads="1"/>
          </p:cNvSpPr>
          <p:nvPr/>
        </p:nvSpPr>
        <p:spPr bwMode="auto">
          <a:xfrm>
            <a:off x="152400" y="2133600"/>
            <a:ext cx="313419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Semi-conductive glass (</a:t>
            </a:r>
            <a:r>
              <a:rPr lang="en-US" sz="1600" b="1" dirty="0">
                <a:solidFill>
                  <a:srgbClr val="000000"/>
                </a:solidFill>
              </a:rPr>
              <a:t>10</a:t>
            </a:r>
            <a:r>
              <a:rPr lang="en-US" sz="1600" b="1" baseline="30000" dirty="0">
                <a:solidFill>
                  <a:srgbClr val="000000"/>
                </a:solidFill>
              </a:rPr>
              <a:t>10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  <a:r>
              <a:rPr lang="en-US" sz="1600" b="1" dirty="0" err="1">
                <a:solidFill>
                  <a:srgbClr val="000000"/>
                </a:solidFill>
              </a:rPr>
              <a:t>Ω.cm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r>
              <a:rPr lang="en-US" sz="1600" dirty="0">
                <a:solidFill>
                  <a:srgbClr val="000000"/>
                </a:solidFill>
              </a:rPr>
              <a:t>produced by our collaborators</a:t>
            </a:r>
          </a:p>
          <a:p>
            <a:r>
              <a:rPr lang="en-US" sz="1600" dirty="0">
                <a:solidFill>
                  <a:srgbClr val="000000"/>
                </a:solidFill>
              </a:rPr>
              <a:t>from Tsinghua University was </a:t>
            </a:r>
          </a:p>
          <a:p>
            <a:r>
              <a:rPr lang="en-US" sz="1600" dirty="0">
                <a:solidFill>
                  <a:srgbClr val="000000"/>
                </a:solidFill>
              </a:rPr>
              <a:t>used to build few chambers.</a:t>
            </a:r>
          </a:p>
          <a:p>
            <a:pPr>
              <a:buFont typeface="Wingdings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4 chambers were tested</a:t>
            </a:r>
          </a:p>
          <a:p>
            <a:r>
              <a:rPr lang="en-US" sz="1600" dirty="0">
                <a:solidFill>
                  <a:srgbClr val="000000"/>
                </a:solidFill>
              </a:rPr>
              <a:t>at DESY as well as standard</a:t>
            </a:r>
          </a:p>
          <a:p>
            <a:r>
              <a:rPr lang="en-US" sz="1600" dirty="0">
                <a:solidFill>
                  <a:srgbClr val="000000"/>
                </a:solidFill>
              </a:rPr>
              <a:t> GRPC (float glass)</a:t>
            </a:r>
          </a:p>
        </p:txBody>
      </p:sp>
      <p:pic>
        <p:nvPicPr>
          <p:cNvPr id="97286" name="Imag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3886200"/>
            <a:ext cx="54864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ZoneTexte 11"/>
          <p:cNvSpPr txBox="1">
            <a:spLocks noChangeArrowheads="1"/>
          </p:cNvSpPr>
          <p:nvPr/>
        </p:nvSpPr>
        <p:spPr bwMode="auto">
          <a:xfrm>
            <a:off x="222327" y="4149080"/>
            <a:ext cx="2743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Performance is found to be excellent at high rate</a:t>
            </a:r>
          </a:p>
          <a:p>
            <a:r>
              <a:rPr lang="en-US" dirty="0">
                <a:solidFill>
                  <a:srgbClr val="000000"/>
                </a:solidFill>
              </a:rPr>
              <a:t>for </a:t>
            </a:r>
            <a:r>
              <a:rPr lang="en-US" dirty="0" err="1">
                <a:solidFill>
                  <a:srgbClr val="000000"/>
                </a:solidFill>
              </a:rPr>
              <a:t>GRPCs</a:t>
            </a:r>
            <a:r>
              <a:rPr lang="en-US" dirty="0">
                <a:solidFill>
                  <a:srgbClr val="000000"/>
                </a:solidFill>
              </a:rPr>
              <a:t> with the semi-conductive glass and can be used in the very </a:t>
            </a:r>
            <a:r>
              <a:rPr lang="en-US" dirty="0" smtClean="0">
                <a:solidFill>
                  <a:srgbClr val="000000"/>
                </a:solidFill>
              </a:rPr>
              <a:t>forward of ILD  </a:t>
            </a:r>
            <a:r>
              <a:rPr lang="en-US" dirty="0">
                <a:solidFill>
                  <a:srgbClr val="000000"/>
                </a:solidFill>
              </a:rPr>
              <a:t>region if the rate</a:t>
            </a:r>
            <a:r>
              <a:rPr lang="en-US" dirty="0" smtClean="0">
                <a:solidFill>
                  <a:srgbClr val="000000"/>
                </a:solidFill>
              </a:rPr>
              <a:t> exceeds </a:t>
            </a:r>
            <a:r>
              <a:rPr lang="en-US" dirty="0">
                <a:solidFill>
                  <a:srgbClr val="000000"/>
                </a:solidFill>
              </a:rPr>
              <a:t>100 Hz/</a:t>
            </a:r>
            <a:r>
              <a:rPr lang="en-US" dirty="0" smtClean="0">
                <a:solidFill>
                  <a:srgbClr val="000000"/>
                </a:solidFill>
              </a:rPr>
              <a:t>cm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in future ILD upgrades</a:t>
            </a:r>
          </a:p>
          <a:p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304800" y="332656"/>
            <a:ext cx="334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High-Rate GRPC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82657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3117F45-D225-3C4A-9CB4-89620BD6B35A}" type="slidenum">
              <a:rPr lang="en-US" smtClean="0"/>
              <a:pPr/>
              <a:t>12</a:t>
            </a:fld>
            <a:endParaRPr lang="en-US" smtClean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419600"/>
            <a:ext cx="2895601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Image 8" descr="Capture d’écran 2014-01-21 à 23.21.1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419600"/>
            <a:ext cx="2819401" cy="2438400"/>
          </a:xfrm>
          <a:prstGeom prst="rect">
            <a:avLst/>
          </a:prstGeom>
        </p:spPr>
      </p:pic>
      <p:pic>
        <p:nvPicPr>
          <p:cNvPr id="11" name="Imag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72198" y="4419600"/>
            <a:ext cx="2895602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er 18"/>
          <p:cNvGrpSpPr/>
          <p:nvPr/>
        </p:nvGrpSpPr>
        <p:grpSpPr>
          <a:xfrm>
            <a:off x="304800" y="152400"/>
            <a:ext cx="5486400" cy="3962400"/>
            <a:chOff x="76200" y="76200"/>
            <a:chExt cx="5486400" cy="3962400"/>
          </a:xfrm>
        </p:grpSpPr>
        <p:sp>
          <p:nvSpPr>
            <p:cNvPr id="68613" name="ZoneTexte 7"/>
            <p:cNvSpPr txBox="1">
              <a:spLocks noChangeArrowheads="1"/>
            </p:cNvSpPr>
            <p:nvPr/>
          </p:nvSpPr>
          <p:spPr bwMode="auto">
            <a:xfrm>
              <a:off x="76200" y="457200"/>
              <a:ext cx="5486400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10500 ASIC  were tested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and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calibrated using a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dedicated robot that was used by CMS (IPNL, OMEGA)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(</a:t>
              </a:r>
              <a:r>
                <a:rPr lang="en-US" sz="14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ASICs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layout : 93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%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).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6200" y="76200"/>
              <a:ext cx="4876800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000" b="1" dirty="0">
                  <a:solidFill>
                    <a:srgbClr val="000000"/>
                  </a:solidFill>
                  <a:latin typeface="Verdana"/>
                  <a:cs typeface="Verdana"/>
                </a:rPr>
                <a:t>SDHCAL prototype construction</a:t>
              </a:r>
            </a:p>
          </p:txBody>
        </p:sp>
        <p:sp>
          <p:nvSpPr>
            <p:cNvPr id="68615" name="ZoneTexte 10"/>
            <p:cNvSpPr txBox="1">
              <a:spLocks noChangeArrowheads="1"/>
            </p:cNvSpPr>
            <p:nvPr/>
          </p:nvSpPr>
          <p:spPr bwMode="auto">
            <a:xfrm>
              <a:off x="76200" y="1219200"/>
              <a:ext cx="5105400" cy="882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310 PCBs were produced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, cabled </a:t>
              </a:r>
              <a:r>
                <a:rPr lang="en-US" sz="1400" dirty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and 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tested (IPNL).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They were assembled by sets of six to make 1m</a:t>
              </a:r>
              <a:r>
                <a:rPr lang="en-US" sz="1400" baseline="300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2</a:t>
              </a: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</a:t>
              </a:r>
              <a:r>
                <a:rPr lang="en-US" sz="1400" dirty="0" err="1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ASUs</a:t>
              </a:r>
              <a:endParaRPr lang="en-US" sz="1400" baseline="30000" dirty="0" smtClean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  <a:p>
              <a:r>
                <a:rPr lang="en-US" sz="1400" baseline="300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  </a:t>
              </a:r>
            </a:p>
            <a:p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ZoneTexte 10"/>
            <p:cNvSpPr txBox="1">
              <a:spLocks noChangeArrowheads="1"/>
            </p:cNvSpPr>
            <p:nvPr/>
          </p:nvSpPr>
          <p:spPr bwMode="auto">
            <a:xfrm>
              <a:off x="76200" y="2322493"/>
              <a:ext cx="5334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50 detectors were built and assembled with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their electronics into cassettes. Cassettes  were tested   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 by sets of 6  using a cosmic test bench (IPNL).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  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4" name="ZoneTexte 10"/>
            <p:cNvSpPr txBox="1">
              <a:spLocks noChangeArrowheads="1"/>
            </p:cNvSpPr>
            <p:nvPr/>
          </p:nvSpPr>
          <p:spPr bwMode="auto">
            <a:xfrm>
              <a:off x="152400" y="3045023"/>
              <a:ext cx="4800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The mechanical structure was built in CIEMAT.  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5" name="ZoneTexte 10"/>
            <p:cNvSpPr txBox="1">
              <a:spLocks noChangeArrowheads="1"/>
            </p:cNvSpPr>
            <p:nvPr/>
          </p:nvSpPr>
          <p:spPr bwMode="auto">
            <a:xfrm>
              <a:off x="152400" y="3352800"/>
              <a:ext cx="4800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HV, cooling services were built by UCL, Gent.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6" name="ZoneTexte 10"/>
            <p:cNvSpPr txBox="1">
              <a:spLocks noChangeArrowheads="1"/>
            </p:cNvSpPr>
            <p:nvPr/>
          </p:nvSpPr>
          <p:spPr bwMode="auto">
            <a:xfrm>
              <a:off x="152400" y="3730823"/>
              <a:ext cx="48006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Full assembly took place at CERN.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7" name="ZoneTexte 10"/>
            <p:cNvSpPr txBox="1">
              <a:spLocks noChangeArrowheads="1"/>
            </p:cNvSpPr>
            <p:nvPr/>
          </p:nvSpPr>
          <p:spPr bwMode="auto">
            <a:xfrm>
              <a:off x="76200" y="1978223"/>
              <a:ext cx="51054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 typeface="Wingdings" charset="2"/>
                <a:buChar char="ü"/>
              </a:pPr>
              <a:r>
                <a:rPr lang="en-US" sz="1400" dirty="0" smtClean="0">
                  <a:solidFill>
                    <a:srgbClr val="000000"/>
                  </a:solidFill>
                  <a:latin typeface="Verdana" charset="0"/>
                  <a:ea typeface="Verdana" charset="0"/>
                  <a:cs typeface="Verdana" charset="0"/>
                </a:rPr>
                <a:t> 170 DIF(LAPP), 20 DCC(LLR) were built and tested.</a:t>
              </a:r>
              <a:endParaRPr lang="en-US" sz="1400" dirty="0">
                <a:solidFill>
                  <a:srgbClr val="0000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199" y="76200"/>
            <a:ext cx="2895601" cy="198417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1989137"/>
            <a:ext cx="2895600" cy="2430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 1" descr="prototyp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0"/>
            <a:ext cx="792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0" y="0"/>
            <a:ext cx="2514600" cy="781752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n-GB" sz="1600" b="1" dirty="0" smtClean="0">
              <a:solidFill>
                <a:schemeClr val="bg1"/>
              </a:solidFill>
            </a:endParaRPr>
          </a:p>
          <a:p>
            <a:r>
              <a:rPr lang="en-GB" sz="16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 smtClean="0">
                <a:latin typeface="Verdana"/>
                <a:cs typeface="Verdana"/>
              </a:rPr>
              <a:t>Prototype @TB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 smtClean="0"/>
              <a:t>TB </a:t>
            </a:r>
            <a:r>
              <a:rPr lang="en-GB" b="1" dirty="0" smtClean="0"/>
              <a:t>in </a:t>
            </a:r>
            <a:r>
              <a:rPr lang="en-GB" b="1" dirty="0" smtClean="0"/>
              <a:t>2012, 2014 and 2015</a:t>
            </a:r>
            <a:r>
              <a:rPr lang="en-GB" b="1" dirty="0"/>
              <a:t> </a:t>
            </a:r>
            <a:r>
              <a:rPr lang="en-GB" b="1" dirty="0" smtClean="0"/>
              <a:t>(6 weeks)</a:t>
            </a:r>
            <a:endParaRPr lang="en-GB" b="1" dirty="0" smtClean="0"/>
          </a:p>
          <a:p>
            <a:endParaRPr lang="en-GB" dirty="0" smtClean="0"/>
          </a:p>
          <a:p>
            <a:pPr>
              <a:buFont typeface="Wingdings" charset="2"/>
              <a:buChar char="à"/>
            </a:pPr>
            <a:r>
              <a:rPr lang="en-GB" dirty="0" smtClean="0">
                <a:sym typeface="Wingdings"/>
              </a:rPr>
              <a:t> Thresholds choice </a:t>
            </a:r>
          </a:p>
          <a:p>
            <a:r>
              <a:rPr lang="en-GB" dirty="0" smtClean="0">
                <a:sym typeface="Wingdings"/>
              </a:rPr>
              <a:t>     optimization;</a:t>
            </a:r>
          </a:p>
          <a:p>
            <a:endParaRPr lang="en-GB" dirty="0" smtClean="0"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GB" dirty="0" err="1" smtClean="0">
                <a:sym typeface="Wingdings"/>
              </a:rPr>
              <a:t>Muons</a:t>
            </a:r>
            <a:r>
              <a:rPr lang="en-GB" dirty="0" smtClean="0">
                <a:sym typeface="Wingdings"/>
              </a:rPr>
              <a:t> run calibration</a:t>
            </a:r>
            <a:r>
              <a:rPr lang="en-GB" dirty="0" smtClean="0">
                <a:sym typeface="Wingdings"/>
              </a:rPr>
              <a:t>;</a:t>
            </a:r>
            <a:endParaRPr lang="en-GB" dirty="0" smtClean="0">
              <a:sym typeface="Wingdings"/>
            </a:endParaRPr>
          </a:p>
          <a:p>
            <a:endParaRPr lang="en-GB" dirty="0" smtClean="0">
              <a:sym typeface="Wingdings"/>
            </a:endParaRPr>
          </a:p>
          <a:p>
            <a:r>
              <a:rPr lang="en-GB" dirty="0" err="1" smtClean="0">
                <a:sym typeface="Wingdings"/>
              </a:rPr>
              <a:t></a:t>
            </a:r>
            <a:r>
              <a:rPr lang="en-GB" dirty="0" smtClean="0">
                <a:sym typeface="Wingdings"/>
              </a:rPr>
              <a:t> </a:t>
            </a:r>
            <a:r>
              <a:rPr lang="en-GB" dirty="0" err="1" smtClean="0">
                <a:sym typeface="Wingdings"/>
              </a:rPr>
              <a:t>Pion</a:t>
            </a:r>
            <a:r>
              <a:rPr lang="en-GB" dirty="0" smtClean="0">
                <a:sym typeface="Wingdings"/>
              </a:rPr>
              <a:t>, electron runs</a:t>
            </a:r>
          </a:p>
          <a:p>
            <a:r>
              <a:rPr lang="en-GB" dirty="0" smtClean="0"/>
              <a:t>     to study EM and     </a:t>
            </a:r>
          </a:p>
          <a:p>
            <a:r>
              <a:rPr lang="en-GB" dirty="0" smtClean="0"/>
              <a:t>     </a:t>
            </a:r>
            <a:r>
              <a:rPr lang="en-GB" dirty="0" err="1" smtClean="0"/>
              <a:t>hadronic</a:t>
            </a:r>
            <a:r>
              <a:rPr lang="en-GB" dirty="0" smtClean="0"/>
              <a:t> showers</a:t>
            </a:r>
            <a:r>
              <a:rPr lang="en-GB" dirty="0" smtClean="0"/>
              <a:t>;</a:t>
            </a:r>
            <a:endParaRPr lang="en-GB" dirty="0" smtClean="0"/>
          </a:p>
          <a:p>
            <a:endParaRPr lang="en-GB" dirty="0" smtClean="0"/>
          </a:p>
          <a:p>
            <a:pPr>
              <a:buFont typeface="Wingdings" charset="2"/>
              <a:buChar char="à"/>
            </a:pPr>
            <a:r>
              <a:rPr lang="en-GB" dirty="0" smtClean="0">
                <a:sym typeface="Wingdings"/>
              </a:rPr>
              <a:t>No </a:t>
            </a:r>
            <a:r>
              <a:rPr lang="en-GB" dirty="0" smtClean="0">
                <a:sym typeface="Wingdings"/>
              </a:rPr>
              <a:t>particle identification</a:t>
            </a:r>
            <a:r>
              <a:rPr lang="en-GB" dirty="0">
                <a:sym typeface="Wingdings"/>
              </a:rPr>
              <a:t> </a:t>
            </a:r>
            <a:r>
              <a:rPr lang="en-GB" dirty="0" smtClean="0">
                <a:sym typeface="Wingdings"/>
              </a:rPr>
              <a:t>detector </a:t>
            </a:r>
            <a:r>
              <a:rPr lang="en-GB" dirty="0" smtClean="0">
                <a:sym typeface="Wingdings"/>
              </a:rPr>
              <a:t>was used</a:t>
            </a:r>
            <a:r>
              <a:rPr lang="en-GB" dirty="0" smtClean="0">
                <a:sym typeface="Wingdings"/>
              </a:rPr>
              <a:t>.</a:t>
            </a:r>
          </a:p>
          <a:p>
            <a:endParaRPr lang="en-GB" sz="1600" dirty="0" smtClean="0"/>
          </a:p>
          <a:p>
            <a:r>
              <a:rPr lang="en-GB" sz="1600" dirty="0" smtClean="0"/>
              <a:t>   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" name="ZoneTexte 1"/>
          <p:cNvSpPr txBox="1"/>
          <p:nvPr/>
        </p:nvSpPr>
        <p:spPr>
          <a:xfrm>
            <a:off x="3563888" y="332656"/>
            <a:ext cx="42484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/>
              <a:t>Power-Pulsing </a:t>
            </a:r>
            <a:r>
              <a:rPr lang="en-GB" sz="2000" dirty="0" err="1" smtClean="0"/>
              <a:t>Triggerless</a:t>
            </a:r>
            <a:r>
              <a:rPr lang="en-GB" sz="2000" dirty="0" smtClean="0"/>
              <a:t> modes</a:t>
            </a:r>
            <a:endParaRPr lang="en-GB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152399" y="76200"/>
            <a:ext cx="8534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Verdana"/>
                <a:cs typeface="Verdana"/>
              </a:rPr>
              <a:t>D</a:t>
            </a:r>
            <a:r>
              <a:rPr lang="en-GB" b="1" dirty="0" smtClean="0">
                <a:solidFill>
                  <a:srgbClr val="FF0000"/>
                </a:solidFill>
                <a:latin typeface="Verdana"/>
                <a:cs typeface="Verdana"/>
              </a:rPr>
              <a:t>ata collection</a:t>
            </a:r>
            <a:endParaRPr lang="en-GB" dirty="0" smtClean="0">
              <a:latin typeface="Verdana"/>
              <a:cs typeface="Verdana"/>
            </a:endParaRPr>
          </a:p>
          <a:p>
            <a:r>
              <a:rPr lang="en-GB" dirty="0" smtClean="0">
                <a:latin typeface="Verdana"/>
                <a:cs typeface="Verdana"/>
              </a:rPr>
              <a:t>All hits of all sorts are recorded while the power-pulsing is on ( during the spill duration)</a:t>
            </a:r>
            <a:endParaRPr lang="en-GB" sz="1400" dirty="0">
              <a:latin typeface="Verdana"/>
              <a:cs typeface="Verdana"/>
            </a:endParaRPr>
          </a:p>
          <a:p>
            <a:endParaRPr lang="en-GB" dirty="0" smtClean="0">
              <a:latin typeface="Verdana"/>
              <a:cs typeface="Verdana"/>
            </a:endParaRPr>
          </a:p>
        </p:txBody>
      </p:sp>
      <p:pic>
        <p:nvPicPr>
          <p:cNvPr id="10" name="Image 9" descr="Capture d’écran 2014-01-22 à 18.19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452009"/>
            <a:ext cx="4065690" cy="2362200"/>
          </a:xfrm>
          <a:prstGeom prst="rect">
            <a:avLst/>
          </a:prstGeom>
        </p:spPr>
      </p:pic>
      <p:pic>
        <p:nvPicPr>
          <p:cNvPr id="11" name="Image 10" descr="Capture d’écran 2014-01-22 à 18.19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142" y="4473305"/>
            <a:ext cx="4072330" cy="234090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691680" y="400506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Efficiency </a:t>
            </a:r>
            <a:endParaRPr lang="en-GB" dirty="0"/>
          </a:p>
        </p:txBody>
      </p:sp>
      <p:sp>
        <p:nvSpPr>
          <p:cNvPr id="13" name="ZoneTexte 12"/>
          <p:cNvSpPr txBox="1"/>
          <p:nvPr/>
        </p:nvSpPr>
        <p:spPr>
          <a:xfrm>
            <a:off x="5940152" y="400518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Pad multiplicity </a:t>
            </a:r>
            <a:endParaRPr lang="en-GB" dirty="0"/>
          </a:p>
        </p:txBody>
      </p:sp>
      <p:grpSp>
        <p:nvGrpSpPr>
          <p:cNvPr id="4" name="Grouper 3"/>
          <p:cNvGrpSpPr/>
          <p:nvPr/>
        </p:nvGrpSpPr>
        <p:grpSpPr>
          <a:xfrm>
            <a:off x="4620746" y="1284577"/>
            <a:ext cx="4065691" cy="2576471"/>
            <a:chOff x="362294" y="3930135"/>
            <a:chExt cx="4065691" cy="2451193"/>
          </a:xfrm>
        </p:grpSpPr>
        <p:pic>
          <p:nvPicPr>
            <p:cNvPr id="2" name="Image 1" descr="Capture d’écran 2015-05-24 à 23.14.3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294" y="3930135"/>
              <a:ext cx="4065691" cy="2451193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2267744" y="4581128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smtClean="0"/>
                <a:t>Mean : 0.76 hits</a:t>
              </a:r>
            </a:p>
            <a:p>
              <a:r>
                <a:rPr lang="en-GB" sz="1200" dirty="0" smtClean="0"/>
                <a:t>RMS :  0.70 hits   </a:t>
              </a:r>
              <a:endParaRPr lang="en-GB" sz="1200" dirty="0"/>
            </a:p>
          </p:txBody>
        </p:sp>
      </p:grpSp>
      <p:pic>
        <p:nvPicPr>
          <p:cNvPr id="5" name="Image 4" descr="Capture d’écran 2015-05-24 à 23.25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65" y="1212569"/>
            <a:ext cx="4033445" cy="257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62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28" descr="Capture d’écran 2012-06-05 à 00.05.57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33528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age 27" descr="Capture d’écran 2012-06-05 à 00.04.16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533400"/>
            <a:ext cx="3581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Image 26" descr="Capture d’écran 2012-06-05 à 00.01.1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352800"/>
            <a:ext cx="358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23"/>
          <p:cNvGrpSpPr>
            <a:grpSpLocks/>
          </p:cNvGrpSpPr>
          <p:nvPr/>
        </p:nvGrpSpPr>
        <p:grpSpPr bwMode="auto">
          <a:xfrm>
            <a:off x="609600" y="533400"/>
            <a:ext cx="7848600" cy="5413375"/>
            <a:chOff x="533400" y="609600"/>
            <a:chExt cx="7848600" cy="5413177"/>
          </a:xfrm>
        </p:grpSpPr>
        <p:pic>
          <p:nvPicPr>
            <p:cNvPr id="36880" name="Image 5" descr=":Capture d’écran 2012-05-21 à 07.52.07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" y="609600"/>
              <a:ext cx="3581400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81" name="ZoneTexte 8"/>
            <p:cNvSpPr txBox="1">
              <a:spLocks noChangeArrowheads="1"/>
            </p:cNvSpPr>
            <p:nvPr/>
          </p:nvSpPr>
          <p:spPr bwMode="auto">
            <a:xfrm>
              <a:off x="990600" y="762000"/>
              <a:ext cx="2209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600" b="1" dirty="0">
                  <a:solidFill>
                    <a:srgbClr val="F13535"/>
                  </a:solidFill>
                </a:rPr>
                <a:t>10 </a:t>
              </a:r>
              <a:r>
                <a:rPr lang="fr-FR" sz="1600" b="1" dirty="0" err="1">
                  <a:solidFill>
                    <a:srgbClr val="F13535"/>
                  </a:solidFill>
                </a:rPr>
                <a:t>GeV</a:t>
              </a:r>
              <a:r>
                <a:rPr lang="fr-FR" sz="1600" b="1" dirty="0">
                  <a:solidFill>
                    <a:srgbClr val="F13535"/>
                  </a:solidFill>
                </a:rPr>
                <a:t> pion</a:t>
              </a:r>
            </a:p>
          </p:txBody>
        </p:sp>
        <p:sp>
          <p:nvSpPr>
            <p:cNvPr id="36882" name="ZoneTexte 9"/>
            <p:cNvSpPr txBox="1">
              <a:spLocks noChangeArrowheads="1"/>
            </p:cNvSpPr>
            <p:nvPr/>
          </p:nvSpPr>
          <p:spPr bwMode="auto">
            <a:xfrm>
              <a:off x="6019800" y="838200"/>
              <a:ext cx="2209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600" b="1" dirty="0">
                  <a:solidFill>
                    <a:srgbClr val="F13535"/>
                  </a:solidFill>
                </a:rPr>
                <a:t>10 </a:t>
              </a:r>
              <a:r>
                <a:rPr lang="fr-FR" sz="1600" b="1" dirty="0" err="1">
                  <a:solidFill>
                    <a:srgbClr val="F13535"/>
                  </a:solidFill>
                </a:rPr>
                <a:t>GeV</a:t>
              </a:r>
              <a:r>
                <a:rPr lang="fr-FR" sz="1600" b="1" dirty="0">
                  <a:solidFill>
                    <a:srgbClr val="F13535"/>
                  </a:solidFill>
                </a:rPr>
                <a:t>  </a:t>
              </a:r>
              <a:r>
                <a:rPr lang="fr-FR" sz="1600" b="1" dirty="0" err="1">
                  <a:solidFill>
                    <a:srgbClr val="F13535"/>
                  </a:solidFill>
                </a:rPr>
                <a:t>electron</a:t>
              </a:r>
              <a:endParaRPr lang="fr-FR" sz="1600" b="1" dirty="0">
                <a:solidFill>
                  <a:srgbClr val="F13535"/>
                </a:solidFill>
              </a:endParaRPr>
            </a:p>
          </p:txBody>
        </p:sp>
        <p:sp>
          <p:nvSpPr>
            <p:cNvPr id="36883" name="ZoneTexte 10"/>
            <p:cNvSpPr txBox="1">
              <a:spLocks noChangeArrowheads="1"/>
            </p:cNvSpPr>
            <p:nvPr/>
          </p:nvSpPr>
          <p:spPr bwMode="auto">
            <a:xfrm>
              <a:off x="1066800" y="4191000"/>
              <a:ext cx="2209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600" b="1" dirty="0">
                  <a:solidFill>
                    <a:schemeClr val="accent2">
                      <a:lumMod val="50000"/>
                      <a:lumOff val="50000"/>
                    </a:schemeClr>
                  </a:solidFill>
                </a:rPr>
                <a:t>50 </a:t>
              </a:r>
              <a:r>
                <a:rPr lang="fr-FR" sz="1600" b="1" dirty="0" err="1">
                  <a:solidFill>
                    <a:schemeClr val="accent2">
                      <a:lumMod val="50000"/>
                      <a:lumOff val="50000"/>
                    </a:schemeClr>
                  </a:solidFill>
                </a:rPr>
                <a:t>GeV</a:t>
              </a:r>
              <a:r>
                <a:rPr lang="fr-FR" sz="1600" b="1" dirty="0">
                  <a:solidFill>
                    <a:schemeClr val="accent2">
                      <a:lumMod val="50000"/>
                      <a:lumOff val="50000"/>
                    </a:schemeClr>
                  </a:solidFill>
                </a:rPr>
                <a:t> pion</a:t>
              </a:r>
            </a:p>
          </p:txBody>
        </p:sp>
        <p:sp>
          <p:nvSpPr>
            <p:cNvPr id="36884" name="ZoneTexte 11"/>
            <p:cNvSpPr txBox="1">
              <a:spLocks noChangeArrowheads="1"/>
            </p:cNvSpPr>
            <p:nvPr/>
          </p:nvSpPr>
          <p:spPr bwMode="auto">
            <a:xfrm>
              <a:off x="6172200" y="4191000"/>
              <a:ext cx="22098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600" b="1" dirty="0">
                  <a:solidFill>
                    <a:srgbClr val="F13535"/>
                  </a:solidFill>
                </a:rPr>
                <a:t>50 </a:t>
              </a:r>
              <a:r>
                <a:rPr lang="fr-FR" sz="1600" b="1" dirty="0" err="1">
                  <a:solidFill>
                    <a:srgbClr val="F13535"/>
                  </a:solidFill>
                </a:rPr>
                <a:t>GeV</a:t>
              </a:r>
              <a:r>
                <a:rPr lang="fr-FR" sz="1600" b="1" dirty="0">
                  <a:solidFill>
                    <a:srgbClr val="F13535"/>
                  </a:solidFill>
                </a:rPr>
                <a:t>  </a:t>
              </a:r>
              <a:r>
                <a:rPr lang="fr-FR" sz="1600" b="1" dirty="0" err="1">
                  <a:solidFill>
                    <a:srgbClr val="F13535"/>
                  </a:solidFill>
                </a:rPr>
                <a:t>electron</a:t>
              </a:r>
              <a:endParaRPr lang="fr-FR" sz="1600" b="1" dirty="0">
                <a:solidFill>
                  <a:srgbClr val="F13535"/>
                </a:solidFill>
              </a:endParaRPr>
            </a:p>
          </p:txBody>
        </p:sp>
        <p:sp>
          <p:nvSpPr>
            <p:cNvPr id="36885" name="ZoneTexte 35"/>
            <p:cNvSpPr txBox="1">
              <a:spLocks noChangeArrowheads="1"/>
            </p:cNvSpPr>
            <p:nvPr/>
          </p:nvSpPr>
          <p:spPr bwMode="auto">
            <a:xfrm>
              <a:off x="533400" y="1216025"/>
              <a:ext cx="304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36886" name="ZoneTexte 35"/>
            <p:cNvSpPr txBox="1">
              <a:spLocks noChangeArrowheads="1"/>
            </p:cNvSpPr>
            <p:nvPr/>
          </p:nvSpPr>
          <p:spPr bwMode="auto">
            <a:xfrm>
              <a:off x="533400" y="3883025"/>
              <a:ext cx="3048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36887" name="ZoneTexte 35"/>
            <p:cNvSpPr txBox="1">
              <a:spLocks noChangeArrowheads="1"/>
            </p:cNvSpPr>
            <p:nvPr/>
          </p:nvSpPr>
          <p:spPr bwMode="auto">
            <a:xfrm>
              <a:off x="533400" y="2362200"/>
              <a:ext cx="3011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6888" name="ZoneTexte 35"/>
            <p:cNvSpPr txBox="1">
              <a:spLocks noChangeArrowheads="1"/>
            </p:cNvSpPr>
            <p:nvPr/>
          </p:nvSpPr>
          <p:spPr bwMode="auto">
            <a:xfrm>
              <a:off x="533400" y="5330825"/>
              <a:ext cx="3011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36889" name="ZoneTexte 35"/>
            <p:cNvSpPr txBox="1">
              <a:spLocks noChangeArrowheads="1"/>
            </p:cNvSpPr>
            <p:nvPr/>
          </p:nvSpPr>
          <p:spPr bwMode="auto">
            <a:xfrm>
              <a:off x="3820466" y="2819400"/>
              <a:ext cx="2943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36890" name="ZoneTexte 35"/>
            <p:cNvSpPr txBox="1">
              <a:spLocks noChangeArrowheads="1"/>
            </p:cNvSpPr>
            <p:nvPr/>
          </p:nvSpPr>
          <p:spPr bwMode="auto">
            <a:xfrm>
              <a:off x="3810000" y="1524000"/>
              <a:ext cx="2943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36891" name="ZoneTexte 35"/>
            <p:cNvSpPr txBox="1">
              <a:spLocks noChangeArrowheads="1"/>
            </p:cNvSpPr>
            <p:nvPr/>
          </p:nvSpPr>
          <p:spPr bwMode="auto">
            <a:xfrm>
              <a:off x="3820466" y="5715000"/>
              <a:ext cx="2943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36892" name="ZoneTexte 35"/>
            <p:cNvSpPr txBox="1">
              <a:spLocks noChangeArrowheads="1"/>
            </p:cNvSpPr>
            <p:nvPr/>
          </p:nvSpPr>
          <p:spPr bwMode="auto">
            <a:xfrm>
              <a:off x="3820466" y="4343400"/>
              <a:ext cx="2943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36893" name="ZoneTexte 35"/>
            <p:cNvSpPr txBox="1">
              <a:spLocks noChangeArrowheads="1"/>
            </p:cNvSpPr>
            <p:nvPr/>
          </p:nvSpPr>
          <p:spPr bwMode="auto">
            <a:xfrm>
              <a:off x="7620000" y="2743200"/>
              <a:ext cx="3810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36894" name="ZoneTexte 35"/>
            <p:cNvSpPr txBox="1">
              <a:spLocks noChangeArrowheads="1"/>
            </p:cNvSpPr>
            <p:nvPr/>
          </p:nvSpPr>
          <p:spPr bwMode="auto">
            <a:xfrm>
              <a:off x="7620000" y="1524000"/>
              <a:ext cx="2943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36895" name="ZoneTexte 35"/>
            <p:cNvSpPr txBox="1">
              <a:spLocks noChangeArrowheads="1"/>
            </p:cNvSpPr>
            <p:nvPr/>
          </p:nvSpPr>
          <p:spPr bwMode="auto">
            <a:xfrm>
              <a:off x="7554266" y="4495800"/>
              <a:ext cx="2943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36896" name="ZoneTexte 35"/>
            <p:cNvSpPr txBox="1">
              <a:spLocks noChangeArrowheads="1"/>
            </p:cNvSpPr>
            <p:nvPr/>
          </p:nvSpPr>
          <p:spPr bwMode="auto">
            <a:xfrm>
              <a:off x="7554266" y="5712023"/>
              <a:ext cx="29433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400">
                  <a:solidFill>
                    <a:srgbClr val="000000"/>
                  </a:solidFill>
                </a:rPr>
                <a:t>Z</a:t>
              </a:r>
            </a:p>
          </p:txBody>
        </p:sp>
      </p:grpSp>
      <p:sp>
        <p:nvSpPr>
          <p:cNvPr id="36870" name="ZoneTexte 22"/>
          <p:cNvSpPr txBox="1">
            <a:spLocks noChangeArrowheads="1"/>
          </p:cNvSpPr>
          <p:nvPr/>
        </p:nvSpPr>
        <p:spPr bwMode="auto">
          <a:xfrm>
            <a:off x="7391400" y="3048000"/>
            <a:ext cx="1752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</a:rPr>
              <a:t>units in cm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581400" y="115677"/>
            <a:ext cx="1447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000000"/>
                </a:solidFill>
              </a:rPr>
              <a:t>Event display</a:t>
            </a:r>
          </a:p>
        </p:txBody>
      </p:sp>
      <p:sp>
        <p:nvSpPr>
          <p:cNvPr id="36874" name="ZoneTexte 26"/>
          <p:cNvSpPr txBox="1">
            <a:spLocks noChangeArrowheads="1"/>
          </p:cNvSpPr>
          <p:nvPr/>
        </p:nvSpPr>
        <p:spPr bwMode="auto">
          <a:xfrm>
            <a:off x="-228600" y="3657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8" name="ZoneTexte 27"/>
          <p:cNvSpPr txBox="1"/>
          <p:nvPr/>
        </p:nvSpPr>
        <p:spPr>
          <a:xfrm>
            <a:off x="3581400" y="2895600"/>
            <a:ext cx="1524000" cy="64633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b="1" dirty="0" smtClean="0">
                <a:solidFill>
                  <a:srgbClr val="000000"/>
                </a:solidFill>
              </a:rPr>
              <a:t> </a:t>
            </a:r>
            <a:r>
              <a:rPr lang="fr-FR" b="1" dirty="0" err="1" smtClean="0">
                <a:solidFill>
                  <a:srgbClr val="000000"/>
                </a:solidFill>
              </a:rPr>
              <a:t>TriggerLess</a:t>
            </a:r>
            <a:endParaRPr lang="fr-FR" b="1" dirty="0" smtClean="0">
              <a:solidFill>
                <a:srgbClr val="000000"/>
              </a:solidFill>
            </a:endParaRPr>
          </a:p>
          <a:p>
            <a:pPr>
              <a:defRPr/>
            </a:pPr>
            <a:r>
              <a:rPr lang="fr-FR" b="1" dirty="0" err="1" smtClean="0">
                <a:solidFill>
                  <a:srgbClr val="000000"/>
                </a:solidFill>
              </a:rPr>
              <a:t>Power</a:t>
            </a:r>
            <a:r>
              <a:rPr lang="fr-FR" b="1" dirty="0" err="1">
                <a:solidFill>
                  <a:srgbClr val="000000"/>
                </a:solidFill>
              </a:rPr>
              <a:t>-Pulsed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36878" name="ZoneTexte 24"/>
          <p:cNvSpPr txBox="1">
            <a:spLocks noChangeArrowheads="1"/>
          </p:cNvSpPr>
          <p:nvPr/>
        </p:nvSpPr>
        <p:spPr bwMode="auto">
          <a:xfrm>
            <a:off x="533400" y="6019800"/>
            <a:ext cx="822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rgbClr val="000000"/>
                </a:solidFill>
              </a:rPr>
              <a:t>Colours correspond to the three thresholds: Green (100 fC), Blue (5 pC), Red (15 pC)</a:t>
            </a:r>
          </a:p>
        </p:txBody>
      </p:sp>
      <p:sp>
        <p:nvSpPr>
          <p:cNvPr id="36879" name="ZoneTexte 29"/>
          <p:cNvSpPr txBox="1">
            <a:spLocks noChangeArrowheads="1"/>
          </p:cNvSpPr>
          <p:nvPr/>
        </p:nvSpPr>
        <p:spPr bwMode="auto">
          <a:xfrm>
            <a:off x="533400" y="6400800"/>
            <a:ext cx="647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000000"/>
                </a:solidFill>
              </a:rPr>
              <a:t>Raw data, no treatment except time hit clustering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5-29 à 16.29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20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5-29 à 16.2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6819900" cy="5842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907704" y="626867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Mean number of  hits for each threshold versus energy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5168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609600" y="0"/>
            <a:ext cx="79248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Energy estimation </a:t>
            </a:r>
          </a:p>
          <a:p>
            <a:r>
              <a:rPr lang="en-US" dirty="0" smtClean="0"/>
              <a:t>The thresholds weight evolution with the total number of hits obtained by minimizing a χ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Χ</a:t>
            </a:r>
            <a:r>
              <a:rPr lang="en-US" baseline="30000" dirty="0" smtClean="0"/>
              <a:t>2 </a:t>
            </a:r>
            <a:r>
              <a:rPr lang="en-US" sz="2400" dirty="0" smtClean="0"/>
              <a:t>= (E</a:t>
            </a:r>
            <a:r>
              <a:rPr lang="en-US" sz="2400" baseline="-25000" dirty="0" smtClean="0"/>
              <a:t>beam</a:t>
            </a:r>
            <a:r>
              <a:rPr lang="en-US" sz="2400" dirty="0" smtClean="0"/>
              <a:t>-E</a:t>
            </a:r>
            <a:r>
              <a:rPr lang="en-US" sz="2400" baseline="-25000" dirty="0" smtClean="0"/>
              <a:t>rec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/E</a:t>
            </a:r>
            <a:r>
              <a:rPr lang="en-US" sz="2400" baseline="-25000" dirty="0" smtClean="0"/>
              <a:t>beam</a:t>
            </a:r>
          </a:p>
          <a:p>
            <a:r>
              <a:rPr lang="en-US" sz="2000" dirty="0" err="1" smtClean="0"/>
              <a:t>E</a:t>
            </a:r>
            <a:r>
              <a:rPr lang="en-US" sz="2000" baseline="-25000" dirty="0" err="1" smtClean="0"/>
              <a:t>rec</a:t>
            </a:r>
            <a:r>
              <a:rPr lang="en-US" sz="2000" baseline="-25000" dirty="0" smtClean="0"/>
              <a:t> = </a:t>
            </a:r>
            <a:r>
              <a:rPr lang="en-US" sz="2000" dirty="0" smtClean="0">
                <a:latin typeface="Apple Symbols"/>
                <a:cs typeface="Apple Symbols"/>
              </a:rPr>
              <a:t>  </a:t>
            </a:r>
            <a:r>
              <a:rPr lang="en-US" sz="2000" dirty="0" err="1" smtClean="0">
                <a:latin typeface="Apple Symbols"/>
                <a:cs typeface="Apple Symbols"/>
              </a:rPr>
              <a:t>α</a:t>
            </a:r>
            <a:r>
              <a:rPr lang="en-US" sz="2000" dirty="0" smtClean="0">
                <a:latin typeface="Apple Symbols"/>
                <a:cs typeface="Apple Symbols"/>
              </a:rPr>
              <a:t> (</a:t>
            </a:r>
            <a:r>
              <a:rPr lang="en-US" sz="2000" dirty="0" err="1" smtClean="0">
                <a:latin typeface="Apple Symbols"/>
                <a:cs typeface="Apple Symbols"/>
              </a:rPr>
              <a:t>N</a:t>
            </a:r>
            <a:r>
              <a:rPr lang="en-US" sz="2000" baseline="-25000" dirty="0" err="1" smtClean="0">
                <a:latin typeface="Apple Symbols"/>
                <a:cs typeface="Apple Symbols"/>
              </a:rPr>
              <a:t>tot</a:t>
            </a:r>
            <a:r>
              <a:rPr lang="en-US" sz="2000" dirty="0" smtClean="0"/>
              <a:t>) N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+ </a:t>
            </a:r>
            <a:r>
              <a:rPr lang="en-US" sz="2000" dirty="0" err="1" smtClean="0"/>
              <a:t>β(N</a:t>
            </a:r>
            <a:r>
              <a:rPr lang="en-US" sz="2000" baseline="-25000" dirty="0" err="1" smtClean="0"/>
              <a:t>tot</a:t>
            </a:r>
            <a:r>
              <a:rPr lang="en-US" sz="2000" dirty="0" smtClean="0"/>
              <a:t>)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+ </a:t>
            </a:r>
            <a:r>
              <a:rPr lang="en-US" sz="2000" dirty="0" err="1" smtClean="0"/>
              <a:t>γ(N</a:t>
            </a:r>
            <a:r>
              <a:rPr lang="en-US" sz="2000" baseline="-25000" dirty="0" err="1" smtClean="0"/>
              <a:t>tot</a:t>
            </a:r>
            <a:r>
              <a:rPr lang="en-US" sz="2000" dirty="0" smtClean="0"/>
              <a:t>) N</a:t>
            </a:r>
            <a:r>
              <a:rPr lang="en-US" sz="2000" baseline="-25000" dirty="0" smtClean="0"/>
              <a:t>3</a:t>
            </a:r>
          </a:p>
          <a:p>
            <a:r>
              <a:rPr lang="en-US" sz="2000" dirty="0" smtClean="0"/>
              <a:t>N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,N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and N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: exclusive number of hits associated to first, second and third threshold.  </a:t>
            </a:r>
          </a:p>
          <a:p>
            <a:r>
              <a:rPr lang="en-US" sz="2000" dirty="0" smtClean="0"/>
              <a:t> </a:t>
            </a:r>
            <a:r>
              <a:rPr lang="en-US" sz="2000" dirty="0" err="1" smtClean="0"/>
              <a:t>α</a:t>
            </a:r>
            <a:r>
              <a:rPr lang="en-US" sz="2000" dirty="0" smtClean="0"/>
              <a:t>, </a:t>
            </a:r>
            <a:r>
              <a:rPr lang="en-US" sz="2000" dirty="0" err="1" smtClean="0"/>
              <a:t>β</a:t>
            </a:r>
            <a:r>
              <a:rPr lang="en-US" sz="2000" dirty="0" smtClean="0"/>
              <a:t>, </a:t>
            </a:r>
            <a:r>
              <a:rPr lang="en-US" sz="2000" dirty="0" err="1" smtClean="0"/>
              <a:t>γ</a:t>
            </a:r>
            <a:r>
              <a:rPr lang="en-US" sz="2000" dirty="0" smtClean="0"/>
              <a:t>  are quadratic functions of the total number of hits (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tot</a:t>
            </a:r>
            <a:r>
              <a:rPr lang="en-US" sz="2000" dirty="0" smtClean="0"/>
              <a:t>)</a:t>
            </a:r>
            <a:endParaRPr lang="en-US" sz="2400" baseline="30000" dirty="0" smtClean="0"/>
          </a:p>
          <a:p>
            <a:r>
              <a:rPr lang="en-US" sz="2000" dirty="0" smtClean="0"/>
              <a:t>For instance </a:t>
            </a:r>
            <a:r>
              <a:rPr lang="en-US" sz="2000" dirty="0" err="1" smtClean="0"/>
              <a:t>α</a:t>
            </a:r>
            <a:r>
              <a:rPr lang="en-US" sz="2000" dirty="0" smtClean="0"/>
              <a:t> = α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 + α</a:t>
            </a:r>
            <a:r>
              <a:rPr lang="en-US" sz="2000" baseline="-25000" dirty="0" smtClean="0"/>
              <a:t>1</a:t>
            </a:r>
            <a:r>
              <a:rPr lang="en-US" sz="2000" dirty="0" smtClean="0"/>
              <a:t>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tot</a:t>
            </a:r>
            <a:r>
              <a:rPr lang="en-US" sz="2000" dirty="0" smtClean="0"/>
              <a:t> +α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N</a:t>
            </a:r>
            <a:r>
              <a:rPr lang="en-US" sz="2000" baseline="30000" dirty="0" smtClean="0"/>
              <a:t>2</a:t>
            </a:r>
            <a:r>
              <a:rPr lang="en-US" sz="2000" baseline="-25000" dirty="0" smtClean="0"/>
              <a:t>tot</a:t>
            </a:r>
            <a:r>
              <a:rPr lang="en-US" sz="2000" baseline="30000" dirty="0" smtClean="0"/>
              <a:t> </a:t>
            </a:r>
          </a:p>
          <a:p>
            <a:endParaRPr lang="en-US" baseline="30000" dirty="0" smtClean="0"/>
          </a:p>
          <a:p>
            <a:r>
              <a:rPr lang="en-US" dirty="0" smtClean="0"/>
              <a:t>Events of September runs corresponding to energies : </a:t>
            </a:r>
            <a:r>
              <a:rPr lang="en-US" b="1" dirty="0" smtClean="0">
                <a:solidFill>
                  <a:srgbClr val="FF0000"/>
                </a:solidFill>
              </a:rPr>
              <a:t>5, 10, 30 , 60 </a:t>
            </a:r>
            <a:r>
              <a:rPr lang="en-US" dirty="0" smtClean="0"/>
              <a:t>and</a:t>
            </a:r>
            <a:r>
              <a:rPr lang="en-US" b="1" dirty="0" smtClean="0">
                <a:solidFill>
                  <a:srgbClr val="FF0000"/>
                </a:solidFill>
              </a:rPr>
              <a:t> 80 </a:t>
            </a:r>
            <a:r>
              <a:rPr lang="en-US" dirty="0" err="1" smtClean="0"/>
              <a:t>GeV</a:t>
            </a:r>
            <a:r>
              <a:rPr lang="en-US" dirty="0" smtClean="0"/>
              <a:t> were used  to fit the 9 parameters.  This represents more than 50 </a:t>
            </a:r>
            <a:r>
              <a:rPr lang="en-US" dirty="0" err="1" smtClean="0"/>
              <a:t>k</a:t>
            </a:r>
            <a:r>
              <a:rPr lang="en-US" dirty="0" smtClean="0"/>
              <a:t> events. </a:t>
            </a:r>
          </a:p>
          <a:p>
            <a:endParaRPr lang="en-US" baseline="30000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Image 1" descr="Capture d’écran 2015-05-24 à 22.46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94640"/>
            <a:ext cx="8210872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ZoneTexte 6"/>
          <p:cNvSpPr txBox="1">
            <a:spLocks noChangeArrowheads="1"/>
          </p:cNvSpPr>
          <p:nvPr/>
        </p:nvSpPr>
        <p:spPr bwMode="auto">
          <a:xfrm>
            <a:off x="1115616" y="415323"/>
            <a:ext cx="76328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Semi-</a:t>
            </a:r>
            <a:r>
              <a:rPr lang="en-US" sz="2400" dirty="0" smtClean="0"/>
              <a:t>digital  </a:t>
            </a:r>
            <a:r>
              <a:rPr lang="en-US" sz="2400" dirty="0"/>
              <a:t>improvement with respect to </a:t>
            </a:r>
            <a:r>
              <a:rPr lang="en-US" sz="2400" dirty="0" smtClean="0"/>
              <a:t>the binary</a:t>
            </a:r>
            <a:r>
              <a:rPr lang="en-US" sz="2400" dirty="0" smtClean="0"/>
              <a:t> </a:t>
            </a:r>
            <a:r>
              <a:rPr lang="en-US" sz="2400" dirty="0"/>
              <a:t>version.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1619672" y="1268760"/>
            <a:ext cx="6112374" cy="4320480"/>
            <a:chOff x="5408766" y="745387"/>
            <a:chExt cx="4648200" cy="3952225"/>
          </a:xfrm>
        </p:grpSpPr>
        <p:pic>
          <p:nvPicPr>
            <p:cNvPr id="37890" name="Image 1" descr="Capture d’écran 2013-02-18 à 22.45.21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08766" y="745387"/>
              <a:ext cx="4648200" cy="395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894" name="ZoneTexte 6"/>
            <p:cNvSpPr txBox="1">
              <a:spLocks noChangeArrowheads="1"/>
            </p:cNvSpPr>
            <p:nvPr/>
          </p:nvSpPr>
          <p:spPr bwMode="auto">
            <a:xfrm>
              <a:off x="6194608" y="3520109"/>
              <a:ext cx="3072817" cy="378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200" dirty="0">
                  <a:solidFill>
                    <a:srgbClr val="000000"/>
                  </a:solidFill>
                  <a:latin typeface="Verdana"/>
                  <a:cs typeface="Verdana"/>
                </a:rPr>
                <a:t>Calice note CAN-037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9543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BCE81C-4984-634A-BD92-B545EE9EEE31}" type="slidenum">
              <a:rPr lang="en-US"/>
              <a:pPr/>
              <a:t>2</a:t>
            </a:fld>
            <a:endParaRPr lang="en-US"/>
          </a:p>
        </p:txBody>
      </p:sp>
      <p:sp>
        <p:nvSpPr>
          <p:cNvPr id="32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096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</a:rPr>
              <a:t>                 </a:t>
            </a:r>
            <a:r>
              <a:rPr lang="en-US" sz="4000" b="1" dirty="0">
                <a:solidFill>
                  <a:srgbClr val="0000FF"/>
                </a:solidFill>
                <a:latin typeface="Verdana" charset="0"/>
              </a:rPr>
              <a:t>  </a:t>
            </a:r>
            <a:endParaRPr lang="en-US" sz="4000" dirty="0">
              <a:solidFill>
                <a:srgbClr val="000099"/>
              </a:solidFill>
              <a:latin typeface="Verdana" charset="0"/>
            </a:endParaRPr>
          </a:p>
        </p:txBody>
      </p:sp>
      <p:pic>
        <p:nvPicPr>
          <p:cNvPr id="320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524000"/>
            <a:ext cx="2895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20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0"/>
            <a:ext cx="3667125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0518" name="Text Box 6"/>
          <p:cNvSpPr txBox="1">
            <a:spLocks noChangeArrowheads="1"/>
          </p:cNvSpPr>
          <p:nvPr/>
        </p:nvSpPr>
        <p:spPr bwMode="auto">
          <a:xfrm>
            <a:off x="304800" y="1066800"/>
            <a:ext cx="87788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For future colliders, </a:t>
            </a:r>
            <a:r>
              <a:rPr lang="en-US" b="1"/>
              <a:t>jet energy resolution</a:t>
            </a:r>
            <a:r>
              <a:rPr lang="en-US"/>
              <a:t> will be a determinant factor of</a:t>
            </a:r>
          </a:p>
          <a:p>
            <a:r>
              <a:rPr lang="en-US"/>
              <a:t>understanding high energy physics.</a:t>
            </a:r>
          </a:p>
        </p:txBody>
      </p:sp>
      <p:sp>
        <p:nvSpPr>
          <p:cNvPr id="320519" name="Text Box 7"/>
          <p:cNvSpPr txBox="1">
            <a:spLocks noChangeArrowheads="1"/>
          </p:cNvSpPr>
          <p:nvPr/>
        </p:nvSpPr>
        <p:spPr bwMode="auto">
          <a:xfrm>
            <a:off x="381000" y="1752600"/>
            <a:ext cx="43396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err="1"/>
              <a:t>Exemples</a:t>
            </a:r>
            <a:r>
              <a:rPr lang="en-US" dirty="0"/>
              <a:t>:  </a:t>
            </a:r>
          </a:p>
          <a:p>
            <a:r>
              <a:rPr lang="en-US" dirty="0">
                <a:sym typeface="Wingdings" charset="0"/>
              </a:rPr>
              <a:t></a:t>
            </a:r>
            <a:r>
              <a:rPr lang="en-US" dirty="0" err="1"/>
              <a:t>Trilinear</a:t>
            </a:r>
            <a:r>
              <a:rPr lang="en-US" dirty="0"/>
              <a:t> Higgs self coupling measurement </a:t>
            </a:r>
          </a:p>
          <a:p>
            <a:r>
              <a:rPr lang="en-US" dirty="0">
                <a:sym typeface="Wingdings" charset="0"/>
              </a:rPr>
              <a:t></a:t>
            </a:r>
            <a:r>
              <a:rPr lang="en-US" dirty="0"/>
              <a:t>WW scattering </a:t>
            </a:r>
            <a:r>
              <a:rPr lang="en-US" dirty="0" smtClean="0"/>
              <a:t>measurement</a:t>
            </a:r>
            <a:endParaRPr lang="en-US" dirty="0"/>
          </a:p>
          <a:p>
            <a:r>
              <a:rPr lang="en-US" dirty="0"/>
              <a:t>    </a:t>
            </a:r>
          </a:p>
        </p:txBody>
      </p:sp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152400" y="4495800"/>
            <a:ext cx="58816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improve on the jet energy resolution </a:t>
            </a:r>
          </a:p>
          <a:p>
            <a:r>
              <a:rPr lang="en-US" b="1">
                <a:solidFill>
                  <a:srgbClr val="FF0066"/>
                </a:solidFill>
              </a:rPr>
              <a:t>PFA</a:t>
            </a:r>
            <a:r>
              <a:rPr lang="en-US"/>
              <a:t> is a promising solution to reduce the</a:t>
            </a:r>
          </a:p>
          <a:p>
            <a:r>
              <a:rPr lang="en-US"/>
              <a:t>confusion term.</a:t>
            </a:r>
            <a:endParaRPr lang="en-US">
              <a:sym typeface="Wingdings" charset="0"/>
            </a:endParaRPr>
          </a:p>
          <a:p>
            <a:r>
              <a:rPr lang="en-US">
                <a:sym typeface="Wingdings" charset="0"/>
              </a:rPr>
              <a:t>But PFA needs  </a:t>
            </a:r>
            <a:r>
              <a:rPr lang="en-US" b="1">
                <a:sym typeface="Wingdings" charset="0"/>
              </a:rPr>
              <a:t>high granularity Calorimeters</a:t>
            </a:r>
            <a:r>
              <a:rPr lang="en-US">
                <a:sym typeface="Wingdings" charset="0"/>
              </a:rPr>
              <a:t> </a:t>
            </a:r>
            <a:endParaRPr lang="en-US"/>
          </a:p>
        </p:txBody>
      </p:sp>
      <p:grpSp>
        <p:nvGrpSpPr>
          <p:cNvPr id="320535" name="Group 23"/>
          <p:cNvGrpSpPr>
            <a:grpSpLocks/>
          </p:cNvGrpSpPr>
          <p:nvPr/>
        </p:nvGrpSpPr>
        <p:grpSpPr bwMode="auto">
          <a:xfrm>
            <a:off x="425450" y="3017838"/>
            <a:ext cx="4970463" cy="1325562"/>
            <a:chOff x="268" y="2141"/>
            <a:chExt cx="3131" cy="835"/>
          </a:xfrm>
        </p:grpSpPr>
        <p:grpSp>
          <p:nvGrpSpPr>
            <p:cNvPr id="320521" name="Group 9"/>
            <p:cNvGrpSpPr>
              <a:grpSpLocks/>
            </p:cNvGrpSpPr>
            <p:nvPr/>
          </p:nvGrpSpPr>
          <p:grpSpPr bwMode="auto">
            <a:xfrm>
              <a:off x="380" y="2658"/>
              <a:ext cx="2724" cy="318"/>
              <a:chOff x="0" y="0"/>
              <a:chExt cx="2724" cy="318"/>
            </a:xfrm>
          </p:grpSpPr>
          <p:sp>
            <p:nvSpPr>
              <p:cNvPr id="320522" name="Line 10"/>
              <p:cNvSpPr>
                <a:spLocks noChangeShapeType="1"/>
              </p:cNvSpPr>
              <p:nvPr/>
            </p:nvSpPr>
            <p:spPr bwMode="auto">
              <a:xfrm rot="10800000" flipH="1">
                <a:off x="512" y="11"/>
                <a:ext cx="1" cy="29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523" name="Rectangle 11"/>
              <p:cNvSpPr>
                <a:spLocks/>
              </p:cNvSpPr>
              <p:nvPr/>
            </p:nvSpPr>
            <p:spPr bwMode="auto">
              <a:xfrm>
                <a:off x="0" y="121"/>
                <a:ext cx="553" cy="19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50800" tIns="50800" bIns="5080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  <a:sym typeface="Arial" charset="0"/>
                  </a:rPr>
                  <a:t>Resolution</a:t>
                </a:r>
              </a:p>
            </p:txBody>
          </p:sp>
          <p:sp>
            <p:nvSpPr>
              <p:cNvPr id="320524" name="Rectangle 12"/>
              <p:cNvSpPr>
                <a:spLocks/>
              </p:cNvSpPr>
              <p:nvPr/>
            </p:nvSpPr>
            <p:spPr bwMode="auto">
              <a:xfrm>
                <a:off x="680" y="122"/>
                <a:ext cx="469" cy="19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50800" tIns="50800" bIns="5080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  <a:sym typeface="Arial" charset="0"/>
                  </a:rPr>
                  <a:t>Tracking</a:t>
                </a:r>
              </a:p>
            </p:txBody>
          </p:sp>
          <p:sp>
            <p:nvSpPr>
              <p:cNvPr id="320525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937" y="0"/>
                <a:ext cx="1" cy="12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526" name="Rectangle 14"/>
              <p:cNvSpPr>
                <a:spLocks/>
              </p:cNvSpPr>
              <p:nvPr/>
            </p:nvSpPr>
            <p:spPr bwMode="auto">
              <a:xfrm>
                <a:off x="1292" y="127"/>
                <a:ext cx="468" cy="19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50800" tIns="50800" bIns="5080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  <a:sym typeface="Arial" charset="0"/>
                  </a:rPr>
                  <a:t>Leakage</a:t>
                </a:r>
              </a:p>
            </p:txBody>
          </p:sp>
          <p:sp>
            <p:nvSpPr>
              <p:cNvPr id="320527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1465" y="4"/>
                <a:ext cx="1" cy="1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sp>
            <p:nvSpPr>
              <p:cNvPr id="320528" name="Rectangle 16"/>
              <p:cNvSpPr>
                <a:spLocks/>
              </p:cNvSpPr>
              <p:nvPr/>
            </p:nvSpPr>
            <p:spPr bwMode="auto">
              <a:xfrm>
                <a:off x="2192" y="125"/>
                <a:ext cx="532" cy="191"/>
              </a:xfrm>
              <a:prstGeom prst="rect">
                <a:avLst/>
              </a:prstGeom>
              <a:solidFill>
                <a:schemeClr val="accent1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lIns="50800" tIns="50800" bIns="50800"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latin typeface="Arial" charset="0"/>
                    <a:cs typeface="Arial" charset="0"/>
                    <a:sym typeface="Arial" charset="0"/>
                  </a:rPr>
                  <a:t>Confusion</a:t>
                </a:r>
              </a:p>
            </p:txBody>
          </p:sp>
          <p:sp>
            <p:nvSpPr>
              <p:cNvPr id="320529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2295" y="10"/>
                <a:ext cx="1" cy="12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</p:grpSp>
        <p:grpSp>
          <p:nvGrpSpPr>
            <p:cNvPr id="320530" name="Group 18"/>
            <p:cNvGrpSpPr>
              <a:grpSpLocks/>
            </p:cNvGrpSpPr>
            <p:nvPr/>
          </p:nvGrpSpPr>
          <p:grpSpPr bwMode="auto">
            <a:xfrm>
              <a:off x="268" y="2141"/>
              <a:ext cx="3131" cy="499"/>
              <a:chOff x="0" y="0"/>
              <a:chExt cx="3131" cy="499"/>
            </a:xfrm>
          </p:grpSpPr>
          <p:sp>
            <p:nvSpPr>
              <p:cNvPr id="320531" name="Rectangle 19"/>
              <p:cNvSpPr>
                <a:spLocks/>
              </p:cNvSpPr>
              <p:nvPr/>
            </p:nvSpPr>
            <p:spPr bwMode="auto">
              <a:xfrm>
                <a:off x="0" y="0"/>
                <a:ext cx="3131" cy="499"/>
              </a:xfrm>
              <a:prstGeom prst="rect">
                <a:avLst/>
              </a:prstGeom>
              <a:noFill/>
              <a:ln w="19050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fr-FR"/>
              </a:p>
            </p:txBody>
          </p:sp>
          <p:pic>
            <p:nvPicPr>
              <p:cNvPr id="320532" name="Picture 2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" y="46"/>
                <a:ext cx="3017" cy="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20533" name="Rectangle 21"/>
          <p:cNvSpPr>
            <a:spLocks noChangeArrowheads="1"/>
          </p:cNvSpPr>
          <p:nvPr/>
        </p:nvSpPr>
        <p:spPr bwMode="auto">
          <a:xfrm>
            <a:off x="6477000" y="4891088"/>
            <a:ext cx="1236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30%/</a:t>
            </a:r>
            <a:r>
              <a:rPr lang="en-US" b="1">
                <a:sym typeface="Symbol" charset="0"/>
              </a:rPr>
              <a:t></a:t>
            </a:r>
            <a:r>
              <a:rPr lang="en-US" b="1"/>
              <a:t>E</a:t>
            </a:r>
            <a:endParaRPr lang="en-GB" b="1"/>
          </a:p>
        </p:txBody>
      </p:sp>
      <p:sp>
        <p:nvSpPr>
          <p:cNvPr id="320534" name="Rectangle 22"/>
          <p:cNvSpPr>
            <a:spLocks noChangeArrowheads="1"/>
          </p:cNvSpPr>
          <p:nvPr/>
        </p:nvSpPr>
        <p:spPr bwMode="auto">
          <a:xfrm>
            <a:off x="442913" y="179388"/>
            <a:ext cx="8243887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sz="3600" b="1">
                <a:solidFill>
                  <a:srgbClr val="CC3300"/>
                </a:solidFill>
                <a:latin typeface="Arial" charset="0"/>
              </a:rPr>
              <a:t>Motivations</a:t>
            </a:r>
          </a:p>
        </p:txBody>
      </p:sp>
      <p:sp>
        <p:nvSpPr>
          <p:cNvPr id="320536" name="Text Box 24"/>
          <p:cNvSpPr txBox="1">
            <a:spLocks noChangeArrowheads="1"/>
          </p:cNvSpPr>
          <p:nvPr/>
        </p:nvSpPr>
        <p:spPr bwMode="auto">
          <a:xfrm>
            <a:off x="136525" y="5827713"/>
            <a:ext cx="870202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latin typeface="Arial" charset="0"/>
              </a:rPr>
              <a:t>Different </a:t>
            </a:r>
            <a:r>
              <a:rPr lang="en-US" dirty="0">
                <a:latin typeface="Arial" charset="0"/>
              </a:rPr>
              <a:t>solutions of such calorimeters are being followed within the</a:t>
            </a:r>
          </a:p>
          <a:p>
            <a:r>
              <a:rPr lang="en-US" dirty="0">
                <a:latin typeface="Arial" charset="0"/>
              </a:rPr>
              <a:t>CALICE international collaboration.  The option we are investigating is the </a:t>
            </a:r>
          </a:p>
          <a:p>
            <a:r>
              <a:rPr lang="en-US" b="1" dirty="0" smtClean="0">
                <a:latin typeface="Arial" charset="0"/>
              </a:rPr>
              <a:t>Digital and Semi</a:t>
            </a:r>
            <a:r>
              <a:rPr lang="en-US" b="1" dirty="0">
                <a:latin typeface="Arial" charset="0"/>
              </a:rPr>
              <a:t>-Digital  </a:t>
            </a:r>
            <a:r>
              <a:rPr lang="en-US" b="1" dirty="0" err="1">
                <a:latin typeface="Arial" charset="0"/>
              </a:rPr>
              <a:t>H</a:t>
            </a:r>
            <a:r>
              <a:rPr lang="en-US" dirty="0" err="1">
                <a:latin typeface="Arial" charset="0"/>
              </a:rPr>
              <a:t>adronic</a:t>
            </a:r>
            <a:r>
              <a:rPr lang="en-US" dirty="0">
                <a:latin typeface="Arial" charset="0"/>
              </a:rPr>
              <a:t> </a:t>
            </a:r>
            <a:r>
              <a:rPr lang="en-US" b="1" dirty="0" err="1">
                <a:latin typeface="Arial" charset="0"/>
              </a:rPr>
              <a:t>CAL</a:t>
            </a:r>
            <a:r>
              <a:rPr lang="en-US" dirty="0" err="1">
                <a:latin typeface="Arial" charset="0"/>
              </a:rPr>
              <a:t>orimeter</a:t>
            </a:r>
            <a:r>
              <a:rPr lang="en-US" dirty="0">
                <a:latin typeface="Arial" charset="0"/>
              </a:rPr>
              <a:t> using GRPC as sensitive medium</a:t>
            </a:r>
          </a:p>
        </p:txBody>
      </p:sp>
    </p:spTree>
    <p:extLst>
      <p:ext uri="{BB962C8B-B14F-4D97-AF65-F5344CB8AC3E}">
        <p14:creationId xmlns:p14="http://schemas.microsoft.com/office/powerpoint/2010/main" val="362031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Lin-Sep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2968"/>
            <a:ext cx="3886200" cy="3048000"/>
          </a:xfrm>
          <a:prstGeom prst="rect">
            <a:avLst/>
          </a:prstGeom>
        </p:spPr>
      </p:pic>
      <p:pic>
        <p:nvPicPr>
          <p:cNvPr id="3" name="Image 2" descr="Reso-Sept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84984"/>
            <a:ext cx="3886200" cy="3268216"/>
          </a:xfrm>
          <a:prstGeom prst="rect">
            <a:avLst/>
          </a:prstGeom>
        </p:spPr>
      </p:pic>
      <p:pic>
        <p:nvPicPr>
          <p:cNvPr id="4" name="Image 3" descr="Lin-Nov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1" y="92968"/>
            <a:ext cx="4014661" cy="3048000"/>
          </a:xfrm>
          <a:prstGeom prst="rect">
            <a:avLst/>
          </a:prstGeom>
        </p:spPr>
      </p:pic>
      <p:pic>
        <p:nvPicPr>
          <p:cNvPr id="5" name="Image 4" descr="Reso-Nov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1" y="3284984"/>
            <a:ext cx="4014660" cy="326821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87013" y="357301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SPS-H6</a:t>
            </a:r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1115616" y="68340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SPS-</a:t>
            </a:r>
            <a:r>
              <a:rPr lang="en-GB" dirty="0" smtClean="0"/>
              <a:t>H6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5652120" y="6834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SPS-H2</a:t>
            </a:r>
            <a:endParaRPr lang="en-GB" dirty="0"/>
          </a:p>
        </p:txBody>
      </p:sp>
      <p:sp>
        <p:nvSpPr>
          <p:cNvPr id="9" name="ZoneTexte 8"/>
          <p:cNvSpPr txBox="1"/>
          <p:nvPr/>
        </p:nvSpPr>
        <p:spPr>
          <a:xfrm>
            <a:off x="5508104" y="37170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SPS-H2</a:t>
            </a:r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hower80-3_SIMU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088" y="548680"/>
            <a:ext cx="3726631" cy="299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0" y="18396"/>
            <a:ext cx="861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  <a:latin typeface="Verdana"/>
                <a:cs typeface="Verdana"/>
              </a:rPr>
              <a:t>High-granularity impact </a:t>
            </a:r>
          </a:p>
          <a:p>
            <a:endParaRPr lang="en-GB" sz="1600" dirty="0" smtClean="0">
              <a:latin typeface="Verdana"/>
              <a:cs typeface="Verdana"/>
            </a:endParaRPr>
          </a:p>
          <a:p>
            <a:r>
              <a:rPr lang="en-GB" sz="1600" dirty="0" smtClean="0">
                <a:latin typeface="Verdana"/>
                <a:cs typeface="Verdana"/>
              </a:rPr>
              <a:t>Hough Transform is an example to extract tracks </a:t>
            </a:r>
          </a:p>
          <a:p>
            <a:r>
              <a:rPr lang="en-GB" sz="1600" dirty="0">
                <a:latin typeface="Verdana"/>
                <a:cs typeface="Verdana"/>
              </a:rPr>
              <a:t>w</a:t>
            </a:r>
            <a:r>
              <a:rPr lang="en-GB" sz="1600" dirty="0" smtClean="0">
                <a:latin typeface="Verdana"/>
                <a:cs typeface="Verdana"/>
              </a:rPr>
              <a:t>ithin </a:t>
            </a:r>
            <a:r>
              <a:rPr lang="en-GB" sz="1600" dirty="0" err="1" smtClean="0">
                <a:latin typeface="Verdana"/>
                <a:cs typeface="Verdana"/>
              </a:rPr>
              <a:t>hadronic</a:t>
            </a:r>
            <a:r>
              <a:rPr lang="en-GB" sz="1600" dirty="0" smtClean="0">
                <a:latin typeface="Verdana"/>
                <a:cs typeface="Verdana"/>
              </a:rPr>
              <a:t> showers and to  use them to control </a:t>
            </a:r>
          </a:p>
          <a:p>
            <a:r>
              <a:rPr lang="en-GB" sz="1600" dirty="0" smtClean="0">
                <a:latin typeface="Verdana"/>
                <a:cs typeface="Verdana"/>
              </a:rPr>
              <a:t>the calorimeter in situ</a:t>
            </a:r>
            <a:endParaRPr lang="en-GB" sz="1600" dirty="0">
              <a:latin typeface="Verdana"/>
              <a:cs typeface="Verdana"/>
            </a:endParaRPr>
          </a:p>
        </p:txBody>
      </p:sp>
      <p:pic>
        <p:nvPicPr>
          <p:cNvPr id="8" name="Image 7" descr="HTexampl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2475128" cy="2016224"/>
          </a:xfrm>
          <a:prstGeom prst="rect">
            <a:avLst/>
          </a:prstGeom>
        </p:spPr>
      </p:pic>
      <p:pic>
        <p:nvPicPr>
          <p:cNvPr id="9" name="Image 8" descr="HTspac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128" y="1268760"/>
            <a:ext cx="2744944" cy="2016224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971600" y="3310004"/>
            <a:ext cx="280831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err="1" smtClean="0"/>
              <a:t>ρ</a:t>
            </a:r>
            <a:r>
              <a:rPr lang="en-GB" baseline="-25000" dirty="0" err="1" smtClean="0"/>
              <a:t>xz</a:t>
            </a:r>
            <a:r>
              <a:rPr lang="en-GB" dirty="0" smtClean="0"/>
              <a:t> </a:t>
            </a:r>
            <a:r>
              <a:rPr lang="en-GB" dirty="0"/>
              <a:t>= z sin(</a:t>
            </a:r>
            <a:r>
              <a:rPr lang="en-GB" dirty="0" err="1"/>
              <a:t>θ</a:t>
            </a:r>
            <a:r>
              <a:rPr lang="en-GB" dirty="0"/>
              <a:t>) + x </a:t>
            </a:r>
            <a:r>
              <a:rPr lang="en-GB" dirty="0" err="1"/>
              <a:t>cos</a:t>
            </a:r>
            <a:r>
              <a:rPr lang="en-GB" dirty="0"/>
              <a:t>(</a:t>
            </a:r>
            <a:r>
              <a:rPr lang="en-GB" dirty="0" err="1"/>
              <a:t>θ</a:t>
            </a:r>
            <a:r>
              <a:rPr lang="en-GB" dirty="0" smtClean="0"/>
              <a:t>) </a:t>
            </a:r>
            <a:endParaRPr lang="en-GB" dirty="0"/>
          </a:p>
        </p:txBody>
      </p:sp>
      <p:grpSp>
        <p:nvGrpSpPr>
          <p:cNvPr id="10" name="Grouper 9"/>
          <p:cNvGrpSpPr/>
          <p:nvPr/>
        </p:nvGrpSpPr>
        <p:grpSpPr>
          <a:xfrm>
            <a:off x="95121" y="3789040"/>
            <a:ext cx="8526403" cy="2484512"/>
            <a:chOff x="316624" y="2996293"/>
            <a:chExt cx="8913968" cy="3709307"/>
          </a:xfrm>
        </p:grpSpPr>
        <p:pic>
          <p:nvPicPr>
            <p:cNvPr id="11" name="Image 10" descr="EfficiencyPerLayer40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6624" y="2996293"/>
              <a:ext cx="4293476" cy="3709306"/>
            </a:xfrm>
            <a:prstGeom prst="rect">
              <a:avLst/>
            </a:prstGeom>
          </p:spPr>
        </p:pic>
        <p:pic>
          <p:nvPicPr>
            <p:cNvPr id="12" name="Image 11" descr="MultiplicityPerLayer40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1067" y="2996293"/>
              <a:ext cx="4469525" cy="3709307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1442386" y="648866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Excellent agreement with results obtained from direct methods</a:t>
            </a:r>
            <a:endParaRPr lang="en-GB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so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387350"/>
            <a:ext cx="7200900" cy="60833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819400" y="266563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Improvement of energy resolution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 descr="Capture d’écran 2013-10-21 à 15.45.3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426" y="404664"/>
            <a:ext cx="8311773" cy="63771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483768" y="404664"/>
            <a:ext cx="259228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sz="2000" dirty="0" smtClean="0"/>
          </a:p>
          <a:p>
            <a:pPr algn="ctr"/>
            <a:r>
              <a:rPr lang="en-GB" sz="2000" dirty="0" smtClean="0"/>
              <a:t>Raw data</a:t>
            </a:r>
          </a:p>
          <a:p>
            <a:pPr algn="ctr"/>
            <a:endParaRPr lang="en-GB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7164288" y="908720"/>
            <a:ext cx="144016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Pion</a:t>
            </a:r>
            <a:endParaRPr lang="en-GB" dirty="0"/>
          </a:p>
          <a:p>
            <a:pPr algn="ctr"/>
            <a:r>
              <a:rPr lang="en-GB" dirty="0" smtClean="0"/>
              <a:t>Selection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ZoneTexte 4"/>
          <p:cNvSpPr txBox="1"/>
          <p:nvPr/>
        </p:nvSpPr>
        <p:spPr>
          <a:xfrm>
            <a:off x="5482134" y="4437112"/>
            <a:ext cx="136815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Shower separation</a:t>
            </a:r>
          </a:p>
          <a:p>
            <a:endParaRPr lang="en-GB" dirty="0"/>
          </a:p>
        </p:txBody>
      </p:sp>
      <p:sp>
        <p:nvSpPr>
          <p:cNvPr id="6" name="ZoneTexte 5"/>
          <p:cNvSpPr txBox="1"/>
          <p:nvPr/>
        </p:nvSpPr>
        <p:spPr>
          <a:xfrm>
            <a:off x="7020271" y="5360442"/>
            <a:ext cx="181892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Comparison</a:t>
            </a:r>
          </a:p>
          <a:p>
            <a:r>
              <a:rPr lang="en-GB" dirty="0" smtClean="0"/>
              <a:t>E1 – E3 ?</a:t>
            </a:r>
          </a:p>
          <a:p>
            <a:r>
              <a:rPr lang="en-GB" dirty="0" smtClean="0"/>
              <a:t>E2 </a:t>
            </a:r>
            <a:r>
              <a:rPr lang="en-GB" dirty="0"/>
              <a:t>– </a:t>
            </a:r>
            <a:r>
              <a:rPr lang="en-GB" dirty="0" smtClean="0"/>
              <a:t>E4 ?</a:t>
            </a:r>
            <a:endParaRPr lang="en-GB" dirty="0"/>
          </a:p>
          <a:p>
            <a:endParaRPr lang="en-GB" dirty="0"/>
          </a:p>
        </p:txBody>
      </p:sp>
      <p:sp>
        <p:nvSpPr>
          <p:cNvPr id="7" name="ZoneTexte 6"/>
          <p:cNvSpPr txBox="1"/>
          <p:nvPr/>
        </p:nvSpPr>
        <p:spPr>
          <a:xfrm>
            <a:off x="7020271" y="3212976"/>
            <a:ext cx="18189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Overlay</a:t>
            </a:r>
            <a:endParaRPr lang="en-GB" dirty="0"/>
          </a:p>
        </p:txBody>
      </p:sp>
      <p:sp>
        <p:nvSpPr>
          <p:cNvPr id="8" name="ZoneTexte 7"/>
          <p:cNvSpPr txBox="1"/>
          <p:nvPr/>
        </p:nvSpPr>
        <p:spPr>
          <a:xfrm>
            <a:off x="899592" y="4581128"/>
            <a:ext cx="1584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Excellent separation down to 10 cm of distance between 2 close-by </a:t>
            </a:r>
            <a:r>
              <a:rPr lang="en-GB" dirty="0" err="1" smtClean="0"/>
              <a:t>h.showers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22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oneTexte 4"/>
          <p:cNvSpPr txBox="1">
            <a:spLocks noChangeArrowheads="1"/>
          </p:cNvSpPr>
          <p:nvPr/>
        </p:nvSpPr>
        <p:spPr bwMode="auto">
          <a:xfrm>
            <a:off x="194303" y="1916832"/>
            <a:ext cx="86868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Build </a:t>
            </a:r>
            <a:r>
              <a:rPr lang="en-US" dirty="0">
                <a:solidFill>
                  <a:srgbClr val="000000"/>
                </a:solidFill>
              </a:rPr>
              <a:t>few very large GRPC detectors (2-3 m2) :</a:t>
            </a:r>
            <a:r>
              <a:rPr lang="en-US" dirty="0" smtClean="0">
                <a:solidFill>
                  <a:srgbClr val="000000"/>
                </a:solidFill>
              </a:rPr>
              <a:t> gas circulation </a:t>
            </a:r>
            <a:r>
              <a:rPr lang="en-US" dirty="0">
                <a:solidFill>
                  <a:srgbClr val="000000"/>
                </a:solidFill>
              </a:rPr>
              <a:t>system, thickness</a:t>
            </a:r>
            <a:r>
              <a:rPr lang="en-US" dirty="0" smtClean="0">
                <a:solidFill>
                  <a:srgbClr val="000000"/>
                </a:solidFill>
              </a:rPr>
              <a:t>…;</a:t>
            </a:r>
            <a:endParaRPr lang="en-US" b="1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Test the new version of electronics </a:t>
            </a:r>
            <a:r>
              <a:rPr lang="en-US" dirty="0">
                <a:solidFill>
                  <a:srgbClr val="000000"/>
                </a:solidFill>
              </a:rPr>
              <a:t>(I2C, roll mode..</a:t>
            </a:r>
            <a:r>
              <a:rPr lang="en-US" dirty="0" smtClean="0">
                <a:solidFill>
                  <a:srgbClr val="000000"/>
                </a:solidFill>
              </a:rPr>
              <a:t>) ;</a:t>
            </a:r>
          </a:p>
          <a:p>
            <a:pPr>
              <a:buFontTx/>
              <a:buChar char="-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Design </a:t>
            </a:r>
            <a:r>
              <a:rPr lang="en-US" dirty="0">
                <a:solidFill>
                  <a:srgbClr val="000000"/>
                </a:solidFill>
              </a:rPr>
              <a:t>a new ASU capable to read the large GRPC (up to 3 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);</a:t>
            </a:r>
          </a:p>
          <a:p>
            <a:pPr>
              <a:buFontTx/>
              <a:buChar char="-"/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Develop </a:t>
            </a:r>
            <a:r>
              <a:rPr lang="en-US" dirty="0">
                <a:solidFill>
                  <a:srgbClr val="000000"/>
                </a:solidFill>
              </a:rPr>
              <a:t>a new DIF ( low consumption, reduced size, </a:t>
            </a:r>
            <a:r>
              <a:rPr lang="en-US" dirty="0" smtClean="0">
                <a:solidFill>
                  <a:srgbClr val="000000"/>
                </a:solidFill>
              </a:rPr>
              <a:t>new </a:t>
            </a:r>
            <a:r>
              <a:rPr lang="en-US" dirty="0">
                <a:solidFill>
                  <a:srgbClr val="000000"/>
                </a:solidFill>
              </a:rPr>
              <a:t>functionalities</a:t>
            </a:r>
            <a:r>
              <a:rPr lang="en-US" dirty="0" smtClean="0">
                <a:solidFill>
                  <a:srgbClr val="000000"/>
                </a:solidFill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Build </a:t>
            </a:r>
            <a:r>
              <a:rPr lang="en-US" dirty="0">
                <a:solidFill>
                  <a:srgbClr val="000000"/>
                </a:solidFill>
              </a:rPr>
              <a:t>a small mechanical prototype to host the few large </a:t>
            </a:r>
            <a:r>
              <a:rPr lang="en-US" dirty="0" smtClean="0">
                <a:solidFill>
                  <a:srgbClr val="000000"/>
                </a:solidFill>
              </a:rPr>
              <a:t>chambers and test it.</a:t>
            </a:r>
          </a:p>
          <a:p>
            <a:pPr>
              <a:buFontTx/>
              <a:buChar char="-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41987" name="ZoneTexte 2"/>
          <p:cNvSpPr txBox="1">
            <a:spLocks noChangeArrowheads="1"/>
          </p:cNvSpPr>
          <p:nvPr/>
        </p:nvSpPr>
        <p:spPr bwMode="auto">
          <a:xfrm>
            <a:off x="539552" y="1052736"/>
            <a:ext cx="6629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Verdana"/>
                <a:ea typeface="Apple Casual" charset="0"/>
                <a:cs typeface="Verdana"/>
              </a:rPr>
              <a:t>Road map in the</a:t>
            </a:r>
            <a:r>
              <a:rPr lang="en-US" sz="2400" b="1" dirty="0" smtClean="0">
                <a:solidFill>
                  <a:srgbClr val="000000"/>
                </a:solidFill>
                <a:latin typeface="Verdana"/>
                <a:ea typeface="Apple Casual" charset="0"/>
                <a:cs typeface="Verdana"/>
              </a:rPr>
              <a:t> 2-3 </a:t>
            </a:r>
            <a:r>
              <a:rPr lang="en-US" sz="2400" b="1" dirty="0">
                <a:solidFill>
                  <a:srgbClr val="000000"/>
                </a:solidFill>
                <a:latin typeface="Verdana"/>
                <a:ea typeface="Apple Casual" charset="0"/>
                <a:cs typeface="Verdana"/>
              </a:rPr>
              <a:t>coming years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seguin.LAL\Application Data\SSH\temp\lay1_hr3.png"/>
          <p:cNvPicPr>
            <a:picLocks noChangeAspect="1" noChangeArrowheads="1"/>
          </p:cNvPicPr>
          <p:nvPr/>
        </p:nvPicPr>
        <p:blipFill>
          <a:blip r:embed="rId3"/>
          <a:srcRect l="15015" t="12816" r="10617" b="13934"/>
          <a:stretch>
            <a:fillRect/>
          </a:stretch>
        </p:blipFill>
        <p:spPr bwMode="auto">
          <a:xfrm>
            <a:off x="126133" y="914400"/>
            <a:ext cx="23876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152400" y="228600"/>
            <a:ext cx="2819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Verdana"/>
                <a:cs typeface="Verdana"/>
              </a:rPr>
              <a:t>New version of the readout electronics</a:t>
            </a:r>
            <a:endParaRPr lang="en-GB" sz="1600" b="1" dirty="0">
              <a:latin typeface="Verdana"/>
              <a:cs typeface="Verdana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28600" y="3200400"/>
            <a:ext cx="31242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Verdana"/>
                <a:cs typeface="Verdana"/>
              </a:rPr>
              <a:t>The new version brings improvements on the previous one:</a:t>
            </a:r>
            <a:r>
              <a:rPr lang="en-GB" sz="1400" dirty="0" smtClean="0">
                <a:latin typeface="Verdana"/>
                <a:cs typeface="Verdana"/>
                <a:sym typeface="Wingdings"/>
              </a:rPr>
              <a:t> </a:t>
            </a:r>
          </a:p>
          <a:p>
            <a:pPr>
              <a:buFont typeface="Wingdings" charset="2"/>
              <a:buChar char="à"/>
            </a:pPr>
            <a:r>
              <a:rPr lang="en-GB" sz="1400" dirty="0" smtClean="0">
                <a:latin typeface="Verdana"/>
                <a:cs typeface="Verdana"/>
                <a:sym typeface="Wingdings"/>
              </a:rPr>
              <a:t>Independent channels and </a:t>
            </a:r>
          </a:p>
          <a:p>
            <a:r>
              <a:rPr lang="en-GB" sz="1400" dirty="0" smtClean="0">
                <a:latin typeface="Verdana"/>
                <a:cs typeface="Verdana"/>
                <a:sym typeface="Wingdings"/>
              </a:rPr>
              <a:t>   zero suppression</a:t>
            </a:r>
          </a:p>
          <a:p>
            <a:pPr>
              <a:buFont typeface="Wingdings" charset="2"/>
              <a:buChar char="à"/>
            </a:pPr>
            <a:r>
              <a:rPr lang="en-GB" sz="1400" dirty="0" smtClean="0">
                <a:latin typeface="Verdana"/>
                <a:cs typeface="Verdana"/>
                <a:sym typeface="Wingdings"/>
              </a:rPr>
              <a:t>Independent </a:t>
            </a:r>
            <a:r>
              <a:rPr lang="en-GB" sz="1400" dirty="0" err="1" smtClean="0">
                <a:latin typeface="Verdana"/>
                <a:cs typeface="Verdana"/>
                <a:sym typeface="Wingdings"/>
              </a:rPr>
              <a:t>ASICs</a:t>
            </a:r>
            <a:r>
              <a:rPr lang="en-GB" sz="1400" dirty="0" smtClean="0">
                <a:latin typeface="Verdana"/>
                <a:cs typeface="Verdana"/>
                <a:sym typeface="Wingdings"/>
              </a:rPr>
              <a:t> (I2C)</a:t>
            </a:r>
          </a:p>
          <a:p>
            <a:pPr>
              <a:buFont typeface="Wingdings" charset="2"/>
              <a:buChar char="à"/>
            </a:pPr>
            <a:r>
              <a:rPr lang="en-GB" sz="1400" dirty="0" smtClean="0">
                <a:latin typeface="Verdana"/>
                <a:cs typeface="Verdana"/>
                <a:sym typeface="Wingdings"/>
              </a:rPr>
              <a:t>Better dynamic range </a:t>
            </a:r>
            <a:endParaRPr lang="en-GB" sz="1400" dirty="0" smtClean="0">
              <a:latin typeface="Verdana"/>
              <a:cs typeface="Verdana"/>
              <a:sym typeface="Wingdings"/>
            </a:endParaRPr>
          </a:p>
          <a:p>
            <a:r>
              <a:rPr lang="en-GB" sz="1400" dirty="0">
                <a:latin typeface="Verdana"/>
                <a:cs typeface="Verdana"/>
                <a:sym typeface="Wingdings"/>
              </a:rPr>
              <a:t> </a:t>
            </a:r>
            <a:r>
              <a:rPr lang="en-GB" sz="1400" dirty="0" smtClean="0">
                <a:latin typeface="Verdana"/>
                <a:cs typeface="Verdana"/>
                <a:sym typeface="Wingdings"/>
              </a:rPr>
              <a:t> </a:t>
            </a:r>
            <a:r>
              <a:rPr lang="en-GB" sz="1400" dirty="0" smtClean="0">
                <a:latin typeface="Verdana"/>
                <a:cs typeface="Verdana"/>
                <a:sym typeface="Wingdings"/>
              </a:rPr>
              <a:t>(</a:t>
            </a:r>
            <a:r>
              <a:rPr lang="en-GB" sz="1400" dirty="0" smtClean="0">
                <a:latin typeface="Verdana"/>
                <a:cs typeface="Verdana"/>
                <a:sym typeface="Wingdings"/>
              </a:rPr>
              <a:t>up to 50 </a:t>
            </a:r>
            <a:r>
              <a:rPr lang="en-GB" sz="1400" dirty="0" err="1" smtClean="0">
                <a:latin typeface="Verdana"/>
                <a:cs typeface="Verdana"/>
                <a:sym typeface="Wingdings"/>
              </a:rPr>
              <a:t>pC</a:t>
            </a:r>
            <a:r>
              <a:rPr lang="en-GB" sz="1400" dirty="0" smtClean="0">
                <a:latin typeface="Verdana"/>
                <a:cs typeface="Verdana"/>
                <a:sym typeface="Wingdings"/>
              </a:rPr>
              <a:t>).</a:t>
            </a:r>
          </a:p>
          <a:p>
            <a:pPr>
              <a:buFont typeface="Wingdings" charset="2"/>
              <a:buChar char="à"/>
            </a:pPr>
            <a:r>
              <a:rPr lang="en-GB" sz="1400" dirty="0" smtClean="0">
                <a:latin typeface="Verdana"/>
                <a:cs typeface="Verdana"/>
                <a:sym typeface="Wingdings"/>
              </a:rPr>
              <a:t> successfully tested;</a:t>
            </a:r>
          </a:p>
          <a:p>
            <a:endParaRPr lang="en-GB" dirty="0" smtClean="0">
              <a:sym typeface="Wingdings"/>
            </a:endParaRPr>
          </a:p>
          <a:p>
            <a:r>
              <a:rPr lang="en-GB" dirty="0" smtClean="0">
                <a:sym typeface="Wingdings"/>
              </a:rPr>
              <a:t>600 ASIC have been produced</a:t>
            </a:r>
            <a:endParaRPr lang="en-GB" dirty="0" smtClean="0">
              <a:sym typeface="Wingdings"/>
            </a:endParaRPr>
          </a:p>
          <a:p>
            <a:endParaRPr lang="en-GB" dirty="0"/>
          </a:p>
        </p:txBody>
      </p:sp>
      <p:grpSp>
        <p:nvGrpSpPr>
          <p:cNvPr id="7" name="62 Grupo"/>
          <p:cNvGrpSpPr>
            <a:grpSpLocks/>
          </p:cNvGrpSpPr>
          <p:nvPr/>
        </p:nvGrpSpPr>
        <p:grpSpPr bwMode="auto">
          <a:xfrm>
            <a:off x="4298950" y="838200"/>
            <a:ext cx="5226050" cy="3720991"/>
            <a:chOff x="71480" y="1969698"/>
            <a:chExt cx="5432793" cy="4354902"/>
          </a:xfrm>
        </p:grpSpPr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1785685" y="1969698"/>
              <a:ext cx="2895270" cy="4354902"/>
            </a:xfrm>
            <a:prstGeom prst="rect">
              <a:avLst/>
            </a:prstGeom>
            <a:solidFill>
              <a:srgbClr val="EEFFE8"/>
            </a:solidFill>
            <a:ln w="9525">
              <a:solidFill>
                <a:srgbClr val="996633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ext Box 30"/>
            <p:cNvSpPr txBox="1">
              <a:spLocks noChangeArrowheads="1"/>
            </p:cNvSpPr>
            <p:nvPr/>
          </p:nvSpPr>
          <p:spPr bwMode="auto">
            <a:xfrm>
              <a:off x="3904073" y="2896493"/>
              <a:ext cx="1600200" cy="5836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ASU</a:t>
              </a:r>
            </a:p>
            <a:p>
              <a:pPr>
                <a:spcBef>
                  <a:spcPct val="50000"/>
                </a:spcBef>
              </a:pPr>
              <a:r>
                <a:rPr lang="fr-FR" sz="12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connectors</a:t>
              </a:r>
              <a:r>
                <a:rPr lang="fr-FR" sz="12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 </a:t>
              </a:r>
            </a:p>
          </p:txBody>
        </p:sp>
        <p:sp>
          <p:nvSpPr>
            <p:cNvPr id="24" name="Rectangle 77"/>
            <p:cNvSpPr>
              <a:spLocks noChangeArrowheads="1"/>
            </p:cNvSpPr>
            <p:nvPr/>
          </p:nvSpPr>
          <p:spPr bwMode="auto">
            <a:xfrm>
              <a:off x="4419270" y="3501008"/>
              <a:ext cx="152400" cy="1143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AutoShape 82"/>
            <p:cNvSpPr>
              <a:spLocks noChangeArrowheads="1"/>
            </p:cNvSpPr>
            <p:nvPr/>
          </p:nvSpPr>
          <p:spPr bwMode="auto">
            <a:xfrm rot="5400000">
              <a:off x="4076370" y="3843908"/>
              <a:ext cx="304800" cy="2286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pPr algn="r"/>
              <a:endParaRPr lang="en-US"/>
            </a:p>
          </p:txBody>
        </p:sp>
        <p:sp>
          <p:nvSpPr>
            <p:cNvPr id="26" name="AutoShape 83"/>
            <p:cNvSpPr>
              <a:spLocks noChangeArrowheads="1"/>
            </p:cNvSpPr>
            <p:nvPr/>
          </p:nvSpPr>
          <p:spPr bwMode="auto">
            <a:xfrm rot="16200000" flipH="1">
              <a:off x="4076370" y="4072508"/>
              <a:ext cx="304800" cy="2286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pPr algn="r"/>
              <a:endParaRPr lang="en-US"/>
            </a:p>
          </p:txBody>
        </p:sp>
        <p:sp>
          <p:nvSpPr>
            <p:cNvPr id="27" name="Line 84"/>
            <p:cNvSpPr>
              <a:spLocks noChangeShapeType="1"/>
            </p:cNvSpPr>
            <p:nvPr/>
          </p:nvSpPr>
          <p:spPr bwMode="auto">
            <a:xfrm>
              <a:off x="4343070" y="3958208"/>
              <a:ext cx="76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Line 85"/>
            <p:cNvSpPr>
              <a:spLocks noChangeShapeType="1"/>
            </p:cNvSpPr>
            <p:nvPr/>
          </p:nvSpPr>
          <p:spPr bwMode="auto">
            <a:xfrm>
              <a:off x="4343070" y="4186808"/>
              <a:ext cx="76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87"/>
            <p:cNvSpPr>
              <a:spLocks noChangeArrowheads="1"/>
            </p:cNvSpPr>
            <p:nvPr/>
          </p:nvSpPr>
          <p:spPr bwMode="auto">
            <a:xfrm>
              <a:off x="2088311" y="3702877"/>
              <a:ext cx="1629614" cy="815148"/>
            </a:xfrm>
            <a:prstGeom prst="rect">
              <a:avLst/>
            </a:prstGeom>
            <a:solidFill>
              <a:srgbClr val="E3E3D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Text Box 89"/>
            <p:cNvSpPr txBox="1">
              <a:spLocks noChangeArrowheads="1"/>
            </p:cNvSpPr>
            <p:nvPr/>
          </p:nvSpPr>
          <p:spPr bwMode="auto">
            <a:xfrm>
              <a:off x="2590470" y="3785290"/>
              <a:ext cx="9144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FPGA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1" name="Text Box 90"/>
            <p:cNvSpPr txBox="1">
              <a:spLocks noChangeArrowheads="1"/>
            </p:cNvSpPr>
            <p:nvPr/>
          </p:nvSpPr>
          <p:spPr bwMode="auto">
            <a:xfrm>
              <a:off x="2062879" y="4031852"/>
              <a:ext cx="1686943" cy="42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Large </a:t>
              </a:r>
              <a:r>
                <a:rPr lang="fr-FR" sz="1000" dirty="0" err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enough</a:t>
              </a:r>
              <a:r>
                <a:rPr lang="fr-FR" sz="1000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 to </a:t>
              </a:r>
              <a:r>
                <a:rPr lang="fr-FR" sz="1000" dirty="0" err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embed</a:t>
              </a:r>
              <a:r>
                <a:rPr lang="fr-FR" sz="1000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 processor if </a:t>
              </a:r>
              <a:r>
                <a:rPr lang="fr-FR" sz="1000" dirty="0" err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needed</a:t>
              </a:r>
              <a:endParaRPr lang="fr-FR" sz="10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" name="Rectangle 91"/>
            <p:cNvSpPr>
              <a:spLocks noChangeArrowheads="1"/>
            </p:cNvSpPr>
            <p:nvPr/>
          </p:nvSpPr>
          <p:spPr bwMode="auto">
            <a:xfrm>
              <a:off x="1752600" y="5334000"/>
              <a:ext cx="2667000" cy="914400"/>
            </a:xfrm>
            <a:prstGeom prst="rect">
              <a:avLst/>
            </a:prstGeom>
            <a:solidFill>
              <a:srgbClr val="E3E3D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Text Box 92"/>
            <p:cNvSpPr txBox="1">
              <a:spLocks noChangeArrowheads="1"/>
            </p:cNvSpPr>
            <p:nvPr/>
          </p:nvSpPr>
          <p:spPr bwMode="auto">
            <a:xfrm>
              <a:off x="2286000" y="5334000"/>
              <a:ext cx="14319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Power supply</a:t>
              </a:r>
            </a:p>
          </p:txBody>
        </p:sp>
        <p:sp>
          <p:nvSpPr>
            <p:cNvPr id="34" name="Text Box 93"/>
            <p:cNvSpPr txBox="1">
              <a:spLocks noChangeArrowheads="1"/>
            </p:cNvSpPr>
            <p:nvPr/>
          </p:nvSpPr>
          <p:spPr bwMode="auto">
            <a:xfrm>
              <a:off x="1752600" y="5562600"/>
              <a:ext cx="238601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DIF and ASU</a:t>
              </a:r>
            </a:p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Goldcaps to handle power pulsing ?</a:t>
              </a:r>
            </a:p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Current/voltage monitoring</a:t>
              </a:r>
            </a:p>
          </p:txBody>
        </p:sp>
        <p:sp>
          <p:nvSpPr>
            <p:cNvPr id="35" name="Rectangle 94"/>
            <p:cNvSpPr>
              <a:spLocks noChangeArrowheads="1"/>
            </p:cNvSpPr>
            <p:nvPr/>
          </p:nvSpPr>
          <p:spPr bwMode="auto">
            <a:xfrm>
              <a:off x="2057070" y="2747392"/>
              <a:ext cx="1447799" cy="609600"/>
            </a:xfrm>
            <a:prstGeom prst="rect">
              <a:avLst/>
            </a:prstGeom>
            <a:solidFill>
              <a:srgbClr val="E3E3D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Text Box 95"/>
            <p:cNvSpPr txBox="1">
              <a:spLocks noChangeArrowheads="1"/>
            </p:cNvSpPr>
            <p:nvPr/>
          </p:nvSpPr>
          <p:spPr bwMode="auto">
            <a:xfrm>
              <a:off x="2088311" y="2807930"/>
              <a:ext cx="1512127" cy="502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TTC electrical layer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  <a:p>
              <a:pPr>
                <a:spcBef>
                  <a:spcPct val="50000"/>
                </a:spcBef>
              </a:pPr>
              <a:r>
                <a:rPr lang="fr-FR" sz="100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(ADN2814)</a:t>
              </a:r>
            </a:p>
          </p:txBody>
        </p:sp>
        <p:sp>
          <p:nvSpPr>
            <p:cNvPr id="37" name="Rectangle 96"/>
            <p:cNvSpPr>
              <a:spLocks noChangeArrowheads="1"/>
            </p:cNvSpPr>
            <p:nvPr/>
          </p:nvSpPr>
          <p:spPr bwMode="auto">
            <a:xfrm>
              <a:off x="2987824" y="4808537"/>
              <a:ext cx="762000" cy="381000"/>
            </a:xfrm>
            <a:prstGeom prst="rect">
              <a:avLst/>
            </a:prstGeom>
            <a:solidFill>
              <a:srgbClr val="E3E3D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Text Box 97"/>
            <p:cNvSpPr txBox="1">
              <a:spLocks noChangeArrowheads="1"/>
            </p:cNvSpPr>
            <p:nvPr/>
          </p:nvSpPr>
          <p:spPr bwMode="auto">
            <a:xfrm>
              <a:off x="2941712" y="4884737"/>
              <a:ext cx="944158" cy="25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WatchDog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" name="Rectangle 98"/>
            <p:cNvSpPr>
              <a:spLocks noChangeArrowheads="1"/>
            </p:cNvSpPr>
            <p:nvPr/>
          </p:nvSpPr>
          <p:spPr bwMode="auto">
            <a:xfrm>
              <a:off x="3885870" y="4808537"/>
              <a:ext cx="457200" cy="381000"/>
            </a:xfrm>
            <a:prstGeom prst="rect">
              <a:avLst/>
            </a:prstGeom>
            <a:solidFill>
              <a:srgbClr val="E3E3D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Text Box 99"/>
            <p:cNvSpPr txBox="1">
              <a:spLocks noChangeArrowheads="1"/>
            </p:cNvSpPr>
            <p:nvPr/>
          </p:nvSpPr>
          <p:spPr bwMode="auto">
            <a:xfrm>
              <a:off x="3857410" y="4868863"/>
              <a:ext cx="609600" cy="25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Temp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1" name="Rectangle 106"/>
            <p:cNvSpPr>
              <a:spLocks noChangeArrowheads="1"/>
            </p:cNvSpPr>
            <p:nvPr/>
          </p:nvSpPr>
          <p:spPr bwMode="auto">
            <a:xfrm>
              <a:off x="1353344" y="3411590"/>
              <a:ext cx="9144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Text Box 107"/>
            <p:cNvSpPr txBox="1">
              <a:spLocks noChangeArrowheads="1"/>
            </p:cNvSpPr>
            <p:nvPr/>
          </p:nvSpPr>
          <p:spPr bwMode="auto">
            <a:xfrm>
              <a:off x="1331640" y="3411590"/>
              <a:ext cx="10668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SFP cages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3" name="Rectangle 110"/>
            <p:cNvSpPr>
              <a:spLocks noChangeArrowheads="1"/>
            </p:cNvSpPr>
            <p:nvPr/>
          </p:nvSpPr>
          <p:spPr bwMode="auto">
            <a:xfrm>
              <a:off x="1383596" y="2880047"/>
              <a:ext cx="5334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 Box 111"/>
            <p:cNvSpPr txBox="1">
              <a:spLocks noChangeArrowheads="1"/>
            </p:cNvSpPr>
            <p:nvPr/>
          </p:nvSpPr>
          <p:spPr bwMode="auto">
            <a:xfrm>
              <a:off x="389804" y="2332122"/>
              <a:ext cx="1371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RJ-45 (Data)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5" name="Rectangle 112"/>
            <p:cNvSpPr>
              <a:spLocks noChangeArrowheads="1"/>
            </p:cNvSpPr>
            <p:nvPr/>
          </p:nvSpPr>
          <p:spPr bwMode="auto">
            <a:xfrm>
              <a:off x="1524000" y="3866259"/>
              <a:ext cx="152400" cy="7778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Text Box 113"/>
            <p:cNvSpPr txBox="1">
              <a:spLocks noChangeArrowheads="1"/>
            </p:cNvSpPr>
            <p:nvPr/>
          </p:nvSpPr>
          <p:spPr bwMode="auto">
            <a:xfrm>
              <a:off x="71480" y="3935420"/>
              <a:ext cx="14478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fr-FR" sz="1000" b="1" dirty="0" err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Spare</a:t>
              </a:r>
              <a:r>
                <a:rPr lang="fr-FR" sz="1000" b="1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 I/Os </a:t>
              </a:r>
            </a:p>
            <a:p>
              <a:pPr algn="r">
                <a:spcBef>
                  <a:spcPct val="50000"/>
                </a:spcBef>
              </a:pPr>
              <a:r>
                <a:rPr lang="fr-FR" sz="1000" b="1" dirty="0" err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Clock</a:t>
              </a:r>
              <a:r>
                <a:rPr lang="fr-FR" sz="1000" b="1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 in/out</a:t>
              </a:r>
            </a:p>
            <a:p>
              <a:pPr algn="r">
                <a:spcBef>
                  <a:spcPct val="50000"/>
                </a:spcBef>
              </a:pPr>
              <a:r>
                <a:rPr lang="fr-FR" sz="1000" b="1" dirty="0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Power out</a:t>
              </a:r>
              <a:endParaRPr lang="fr-FR" sz="1000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Rectangle 114"/>
            <p:cNvSpPr>
              <a:spLocks noChangeArrowheads="1"/>
            </p:cNvSpPr>
            <p:nvPr/>
          </p:nvSpPr>
          <p:spPr bwMode="auto">
            <a:xfrm>
              <a:off x="1524000" y="5638800"/>
              <a:ext cx="1524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Text Box 115"/>
            <p:cNvSpPr txBox="1">
              <a:spLocks noChangeArrowheads="1"/>
            </p:cNvSpPr>
            <p:nvPr/>
          </p:nvSpPr>
          <p:spPr bwMode="auto">
            <a:xfrm>
              <a:off x="457200" y="5486400"/>
              <a:ext cx="1066800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endParaRPr lang="fr-FR" sz="1000" b="1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  <a:p>
              <a:pPr algn="r"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Power in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9" name="Rectangle 118"/>
            <p:cNvSpPr>
              <a:spLocks noChangeArrowheads="1"/>
            </p:cNvSpPr>
            <p:nvPr/>
          </p:nvSpPr>
          <p:spPr bwMode="auto">
            <a:xfrm>
              <a:off x="1433736" y="4876800"/>
              <a:ext cx="7620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Text Box 119"/>
            <p:cNvSpPr txBox="1">
              <a:spLocks noChangeArrowheads="1"/>
            </p:cNvSpPr>
            <p:nvPr/>
          </p:nvSpPr>
          <p:spPr bwMode="auto">
            <a:xfrm>
              <a:off x="1416968" y="4876800"/>
              <a:ext cx="10668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Micro USB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1" name="Rectangle 120"/>
            <p:cNvSpPr>
              <a:spLocks noChangeArrowheads="1"/>
            </p:cNvSpPr>
            <p:nvPr/>
          </p:nvSpPr>
          <p:spPr bwMode="auto">
            <a:xfrm>
              <a:off x="2362200" y="4800600"/>
              <a:ext cx="482174" cy="381000"/>
            </a:xfrm>
            <a:prstGeom prst="rect">
              <a:avLst/>
            </a:prstGeom>
            <a:solidFill>
              <a:srgbClr val="E3E3D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Text Box 121"/>
            <p:cNvSpPr txBox="1">
              <a:spLocks noChangeArrowheads="1"/>
            </p:cNvSpPr>
            <p:nvPr/>
          </p:nvSpPr>
          <p:spPr bwMode="auto">
            <a:xfrm>
              <a:off x="2286000" y="4860925"/>
              <a:ext cx="617118" cy="259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USB2 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3" name="Rectangle 126"/>
            <p:cNvSpPr>
              <a:spLocks noChangeArrowheads="1"/>
            </p:cNvSpPr>
            <p:nvPr/>
          </p:nvSpPr>
          <p:spPr bwMode="auto">
            <a:xfrm>
              <a:off x="2080768" y="2153392"/>
              <a:ext cx="1519670" cy="457200"/>
            </a:xfrm>
            <a:prstGeom prst="rect">
              <a:avLst/>
            </a:prstGeom>
            <a:solidFill>
              <a:srgbClr val="E3E3D7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Text Box 127"/>
            <p:cNvSpPr txBox="1">
              <a:spLocks noChangeArrowheads="1"/>
            </p:cNvSpPr>
            <p:nvPr/>
          </p:nvSpPr>
          <p:spPr bwMode="auto">
            <a:xfrm>
              <a:off x="2040503" y="2259754"/>
              <a:ext cx="16002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External Network chip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5" name="Rectangle 110"/>
            <p:cNvSpPr>
              <a:spLocks noChangeArrowheads="1"/>
            </p:cNvSpPr>
            <p:nvPr/>
          </p:nvSpPr>
          <p:spPr bwMode="auto">
            <a:xfrm>
              <a:off x="1386032" y="2347998"/>
              <a:ext cx="5334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Text Box 111"/>
            <p:cNvSpPr txBox="1">
              <a:spLocks noChangeArrowheads="1"/>
            </p:cNvSpPr>
            <p:nvPr/>
          </p:nvSpPr>
          <p:spPr bwMode="auto">
            <a:xfrm>
              <a:off x="389804" y="2896493"/>
              <a:ext cx="13716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000" b="1">
                  <a:solidFill>
                    <a:schemeClr val="tx1"/>
                  </a:solidFill>
                  <a:ea typeface="ＭＳ Ｐゴシック" charset="-128"/>
                  <a:cs typeface="ＭＳ Ｐゴシック" charset="-128"/>
                </a:rPr>
                <a:t>RJ-45 (TTC)</a:t>
              </a:r>
              <a:endParaRPr lang="fr-FR" sz="1000">
                <a:solidFill>
                  <a:schemeClr val="tx1"/>
                </a:solidFill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57" name="130 CuadroTexto"/>
            <p:cNvSpPr txBox="1">
              <a:spLocks noChangeArrowheads="1"/>
            </p:cNvSpPr>
            <p:nvPr/>
          </p:nvSpPr>
          <p:spPr bwMode="auto">
            <a:xfrm>
              <a:off x="390255" y="3323064"/>
              <a:ext cx="996862" cy="42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000" b="1" dirty="0" err="1">
                  <a:ea typeface="Arial" charset="0"/>
                  <a:cs typeface="Arial" charset="0"/>
                </a:rPr>
                <a:t>Fiber/copper</a:t>
              </a:r>
              <a:endParaRPr lang="fr-FR" sz="1000" b="1" dirty="0">
                <a:ea typeface="Arial" charset="0"/>
                <a:cs typeface="Arial" charset="0"/>
              </a:endParaRPr>
            </a:p>
            <a:p>
              <a:r>
                <a:rPr lang="fr-FR" sz="1000" b="1" dirty="0">
                  <a:ea typeface="Arial" charset="0"/>
                  <a:cs typeface="Arial" charset="0"/>
                </a:rPr>
                <a:t>(future use)</a:t>
              </a:r>
            </a:p>
          </p:txBody>
        </p:sp>
      </p:grpSp>
      <p:sp>
        <p:nvSpPr>
          <p:cNvPr id="61" name="ZoneTexte 60"/>
          <p:cNvSpPr txBox="1"/>
          <p:nvPr/>
        </p:nvSpPr>
        <p:spPr>
          <a:xfrm>
            <a:off x="5982340" y="152400"/>
            <a:ext cx="31616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Verdana"/>
                <a:cs typeface="Verdana"/>
              </a:rPr>
              <a:t>New features in </a:t>
            </a:r>
          </a:p>
          <a:p>
            <a:r>
              <a:rPr lang="en-GB" sz="1600" b="1" dirty="0" smtClean="0">
                <a:latin typeface="Verdana"/>
                <a:cs typeface="Verdana"/>
              </a:rPr>
              <a:t>the DAQ boards </a:t>
            </a:r>
            <a:endParaRPr lang="en-GB" sz="1600" b="1" dirty="0">
              <a:latin typeface="Verdana"/>
              <a:cs typeface="Verdana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114800" y="4648200"/>
            <a:ext cx="5029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à"/>
            </a:pPr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Only one DIF per plane. For the maximum </a:t>
            </a:r>
          </a:p>
          <a:p>
            <a:pPr marL="285750" indent="-285750"/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    length plane  (1x3m) the DIF will handle </a:t>
            </a:r>
          </a:p>
          <a:p>
            <a:pPr marL="285750" indent="-285750"/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    432 HR3 chips;</a:t>
            </a:r>
          </a:p>
          <a:p>
            <a:pPr marL="285750" indent="-285750">
              <a:buFont typeface="Wingdings" charset="2"/>
              <a:buChar char="à"/>
            </a:pPr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Slow control through the new HR3 I2C bus;</a:t>
            </a:r>
          </a:p>
          <a:p>
            <a:pPr marL="285750" indent="-285750"/>
            <a:r>
              <a:rPr lang="en-GB" sz="1400" dirty="0" err="1" smtClean="0"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</a:t>
            </a:r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  <a:sym typeface="Wingdings"/>
              </a:rPr>
              <a:t> </a:t>
            </a:r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Data transmission to DAQ by Ethernet using commercial switches for concentration;</a:t>
            </a:r>
          </a:p>
          <a:p>
            <a:pPr marL="285750" indent="-285750">
              <a:buFont typeface="Wingdings" charset="2"/>
              <a:buChar char="à"/>
            </a:pPr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Clock and synchronization by TTC;</a:t>
            </a:r>
          </a:p>
          <a:p>
            <a:pPr marL="285750" indent="-285750"/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  </a:t>
            </a:r>
          </a:p>
          <a:p>
            <a:pPr marL="285750" indent="-285750"/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     Synergy with R&amp;D on fast links R&amp;D of LHC (GBT)</a:t>
            </a:r>
          </a:p>
          <a:p>
            <a:pPr marL="285750" indent="-285750"/>
            <a:r>
              <a:rPr lang="en-GB" sz="1400" dirty="0" smtClean="0">
                <a:solidFill>
                  <a:srgbClr val="000000"/>
                </a:solidFill>
                <a:latin typeface="Verdana"/>
                <a:cs typeface="Verdana"/>
              </a:rPr>
              <a:t>      Funded essentially by </a:t>
            </a:r>
            <a:r>
              <a:rPr lang="en-GB" sz="1400" dirty="0" smtClean="0">
                <a:solidFill>
                  <a:srgbClr val="F13535"/>
                </a:solidFill>
                <a:latin typeface="Verdana"/>
                <a:cs typeface="Verdana"/>
              </a:rPr>
              <a:t>CIEMAT</a:t>
            </a:r>
            <a:endParaRPr lang="en-GB" sz="1400" dirty="0">
              <a:solidFill>
                <a:srgbClr val="F13535"/>
              </a:solidFill>
              <a:latin typeface="Verdana"/>
              <a:cs typeface="Verdana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28600" y="5867400"/>
            <a:ext cx="3124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Verdana"/>
                <a:cs typeface="Verdana"/>
                <a:sym typeface="Wingdings"/>
              </a:rPr>
              <a:t>New ASU design for large detectors under study</a:t>
            </a:r>
          </a:p>
          <a:p>
            <a:endParaRPr lang="en-GB" dirty="0" smtClean="0">
              <a:latin typeface="Verdana"/>
              <a:cs typeface="Verdana"/>
              <a:sym typeface="Wingdings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er 61"/>
          <p:cNvGrpSpPr/>
          <p:nvPr/>
        </p:nvGrpSpPr>
        <p:grpSpPr>
          <a:xfrm>
            <a:off x="457200" y="914400"/>
            <a:ext cx="8103520" cy="2454357"/>
            <a:chOff x="2498353" y="4419600"/>
            <a:chExt cx="6493247" cy="2362200"/>
          </a:xfrm>
        </p:grpSpPr>
        <p:grpSp>
          <p:nvGrpSpPr>
            <p:cNvPr id="59" name="Grouper 58"/>
            <p:cNvGrpSpPr/>
            <p:nvPr/>
          </p:nvGrpSpPr>
          <p:grpSpPr>
            <a:xfrm>
              <a:off x="2498353" y="4419600"/>
              <a:ext cx="3216648" cy="2352178"/>
              <a:chOff x="5851153" y="1253544"/>
              <a:chExt cx="3216648" cy="2352178"/>
            </a:xfrm>
          </p:grpSpPr>
          <p:grpSp>
            <p:nvGrpSpPr>
              <p:cNvPr id="2" name="Grouper 9"/>
              <p:cNvGrpSpPr>
                <a:grpSpLocks/>
              </p:cNvGrpSpPr>
              <p:nvPr/>
            </p:nvGrpSpPr>
            <p:grpSpPr bwMode="auto">
              <a:xfrm>
                <a:off x="5851153" y="1253544"/>
                <a:ext cx="3216648" cy="2352178"/>
                <a:chOff x="3118886" y="1276350"/>
                <a:chExt cx="5690006" cy="4057650"/>
              </a:xfrm>
            </p:grpSpPr>
            <p:pic>
              <p:nvPicPr>
                <p:cNvPr id="43013" name="Image 3"/>
                <p:cNvPicPr>
                  <a:picLocks noChangeAspect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3118886" y="1276350"/>
                  <a:ext cx="5568949" cy="40576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6" name="Connecteur droit avec flèche 5"/>
                <p:cNvCxnSpPr/>
                <p:nvPr/>
              </p:nvCxnSpPr>
              <p:spPr bwMode="auto">
                <a:xfrm rot="10800000" flipV="1">
                  <a:off x="5486400" y="3581024"/>
                  <a:ext cx="3048000" cy="1677340"/>
                </a:xfrm>
                <a:prstGeom prst="straightConnector1">
                  <a:avLst/>
                </a:prstGeom>
                <a:solidFill>
                  <a:srgbClr val="00B8FF"/>
                </a:solidFill>
                <a:ln w="9525" cap="flat" cmpd="sng" algn="ctr">
                  <a:solidFill>
                    <a:schemeClr val="accent3"/>
                  </a:solidFill>
                  <a:prstDash val="solid"/>
                  <a:round/>
                  <a:headEnd type="arrow"/>
                  <a:tailEnd type="arrow"/>
                </a:ln>
                <a:effectLst/>
              </p:spPr>
            </p:cxnSp>
            <p:sp>
              <p:nvSpPr>
                <p:cNvPr id="43015" name="ZoneTexte 6"/>
                <p:cNvSpPr txBox="1">
                  <a:spLocks noChangeArrowheads="1"/>
                </p:cNvSpPr>
                <p:nvPr/>
              </p:nvSpPr>
              <p:spPr bwMode="auto">
                <a:xfrm rot="19870601">
                  <a:off x="6561995" y="4502817"/>
                  <a:ext cx="1030740" cy="477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FFFFFF"/>
                      </a:solidFill>
                    </a:rPr>
                    <a:t>2 </a:t>
                  </a:r>
                  <a:r>
                    <a:rPr lang="en-US" sz="1200" dirty="0" err="1">
                      <a:solidFill>
                        <a:srgbClr val="FFFFFF"/>
                      </a:solidFill>
                    </a:rPr>
                    <a:t>m</a:t>
                  </a:r>
                  <a:endParaRPr lang="en-US" sz="1200" dirty="0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43016" name="Connecteur droit avec flèche 12"/>
                <p:cNvCxnSpPr>
                  <a:cxnSpLocks noChangeShapeType="1"/>
                </p:cNvCxnSpPr>
                <p:nvPr/>
              </p:nvCxnSpPr>
              <p:spPr bwMode="auto">
                <a:xfrm>
                  <a:off x="3200400" y="4191000"/>
                  <a:ext cx="1676400" cy="1066800"/>
                </a:xfrm>
                <a:prstGeom prst="straightConnector1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arrow" w="med" len="med"/>
                  <a:tailEnd type="arrow" w="med" len="med"/>
                </a:ln>
              </p:spPr>
            </p:cxnSp>
            <p:sp>
              <p:nvSpPr>
                <p:cNvPr id="43017" name="ZoneTexte 14"/>
                <p:cNvSpPr txBox="1">
                  <a:spLocks noChangeArrowheads="1"/>
                </p:cNvSpPr>
                <p:nvPr/>
              </p:nvSpPr>
              <p:spPr bwMode="auto">
                <a:xfrm rot="2074047">
                  <a:off x="3376056" y="4746372"/>
                  <a:ext cx="925889" cy="477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1 </a:t>
                  </a:r>
                  <a:r>
                    <a:rPr lang="en-US" sz="1200" dirty="0" err="1">
                      <a:solidFill>
                        <a:schemeClr val="bg1"/>
                      </a:solidFill>
                    </a:rPr>
                    <a:t>m</a:t>
                  </a:r>
                  <a:endParaRPr 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018" name="ZoneTexte 16"/>
                <p:cNvSpPr txBox="1">
                  <a:spLocks noChangeArrowheads="1"/>
                </p:cNvSpPr>
                <p:nvPr/>
              </p:nvSpPr>
              <p:spPr bwMode="auto">
                <a:xfrm>
                  <a:off x="6629400" y="1916113"/>
                  <a:ext cx="838200" cy="477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FFFFFF"/>
                      </a:solidFill>
                    </a:rPr>
                    <a:t>inlet</a:t>
                  </a:r>
                </a:p>
              </p:txBody>
            </p:sp>
            <p:sp>
              <p:nvSpPr>
                <p:cNvPr id="43019" name="ZoneTexte 17"/>
                <p:cNvSpPr txBox="1">
                  <a:spLocks noChangeArrowheads="1"/>
                </p:cNvSpPr>
                <p:nvPr/>
              </p:nvSpPr>
              <p:spPr bwMode="auto">
                <a:xfrm>
                  <a:off x="7602392" y="2531601"/>
                  <a:ext cx="1206500" cy="477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200" dirty="0">
                      <a:solidFill>
                        <a:srgbClr val="FFFFFF"/>
                      </a:solidFill>
                    </a:rPr>
                    <a:t>outlet</a:t>
                  </a:r>
                </a:p>
              </p:txBody>
            </p:sp>
          </p:grpSp>
          <p:sp>
            <p:nvSpPr>
              <p:cNvPr id="14" name="ZoneTexte 13"/>
              <p:cNvSpPr txBox="1"/>
              <p:nvPr/>
            </p:nvSpPr>
            <p:spPr>
              <a:xfrm>
                <a:off x="6172200" y="1253544"/>
                <a:ext cx="27073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solidFill>
                      <a:srgbClr val="FFFFFF"/>
                    </a:solidFill>
                  </a:rPr>
                  <a:t>Prototype circulation system</a:t>
                </a:r>
                <a:endParaRPr lang="en-GB" sz="1200" dirty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8" name="Grouper 57"/>
            <p:cNvGrpSpPr/>
            <p:nvPr/>
          </p:nvGrpSpPr>
          <p:grpSpPr>
            <a:xfrm>
              <a:off x="5674697" y="4419600"/>
              <a:ext cx="3316903" cy="2362200"/>
              <a:chOff x="5334000" y="4267200"/>
              <a:chExt cx="3316903" cy="2362200"/>
            </a:xfrm>
          </p:grpSpPr>
          <p:pic>
            <p:nvPicPr>
              <p:cNvPr id="12" name="Image 11" descr="2m2_091213_100_colours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34000" y="4277222"/>
                <a:ext cx="3151802" cy="2352178"/>
              </a:xfrm>
              <a:prstGeom prst="rect">
                <a:avLst/>
              </a:prstGeom>
            </p:spPr>
          </p:pic>
          <p:sp>
            <p:nvSpPr>
              <p:cNvPr id="15" name="ZoneTexte 14"/>
              <p:cNvSpPr txBox="1"/>
              <p:nvPr/>
            </p:nvSpPr>
            <p:spPr>
              <a:xfrm>
                <a:off x="5943600" y="4267200"/>
                <a:ext cx="270730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 smtClean="0">
                    <a:solidFill>
                      <a:srgbClr val="FFFFFF"/>
                    </a:solidFill>
                  </a:rPr>
                  <a:t>New circulation system</a:t>
                </a:r>
                <a:endParaRPr lang="en-GB" sz="1200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60" name="ZoneTexte 59"/>
          <p:cNvSpPr txBox="1"/>
          <p:nvPr/>
        </p:nvSpPr>
        <p:spPr>
          <a:xfrm>
            <a:off x="304800" y="45720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Verdana"/>
                <a:cs typeface="Verdana"/>
              </a:rPr>
              <a:t>Detector improvement : </a:t>
            </a:r>
            <a:r>
              <a:rPr lang="en-GB" sz="1400" dirty="0" smtClean="0">
                <a:latin typeface="Verdana"/>
                <a:cs typeface="Verdana"/>
              </a:rPr>
              <a:t>to achieve same performances with very large </a:t>
            </a:r>
            <a:r>
              <a:rPr lang="en-GB" sz="1400" dirty="0" err="1" smtClean="0">
                <a:latin typeface="Verdana"/>
                <a:cs typeface="Verdana"/>
              </a:rPr>
              <a:t>GRPCs</a:t>
            </a:r>
            <a:endParaRPr lang="en-GB" sz="1400" dirty="0">
              <a:latin typeface="Verdana"/>
              <a:cs typeface="Verdana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457201" y="3810000"/>
            <a:ext cx="3928943" cy="2972350"/>
            <a:chOff x="457201" y="3810000"/>
            <a:chExt cx="3466727" cy="2972350"/>
          </a:xfrm>
        </p:grpSpPr>
        <p:pic>
          <p:nvPicPr>
            <p:cNvPr id="63" name="Image 4" descr="Nueva imagen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7201" y="3810000"/>
              <a:ext cx="3466727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Image 3" descr="Nueva imagen (1)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57201" y="5867951"/>
              <a:ext cx="3466727" cy="914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" name="ZoneTexte 64"/>
          <p:cNvSpPr txBox="1"/>
          <p:nvPr/>
        </p:nvSpPr>
        <p:spPr>
          <a:xfrm>
            <a:off x="152401" y="3429000"/>
            <a:ext cx="8991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latin typeface="Verdana"/>
                <a:cs typeface="Verdana"/>
              </a:rPr>
              <a:t>Mechanical structure  : </a:t>
            </a:r>
            <a:r>
              <a:rPr lang="en-GB" sz="1400" dirty="0" smtClean="0">
                <a:latin typeface="Verdana"/>
                <a:cs typeface="Verdana"/>
              </a:rPr>
              <a:t>to be built with EBW techniques and to host few large detectors </a:t>
            </a:r>
            <a:r>
              <a:rPr lang="en-GB" sz="1400" dirty="0" err="1" smtClean="0">
                <a:latin typeface="Verdana"/>
                <a:cs typeface="Verdana"/>
              </a:rPr>
              <a:t>GRPCs</a:t>
            </a:r>
            <a:r>
              <a:rPr lang="en-GB" sz="1400" dirty="0" smtClean="0">
                <a:latin typeface="Verdana"/>
                <a:cs typeface="Verdana"/>
              </a:rPr>
              <a:t>   </a:t>
            </a:r>
            <a:endParaRPr lang="en-GB" sz="1400" dirty="0">
              <a:latin typeface="Verdana"/>
              <a:cs typeface="Verdana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10000"/>
            <a:ext cx="3710667" cy="29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4289" y="292245"/>
            <a:ext cx="7313613" cy="868362"/>
          </a:xfrm>
        </p:spPr>
        <p:txBody>
          <a:bodyPr/>
          <a:lstStyle/>
          <a:p>
            <a:r>
              <a:rPr lang="en-GB" sz="2800" b="1" dirty="0" smtClean="0">
                <a:latin typeface="Verdana"/>
                <a:cs typeface="Verdana"/>
              </a:rPr>
              <a:t>Conclusion and prospects</a:t>
            </a:r>
            <a:endParaRPr lang="en-GB" sz="2800" b="1" dirty="0">
              <a:latin typeface="Verdana"/>
              <a:cs typeface="Verdana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11560" y="1844824"/>
            <a:ext cx="815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Verdana"/>
                <a:cs typeface="Verdana"/>
              </a:rPr>
              <a:t>-The SDHCAL prototype is the first and up-to-now </a:t>
            </a:r>
            <a:r>
              <a:rPr lang="en-GB" sz="1600" dirty="0" smtClean="0">
                <a:latin typeface="Verdana"/>
                <a:cs typeface="Verdana"/>
              </a:rPr>
              <a:t>the unique </a:t>
            </a:r>
            <a:r>
              <a:rPr lang="en-GB" sz="1600" b="1" dirty="0" smtClean="0">
                <a:latin typeface="Verdana"/>
                <a:cs typeface="Verdana"/>
              </a:rPr>
              <a:t>technological</a:t>
            </a:r>
            <a:r>
              <a:rPr lang="en-GB" sz="1600" dirty="0" smtClean="0">
                <a:latin typeface="Verdana"/>
                <a:cs typeface="Verdana"/>
              </a:rPr>
              <a:t> </a:t>
            </a:r>
          </a:p>
          <a:p>
            <a:r>
              <a:rPr lang="en-GB" sz="1600" dirty="0" smtClean="0">
                <a:latin typeface="Verdana"/>
                <a:cs typeface="Verdana"/>
              </a:rPr>
              <a:t> calorimeter </a:t>
            </a:r>
            <a:r>
              <a:rPr lang="en-GB" sz="1600" dirty="0" smtClean="0">
                <a:latin typeface="Verdana"/>
                <a:cs typeface="Verdana"/>
              </a:rPr>
              <a:t>prototype built for ILC future experiments.</a:t>
            </a:r>
          </a:p>
          <a:p>
            <a:endParaRPr lang="en-GB" sz="1600" dirty="0" smtClean="0">
              <a:latin typeface="Verdana"/>
              <a:cs typeface="Verdana"/>
            </a:endParaRPr>
          </a:p>
          <a:p>
            <a:r>
              <a:rPr lang="en-GB" sz="1600" dirty="0" smtClean="0">
                <a:latin typeface="Verdana"/>
                <a:cs typeface="Verdana"/>
              </a:rPr>
              <a:t>-SDHCAL with its fine granularity is an excellent tool to develop and exploit </a:t>
            </a:r>
          </a:p>
          <a:p>
            <a:r>
              <a:rPr lang="en-GB" sz="1600" dirty="0" smtClean="0">
                <a:latin typeface="Verdana"/>
                <a:cs typeface="Verdana"/>
              </a:rPr>
              <a:t> PFA algorithms</a:t>
            </a:r>
            <a:r>
              <a:rPr lang="en-GB" sz="1600" dirty="0" smtClean="0">
                <a:latin typeface="Verdana"/>
                <a:cs typeface="Verdana"/>
              </a:rPr>
              <a:t>;</a:t>
            </a:r>
          </a:p>
          <a:p>
            <a:endParaRPr lang="en-GB" sz="1600" dirty="0" smtClean="0">
              <a:latin typeface="Verdana"/>
              <a:cs typeface="Verdana"/>
            </a:endParaRPr>
          </a:p>
          <a:p>
            <a:r>
              <a:rPr lang="en-GB" sz="1600" dirty="0" smtClean="0">
                <a:latin typeface="Verdana"/>
                <a:cs typeface="Verdana"/>
              </a:rPr>
              <a:t>-Fine granularity is also an excellent tool to study </a:t>
            </a:r>
            <a:r>
              <a:rPr lang="en-GB" sz="1600" dirty="0" err="1" smtClean="0">
                <a:latin typeface="Verdana"/>
                <a:cs typeface="Verdana"/>
              </a:rPr>
              <a:t>hadronic</a:t>
            </a:r>
            <a:r>
              <a:rPr lang="en-GB" sz="1600" dirty="0" smtClean="0">
                <a:latin typeface="Verdana"/>
                <a:cs typeface="Verdana"/>
              </a:rPr>
              <a:t> shower;</a:t>
            </a:r>
          </a:p>
          <a:p>
            <a:endParaRPr lang="en-GB" sz="1600" dirty="0" smtClean="0">
              <a:latin typeface="Verdana"/>
              <a:cs typeface="Verdana"/>
            </a:endParaRPr>
          </a:p>
          <a:p>
            <a:r>
              <a:rPr lang="en-GB" sz="1600" dirty="0" smtClean="0">
                <a:latin typeface="Verdana"/>
                <a:cs typeface="Verdana"/>
              </a:rPr>
              <a:t>-The project has led to several spin-offs (TOMUVOL, CMS,..); </a:t>
            </a:r>
          </a:p>
          <a:p>
            <a:endParaRPr lang="en-GB" sz="1600" dirty="0" smtClean="0">
              <a:latin typeface="Verdana"/>
              <a:cs typeface="Verdana"/>
            </a:endParaRPr>
          </a:p>
          <a:p>
            <a:r>
              <a:rPr lang="en-GB" sz="1600" dirty="0" smtClean="0">
                <a:latin typeface="Verdana"/>
                <a:cs typeface="Verdana"/>
              </a:rPr>
              <a:t>-Work </a:t>
            </a:r>
            <a:r>
              <a:rPr lang="en-GB" sz="1600" dirty="0" smtClean="0">
                <a:latin typeface="Verdana"/>
                <a:cs typeface="Verdana"/>
              </a:rPr>
              <a:t>on complete validation of the SDHCAL concept is </a:t>
            </a:r>
            <a:r>
              <a:rPr lang="en-GB" sz="1600" dirty="0" smtClean="0">
                <a:latin typeface="Verdana"/>
                <a:cs typeface="Verdana"/>
              </a:rPr>
              <a:t>on-going.</a:t>
            </a:r>
          </a:p>
          <a:p>
            <a:pPr marL="285750" indent="-285750">
              <a:buFontTx/>
              <a:buChar char="-"/>
            </a:pPr>
            <a:endParaRPr lang="en-GB" sz="1600" dirty="0">
              <a:latin typeface="Verdana"/>
              <a:cs typeface="Verdana"/>
            </a:endParaRPr>
          </a:p>
          <a:p>
            <a:r>
              <a:rPr lang="en-GB" sz="1600" dirty="0" smtClean="0">
                <a:latin typeface="Verdana"/>
                <a:cs typeface="Verdana"/>
              </a:rPr>
              <a:t>-Adapting the SDHCAL to CEPC, </a:t>
            </a:r>
            <a:r>
              <a:rPr lang="en-GB" sz="1600" dirty="0" err="1" smtClean="0">
                <a:latin typeface="Verdana"/>
                <a:cs typeface="Verdana"/>
              </a:rPr>
              <a:t>FCCee</a:t>
            </a:r>
            <a:r>
              <a:rPr lang="en-GB" sz="1600" dirty="0" smtClean="0">
                <a:latin typeface="Verdana"/>
                <a:cs typeface="Verdana"/>
              </a:rPr>
              <a:t> are also on-going (active </a:t>
            </a:r>
            <a:r>
              <a:rPr lang="en-GB" sz="1600" dirty="0" err="1" smtClean="0">
                <a:latin typeface="Verdana"/>
                <a:cs typeface="Verdana"/>
              </a:rPr>
              <a:t>cooloing</a:t>
            </a:r>
            <a:r>
              <a:rPr lang="en-GB" sz="1600" dirty="0" smtClean="0">
                <a:latin typeface="Verdana"/>
                <a:cs typeface="Verdana"/>
              </a:rPr>
              <a:t>, timing….)   </a:t>
            </a:r>
            <a:endParaRPr lang="en-GB" sz="1600" dirty="0" smtClean="0">
              <a:latin typeface="Verdana"/>
              <a:cs typeface="Verdana"/>
            </a:endParaRPr>
          </a:p>
          <a:p>
            <a:endParaRPr lang="en-GB" sz="1600" dirty="0" smtClean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 bwMode="auto">
          <a:xfrm>
            <a:off x="0" y="0"/>
            <a:ext cx="9144000" cy="660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Calice </a:t>
            </a:r>
            <a:r>
              <a:rPr lang="fr-FR" sz="4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calorimeters</a:t>
            </a:r>
            <a:endParaRPr lang="fr-FR" sz="4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charset="0"/>
            </a:endParaRPr>
          </a:p>
        </p:txBody>
      </p:sp>
      <p:sp>
        <p:nvSpPr>
          <p:cNvPr id="20483" name="ZoneTexte 7"/>
          <p:cNvSpPr txBox="1">
            <a:spLocks noChangeArrowheads="1"/>
          </p:cNvSpPr>
          <p:nvPr/>
        </p:nvSpPr>
        <p:spPr bwMode="auto">
          <a:xfrm>
            <a:off x="107504" y="982519"/>
            <a:ext cx="90364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Several R&amp;D on calorimeters are followed within the CALICE collaboration in </a:t>
            </a:r>
            <a:r>
              <a:rPr lang="en-US" sz="1800" dirty="0"/>
              <a:t>order </a:t>
            </a:r>
            <a:r>
              <a:rPr lang="en-US" sz="1800" dirty="0" smtClean="0"/>
              <a:t>to</a:t>
            </a:r>
          </a:p>
          <a:p>
            <a:pPr eaLnBrk="1" hangingPunct="1"/>
            <a:r>
              <a:rPr lang="en-US" sz="1800" dirty="0" smtClean="0"/>
              <a:t> </a:t>
            </a:r>
            <a:r>
              <a:rPr lang="en-US" sz="1800" dirty="0"/>
              <a:t>apply successfully </a:t>
            </a:r>
            <a:r>
              <a:rPr lang="en-US" sz="1800" dirty="0">
                <a:solidFill>
                  <a:srgbClr val="0000FF"/>
                </a:solidFill>
              </a:rPr>
              <a:t>particle flow </a:t>
            </a:r>
            <a:r>
              <a:rPr lang="en-US" sz="1800" dirty="0" smtClean="0">
                <a:solidFill>
                  <a:srgbClr val="0000FF"/>
                </a:solidFill>
              </a:rPr>
              <a:t>analysis</a:t>
            </a:r>
            <a:r>
              <a:rPr lang="en-US" sz="1800" dirty="0" smtClean="0"/>
              <a:t>. </a:t>
            </a:r>
          </a:p>
          <a:p>
            <a:pPr eaLnBrk="1" hangingPunct="1"/>
            <a:r>
              <a:rPr lang="en-US" sz="1800" dirty="0" smtClean="0">
                <a:solidFill>
                  <a:srgbClr val="FF00FC"/>
                </a:solidFill>
              </a:rPr>
              <a:t>High granularity but also compactness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and</a:t>
            </a:r>
            <a:r>
              <a:rPr lang="en-US" sz="1800" dirty="0" smtClean="0"/>
              <a:t> </a:t>
            </a:r>
            <a:r>
              <a:rPr lang="en-US" sz="1800" dirty="0" err="1" smtClean="0">
                <a:solidFill>
                  <a:srgbClr val="FF00FC"/>
                </a:solidFill>
              </a:rPr>
              <a:t>hermeticity</a:t>
            </a:r>
            <a:r>
              <a:rPr lang="en-US" sz="1800" dirty="0" smtClean="0">
                <a:solidFill>
                  <a:srgbClr val="FF00FC"/>
                </a:solidFill>
              </a:rPr>
              <a:t>  </a:t>
            </a:r>
            <a:r>
              <a:rPr lang="en-US" sz="1800" dirty="0" smtClean="0"/>
              <a:t>are </a:t>
            </a:r>
            <a:r>
              <a:rPr lang="en-US" sz="1800" dirty="0"/>
              <a:t>the key words of </a:t>
            </a:r>
            <a:r>
              <a:rPr lang="en-US" sz="1800" dirty="0" smtClean="0"/>
              <a:t>this development</a:t>
            </a:r>
            <a:r>
              <a:rPr lang="en-US" sz="1800" dirty="0"/>
              <a:t>.</a:t>
            </a:r>
          </a:p>
        </p:txBody>
      </p:sp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103438"/>
            <a:ext cx="8245475" cy="427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8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103438"/>
            <a:ext cx="15113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05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DA3732E-ABD2-0846-AC94-5AE7DF402B20}" type="slidenum">
              <a:rPr lang="en-US"/>
              <a:pPr/>
              <a:t>4</a:t>
            </a:fld>
            <a:endParaRPr lang="en-US"/>
          </a:p>
        </p:txBody>
      </p:sp>
      <p:sp>
        <p:nvSpPr>
          <p:cNvPr id="317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92696"/>
            <a:ext cx="9677400" cy="3672801"/>
          </a:xfrm>
        </p:spPr>
        <p:txBody>
          <a:bodyPr wrap="square">
            <a:spAutoFit/>
          </a:bodyPr>
          <a:lstStyle/>
          <a:p>
            <a:pPr>
              <a:buFont typeface="Wingdings" charset="2"/>
              <a:buNone/>
            </a:pPr>
            <a:r>
              <a:rPr lang="en-US" sz="1600" dirty="0">
                <a:solidFill>
                  <a:srgbClr val="FF0000"/>
                </a:solidFill>
                <a:latin typeface="Verdana" charset="0"/>
              </a:rPr>
              <a:t>1- Detector </a:t>
            </a:r>
            <a:r>
              <a:rPr lang="en-US" sz="1600" dirty="0" smtClean="0">
                <a:solidFill>
                  <a:srgbClr val="FF0000"/>
                </a:solidFill>
                <a:latin typeface="Verdana" charset="0"/>
              </a:rPr>
              <a:t>choice</a:t>
            </a:r>
          </a:p>
          <a:p>
            <a:pPr>
              <a:buFont typeface="Wingdings" charset="2"/>
              <a:buNone/>
            </a:pPr>
            <a:r>
              <a:rPr lang="en-US" sz="1400" dirty="0" smtClean="0">
                <a:latin typeface="Verdana" charset="0"/>
              </a:rPr>
              <a:t>Gaseous detectors: </a:t>
            </a:r>
            <a:r>
              <a:rPr lang="en-US" sz="1400" dirty="0">
                <a:latin typeface="Verdana" charset="0"/>
              </a:rPr>
              <a:t>homogenous</a:t>
            </a:r>
            <a:r>
              <a:rPr lang="en-US" sz="1400" dirty="0" smtClean="0">
                <a:latin typeface="Verdana" charset="0"/>
              </a:rPr>
              <a:t>, cost</a:t>
            </a:r>
            <a:r>
              <a:rPr lang="en-US" sz="1400" dirty="0">
                <a:latin typeface="Verdana" charset="0"/>
              </a:rPr>
              <a:t>-</a:t>
            </a:r>
            <a:r>
              <a:rPr lang="en-US" sz="1400" dirty="0" smtClean="0">
                <a:latin typeface="Verdana" charset="0"/>
              </a:rPr>
              <a:t>effective and highly transverse </a:t>
            </a:r>
            <a:r>
              <a:rPr lang="en-US" sz="1400" dirty="0">
                <a:latin typeface="Verdana" charset="0"/>
              </a:rPr>
              <a:t>and </a:t>
            </a:r>
            <a:r>
              <a:rPr lang="en-US" sz="1400" dirty="0" smtClean="0">
                <a:latin typeface="Verdana" charset="0"/>
              </a:rPr>
              <a:t>longitudinal </a:t>
            </a:r>
            <a:r>
              <a:rPr lang="en-US" sz="1400" b="1" dirty="0" smtClean="0">
                <a:solidFill>
                  <a:srgbClr val="F13535"/>
                </a:solidFill>
                <a:latin typeface="Verdana" charset="0"/>
              </a:rPr>
              <a:t>granular</a:t>
            </a:r>
            <a:r>
              <a:rPr lang="en-US" sz="1400" b="1" dirty="0" smtClean="0">
                <a:latin typeface="Verdana" charset="0"/>
              </a:rPr>
              <a:t>.    </a:t>
            </a:r>
          </a:p>
          <a:p>
            <a:pPr>
              <a:buFont typeface="Wingdings" charset="2"/>
              <a:buNone/>
            </a:pPr>
            <a:r>
              <a:rPr lang="en-US" sz="1400" b="1" dirty="0" smtClean="0">
                <a:latin typeface="Verdana" charset="0"/>
              </a:rPr>
              <a:t>GRPC </a:t>
            </a:r>
            <a:r>
              <a:rPr lang="en-US" sz="1400" dirty="0" smtClean="0">
                <a:latin typeface="Verdana" charset="0"/>
              </a:rPr>
              <a:t>: is an adequate candidate for </a:t>
            </a:r>
            <a:r>
              <a:rPr lang="en-US" sz="1400" dirty="0" smtClean="0">
                <a:latin typeface="Verdana" charset="0"/>
              </a:rPr>
              <a:t>ILC.  </a:t>
            </a:r>
            <a:endParaRPr lang="en-US" sz="1400" dirty="0">
              <a:latin typeface="Verdana" charset="0"/>
            </a:endParaRPr>
          </a:p>
          <a:p>
            <a:pPr>
              <a:buFont typeface="Wingdings" charset="2"/>
              <a:buNone/>
            </a:pPr>
            <a:r>
              <a:rPr lang="en-US" sz="1600" dirty="0">
                <a:solidFill>
                  <a:srgbClr val="FF0000"/>
                </a:solidFill>
                <a:latin typeface="Verdana" charset="0"/>
              </a:rPr>
              <a:t>2- Electronics readout choice </a:t>
            </a:r>
          </a:p>
          <a:p>
            <a:pPr>
              <a:buFont typeface="Wingdings" charset="2"/>
              <a:buNone/>
            </a:pPr>
            <a:r>
              <a:rPr lang="en-US" sz="1400" dirty="0">
                <a:latin typeface="Verdana" charset="0"/>
              </a:rPr>
              <a:t>At </a:t>
            </a:r>
            <a:r>
              <a:rPr lang="en-US" sz="1400" dirty="0">
                <a:solidFill>
                  <a:srgbClr val="FF0000"/>
                </a:solidFill>
                <a:latin typeface="Verdana" charset="0"/>
              </a:rPr>
              <a:t>high energy</a:t>
            </a:r>
            <a:r>
              <a:rPr lang="en-US" sz="1400" dirty="0">
                <a:latin typeface="Verdana" charset="0"/>
              </a:rPr>
              <a:t> the shower core is</a:t>
            </a:r>
            <a:r>
              <a:rPr lang="en-US" sz="1400" dirty="0" smtClean="0">
                <a:latin typeface="Verdana" charset="0"/>
              </a:rPr>
              <a:t>  very </a:t>
            </a:r>
            <a:r>
              <a:rPr lang="en-US" sz="1400" dirty="0" smtClean="0">
                <a:solidFill>
                  <a:srgbClr val="FF0000"/>
                </a:solidFill>
                <a:latin typeface="Verdana" charset="0"/>
              </a:rPr>
              <a:t>dense</a:t>
            </a:r>
          </a:p>
          <a:p>
            <a:pPr>
              <a:buNone/>
            </a:pPr>
            <a:r>
              <a:rPr lang="en-US" sz="1400" dirty="0" err="1" smtClean="0">
                <a:latin typeface="Verdana" charset="0"/>
                <a:sym typeface="Wingdings"/>
              </a:rPr>
              <a:t></a:t>
            </a:r>
            <a:r>
              <a:rPr lang="en-US" sz="1400" dirty="0" smtClean="0">
                <a:latin typeface="Verdana" charset="0"/>
                <a:sym typeface="Wingdings"/>
              </a:rPr>
              <a:t> </a:t>
            </a:r>
            <a:r>
              <a:rPr lang="en-US" sz="1400" dirty="0" smtClean="0">
                <a:latin typeface="Verdana" charset="0"/>
                <a:sym typeface="Wingdings" charset="2"/>
              </a:rPr>
              <a:t>Simple binary readout </a:t>
            </a:r>
            <a:r>
              <a:rPr lang="en-US" sz="1400" dirty="0">
                <a:latin typeface="Verdana" charset="0"/>
                <a:sym typeface="Wingdings" charset="2"/>
              </a:rPr>
              <a:t>will suffer saturation </a:t>
            </a:r>
            <a:r>
              <a:rPr lang="en-US" sz="1400" dirty="0" smtClean="0">
                <a:latin typeface="Verdana" charset="0"/>
                <a:sym typeface="Wingdings" charset="2"/>
              </a:rPr>
              <a:t>effect</a:t>
            </a:r>
          </a:p>
          <a:p>
            <a:pPr>
              <a:buNone/>
            </a:pPr>
            <a:r>
              <a:rPr lang="en-US" sz="1400" dirty="0" err="1" smtClean="0">
                <a:latin typeface="Verdana" charset="0"/>
                <a:sym typeface="Wingdings"/>
              </a:rPr>
              <a:t></a:t>
            </a:r>
            <a:r>
              <a:rPr lang="en-US" sz="1400" dirty="0" smtClean="0">
                <a:latin typeface="Verdana" charset="0"/>
              </a:rPr>
              <a:t> Semi</a:t>
            </a:r>
            <a:r>
              <a:rPr lang="en-US" sz="1400" dirty="0">
                <a:latin typeface="Verdana" charset="0"/>
              </a:rPr>
              <a:t>-digital readout (2-bit)</a:t>
            </a:r>
            <a:r>
              <a:rPr lang="en-US" sz="1400" dirty="0" smtClean="0">
                <a:latin typeface="Verdana" charset="0"/>
              </a:rPr>
              <a:t> can </a:t>
            </a:r>
            <a:r>
              <a:rPr lang="en-US" sz="1400" dirty="0">
                <a:latin typeface="Verdana" charset="0"/>
              </a:rPr>
              <a:t>improve the </a:t>
            </a:r>
            <a:r>
              <a:rPr lang="en-US" sz="1400" dirty="0" smtClean="0">
                <a:latin typeface="Verdana" charset="0"/>
              </a:rPr>
              <a:t>energy</a:t>
            </a:r>
          </a:p>
          <a:p>
            <a:pPr>
              <a:buNone/>
            </a:pPr>
            <a:r>
              <a:rPr lang="en-US" sz="1400" dirty="0" smtClean="0">
                <a:latin typeface="Verdana" charset="0"/>
              </a:rPr>
              <a:t>    resolution</a:t>
            </a:r>
            <a:r>
              <a:rPr lang="en-US" sz="1400" dirty="0">
                <a:latin typeface="Verdana" charset="0"/>
              </a:rPr>
              <a:t>.  </a:t>
            </a:r>
          </a:p>
        </p:txBody>
      </p:sp>
      <p:pic>
        <p:nvPicPr>
          <p:cNvPr id="317443" name="Picture 3" descr="E:\plots-pi-analys-IPNL_2009\LastData\resol-japanSemivsDigi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064" y="4221088"/>
            <a:ext cx="3642319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7162801" y="6172200"/>
            <a:ext cx="12953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latin typeface="Arial" charset="0"/>
              </a:rPr>
              <a:t>Simulation</a:t>
            </a:r>
            <a:endParaRPr lang="en-US" sz="1400" b="1" dirty="0">
              <a:latin typeface="Arial" charset="0"/>
            </a:endParaRPr>
          </a:p>
        </p:txBody>
      </p:sp>
      <p:grpSp>
        <p:nvGrpSpPr>
          <p:cNvPr id="22" name="Grouper 21"/>
          <p:cNvGrpSpPr/>
          <p:nvPr/>
        </p:nvGrpSpPr>
        <p:grpSpPr>
          <a:xfrm>
            <a:off x="304800" y="4648200"/>
            <a:ext cx="3276600" cy="1960622"/>
            <a:chOff x="304800" y="4648200"/>
            <a:chExt cx="3276600" cy="1960622"/>
          </a:xfrm>
        </p:grpSpPr>
        <p:sp>
          <p:nvSpPr>
            <p:cNvPr id="317445" name="Text Box 5"/>
            <p:cNvSpPr txBox="1">
              <a:spLocks noChangeArrowheads="1"/>
            </p:cNvSpPr>
            <p:nvPr/>
          </p:nvSpPr>
          <p:spPr bwMode="auto">
            <a:xfrm>
              <a:off x="1938648" y="6271017"/>
              <a:ext cx="1286600" cy="33780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Arial" charset="0"/>
                </a:rPr>
                <a:t>1 cm</a:t>
              </a:r>
              <a:r>
                <a:rPr lang="en-US" sz="2000" b="1" baseline="30000">
                  <a:solidFill>
                    <a:srgbClr val="FF0000"/>
                  </a:solidFill>
                  <a:latin typeface="Arial" charset="0"/>
                </a:rPr>
                <a:t>2</a:t>
              </a:r>
              <a:r>
                <a:rPr lang="en-US" sz="2000" b="1">
                  <a:solidFill>
                    <a:srgbClr val="FF0000"/>
                  </a:solidFill>
                  <a:latin typeface="Arial" charset="0"/>
                </a:rPr>
                <a:t> pad</a:t>
              </a:r>
            </a:p>
          </p:txBody>
        </p:sp>
        <p:sp>
          <p:nvSpPr>
            <p:cNvPr id="317446" name="Text Box 6"/>
            <p:cNvSpPr txBox="1">
              <a:spLocks noChangeArrowheads="1"/>
            </p:cNvSpPr>
            <p:nvPr/>
          </p:nvSpPr>
          <p:spPr bwMode="auto">
            <a:xfrm>
              <a:off x="304800" y="5396777"/>
              <a:ext cx="1359314" cy="31213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Arial" charset="0"/>
                </a:rPr>
                <a:t>Avalanches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729409" y="4648200"/>
              <a:ext cx="1851991" cy="1426890"/>
              <a:chOff x="576" y="2815"/>
              <a:chExt cx="1248" cy="1056"/>
            </a:xfrm>
          </p:grpSpPr>
          <p:sp>
            <p:nvSpPr>
              <p:cNvPr id="317448" name="Rectangle 8"/>
              <p:cNvSpPr>
                <a:spLocks noChangeArrowheads="1"/>
              </p:cNvSpPr>
              <p:nvPr/>
            </p:nvSpPr>
            <p:spPr bwMode="auto">
              <a:xfrm>
                <a:off x="576" y="2815"/>
                <a:ext cx="1248" cy="105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fr-FR">
                  <a:latin typeface="Arial" charset="0"/>
                </a:endParaRPr>
              </a:p>
            </p:txBody>
          </p:sp>
          <p:sp>
            <p:nvSpPr>
              <p:cNvPr id="317449" name="Oval 9"/>
              <p:cNvSpPr>
                <a:spLocks noChangeArrowheads="1"/>
              </p:cNvSpPr>
              <p:nvPr/>
            </p:nvSpPr>
            <p:spPr bwMode="auto">
              <a:xfrm>
                <a:off x="768" y="3024"/>
                <a:ext cx="144" cy="14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450" name="Oval 10"/>
              <p:cNvSpPr>
                <a:spLocks noChangeArrowheads="1"/>
              </p:cNvSpPr>
              <p:nvPr/>
            </p:nvSpPr>
            <p:spPr bwMode="auto">
              <a:xfrm>
                <a:off x="1248" y="3216"/>
                <a:ext cx="240" cy="240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451" name="Oval 11"/>
              <p:cNvSpPr>
                <a:spLocks noChangeArrowheads="1"/>
              </p:cNvSpPr>
              <p:nvPr/>
            </p:nvSpPr>
            <p:spPr bwMode="auto">
              <a:xfrm>
                <a:off x="816" y="3600"/>
                <a:ext cx="192" cy="19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452" name="Oval 12"/>
              <p:cNvSpPr>
                <a:spLocks noChangeArrowheads="1"/>
              </p:cNvSpPr>
              <p:nvPr/>
            </p:nvSpPr>
            <p:spPr bwMode="auto">
              <a:xfrm>
                <a:off x="1296" y="3696"/>
                <a:ext cx="144" cy="144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7453" name="Oval 13"/>
              <p:cNvSpPr>
                <a:spLocks noChangeArrowheads="1"/>
              </p:cNvSpPr>
              <p:nvPr/>
            </p:nvSpPr>
            <p:spPr bwMode="auto">
              <a:xfrm>
                <a:off x="1392" y="3648"/>
                <a:ext cx="192" cy="192"/>
              </a:xfrm>
              <a:prstGeom prst="ellipse">
                <a:avLst/>
              </a:prstGeom>
              <a:ln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17454" name="Line 14"/>
            <p:cNvSpPr>
              <a:spLocks noChangeShapeType="1"/>
            </p:cNvSpPr>
            <p:nvPr/>
          </p:nvSpPr>
          <p:spPr bwMode="auto">
            <a:xfrm flipV="1">
              <a:off x="1586948" y="5060322"/>
              <a:ext cx="498613" cy="518869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7455" name="Line 15"/>
            <p:cNvSpPr>
              <a:spLocks noChangeShapeType="1"/>
            </p:cNvSpPr>
            <p:nvPr/>
          </p:nvSpPr>
          <p:spPr bwMode="auto">
            <a:xfrm>
              <a:off x="1586948" y="5579191"/>
              <a:ext cx="569843" cy="129717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7456" name="Line 16"/>
            <p:cNvSpPr>
              <a:spLocks noChangeShapeType="1"/>
            </p:cNvSpPr>
            <p:nvPr/>
          </p:nvSpPr>
          <p:spPr bwMode="auto">
            <a:xfrm flipV="1">
              <a:off x="1586948" y="5319757"/>
              <a:ext cx="1210917" cy="259434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317457" name="Picture 17" descr="gerbe3Dwithd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064" y="1484784"/>
            <a:ext cx="3642319" cy="2592288"/>
          </a:xfrm>
          <a:prstGeom prst="rect">
            <a:avLst/>
          </a:prstGeom>
          <a:noFill/>
        </p:spPr>
      </p:pic>
      <p:sp>
        <p:nvSpPr>
          <p:cNvPr id="317458" name="Text Box 18"/>
          <p:cNvSpPr txBox="1">
            <a:spLocks noChangeArrowheads="1"/>
          </p:cNvSpPr>
          <p:nvPr/>
        </p:nvSpPr>
        <p:spPr bwMode="auto">
          <a:xfrm>
            <a:off x="228600" y="152400"/>
            <a:ext cx="3032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Verdana"/>
                <a:cs typeface="Verdana"/>
              </a:rPr>
              <a:t>SDHCAL concept</a:t>
            </a:r>
          </a:p>
          <a:p>
            <a:endParaRPr lang="en-US" sz="2400" b="1" dirty="0">
              <a:solidFill>
                <a:srgbClr val="CC3300"/>
              </a:solidFill>
              <a:latin typeface="Verdana"/>
              <a:cs typeface="Verdana"/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rot="5400000">
            <a:off x="5880599" y="6054821"/>
            <a:ext cx="432391" cy="15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5791200" y="5396777"/>
            <a:ext cx="762000" cy="30777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dirty="0" smtClean="0"/>
              <a:t>30 </a:t>
            </a:r>
            <a:r>
              <a:rPr lang="en-GB" sz="1400" dirty="0" err="1" smtClean="0"/>
              <a:t>GeV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4A01BAF-F906-0F48-AC50-BE1AD84349B5}" type="slidenum">
              <a:rPr lang="en-US"/>
              <a:pPr/>
              <a:t>5</a:t>
            </a:fld>
            <a:endParaRPr lang="en-US"/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76200" y="2011740"/>
            <a:ext cx="5105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Verdana"/>
                <a:cs typeface="Verdana"/>
              </a:rPr>
              <a:t>The structure proposed for the SDHCAL-ILD</a:t>
            </a:r>
            <a:r>
              <a:rPr lang="en-US" sz="1400" dirty="0" smtClean="0">
                <a:latin typeface="Verdana"/>
                <a:cs typeface="Verdana"/>
              </a:rPr>
              <a:t> :</a:t>
            </a:r>
            <a:endParaRPr lang="en-US" sz="1400" dirty="0">
              <a:latin typeface="Verdana"/>
              <a:cs typeface="Verdana"/>
            </a:endParaRP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</a:t>
            </a:r>
            <a:r>
              <a:rPr lang="en-US" sz="1400" dirty="0" smtClean="0">
                <a:latin typeface="Verdana"/>
                <a:cs typeface="Verdana"/>
              </a:rPr>
              <a:t> Is </a:t>
            </a:r>
            <a:r>
              <a:rPr lang="en-US" sz="1400" dirty="0" smtClean="0">
                <a:solidFill>
                  <a:srgbClr val="FF0000"/>
                </a:solidFill>
                <a:latin typeface="Verdana"/>
                <a:cs typeface="Verdana"/>
              </a:rPr>
              <a:t>self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Verdana"/>
              </a:rPr>
              <a:t>-supporting </a:t>
            </a:r>
          </a:p>
          <a:p>
            <a:pPr>
              <a:buFontTx/>
              <a:buChar char="•"/>
            </a:pPr>
            <a:r>
              <a:rPr lang="en-US" sz="1400" dirty="0" smtClean="0">
                <a:latin typeface="Verdana"/>
                <a:cs typeface="Verdana"/>
              </a:rPr>
              <a:t>  Has </a:t>
            </a:r>
            <a:r>
              <a:rPr lang="en-US" sz="1400" dirty="0">
                <a:latin typeface="Verdana"/>
                <a:cs typeface="Verdana"/>
              </a:rPr>
              <a:t>negligible dead zones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Verdana"/>
              </a:rPr>
              <a:t>Eliminates</a:t>
            </a:r>
            <a:r>
              <a:rPr lang="en-US" sz="1400" dirty="0">
                <a:latin typeface="Verdana"/>
                <a:cs typeface="Verdana"/>
              </a:rPr>
              <a:t> projective </a:t>
            </a:r>
            <a:r>
              <a:rPr lang="en-US" sz="1400" dirty="0">
                <a:solidFill>
                  <a:srgbClr val="FF0000"/>
                </a:solidFill>
                <a:latin typeface="Verdana"/>
                <a:cs typeface="Verdana"/>
              </a:rPr>
              <a:t>cracks</a:t>
            </a:r>
            <a:r>
              <a:rPr lang="en-US" sz="1400" dirty="0">
                <a:latin typeface="Verdana"/>
                <a:cs typeface="Verdana"/>
              </a:rPr>
              <a:t>  </a:t>
            </a:r>
          </a:p>
          <a:p>
            <a:pPr>
              <a:buFontTx/>
              <a:buChar char="•"/>
            </a:pPr>
            <a:r>
              <a:rPr lang="en-US" sz="1400" dirty="0">
                <a:latin typeface="Verdana"/>
                <a:cs typeface="Verdana"/>
              </a:rPr>
              <a:t>  Minimizes barrel / </a:t>
            </a:r>
            <a:r>
              <a:rPr lang="en-US" sz="1400" dirty="0" err="1">
                <a:latin typeface="Verdana"/>
                <a:cs typeface="Verdana"/>
              </a:rPr>
              <a:t>endcap</a:t>
            </a:r>
            <a:r>
              <a:rPr lang="en-US" sz="1400" dirty="0">
                <a:latin typeface="Verdana"/>
                <a:cs typeface="Verdana"/>
              </a:rPr>
              <a:t> separation </a:t>
            </a:r>
          </a:p>
          <a:p>
            <a:r>
              <a:rPr lang="en-US" sz="1400" dirty="0">
                <a:latin typeface="Verdana"/>
                <a:cs typeface="Verdana"/>
              </a:rPr>
              <a:t>   (services leaving from the outer radius)</a:t>
            </a:r>
          </a:p>
        </p:txBody>
      </p:sp>
      <p:sp>
        <p:nvSpPr>
          <p:cNvPr id="162837" name="Text Box 21"/>
          <p:cNvSpPr txBox="1">
            <a:spLocks noChangeArrowheads="1"/>
          </p:cNvSpPr>
          <p:nvPr/>
        </p:nvSpPr>
        <p:spPr bwMode="auto">
          <a:xfrm>
            <a:off x="228600" y="152400"/>
            <a:ext cx="29308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SDHCAL for ILD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2838" name="Text Box 22"/>
          <p:cNvSpPr txBox="1">
            <a:spLocks noChangeArrowheads="1"/>
          </p:cNvSpPr>
          <p:nvPr/>
        </p:nvSpPr>
        <p:spPr bwMode="auto">
          <a:xfrm>
            <a:off x="76200" y="751582"/>
            <a:ext cx="8153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Verdana"/>
                <a:cs typeface="Verdana"/>
              </a:rPr>
              <a:t> The SDHCAL-GRPC is </a:t>
            </a:r>
            <a:r>
              <a:rPr lang="en-US" sz="1400" dirty="0">
                <a:latin typeface="Verdana"/>
                <a:cs typeface="Verdana"/>
              </a:rPr>
              <a:t>one of the two HCAL options </a:t>
            </a:r>
            <a:r>
              <a:rPr lang="en-US" sz="1400" dirty="0" smtClean="0">
                <a:latin typeface="Verdana"/>
                <a:cs typeface="Verdana"/>
              </a:rPr>
              <a:t>proposed</a:t>
            </a:r>
          </a:p>
          <a:p>
            <a:r>
              <a:rPr lang="en-US" sz="1400" dirty="0" smtClean="0">
                <a:latin typeface="Verdana"/>
                <a:cs typeface="Verdana"/>
              </a:rPr>
              <a:t> in the </a:t>
            </a:r>
            <a:r>
              <a:rPr lang="en-US" sz="1400" b="1" dirty="0">
                <a:latin typeface="Verdana"/>
                <a:cs typeface="Verdana"/>
              </a:rPr>
              <a:t>ILD</a:t>
            </a:r>
            <a:r>
              <a:rPr lang="en-US" sz="1400" dirty="0">
                <a:latin typeface="Verdana"/>
                <a:cs typeface="Verdana"/>
              </a:rPr>
              <a:t> </a:t>
            </a:r>
            <a:r>
              <a:rPr lang="en-US" sz="1400" b="1" dirty="0">
                <a:latin typeface="Verdana"/>
                <a:cs typeface="Verdana"/>
              </a:rPr>
              <a:t>L</a:t>
            </a:r>
            <a:r>
              <a:rPr lang="en-US" sz="1400" dirty="0">
                <a:latin typeface="Verdana"/>
                <a:cs typeface="Verdana"/>
              </a:rPr>
              <a:t>etter </a:t>
            </a:r>
            <a:r>
              <a:rPr lang="en-US" sz="1400" b="1" dirty="0">
                <a:latin typeface="Verdana"/>
                <a:cs typeface="Verdana"/>
              </a:rPr>
              <a:t>O</a:t>
            </a:r>
            <a:r>
              <a:rPr lang="en-US" sz="1400" dirty="0">
                <a:latin typeface="Verdana"/>
                <a:cs typeface="Verdana"/>
              </a:rPr>
              <a:t>f </a:t>
            </a:r>
            <a:r>
              <a:rPr lang="en-US" sz="1400" b="1" dirty="0" smtClean="0">
                <a:latin typeface="Verdana"/>
                <a:cs typeface="Verdana"/>
              </a:rPr>
              <a:t>I</a:t>
            </a:r>
            <a:r>
              <a:rPr lang="en-US" sz="1400" dirty="0" smtClean="0">
                <a:latin typeface="Verdana"/>
                <a:cs typeface="Verdana"/>
              </a:rPr>
              <a:t>ntention (LOI). Modules are  made of </a:t>
            </a:r>
          </a:p>
          <a:p>
            <a:r>
              <a:rPr lang="en-US" sz="1400" dirty="0" smtClean="0">
                <a:latin typeface="Verdana"/>
                <a:cs typeface="Verdana"/>
              </a:rPr>
              <a:t> 48 RPC chambers (6λ</a:t>
            </a:r>
            <a:r>
              <a:rPr lang="en-US" sz="1400" baseline="-25000" dirty="0" smtClean="0">
                <a:latin typeface="Verdana"/>
                <a:cs typeface="Verdana"/>
              </a:rPr>
              <a:t>I</a:t>
            </a:r>
            <a:r>
              <a:rPr lang="en-US" sz="1400" dirty="0" smtClean="0">
                <a:latin typeface="Verdana"/>
                <a:cs typeface="Verdana"/>
              </a:rPr>
              <a:t>) equipped with </a:t>
            </a:r>
          </a:p>
          <a:p>
            <a:r>
              <a:rPr lang="en-US" sz="1400" dirty="0" smtClean="0">
                <a:latin typeface="Verdana"/>
                <a:cs typeface="Verdana"/>
              </a:rPr>
              <a:t> power-pulsing electronics readout.   </a:t>
            </a:r>
            <a:endParaRPr lang="en-US" sz="1400" dirty="0">
              <a:latin typeface="Verdana"/>
              <a:cs typeface="Verdana"/>
            </a:endParaRPr>
          </a:p>
        </p:txBody>
      </p:sp>
      <p:pic>
        <p:nvPicPr>
          <p:cNvPr id="23" name="Image 3" descr="DHCALview_global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81000"/>
            <a:ext cx="33528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32350" y="3709988"/>
            <a:ext cx="4235450" cy="299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52400" y="3429000"/>
            <a:ext cx="4377631" cy="29568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solidFill>
                <a:srgbClr val="FF0000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FF0000"/>
                </a:solidFill>
                <a:latin typeface="Verdana" charset="0"/>
              </a:rPr>
              <a:t>SDHCAL Prototype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- Come as close as possible to the </a:t>
            </a:r>
            <a:r>
              <a:rPr lang="en-US" sz="1400" dirty="0" smtClean="0">
                <a:solidFill>
                  <a:srgbClr val="FF0000"/>
                </a:solidFill>
                <a:latin typeface="Verdana" charset="0"/>
              </a:rPr>
              <a:t>ILD module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  and be able to study </a:t>
            </a:r>
            <a:r>
              <a:rPr lang="en-US" sz="1400" dirty="0" err="1" smtClean="0">
                <a:solidFill>
                  <a:srgbClr val="000000"/>
                </a:solidFill>
                <a:latin typeface="Verdana" charset="0"/>
              </a:rPr>
              <a:t>hadronic</a:t>
            </a: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 showers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latin typeface="Verdana" charset="0"/>
              </a:rPr>
              <a:t>-</a:t>
            </a:r>
            <a:r>
              <a:rPr lang="en-US" sz="1400" dirty="0" smtClean="0">
                <a:solidFill>
                  <a:srgbClr val="FF0000"/>
                </a:solidFill>
                <a:latin typeface="Verdana" charset="0"/>
              </a:rPr>
              <a:t>48 units </a:t>
            </a:r>
            <a:r>
              <a:rPr lang="en-US" sz="1400" dirty="0" smtClean="0">
                <a:latin typeface="Verdana" charset="0"/>
              </a:rPr>
              <a:t>(active layer + absorber)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latin typeface="Verdana" charset="0"/>
              </a:rPr>
              <a:t>  fulfilling the ILD requirements.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400" dirty="0" smtClean="0"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chemeClr val="accent2">
                    <a:lumMod val="50000"/>
                    <a:lumOff val="50000"/>
                  </a:schemeClr>
                </a:solidFill>
                <a:latin typeface="Verdana" charset="0"/>
              </a:rPr>
              <a:t>Challenges</a:t>
            </a:r>
            <a:r>
              <a:rPr lang="en-US" sz="1400" dirty="0" smtClean="0">
                <a:latin typeface="Verdana" charset="0"/>
              </a:rPr>
              <a:t>  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Verdana" charset="0"/>
              </a:rPr>
              <a:t>-Homogeneity </a:t>
            </a: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for large surfaces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-Thickness of only few mms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-Services from one side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-Embedded power-cycled electronics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dirty="0">
                <a:solidFill>
                  <a:srgbClr val="000000"/>
                </a:solidFill>
                <a:latin typeface="Verdana" charset="0"/>
              </a:rPr>
              <a:t>-Self-supporting mechanical structure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3987" y="76200"/>
            <a:ext cx="7313613" cy="533400"/>
          </a:xfrm>
        </p:spPr>
        <p:txBody>
          <a:bodyPr/>
          <a:lstStyle/>
          <a:p>
            <a:pPr algn="l"/>
            <a:r>
              <a:rPr lang="en-GB" sz="2000" b="1" dirty="0" smtClean="0">
                <a:latin typeface="Verdana"/>
                <a:cs typeface="Verdana"/>
              </a:rPr>
              <a:t>GRPC development</a:t>
            </a:r>
            <a:endParaRPr lang="en-GB" sz="2000" b="1" dirty="0">
              <a:latin typeface="Verdana"/>
              <a:cs typeface="Verdana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059474" y="609598"/>
            <a:ext cx="4048801" cy="2538265"/>
            <a:chOff x="2543" y="1106"/>
            <a:chExt cx="2062" cy="155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3" y="1106"/>
              <a:ext cx="2062" cy="15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2588" y="1334"/>
              <a:ext cx="244" cy="90"/>
            </a:xfrm>
            <a:prstGeom prst="ellipse">
              <a:avLst/>
            </a:prstGeom>
            <a:solidFill>
              <a:srgbClr val="A3B2C1">
                <a:alpha val="0"/>
              </a:srgbClr>
            </a:solidFill>
            <a:ln w="2232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2571" y="1320"/>
              <a:ext cx="1170" cy="1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fr-FR" sz="1400" dirty="0">
                  <a:solidFill>
                    <a:schemeClr val="bg1"/>
                  </a:solidFill>
                  <a:latin typeface="Verdana" charset="0"/>
                </a:rPr>
                <a:t>Max.</a:t>
              </a:r>
              <a:r>
                <a:rPr lang="fr-FR" sz="1400" dirty="0" smtClean="0">
                  <a:solidFill>
                    <a:schemeClr val="bg1"/>
                  </a:solidFill>
                  <a:latin typeface="Verdana" charset="0"/>
                </a:rPr>
                <a:t> </a:t>
              </a:r>
              <a:r>
                <a:rPr lang="en-US" sz="1400" dirty="0" smtClean="0">
                  <a:solidFill>
                    <a:schemeClr val="bg1"/>
                  </a:solidFill>
                  <a:latin typeface="Verdana" charset="0"/>
                </a:rPr>
                <a:t>deformation:</a:t>
              </a:r>
              <a:r>
                <a:rPr lang="fr-FR" sz="1400" dirty="0" smtClean="0">
                  <a:solidFill>
                    <a:schemeClr val="bg1"/>
                  </a:solidFill>
                  <a:latin typeface="Verdana" charset="0"/>
                </a:rPr>
                <a:t> </a:t>
              </a:r>
              <a:r>
                <a:rPr lang="fr-FR" sz="1400" b="1" dirty="0">
                  <a:solidFill>
                    <a:srgbClr val="FFFFFF"/>
                  </a:solidFill>
                  <a:latin typeface="Verdana" charset="0"/>
                </a:rPr>
                <a:t>44</a:t>
              </a:r>
              <a:r>
                <a:rPr lang="el-GR" sz="1400" b="1" dirty="0">
                  <a:solidFill>
                    <a:srgbClr val="FFFFFF"/>
                  </a:solidFill>
                  <a:latin typeface="Verdana" charset="0"/>
                </a:rPr>
                <a:t>μ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312" y="3876182"/>
            <a:ext cx="3434576" cy="27211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1371600" y="3288268"/>
            <a:ext cx="239844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Dead zones minimized</a:t>
            </a:r>
            <a:endParaRPr lang="en-GB" dirty="0"/>
          </a:p>
        </p:txBody>
      </p:sp>
      <p:sp>
        <p:nvSpPr>
          <p:cNvPr id="31" name="ZoneTexte 30"/>
          <p:cNvSpPr txBox="1"/>
          <p:nvPr/>
        </p:nvSpPr>
        <p:spPr>
          <a:xfrm>
            <a:off x="7009884" y="2564904"/>
            <a:ext cx="21341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Deformation studies</a:t>
            </a:r>
            <a:endParaRPr lang="en-GB" dirty="0"/>
          </a:p>
        </p:txBody>
      </p:sp>
      <p:sp>
        <p:nvSpPr>
          <p:cNvPr id="32" name="ZoneTexte 31"/>
          <p:cNvSpPr txBox="1"/>
          <p:nvPr/>
        </p:nvSpPr>
        <p:spPr>
          <a:xfrm>
            <a:off x="304800" y="6172200"/>
            <a:ext cx="226555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Genuine gas distribution</a:t>
            </a:r>
            <a:endParaRPr lang="en-GB" sz="1600" dirty="0"/>
          </a:p>
        </p:txBody>
      </p:sp>
      <p:sp>
        <p:nvSpPr>
          <p:cNvPr id="33" name="ZoneTexte 32"/>
          <p:cNvSpPr txBox="1"/>
          <p:nvPr/>
        </p:nvSpPr>
        <p:spPr>
          <a:xfrm>
            <a:off x="5508105" y="3377974"/>
            <a:ext cx="324036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New resistive painting was developed</a:t>
            </a:r>
            <a:endParaRPr lang="en-GB" sz="1600" dirty="0"/>
          </a:p>
        </p:txBody>
      </p:sp>
      <p:pic>
        <p:nvPicPr>
          <p:cNvPr id="29" name="Image 28" descr="resistivity_dist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32" y="3876182"/>
            <a:ext cx="2708572" cy="2850052"/>
          </a:xfrm>
          <a:prstGeom prst="rect">
            <a:avLst/>
          </a:prstGeom>
        </p:spPr>
      </p:pic>
      <p:graphicFrame>
        <p:nvGraphicFramePr>
          <p:cNvPr id="430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718272"/>
              </p:ext>
            </p:extLst>
          </p:nvPr>
        </p:nvGraphicFramePr>
        <p:xfrm>
          <a:off x="3752180" y="3876182"/>
          <a:ext cx="2908052" cy="2850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36" name="Graphique" r:id="rId6" imgW="7556500" imgH="4178300" progId="Excel.Sheet.8">
                  <p:embed followColorScheme="full"/>
                </p:oleObj>
              </mc:Choice>
              <mc:Fallback>
                <p:oleObj name="Graphique" r:id="rId6" imgW="7556500" imgH="4178300" progId="Excel.Sheet.8">
                  <p:embed followColorScheme="full"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2180" y="3876182"/>
                        <a:ext cx="2908052" cy="28500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Image 27" descr="Capture d’écran 2015-05-26 à 23.10.5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9599"/>
            <a:ext cx="4788024" cy="2538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5ED4958-4CED-DE45-A28B-2D3805BB86E7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5300" name="Text Box 10"/>
          <p:cNvSpPr txBox="1">
            <a:spLocks noChangeArrowheads="1"/>
          </p:cNvSpPr>
          <p:nvPr/>
        </p:nvSpPr>
        <p:spPr bwMode="auto">
          <a:xfrm>
            <a:off x="6046788" y="5029200"/>
            <a:ext cx="1878012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FFFFFF"/>
                </a:solidFill>
              </a:rPr>
              <a:t>6mm(active area) + 5mm(steel) =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400" b="1">
                <a:solidFill>
                  <a:srgbClr val="FFFFFF"/>
                </a:solidFill>
              </a:rPr>
              <a:t>11 mm thickness</a:t>
            </a:r>
          </a:p>
        </p:txBody>
      </p:sp>
      <p:pic>
        <p:nvPicPr>
          <p:cNvPr id="5530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4374" y="5229200"/>
            <a:ext cx="3280026" cy="1628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8" name="Grouper 17"/>
          <p:cNvGrpSpPr/>
          <p:nvPr/>
        </p:nvGrpSpPr>
        <p:grpSpPr>
          <a:xfrm>
            <a:off x="5254374" y="188640"/>
            <a:ext cx="3357497" cy="1912885"/>
            <a:chOff x="3729518" y="179853"/>
            <a:chExt cx="4196871" cy="3326755"/>
          </a:xfrm>
        </p:grpSpPr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5048251" y="179853"/>
              <a:ext cx="2878138" cy="3326755"/>
              <a:chOff x="3243" y="-169"/>
              <a:chExt cx="1813" cy="2363"/>
            </a:xfrm>
          </p:grpSpPr>
          <p:pic>
            <p:nvPicPr>
              <p:cNvPr id="55307" name="Picture 10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3546" y="360"/>
                <a:ext cx="1510" cy="15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sp>
            <p:nvSpPr>
              <p:cNvPr id="55308" name="Text Box 11"/>
              <p:cNvSpPr txBox="1">
                <a:spLocks noChangeArrowheads="1"/>
              </p:cNvSpPr>
              <p:nvPr/>
            </p:nvSpPr>
            <p:spPr bwMode="auto">
              <a:xfrm>
                <a:off x="4087" y="1944"/>
                <a:ext cx="105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309" name="Line 12"/>
              <p:cNvSpPr>
                <a:spLocks noChangeShapeType="1"/>
              </p:cNvSpPr>
              <p:nvPr/>
            </p:nvSpPr>
            <p:spPr bwMode="auto">
              <a:xfrm flipH="1">
                <a:off x="3461" y="273"/>
                <a:ext cx="1568" cy="17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 type="triangl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310" name="Text Box 13"/>
              <p:cNvSpPr txBox="1">
                <a:spLocks noChangeArrowheads="1"/>
              </p:cNvSpPr>
              <p:nvPr/>
            </p:nvSpPr>
            <p:spPr bwMode="auto">
              <a:xfrm>
                <a:off x="4010" y="-169"/>
                <a:ext cx="700" cy="80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pPr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fr-FR" dirty="0">
                    <a:solidFill>
                      <a:srgbClr val="000000"/>
                    </a:solidFill>
                  </a:rPr>
                  <a:t>4.7 </a:t>
                </a:r>
                <a:r>
                  <a:rPr lang="fr-FR" dirty="0" smtClean="0">
                    <a:solidFill>
                      <a:srgbClr val="000000"/>
                    </a:solidFill>
                  </a:rPr>
                  <a:t>mm</a:t>
                </a:r>
              </a:p>
              <a:p>
                <a:pPr>
                  <a:buClrTx/>
                  <a:buFontTx/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fr-FR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" name="Group 14"/>
              <p:cNvGrpSpPr>
                <a:grpSpLocks/>
              </p:cNvGrpSpPr>
              <p:nvPr/>
            </p:nvGrpSpPr>
            <p:grpSpPr bwMode="auto">
              <a:xfrm>
                <a:off x="3243" y="301"/>
                <a:ext cx="244" cy="1562"/>
                <a:chOff x="3243" y="301"/>
                <a:chExt cx="244" cy="1562"/>
              </a:xfrm>
            </p:grpSpPr>
            <p:sp>
              <p:nvSpPr>
                <p:cNvPr id="55312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475" y="301"/>
                  <a:ext cx="12" cy="1562"/>
                </a:xfrm>
                <a:prstGeom prst="line">
                  <a:avLst/>
                </a:prstGeom>
                <a:noFill/>
                <a:ln w="12600">
                  <a:solidFill>
                    <a:srgbClr val="FF0000"/>
                  </a:solidFill>
                  <a:miter lim="800000"/>
                  <a:headEnd type="triangle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5313" name="Text Box 16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3082" y="964"/>
                  <a:ext cx="554" cy="232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90000" tIns="46800" rIns="90000" bIns="4680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buClrTx/>
                    <a:buFontTx/>
                    <a:buNone/>
                    <a:tabLst>
                      <a:tab pos="0" algn="l"/>
                      <a:tab pos="457200" algn="l"/>
                      <a:tab pos="914400" algn="l"/>
                      <a:tab pos="1371600" algn="l"/>
                      <a:tab pos="1828800" algn="l"/>
                      <a:tab pos="2286000" algn="l"/>
                      <a:tab pos="2743200" algn="l"/>
                      <a:tab pos="3200400" algn="l"/>
                      <a:tab pos="3657600" algn="l"/>
                      <a:tab pos="4114800" algn="l"/>
                      <a:tab pos="4572000" algn="l"/>
                      <a:tab pos="5029200" algn="l"/>
                      <a:tab pos="5486400" algn="l"/>
                      <a:tab pos="5943600" algn="l"/>
                      <a:tab pos="6400800" algn="l"/>
                      <a:tab pos="6858000" algn="l"/>
                      <a:tab pos="7315200" algn="l"/>
                      <a:tab pos="7772400" algn="l"/>
                      <a:tab pos="8229600" algn="l"/>
                      <a:tab pos="8686800" algn="l"/>
                      <a:tab pos="9144000" algn="l"/>
                    </a:tabLst>
                  </a:pPr>
                  <a:r>
                    <a:rPr lang="fr-FR">
                      <a:solidFill>
                        <a:srgbClr val="000000"/>
                      </a:solidFill>
                    </a:rPr>
                    <a:t>4.3mm</a:t>
                  </a:r>
                </a:p>
              </p:txBody>
            </p:sp>
          </p:grpSp>
        </p:grpSp>
        <p:pic>
          <p:nvPicPr>
            <p:cNvPr id="55303" name="Picture 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729518" y="783821"/>
              <a:ext cx="1281112" cy="21431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55304" name="Rectangle 25"/>
          <p:cNvSpPr>
            <a:spLocks noChangeArrowheads="1"/>
          </p:cNvSpPr>
          <p:nvPr/>
        </p:nvSpPr>
        <p:spPr bwMode="auto">
          <a:xfrm>
            <a:off x="76200" y="685800"/>
            <a:ext cx="67056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ASIC: HARDROC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64 channels, trigger </a:t>
            </a: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less </a:t>
            </a: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mode,  memory depth: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127 events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2-bit readout :   </a:t>
            </a:r>
            <a:r>
              <a:rPr lang="en-US" sz="1600" dirty="0" smtClean="0">
                <a:solidFill>
                  <a:srgbClr val="F13535"/>
                </a:solidFill>
                <a:latin typeface="Verdana" charset="0"/>
              </a:rPr>
              <a:t>3 thresholds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Dynamic range</a:t>
            </a: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Verdana" charset="0"/>
              </a:rPr>
              <a:t>10 fC-15 </a:t>
            </a:r>
            <a:r>
              <a:rPr lang="en-US" sz="1600" dirty="0" err="1" smtClean="0">
                <a:solidFill>
                  <a:srgbClr val="FF0000"/>
                </a:solidFill>
                <a:latin typeface="Verdana" charset="0"/>
              </a:rPr>
              <a:t>pC</a:t>
            </a:r>
            <a:endParaRPr lang="en-US" sz="1600" dirty="0" smtClean="0">
              <a:solidFill>
                <a:srgbClr val="FF0000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Gain correction </a:t>
            </a:r>
            <a:r>
              <a:rPr lang="en-US" sz="1600" dirty="0" err="1">
                <a:solidFill>
                  <a:srgbClr val="000000"/>
                </a:solidFill>
                <a:latin typeface="Wingdings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 charset="0"/>
              </a:rPr>
              <a:t>uniformity</a:t>
            </a:r>
          </a:p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Power-</a:t>
            </a:r>
            <a:r>
              <a:rPr lang="en-US" sz="1600" dirty="0">
                <a:solidFill>
                  <a:srgbClr val="000000"/>
                </a:solidFill>
                <a:latin typeface="Verdana" charset="0"/>
              </a:rPr>
              <a:t>p</a:t>
            </a: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ulsed </a:t>
            </a:r>
            <a:r>
              <a:rPr lang="en-US" sz="1600" dirty="0" err="1" smtClean="0">
                <a:solidFill>
                  <a:srgbClr val="000000"/>
                </a:solidFill>
                <a:latin typeface="Wingdings" charset="2"/>
              </a:rPr>
              <a:t></a:t>
            </a:r>
            <a:r>
              <a:rPr lang="en-US" sz="1600" dirty="0" smtClean="0">
                <a:solidFill>
                  <a:srgbClr val="000000"/>
                </a:solidFill>
                <a:latin typeface="Verdana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Verdana" charset="0"/>
              </a:rPr>
              <a:t>reduced power consumption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 smtClean="0">
              <a:solidFill>
                <a:srgbClr val="FF0000"/>
              </a:solidFill>
              <a:latin typeface="Verdana" charset="0"/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600" dirty="0">
              <a:solidFill>
                <a:srgbClr val="FF0000"/>
              </a:solidFill>
              <a:latin typeface="Verdana" charset="0"/>
            </a:endParaRPr>
          </a:p>
        </p:txBody>
      </p:sp>
      <p:sp>
        <p:nvSpPr>
          <p:cNvPr id="55306" name="ZoneTexte 27"/>
          <p:cNvSpPr txBox="1">
            <a:spLocks noChangeArrowheads="1"/>
          </p:cNvSpPr>
          <p:nvPr/>
        </p:nvSpPr>
        <p:spPr bwMode="auto">
          <a:xfrm>
            <a:off x="76200" y="4798873"/>
            <a:ext cx="5330574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Printed Circuit Boards (PCB) were designed to reduce the </a:t>
            </a:r>
            <a:r>
              <a:rPr lang="en-US" dirty="0" err="1">
                <a:solidFill>
                  <a:srgbClr val="000000"/>
                </a:solidFill>
              </a:rPr>
              <a:t>x</a:t>
            </a:r>
            <a:r>
              <a:rPr lang="en-US" dirty="0">
                <a:solidFill>
                  <a:srgbClr val="000000"/>
                </a:solidFill>
              </a:rPr>
              <a:t>-talk with 8-layer structure and buried </a:t>
            </a:r>
            <a:r>
              <a:rPr lang="en-US" dirty="0" err="1">
                <a:solidFill>
                  <a:srgbClr val="000000"/>
                </a:solidFill>
              </a:rPr>
              <a:t>vias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Tiny </a:t>
            </a:r>
            <a:r>
              <a:rPr lang="en-US" dirty="0">
                <a:solidFill>
                  <a:srgbClr val="000000"/>
                </a:solidFill>
              </a:rPr>
              <a:t>connectors were used to connect the PCB two by two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24X2 ASIC are daisy-</a:t>
            </a:r>
            <a:r>
              <a:rPr lang="en-US" dirty="0" smtClean="0">
                <a:solidFill>
                  <a:srgbClr val="000000"/>
                </a:solidFill>
              </a:rPr>
              <a:t>chained).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DAQ </a:t>
            </a:r>
            <a:r>
              <a:rPr lang="en-US" dirty="0">
                <a:solidFill>
                  <a:srgbClr val="000000"/>
                </a:solidFill>
              </a:rPr>
              <a:t>board (DIF) was developed to transmit  fast commands and data to/from </a:t>
            </a:r>
            <a:r>
              <a:rPr lang="en-US" dirty="0" err="1">
                <a:solidFill>
                  <a:srgbClr val="000000"/>
                </a:solidFill>
              </a:rPr>
              <a:t>ASICs</a:t>
            </a:r>
            <a:r>
              <a:rPr lang="en-US" dirty="0">
                <a:solidFill>
                  <a:srgbClr val="000000"/>
                </a:solidFill>
              </a:rPr>
              <a:t>. </a:t>
            </a:r>
          </a:p>
        </p:txBody>
      </p:sp>
      <p:pic>
        <p:nvPicPr>
          <p:cNvPr id="19" name="Image 3" descr="PP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76056" y="1899146"/>
            <a:ext cx="3737226" cy="219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er 21"/>
          <p:cNvGrpSpPr/>
          <p:nvPr/>
        </p:nvGrpSpPr>
        <p:grpSpPr>
          <a:xfrm>
            <a:off x="152401" y="2514600"/>
            <a:ext cx="4275583" cy="2209800"/>
            <a:chOff x="76201" y="2362200"/>
            <a:chExt cx="4724399" cy="2209800"/>
          </a:xfrm>
        </p:grpSpPr>
        <p:pic>
          <p:nvPicPr>
            <p:cNvPr id="20" name="Image 19" descr="SCurves_one_asic_No_Correc_fC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1" y="2362200"/>
              <a:ext cx="2362200" cy="2209800"/>
            </a:xfrm>
            <a:prstGeom prst="rect">
              <a:avLst/>
            </a:prstGeom>
          </p:spPr>
        </p:pic>
        <p:pic>
          <p:nvPicPr>
            <p:cNvPr id="21" name="Image 20" descr="SCurves_one_asic_Correc_fC.pdf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38400" y="2362201"/>
              <a:ext cx="2362200" cy="2209799"/>
            </a:xfrm>
            <a:prstGeom prst="rect">
              <a:avLst/>
            </a:prstGeom>
          </p:spPr>
        </p:pic>
      </p:grpSp>
      <p:sp>
        <p:nvSpPr>
          <p:cNvPr id="23" name="Titre 1"/>
          <p:cNvSpPr>
            <a:spLocks noGrp="1"/>
          </p:cNvSpPr>
          <p:nvPr>
            <p:ph type="title"/>
          </p:nvPr>
        </p:nvSpPr>
        <p:spPr>
          <a:xfrm>
            <a:off x="153987" y="76200"/>
            <a:ext cx="7313613" cy="533400"/>
          </a:xfrm>
        </p:spPr>
        <p:txBody>
          <a:bodyPr/>
          <a:lstStyle/>
          <a:p>
            <a:pPr algn="l"/>
            <a:r>
              <a:rPr lang="en-GB" sz="2000" b="1" dirty="0" smtClean="0">
                <a:latin typeface="Verdana"/>
                <a:cs typeface="Verdana"/>
              </a:rPr>
              <a:t>Electronics readout development</a:t>
            </a:r>
            <a:endParaRPr lang="en-GB" sz="2000" b="1" dirty="0">
              <a:latin typeface="Verdana"/>
              <a:cs typeface="Verdana"/>
            </a:endParaRPr>
          </a:p>
        </p:txBody>
      </p:sp>
      <p:pic>
        <p:nvPicPr>
          <p:cNvPr id="24" name="Imag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49" y="4266128"/>
            <a:ext cx="3737226" cy="91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ZoneTexte 5"/>
          <p:cNvSpPr txBox="1">
            <a:spLocks noChangeArrowheads="1"/>
          </p:cNvSpPr>
          <p:nvPr/>
        </p:nvSpPr>
        <p:spPr bwMode="auto">
          <a:xfrm>
            <a:off x="304800" y="163512"/>
            <a:ext cx="4267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latin typeface="Verdana"/>
                <a:cs typeface="Verdana"/>
              </a:rPr>
              <a:t>SDHCAL acquisition system</a:t>
            </a:r>
          </a:p>
        </p:txBody>
      </p:sp>
      <p:grpSp>
        <p:nvGrpSpPr>
          <p:cNvPr id="2" name="Grouper 14"/>
          <p:cNvGrpSpPr/>
          <p:nvPr/>
        </p:nvGrpSpPr>
        <p:grpSpPr>
          <a:xfrm>
            <a:off x="317500" y="990601"/>
            <a:ext cx="7150100" cy="3809999"/>
            <a:chOff x="228600" y="457200"/>
            <a:chExt cx="7150100" cy="3809999"/>
          </a:xfrm>
        </p:grpSpPr>
        <p:pic>
          <p:nvPicPr>
            <p:cNvPr id="52226" name="Image 14" descr="Capture d’écran 2013-05-11 à 17.38.02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2514600" y="2596270"/>
              <a:ext cx="1565445" cy="1776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7" name="Imag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8600" y="457200"/>
              <a:ext cx="7150100" cy="2667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29" name="Imag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197478" y="2743200"/>
              <a:ext cx="1117722" cy="14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230" name="Connecteur droit avec flèche 9"/>
            <p:cNvCxnSpPr>
              <a:cxnSpLocks noChangeShapeType="1"/>
            </p:cNvCxnSpPr>
            <p:nvPr/>
          </p:nvCxnSpPr>
          <p:spPr bwMode="auto">
            <a:xfrm rot="16200000" flipH="1">
              <a:off x="5486400" y="2209800"/>
              <a:ext cx="6858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2231" name="Connecteur droit avec flèche 11"/>
            <p:cNvCxnSpPr>
              <a:cxnSpLocks noChangeShapeType="1"/>
            </p:cNvCxnSpPr>
            <p:nvPr/>
          </p:nvCxnSpPr>
          <p:spPr bwMode="auto">
            <a:xfrm rot="5400000">
              <a:off x="3148410" y="2413397"/>
              <a:ext cx="713581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52232" name="Connecteur droit avec flèche 13"/>
            <p:cNvCxnSpPr>
              <a:cxnSpLocks noChangeShapeType="1"/>
            </p:cNvCxnSpPr>
            <p:nvPr/>
          </p:nvCxnSpPr>
          <p:spPr bwMode="auto">
            <a:xfrm rot="5400000">
              <a:off x="2384511" y="2416090"/>
              <a:ext cx="568155" cy="317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14" name="ZoneTexte 13"/>
          <p:cNvSpPr txBox="1"/>
          <p:nvPr/>
        </p:nvSpPr>
        <p:spPr>
          <a:xfrm>
            <a:off x="304800" y="4953000"/>
            <a:ext cx="7696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charset="2"/>
              <a:buChar char="à"/>
            </a:pPr>
            <a:r>
              <a:rPr lang="en-GB" sz="1600" dirty="0" smtClean="0">
                <a:latin typeface="Verdana"/>
                <a:cs typeface="Verdana"/>
              </a:rPr>
              <a:t> Acquisition software was developed to deal with the output of large         </a:t>
            </a:r>
          </a:p>
          <a:p>
            <a:r>
              <a:rPr lang="en-GB" sz="1600" dirty="0" smtClean="0">
                <a:latin typeface="Verdana"/>
                <a:cs typeface="Verdana"/>
              </a:rPr>
              <a:t>   number of electronics channels (&gt; 460 000).</a:t>
            </a:r>
          </a:p>
          <a:p>
            <a:r>
              <a:rPr lang="en-GB" sz="1600" dirty="0" smtClean="0">
                <a:latin typeface="Verdana"/>
                <a:cs typeface="Verdana"/>
              </a:rPr>
              <a:t> </a:t>
            </a:r>
          </a:p>
          <a:p>
            <a:pPr>
              <a:buFont typeface="Wingdings" charset="2"/>
              <a:buChar char="à"/>
            </a:pPr>
            <a:r>
              <a:rPr lang="en-GB" sz="1600" dirty="0" smtClean="0">
                <a:latin typeface="Verdana"/>
                <a:cs typeface="Verdana"/>
              </a:rPr>
              <a:t> Oracle database used  for ASIC configurations and slow control.</a:t>
            </a:r>
          </a:p>
          <a:p>
            <a:pPr>
              <a:buFont typeface="Wingdings" charset="2"/>
              <a:buChar char="à"/>
            </a:pPr>
            <a:endParaRPr lang="en-GB" sz="1600" dirty="0">
              <a:latin typeface="Verdana"/>
              <a:cs typeface="Verdana"/>
              <a:sym typeface="Wingdings"/>
            </a:endParaRPr>
          </a:p>
          <a:p>
            <a:r>
              <a:rPr lang="en-GB" sz="1600" dirty="0" err="1" smtClean="0">
                <a:latin typeface="Verdana"/>
                <a:cs typeface="Verdana"/>
                <a:sym typeface="Wingdings"/>
              </a:rPr>
              <a:t></a:t>
            </a:r>
            <a:r>
              <a:rPr lang="en-GB" sz="1600" dirty="0" smtClean="0">
                <a:latin typeface="Verdana"/>
                <a:cs typeface="Verdana"/>
                <a:sym typeface="Wingdings"/>
              </a:rPr>
              <a:t> </a:t>
            </a:r>
            <a:r>
              <a:rPr lang="en-GB" sz="1600" dirty="0" smtClean="0">
                <a:latin typeface="Verdana"/>
                <a:cs typeface="Verdana"/>
              </a:rPr>
              <a:t>CMS </a:t>
            </a:r>
            <a:r>
              <a:rPr lang="en-GB" sz="1600" dirty="0" err="1" smtClean="0">
                <a:latin typeface="Verdana"/>
                <a:cs typeface="Verdana"/>
              </a:rPr>
              <a:t>Xdaq</a:t>
            </a:r>
            <a:r>
              <a:rPr lang="en-GB" sz="1600" dirty="0" smtClean="0">
                <a:latin typeface="Verdana"/>
                <a:cs typeface="Verdana"/>
              </a:rPr>
              <a:t> used to provide the DAQ framework. </a:t>
            </a:r>
          </a:p>
          <a:p>
            <a:r>
              <a:rPr lang="en-GB" dirty="0" smtClean="0"/>
              <a:t>   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u numéro de diapositive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E5EDEF7-95C7-FE4D-8C26-78FEBC291CD4}" type="slidenum">
              <a:rPr lang="en-US" smtClean="0"/>
              <a:pPr/>
              <a:t>9</a:t>
            </a:fld>
            <a:endParaRPr lang="en-US" smtClean="0"/>
          </a:p>
        </p:txBody>
      </p:sp>
      <p:pic>
        <p:nvPicPr>
          <p:cNvPr id="5837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3048000"/>
            <a:ext cx="2667000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3048000"/>
            <a:ext cx="2743200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8374" name="Text Box 10"/>
          <p:cNvSpPr txBox="1">
            <a:spLocks noChangeArrowheads="1"/>
          </p:cNvSpPr>
          <p:nvPr/>
        </p:nvSpPr>
        <p:spPr bwMode="auto">
          <a:xfrm>
            <a:off x="6553200" y="5045075"/>
            <a:ext cx="18780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>
            <a:prstTxWarp prst="textNoShape">
              <a:avLst/>
            </a:prstTxWarp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FFFFFF"/>
                </a:solidFill>
              </a:rPr>
              <a:t>6mm(active ara) + 5mm(steel) =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200" b="1">
                <a:solidFill>
                  <a:srgbClr val="FFFFFF"/>
                </a:solidFill>
              </a:rPr>
              <a:t>11 mm thickness</a:t>
            </a:r>
          </a:p>
        </p:txBody>
      </p:sp>
      <p:pic>
        <p:nvPicPr>
          <p:cNvPr id="5837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533400"/>
            <a:ext cx="2667000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837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533400"/>
            <a:ext cx="2743200" cy="2438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8377" name="Text Box 6"/>
          <p:cNvSpPr txBox="1">
            <a:spLocks noChangeArrowheads="1"/>
          </p:cNvSpPr>
          <p:nvPr/>
        </p:nvSpPr>
        <p:spPr bwMode="auto">
          <a:xfrm>
            <a:off x="3952875" y="2514600"/>
            <a:ext cx="2981325" cy="247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000" b="1">
                <a:solidFill>
                  <a:srgbClr val="000000"/>
                </a:solidFill>
                <a:latin typeface="Verdana" charset="0"/>
              </a:rPr>
              <a:t>144 ASICs= 9216 channels/1m</a:t>
            </a:r>
            <a:r>
              <a:rPr lang="en-US" sz="1000" b="1" baseline="30000">
                <a:solidFill>
                  <a:srgbClr val="000000"/>
                </a:solidFill>
                <a:latin typeface="Verdana" charset="0"/>
              </a:rPr>
              <a:t>2</a:t>
            </a:r>
          </a:p>
        </p:txBody>
      </p:sp>
      <p:sp>
        <p:nvSpPr>
          <p:cNvPr id="58379" name="ZoneTexte 13"/>
          <p:cNvSpPr txBox="1">
            <a:spLocks noChangeArrowheads="1"/>
          </p:cNvSpPr>
          <p:nvPr/>
        </p:nvSpPr>
        <p:spPr bwMode="auto">
          <a:xfrm>
            <a:off x="152400" y="609600"/>
            <a:ext cx="38100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GB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To </a:t>
            </a:r>
            <a:r>
              <a:rPr lang="en-GB" dirty="0">
                <a:solidFill>
                  <a:srgbClr val="000000"/>
                </a:solidFill>
              </a:rPr>
              <a:t>provide a robust structure. 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GB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To </a:t>
            </a:r>
            <a:r>
              <a:rPr lang="en-GB" dirty="0">
                <a:solidFill>
                  <a:srgbClr val="000000"/>
                </a:solidFill>
              </a:rPr>
              <a:t>maintain good contact </a:t>
            </a:r>
          </a:p>
          <a:p>
            <a:r>
              <a:rPr lang="en-GB" dirty="0">
                <a:solidFill>
                  <a:srgbClr val="000000"/>
                </a:solidFill>
              </a:rPr>
              <a:t> between the readout electronics</a:t>
            </a:r>
          </a:p>
          <a:p>
            <a:r>
              <a:rPr lang="en-GB" dirty="0">
                <a:solidFill>
                  <a:srgbClr val="000000"/>
                </a:solidFill>
              </a:rPr>
              <a:t> and the GRPC.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GB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To </a:t>
            </a:r>
            <a:r>
              <a:rPr lang="en-GB" dirty="0">
                <a:solidFill>
                  <a:srgbClr val="000000"/>
                </a:solidFill>
              </a:rPr>
              <a:t>be part of the absorber.</a:t>
            </a:r>
          </a:p>
          <a:p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err="1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GB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It </a:t>
            </a:r>
            <a:r>
              <a:rPr lang="en-GB" dirty="0">
                <a:solidFill>
                  <a:srgbClr val="000000"/>
                </a:solidFill>
              </a:rPr>
              <a:t>allows to replace detectors</a:t>
            </a:r>
          </a:p>
          <a:p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    and </a:t>
            </a:r>
            <a:r>
              <a:rPr lang="en-GB" dirty="0">
                <a:solidFill>
                  <a:srgbClr val="000000"/>
                </a:solidFill>
              </a:rPr>
              <a:t>electronics boards easily. </a:t>
            </a:r>
          </a:p>
          <a:p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8380" name="ZoneTexte 14"/>
          <p:cNvSpPr txBox="1">
            <a:spLocks noChangeArrowheads="1"/>
          </p:cNvSpPr>
          <p:nvPr/>
        </p:nvSpPr>
        <p:spPr bwMode="auto">
          <a:xfrm>
            <a:off x="152400" y="5754688"/>
            <a:ext cx="8229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The cassettes are built of no-magnetic stainless steel walls 2.5 mm thick each </a:t>
            </a:r>
            <a:r>
              <a:rPr lang="en-GB" dirty="0" err="1">
                <a:solidFill>
                  <a:srgbClr val="000000"/>
                </a:solidFill>
                <a:sym typeface="Wingdings" charset="2"/>
              </a:rPr>
              <a:t></a:t>
            </a:r>
            <a:r>
              <a:rPr lang="en-GB" dirty="0">
                <a:solidFill>
                  <a:srgbClr val="000000"/>
                </a:solidFill>
                <a:sym typeface="Wingdings" charset="2"/>
              </a:rPr>
              <a:t>  Total cassette thickness = 6mm (active layer)+5 mm (steel) = 11 mm</a:t>
            </a:r>
            <a:r>
              <a:rPr lang="en-GB" dirty="0"/>
              <a:t> 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76200" y="0"/>
            <a:ext cx="7313613" cy="533400"/>
          </a:xfrm>
        </p:spPr>
        <p:txBody>
          <a:bodyPr/>
          <a:lstStyle/>
          <a:p>
            <a:pPr algn="l"/>
            <a:r>
              <a:rPr lang="en-GB" sz="2000" b="1" dirty="0" smtClean="0">
                <a:latin typeface="Verdana"/>
                <a:cs typeface="Verdana"/>
              </a:rPr>
              <a:t>Cassette development</a:t>
            </a:r>
            <a:endParaRPr lang="en-GB" sz="2000" b="1" dirty="0">
              <a:latin typeface="Verdana"/>
              <a:cs typeface="Verdana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Encrier">
  <a:themeElements>
    <a:clrScheme name="Encrier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Encrier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Encrier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Encrier.thmx</Template>
  <TotalTime>23490</TotalTime>
  <Words>1848</Words>
  <Application>Microsoft Macintosh PowerPoint</Application>
  <PresentationFormat>Présentation à l'écran (4:3)</PresentationFormat>
  <Paragraphs>342</Paragraphs>
  <Slides>27</Slides>
  <Notes>8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9" baseType="lpstr">
      <vt:lpstr>Encrier</vt:lpstr>
      <vt:lpstr>Graphique</vt:lpstr>
      <vt:lpstr>  Performances of the SDHCAL technological prototype for future lepton collider experiments </vt:lpstr>
      <vt:lpstr>                   </vt:lpstr>
      <vt:lpstr>Présentation PowerPoint</vt:lpstr>
      <vt:lpstr>Présentation PowerPoint</vt:lpstr>
      <vt:lpstr>Présentation PowerPoint</vt:lpstr>
      <vt:lpstr>GRPC development</vt:lpstr>
      <vt:lpstr>Electronics readout development</vt:lpstr>
      <vt:lpstr>Présentation PowerPoint</vt:lpstr>
      <vt:lpstr>Cassette development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 and prospects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laktineh</dc:creator>
  <cp:lastModifiedBy>admin admin</cp:lastModifiedBy>
  <cp:revision>684</cp:revision>
  <cp:lastPrinted>2014-01-29T21:46:38Z</cp:lastPrinted>
  <dcterms:created xsi:type="dcterms:W3CDTF">2014-09-12T10:45:45Z</dcterms:created>
  <dcterms:modified xsi:type="dcterms:W3CDTF">2015-05-29T14:32:45Z</dcterms:modified>
</cp:coreProperties>
</file>