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93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69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8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96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55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08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39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5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96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09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BE412-AF6D-458E-95EF-AC06ED9D032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6A2-B612-4AC0-A14A-476DD9DE61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05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gi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5607" y="107155"/>
            <a:ext cx="8543925" cy="446315"/>
          </a:xfrm>
        </p:spPr>
        <p:txBody>
          <a:bodyPr>
            <a:noAutofit/>
          </a:bodyPr>
          <a:lstStyle/>
          <a:p>
            <a:r>
              <a:rPr lang="en-US" sz="3000" b="1" dirty="0">
                <a:cs typeface="Times New Roman" pitchFamily="18" charset="0"/>
              </a:rPr>
              <a:t>EUSO-BALLOON: </a:t>
            </a:r>
            <a:r>
              <a:rPr lang="en-GB" sz="3000" b="1" dirty="0"/>
              <a:t>Readout electronics </a:t>
            </a:r>
            <a:r>
              <a:rPr lang="en-GB" sz="3000" b="1" dirty="0" smtClean="0"/>
              <a:t>performances</a:t>
            </a:r>
            <a:endParaRPr lang="fr-FR" sz="3000" dirty="0"/>
          </a:p>
        </p:txBody>
      </p:sp>
      <p:pic>
        <p:nvPicPr>
          <p:cNvPr id="6" name="Image 5" descr="Capture d’écran 2015-04-07 à 15.18.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5765" y="23805"/>
            <a:ext cx="772441" cy="11148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2" descr="http://www.cnes.fr/automne_modules_files/standard/public/p4355_06ad75b2a658303f5a0aae65281b0c73CNES_N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6651" y="1165738"/>
            <a:ext cx="802845" cy="276666"/>
          </a:xfrm>
          <a:prstGeom prst="rect">
            <a:avLst/>
          </a:prstGeom>
          <a:noFill/>
        </p:spPr>
      </p:pic>
      <p:pic>
        <p:nvPicPr>
          <p:cNvPr id="8" name="Image 12" descr="la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9253" y="6413949"/>
            <a:ext cx="744878" cy="45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29" y="6430002"/>
            <a:ext cx="1000779" cy="42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ap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7830" y="6456138"/>
            <a:ext cx="389665" cy="3692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988061" y="6421140"/>
            <a:ext cx="322992" cy="43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CNRS-filaire-Quadri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23890" y="6448422"/>
            <a:ext cx="382135" cy="38463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06025" y="6554341"/>
            <a:ext cx="6770913" cy="255616"/>
          </a:xfrm>
          <a:prstGeom prst="rect">
            <a:avLst/>
          </a:prstGeom>
          <a:noFill/>
        </p:spPr>
        <p:txBody>
          <a:bodyPr wrap="square" lIns="70264" tIns="35132" rIns="70264" bIns="35132" rtlCol="0"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FRONTIER DETECTORS FOR FRONTIER PHYSICS – 13th Pisa Meeting on Advanced Detectors</a:t>
            </a:r>
            <a:endParaRPr lang="en-US" sz="1200" b="1" dirty="0">
              <a:latin typeface="+mn-lt"/>
            </a:endParaRPr>
          </a:p>
        </p:txBody>
      </p:sp>
      <p:pic>
        <p:nvPicPr>
          <p:cNvPr id="14" name="Picture 77" descr="FRONTIER DETECTORS FOR FRONTIER PHYSICS  - 13th Pisa Meeting on Advanced Detecto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73736" y="6368051"/>
            <a:ext cx="508036" cy="49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655202" y="536088"/>
            <a:ext cx="7183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u="sng" dirty="0">
                <a:latin typeface="Calibri" panose="020F0502020204030204" pitchFamily="34" charset="0"/>
                <a:cs typeface="Arial" panose="020B0604020202020204" pitchFamily="34" charset="0"/>
              </a:rPr>
              <a:t>Sylvie Blin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Simon Bacholle, Pierre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Barrillon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 Sylvie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Dagoret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Christophe de la Taille, Frédéric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Dulucq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Andreas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Ebersolt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Philippe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Gorodetzky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Aera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 Jung ,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Hiroko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Miyamoto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, Camille Moretto, Guillaume Prévôt, Julio Arturo </a:t>
            </a:r>
            <a:r>
              <a:rPr lang="fr-FR" sz="1200" dirty="0" err="1">
                <a:latin typeface="Calibri" panose="020F0502020204030204" pitchFamily="34" charset="0"/>
                <a:cs typeface="Arial" panose="020B0604020202020204" pitchFamily="34" charset="0"/>
              </a:rPr>
              <a:t>Rabanal</a:t>
            </a:r>
            <a:r>
              <a:rPr lang="fr-FR" sz="1200" dirty="0">
                <a:latin typeface="Calibri" panose="020F0502020204030204" pitchFamily="34" charset="0"/>
                <a:cs typeface="Arial" panose="020B0604020202020204" pitchFamily="34" charset="0"/>
              </a:rPr>
              <a:t> for the JEM-EUSO Collaboration</a:t>
            </a:r>
          </a:p>
        </p:txBody>
      </p:sp>
      <p:grpSp>
        <p:nvGrpSpPr>
          <p:cNvPr id="19" name="Grouper 21"/>
          <p:cNvGrpSpPr/>
          <p:nvPr/>
        </p:nvGrpSpPr>
        <p:grpSpPr>
          <a:xfrm>
            <a:off x="62194" y="1198396"/>
            <a:ext cx="6699512" cy="5019347"/>
            <a:chOff x="287239" y="23610191"/>
            <a:chExt cx="9260005" cy="6536235"/>
          </a:xfrm>
        </p:grpSpPr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4623957" y="26199911"/>
              <a:ext cx="320675" cy="785812"/>
            </a:xfrm>
            <a:prstGeom prst="flowChartPunchedTap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5400000">
              <a:off x="7953600" y="27858712"/>
              <a:ext cx="690284" cy="785812"/>
            </a:xfrm>
            <a:prstGeom prst="flowChartPunchedTap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ZoneTexte 19"/>
            <p:cNvSpPr txBox="1">
              <a:spLocks noChangeArrowheads="1"/>
            </p:cNvSpPr>
            <p:nvPr/>
          </p:nvSpPr>
          <p:spPr bwMode="auto">
            <a:xfrm>
              <a:off x="4950983" y="24573989"/>
              <a:ext cx="2899615" cy="4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FF0000"/>
                  </a:solidFill>
                  <a:latin typeface="+mn-lt"/>
                </a:rPr>
                <a:t>Front-end (FE) electronics</a:t>
              </a:r>
              <a:endParaRPr lang="en-US" sz="1600" b="1" i="1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23" name="Grouper 206"/>
            <p:cNvGrpSpPr/>
            <p:nvPr/>
          </p:nvGrpSpPr>
          <p:grpSpPr>
            <a:xfrm>
              <a:off x="434544" y="24539044"/>
              <a:ext cx="4275138" cy="3371850"/>
              <a:chOff x="-2250083" y="1293159"/>
              <a:chExt cx="4275138" cy="3371850"/>
            </a:xfrm>
          </p:grpSpPr>
          <p:pic>
            <p:nvPicPr>
              <p:cNvPr id="51" name="Picture 6" descr="JPEG - 84 kb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8233" y="3338202"/>
                <a:ext cx="2105674" cy="1285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/>
              <a:stretch>
                <a:fillRect/>
              </a:stretch>
            </p:blipFill>
            <p:spPr bwMode="auto">
              <a:xfrm>
                <a:off x="-2138308" y="3343305"/>
                <a:ext cx="1524000" cy="1280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ectangle 11"/>
              <p:cNvSpPr>
                <a:spLocks noChangeArrowheads="1"/>
              </p:cNvSpPr>
              <p:nvPr/>
            </p:nvSpPr>
            <p:spPr bwMode="auto">
              <a:xfrm>
                <a:off x="-2218333" y="1884050"/>
                <a:ext cx="1697038" cy="1268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ja-JP" sz="1600" dirty="0">
                    <a:latin typeface="+mn-lt"/>
                  </a:rPr>
                  <a:t>PMT </a:t>
                </a:r>
              </a:p>
              <a:p>
                <a:r>
                  <a:rPr lang="en-US" altLang="ja-JP" sz="1300" dirty="0">
                    <a:latin typeface="+mn-lt"/>
                  </a:rPr>
                  <a:t>• </a:t>
                </a:r>
                <a:r>
                  <a:rPr lang="en-US" altLang="ja-JP" sz="1300" dirty="0" smtClean="0">
                    <a:latin typeface="+mn-lt"/>
                  </a:rPr>
                  <a:t>Hamamatsu </a:t>
                </a:r>
                <a:r>
                  <a:rPr lang="en-US" altLang="ja-JP" sz="1300" dirty="0">
                    <a:latin typeface="+mn-lt"/>
                  </a:rPr>
                  <a:t>64-ch MAPMT</a:t>
                </a:r>
              </a:p>
              <a:p>
                <a:r>
                  <a:rPr lang="en-US" altLang="ja-JP" sz="1300" dirty="0">
                    <a:latin typeface="+mn-lt"/>
                  </a:rPr>
                  <a:t>• BG3 filter</a:t>
                </a:r>
              </a:p>
            </p:txBody>
          </p:sp>
          <p:sp>
            <p:nvSpPr>
              <p:cNvPr id="54" name="Rectangle 13"/>
              <p:cNvSpPr>
                <a:spLocks noChangeArrowheads="1"/>
              </p:cNvSpPr>
              <p:nvPr/>
            </p:nvSpPr>
            <p:spPr bwMode="auto">
              <a:xfrm>
                <a:off x="-127594" y="1891988"/>
                <a:ext cx="2152649" cy="1538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ja-JP" sz="1600" dirty="0">
                    <a:latin typeface="+mn-lt"/>
                  </a:rPr>
                  <a:t>EC-Unit</a:t>
                </a:r>
              </a:p>
              <a:p>
                <a:r>
                  <a:rPr lang="en-US" altLang="ja-JP" sz="1300" dirty="0">
                    <a:latin typeface="+mn-lt"/>
                  </a:rPr>
                  <a:t>• 4 PMTs (256-ch)</a:t>
                </a:r>
              </a:p>
              <a:p>
                <a:r>
                  <a:rPr lang="en-US" altLang="ja-JP" sz="1300" dirty="0">
                    <a:latin typeface="+mn-lt"/>
                  </a:rPr>
                  <a:t>readout cables</a:t>
                </a:r>
              </a:p>
              <a:p>
                <a:r>
                  <a:rPr lang="en-US" altLang="ja-JP" sz="1300" dirty="0">
                    <a:latin typeface="+mn-lt"/>
                  </a:rPr>
                  <a:t>• HV board</a:t>
                </a:r>
              </a:p>
              <a:p>
                <a:r>
                  <a:rPr lang="en-US" altLang="ja-JP" sz="1300" dirty="0">
                    <a:latin typeface="+mn-lt"/>
                  </a:rPr>
                  <a:t>• potting</a:t>
                </a:r>
              </a:p>
            </p:txBody>
          </p: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>
                <a:off x="-503833" y="2954026"/>
                <a:ext cx="320675" cy="785812"/>
              </a:xfrm>
              <a:prstGeom prst="flowChartPunchedTap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6" name="Rectangle 12"/>
              <p:cNvSpPr>
                <a:spLocks noChangeArrowheads="1"/>
              </p:cNvSpPr>
              <p:nvPr/>
            </p:nvSpPr>
            <p:spPr bwMode="auto">
              <a:xfrm>
                <a:off x="-2250083" y="1787213"/>
                <a:ext cx="1743075" cy="287779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57" name="Rectangle à coins arrondis 56"/>
              <p:cNvSpPr/>
              <p:nvPr/>
            </p:nvSpPr>
            <p:spPr bwMode="auto">
              <a:xfrm>
                <a:off x="-2243083" y="1293159"/>
                <a:ext cx="4171950" cy="3371850"/>
              </a:xfrm>
              <a:prstGeom prst="roundRect">
                <a:avLst>
                  <a:gd name="adj" fmla="val 5240"/>
                </a:avLst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n w="381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" name="ZoneTexte 94"/>
              <p:cNvSpPr txBox="1">
                <a:spLocks noChangeArrowheads="1"/>
              </p:cNvSpPr>
              <p:nvPr/>
            </p:nvSpPr>
            <p:spPr bwMode="auto">
              <a:xfrm>
                <a:off x="-1676996" y="1309205"/>
                <a:ext cx="3662363" cy="457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208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208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208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20843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82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 b="1" i="1" dirty="0" smtClean="0">
                    <a:solidFill>
                      <a:srgbClr val="FF0000"/>
                    </a:solidFill>
                    <a:latin typeface="+mn-lt"/>
                  </a:rPr>
                  <a:t>Sensor (</a:t>
                </a:r>
                <a:r>
                  <a:rPr lang="en-US" sz="1600" b="1" i="1" dirty="0" err="1" smtClean="0">
                    <a:solidFill>
                      <a:srgbClr val="FF0000"/>
                    </a:solidFill>
                    <a:latin typeface="+mn-lt"/>
                  </a:rPr>
                  <a:t>photodetector</a:t>
                </a:r>
                <a:r>
                  <a:rPr lang="en-US" sz="1600" b="1" i="1" dirty="0" smtClean="0">
                    <a:solidFill>
                      <a:srgbClr val="FF0000"/>
                    </a:solidFill>
                    <a:latin typeface="+mn-lt"/>
                  </a:rPr>
                  <a:t>)</a:t>
                </a:r>
                <a:endParaRPr lang="en-US" sz="1600" b="1" i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-168870" y="1787212"/>
                <a:ext cx="2088211" cy="286827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4" name="Grouper 216"/>
            <p:cNvGrpSpPr/>
            <p:nvPr/>
          </p:nvGrpSpPr>
          <p:grpSpPr>
            <a:xfrm>
              <a:off x="4956393" y="24548570"/>
              <a:ext cx="3852214" cy="3362323"/>
              <a:chOff x="2271766" y="1302685"/>
              <a:chExt cx="3852214" cy="3362323"/>
            </a:xfrm>
          </p:grpSpPr>
          <p:pic>
            <p:nvPicPr>
              <p:cNvPr id="43" name="Image 100" descr="PDMboard-cut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6780" y="3184213"/>
                <a:ext cx="1544637" cy="143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AutoShape 20"/>
              <p:cNvSpPr>
                <a:spLocks noChangeArrowheads="1"/>
              </p:cNvSpPr>
              <p:nvPr/>
            </p:nvSpPr>
            <p:spPr bwMode="auto">
              <a:xfrm>
                <a:off x="4076105" y="2934976"/>
                <a:ext cx="320675" cy="785812"/>
              </a:xfrm>
              <a:prstGeom prst="flowChartPunchedTape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5" name="Rectangle 4"/>
              <p:cNvSpPr>
                <a:spLocks noChangeArrowheads="1"/>
              </p:cNvSpPr>
              <p:nvPr/>
            </p:nvSpPr>
            <p:spPr bwMode="auto">
              <a:xfrm>
                <a:off x="2307630" y="1901513"/>
                <a:ext cx="1873251" cy="1268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ja-JP" sz="1600" dirty="0">
                    <a:latin typeface="+mn-lt"/>
                  </a:rPr>
                  <a:t>EC-ASIC</a:t>
                </a:r>
              </a:p>
              <a:p>
                <a:r>
                  <a:rPr lang="en-US" altLang="ja-JP" sz="1300" dirty="0">
                    <a:latin typeface="+mn-lt"/>
                  </a:rPr>
                  <a:t>• 6 x ASICs</a:t>
                </a:r>
              </a:p>
              <a:p>
                <a:r>
                  <a:rPr lang="en-US" altLang="ja-JP" sz="1300" dirty="0">
                    <a:latin typeface="+mn-lt"/>
                  </a:rPr>
                  <a:t>• readout </a:t>
                </a:r>
              </a:p>
              <a:p>
                <a:r>
                  <a:rPr lang="en-US" altLang="ja-JP" sz="1300" dirty="0">
                    <a:latin typeface="+mn-lt"/>
                  </a:rPr>
                  <a:t>• counter</a:t>
                </a:r>
              </a:p>
            </p:txBody>
          </p:sp>
          <p:sp>
            <p:nvSpPr>
              <p:cNvPr id="46" name="Rectangle 19"/>
              <p:cNvSpPr>
                <a:spLocks noChangeArrowheads="1"/>
              </p:cNvSpPr>
              <p:nvPr/>
            </p:nvSpPr>
            <p:spPr bwMode="auto">
              <a:xfrm>
                <a:off x="4401541" y="1901513"/>
                <a:ext cx="1722439" cy="1268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ja-JP" sz="1600" dirty="0">
                    <a:latin typeface="+mn-lt"/>
                  </a:rPr>
                  <a:t>PDM-Board</a:t>
                </a:r>
              </a:p>
              <a:p>
                <a:r>
                  <a:rPr lang="en-US" altLang="ja-JP" sz="1300" dirty="0">
                    <a:latin typeface="+mn-lt"/>
                  </a:rPr>
                  <a:t>• Slow control</a:t>
                </a:r>
              </a:p>
              <a:p>
                <a:r>
                  <a:rPr lang="en-US" altLang="ja-JP" sz="1300" dirty="0">
                    <a:latin typeface="+mn-lt"/>
                  </a:rPr>
                  <a:t>• Level 1 (L1, track) trigger</a:t>
                </a:r>
              </a:p>
            </p:txBody>
          </p:sp>
          <p:sp>
            <p:nvSpPr>
              <p:cNvPr id="47" name="Rectangle 21"/>
              <p:cNvSpPr>
                <a:spLocks noChangeArrowheads="1"/>
              </p:cNvSpPr>
              <p:nvPr/>
            </p:nvSpPr>
            <p:spPr bwMode="auto">
              <a:xfrm>
                <a:off x="4401542" y="1796738"/>
                <a:ext cx="1549400" cy="28587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Rectangle à coins arrondis 47"/>
              <p:cNvSpPr/>
              <p:nvPr/>
            </p:nvSpPr>
            <p:spPr bwMode="auto">
              <a:xfrm>
                <a:off x="2281292" y="1302685"/>
                <a:ext cx="3657600" cy="3352800"/>
              </a:xfrm>
              <a:prstGeom prst="roundRect">
                <a:avLst>
                  <a:gd name="adj" fmla="val 4588"/>
                </a:avLst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49" name="Picture 2" descr="C:\Taf\JEM-EUSO-UFFO\EC board\Docs\Pictures\test EC_ASIC - EC_ASIC\EC_ASIC_top_layer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5" t="3200" r="3694" b="3951"/>
              <a:stretch>
                <a:fillRect/>
              </a:stretch>
            </p:blipFill>
            <p:spPr bwMode="auto">
              <a:xfrm rot="10800000">
                <a:off x="2300341" y="3257238"/>
                <a:ext cx="1763064" cy="1366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Rectangle 18"/>
              <p:cNvSpPr>
                <a:spLocks noChangeArrowheads="1"/>
              </p:cNvSpPr>
              <p:nvPr/>
            </p:nvSpPr>
            <p:spPr bwMode="auto">
              <a:xfrm>
                <a:off x="2271766" y="1796737"/>
                <a:ext cx="1783701" cy="286827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>
              <a:off x="6375618" y="29082687"/>
              <a:ext cx="269612" cy="785812"/>
            </a:xfrm>
            <a:prstGeom prst="flowChartPunchedTap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26" name="Grouper 226"/>
            <p:cNvGrpSpPr/>
            <p:nvPr/>
          </p:nvGrpSpPr>
          <p:grpSpPr>
            <a:xfrm>
              <a:off x="1879818" y="28399196"/>
              <a:ext cx="4505325" cy="1747230"/>
              <a:chOff x="4538609" y="4971399"/>
              <a:chExt cx="4505325" cy="1747230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4586235" y="4971399"/>
                <a:ext cx="3371850" cy="1747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>
                    <a:latin typeface="+mn-lt"/>
                  </a:rPr>
                  <a:t>CPU</a:t>
                </a:r>
              </a:p>
              <a:p>
                <a:r>
                  <a:rPr lang="en-US" altLang="ja-JP" sz="1300" dirty="0">
                    <a:latin typeface="+mn-lt"/>
                  </a:rPr>
                  <a:t>• </a:t>
                </a:r>
                <a:r>
                  <a:rPr lang="en-US" altLang="ja-JP" sz="1200" dirty="0">
                    <a:latin typeface="+mn-lt"/>
                  </a:rPr>
                  <a:t>Run control, </a:t>
                </a:r>
                <a:r>
                  <a:rPr lang="en-US" altLang="ja-JP" sz="1200" dirty="0" err="1">
                    <a:latin typeface="+mn-lt"/>
                  </a:rPr>
                  <a:t>config</a:t>
                </a:r>
                <a:r>
                  <a:rPr lang="en-US" altLang="ja-JP" sz="1200" dirty="0">
                    <a:latin typeface="+mn-lt"/>
                  </a:rPr>
                  <a:t>. </a:t>
                </a:r>
                <a:r>
                  <a:rPr lang="en-US" altLang="ja-JP" sz="1200" dirty="0" smtClean="0">
                    <a:latin typeface="+mn-lt"/>
                  </a:rPr>
                  <a:t>FE  electronics</a:t>
                </a:r>
                <a:endParaRPr lang="en-US" altLang="ja-JP" sz="1200" dirty="0">
                  <a:latin typeface="+mn-lt"/>
                </a:endParaRPr>
              </a:p>
              <a:p>
                <a:r>
                  <a:rPr lang="en-US" altLang="ja-JP" sz="1200" dirty="0">
                    <a:latin typeface="+mn-lt"/>
                  </a:rPr>
                  <a:t>• Console &amp; GUI, </a:t>
                </a:r>
                <a:r>
                  <a:rPr lang="en-US" altLang="ja-JP" sz="1200" dirty="0" smtClean="0">
                    <a:latin typeface="+mn-lt"/>
                  </a:rPr>
                  <a:t>remote access</a:t>
                </a:r>
                <a:r>
                  <a:rPr lang="en-US" altLang="ja-JP" sz="1200" dirty="0">
                    <a:latin typeface="+mn-lt"/>
                  </a:rPr>
                  <a:t>, etc.</a:t>
                </a:r>
              </a:p>
              <a:p>
                <a:r>
                  <a:rPr lang="en-US" altLang="ja-JP" sz="1200" dirty="0">
                    <a:latin typeface="+mn-lt"/>
                  </a:rPr>
                  <a:t>• Data processing</a:t>
                </a:r>
              </a:p>
              <a:p>
                <a:r>
                  <a:rPr lang="en-US" altLang="ja-JP" sz="1200" dirty="0">
                    <a:latin typeface="+mn-lt"/>
                  </a:rPr>
                  <a:t>• managing Mass Memory for </a:t>
                </a:r>
                <a:r>
                  <a:rPr lang="en-US" altLang="ja-JP" sz="1200" dirty="0" smtClean="0">
                    <a:latin typeface="+mn-lt"/>
                  </a:rPr>
                  <a:t>data storage</a:t>
                </a:r>
                <a:endParaRPr lang="en-US" altLang="ja-JP" sz="1200" dirty="0">
                  <a:latin typeface="+mn-lt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4538609" y="4978397"/>
                <a:ext cx="4505325" cy="171807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pic>
            <p:nvPicPr>
              <p:cNvPr id="42" name="Immagine 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14" t="1495" r="9460"/>
              <a:stretch>
                <a:fillRect/>
              </a:stretch>
            </p:blipFill>
            <p:spPr bwMode="auto">
              <a:xfrm>
                <a:off x="7942319" y="5149847"/>
                <a:ext cx="1090155" cy="1372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Image 9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924" y="28691944"/>
              <a:ext cx="1183475" cy="1313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6651843" y="28609603"/>
              <a:ext cx="1562100" cy="1455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latin typeface="+mn-lt"/>
                </a:rPr>
                <a:t>CCB</a:t>
              </a:r>
            </a:p>
            <a:p>
              <a:r>
                <a:rPr lang="en-US" altLang="ja-JP" sz="1100" dirty="0">
                  <a:latin typeface="+mn-lt"/>
                </a:rPr>
                <a:t>(</a:t>
              </a:r>
              <a:r>
                <a:rPr lang="en-US" altLang="ja-JP" sz="1200" dirty="0">
                  <a:latin typeface="+mn-lt"/>
                </a:rPr>
                <a:t>Cluster Control Board)</a:t>
              </a:r>
            </a:p>
            <a:p>
              <a:r>
                <a:rPr lang="en-US" altLang="ja-JP" sz="1200" dirty="0">
                  <a:latin typeface="+mn-lt"/>
                </a:rPr>
                <a:t>• Receive data</a:t>
              </a:r>
            </a:p>
            <a:p>
              <a:r>
                <a:rPr lang="en-US" altLang="ja-JP" sz="1200" dirty="0">
                  <a:latin typeface="+mn-lt"/>
                </a:rPr>
                <a:t>from 9 </a:t>
              </a:r>
              <a:r>
                <a:rPr lang="en-US" altLang="ja-JP" sz="1200" dirty="0" smtClean="0">
                  <a:latin typeface="+mn-lt"/>
                </a:rPr>
                <a:t>PDMs</a:t>
              </a:r>
              <a:endParaRPr lang="en-US" altLang="ja-JP" sz="1200" dirty="0">
                <a:latin typeface="+mn-lt"/>
              </a:endParaRPr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6651843" y="28587230"/>
              <a:ext cx="2828925" cy="15334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Rectangle à coins arrondis 29"/>
            <p:cNvSpPr/>
            <p:nvPr/>
          </p:nvSpPr>
          <p:spPr bwMode="auto">
            <a:xfrm>
              <a:off x="1891944" y="28025195"/>
              <a:ext cx="7588824" cy="2095499"/>
            </a:xfrm>
            <a:prstGeom prst="roundRect">
              <a:avLst>
                <a:gd name="adj" fmla="val 4588"/>
              </a:avLst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ZoneTexte 105"/>
            <p:cNvSpPr txBox="1">
              <a:spLocks noChangeArrowheads="1"/>
            </p:cNvSpPr>
            <p:nvPr/>
          </p:nvSpPr>
          <p:spPr bwMode="auto">
            <a:xfrm>
              <a:off x="2598785" y="27999232"/>
              <a:ext cx="2427829" cy="4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2084388" eaLnBrk="0" fontAlgn="base" hangingPunct="0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i="1" dirty="0" smtClean="0">
                  <a:solidFill>
                    <a:srgbClr val="FF0000"/>
                  </a:solidFill>
                  <a:latin typeface="+mn-lt"/>
                </a:rPr>
                <a:t>Data Processing (DP)</a:t>
              </a:r>
              <a:endParaRPr lang="en-US" sz="1600" b="1" i="1" dirty="0">
                <a:solidFill>
                  <a:srgbClr val="FF0000"/>
                </a:solidFill>
                <a:latin typeface="+mn-lt"/>
              </a:endParaRPr>
            </a:p>
          </p:txBody>
        </p:sp>
        <p:grpSp>
          <p:nvGrpSpPr>
            <p:cNvPr id="32" name="Grouper 235"/>
            <p:cNvGrpSpPr/>
            <p:nvPr/>
          </p:nvGrpSpPr>
          <p:grpSpPr>
            <a:xfrm>
              <a:off x="287239" y="28106401"/>
              <a:ext cx="1591139" cy="1245614"/>
              <a:chOff x="35368" y="4678604"/>
              <a:chExt cx="1591139" cy="1245614"/>
            </a:xfrm>
          </p:grpSpPr>
          <p:pic>
            <p:nvPicPr>
              <p:cNvPr id="37" name="Image 36" descr="スクリーンショット 2013-09-22 8.18.00.png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9" y="5047936"/>
                <a:ext cx="1531620" cy="716280"/>
              </a:xfrm>
              <a:prstGeom prst="rect">
                <a:avLst/>
              </a:prstGeom>
            </p:spPr>
          </p:pic>
          <p:sp>
            <p:nvSpPr>
              <p:cNvPr id="38" name="ZoneTexte 37"/>
              <p:cNvSpPr txBox="1"/>
              <p:nvPr/>
            </p:nvSpPr>
            <p:spPr>
              <a:xfrm>
                <a:off x="104830" y="4678607"/>
                <a:ext cx="1311088" cy="519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900" b="1" i="1" dirty="0" smtClean="0">
                    <a:latin typeface="+mn-lt"/>
                  </a:rPr>
                  <a:t>HK, LVPS</a:t>
                </a:r>
                <a:endParaRPr lang="en-US" sz="1900" b="1" i="1" dirty="0">
                  <a:latin typeface="+mn-lt"/>
                </a:endParaRPr>
              </a:p>
            </p:txBody>
          </p:sp>
          <p:sp>
            <p:nvSpPr>
              <p:cNvPr id="39" name="Rectangle à coins arrondis 38"/>
              <p:cNvSpPr/>
              <p:nvPr/>
            </p:nvSpPr>
            <p:spPr bwMode="auto">
              <a:xfrm>
                <a:off x="35368" y="4678604"/>
                <a:ext cx="1591139" cy="1245614"/>
              </a:xfrm>
              <a:prstGeom prst="roundRect">
                <a:avLst>
                  <a:gd name="adj" fmla="val 4588"/>
                </a:avLst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3" name="Grouper 239"/>
            <p:cNvGrpSpPr/>
            <p:nvPr/>
          </p:nvGrpSpPr>
          <p:grpSpPr>
            <a:xfrm>
              <a:off x="8298022" y="23610191"/>
              <a:ext cx="1249222" cy="1343374"/>
              <a:chOff x="8046151" y="182394"/>
              <a:chExt cx="1249222" cy="1343374"/>
            </a:xfrm>
          </p:grpSpPr>
          <p:pic>
            <p:nvPicPr>
              <p:cNvPr id="34" name="Image 33" descr="スクリーンショット 2013-09-22 8.31.46.png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6073" y="537982"/>
                <a:ext cx="1071880" cy="960120"/>
              </a:xfrm>
              <a:prstGeom prst="rect">
                <a:avLst/>
              </a:prstGeom>
            </p:spPr>
          </p:pic>
          <p:sp>
            <p:nvSpPr>
              <p:cNvPr id="35" name="ZoneTexte 34"/>
              <p:cNvSpPr txBox="1"/>
              <p:nvPr/>
            </p:nvSpPr>
            <p:spPr>
              <a:xfrm>
                <a:off x="8046151" y="182394"/>
                <a:ext cx="1215699" cy="436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i="1" dirty="0" smtClean="0">
                    <a:latin typeface="+mn-lt"/>
                  </a:rPr>
                  <a:t>IR camera</a:t>
                </a:r>
                <a:endParaRPr lang="en-US" sz="1500" b="1" i="1" dirty="0">
                  <a:latin typeface="+mn-lt"/>
                </a:endParaRPr>
              </a:p>
            </p:txBody>
          </p:sp>
          <p:sp>
            <p:nvSpPr>
              <p:cNvPr id="36" name="Rectangle à coins arrondis 35"/>
              <p:cNvSpPr/>
              <p:nvPr/>
            </p:nvSpPr>
            <p:spPr bwMode="auto">
              <a:xfrm>
                <a:off x="8123996" y="280154"/>
                <a:ext cx="1171377" cy="1245614"/>
              </a:xfrm>
              <a:prstGeom prst="roundRect">
                <a:avLst>
                  <a:gd name="adj" fmla="val 4588"/>
                </a:avLst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64" name="Groupe 63"/>
          <p:cNvGrpSpPr/>
          <p:nvPr/>
        </p:nvGrpSpPr>
        <p:grpSpPr>
          <a:xfrm>
            <a:off x="7764632" y="3052472"/>
            <a:ext cx="1458244" cy="1228621"/>
            <a:chOff x="5134351" y="20240827"/>
            <a:chExt cx="3658586" cy="3311995"/>
          </a:xfrm>
        </p:grpSpPr>
        <p:pic>
          <p:nvPicPr>
            <p:cNvPr id="65" name="Image 64" descr="PDM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351" y="20240827"/>
              <a:ext cx="3658586" cy="3311995"/>
            </a:xfrm>
            <a:prstGeom prst="rect">
              <a:avLst/>
            </a:prstGeom>
            <a:ln w="76200" cmpd="sng">
              <a:solidFill>
                <a:srgbClr val="FFFF00"/>
              </a:solidFill>
            </a:ln>
          </p:spPr>
        </p:pic>
        <p:cxnSp>
          <p:nvCxnSpPr>
            <p:cNvPr id="66" name="Connecteur droit avec flèche 65"/>
            <p:cNvCxnSpPr/>
            <p:nvPr/>
          </p:nvCxnSpPr>
          <p:spPr>
            <a:xfrm flipH="1" flipV="1">
              <a:off x="5948849" y="23137385"/>
              <a:ext cx="2124651" cy="10526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/>
          </p:nvSpPr>
          <p:spPr>
            <a:xfrm>
              <a:off x="6097520" y="22418441"/>
              <a:ext cx="920179" cy="3950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  <a:latin typeface="+mn-lt"/>
                </a:rPr>
                <a:t>167 mm</a:t>
              </a:r>
              <a:endParaRPr lang="en-US" sz="13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8" name="Connecteur droit avec flèche 67"/>
            <p:cNvCxnSpPr/>
            <p:nvPr/>
          </p:nvCxnSpPr>
          <p:spPr>
            <a:xfrm>
              <a:off x="5798508" y="20781442"/>
              <a:ext cx="0" cy="2252156"/>
            </a:xfrm>
            <a:prstGeom prst="straightConnector1">
              <a:avLst/>
            </a:prstGeom>
            <a:ln>
              <a:solidFill>
                <a:srgbClr val="FFFF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 rot="16098253">
              <a:off x="4825609" y="21901161"/>
              <a:ext cx="1005289" cy="3615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solidFill>
                    <a:srgbClr val="FFFFFF"/>
                  </a:solidFill>
                  <a:latin typeface="+mn-lt"/>
                </a:rPr>
                <a:t>167 mm</a:t>
              </a:r>
              <a:endParaRPr lang="en-US" sz="1300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70" name="Picture 23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75" y="2078051"/>
            <a:ext cx="1164758" cy="8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e 23"/>
          <p:cNvGrpSpPr/>
          <p:nvPr/>
        </p:nvGrpSpPr>
        <p:grpSpPr>
          <a:xfrm>
            <a:off x="7422827" y="4402519"/>
            <a:ext cx="1131049" cy="2027483"/>
            <a:chOff x="5998655" y="1980038"/>
            <a:chExt cx="2394618" cy="4689322"/>
          </a:xfrm>
        </p:grpSpPr>
        <p:pic>
          <p:nvPicPr>
            <p:cNvPr id="75" name="Image 74" descr="effMap-N101-org.gif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98655" y="1980038"/>
              <a:ext cx="2394618" cy="2304256"/>
            </a:xfrm>
            <a:prstGeom prst="rect">
              <a:avLst/>
            </a:prstGeom>
          </p:spPr>
        </p:pic>
        <p:pic>
          <p:nvPicPr>
            <p:cNvPr id="76" name="Image 75" descr="effMap-N101.gif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998659" y="4383686"/>
              <a:ext cx="2375310" cy="2285674"/>
            </a:xfrm>
            <a:prstGeom prst="rect">
              <a:avLst/>
            </a:prstGeom>
          </p:spPr>
        </p:pic>
      </p:grpSp>
      <p:sp>
        <p:nvSpPr>
          <p:cNvPr id="73" name="ZoneTexte 72"/>
          <p:cNvSpPr txBox="1"/>
          <p:nvPr/>
        </p:nvSpPr>
        <p:spPr>
          <a:xfrm>
            <a:off x="8565139" y="4428399"/>
            <a:ext cx="14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+mn-lt"/>
              </a:rPr>
              <a:t>Efficiency of 4 MAPMT pixels</a:t>
            </a:r>
            <a:r>
              <a:rPr lang="en-US" sz="1400" dirty="0" smtClean="0">
                <a:latin typeface="+mn-lt"/>
              </a:rPr>
              <a:t>:  </a:t>
            </a:r>
            <a:r>
              <a:rPr lang="en-US" sz="1400" b="1" dirty="0" smtClean="0">
                <a:latin typeface="+mn-lt"/>
              </a:rPr>
              <a:t>Withou</a:t>
            </a:r>
            <a:r>
              <a:rPr lang="en-US" sz="1400" dirty="0" smtClean="0">
                <a:latin typeface="+mn-lt"/>
              </a:rPr>
              <a:t>t ASIC gain adjustment</a:t>
            </a:r>
            <a:endParaRPr lang="en-US" sz="1400" dirty="0">
              <a:latin typeface="+mn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934286" y="1540581"/>
            <a:ext cx="311893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1600" b="1" dirty="0" smtClean="0"/>
              <a:t>     Poster presents th</a:t>
            </a:r>
            <a:r>
              <a:rPr lang="en-US" sz="1600" b="1" dirty="0" smtClean="0"/>
              <a:t>e Photo Detector Module</a:t>
            </a:r>
            <a:endParaRPr lang="en-US" sz="1600" b="1" dirty="0"/>
          </a:p>
        </p:txBody>
      </p:sp>
      <p:sp>
        <p:nvSpPr>
          <p:cNvPr id="78" name="ZoneTexte 77"/>
          <p:cNvSpPr txBox="1"/>
          <p:nvPr/>
        </p:nvSpPr>
        <p:spPr>
          <a:xfrm>
            <a:off x="8571959" y="5503549"/>
            <a:ext cx="1488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+mn-lt"/>
              </a:rPr>
              <a:t>Efficiency of 4 MAPMT pixels</a:t>
            </a:r>
            <a:r>
              <a:rPr lang="en-US" sz="1400" dirty="0" smtClean="0">
                <a:latin typeface="+mn-lt"/>
              </a:rPr>
              <a:t>: </a:t>
            </a:r>
            <a:r>
              <a:rPr lang="en-US" sz="1400" b="1" dirty="0" smtClean="0">
                <a:latin typeface="+mn-lt"/>
              </a:rPr>
              <a:t>With</a:t>
            </a:r>
            <a:r>
              <a:rPr lang="en-US" sz="1400" dirty="0" smtClean="0">
                <a:latin typeface="+mn-lt"/>
              </a:rPr>
              <a:t> ASIC gain adjustment</a:t>
            </a:r>
            <a:endParaRPr lang="en-US" sz="1400" dirty="0">
              <a:latin typeface="+mn-lt"/>
            </a:endParaRPr>
          </a:p>
        </p:txBody>
      </p:sp>
      <p:pic>
        <p:nvPicPr>
          <p:cNvPr id="79" name="Picture 13" descr="bondil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6" y="507207"/>
            <a:ext cx="594686" cy="71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190" y="1316468"/>
            <a:ext cx="580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EUSO-BALLOON: UV camera with 2304 pixels launched in August 2014.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85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209</Words>
  <Application>Microsoft Office PowerPoint</Application>
  <PresentationFormat>Format A4 (210 x 297 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Times New Roman</vt:lpstr>
      <vt:lpstr>Wingdings</vt:lpstr>
      <vt:lpstr>Thème Office</vt:lpstr>
      <vt:lpstr>EUSO-BALLOON: Readout electronics performances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EUSO-BALLOON: Readout electronics performances</dc:title>
  <dc:creator>blin</dc:creator>
  <cp:lastModifiedBy>blin</cp:lastModifiedBy>
  <cp:revision>16</cp:revision>
  <dcterms:created xsi:type="dcterms:W3CDTF">2015-05-25T09:16:54Z</dcterms:created>
  <dcterms:modified xsi:type="dcterms:W3CDTF">2015-05-25T16:00:23Z</dcterms:modified>
</cp:coreProperties>
</file>