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94590" autoAdjust="0"/>
  </p:normalViewPr>
  <p:slideViewPr>
    <p:cSldViewPr snapToGrid="0" snapToObjects="1">
      <p:cViewPr>
        <p:scale>
          <a:sx n="81" d="100"/>
          <a:sy n="81" d="100"/>
        </p:scale>
        <p:origin x="-1162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4C828-A5D1-BB47-A5DC-A6487D31D11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AEA5B-35B9-B948-9CB8-B8DDD9B0116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94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4410-53E3-7340-8694-958DE52F8616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AA47-EEA0-BD4F-80A4-CB9F87EE46D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71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2E0-D356-454C-A331-E6F402AC4817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2B4A-D909-6A4A-A17A-EE38281D98C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10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2E0-D356-454C-A331-E6F402AC4817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2B4A-D909-6A4A-A17A-EE38281D98C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27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2E0-D356-454C-A331-E6F402AC4817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2B4A-D909-6A4A-A17A-EE38281D98C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83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4410-53E3-7340-8694-958DE52F8616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AA47-EEA0-BD4F-80A4-CB9F87EE46D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9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2E0-D356-454C-A331-E6F402AC4817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2B4A-D909-6A4A-A17A-EE38281D98C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16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2E0-D356-454C-A331-E6F402AC4817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2B4A-D909-6A4A-A17A-EE38281D98C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61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2E0-D356-454C-A331-E6F402AC4817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2B4A-D909-6A4A-A17A-EE38281D98C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60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2E0-D356-454C-A331-E6F402AC4817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2B4A-D909-6A4A-A17A-EE38281D98C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41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2E0-D356-454C-A331-E6F402AC4817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3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2E0-D356-454C-A331-E6F402AC4817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2B4A-D909-6A4A-A17A-EE38281D98C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51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E2E0-D356-454C-A331-E6F402AC4817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D2B4A-D909-6A4A-A17A-EE38281D98C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84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2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9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er 164"/>
          <p:cNvGrpSpPr/>
          <p:nvPr/>
        </p:nvGrpSpPr>
        <p:grpSpPr>
          <a:xfrm>
            <a:off x="161123" y="990219"/>
            <a:ext cx="6111955" cy="2345861"/>
            <a:chOff x="-12049" y="995801"/>
            <a:chExt cx="6111955" cy="2345861"/>
          </a:xfrm>
        </p:grpSpPr>
        <p:grpSp>
          <p:nvGrpSpPr>
            <p:cNvPr id="134" name="Grouper 133"/>
            <p:cNvGrpSpPr/>
            <p:nvPr/>
          </p:nvGrpSpPr>
          <p:grpSpPr>
            <a:xfrm>
              <a:off x="-12049" y="995801"/>
              <a:ext cx="5561158" cy="2345861"/>
              <a:chOff x="-82164" y="1149737"/>
              <a:chExt cx="5561158" cy="2345861"/>
            </a:xfrm>
          </p:grpSpPr>
          <p:pic>
            <p:nvPicPr>
              <p:cNvPr id="5" name="Picture 3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038" y="1195721"/>
                <a:ext cx="4723267" cy="2299877"/>
              </a:xfrm>
              <a:prstGeom prst="rect">
                <a:avLst/>
              </a:prstGeom>
            </p:spPr>
          </p:pic>
          <p:sp>
            <p:nvSpPr>
              <p:cNvPr id="6" name="Rectangle 1392"/>
              <p:cNvSpPr>
                <a:spLocks noChangeArrowheads="1"/>
              </p:cNvSpPr>
              <p:nvPr/>
            </p:nvSpPr>
            <p:spPr bwMode="auto">
              <a:xfrm>
                <a:off x="1250177" y="1149737"/>
                <a:ext cx="2189361" cy="211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9319" tIns="35994" rIns="79319" bIns="35994">
                <a:spAutoFit/>
              </a:bodyPr>
              <a:lstStyle>
                <a:lvl1pPr algn="l" defTabSz="660400" eaLnBrk="0" hangingPunct="0">
                  <a:spcBef>
                    <a:spcPct val="20000"/>
                  </a:spcBef>
                  <a:buChar char="•"/>
                  <a:defRPr sz="10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95300" indent="-925513" algn="l" defTabSz="660400" eaLnBrk="0" hangingPunct="0">
                  <a:spcBef>
                    <a:spcPct val="20000"/>
                  </a:spcBef>
                  <a:buChar char="–"/>
                  <a:defRPr sz="91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992188" indent="-742950" algn="l" defTabSz="660400" eaLnBrk="0" hangingPunct="0">
                  <a:spcBef>
                    <a:spcPct val="20000"/>
                  </a:spcBef>
                  <a:buChar char="•"/>
                  <a:defRPr sz="7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487488" indent="-739775" algn="l" defTabSz="660400" eaLnBrk="0" hangingPunct="0">
                  <a:spcBef>
                    <a:spcPct val="20000"/>
                  </a:spcBef>
                  <a:buChar char="–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982788" indent="-741363" algn="l" defTabSz="660400" eaLnBrk="0" hangingPunct="0">
                  <a:spcBef>
                    <a:spcPct val="20000"/>
                  </a:spcBef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399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8971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3543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115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it-IT" sz="900" dirty="0" smtClean="0">
                    <a:latin typeface="Arial" charset="0"/>
                  </a:rPr>
                  <a:t>Active edge sensor</a:t>
                </a:r>
                <a:endParaRPr lang="en-US" altLang="it-IT" sz="900" dirty="0">
                  <a:latin typeface="Arial" charset="0"/>
                </a:endParaRPr>
              </a:p>
            </p:txBody>
          </p:sp>
          <p:sp>
            <p:nvSpPr>
              <p:cNvPr id="7" name="Rectangle 1392"/>
              <p:cNvSpPr>
                <a:spLocks noChangeArrowheads="1"/>
              </p:cNvSpPr>
              <p:nvPr/>
            </p:nvSpPr>
            <p:spPr bwMode="auto">
              <a:xfrm>
                <a:off x="4261105" y="1924807"/>
                <a:ext cx="1217889" cy="349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9319" tIns="35994" rIns="79319" bIns="35994">
                <a:spAutoFit/>
              </a:bodyPr>
              <a:lstStyle>
                <a:lvl1pPr algn="l" defTabSz="660400" eaLnBrk="0" hangingPunct="0">
                  <a:spcBef>
                    <a:spcPct val="20000"/>
                  </a:spcBef>
                  <a:buChar char="•"/>
                  <a:defRPr sz="10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95300" indent="-925513" algn="l" defTabSz="660400" eaLnBrk="0" hangingPunct="0">
                  <a:spcBef>
                    <a:spcPct val="20000"/>
                  </a:spcBef>
                  <a:buChar char="–"/>
                  <a:defRPr sz="91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992188" indent="-742950" algn="l" defTabSz="660400" eaLnBrk="0" hangingPunct="0">
                  <a:spcBef>
                    <a:spcPct val="20000"/>
                  </a:spcBef>
                  <a:buChar char="•"/>
                  <a:defRPr sz="7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487488" indent="-739775" algn="l" defTabSz="660400" eaLnBrk="0" hangingPunct="0">
                  <a:spcBef>
                    <a:spcPct val="20000"/>
                  </a:spcBef>
                  <a:buChar char="–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982788" indent="-741363" algn="l" defTabSz="660400" eaLnBrk="0" hangingPunct="0">
                  <a:spcBef>
                    <a:spcPct val="20000"/>
                  </a:spcBef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399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8971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3543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115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it-IT" sz="900" dirty="0">
                    <a:latin typeface="Arial" charset="0"/>
                  </a:rPr>
                  <a:t>l</a:t>
                </a:r>
                <a:r>
                  <a:rPr lang="en-US" altLang="it-IT" sz="900" dirty="0" smtClean="0">
                    <a:latin typeface="Arial" charset="0"/>
                  </a:rPr>
                  <a:t>ow density peripheral TSVs</a:t>
                </a:r>
                <a:endParaRPr lang="en-US" altLang="it-IT" sz="900" dirty="0">
                  <a:latin typeface="Arial" charset="0"/>
                </a:endParaRPr>
              </a:p>
            </p:txBody>
          </p:sp>
          <p:sp>
            <p:nvSpPr>
              <p:cNvPr id="8" name="Rectangle 1392"/>
              <p:cNvSpPr>
                <a:spLocks noChangeArrowheads="1"/>
              </p:cNvSpPr>
              <p:nvPr/>
            </p:nvSpPr>
            <p:spPr bwMode="auto">
              <a:xfrm>
                <a:off x="3439538" y="1720521"/>
                <a:ext cx="1233259" cy="349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9319" tIns="35994" rIns="79319" bIns="35994">
                <a:spAutoFit/>
              </a:bodyPr>
              <a:lstStyle>
                <a:lvl1pPr algn="l" defTabSz="660400" eaLnBrk="0" hangingPunct="0">
                  <a:spcBef>
                    <a:spcPct val="20000"/>
                  </a:spcBef>
                  <a:buChar char="•"/>
                  <a:defRPr sz="10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95300" indent="-925513" algn="l" defTabSz="660400" eaLnBrk="0" hangingPunct="0">
                  <a:spcBef>
                    <a:spcPct val="20000"/>
                  </a:spcBef>
                  <a:buChar char="–"/>
                  <a:defRPr sz="91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992188" indent="-742950" algn="l" defTabSz="660400" eaLnBrk="0" hangingPunct="0">
                  <a:spcBef>
                    <a:spcPct val="20000"/>
                  </a:spcBef>
                  <a:buChar char="•"/>
                  <a:defRPr sz="7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487488" indent="-739775" algn="l" defTabSz="660400" eaLnBrk="0" hangingPunct="0">
                  <a:spcBef>
                    <a:spcPct val="20000"/>
                  </a:spcBef>
                  <a:buChar char="–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982788" indent="-741363" algn="l" defTabSz="660400" eaLnBrk="0" hangingPunct="0">
                  <a:spcBef>
                    <a:spcPct val="20000"/>
                  </a:spcBef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399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8971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3543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115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it-IT" sz="900" dirty="0" smtClean="0">
                    <a:latin typeface="Arial" charset="0"/>
                  </a:rPr>
                  <a:t>high density interconnects</a:t>
                </a:r>
                <a:endParaRPr lang="en-US" altLang="it-IT" sz="900" dirty="0">
                  <a:latin typeface="Arial" charset="0"/>
                </a:endParaRPr>
              </a:p>
            </p:txBody>
          </p:sp>
          <p:sp>
            <p:nvSpPr>
              <p:cNvPr id="9" name="Rectangle 1392"/>
              <p:cNvSpPr>
                <a:spLocks noChangeArrowheads="1"/>
              </p:cNvSpPr>
              <p:nvPr/>
            </p:nvSpPr>
            <p:spPr bwMode="auto">
              <a:xfrm>
                <a:off x="3094206" y="2063307"/>
                <a:ext cx="2189361" cy="211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9319" tIns="35994" rIns="79319" bIns="35994">
                <a:spAutoFit/>
              </a:bodyPr>
              <a:lstStyle>
                <a:lvl1pPr algn="l" defTabSz="660400" eaLnBrk="0" hangingPunct="0">
                  <a:spcBef>
                    <a:spcPct val="20000"/>
                  </a:spcBef>
                  <a:buChar char="•"/>
                  <a:defRPr sz="10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95300" indent="-925513" algn="l" defTabSz="660400" eaLnBrk="0" hangingPunct="0">
                  <a:spcBef>
                    <a:spcPct val="20000"/>
                  </a:spcBef>
                  <a:buChar char="–"/>
                  <a:defRPr sz="91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992188" indent="-742950" algn="l" defTabSz="660400" eaLnBrk="0" hangingPunct="0">
                  <a:spcBef>
                    <a:spcPct val="20000"/>
                  </a:spcBef>
                  <a:buChar char="•"/>
                  <a:defRPr sz="7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487488" indent="-739775" algn="l" defTabSz="660400" eaLnBrk="0" hangingPunct="0">
                  <a:spcBef>
                    <a:spcPct val="20000"/>
                  </a:spcBef>
                  <a:buChar char="–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982788" indent="-741363" algn="l" defTabSz="660400" eaLnBrk="0" hangingPunct="0">
                  <a:spcBef>
                    <a:spcPct val="20000"/>
                  </a:spcBef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399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8971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3543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115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it-IT" sz="900" dirty="0" smtClean="0">
                    <a:latin typeface="Arial" charset="0"/>
                  </a:rPr>
                  <a:t>Bond pads</a:t>
                </a:r>
                <a:endParaRPr lang="en-US" altLang="it-IT" sz="900" dirty="0">
                  <a:latin typeface="Arial" charset="0"/>
                </a:endParaRPr>
              </a:p>
            </p:txBody>
          </p:sp>
          <p:sp>
            <p:nvSpPr>
              <p:cNvPr id="10" name="Rectangle 1392"/>
              <p:cNvSpPr>
                <a:spLocks noChangeArrowheads="1"/>
              </p:cNvSpPr>
              <p:nvPr/>
            </p:nvSpPr>
            <p:spPr bwMode="auto">
              <a:xfrm>
                <a:off x="2952171" y="2248044"/>
                <a:ext cx="874467" cy="349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9319" tIns="35994" rIns="79319" bIns="35994">
                <a:spAutoFit/>
              </a:bodyPr>
              <a:lstStyle>
                <a:lvl1pPr algn="l" defTabSz="660400" eaLnBrk="0" hangingPunct="0">
                  <a:spcBef>
                    <a:spcPct val="20000"/>
                  </a:spcBef>
                  <a:buChar char="•"/>
                  <a:defRPr sz="10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95300" indent="-925513" algn="l" defTabSz="660400" eaLnBrk="0" hangingPunct="0">
                  <a:spcBef>
                    <a:spcPct val="20000"/>
                  </a:spcBef>
                  <a:buChar char="–"/>
                  <a:defRPr sz="91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992188" indent="-742950" algn="l" defTabSz="660400" eaLnBrk="0" hangingPunct="0">
                  <a:spcBef>
                    <a:spcPct val="20000"/>
                  </a:spcBef>
                  <a:buChar char="•"/>
                  <a:defRPr sz="7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487488" indent="-739775" algn="l" defTabSz="660400" eaLnBrk="0" hangingPunct="0">
                  <a:spcBef>
                    <a:spcPct val="20000"/>
                  </a:spcBef>
                  <a:buChar char="–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982788" indent="-741363" algn="l" defTabSz="660400" eaLnBrk="0" hangingPunct="0">
                  <a:spcBef>
                    <a:spcPct val="20000"/>
                  </a:spcBef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399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8971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3543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115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it-IT" sz="900" dirty="0">
                    <a:latin typeface="Arial" charset="0"/>
                  </a:rPr>
                  <a:t>l</a:t>
                </a:r>
                <a:r>
                  <a:rPr lang="en-US" altLang="it-IT" sz="900" dirty="0" smtClean="0">
                    <a:latin typeface="Arial" charset="0"/>
                  </a:rPr>
                  <a:t>ow density bump bond</a:t>
                </a:r>
                <a:endParaRPr lang="en-US" altLang="it-IT" sz="900" dirty="0">
                  <a:latin typeface="Arial" charset="0"/>
                </a:endParaRPr>
              </a:p>
            </p:txBody>
          </p:sp>
          <p:sp>
            <p:nvSpPr>
              <p:cNvPr id="12" name="Rectangle 1392"/>
              <p:cNvSpPr>
                <a:spLocks noChangeArrowheads="1"/>
              </p:cNvSpPr>
              <p:nvPr/>
            </p:nvSpPr>
            <p:spPr bwMode="auto">
              <a:xfrm>
                <a:off x="-82164" y="2250988"/>
                <a:ext cx="2189361" cy="211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9319" tIns="35994" rIns="79319" bIns="35994">
                <a:spAutoFit/>
              </a:bodyPr>
              <a:lstStyle>
                <a:lvl1pPr algn="l" defTabSz="660400" eaLnBrk="0" hangingPunct="0">
                  <a:spcBef>
                    <a:spcPct val="20000"/>
                  </a:spcBef>
                  <a:buChar char="•"/>
                  <a:defRPr sz="10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95300" indent="-925513" algn="l" defTabSz="660400" eaLnBrk="0" hangingPunct="0">
                  <a:spcBef>
                    <a:spcPct val="20000"/>
                  </a:spcBef>
                  <a:buChar char="–"/>
                  <a:defRPr sz="91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992188" indent="-742950" algn="l" defTabSz="660400" eaLnBrk="0" hangingPunct="0">
                  <a:spcBef>
                    <a:spcPct val="20000"/>
                  </a:spcBef>
                  <a:buChar char="•"/>
                  <a:defRPr sz="7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487488" indent="-739775" algn="l" defTabSz="660400" eaLnBrk="0" hangingPunct="0">
                  <a:spcBef>
                    <a:spcPct val="20000"/>
                  </a:spcBef>
                  <a:buChar char="–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982788" indent="-741363" algn="l" defTabSz="660400" eaLnBrk="0" hangingPunct="0">
                  <a:spcBef>
                    <a:spcPct val="20000"/>
                  </a:spcBef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399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8971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3543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115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it-IT" sz="900" dirty="0">
                    <a:latin typeface="Arial" charset="0"/>
                  </a:rPr>
                  <a:t>b</a:t>
                </a:r>
                <a:r>
                  <a:rPr lang="en-US" altLang="it-IT" sz="900" dirty="0" smtClean="0">
                    <a:latin typeface="Arial" charset="0"/>
                  </a:rPr>
                  <a:t>ump bonding</a:t>
                </a:r>
                <a:endParaRPr lang="en-US" altLang="it-IT" sz="900" dirty="0">
                  <a:latin typeface="Arial" charset="0"/>
                </a:endParaRPr>
              </a:p>
            </p:txBody>
          </p:sp>
          <p:sp>
            <p:nvSpPr>
              <p:cNvPr id="13" name="Rectangle 1392"/>
              <p:cNvSpPr>
                <a:spLocks noChangeArrowheads="1"/>
              </p:cNvSpPr>
              <p:nvPr/>
            </p:nvSpPr>
            <p:spPr bwMode="auto">
              <a:xfrm>
                <a:off x="-60960" y="2543172"/>
                <a:ext cx="1224071" cy="211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9319" tIns="35994" rIns="79319" bIns="35994">
                <a:spAutoFit/>
              </a:bodyPr>
              <a:lstStyle>
                <a:lvl1pPr algn="l" defTabSz="660400" eaLnBrk="0" hangingPunct="0">
                  <a:spcBef>
                    <a:spcPct val="20000"/>
                  </a:spcBef>
                  <a:buChar char="•"/>
                  <a:defRPr sz="10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95300" indent="-925513" algn="l" defTabSz="660400" eaLnBrk="0" hangingPunct="0">
                  <a:spcBef>
                    <a:spcPct val="20000"/>
                  </a:spcBef>
                  <a:buChar char="–"/>
                  <a:defRPr sz="91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992188" indent="-742950" algn="l" defTabSz="660400" eaLnBrk="0" hangingPunct="0">
                  <a:spcBef>
                    <a:spcPct val="20000"/>
                  </a:spcBef>
                  <a:buChar char="•"/>
                  <a:defRPr sz="7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487488" indent="-739775" algn="l" defTabSz="660400" eaLnBrk="0" hangingPunct="0">
                  <a:spcBef>
                    <a:spcPct val="20000"/>
                  </a:spcBef>
                  <a:buChar char="–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982788" indent="-741363" algn="l" defTabSz="660400" eaLnBrk="0" hangingPunct="0">
                  <a:spcBef>
                    <a:spcPct val="20000"/>
                  </a:spcBef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399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8971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3543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115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it-IT" sz="900" dirty="0">
                    <a:latin typeface="Arial" charset="0"/>
                  </a:rPr>
                  <a:t>h</a:t>
                </a:r>
                <a:r>
                  <a:rPr lang="en-US" altLang="it-IT" sz="900" dirty="0" smtClean="0">
                    <a:latin typeface="Arial" charset="0"/>
                  </a:rPr>
                  <a:t>igh density TSVs</a:t>
                </a:r>
                <a:endParaRPr lang="en-US" altLang="it-IT" sz="900" dirty="0">
                  <a:latin typeface="Arial" charset="0"/>
                </a:endParaRPr>
              </a:p>
            </p:txBody>
          </p:sp>
          <p:sp>
            <p:nvSpPr>
              <p:cNvPr id="14" name="Rectangle 1392"/>
              <p:cNvSpPr>
                <a:spLocks noChangeArrowheads="1"/>
              </p:cNvSpPr>
              <p:nvPr/>
            </p:nvSpPr>
            <p:spPr bwMode="auto">
              <a:xfrm>
                <a:off x="390461" y="3030470"/>
                <a:ext cx="2189361" cy="211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9319" tIns="35994" rIns="79319" bIns="35994">
                <a:spAutoFit/>
              </a:bodyPr>
              <a:lstStyle>
                <a:lvl1pPr algn="l" defTabSz="660400" eaLnBrk="0" hangingPunct="0">
                  <a:spcBef>
                    <a:spcPct val="20000"/>
                  </a:spcBef>
                  <a:buChar char="•"/>
                  <a:defRPr sz="10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95300" indent="-925513" algn="l" defTabSz="660400" eaLnBrk="0" hangingPunct="0">
                  <a:spcBef>
                    <a:spcPct val="20000"/>
                  </a:spcBef>
                  <a:buChar char="–"/>
                  <a:defRPr sz="91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992188" indent="-742950" algn="l" defTabSz="660400" eaLnBrk="0" hangingPunct="0">
                  <a:spcBef>
                    <a:spcPct val="20000"/>
                  </a:spcBef>
                  <a:buChar char="•"/>
                  <a:defRPr sz="7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487488" indent="-739775" algn="l" defTabSz="660400" eaLnBrk="0" hangingPunct="0">
                  <a:spcBef>
                    <a:spcPct val="20000"/>
                  </a:spcBef>
                  <a:buChar char="–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982788" indent="-741363" algn="l" defTabSz="660400" eaLnBrk="0" hangingPunct="0">
                  <a:spcBef>
                    <a:spcPct val="20000"/>
                  </a:spcBef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399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8971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3543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115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it-IT" sz="900" dirty="0" smtClean="0">
                    <a:latin typeface="Arial" charset="0"/>
                  </a:rPr>
                  <a:t>front-end + ADC</a:t>
                </a:r>
                <a:endParaRPr lang="en-US" altLang="it-IT" sz="900" dirty="0">
                  <a:latin typeface="Arial" charset="0"/>
                </a:endParaRPr>
              </a:p>
            </p:txBody>
          </p:sp>
          <p:sp>
            <p:nvSpPr>
              <p:cNvPr id="15" name="Rectangle 1392"/>
              <p:cNvSpPr>
                <a:spLocks noChangeArrowheads="1"/>
              </p:cNvSpPr>
              <p:nvPr/>
            </p:nvSpPr>
            <p:spPr bwMode="auto">
              <a:xfrm>
                <a:off x="1960947" y="2606090"/>
                <a:ext cx="796013" cy="349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9319" tIns="35994" rIns="79319" bIns="35994">
                <a:spAutoFit/>
              </a:bodyPr>
              <a:lstStyle>
                <a:lvl1pPr algn="l" defTabSz="660400" eaLnBrk="0" hangingPunct="0">
                  <a:spcBef>
                    <a:spcPct val="20000"/>
                  </a:spcBef>
                  <a:buChar char="•"/>
                  <a:defRPr sz="10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95300" indent="-925513" algn="l" defTabSz="660400" eaLnBrk="0" hangingPunct="0">
                  <a:spcBef>
                    <a:spcPct val="20000"/>
                  </a:spcBef>
                  <a:buChar char="–"/>
                  <a:defRPr sz="91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992188" indent="-742950" algn="l" defTabSz="660400" eaLnBrk="0" hangingPunct="0">
                  <a:spcBef>
                    <a:spcPct val="20000"/>
                  </a:spcBef>
                  <a:buChar char="•"/>
                  <a:defRPr sz="7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487488" indent="-739775" algn="l" defTabSz="660400" eaLnBrk="0" hangingPunct="0">
                  <a:spcBef>
                    <a:spcPct val="20000"/>
                  </a:spcBef>
                  <a:buChar char="–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982788" indent="-741363" algn="l" defTabSz="660400" eaLnBrk="0" hangingPunct="0">
                  <a:spcBef>
                    <a:spcPct val="20000"/>
                  </a:spcBef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399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8971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3543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115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None/>
                </a:pPr>
                <a:r>
                  <a:rPr lang="en-US" altLang="it-IT" sz="900" dirty="0" smtClean="0">
                    <a:latin typeface="Arial" charset="0"/>
                  </a:rPr>
                  <a:t>Readout chip</a:t>
                </a:r>
                <a:endParaRPr lang="en-US" altLang="it-IT" sz="900" dirty="0">
                  <a:latin typeface="Arial" charset="0"/>
                </a:endParaRPr>
              </a:p>
            </p:txBody>
          </p:sp>
          <p:sp>
            <p:nvSpPr>
              <p:cNvPr id="16" name="Rectangle 1392"/>
              <p:cNvSpPr>
                <a:spLocks noChangeArrowheads="1"/>
              </p:cNvSpPr>
              <p:nvPr/>
            </p:nvSpPr>
            <p:spPr bwMode="auto">
              <a:xfrm>
                <a:off x="2406184" y="2634613"/>
                <a:ext cx="968911" cy="349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9319" tIns="35994" rIns="79319" bIns="35994">
                <a:spAutoFit/>
              </a:bodyPr>
              <a:lstStyle>
                <a:lvl1pPr algn="l" defTabSz="660400" eaLnBrk="0" hangingPunct="0">
                  <a:spcBef>
                    <a:spcPct val="20000"/>
                  </a:spcBef>
                  <a:buChar char="•"/>
                  <a:defRPr sz="10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95300" indent="-925513" algn="l" defTabSz="660400" eaLnBrk="0" hangingPunct="0">
                  <a:spcBef>
                    <a:spcPct val="20000"/>
                  </a:spcBef>
                  <a:buChar char="–"/>
                  <a:defRPr sz="91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992188" indent="-742950" algn="l" defTabSz="660400" eaLnBrk="0" hangingPunct="0">
                  <a:spcBef>
                    <a:spcPct val="20000"/>
                  </a:spcBef>
                  <a:buChar char="•"/>
                  <a:defRPr sz="7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487488" indent="-739775" algn="l" defTabSz="660400" eaLnBrk="0" hangingPunct="0">
                  <a:spcBef>
                    <a:spcPct val="20000"/>
                  </a:spcBef>
                  <a:buChar char="–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982788" indent="-741363" algn="l" defTabSz="660400" eaLnBrk="0" hangingPunct="0">
                  <a:spcBef>
                    <a:spcPct val="20000"/>
                  </a:spcBef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399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8971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3543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11588" indent="-741363" defTabSz="6604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65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None/>
                </a:pPr>
                <a:r>
                  <a:rPr lang="en-US" altLang="it-IT" sz="900" dirty="0" smtClean="0">
                    <a:latin typeface="Arial" charset="0"/>
                  </a:rPr>
                  <a:t>Active edge sensor</a:t>
                </a:r>
                <a:endParaRPr lang="en-US" altLang="it-IT" sz="900" dirty="0">
                  <a:latin typeface="Arial" charset="0"/>
                </a:endParaRPr>
              </a:p>
            </p:txBody>
          </p:sp>
        </p:grpSp>
        <p:sp>
          <p:nvSpPr>
            <p:cNvPr id="11" name="Rectangle 1392"/>
            <p:cNvSpPr>
              <a:spLocks noChangeArrowheads="1"/>
            </p:cNvSpPr>
            <p:nvPr/>
          </p:nvSpPr>
          <p:spPr bwMode="auto">
            <a:xfrm>
              <a:off x="3640830" y="3086453"/>
              <a:ext cx="2459076" cy="211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9319" tIns="35994" rIns="79319" bIns="35994">
              <a:spAutoFit/>
            </a:bodyPr>
            <a:lstStyle>
              <a:lvl1pPr algn="l" defTabSz="660400" eaLnBrk="0" hangingPunct="0">
                <a:spcBef>
                  <a:spcPct val="20000"/>
                </a:spcBef>
                <a:buChar char="•"/>
                <a:defRPr sz="10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95300" indent="-925513" algn="l" defTabSz="660400" eaLnBrk="0" hangingPunct="0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92188" indent="-742950" algn="l" defTabSz="660400" eaLnBrk="0" hangingPunct="0">
                <a:spcBef>
                  <a:spcPct val="20000"/>
                </a:spcBef>
                <a:buChar char="•"/>
                <a:defRPr sz="7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87488" indent="-739775" algn="l" defTabSz="660400" eaLnBrk="0" hangingPunct="0">
                <a:spcBef>
                  <a:spcPct val="20000"/>
                </a:spcBef>
                <a:buChar char="–"/>
                <a:defRPr sz="65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82788" indent="-741363" algn="l" defTabSz="660400" eaLnBrk="0" hangingPunct="0">
                <a:spcBef>
                  <a:spcPct val="20000"/>
                </a:spcBef>
                <a:buChar char="•"/>
                <a:defRPr sz="65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39988" indent="-741363" defTabSz="6604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65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97188" indent="-741363" defTabSz="6604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65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354388" indent="-741363" defTabSz="6604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65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11588" indent="-741363" defTabSz="6604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65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en-US" altLang="it-IT" sz="900" dirty="0">
                  <a:latin typeface="Arial" charset="0"/>
                </a:rPr>
                <a:t>m</a:t>
              </a:r>
              <a:r>
                <a:rPr lang="en-US" altLang="it-IT" sz="900" dirty="0" smtClean="0">
                  <a:latin typeface="Arial" charset="0"/>
                </a:rPr>
                <a:t>emory + digital readout</a:t>
              </a:r>
              <a:endParaRPr lang="en-US" altLang="it-IT" sz="900" dirty="0">
                <a:latin typeface="Arial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6087215" y="607329"/>
            <a:ext cx="2892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0090"/>
                </a:solidFill>
              </a:rPr>
              <a:t>PARAMETER OPTIMIZATION </a:t>
            </a:r>
            <a:endParaRPr lang="fr-FR" dirty="0">
              <a:solidFill>
                <a:srgbClr val="000090"/>
              </a:solidFill>
            </a:endParaRPr>
          </a:p>
        </p:txBody>
      </p:sp>
      <p:grpSp>
        <p:nvGrpSpPr>
          <p:cNvPr id="149" name="Grouper 148"/>
          <p:cNvGrpSpPr/>
          <p:nvPr/>
        </p:nvGrpSpPr>
        <p:grpSpPr>
          <a:xfrm>
            <a:off x="12301" y="3721167"/>
            <a:ext cx="4018025" cy="3070318"/>
            <a:chOff x="5246369" y="3732867"/>
            <a:chExt cx="4018025" cy="3070318"/>
          </a:xfrm>
        </p:grpSpPr>
        <p:sp>
          <p:nvSpPr>
            <p:cNvPr id="111" name="Line 1394"/>
            <p:cNvSpPr>
              <a:spLocks noChangeShapeType="1"/>
            </p:cNvSpPr>
            <p:nvPr/>
          </p:nvSpPr>
          <p:spPr bwMode="auto">
            <a:xfrm flipH="1">
              <a:off x="7337479" y="4069909"/>
              <a:ext cx="0" cy="273327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3" tIns="45712" rIns="91423" bIns="45712" anchor="ctr"/>
            <a:lstStyle/>
            <a:p>
              <a:endParaRPr lang="it-IT"/>
            </a:p>
          </p:txBody>
        </p:sp>
        <p:pic>
          <p:nvPicPr>
            <p:cNvPr id="112" name="Picture 1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5283" y="4164504"/>
              <a:ext cx="1726943" cy="1286543"/>
            </a:xfrm>
            <a:prstGeom prst="rect">
              <a:avLst/>
            </a:prstGeom>
          </p:spPr>
        </p:pic>
        <p:pic>
          <p:nvPicPr>
            <p:cNvPr id="113" name="Picture 1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1223" y="5499853"/>
              <a:ext cx="1925750" cy="1250359"/>
            </a:xfrm>
            <a:prstGeom prst="rect">
              <a:avLst/>
            </a:prstGeom>
          </p:spPr>
        </p:pic>
        <p:pic>
          <p:nvPicPr>
            <p:cNvPr id="114" name="Picture 1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5150" y="5499854"/>
              <a:ext cx="1643344" cy="1250358"/>
            </a:xfrm>
            <a:prstGeom prst="rect">
              <a:avLst/>
            </a:prstGeom>
          </p:spPr>
        </p:pic>
        <p:pic>
          <p:nvPicPr>
            <p:cNvPr id="120" name="Picture 13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5246" y="4064531"/>
              <a:ext cx="1800000" cy="1393456"/>
            </a:xfrm>
            <a:prstGeom prst="rect">
              <a:avLst/>
            </a:prstGeom>
          </p:spPr>
        </p:pic>
        <p:sp>
          <p:nvSpPr>
            <p:cNvPr id="121" name="Rectangle 120"/>
            <p:cNvSpPr/>
            <p:nvPr/>
          </p:nvSpPr>
          <p:spPr>
            <a:xfrm rot="18691119">
              <a:off x="5283274" y="4327615"/>
              <a:ext cx="1102875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Trench</a:t>
              </a:r>
              <a:endParaRPr lang="it-IT" sz="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2" name="Straight Arrow Connector 147"/>
            <p:cNvCxnSpPr/>
            <p:nvPr/>
          </p:nvCxnSpPr>
          <p:spPr>
            <a:xfrm flipH="1">
              <a:off x="6661577" y="4198062"/>
              <a:ext cx="250760" cy="7495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48"/>
            <p:cNvCxnSpPr/>
            <p:nvPr/>
          </p:nvCxnSpPr>
          <p:spPr>
            <a:xfrm>
              <a:off x="6780805" y="4568190"/>
              <a:ext cx="131532" cy="3793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ectangle 123"/>
            <p:cNvSpPr/>
            <p:nvPr/>
          </p:nvSpPr>
          <p:spPr>
            <a:xfrm>
              <a:off x="6451080" y="4018394"/>
              <a:ext cx="1801784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Contact holes</a:t>
              </a:r>
              <a:endParaRPr lang="it-IT" sz="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 rot="18691119">
              <a:off x="5652567" y="4391356"/>
              <a:ext cx="1102875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GR1</a:t>
              </a:r>
              <a:endParaRPr lang="it-IT" sz="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 rot="18691119">
              <a:off x="5563709" y="4318837"/>
              <a:ext cx="1102875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GR2</a:t>
              </a:r>
              <a:endParaRPr lang="it-IT" sz="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 rot="18691119">
              <a:off x="5474506" y="4243152"/>
              <a:ext cx="1102875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GR3</a:t>
              </a:r>
              <a:endParaRPr lang="it-IT" sz="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 rot="18691119">
              <a:off x="5391225" y="4168889"/>
              <a:ext cx="1102875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GR4</a:t>
              </a:r>
              <a:endParaRPr lang="it-IT" sz="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46369" y="4226618"/>
              <a:ext cx="65793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Active Edge</a:t>
              </a:r>
              <a:endParaRPr lang="it-IT" sz="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0" name="Straight Arrow Connector 155"/>
            <p:cNvCxnSpPr/>
            <p:nvPr/>
          </p:nvCxnSpPr>
          <p:spPr>
            <a:xfrm>
              <a:off x="5361946" y="4529671"/>
              <a:ext cx="177352" cy="2143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 bwMode="auto">
            <a:xfrm>
              <a:off x="5311224" y="4069909"/>
              <a:ext cx="3798762" cy="2733276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793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2" name="Line 1394"/>
            <p:cNvSpPr>
              <a:spLocks noChangeShapeType="1"/>
            </p:cNvSpPr>
            <p:nvPr/>
          </p:nvSpPr>
          <p:spPr bwMode="auto">
            <a:xfrm rot="5400000" flipH="1">
              <a:off x="7210605" y="3600471"/>
              <a:ext cx="0" cy="379876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3" tIns="45712" rIns="91423" bIns="45712" anchor="ctr"/>
            <a:lstStyle/>
            <a:p>
              <a:endParaRPr lang="it-IT"/>
            </a:p>
          </p:txBody>
        </p:sp>
        <p:sp>
          <p:nvSpPr>
            <p:cNvPr id="133" name="Text Box 2712"/>
            <p:cNvSpPr txBox="1">
              <a:spLocks noChangeArrowheads="1"/>
            </p:cNvSpPr>
            <p:nvPr/>
          </p:nvSpPr>
          <p:spPr bwMode="auto">
            <a:xfrm>
              <a:off x="5761107" y="3805147"/>
              <a:ext cx="3152743" cy="2647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9319" tIns="39660" rIns="79319" bIns="39660">
              <a:spAutoFit/>
            </a:bodyPr>
            <a:lstStyle>
              <a:lvl1pPr algn="l" defTabSz="660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95300" algn="l" defTabSz="660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92188" algn="l" defTabSz="660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87488" algn="l" defTabSz="660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82788" algn="l" defTabSz="660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39988" defTabSz="66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97188" defTabSz="66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354388" defTabSz="66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11588" defTabSz="66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r>
                <a:rPr lang="en-GB" altLang="it-IT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Layouts for different border terminations</a:t>
              </a:r>
              <a:endParaRPr lang="it-IT" altLang="it-IT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183717" y="4981381"/>
              <a:ext cx="12414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</a:t>
              </a:r>
              <a:r>
                <a:rPr lang="en-US" sz="12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Guardring</a:t>
              </a:r>
              <a:r>
                <a:rPr lang="en-US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structure</a:t>
              </a:r>
              <a:endParaRPr lang="it-IT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8022961" y="4981381"/>
              <a:ext cx="12414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 </a:t>
              </a:r>
              <a:r>
                <a:rPr lang="en-US" sz="12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Guardring</a:t>
              </a:r>
              <a:r>
                <a:rPr lang="en-US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structure</a:t>
              </a:r>
              <a:endParaRPr lang="it-IT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160088" y="6302666"/>
              <a:ext cx="12414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 </a:t>
              </a:r>
              <a:r>
                <a:rPr lang="en-US" sz="12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Guardring</a:t>
              </a:r>
              <a:r>
                <a:rPr lang="en-US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structure</a:t>
              </a:r>
              <a:endParaRPr lang="it-IT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981860" y="6282765"/>
              <a:ext cx="12414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</a:t>
              </a:r>
              <a:r>
                <a:rPr lang="en-US" sz="12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Guardring</a:t>
              </a:r>
              <a:r>
                <a:rPr lang="en-US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structure</a:t>
              </a:r>
              <a:endParaRPr lang="it-IT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4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916114"/>
              </p:ext>
            </p:extLst>
          </p:nvPr>
        </p:nvGraphicFramePr>
        <p:xfrm>
          <a:off x="5836583" y="697816"/>
          <a:ext cx="3751260" cy="28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Graph" r:id="rId8" imgW="3936960" imgH="3022560" progId="Origin50.Graph">
                  <p:embed/>
                </p:oleObj>
              </mc:Choice>
              <mc:Fallback>
                <p:oleObj name="Graph" r:id="rId8" imgW="3936960" imgH="30225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36583" y="697816"/>
                        <a:ext cx="3751260" cy="28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004939"/>
              </p:ext>
            </p:extLst>
          </p:nvPr>
        </p:nvGraphicFramePr>
        <p:xfrm>
          <a:off x="5806495" y="3717526"/>
          <a:ext cx="3761913" cy="28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Graph" r:id="rId10" imgW="3900960" imgH="2986560" progId="Origin50.Graph">
                  <p:embed/>
                </p:oleObj>
              </mc:Choice>
              <mc:Fallback>
                <p:oleObj name="Graph" r:id="rId10" imgW="3900960" imgH="29865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06495" y="3717526"/>
                        <a:ext cx="3761913" cy="28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Rectangle 4386"/>
          <p:cNvSpPr>
            <a:spLocks noChangeArrowheads="1"/>
          </p:cNvSpPr>
          <p:nvPr/>
        </p:nvSpPr>
        <p:spPr bwMode="auto">
          <a:xfrm>
            <a:off x="5829448" y="3365366"/>
            <a:ext cx="3413348" cy="63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19" tIns="39660" rIns="79319" bIns="39660">
            <a:spAutoFit/>
          </a:bodyPr>
          <a:lstStyle>
            <a:lvl1pPr algn="l" defTabSz="660400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indent="-925513" algn="l" defTabSz="660400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itchFamily="18" charset="0"/>
              </a:defRPr>
            </a:lvl2pPr>
            <a:lvl3pPr marL="992188" indent="-742950" algn="l" defTabSz="660400" eaLnBrk="0" hangingPunct="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Times New Roman" pitchFamily="18" charset="0"/>
              </a:defRPr>
            </a:lvl3pPr>
            <a:lvl4pPr marL="1487488" indent="-739775" algn="l" defTabSz="660400" eaLnBrk="0" hangingPunct="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Times New Roman" pitchFamily="18" charset="0"/>
              </a:defRPr>
            </a:lvl4pPr>
            <a:lvl5pPr marL="1982788" indent="-741363" algn="l" defTabSz="660400" eaLnBrk="0" hangingPunct="0">
              <a:spcBef>
                <a:spcPct val="20000"/>
              </a:spcBef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5pPr>
            <a:lvl6pPr marL="24399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6pPr>
            <a:lvl7pPr marL="28971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7pPr>
            <a:lvl8pPr marL="33543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8pPr>
            <a:lvl9pPr marL="38115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1200" i="1" dirty="0" smtClean="0">
                <a:solidFill>
                  <a:srgbClr val="3366FF"/>
                </a:solidFill>
                <a:latin typeface="Arial" charset="0"/>
              </a:rPr>
              <a:t>Breakdown </a:t>
            </a:r>
            <a:r>
              <a:rPr lang="en-US" altLang="it-IT" sz="1200" i="1" dirty="0">
                <a:solidFill>
                  <a:srgbClr val="3366FF"/>
                </a:solidFill>
                <a:latin typeface="Arial" charset="0"/>
              </a:rPr>
              <a:t>voltage </a:t>
            </a:r>
            <a:r>
              <a:rPr lang="en-US" altLang="it-IT" sz="1200" i="1" dirty="0" smtClean="0">
                <a:solidFill>
                  <a:srgbClr val="3366FF"/>
                </a:solidFill>
                <a:latin typeface="Arial" charset="0"/>
              </a:rPr>
              <a:t>versus the </a:t>
            </a:r>
            <a:r>
              <a:rPr lang="en-US" altLang="it-IT" sz="1200" i="1" dirty="0">
                <a:solidFill>
                  <a:srgbClr val="3366FF"/>
                </a:solidFill>
                <a:latin typeface="Arial" charset="0"/>
              </a:rPr>
              <a:t>oxide </a:t>
            </a:r>
            <a:r>
              <a:rPr lang="en-US" altLang="it-IT" sz="1200" i="1" dirty="0" smtClean="0">
                <a:solidFill>
                  <a:srgbClr val="3366FF"/>
                </a:solidFill>
                <a:latin typeface="Arial" charset="0"/>
              </a:rPr>
              <a:t>thickness in </a:t>
            </a:r>
            <a:r>
              <a:rPr lang="en-US" altLang="it-IT" sz="1200" i="1" dirty="0">
                <a:solidFill>
                  <a:srgbClr val="3366FF"/>
                </a:solidFill>
                <a:latin typeface="Arial" charset="0"/>
              </a:rPr>
              <a:t>a 4-GR edge termination with </a:t>
            </a:r>
            <a:r>
              <a:rPr lang="en-US" altLang="it-IT" sz="1200" i="1" dirty="0" smtClean="0">
                <a:solidFill>
                  <a:srgbClr val="3366FF"/>
                </a:solidFill>
                <a:latin typeface="Arial" charset="0"/>
              </a:rPr>
              <a:t>different oxide charge densities and Junction Depths</a:t>
            </a:r>
            <a:endParaRPr lang="en-US" altLang="it-IT" sz="1200" i="1" dirty="0">
              <a:solidFill>
                <a:srgbClr val="3366FF"/>
              </a:solidFill>
              <a:latin typeface="Arial" charset="0"/>
            </a:endParaRPr>
          </a:p>
        </p:txBody>
      </p:sp>
      <p:sp>
        <p:nvSpPr>
          <p:cNvPr id="152" name="Rectangle 4386"/>
          <p:cNvSpPr>
            <a:spLocks noChangeArrowheads="1"/>
          </p:cNvSpPr>
          <p:nvPr/>
        </p:nvSpPr>
        <p:spPr bwMode="auto">
          <a:xfrm>
            <a:off x="5836583" y="6415708"/>
            <a:ext cx="3579596" cy="44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19" tIns="39660" rIns="79319" bIns="39660">
            <a:spAutoFit/>
          </a:bodyPr>
          <a:lstStyle>
            <a:lvl1pPr algn="l" defTabSz="660400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indent="-925513" algn="l" defTabSz="660400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itchFamily="18" charset="0"/>
              </a:defRPr>
            </a:lvl2pPr>
            <a:lvl3pPr marL="992188" indent="-742950" algn="l" defTabSz="660400" eaLnBrk="0" hangingPunct="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Times New Roman" pitchFamily="18" charset="0"/>
              </a:defRPr>
            </a:lvl3pPr>
            <a:lvl4pPr marL="1487488" indent="-739775" algn="l" defTabSz="660400" eaLnBrk="0" hangingPunct="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Times New Roman" pitchFamily="18" charset="0"/>
              </a:defRPr>
            </a:lvl4pPr>
            <a:lvl5pPr marL="1982788" indent="-741363" algn="l" defTabSz="660400" eaLnBrk="0" hangingPunct="0">
              <a:spcBef>
                <a:spcPct val="20000"/>
              </a:spcBef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5pPr>
            <a:lvl6pPr marL="24399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6pPr>
            <a:lvl7pPr marL="28971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7pPr>
            <a:lvl8pPr marL="33543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8pPr>
            <a:lvl9pPr marL="38115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1200" i="1" dirty="0" smtClean="0">
                <a:solidFill>
                  <a:srgbClr val="3366FF"/>
                </a:solidFill>
                <a:latin typeface="Arial" charset="0"/>
              </a:rPr>
              <a:t>Breakdown </a:t>
            </a:r>
            <a:r>
              <a:rPr lang="en-US" altLang="it-IT" sz="1200" i="1" dirty="0">
                <a:solidFill>
                  <a:srgbClr val="3366FF"/>
                </a:solidFill>
                <a:latin typeface="Arial" charset="0"/>
              </a:rPr>
              <a:t>voltage </a:t>
            </a:r>
            <a:r>
              <a:rPr lang="en-US" altLang="it-IT" sz="1200" i="1" dirty="0" smtClean="0">
                <a:solidFill>
                  <a:srgbClr val="3366FF"/>
                </a:solidFill>
                <a:latin typeface="Arial" charset="0"/>
              </a:rPr>
              <a:t>versus the </a:t>
            </a:r>
            <a:r>
              <a:rPr lang="en-US" altLang="it-IT" sz="1200" i="1" dirty="0">
                <a:solidFill>
                  <a:srgbClr val="3366FF"/>
                </a:solidFill>
                <a:latin typeface="Arial" charset="0"/>
              </a:rPr>
              <a:t>oxide </a:t>
            </a:r>
            <a:r>
              <a:rPr lang="en-US" altLang="it-IT" sz="1200" i="1" dirty="0" smtClean="0">
                <a:solidFill>
                  <a:srgbClr val="3366FF"/>
                </a:solidFill>
                <a:latin typeface="Arial" charset="0"/>
              </a:rPr>
              <a:t>charge density for different </a:t>
            </a:r>
            <a:r>
              <a:rPr lang="en-US" altLang="it-IT" sz="1200" i="1" dirty="0">
                <a:solidFill>
                  <a:srgbClr val="3366FF"/>
                </a:solidFill>
                <a:latin typeface="Arial" charset="0"/>
              </a:rPr>
              <a:t>edge </a:t>
            </a:r>
            <a:r>
              <a:rPr lang="en-US" altLang="it-IT" sz="1200" i="1" dirty="0" smtClean="0">
                <a:solidFill>
                  <a:srgbClr val="3366FF"/>
                </a:solidFill>
                <a:latin typeface="Arial" charset="0"/>
              </a:rPr>
              <a:t>terminations</a:t>
            </a:r>
            <a:endParaRPr lang="en-US" altLang="it-IT" sz="1200" i="1" baseline="30000" dirty="0">
              <a:solidFill>
                <a:srgbClr val="3366FF"/>
              </a:solidFill>
              <a:latin typeface="Arial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975570" y="4761738"/>
            <a:ext cx="20678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tabLst>
                <a:tab pos="177800" algn="l"/>
              </a:tabLs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Best trade-off with 4 GRs, oxide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thickness,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300nm, Field-plate width,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4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r>
              <a:rPr lang="en-US" sz="1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5µm, and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Junction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depth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4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=2,4µm</a:t>
            </a:r>
          </a:p>
          <a:p>
            <a:pPr algn="l">
              <a:tabLst>
                <a:tab pos="177800" algn="l"/>
              </a:tabLs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allows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&gt; 400V at all radiation doses  within ~155 </a:t>
            </a:r>
            <a:r>
              <a:rPr lang="en-US" sz="1400" dirty="0" smtClean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4020129" y="4794710"/>
            <a:ext cx="1968640" cy="203620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93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920062" y="3361071"/>
            <a:ext cx="20781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err="1" smtClean="0">
                <a:solidFill>
                  <a:srgbClr val="FF0000"/>
                </a:solidFill>
                <a:latin typeface="Arial"/>
                <a:cs typeface="Arial"/>
              </a:rPr>
              <a:t>Aim</a:t>
            </a:r>
            <a:r>
              <a:rPr lang="fr-FR" sz="1400" b="1" dirty="0" smtClean="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lang="fr-FR" sz="1400" b="1" dirty="0" err="1" smtClean="0">
                <a:latin typeface="Arial"/>
                <a:cs typeface="Arial"/>
              </a:rPr>
              <a:t>Optimization</a:t>
            </a:r>
            <a:r>
              <a:rPr lang="fr-FR" sz="1400" b="1" dirty="0" smtClean="0">
                <a:latin typeface="Arial"/>
                <a:cs typeface="Arial"/>
              </a:rPr>
              <a:t>           </a:t>
            </a:r>
            <a:r>
              <a:rPr lang="fr-FR" sz="1400" b="1" dirty="0" err="1" smtClean="0">
                <a:latin typeface="Arial"/>
                <a:cs typeface="Arial"/>
              </a:rPr>
              <a:t>with</a:t>
            </a:r>
            <a:r>
              <a:rPr lang="fr-FR" sz="1400" b="1" dirty="0" smtClean="0">
                <a:latin typeface="Arial"/>
                <a:cs typeface="Arial"/>
              </a:rPr>
              <a:t> TCAD </a:t>
            </a:r>
            <a:r>
              <a:rPr lang="fr-FR" sz="1400" b="1" dirty="0" smtClean="0">
                <a:latin typeface="Arial"/>
                <a:cs typeface="Arial"/>
              </a:rPr>
              <a:t>simulation</a:t>
            </a:r>
          </a:p>
          <a:p>
            <a:r>
              <a:rPr lang="fr-FR" sz="1400" b="1" dirty="0" smtClean="0">
                <a:latin typeface="Arial"/>
                <a:cs typeface="Arial"/>
              </a:rPr>
              <a:t>in </a:t>
            </a:r>
            <a:r>
              <a:rPr lang="fr-FR" sz="1400" b="1" dirty="0" err="1" smtClean="0">
                <a:latin typeface="Arial"/>
                <a:cs typeface="Arial"/>
              </a:rPr>
              <a:t>order</a:t>
            </a:r>
            <a:r>
              <a:rPr lang="fr-FR" sz="1400" b="1" dirty="0" smtClean="0">
                <a:latin typeface="Arial"/>
                <a:cs typeface="Arial"/>
              </a:rPr>
              <a:t> to </a:t>
            </a:r>
            <a:r>
              <a:rPr lang="fr-FR" sz="1400" b="1" dirty="0" err="1" smtClean="0">
                <a:latin typeface="Arial"/>
                <a:cs typeface="Arial"/>
              </a:rPr>
              <a:t>find</a:t>
            </a:r>
            <a:r>
              <a:rPr lang="fr-FR" sz="1400" b="1" dirty="0" smtClean="0">
                <a:latin typeface="Arial"/>
                <a:cs typeface="Arial"/>
              </a:rPr>
              <a:t> best </a:t>
            </a:r>
            <a:r>
              <a:rPr lang="fr-FR" sz="1400" b="1" dirty="0" err="1" smtClean="0">
                <a:latin typeface="Arial"/>
                <a:cs typeface="Arial"/>
              </a:rPr>
              <a:t>trade</a:t>
            </a:r>
            <a:r>
              <a:rPr lang="fr-FR" sz="1400" b="1" dirty="0" smtClean="0">
                <a:latin typeface="Arial"/>
                <a:cs typeface="Arial"/>
              </a:rPr>
              <a:t>-off </a:t>
            </a:r>
            <a:r>
              <a:rPr lang="fr-FR" sz="1400" b="1" dirty="0" err="1" smtClean="0">
                <a:latin typeface="Arial"/>
                <a:cs typeface="Arial"/>
              </a:rPr>
              <a:t>between</a:t>
            </a:r>
            <a:r>
              <a:rPr lang="fr-FR" sz="1400" b="1" dirty="0" smtClean="0">
                <a:latin typeface="Arial"/>
                <a:cs typeface="Arial"/>
              </a:rPr>
              <a:t> </a:t>
            </a:r>
            <a:r>
              <a:rPr lang="fr-FR" sz="1400" b="1" dirty="0" err="1" smtClean="0">
                <a:latin typeface="Arial"/>
                <a:cs typeface="Arial"/>
              </a:rPr>
              <a:t>edge</a:t>
            </a:r>
            <a:r>
              <a:rPr lang="fr-FR" sz="1400" b="1" dirty="0" smtClean="0">
                <a:latin typeface="Arial"/>
                <a:cs typeface="Arial"/>
              </a:rPr>
              <a:t> </a:t>
            </a:r>
            <a:r>
              <a:rPr lang="fr-FR" sz="1400" b="1" dirty="0" err="1" smtClean="0">
                <a:latin typeface="Arial"/>
                <a:cs typeface="Arial"/>
              </a:rPr>
              <a:t>region</a:t>
            </a:r>
            <a:r>
              <a:rPr lang="fr-FR" sz="1400" b="1" dirty="0" smtClean="0">
                <a:latin typeface="Arial"/>
                <a:cs typeface="Arial"/>
              </a:rPr>
              <a:t> size and breakdown voltage.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41635" y="3274552"/>
            <a:ext cx="376451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it-IT" sz="1600" i="1" dirty="0">
                <a:solidFill>
                  <a:srgbClr val="3366FF"/>
                </a:solidFill>
                <a:latin typeface="Arial"/>
                <a:cs typeface="Arial"/>
              </a:rPr>
              <a:t>F</a:t>
            </a:r>
            <a:r>
              <a:rPr lang="en-US" altLang="it-IT" sz="1600" i="1" dirty="0" smtClean="0">
                <a:solidFill>
                  <a:srgbClr val="3366FF"/>
                </a:solidFill>
                <a:latin typeface="Arial"/>
                <a:cs typeface="Arial"/>
              </a:rPr>
              <a:t>our-side </a:t>
            </a:r>
            <a:r>
              <a:rPr lang="en-US" altLang="it-IT" sz="1600" i="1" dirty="0" err="1">
                <a:solidFill>
                  <a:srgbClr val="3366FF"/>
                </a:solidFill>
                <a:latin typeface="Arial"/>
                <a:cs typeface="Arial"/>
              </a:rPr>
              <a:t>buttable</a:t>
            </a:r>
            <a:r>
              <a:rPr lang="en-US" altLang="it-IT" sz="1600" i="1" dirty="0">
                <a:solidFill>
                  <a:srgbClr val="3366FF"/>
                </a:solidFill>
                <a:latin typeface="Arial"/>
                <a:cs typeface="Arial"/>
              </a:rPr>
              <a:t> module for the assembly of large area detectors </a:t>
            </a:r>
            <a:endParaRPr lang="en-US" sz="1600" i="1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475225" y="1078674"/>
            <a:ext cx="2363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0090"/>
                </a:solidFill>
              </a:rPr>
              <a:t>STRUCTURE &amp; LAYOUT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-19392" y="0"/>
            <a:ext cx="91633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800"/>
              </a:lnSpc>
              <a:defRPr/>
            </a:pPr>
            <a:r>
              <a:rPr lang="en-US" altLang="it-IT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Design and TCAD simulation of planar p-on-n active-edge pixel sensors for the next generation of FELs</a:t>
            </a:r>
            <a:endParaRPr lang="en-GB" altLang="it-IT" sz="2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12301" y="522523"/>
            <a:ext cx="6074914" cy="859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00"/>
              </a:lnSpc>
              <a:buNone/>
            </a:pPr>
            <a:r>
              <a:rPr lang="en-US" sz="1800" dirty="0" smtClean="0"/>
              <a:t>Gian-Franco Dalla Betta, on behalf of the </a:t>
            </a:r>
            <a:r>
              <a:rPr lang="en-US" sz="1800" dirty="0" err="1" smtClean="0"/>
              <a:t>PixFEL</a:t>
            </a:r>
            <a:r>
              <a:rPr lang="en-US" sz="1800" dirty="0" smtClean="0"/>
              <a:t> Collaboration (</a:t>
            </a:r>
            <a:r>
              <a:rPr lang="en-US" sz="1800" dirty="0" err="1" smtClean="0"/>
              <a:t>UniPI</a:t>
            </a:r>
            <a:r>
              <a:rPr lang="en-US" sz="1800" dirty="0" smtClean="0"/>
              <a:t>, </a:t>
            </a:r>
            <a:r>
              <a:rPr lang="en-US" sz="1800" dirty="0" err="1" smtClean="0"/>
              <a:t>UniPV</a:t>
            </a:r>
            <a:r>
              <a:rPr lang="en-US" sz="1800" dirty="0" smtClean="0"/>
              <a:t>, </a:t>
            </a:r>
            <a:r>
              <a:rPr lang="en-US" sz="1800" dirty="0" err="1" smtClean="0"/>
              <a:t>UniTN</a:t>
            </a:r>
            <a:r>
              <a:rPr lang="en-US" sz="1800" dirty="0" smtClean="0"/>
              <a:t>, INFN)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48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8346" y="-92931"/>
            <a:ext cx="8229600" cy="70741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An alternative design with slim edge</a:t>
            </a:r>
            <a:endParaRPr lang="fr-FR" sz="3200" dirty="0"/>
          </a:p>
        </p:txBody>
      </p:sp>
      <p:sp>
        <p:nvSpPr>
          <p:cNvPr id="19" name="Rectangle 2"/>
          <p:cNvSpPr txBox="1">
            <a:spLocks/>
          </p:cNvSpPr>
          <p:nvPr/>
        </p:nvSpPr>
        <p:spPr>
          <a:xfrm>
            <a:off x="6509979" y="565924"/>
            <a:ext cx="1934306" cy="2902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it-IT" sz="20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Wafer layout</a:t>
            </a:r>
            <a:endParaRPr lang="en-US" altLang="it-IT" sz="20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0" name="Picture 1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470" y="808649"/>
            <a:ext cx="3311827" cy="3210662"/>
          </a:xfrm>
          <a:prstGeom prst="rect">
            <a:avLst/>
          </a:prstGeom>
        </p:spPr>
      </p:pic>
      <p:sp>
        <p:nvSpPr>
          <p:cNvPr id="74" name="Text Box 2712"/>
          <p:cNvSpPr txBox="1">
            <a:spLocks noChangeArrowheads="1"/>
          </p:cNvSpPr>
          <p:nvPr/>
        </p:nvSpPr>
        <p:spPr bwMode="auto">
          <a:xfrm>
            <a:off x="3781519" y="4555615"/>
            <a:ext cx="2520509" cy="264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9319" tIns="39660" rIns="79319" bIns="39660">
            <a:spAutoFit/>
          </a:bodyPr>
          <a:lstStyle>
            <a:lvl1pPr algn="l" defTabSz="6604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algn="l" defTabSz="660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2188" algn="l" defTabSz="6604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7488" algn="l" defTabSz="6604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2788" algn="l" defTabSz="6604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9988" defTabSz="66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7188" defTabSz="66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4388" defTabSz="66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1588" defTabSz="66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defRPr/>
            </a:pPr>
            <a:r>
              <a:rPr lang="en-GB" altLang="it-IT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Rectangular Slim Edge trenches</a:t>
            </a:r>
            <a:endParaRPr lang="it-IT" altLang="it-IT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 Box 2712"/>
          <p:cNvSpPr txBox="1">
            <a:spLocks noChangeArrowheads="1"/>
          </p:cNvSpPr>
          <p:nvPr/>
        </p:nvSpPr>
        <p:spPr bwMode="auto">
          <a:xfrm>
            <a:off x="6459374" y="4544862"/>
            <a:ext cx="2349338" cy="264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9319" tIns="39660" rIns="79319" bIns="39660">
            <a:spAutoFit/>
          </a:bodyPr>
          <a:lstStyle>
            <a:lvl1pPr algn="l" defTabSz="6604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algn="l" defTabSz="660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2188" algn="l" defTabSz="6604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7488" algn="l" defTabSz="6604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2788" algn="l" defTabSz="6604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9988" defTabSz="66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7188" defTabSz="66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4388" defTabSz="66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1588" defTabSz="66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defRPr/>
            </a:pPr>
            <a:r>
              <a:rPr lang="en-GB" altLang="it-IT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Columnar Slim Edge trenches</a:t>
            </a:r>
            <a:endParaRPr lang="it-IT" altLang="it-IT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5" name="Grouper 84"/>
          <p:cNvGrpSpPr/>
          <p:nvPr/>
        </p:nvGrpSpPr>
        <p:grpSpPr>
          <a:xfrm>
            <a:off x="3848448" y="4747246"/>
            <a:ext cx="5575906" cy="2153522"/>
            <a:chOff x="-674646" y="4380971"/>
            <a:chExt cx="5575906" cy="2153522"/>
          </a:xfrm>
        </p:grpSpPr>
        <p:grpSp>
          <p:nvGrpSpPr>
            <p:cNvPr id="77" name="Grouper 76"/>
            <p:cNvGrpSpPr/>
            <p:nvPr/>
          </p:nvGrpSpPr>
          <p:grpSpPr>
            <a:xfrm>
              <a:off x="1808503" y="4380971"/>
              <a:ext cx="3092757" cy="2153522"/>
              <a:chOff x="3072617" y="4715421"/>
              <a:chExt cx="3092757" cy="2153522"/>
            </a:xfrm>
          </p:grpSpPr>
          <p:pic>
            <p:nvPicPr>
              <p:cNvPr id="56" name="Picture 24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72618" y="4715421"/>
                <a:ext cx="2627072" cy="2153522"/>
              </a:xfrm>
              <a:prstGeom prst="rect">
                <a:avLst/>
              </a:prstGeom>
            </p:spPr>
          </p:pic>
          <p:sp>
            <p:nvSpPr>
              <p:cNvPr id="57" name="Rectangle 56"/>
              <p:cNvSpPr/>
              <p:nvPr/>
            </p:nvSpPr>
            <p:spPr>
              <a:xfrm>
                <a:off x="3072617" y="4796450"/>
                <a:ext cx="2726217" cy="2003775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999291" y="5167014"/>
                <a:ext cx="1166083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Columns</a:t>
                </a:r>
                <a:endParaRPr lang="it-IT" sz="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 rot="18691119">
                <a:off x="3995908" y="5667072"/>
                <a:ext cx="1102875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GR1</a:t>
                </a:r>
                <a:endParaRPr lang="it-IT" sz="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 rot="18691119">
                <a:off x="3913796" y="5604654"/>
                <a:ext cx="1102875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GR2</a:t>
                </a:r>
                <a:endParaRPr lang="it-IT" sz="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 rot="18691119">
                <a:off x="3843056" y="5540985"/>
                <a:ext cx="1102875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GR3</a:t>
                </a:r>
                <a:endParaRPr lang="it-IT" sz="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 rot="18691119">
                <a:off x="3767073" y="5475912"/>
                <a:ext cx="1102875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GR4</a:t>
                </a:r>
                <a:endParaRPr lang="it-IT" sz="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Text Box 14"/>
              <p:cNvSpPr txBox="1">
                <a:spLocks noChangeArrowheads="1"/>
              </p:cNvSpPr>
              <p:nvPr/>
            </p:nvSpPr>
            <p:spPr bwMode="auto">
              <a:xfrm>
                <a:off x="3612978" y="5028975"/>
                <a:ext cx="762085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900" dirty="0" smtClean="0">
                    <a:latin typeface="Arial" charset="0"/>
                    <a:ea typeface="ＭＳ Ｐゴシック" charset="0"/>
                  </a:rPr>
                  <a:t>Scribe Line</a:t>
                </a:r>
                <a:endParaRPr lang="en-US" sz="900" dirty="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135538" y="4772126"/>
                <a:ext cx="762085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900" dirty="0">
                    <a:latin typeface="Arial" charset="0"/>
                    <a:ea typeface="ＭＳ Ｐゴシック" charset="0"/>
                  </a:rPr>
                  <a:t>Scribe Line </a:t>
                </a:r>
              </a:p>
            </p:txBody>
          </p:sp>
        </p:grpSp>
        <p:grpSp>
          <p:nvGrpSpPr>
            <p:cNvPr id="84" name="Grouper 83"/>
            <p:cNvGrpSpPr/>
            <p:nvPr/>
          </p:nvGrpSpPr>
          <p:grpSpPr>
            <a:xfrm>
              <a:off x="-674646" y="4417359"/>
              <a:ext cx="2436677" cy="1991215"/>
              <a:chOff x="-674646" y="4417359"/>
              <a:chExt cx="2436677" cy="1991215"/>
            </a:xfrm>
          </p:grpSpPr>
          <p:pic>
            <p:nvPicPr>
              <p:cNvPr id="65" name="Picture 26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674646" y="4460747"/>
                <a:ext cx="2436677" cy="1947827"/>
              </a:xfrm>
              <a:prstGeom prst="rect">
                <a:avLst/>
              </a:prstGeom>
            </p:spPr>
          </p:pic>
          <p:sp>
            <p:nvSpPr>
              <p:cNvPr id="67" name="Rectangle 66"/>
              <p:cNvSpPr/>
              <p:nvPr/>
            </p:nvSpPr>
            <p:spPr>
              <a:xfrm rot="18691119">
                <a:off x="-351667" y="4892462"/>
                <a:ext cx="1181038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Trenches</a:t>
                </a:r>
                <a:endParaRPr lang="it-IT" sz="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 rot="18691119">
                <a:off x="222035" y="5381851"/>
                <a:ext cx="1102875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GR1</a:t>
                </a:r>
                <a:endParaRPr lang="it-IT" sz="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 rot="18691119">
                <a:off x="139360" y="5305850"/>
                <a:ext cx="1102875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GR2</a:t>
                </a:r>
                <a:endParaRPr lang="it-IT" sz="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 rot="18691119">
                <a:off x="-34531" y="5149940"/>
                <a:ext cx="1102875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GR4</a:t>
                </a:r>
                <a:endParaRPr lang="it-IT" sz="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 rot="18691119">
                <a:off x="56559" y="5227453"/>
                <a:ext cx="1102875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GR3</a:t>
                </a:r>
                <a:endParaRPr lang="it-IT" sz="9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 Box 14"/>
              <p:cNvSpPr txBox="1">
                <a:spLocks noChangeArrowheads="1"/>
              </p:cNvSpPr>
              <p:nvPr/>
            </p:nvSpPr>
            <p:spPr bwMode="auto">
              <a:xfrm>
                <a:off x="349606" y="4812188"/>
                <a:ext cx="762085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900" dirty="0" smtClean="0">
                    <a:latin typeface="Arial" charset="0"/>
                    <a:ea typeface="ＭＳ Ｐゴシック" charset="0"/>
                  </a:rPr>
                  <a:t>Scribe Line</a:t>
                </a:r>
                <a:endParaRPr lang="en-US" sz="900" dirty="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-127834" y="4555339"/>
                <a:ext cx="762085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900" dirty="0">
                    <a:latin typeface="Arial" charset="0"/>
                    <a:ea typeface="ＭＳ Ｐゴシック" charset="0"/>
                  </a:rPr>
                  <a:t>Scribe Line </a:t>
                </a: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-674646" y="4460748"/>
              <a:ext cx="2436678" cy="20050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6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664" y="3315742"/>
            <a:ext cx="3550368" cy="3139071"/>
          </a:xfrm>
          <a:prstGeom prst="rect">
            <a:avLst/>
          </a:prstGeom>
        </p:spPr>
      </p:pic>
      <p:pic>
        <p:nvPicPr>
          <p:cNvPr id="88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906" y="1003706"/>
            <a:ext cx="1853415" cy="2098130"/>
          </a:xfrm>
          <a:prstGeom prst="rect">
            <a:avLst/>
          </a:prstGeom>
        </p:spPr>
      </p:pic>
      <p:pic>
        <p:nvPicPr>
          <p:cNvPr id="89" name="Picture 8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4" y="1566816"/>
            <a:ext cx="1598621" cy="1193218"/>
          </a:xfrm>
          <a:prstGeom prst="rect">
            <a:avLst/>
          </a:prstGeom>
        </p:spPr>
      </p:pic>
      <p:sp>
        <p:nvSpPr>
          <p:cNvPr id="90" name="Rectangle 89"/>
          <p:cNvSpPr/>
          <p:nvPr/>
        </p:nvSpPr>
        <p:spPr>
          <a:xfrm>
            <a:off x="41165" y="2073752"/>
            <a:ext cx="1007244" cy="1668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88"/>
          <p:cNvCxnSpPr/>
          <p:nvPr/>
        </p:nvCxnSpPr>
        <p:spPr>
          <a:xfrm flipV="1">
            <a:off x="1033230" y="1324050"/>
            <a:ext cx="1173613" cy="74970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89"/>
          <p:cNvCxnSpPr/>
          <p:nvPr/>
        </p:nvCxnSpPr>
        <p:spPr>
          <a:xfrm>
            <a:off x="1033230" y="2240577"/>
            <a:ext cx="1427573" cy="55605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621704" y="737447"/>
            <a:ext cx="2287617" cy="30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TCAD 3D structure</a:t>
            </a:r>
            <a:endParaRPr lang="en-US" sz="1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-1005351" y="1003706"/>
            <a:ext cx="3653325" cy="320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Structure Layout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 4386"/>
          <p:cNvSpPr>
            <a:spLocks noChangeArrowheads="1"/>
          </p:cNvSpPr>
          <p:nvPr/>
        </p:nvSpPr>
        <p:spPr bwMode="auto">
          <a:xfrm>
            <a:off x="61985" y="6427516"/>
            <a:ext cx="3734514" cy="44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19" tIns="39660" rIns="79319" bIns="39660">
            <a:spAutoFit/>
          </a:bodyPr>
          <a:lstStyle>
            <a:lvl1pPr algn="l" defTabSz="660400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indent="-925513" algn="l" defTabSz="660400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itchFamily="18" charset="0"/>
              </a:defRPr>
            </a:lvl2pPr>
            <a:lvl3pPr marL="992188" indent="-742950" algn="l" defTabSz="660400" eaLnBrk="0" hangingPunct="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Times New Roman" pitchFamily="18" charset="0"/>
              </a:defRPr>
            </a:lvl3pPr>
            <a:lvl4pPr marL="1487488" indent="-739775" algn="l" defTabSz="660400" eaLnBrk="0" hangingPunct="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Times New Roman" pitchFamily="18" charset="0"/>
              </a:defRPr>
            </a:lvl4pPr>
            <a:lvl5pPr marL="1982788" indent="-741363" algn="l" defTabSz="660400" eaLnBrk="0" hangingPunct="0">
              <a:spcBef>
                <a:spcPct val="20000"/>
              </a:spcBef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5pPr>
            <a:lvl6pPr marL="24399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6pPr>
            <a:lvl7pPr marL="28971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7pPr>
            <a:lvl8pPr marL="33543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8pPr>
            <a:lvl9pPr marL="38115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it-IT" sz="1200" i="1" dirty="0" smtClean="0">
                <a:solidFill>
                  <a:srgbClr val="3366FF"/>
                </a:solidFill>
                <a:latin typeface="Arial" charset="0"/>
              </a:rPr>
              <a:t>IV-curves of a </a:t>
            </a:r>
            <a:r>
              <a:rPr lang="en-US" altLang="it-IT" sz="1200" i="1" dirty="0">
                <a:solidFill>
                  <a:srgbClr val="3366FF"/>
                </a:solidFill>
                <a:latin typeface="Arial" charset="0"/>
              </a:rPr>
              <a:t>4-GR edge termination </a:t>
            </a:r>
            <a:r>
              <a:rPr lang="en-US" altLang="it-IT" sz="1200" i="1" dirty="0" smtClean="0">
                <a:solidFill>
                  <a:srgbClr val="3366FF"/>
                </a:solidFill>
                <a:latin typeface="Arial" charset="0"/>
              </a:rPr>
              <a:t>with Slim Edge for different oxide charge densities</a:t>
            </a:r>
            <a:endParaRPr lang="en-US" altLang="it-IT" sz="1200" i="1" dirty="0">
              <a:solidFill>
                <a:srgbClr val="3366FF"/>
              </a:solidFill>
              <a:latin typeface="Arial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771879" y="535929"/>
            <a:ext cx="2245008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Advantages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63513" indent="-16351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rid of the support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wafer (simpler technology)</a:t>
            </a:r>
          </a:p>
          <a:p>
            <a:pPr marL="163513" indent="-16351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Entrance window at low energy can be optimized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3513" indent="-163513" algn="l">
              <a:spcBef>
                <a:spcPts val="600"/>
              </a:spcBef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Disadvantages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  <a:p>
            <a:pPr marL="163513" indent="-16351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BD</a:t>
            </a:r>
          </a:p>
          <a:p>
            <a:pPr marL="163513" indent="-1635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More dead space on border</a:t>
            </a:r>
          </a:p>
          <a:p>
            <a:pPr marL="163513" indent="-163513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300" dirty="0">
              <a:cs typeface="Arial" panose="020B0604020202020204" pitchFamily="34" charset="0"/>
            </a:endParaRPr>
          </a:p>
        </p:txBody>
      </p:sp>
      <p:sp>
        <p:nvSpPr>
          <p:cNvPr id="118" name="TextBox 2"/>
          <p:cNvSpPr txBox="1"/>
          <p:nvPr/>
        </p:nvSpPr>
        <p:spPr>
          <a:xfrm>
            <a:off x="5559369" y="3846253"/>
            <a:ext cx="3578938" cy="72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19" tIns="39660" rIns="79319" bIns="39660">
            <a:spAutoFit/>
          </a:bodyPr>
          <a:lstStyle>
            <a:defPPr>
              <a:defRPr lang="it-IT"/>
            </a:defPPr>
            <a:lvl1pPr algn="just" defTabSz="660400" eaLnBrk="0" hangingPunct="0">
              <a:spcBef>
                <a:spcPct val="50000"/>
              </a:spcBef>
              <a:buFontTx/>
              <a:buNone/>
              <a:defRPr sz="2000" i="1">
                <a:solidFill>
                  <a:schemeClr val="accent2"/>
                </a:solidFill>
                <a:latin typeface="Arial" charset="0"/>
              </a:defRPr>
            </a:lvl1pPr>
            <a:lvl2pPr marL="495300" indent="-925513" algn="l" defTabSz="660400" eaLnBrk="0" hangingPunct="0">
              <a:spcBef>
                <a:spcPct val="20000"/>
              </a:spcBef>
              <a:buChar char="–"/>
              <a:defRPr sz="9100"/>
            </a:lvl2pPr>
            <a:lvl3pPr marL="992188" indent="-742950" algn="l" defTabSz="660400" eaLnBrk="0" hangingPunct="0">
              <a:spcBef>
                <a:spcPct val="20000"/>
              </a:spcBef>
              <a:buChar char="•"/>
              <a:defRPr sz="7800"/>
            </a:lvl3pPr>
            <a:lvl4pPr marL="1487488" indent="-739775" algn="l" defTabSz="660400" eaLnBrk="0" hangingPunct="0">
              <a:spcBef>
                <a:spcPct val="20000"/>
              </a:spcBef>
              <a:buChar char="–"/>
              <a:defRPr sz="6500"/>
            </a:lvl4pPr>
            <a:lvl5pPr marL="1982788" indent="-741363" algn="l" defTabSz="660400" eaLnBrk="0" hangingPunct="0">
              <a:spcBef>
                <a:spcPct val="20000"/>
              </a:spcBef>
              <a:buChar char="•"/>
              <a:defRPr sz="6500"/>
            </a:lvl5pPr>
            <a:lvl6pPr marL="24399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/>
            </a:lvl6pPr>
            <a:lvl7pPr marL="28971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/>
            </a:lvl7pPr>
            <a:lvl8pPr marL="33543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/>
            </a:lvl8pPr>
            <a:lvl9pPr marL="38115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/>
            </a:lvl9pPr>
          </a:lstStyle>
          <a:p>
            <a:pPr algn="ctr"/>
            <a:r>
              <a:rPr lang="en-US" sz="1400" b="1" dirty="0" smtClean="0">
                <a:solidFill>
                  <a:srgbClr val="3366FF"/>
                </a:solidFill>
              </a:rPr>
              <a:t>Final layout of a 6-inch wafer </a:t>
            </a:r>
            <a:r>
              <a:rPr lang="en-US" sz="1400" b="1" dirty="0" smtClean="0">
                <a:solidFill>
                  <a:srgbClr val="3366FF"/>
                </a:solidFill>
              </a:rPr>
              <a:t>including  active </a:t>
            </a:r>
            <a:r>
              <a:rPr lang="en-US" sz="1400" b="1" dirty="0" smtClean="0">
                <a:solidFill>
                  <a:srgbClr val="3366FF"/>
                </a:solidFill>
              </a:rPr>
              <a:t>edge and slim edge pixel sensors </a:t>
            </a:r>
            <a:r>
              <a:rPr lang="en-US" sz="1400" b="1" dirty="0" smtClean="0">
                <a:solidFill>
                  <a:srgbClr val="3366FF"/>
                </a:solidFill>
              </a:rPr>
              <a:t>under fabrication at FBK (Trento, Italy)</a:t>
            </a:r>
            <a:endParaRPr lang="it-IT" sz="1400" b="1" dirty="0">
              <a:solidFill>
                <a:srgbClr val="3366FF"/>
              </a:solidFill>
            </a:endParaRPr>
          </a:p>
        </p:txBody>
      </p:sp>
      <p:sp>
        <p:nvSpPr>
          <p:cNvPr id="119" name="TextBox 2"/>
          <p:cNvSpPr txBox="1"/>
          <p:nvPr/>
        </p:nvSpPr>
        <p:spPr>
          <a:xfrm>
            <a:off x="-69715" y="2975474"/>
            <a:ext cx="3902061" cy="44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19" tIns="39660" rIns="79319" bIns="39660">
            <a:spAutoFit/>
          </a:bodyPr>
          <a:lstStyle>
            <a:defPPr>
              <a:defRPr lang="it-IT"/>
            </a:defPPr>
            <a:lvl1pPr algn="just" defTabSz="660400" eaLnBrk="0" hangingPunct="0">
              <a:spcBef>
                <a:spcPct val="50000"/>
              </a:spcBef>
              <a:buFontTx/>
              <a:buNone/>
              <a:defRPr sz="2000" i="1">
                <a:solidFill>
                  <a:schemeClr val="accent2"/>
                </a:solidFill>
                <a:latin typeface="Arial" charset="0"/>
              </a:defRPr>
            </a:lvl1pPr>
            <a:lvl2pPr marL="495300" indent="-925513" algn="l" defTabSz="660400" eaLnBrk="0" hangingPunct="0">
              <a:spcBef>
                <a:spcPct val="20000"/>
              </a:spcBef>
              <a:buChar char="–"/>
              <a:defRPr sz="9100"/>
            </a:lvl2pPr>
            <a:lvl3pPr marL="992188" indent="-742950" algn="l" defTabSz="660400" eaLnBrk="0" hangingPunct="0">
              <a:spcBef>
                <a:spcPct val="20000"/>
              </a:spcBef>
              <a:buChar char="•"/>
              <a:defRPr sz="7800"/>
            </a:lvl3pPr>
            <a:lvl4pPr marL="1487488" indent="-739775" algn="l" defTabSz="660400" eaLnBrk="0" hangingPunct="0">
              <a:spcBef>
                <a:spcPct val="20000"/>
              </a:spcBef>
              <a:buChar char="–"/>
              <a:defRPr sz="6500"/>
            </a:lvl4pPr>
            <a:lvl5pPr marL="1982788" indent="-741363" algn="l" defTabSz="660400" eaLnBrk="0" hangingPunct="0">
              <a:spcBef>
                <a:spcPct val="20000"/>
              </a:spcBef>
              <a:buChar char="•"/>
              <a:defRPr sz="6500"/>
            </a:lvl5pPr>
            <a:lvl6pPr marL="24399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/>
            </a:lvl6pPr>
            <a:lvl7pPr marL="28971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/>
            </a:lvl7pPr>
            <a:lvl8pPr marL="33543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/>
            </a:lvl8pPr>
            <a:lvl9pPr marL="3811588" indent="-741363" defTabSz="6604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6500"/>
            </a:lvl9pPr>
          </a:lstStyle>
          <a:p>
            <a:pPr algn="ctr"/>
            <a:r>
              <a:rPr lang="en-US" sz="1200" dirty="0" smtClean="0">
                <a:solidFill>
                  <a:srgbClr val="3366FF"/>
                </a:solidFill>
              </a:rPr>
              <a:t>Structure layout and </a:t>
            </a:r>
            <a:r>
              <a:rPr lang="en-US" sz="1200" dirty="0" smtClean="0">
                <a:solidFill>
                  <a:srgbClr val="3366FF"/>
                </a:solidFill>
              </a:rPr>
              <a:t>simulation </a:t>
            </a:r>
            <a:r>
              <a:rPr lang="en-US" sz="1200" dirty="0" smtClean="0">
                <a:solidFill>
                  <a:srgbClr val="3366FF"/>
                </a:solidFill>
              </a:rPr>
              <a:t>domain to investigate the Slim Edge approach with TCAD  </a:t>
            </a:r>
            <a:endParaRPr lang="it-IT" sz="1200" dirty="0">
              <a:solidFill>
                <a:srgbClr val="3366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57472" y="2514841"/>
            <a:ext cx="2627077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Structures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the layout:</a:t>
            </a:r>
          </a:p>
          <a:p>
            <a:pPr>
              <a:spcAft>
                <a:spcPts val="100"/>
              </a:spcAft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Standard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"/>
              </a:spcAft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Pixel-</a:t>
            </a:r>
            <a:r>
              <a:rPr 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extraction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Large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diodes with different border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0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terminations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Strip sensors with different border   </a:t>
            </a:r>
          </a:p>
          <a:p>
            <a:pPr>
              <a:spcAft>
                <a:spcPts val="100"/>
              </a:spcAft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terminations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"/>
              </a:spcAft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The 8x8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Pixel arrays </a:t>
            </a:r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"/>
              </a:spcAft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The 32x32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Pixel arrays </a:t>
            </a:r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The 64x64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Pixel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arrays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168"/>
          <p:cNvSpPr/>
          <p:nvPr/>
        </p:nvSpPr>
        <p:spPr>
          <a:xfrm>
            <a:off x="238272" y="452762"/>
            <a:ext cx="3043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0090"/>
                </a:solidFill>
              </a:rPr>
              <a:t>DASHED TRENCH APPROACH</a:t>
            </a:r>
            <a:endParaRPr lang="fr-FR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7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</TotalTime>
  <Words>364</Words>
  <Application>Microsoft Office PowerPoint</Application>
  <PresentationFormat>Presentazione su schermo (4:3)</PresentationFormat>
  <Paragraphs>74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Thème Office</vt:lpstr>
      <vt:lpstr>Graph</vt:lpstr>
      <vt:lpstr>Presentazione standard di PowerPoint</vt:lpstr>
      <vt:lpstr>An alternative design with slim edge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karim aouati</dc:creator>
  <cp:lastModifiedBy>dallabe</cp:lastModifiedBy>
  <cp:revision>32</cp:revision>
  <dcterms:created xsi:type="dcterms:W3CDTF">2015-05-20T10:58:04Z</dcterms:created>
  <dcterms:modified xsi:type="dcterms:W3CDTF">2015-05-21T15:20:12Z</dcterms:modified>
</cp:coreProperties>
</file>