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8" r:id="rId2"/>
    <p:sldId id="304" r:id="rId3"/>
    <p:sldId id="282" r:id="rId4"/>
    <p:sldId id="283" r:id="rId5"/>
    <p:sldId id="284" r:id="rId6"/>
    <p:sldId id="285" r:id="rId7"/>
    <p:sldId id="286" r:id="rId8"/>
    <p:sldId id="302" r:id="rId9"/>
    <p:sldId id="287" r:id="rId10"/>
    <p:sldId id="265" r:id="rId11"/>
    <p:sldId id="297" r:id="rId12"/>
    <p:sldId id="299" r:id="rId13"/>
    <p:sldId id="298" r:id="rId14"/>
    <p:sldId id="289" r:id="rId15"/>
    <p:sldId id="288" r:id="rId16"/>
    <p:sldId id="290" r:id="rId17"/>
    <p:sldId id="291" r:id="rId18"/>
    <p:sldId id="292" r:id="rId19"/>
    <p:sldId id="293" r:id="rId20"/>
    <p:sldId id="295" r:id="rId21"/>
    <p:sldId id="300" r:id="rId22"/>
    <p:sldId id="301" r:id="rId23"/>
    <p:sldId id="296" r:id="rId24"/>
    <p:sldId id="303" r:id="rId25"/>
    <p:sldId id="29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1FFFB"/>
    <a:srgbClr val="627193"/>
    <a:srgbClr val="6A839D"/>
    <a:srgbClr val="A8BAD5"/>
    <a:srgbClr val="8194AF"/>
    <a:srgbClr val="3F5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4" autoAdjust="0"/>
    <p:restoredTop sz="94691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-656" y="-112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AC546-2A31-D247-B357-3446245FD568}" type="datetimeFigureOut">
              <a:rPr lang="en-US" smtClean="0"/>
              <a:t>27/5/15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8A95D-865A-6145-BCC0-DBC2D1114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32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21DA3-20A7-524D-8D2A-4DB25E83A174}" type="datetimeFigureOut">
              <a:rPr lang="en-US" smtClean="0"/>
              <a:t>27/5/15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D856A-9112-2948-8601-4C1744A2C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716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90"/>
                </a:solidFill>
                <a:latin typeface="Century Gothic"/>
                <a:cs typeface="Century Gothic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subtitle</a:t>
            </a:r>
            <a:r>
              <a:rPr lang="de-DE" dirty="0" smtClean="0"/>
              <a:t>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13th Pisa Meeting on Advanced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71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3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13" y="128588"/>
            <a:ext cx="11430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4"/>
          <p:cNvSpPr>
            <a:spLocks/>
          </p:cNvSpPr>
          <p:nvPr/>
        </p:nvSpPr>
        <p:spPr bwMode="auto">
          <a:xfrm>
            <a:off x="323850" y="6661150"/>
            <a:ext cx="14208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de-DE"/>
              <a:t>Stefan Ritt</a:t>
            </a:r>
          </a:p>
        </p:txBody>
      </p:sp>
      <p:sp>
        <p:nvSpPr>
          <p:cNvPr id="8" name="Datumsplatzhalter 3"/>
          <p:cNvSpPr>
            <a:spLocks/>
          </p:cNvSpPr>
          <p:nvPr/>
        </p:nvSpPr>
        <p:spPr bwMode="auto">
          <a:xfrm>
            <a:off x="8229600" y="6661150"/>
            <a:ext cx="5905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/>
            <a:fld id="{6A6AAC7D-2B3C-3241-87B2-4DF205E9E805}" type="slidenum">
              <a:rPr lang="en-US"/>
              <a:pPr algn="r"/>
              <a:t>‹#›</a:t>
            </a:fld>
            <a:r>
              <a:rPr lang="en-US"/>
              <a:t>/53</a:t>
            </a:r>
            <a:endParaRPr lang="de-DE"/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0263" y="115888"/>
            <a:ext cx="5635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56532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700"/>
            </a:lvl1pPr>
            <a:lvl2pPr marL="179388" indent="-179388">
              <a:spcBef>
                <a:spcPts val="0"/>
              </a:spcBef>
              <a:buFont typeface="Lucida Grande"/>
              <a:buChar char="•"/>
              <a:tabLst/>
              <a:defRPr sz="1700"/>
            </a:lvl2pPr>
            <a:lvl3pPr marL="358775" indent="-179388">
              <a:spcBef>
                <a:spcPts val="0"/>
              </a:spcBef>
              <a:buFont typeface="Lucida Grande"/>
              <a:buChar char="–"/>
              <a:tabLst/>
              <a:defRPr sz="1700"/>
            </a:lvl3pPr>
            <a:lvl4pPr marL="627063" indent="-179388">
              <a:spcBef>
                <a:spcPts val="0"/>
              </a:spcBef>
              <a:tabLst/>
              <a:defRPr sz="1700"/>
            </a:lvl4pPr>
            <a:lvl5pPr marL="1435100" indent="-182563">
              <a:buNone/>
              <a:tabLst/>
              <a:defRPr sz="1500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44001"/>
            <a:ext cx="6768424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 May 2015</a:t>
            </a:r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13th Pisa Meeting on Advanced Detectors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57438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r>
              <a:rPr lang="en-US" dirty="0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9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1939" y="6489049"/>
            <a:ext cx="7712061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13th Pisa Meeting on Advanced Detectors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9144000" cy="1585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4400601"/>
            <a:ext cx="9144000" cy="0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71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3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5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90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1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4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89049"/>
            <a:ext cx="9144000" cy="365125"/>
          </a:xfrm>
          <a:prstGeom prst="rect">
            <a:avLst/>
          </a:prstGeom>
          <a:gradFill flip="none" rotWithShape="1">
            <a:gsLst>
              <a:gs pos="0">
                <a:srgbClr val="627193"/>
              </a:gs>
              <a:gs pos="100000">
                <a:srgbClr val="8194AF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40"/>
            <a:ext cx="8229600" cy="628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5694"/>
            <a:ext cx="8229600" cy="5140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9049"/>
            <a:ext cx="143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939" y="6489049"/>
            <a:ext cx="6297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13th Pisa Meeting on Advanced Detectors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29436" y="6489049"/>
            <a:ext cx="1414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D64A8760-15C0-4B4C-AA1F-D5B9BE29E5C6}" type="slidenum">
              <a:rPr lang="en-US" smtClean="0"/>
              <a:t>‹#›</a:t>
            </a:fld>
            <a:r>
              <a:rPr lang="en-US" dirty="0" smtClean="0"/>
              <a:t>/24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31855"/>
            <a:ext cx="9144000" cy="0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9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00090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0090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0090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000090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000090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6.jpeg"/><Relationship Id="rId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7.wdp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56924"/>
            <a:ext cx="7772400" cy="969157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W</a:t>
            </a:r>
            <a:r>
              <a:rPr lang="en-US" sz="2800" cap="none" dirty="0" smtClean="0"/>
              <a:t>ave</a:t>
            </a:r>
            <a:r>
              <a:rPr lang="en-US" sz="2800" dirty="0" smtClean="0"/>
              <a:t>DAQ System for the MEG II Upgrade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Stefan Ritt, Paul Scherrer Institute, Switzerland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720588" y="4406900"/>
            <a:ext cx="7772400" cy="3620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Luca Galli, Fabio Morsani, Donato Nicolò, INFN Pisa, Italy</a:t>
            </a:r>
            <a:endParaRPr lang="en-US" dirty="0"/>
          </a:p>
        </p:txBody>
      </p:sp>
      <p:pic>
        <p:nvPicPr>
          <p:cNvPr id="10" name="Bild 24" descr="PSI-Logo_narrow_40k.ai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8772" y="5568117"/>
            <a:ext cx="1598502" cy="73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399" y="5501708"/>
            <a:ext cx="1241439" cy="935605"/>
          </a:xfrm>
          <a:prstGeom prst="rect">
            <a:avLst/>
          </a:prstGeom>
        </p:spPr>
      </p:pic>
      <p:pic>
        <p:nvPicPr>
          <p:cNvPr id="6" name="Picture 5" descr="Screen Shot 2015-05-15 at 15.06.25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196" y="5568117"/>
            <a:ext cx="853812" cy="869196"/>
          </a:xfrm>
          <a:prstGeom prst="rect">
            <a:avLst/>
          </a:prstGeom>
        </p:spPr>
      </p:pic>
      <p:pic>
        <p:nvPicPr>
          <p:cNvPr id="11" name="Picture 10" descr="2015-05-25 21.07.29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62" b="16505"/>
          <a:stretch/>
        </p:blipFill>
        <p:spPr>
          <a:xfrm>
            <a:off x="0" y="0"/>
            <a:ext cx="9144000" cy="38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3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Temperature Sensor Extension</a:t>
            </a:r>
            <a:endParaRPr lang="en-US" dirty="0"/>
          </a:p>
        </p:txBody>
      </p:sp>
      <p:pic>
        <p:nvPicPr>
          <p:cNvPr id="6" name="Picture 5" descr="Screen Shot 2015-03-03 at 15.41.20 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14" y="762134"/>
            <a:ext cx="4227874" cy="5615303"/>
          </a:xfrm>
          <a:prstGeom prst="rect">
            <a:avLst/>
          </a:prstGeom>
        </p:spPr>
      </p:pic>
      <p:pic>
        <p:nvPicPr>
          <p:cNvPr id="7" name="Picture 6" descr="Screen Shot 2015-03-03 at 15.41.47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891" y="762134"/>
            <a:ext cx="3918361" cy="1502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114" y="4900109"/>
            <a:ext cx="4070345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accuracy ±0.5</a:t>
            </a:r>
            <a:r>
              <a:rPr lang="en-US" baseline="30000" dirty="0" smtClean="0">
                <a:solidFill>
                  <a:schemeClr val="bg1"/>
                </a:solidFill>
                <a:latin typeface="Century Gothic"/>
                <a:cs typeface="Century Gothic"/>
              </a:rPr>
              <a:t>∘</a:t>
            </a: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,</a:t>
            </a:r>
            <a:r>
              <a:rPr lang="en-US" baseline="30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3 EUR / sensor</a:t>
            </a:r>
            <a:endParaRPr lang="en-US" baseline="300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1-16 sensors per WD2 board with</a:t>
            </a:r>
            <a:b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only one coaxial cable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Automatic HV adjustments with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temperature changes</a:t>
            </a:r>
          </a:p>
        </p:txBody>
      </p:sp>
      <p:pic>
        <p:nvPicPr>
          <p:cNvPr id="9" name="Picture 8" descr="Screen Shot 2015-03-03 at 15.52.31 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664" y="2265067"/>
            <a:ext cx="3972588" cy="17033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12" name="Picture 11" descr="2015-05-15 15.23.28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45171" y="3274073"/>
            <a:ext cx="2313598" cy="397770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210821" y="5627077"/>
            <a:ext cx="1902295" cy="521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10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3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682" y="2592209"/>
            <a:ext cx="1768438" cy="1163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Trigger Concentrator Board (TCB)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6" name="Picture 5" descr="Screen Shot 2015-05-15 at 14.25.48 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089" y="686344"/>
            <a:ext cx="2486858" cy="1866161"/>
          </a:xfrm>
          <a:prstGeom prst="rect">
            <a:avLst/>
          </a:prstGeom>
        </p:spPr>
      </p:pic>
      <p:pic>
        <p:nvPicPr>
          <p:cNvPr id="8" name="Picture 7" descr="Screen Shot 2015-05-15 at 14.28.36 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66" y="832299"/>
            <a:ext cx="5089416" cy="2739655"/>
          </a:xfrm>
          <a:prstGeom prst="rect">
            <a:avLst/>
          </a:prstGeom>
        </p:spPr>
      </p:pic>
      <p:pic>
        <p:nvPicPr>
          <p:cNvPr id="11" name="Picture 10" descr="Screen Shot 2015-05-15 at 14.47.42 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21" y="3664376"/>
            <a:ext cx="4920728" cy="25932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14867" y="4171979"/>
            <a:ext cx="37485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Receives serial links (SERDES) from WD boards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Computes crate local trigger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Send trigger via serial links to global trigger in dedicated </a:t>
            </a:r>
            <a:b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crate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FCI Densishield cables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725" y="1898878"/>
            <a:ext cx="339738" cy="2762003"/>
          </a:xfrm>
          <a:custGeom>
            <a:avLst/>
            <a:gdLst>
              <a:gd name="connsiteX0" fmla="*/ 129462 w 191110"/>
              <a:gd name="connsiteY0" fmla="*/ 0 h 2762003"/>
              <a:gd name="connsiteX1" fmla="*/ 0 w 191110"/>
              <a:gd name="connsiteY1" fmla="*/ 0 h 2762003"/>
              <a:gd name="connsiteX2" fmla="*/ 6165 w 191110"/>
              <a:gd name="connsiteY2" fmla="*/ 2755838 h 2762003"/>
              <a:gd name="connsiteX3" fmla="*/ 191110 w 191110"/>
              <a:gd name="connsiteY3" fmla="*/ 2762003 h 276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10" h="2762003">
                <a:moveTo>
                  <a:pt x="129462" y="0"/>
                </a:moveTo>
                <a:lnTo>
                  <a:pt x="0" y="0"/>
                </a:lnTo>
                <a:lnTo>
                  <a:pt x="6165" y="2755838"/>
                </a:lnTo>
                <a:lnTo>
                  <a:pt x="191110" y="2762003"/>
                </a:lnTo>
              </a:path>
            </a:pathLst>
          </a:cu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66542" y="1405663"/>
            <a:ext cx="2230035" cy="369332"/>
          </a:xfrm>
          <a:prstGeom prst="rect">
            <a:avLst/>
          </a:prstGeom>
          <a:solidFill>
            <a:srgbClr val="FFFF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Crate local trigger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66542" y="4217569"/>
            <a:ext cx="1732528" cy="369332"/>
          </a:xfrm>
          <a:prstGeom prst="rect">
            <a:avLst/>
          </a:prstGeom>
          <a:solidFill>
            <a:srgbClr val="FFFF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Global trigger</a:t>
            </a:r>
          </a:p>
        </p:txBody>
      </p:sp>
      <p:pic>
        <p:nvPicPr>
          <p:cNvPr id="7" name="Picture 6" descr="Screen Shot 2015-05-18 at 13.15.26 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59" y="2592209"/>
            <a:ext cx="1971927" cy="1172364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11</a:t>
            </a:fld>
            <a:r>
              <a:rPr lang="en-US" smtClean="0"/>
              <a:t>/24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80251" y="2053213"/>
            <a:ext cx="895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KINTEX 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80251" y="4856331"/>
            <a:ext cx="895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KINTEX 7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860636" y="1212273"/>
            <a:ext cx="600364" cy="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851406" y="2195913"/>
            <a:ext cx="600364" cy="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842176" y="3179553"/>
            <a:ext cx="600364" cy="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32946" y="2662343"/>
            <a:ext cx="600364" cy="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832946" y="5433581"/>
            <a:ext cx="462736" cy="1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66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Ancillary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2220" y="805491"/>
            <a:ext cx="55483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Contains master clock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Distribute clock </a:t>
            </a:r>
            <a:b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(jitter &lt; 12 ps measured)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Distribute trigger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4 diff. pairs for</a:t>
            </a:r>
            <a:endParaRPr lang="en-US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Clock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Trigger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Busy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(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Sync)</a:t>
            </a:r>
          </a:p>
        </p:txBody>
      </p:sp>
      <p:pic>
        <p:nvPicPr>
          <p:cNvPr id="3" name="Picture 2" descr="IMG_2809_102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4205" y="803284"/>
            <a:ext cx="5011350" cy="2987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256" y="3796258"/>
            <a:ext cx="6649589" cy="252684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12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5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DAQ Concentrator Board (DCB)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3" name="Picture 2" descr="Screen Shot 2015-05-15 at 14.44.23 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509" y="715162"/>
            <a:ext cx="4800612" cy="3457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715162"/>
            <a:ext cx="1238131" cy="184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2015-05-04 16.47.4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4498" y="4167219"/>
            <a:ext cx="6520008" cy="22700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995447"/>
            <a:ext cx="378730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Receive </a:t>
            </a:r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Gbit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links from WDB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Use SERDES instead GTX (lower latency)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Waveform preprocessing in </a:t>
            </a:r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Zynq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CPU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Output via </a:t>
            </a:r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Gbit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Ethernet (10 </a:t>
            </a:r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Gbit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optional)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Board under design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Tests with Zed-Board and “Backplane Simulator”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13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4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Half Height Backplane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3" name="Picture 2" descr="2015-05-15 15.40.5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972" y="702197"/>
            <a:ext cx="9135028" cy="3583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615" y="4464040"/>
            <a:ext cx="5868051" cy="183541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14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SPI configuration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730"/>
            <a:ext cx="9144000" cy="57657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15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95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Gbit</a:t>
            </a:r>
            <a:r>
              <a:rPr lang="en-US" dirty="0" smtClean="0"/>
              <a:t> links for DAQ &amp; Trigger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0875"/>
            <a:ext cx="9144000" cy="37005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9442" y="4928105"/>
            <a:ext cx="202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Event Builder PC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71273" y="3983182"/>
            <a:ext cx="0" cy="794838"/>
          </a:xfrm>
          <a:prstGeom prst="straightConnector1">
            <a:avLst/>
          </a:prstGeom>
          <a:ln>
            <a:solidFill>
              <a:srgbClr val="21FFF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20547" y="4073190"/>
            <a:ext cx="0" cy="6086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84372" y="4928105"/>
            <a:ext cx="214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Global Trigger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16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62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Trigger Bus &amp; HV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105"/>
            <a:ext cx="9144000" cy="445262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17</a:t>
            </a:fld>
            <a:r>
              <a:rPr lang="en-US" smtClean="0"/>
              <a:t>/24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82818" y="3960094"/>
            <a:ext cx="11546" cy="73890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27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Clock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175"/>
            <a:ext cx="9144000" cy="390350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18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7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WaveDAQ Clock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6" name="Picture 5" descr="Screen Shot 2015-03-30 at 15.49.02 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4202"/>
            <a:ext cx="9144000" cy="32311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7784" y="1556792"/>
            <a:ext cx="914400" cy="9144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cs typeface="Century Gothic"/>
              </a:rPr>
              <a:t>master clock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6016" y="908720"/>
            <a:ext cx="914400" cy="9144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cs typeface="Century Gothic"/>
              </a:rPr>
              <a:t>DCB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563888" y="1700808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>
            <a:endCxn id="51" idx="1"/>
          </p:cNvCxnSpPr>
          <p:nvPr/>
        </p:nvCxnSpPr>
        <p:spPr bwMode="auto">
          <a:xfrm flipV="1">
            <a:off x="4211960" y="1664804"/>
            <a:ext cx="576064" cy="360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563888" y="1844824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067944" y="1988840"/>
            <a:ext cx="0" cy="8640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563888" y="1988840"/>
            <a:ext cx="50405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211960" y="1844824"/>
            <a:ext cx="0" cy="8640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923928" y="2132856"/>
            <a:ext cx="0" cy="8640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3563888" y="2132856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067944" y="2924944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067944" y="3068960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67944" y="3212976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3923928" y="3068960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923928" y="3212976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 flipV="1">
            <a:off x="4211960" y="2204864"/>
            <a:ext cx="360040" cy="4680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401223" y="2915071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FCI </a:t>
            </a:r>
            <a:r>
              <a:rPr lang="en-US" sz="1400" smtClean="0"/>
              <a:t>Densishield Cable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6156176" y="908720"/>
            <a:ext cx="504056" cy="28803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cs typeface="Century Gothic"/>
              </a:rPr>
              <a:t>WD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76256" y="908720"/>
            <a:ext cx="504056" cy="28803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cs typeface="Century Gothic"/>
              </a:rPr>
              <a:t>WD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96336" y="908720"/>
            <a:ext cx="504056" cy="28803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cs typeface="Century Gothic"/>
              </a:rPr>
              <a:t>WD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16416" y="908720"/>
            <a:ext cx="504056" cy="28803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cs typeface="Century Gothic"/>
              </a:rPr>
              <a:t>WD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5652120" y="1700808"/>
            <a:ext cx="29523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8604448" y="1196752"/>
            <a:ext cx="0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5652120" y="1628800"/>
            <a:ext cx="2592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7884368" y="1196752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7164288" y="1196752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6444208" y="1196752"/>
            <a:ext cx="0" cy="144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H="1">
            <a:off x="7884368" y="1268760"/>
            <a:ext cx="3600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8244408" y="1268760"/>
            <a:ext cx="0" cy="3600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5652120" y="1556792"/>
            <a:ext cx="20882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7164288" y="1268760"/>
            <a:ext cx="5760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7740352" y="1268760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5652120" y="1484784"/>
            <a:ext cx="1800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7452320" y="1340768"/>
            <a:ext cx="0" cy="144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H="1">
            <a:off x="6444208" y="1340768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4211960" y="2924944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4211960" y="3068960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4211960" y="3212976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4211960" y="2780928"/>
            <a:ext cx="0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Rectangle 46"/>
          <p:cNvSpPr/>
          <p:nvPr/>
        </p:nvSpPr>
        <p:spPr>
          <a:xfrm>
            <a:off x="4499992" y="764704"/>
            <a:ext cx="4536504" cy="1224136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32440" y="1734924"/>
            <a:ext cx="4983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Crate</a:t>
            </a:r>
            <a:endParaRPr lang="en-US" sz="1050" dirty="0"/>
          </a:p>
        </p:txBody>
      </p:sp>
      <p:pic>
        <p:nvPicPr>
          <p:cNvPr id="49" name="Picture 48" descr="Screen Shot 2015-03-30 at 16.15.57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36712"/>
            <a:ext cx="2030362" cy="1556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156657" y="2473151"/>
            <a:ext cx="211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LMK03000 Jitter Cleaner</a:t>
            </a:r>
            <a:endParaRPr lang="en-US" sz="1400" dirty="0"/>
          </a:p>
        </p:txBody>
      </p:sp>
      <p:sp>
        <p:nvSpPr>
          <p:cNvPr id="51" name="Rectangle 50"/>
          <p:cNvSpPr/>
          <p:nvPr/>
        </p:nvSpPr>
        <p:spPr>
          <a:xfrm>
            <a:off x="4788024" y="1556792"/>
            <a:ext cx="216024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52" name="Straight Connector 51"/>
          <p:cNvCxnSpPr>
            <a:stCxn id="51" idx="1"/>
          </p:cNvCxnSpPr>
          <p:nvPr/>
        </p:nvCxnSpPr>
        <p:spPr bwMode="auto">
          <a:xfrm flipH="1" flipV="1">
            <a:off x="2195736" y="1124744"/>
            <a:ext cx="2592288" cy="5400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2267744" y="3789040"/>
            <a:ext cx="4619975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Goal: &lt; 5 ps clock jitter at system level</a:t>
            </a:r>
            <a:endParaRPr lang="en-US" sz="2000" dirty="0"/>
          </a:p>
        </p:txBody>
      </p:sp>
      <p:cxnSp>
        <p:nvCxnSpPr>
          <p:cNvPr id="54" name="Straight Connector 53"/>
          <p:cNvCxnSpPr/>
          <p:nvPr/>
        </p:nvCxnSpPr>
        <p:spPr bwMode="auto">
          <a:xfrm flipV="1">
            <a:off x="5004048" y="1484784"/>
            <a:ext cx="648072" cy="144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51" idx="3"/>
          </p:cNvCxnSpPr>
          <p:nvPr/>
        </p:nvCxnSpPr>
        <p:spPr bwMode="auto">
          <a:xfrm flipV="1">
            <a:off x="5004048" y="1556792"/>
            <a:ext cx="648072" cy="1080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51" idx="3"/>
          </p:cNvCxnSpPr>
          <p:nvPr/>
        </p:nvCxnSpPr>
        <p:spPr bwMode="auto">
          <a:xfrm flipV="1">
            <a:off x="5004048" y="1628800"/>
            <a:ext cx="648072" cy="360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5004048" y="1700808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22960"/>
            <a:ext cx="1768438" cy="1163446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19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1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56924"/>
            <a:ext cx="7772400" cy="969157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W</a:t>
            </a:r>
            <a:r>
              <a:rPr lang="en-US" sz="2800" cap="none" dirty="0" smtClean="0"/>
              <a:t>ave</a:t>
            </a:r>
            <a:r>
              <a:rPr lang="en-US" sz="2800" dirty="0" smtClean="0"/>
              <a:t>DAQ System for the MEG II Upgrade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Stefan Ritt, Paul Scherrer Institute, Switzerland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720588" y="4406900"/>
            <a:ext cx="7772400" cy="3620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Luca Galli, Fabio Morsani, Donato Nicolò, INFN Pisa, Italy</a:t>
            </a:r>
            <a:endParaRPr lang="en-US" dirty="0"/>
          </a:p>
        </p:txBody>
      </p:sp>
      <p:pic>
        <p:nvPicPr>
          <p:cNvPr id="10" name="Bild 24" descr="PSI-Logo_narrow_40k.ai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8772" y="5568117"/>
            <a:ext cx="1598502" cy="73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399" y="5501708"/>
            <a:ext cx="1241439" cy="935605"/>
          </a:xfrm>
          <a:prstGeom prst="rect">
            <a:avLst/>
          </a:prstGeom>
        </p:spPr>
      </p:pic>
      <p:pic>
        <p:nvPicPr>
          <p:cNvPr id="6" name="Picture 5" descr="Screen Shot 2015-05-15 at 15.06.25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196" y="5568117"/>
            <a:ext cx="853812" cy="869196"/>
          </a:xfrm>
          <a:prstGeom prst="rect">
            <a:avLst/>
          </a:prstGeom>
        </p:spPr>
      </p:pic>
      <p:pic>
        <p:nvPicPr>
          <p:cNvPr id="4" name="Picture 3" descr="2015-05-27 21.11.4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r="15656"/>
          <a:stretch/>
        </p:blipFill>
        <p:spPr>
          <a:xfrm>
            <a:off x="0" y="0"/>
            <a:ext cx="9154436" cy="340590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01835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Pin Assignment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6" name="Picture 5" descr="Screen Shot 2015-05-15 at 13.59.25 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532" y="887833"/>
            <a:ext cx="3899051" cy="2704057"/>
          </a:xfrm>
          <a:prstGeom prst="rect">
            <a:avLst/>
          </a:prstGeom>
        </p:spPr>
      </p:pic>
      <p:pic>
        <p:nvPicPr>
          <p:cNvPr id="7" name="Picture 6" descr="Screen Shot 2015-05-15 at 13.59.41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53" y="887833"/>
            <a:ext cx="3899051" cy="1594892"/>
          </a:xfrm>
          <a:prstGeom prst="rect">
            <a:avLst/>
          </a:prstGeom>
        </p:spPr>
      </p:pic>
      <p:pic>
        <p:nvPicPr>
          <p:cNvPr id="8" name="Picture 7" descr="Screen Shot 2015-05-15 at 13.59.05 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53" y="2611819"/>
            <a:ext cx="3899051" cy="883887"/>
          </a:xfrm>
          <a:prstGeom prst="rect">
            <a:avLst/>
          </a:prstGeom>
        </p:spPr>
      </p:pic>
      <p:pic>
        <p:nvPicPr>
          <p:cNvPr id="9" name="Picture 8" descr="Screen Shot 2015-05-15 at 13.59.53 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963" y="3732609"/>
            <a:ext cx="1615188" cy="1206479"/>
          </a:xfrm>
          <a:prstGeom prst="rect">
            <a:avLst/>
          </a:prstGeom>
        </p:spPr>
      </p:pic>
      <p:pic>
        <p:nvPicPr>
          <p:cNvPr id="10" name="Picture 9" descr="Screen Shot 2015-03-30 at 15.49.02 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98" y="3732609"/>
            <a:ext cx="7128361" cy="251889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457200" y="3347697"/>
            <a:ext cx="1047021" cy="18187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0748" y="3347697"/>
            <a:ext cx="653473" cy="18187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244297" y="3347697"/>
            <a:ext cx="259924" cy="18187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86864" y="2520489"/>
            <a:ext cx="248315" cy="21650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914675" y="3591890"/>
            <a:ext cx="949384" cy="495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855303" y="4268719"/>
            <a:ext cx="585660" cy="1147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20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6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Minimal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6" name="Picture 5" descr="2015-05-15 15.39.1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8769"/>
            <a:ext cx="9144000" cy="5420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6872" y="1065796"/>
            <a:ext cx="247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Power-over-Ethernet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05385" y="1435128"/>
            <a:ext cx="573128" cy="2256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21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9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7600294" y="2891692"/>
            <a:ext cx="697570" cy="3008801"/>
          </a:xfrm>
          <a:custGeom>
            <a:avLst/>
            <a:gdLst>
              <a:gd name="connsiteX0" fmla="*/ 304276 w 697570"/>
              <a:gd name="connsiteY0" fmla="*/ 0 h 2857638"/>
              <a:gd name="connsiteX1" fmla="*/ 694544 w 697570"/>
              <a:gd name="connsiteY1" fmla="*/ 1144378 h 2857638"/>
              <a:gd name="connsiteX2" fmla="*/ 119064 w 697570"/>
              <a:gd name="connsiteY2" fmla="*/ 2222607 h 2857638"/>
              <a:gd name="connsiteX3" fmla="*/ 0 w 697570"/>
              <a:gd name="connsiteY3" fmla="*/ 2857638 h 2857638"/>
              <a:gd name="connsiteX4" fmla="*/ 0 w 697570"/>
              <a:gd name="connsiteY4" fmla="*/ 2857638 h 285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570" h="2857638">
                <a:moveTo>
                  <a:pt x="304276" y="0"/>
                </a:moveTo>
                <a:cubicBezTo>
                  <a:pt x="514844" y="386972"/>
                  <a:pt x="725413" y="773944"/>
                  <a:pt x="694544" y="1144378"/>
                </a:cubicBezTo>
                <a:cubicBezTo>
                  <a:pt x="663675" y="1514813"/>
                  <a:pt x="234821" y="1937064"/>
                  <a:pt x="119064" y="2222607"/>
                </a:cubicBezTo>
                <a:cubicBezTo>
                  <a:pt x="3307" y="2508150"/>
                  <a:pt x="19844" y="2751800"/>
                  <a:pt x="0" y="2857638"/>
                </a:cubicBezTo>
                <a:lnTo>
                  <a:pt x="0" y="2857638"/>
                </a:lnTo>
              </a:path>
            </a:pathLst>
          </a:custGeom>
          <a:ln w="5715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One-crate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089920"/>
            <a:ext cx="6642100" cy="19558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533976" y="2891692"/>
            <a:ext cx="1093665" cy="1552901"/>
          </a:xfrm>
          <a:custGeom>
            <a:avLst/>
            <a:gdLst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950872 w 1172308"/>
              <a:gd name="connsiteY2" fmla="*/ 162821 h 1634725"/>
              <a:gd name="connsiteX3" fmla="*/ 892257 w 1172308"/>
              <a:gd name="connsiteY3" fmla="*/ 201898 h 1634725"/>
              <a:gd name="connsiteX4" fmla="*/ 748975 w 1172308"/>
              <a:gd name="connsiteY4" fmla="*/ 338667 h 1634725"/>
              <a:gd name="connsiteX5" fmla="*/ 612205 w 1172308"/>
              <a:gd name="connsiteY5" fmla="*/ 579641 h 1634725"/>
              <a:gd name="connsiteX6" fmla="*/ 592667 w 1172308"/>
              <a:gd name="connsiteY6" fmla="*/ 690359 h 1634725"/>
              <a:gd name="connsiteX7" fmla="*/ 573129 w 1172308"/>
              <a:gd name="connsiteY7" fmla="*/ 768513 h 1634725"/>
              <a:gd name="connsiteX8" fmla="*/ 566616 w 1172308"/>
              <a:gd name="connsiteY8" fmla="*/ 827129 h 1634725"/>
              <a:gd name="connsiteX9" fmla="*/ 553590 w 1172308"/>
              <a:gd name="connsiteY9" fmla="*/ 892257 h 1634725"/>
              <a:gd name="connsiteX10" fmla="*/ 560103 w 1172308"/>
              <a:gd name="connsiteY10" fmla="*/ 937846 h 1634725"/>
              <a:gd name="connsiteX11" fmla="*/ 547077 w 1172308"/>
              <a:gd name="connsiteY11" fmla="*/ 957385 h 1634725"/>
              <a:gd name="connsiteX12" fmla="*/ 534052 w 1172308"/>
              <a:gd name="connsiteY12" fmla="*/ 1022513 h 1634725"/>
              <a:gd name="connsiteX13" fmla="*/ 521026 w 1172308"/>
              <a:gd name="connsiteY13" fmla="*/ 1048564 h 1634725"/>
              <a:gd name="connsiteX14" fmla="*/ 501488 w 1172308"/>
              <a:gd name="connsiteY14" fmla="*/ 1087641 h 1634725"/>
              <a:gd name="connsiteX15" fmla="*/ 475436 w 1172308"/>
              <a:gd name="connsiteY15" fmla="*/ 1107180 h 1634725"/>
              <a:gd name="connsiteX16" fmla="*/ 429846 w 1172308"/>
              <a:gd name="connsiteY16" fmla="*/ 1133231 h 1634725"/>
              <a:gd name="connsiteX17" fmla="*/ 397282 w 1172308"/>
              <a:gd name="connsiteY17" fmla="*/ 1159282 h 1634725"/>
              <a:gd name="connsiteX18" fmla="*/ 364718 w 1172308"/>
              <a:gd name="connsiteY18" fmla="*/ 1178821 h 1634725"/>
              <a:gd name="connsiteX19" fmla="*/ 345180 w 1172308"/>
              <a:gd name="connsiteY19" fmla="*/ 1198359 h 1634725"/>
              <a:gd name="connsiteX20" fmla="*/ 306103 w 1172308"/>
              <a:gd name="connsiteY20" fmla="*/ 1230923 h 1634725"/>
              <a:gd name="connsiteX21" fmla="*/ 208411 w 1172308"/>
              <a:gd name="connsiteY21" fmla="*/ 1348154 h 1634725"/>
              <a:gd name="connsiteX22" fmla="*/ 97693 w 1172308"/>
              <a:gd name="connsiteY22" fmla="*/ 1537026 h 1634725"/>
              <a:gd name="connsiteX23" fmla="*/ 65129 w 1172308"/>
              <a:gd name="connsiteY23" fmla="*/ 1576103 h 1634725"/>
              <a:gd name="connsiteX24" fmla="*/ 45590 w 1172308"/>
              <a:gd name="connsiteY24" fmla="*/ 1608667 h 1634725"/>
              <a:gd name="connsiteX25" fmla="*/ 0 w 1172308"/>
              <a:gd name="connsiteY2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92667 w 1172308"/>
              <a:gd name="connsiteY5" fmla="*/ 690359 h 1634725"/>
              <a:gd name="connsiteX6" fmla="*/ 573129 w 1172308"/>
              <a:gd name="connsiteY6" fmla="*/ 768513 h 1634725"/>
              <a:gd name="connsiteX7" fmla="*/ 566616 w 1172308"/>
              <a:gd name="connsiteY7" fmla="*/ 827129 h 1634725"/>
              <a:gd name="connsiteX8" fmla="*/ 553590 w 1172308"/>
              <a:gd name="connsiteY8" fmla="*/ 892257 h 1634725"/>
              <a:gd name="connsiteX9" fmla="*/ 560103 w 1172308"/>
              <a:gd name="connsiteY9" fmla="*/ 937846 h 1634725"/>
              <a:gd name="connsiteX10" fmla="*/ 547077 w 1172308"/>
              <a:gd name="connsiteY10" fmla="*/ 957385 h 1634725"/>
              <a:gd name="connsiteX11" fmla="*/ 534052 w 1172308"/>
              <a:gd name="connsiteY11" fmla="*/ 1022513 h 1634725"/>
              <a:gd name="connsiteX12" fmla="*/ 521026 w 1172308"/>
              <a:gd name="connsiteY12" fmla="*/ 1048564 h 1634725"/>
              <a:gd name="connsiteX13" fmla="*/ 501488 w 1172308"/>
              <a:gd name="connsiteY13" fmla="*/ 1087641 h 1634725"/>
              <a:gd name="connsiteX14" fmla="*/ 475436 w 1172308"/>
              <a:gd name="connsiteY14" fmla="*/ 1107180 h 1634725"/>
              <a:gd name="connsiteX15" fmla="*/ 429846 w 1172308"/>
              <a:gd name="connsiteY15" fmla="*/ 1133231 h 1634725"/>
              <a:gd name="connsiteX16" fmla="*/ 397282 w 1172308"/>
              <a:gd name="connsiteY16" fmla="*/ 1159282 h 1634725"/>
              <a:gd name="connsiteX17" fmla="*/ 364718 w 1172308"/>
              <a:gd name="connsiteY17" fmla="*/ 1178821 h 1634725"/>
              <a:gd name="connsiteX18" fmla="*/ 345180 w 1172308"/>
              <a:gd name="connsiteY18" fmla="*/ 1198359 h 1634725"/>
              <a:gd name="connsiteX19" fmla="*/ 306103 w 1172308"/>
              <a:gd name="connsiteY19" fmla="*/ 1230923 h 1634725"/>
              <a:gd name="connsiteX20" fmla="*/ 208411 w 1172308"/>
              <a:gd name="connsiteY20" fmla="*/ 1348154 h 1634725"/>
              <a:gd name="connsiteX21" fmla="*/ 97693 w 1172308"/>
              <a:gd name="connsiteY21" fmla="*/ 1537026 h 1634725"/>
              <a:gd name="connsiteX22" fmla="*/ 65129 w 1172308"/>
              <a:gd name="connsiteY22" fmla="*/ 1576103 h 1634725"/>
              <a:gd name="connsiteX23" fmla="*/ 45590 w 1172308"/>
              <a:gd name="connsiteY23" fmla="*/ 1608667 h 1634725"/>
              <a:gd name="connsiteX24" fmla="*/ 0 w 1172308"/>
              <a:gd name="connsiteY24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66616 w 1172308"/>
              <a:gd name="connsiteY6" fmla="*/ 827129 h 1634725"/>
              <a:gd name="connsiteX7" fmla="*/ 553590 w 1172308"/>
              <a:gd name="connsiteY7" fmla="*/ 892257 h 1634725"/>
              <a:gd name="connsiteX8" fmla="*/ 560103 w 1172308"/>
              <a:gd name="connsiteY8" fmla="*/ 937846 h 1634725"/>
              <a:gd name="connsiteX9" fmla="*/ 547077 w 1172308"/>
              <a:gd name="connsiteY9" fmla="*/ 957385 h 1634725"/>
              <a:gd name="connsiteX10" fmla="*/ 534052 w 1172308"/>
              <a:gd name="connsiteY10" fmla="*/ 1022513 h 1634725"/>
              <a:gd name="connsiteX11" fmla="*/ 521026 w 1172308"/>
              <a:gd name="connsiteY11" fmla="*/ 1048564 h 1634725"/>
              <a:gd name="connsiteX12" fmla="*/ 501488 w 1172308"/>
              <a:gd name="connsiteY12" fmla="*/ 1087641 h 1634725"/>
              <a:gd name="connsiteX13" fmla="*/ 475436 w 1172308"/>
              <a:gd name="connsiteY13" fmla="*/ 1107180 h 1634725"/>
              <a:gd name="connsiteX14" fmla="*/ 429846 w 1172308"/>
              <a:gd name="connsiteY14" fmla="*/ 1133231 h 1634725"/>
              <a:gd name="connsiteX15" fmla="*/ 397282 w 1172308"/>
              <a:gd name="connsiteY15" fmla="*/ 1159282 h 1634725"/>
              <a:gd name="connsiteX16" fmla="*/ 364718 w 1172308"/>
              <a:gd name="connsiteY16" fmla="*/ 1178821 h 1634725"/>
              <a:gd name="connsiteX17" fmla="*/ 345180 w 1172308"/>
              <a:gd name="connsiteY17" fmla="*/ 1198359 h 1634725"/>
              <a:gd name="connsiteX18" fmla="*/ 306103 w 1172308"/>
              <a:gd name="connsiteY18" fmla="*/ 1230923 h 1634725"/>
              <a:gd name="connsiteX19" fmla="*/ 208411 w 1172308"/>
              <a:gd name="connsiteY19" fmla="*/ 1348154 h 1634725"/>
              <a:gd name="connsiteX20" fmla="*/ 97693 w 1172308"/>
              <a:gd name="connsiteY20" fmla="*/ 1537026 h 1634725"/>
              <a:gd name="connsiteX21" fmla="*/ 65129 w 1172308"/>
              <a:gd name="connsiteY21" fmla="*/ 1576103 h 1634725"/>
              <a:gd name="connsiteX22" fmla="*/ 45590 w 1172308"/>
              <a:gd name="connsiteY22" fmla="*/ 1608667 h 1634725"/>
              <a:gd name="connsiteX23" fmla="*/ 0 w 1172308"/>
              <a:gd name="connsiteY23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60103 w 1172308"/>
              <a:gd name="connsiteY7" fmla="*/ 937846 h 1634725"/>
              <a:gd name="connsiteX8" fmla="*/ 547077 w 1172308"/>
              <a:gd name="connsiteY8" fmla="*/ 957385 h 1634725"/>
              <a:gd name="connsiteX9" fmla="*/ 534052 w 1172308"/>
              <a:gd name="connsiteY9" fmla="*/ 1022513 h 1634725"/>
              <a:gd name="connsiteX10" fmla="*/ 521026 w 1172308"/>
              <a:gd name="connsiteY10" fmla="*/ 1048564 h 1634725"/>
              <a:gd name="connsiteX11" fmla="*/ 501488 w 1172308"/>
              <a:gd name="connsiteY11" fmla="*/ 1087641 h 1634725"/>
              <a:gd name="connsiteX12" fmla="*/ 475436 w 1172308"/>
              <a:gd name="connsiteY12" fmla="*/ 1107180 h 1634725"/>
              <a:gd name="connsiteX13" fmla="*/ 429846 w 1172308"/>
              <a:gd name="connsiteY13" fmla="*/ 1133231 h 1634725"/>
              <a:gd name="connsiteX14" fmla="*/ 397282 w 1172308"/>
              <a:gd name="connsiteY14" fmla="*/ 1159282 h 1634725"/>
              <a:gd name="connsiteX15" fmla="*/ 364718 w 1172308"/>
              <a:gd name="connsiteY15" fmla="*/ 1178821 h 1634725"/>
              <a:gd name="connsiteX16" fmla="*/ 345180 w 1172308"/>
              <a:gd name="connsiteY16" fmla="*/ 1198359 h 1634725"/>
              <a:gd name="connsiteX17" fmla="*/ 306103 w 1172308"/>
              <a:gd name="connsiteY17" fmla="*/ 1230923 h 1634725"/>
              <a:gd name="connsiteX18" fmla="*/ 208411 w 1172308"/>
              <a:gd name="connsiteY18" fmla="*/ 1348154 h 1634725"/>
              <a:gd name="connsiteX19" fmla="*/ 97693 w 1172308"/>
              <a:gd name="connsiteY19" fmla="*/ 1537026 h 1634725"/>
              <a:gd name="connsiteX20" fmla="*/ 65129 w 1172308"/>
              <a:gd name="connsiteY20" fmla="*/ 1576103 h 1634725"/>
              <a:gd name="connsiteX21" fmla="*/ 45590 w 1172308"/>
              <a:gd name="connsiteY21" fmla="*/ 1608667 h 1634725"/>
              <a:gd name="connsiteX22" fmla="*/ 0 w 1172308"/>
              <a:gd name="connsiteY22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47077 w 1172308"/>
              <a:gd name="connsiteY7" fmla="*/ 957385 h 1634725"/>
              <a:gd name="connsiteX8" fmla="*/ 534052 w 1172308"/>
              <a:gd name="connsiteY8" fmla="*/ 1022513 h 1634725"/>
              <a:gd name="connsiteX9" fmla="*/ 521026 w 1172308"/>
              <a:gd name="connsiteY9" fmla="*/ 1048564 h 1634725"/>
              <a:gd name="connsiteX10" fmla="*/ 501488 w 1172308"/>
              <a:gd name="connsiteY10" fmla="*/ 1087641 h 1634725"/>
              <a:gd name="connsiteX11" fmla="*/ 475436 w 1172308"/>
              <a:gd name="connsiteY11" fmla="*/ 1107180 h 1634725"/>
              <a:gd name="connsiteX12" fmla="*/ 429846 w 1172308"/>
              <a:gd name="connsiteY12" fmla="*/ 1133231 h 1634725"/>
              <a:gd name="connsiteX13" fmla="*/ 397282 w 1172308"/>
              <a:gd name="connsiteY13" fmla="*/ 1159282 h 1634725"/>
              <a:gd name="connsiteX14" fmla="*/ 364718 w 1172308"/>
              <a:gd name="connsiteY14" fmla="*/ 1178821 h 1634725"/>
              <a:gd name="connsiteX15" fmla="*/ 345180 w 1172308"/>
              <a:gd name="connsiteY15" fmla="*/ 1198359 h 1634725"/>
              <a:gd name="connsiteX16" fmla="*/ 306103 w 1172308"/>
              <a:gd name="connsiteY16" fmla="*/ 1230923 h 1634725"/>
              <a:gd name="connsiteX17" fmla="*/ 208411 w 1172308"/>
              <a:gd name="connsiteY17" fmla="*/ 1348154 h 1634725"/>
              <a:gd name="connsiteX18" fmla="*/ 97693 w 1172308"/>
              <a:gd name="connsiteY18" fmla="*/ 1537026 h 1634725"/>
              <a:gd name="connsiteX19" fmla="*/ 65129 w 1172308"/>
              <a:gd name="connsiteY19" fmla="*/ 1576103 h 1634725"/>
              <a:gd name="connsiteX20" fmla="*/ 45590 w 1172308"/>
              <a:gd name="connsiteY20" fmla="*/ 1608667 h 1634725"/>
              <a:gd name="connsiteX21" fmla="*/ 0 w 1172308"/>
              <a:gd name="connsiteY21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34052 w 1172308"/>
              <a:gd name="connsiteY7" fmla="*/ 1022513 h 1634725"/>
              <a:gd name="connsiteX8" fmla="*/ 521026 w 1172308"/>
              <a:gd name="connsiteY8" fmla="*/ 1048564 h 1634725"/>
              <a:gd name="connsiteX9" fmla="*/ 501488 w 1172308"/>
              <a:gd name="connsiteY9" fmla="*/ 1087641 h 1634725"/>
              <a:gd name="connsiteX10" fmla="*/ 475436 w 1172308"/>
              <a:gd name="connsiteY10" fmla="*/ 1107180 h 1634725"/>
              <a:gd name="connsiteX11" fmla="*/ 429846 w 1172308"/>
              <a:gd name="connsiteY11" fmla="*/ 1133231 h 1634725"/>
              <a:gd name="connsiteX12" fmla="*/ 397282 w 1172308"/>
              <a:gd name="connsiteY12" fmla="*/ 1159282 h 1634725"/>
              <a:gd name="connsiteX13" fmla="*/ 364718 w 1172308"/>
              <a:gd name="connsiteY13" fmla="*/ 1178821 h 1634725"/>
              <a:gd name="connsiteX14" fmla="*/ 345180 w 1172308"/>
              <a:gd name="connsiteY14" fmla="*/ 1198359 h 1634725"/>
              <a:gd name="connsiteX15" fmla="*/ 306103 w 1172308"/>
              <a:gd name="connsiteY15" fmla="*/ 1230923 h 1634725"/>
              <a:gd name="connsiteX16" fmla="*/ 208411 w 1172308"/>
              <a:gd name="connsiteY16" fmla="*/ 1348154 h 1634725"/>
              <a:gd name="connsiteX17" fmla="*/ 97693 w 1172308"/>
              <a:gd name="connsiteY17" fmla="*/ 1537026 h 1634725"/>
              <a:gd name="connsiteX18" fmla="*/ 65129 w 1172308"/>
              <a:gd name="connsiteY18" fmla="*/ 1576103 h 1634725"/>
              <a:gd name="connsiteX19" fmla="*/ 45590 w 1172308"/>
              <a:gd name="connsiteY19" fmla="*/ 1608667 h 1634725"/>
              <a:gd name="connsiteX20" fmla="*/ 0 w 1172308"/>
              <a:gd name="connsiteY20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21026 w 1172308"/>
              <a:gd name="connsiteY7" fmla="*/ 1048564 h 1634725"/>
              <a:gd name="connsiteX8" fmla="*/ 501488 w 1172308"/>
              <a:gd name="connsiteY8" fmla="*/ 1087641 h 1634725"/>
              <a:gd name="connsiteX9" fmla="*/ 475436 w 1172308"/>
              <a:gd name="connsiteY9" fmla="*/ 1107180 h 1634725"/>
              <a:gd name="connsiteX10" fmla="*/ 429846 w 1172308"/>
              <a:gd name="connsiteY10" fmla="*/ 1133231 h 1634725"/>
              <a:gd name="connsiteX11" fmla="*/ 397282 w 1172308"/>
              <a:gd name="connsiteY11" fmla="*/ 1159282 h 1634725"/>
              <a:gd name="connsiteX12" fmla="*/ 364718 w 1172308"/>
              <a:gd name="connsiteY12" fmla="*/ 1178821 h 1634725"/>
              <a:gd name="connsiteX13" fmla="*/ 345180 w 1172308"/>
              <a:gd name="connsiteY13" fmla="*/ 1198359 h 1634725"/>
              <a:gd name="connsiteX14" fmla="*/ 306103 w 1172308"/>
              <a:gd name="connsiteY14" fmla="*/ 1230923 h 1634725"/>
              <a:gd name="connsiteX15" fmla="*/ 208411 w 1172308"/>
              <a:gd name="connsiteY15" fmla="*/ 1348154 h 1634725"/>
              <a:gd name="connsiteX16" fmla="*/ 97693 w 1172308"/>
              <a:gd name="connsiteY16" fmla="*/ 1537026 h 1634725"/>
              <a:gd name="connsiteX17" fmla="*/ 65129 w 1172308"/>
              <a:gd name="connsiteY17" fmla="*/ 1576103 h 1634725"/>
              <a:gd name="connsiteX18" fmla="*/ 45590 w 1172308"/>
              <a:gd name="connsiteY18" fmla="*/ 1608667 h 1634725"/>
              <a:gd name="connsiteX19" fmla="*/ 0 w 1172308"/>
              <a:gd name="connsiteY19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75436 w 1172308"/>
              <a:gd name="connsiteY8" fmla="*/ 1107180 h 1634725"/>
              <a:gd name="connsiteX9" fmla="*/ 429846 w 1172308"/>
              <a:gd name="connsiteY9" fmla="*/ 1133231 h 1634725"/>
              <a:gd name="connsiteX10" fmla="*/ 397282 w 1172308"/>
              <a:gd name="connsiteY10" fmla="*/ 1159282 h 1634725"/>
              <a:gd name="connsiteX11" fmla="*/ 364718 w 1172308"/>
              <a:gd name="connsiteY11" fmla="*/ 1178821 h 1634725"/>
              <a:gd name="connsiteX12" fmla="*/ 345180 w 1172308"/>
              <a:gd name="connsiteY12" fmla="*/ 1198359 h 1634725"/>
              <a:gd name="connsiteX13" fmla="*/ 306103 w 1172308"/>
              <a:gd name="connsiteY13" fmla="*/ 1230923 h 1634725"/>
              <a:gd name="connsiteX14" fmla="*/ 208411 w 1172308"/>
              <a:gd name="connsiteY14" fmla="*/ 1348154 h 1634725"/>
              <a:gd name="connsiteX15" fmla="*/ 97693 w 1172308"/>
              <a:gd name="connsiteY15" fmla="*/ 1537026 h 1634725"/>
              <a:gd name="connsiteX16" fmla="*/ 65129 w 1172308"/>
              <a:gd name="connsiteY16" fmla="*/ 1576103 h 1634725"/>
              <a:gd name="connsiteX17" fmla="*/ 45590 w 1172308"/>
              <a:gd name="connsiteY17" fmla="*/ 1608667 h 1634725"/>
              <a:gd name="connsiteX18" fmla="*/ 0 w 1172308"/>
              <a:gd name="connsiteY18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97282 w 1172308"/>
              <a:gd name="connsiteY9" fmla="*/ 1159282 h 1634725"/>
              <a:gd name="connsiteX10" fmla="*/ 364718 w 1172308"/>
              <a:gd name="connsiteY10" fmla="*/ 1178821 h 1634725"/>
              <a:gd name="connsiteX11" fmla="*/ 345180 w 1172308"/>
              <a:gd name="connsiteY11" fmla="*/ 1198359 h 1634725"/>
              <a:gd name="connsiteX12" fmla="*/ 306103 w 1172308"/>
              <a:gd name="connsiteY12" fmla="*/ 1230923 h 1634725"/>
              <a:gd name="connsiteX13" fmla="*/ 208411 w 1172308"/>
              <a:gd name="connsiteY13" fmla="*/ 1348154 h 1634725"/>
              <a:gd name="connsiteX14" fmla="*/ 97693 w 1172308"/>
              <a:gd name="connsiteY14" fmla="*/ 1537026 h 1634725"/>
              <a:gd name="connsiteX15" fmla="*/ 65129 w 1172308"/>
              <a:gd name="connsiteY15" fmla="*/ 1576103 h 1634725"/>
              <a:gd name="connsiteX16" fmla="*/ 45590 w 1172308"/>
              <a:gd name="connsiteY16" fmla="*/ 1608667 h 1634725"/>
              <a:gd name="connsiteX17" fmla="*/ 0 w 1172308"/>
              <a:gd name="connsiteY17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64718 w 1172308"/>
              <a:gd name="connsiteY9" fmla="*/ 1178821 h 1634725"/>
              <a:gd name="connsiteX10" fmla="*/ 345180 w 1172308"/>
              <a:gd name="connsiteY10" fmla="*/ 1198359 h 1634725"/>
              <a:gd name="connsiteX11" fmla="*/ 306103 w 1172308"/>
              <a:gd name="connsiteY11" fmla="*/ 1230923 h 1634725"/>
              <a:gd name="connsiteX12" fmla="*/ 208411 w 1172308"/>
              <a:gd name="connsiteY12" fmla="*/ 1348154 h 1634725"/>
              <a:gd name="connsiteX13" fmla="*/ 97693 w 1172308"/>
              <a:gd name="connsiteY13" fmla="*/ 1537026 h 1634725"/>
              <a:gd name="connsiteX14" fmla="*/ 65129 w 1172308"/>
              <a:gd name="connsiteY14" fmla="*/ 1576103 h 1634725"/>
              <a:gd name="connsiteX15" fmla="*/ 45590 w 1172308"/>
              <a:gd name="connsiteY15" fmla="*/ 1608667 h 1634725"/>
              <a:gd name="connsiteX16" fmla="*/ 0 w 1172308"/>
              <a:gd name="connsiteY16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06103 w 1172308"/>
              <a:gd name="connsiteY9" fmla="*/ 1230923 h 1634725"/>
              <a:gd name="connsiteX10" fmla="*/ 208411 w 1172308"/>
              <a:gd name="connsiteY10" fmla="*/ 1348154 h 1634725"/>
              <a:gd name="connsiteX11" fmla="*/ 97693 w 1172308"/>
              <a:gd name="connsiteY11" fmla="*/ 1537026 h 1634725"/>
              <a:gd name="connsiteX12" fmla="*/ 65129 w 1172308"/>
              <a:gd name="connsiteY12" fmla="*/ 1576103 h 1634725"/>
              <a:gd name="connsiteX13" fmla="*/ 45590 w 1172308"/>
              <a:gd name="connsiteY13" fmla="*/ 1608667 h 1634725"/>
              <a:gd name="connsiteX14" fmla="*/ 0 w 1172308"/>
              <a:gd name="connsiteY14" fmla="*/ 1634718 h 1634725"/>
              <a:gd name="connsiteX0" fmla="*/ 1126718 w 1126718"/>
              <a:gd name="connsiteY0" fmla="*/ 0 h 1608667"/>
              <a:gd name="connsiteX1" fmla="*/ 957385 w 1126718"/>
              <a:gd name="connsiteY1" fmla="*/ 123744 h 1608667"/>
              <a:gd name="connsiteX2" fmla="*/ 846667 w 1126718"/>
              <a:gd name="connsiteY2" fmla="*/ 201898 h 1608667"/>
              <a:gd name="connsiteX3" fmla="*/ 703385 w 1126718"/>
              <a:gd name="connsiteY3" fmla="*/ 338667 h 1608667"/>
              <a:gd name="connsiteX4" fmla="*/ 566615 w 1126718"/>
              <a:gd name="connsiteY4" fmla="*/ 579641 h 1608667"/>
              <a:gd name="connsiteX5" fmla="*/ 508000 w 1126718"/>
              <a:gd name="connsiteY5" fmla="*/ 892257 h 1608667"/>
              <a:gd name="connsiteX6" fmla="*/ 466237 w 1126718"/>
              <a:gd name="connsiteY6" fmla="*/ 1025688 h 1608667"/>
              <a:gd name="connsiteX7" fmla="*/ 384256 w 1126718"/>
              <a:gd name="connsiteY7" fmla="*/ 1133231 h 1608667"/>
              <a:gd name="connsiteX8" fmla="*/ 319128 w 1126718"/>
              <a:gd name="connsiteY8" fmla="*/ 1178821 h 1608667"/>
              <a:gd name="connsiteX9" fmla="*/ 260513 w 1126718"/>
              <a:gd name="connsiteY9" fmla="*/ 1230923 h 1608667"/>
              <a:gd name="connsiteX10" fmla="*/ 162821 w 1126718"/>
              <a:gd name="connsiteY10" fmla="*/ 1348154 h 1608667"/>
              <a:gd name="connsiteX11" fmla="*/ 52103 w 1126718"/>
              <a:gd name="connsiteY11" fmla="*/ 1537026 h 1608667"/>
              <a:gd name="connsiteX12" fmla="*/ 19539 w 1126718"/>
              <a:gd name="connsiteY12" fmla="*/ 1576103 h 1608667"/>
              <a:gd name="connsiteX13" fmla="*/ 0 w 1126718"/>
              <a:gd name="connsiteY13" fmla="*/ 1608667 h 1608667"/>
              <a:gd name="connsiteX0" fmla="*/ 1107179 w 1107179"/>
              <a:gd name="connsiteY0" fmla="*/ 0 h 1576103"/>
              <a:gd name="connsiteX1" fmla="*/ 937846 w 1107179"/>
              <a:gd name="connsiteY1" fmla="*/ 123744 h 1576103"/>
              <a:gd name="connsiteX2" fmla="*/ 827128 w 1107179"/>
              <a:gd name="connsiteY2" fmla="*/ 201898 h 1576103"/>
              <a:gd name="connsiteX3" fmla="*/ 683846 w 1107179"/>
              <a:gd name="connsiteY3" fmla="*/ 338667 h 1576103"/>
              <a:gd name="connsiteX4" fmla="*/ 547076 w 1107179"/>
              <a:gd name="connsiteY4" fmla="*/ 579641 h 1576103"/>
              <a:gd name="connsiteX5" fmla="*/ 488461 w 1107179"/>
              <a:gd name="connsiteY5" fmla="*/ 892257 h 1576103"/>
              <a:gd name="connsiteX6" fmla="*/ 446698 w 1107179"/>
              <a:gd name="connsiteY6" fmla="*/ 1025688 h 1576103"/>
              <a:gd name="connsiteX7" fmla="*/ 364717 w 1107179"/>
              <a:gd name="connsiteY7" fmla="*/ 1133231 h 1576103"/>
              <a:gd name="connsiteX8" fmla="*/ 299589 w 1107179"/>
              <a:gd name="connsiteY8" fmla="*/ 1178821 h 1576103"/>
              <a:gd name="connsiteX9" fmla="*/ 240974 w 1107179"/>
              <a:gd name="connsiteY9" fmla="*/ 1230923 h 1576103"/>
              <a:gd name="connsiteX10" fmla="*/ 143282 w 1107179"/>
              <a:gd name="connsiteY10" fmla="*/ 1348154 h 1576103"/>
              <a:gd name="connsiteX11" fmla="*/ 32564 w 1107179"/>
              <a:gd name="connsiteY11" fmla="*/ 1537026 h 1576103"/>
              <a:gd name="connsiteX12" fmla="*/ 0 w 1107179"/>
              <a:gd name="connsiteY12" fmla="*/ 1576103 h 1576103"/>
              <a:gd name="connsiteX0" fmla="*/ 1074615 w 1074615"/>
              <a:gd name="connsiteY0" fmla="*/ 0 h 1537026"/>
              <a:gd name="connsiteX1" fmla="*/ 905282 w 1074615"/>
              <a:gd name="connsiteY1" fmla="*/ 123744 h 1537026"/>
              <a:gd name="connsiteX2" fmla="*/ 794564 w 1074615"/>
              <a:gd name="connsiteY2" fmla="*/ 201898 h 1537026"/>
              <a:gd name="connsiteX3" fmla="*/ 651282 w 1074615"/>
              <a:gd name="connsiteY3" fmla="*/ 338667 h 1537026"/>
              <a:gd name="connsiteX4" fmla="*/ 514512 w 1074615"/>
              <a:gd name="connsiteY4" fmla="*/ 579641 h 1537026"/>
              <a:gd name="connsiteX5" fmla="*/ 455897 w 1074615"/>
              <a:gd name="connsiteY5" fmla="*/ 892257 h 1537026"/>
              <a:gd name="connsiteX6" fmla="*/ 414134 w 1074615"/>
              <a:gd name="connsiteY6" fmla="*/ 1025688 h 1537026"/>
              <a:gd name="connsiteX7" fmla="*/ 332153 w 1074615"/>
              <a:gd name="connsiteY7" fmla="*/ 1133231 h 1537026"/>
              <a:gd name="connsiteX8" fmla="*/ 267025 w 1074615"/>
              <a:gd name="connsiteY8" fmla="*/ 1178821 h 1537026"/>
              <a:gd name="connsiteX9" fmla="*/ 208410 w 1074615"/>
              <a:gd name="connsiteY9" fmla="*/ 1230923 h 1537026"/>
              <a:gd name="connsiteX10" fmla="*/ 110718 w 1074615"/>
              <a:gd name="connsiteY10" fmla="*/ 1348154 h 1537026"/>
              <a:gd name="connsiteX11" fmla="*/ 0 w 1074615"/>
              <a:gd name="connsiteY11" fmla="*/ 1537026 h 1537026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351203 w 1093665"/>
              <a:gd name="connsiteY7" fmla="*/ 1133231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380674 w 1093665"/>
              <a:gd name="connsiteY7" fmla="*/ 1029433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5084 w 1093665"/>
              <a:gd name="connsiteY6" fmla="*/ 10129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3665" h="1552901">
                <a:moveTo>
                  <a:pt x="1093665" y="0"/>
                </a:moveTo>
                <a:cubicBezTo>
                  <a:pt x="836009" y="197032"/>
                  <a:pt x="971007" y="90094"/>
                  <a:pt x="924332" y="123744"/>
                </a:cubicBezTo>
                <a:cubicBezTo>
                  <a:pt x="877657" y="157394"/>
                  <a:pt x="855947" y="166078"/>
                  <a:pt x="813614" y="201898"/>
                </a:cubicBezTo>
                <a:cubicBezTo>
                  <a:pt x="771281" y="237718"/>
                  <a:pt x="688242" y="316624"/>
                  <a:pt x="670332" y="338667"/>
                </a:cubicBezTo>
                <a:cubicBezTo>
                  <a:pt x="575100" y="455875"/>
                  <a:pt x="585146" y="454365"/>
                  <a:pt x="533562" y="579641"/>
                </a:cubicBezTo>
                <a:cubicBezTo>
                  <a:pt x="500998" y="671906"/>
                  <a:pt x="484798" y="716845"/>
                  <a:pt x="471772" y="790657"/>
                </a:cubicBezTo>
                <a:cubicBezTo>
                  <a:pt x="458746" y="864469"/>
                  <a:pt x="426033" y="948294"/>
                  <a:pt x="395084" y="1012988"/>
                </a:cubicBezTo>
                <a:cubicBezTo>
                  <a:pt x="364135" y="1077682"/>
                  <a:pt x="314012" y="1142498"/>
                  <a:pt x="286075" y="1178821"/>
                </a:cubicBezTo>
                <a:cubicBezTo>
                  <a:pt x="258138" y="1215144"/>
                  <a:pt x="253511" y="1202701"/>
                  <a:pt x="227460" y="1230923"/>
                </a:cubicBezTo>
                <a:cubicBezTo>
                  <a:pt x="201409" y="1259145"/>
                  <a:pt x="167678" y="1294491"/>
                  <a:pt x="129768" y="1348154"/>
                </a:cubicBezTo>
                <a:cubicBezTo>
                  <a:pt x="91858" y="1401817"/>
                  <a:pt x="46719" y="1496838"/>
                  <a:pt x="0" y="155290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435551" y="2774218"/>
            <a:ext cx="1192090" cy="1664026"/>
          </a:xfrm>
          <a:custGeom>
            <a:avLst/>
            <a:gdLst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950872 w 1172308"/>
              <a:gd name="connsiteY2" fmla="*/ 162821 h 1634725"/>
              <a:gd name="connsiteX3" fmla="*/ 892257 w 1172308"/>
              <a:gd name="connsiteY3" fmla="*/ 201898 h 1634725"/>
              <a:gd name="connsiteX4" fmla="*/ 748975 w 1172308"/>
              <a:gd name="connsiteY4" fmla="*/ 338667 h 1634725"/>
              <a:gd name="connsiteX5" fmla="*/ 612205 w 1172308"/>
              <a:gd name="connsiteY5" fmla="*/ 579641 h 1634725"/>
              <a:gd name="connsiteX6" fmla="*/ 592667 w 1172308"/>
              <a:gd name="connsiteY6" fmla="*/ 690359 h 1634725"/>
              <a:gd name="connsiteX7" fmla="*/ 573129 w 1172308"/>
              <a:gd name="connsiteY7" fmla="*/ 768513 h 1634725"/>
              <a:gd name="connsiteX8" fmla="*/ 566616 w 1172308"/>
              <a:gd name="connsiteY8" fmla="*/ 827129 h 1634725"/>
              <a:gd name="connsiteX9" fmla="*/ 553590 w 1172308"/>
              <a:gd name="connsiteY9" fmla="*/ 892257 h 1634725"/>
              <a:gd name="connsiteX10" fmla="*/ 560103 w 1172308"/>
              <a:gd name="connsiteY10" fmla="*/ 937846 h 1634725"/>
              <a:gd name="connsiteX11" fmla="*/ 547077 w 1172308"/>
              <a:gd name="connsiteY11" fmla="*/ 957385 h 1634725"/>
              <a:gd name="connsiteX12" fmla="*/ 534052 w 1172308"/>
              <a:gd name="connsiteY12" fmla="*/ 1022513 h 1634725"/>
              <a:gd name="connsiteX13" fmla="*/ 521026 w 1172308"/>
              <a:gd name="connsiteY13" fmla="*/ 1048564 h 1634725"/>
              <a:gd name="connsiteX14" fmla="*/ 501488 w 1172308"/>
              <a:gd name="connsiteY14" fmla="*/ 1087641 h 1634725"/>
              <a:gd name="connsiteX15" fmla="*/ 475436 w 1172308"/>
              <a:gd name="connsiteY15" fmla="*/ 1107180 h 1634725"/>
              <a:gd name="connsiteX16" fmla="*/ 429846 w 1172308"/>
              <a:gd name="connsiteY16" fmla="*/ 1133231 h 1634725"/>
              <a:gd name="connsiteX17" fmla="*/ 397282 w 1172308"/>
              <a:gd name="connsiteY17" fmla="*/ 1159282 h 1634725"/>
              <a:gd name="connsiteX18" fmla="*/ 364718 w 1172308"/>
              <a:gd name="connsiteY18" fmla="*/ 1178821 h 1634725"/>
              <a:gd name="connsiteX19" fmla="*/ 345180 w 1172308"/>
              <a:gd name="connsiteY19" fmla="*/ 1198359 h 1634725"/>
              <a:gd name="connsiteX20" fmla="*/ 306103 w 1172308"/>
              <a:gd name="connsiteY20" fmla="*/ 1230923 h 1634725"/>
              <a:gd name="connsiteX21" fmla="*/ 208411 w 1172308"/>
              <a:gd name="connsiteY21" fmla="*/ 1348154 h 1634725"/>
              <a:gd name="connsiteX22" fmla="*/ 97693 w 1172308"/>
              <a:gd name="connsiteY22" fmla="*/ 1537026 h 1634725"/>
              <a:gd name="connsiteX23" fmla="*/ 65129 w 1172308"/>
              <a:gd name="connsiteY23" fmla="*/ 1576103 h 1634725"/>
              <a:gd name="connsiteX24" fmla="*/ 45590 w 1172308"/>
              <a:gd name="connsiteY24" fmla="*/ 1608667 h 1634725"/>
              <a:gd name="connsiteX25" fmla="*/ 0 w 1172308"/>
              <a:gd name="connsiteY2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92667 w 1172308"/>
              <a:gd name="connsiteY5" fmla="*/ 690359 h 1634725"/>
              <a:gd name="connsiteX6" fmla="*/ 573129 w 1172308"/>
              <a:gd name="connsiteY6" fmla="*/ 768513 h 1634725"/>
              <a:gd name="connsiteX7" fmla="*/ 566616 w 1172308"/>
              <a:gd name="connsiteY7" fmla="*/ 827129 h 1634725"/>
              <a:gd name="connsiteX8" fmla="*/ 553590 w 1172308"/>
              <a:gd name="connsiteY8" fmla="*/ 892257 h 1634725"/>
              <a:gd name="connsiteX9" fmla="*/ 560103 w 1172308"/>
              <a:gd name="connsiteY9" fmla="*/ 937846 h 1634725"/>
              <a:gd name="connsiteX10" fmla="*/ 547077 w 1172308"/>
              <a:gd name="connsiteY10" fmla="*/ 957385 h 1634725"/>
              <a:gd name="connsiteX11" fmla="*/ 534052 w 1172308"/>
              <a:gd name="connsiteY11" fmla="*/ 1022513 h 1634725"/>
              <a:gd name="connsiteX12" fmla="*/ 521026 w 1172308"/>
              <a:gd name="connsiteY12" fmla="*/ 1048564 h 1634725"/>
              <a:gd name="connsiteX13" fmla="*/ 501488 w 1172308"/>
              <a:gd name="connsiteY13" fmla="*/ 1087641 h 1634725"/>
              <a:gd name="connsiteX14" fmla="*/ 475436 w 1172308"/>
              <a:gd name="connsiteY14" fmla="*/ 1107180 h 1634725"/>
              <a:gd name="connsiteX15" fmla="*/ 429846 w 1172308"/>
              <a:gd name="connsiteY15" fmla="*/ 1133231 h 1634725"/>
              <a:gd name="connsiteX16" fmla="*/ 397282 w 1172308"/>
              <a:gd name="connsiteY16" fmla="*/ 1159282 h 1634725"/>
              <a:gd name="connsiteX17" fmla="*/ 364718 w 1172308"/>
              <a:gd name="connsiteY17" fmla="*/ 1178821 h 1634725"/>
              <a:gd name="connsiteX18" fmla="*/ 345180 w 1172308"/>
              <a:gd name="connsiteY18" fmla="*/ 1198359 h 1634725"/>
              <a:gd name="connsiteX19" fmla="*/ 306103 w 1172308"/>
              <a:gd name="connsiteY19" fmla="*/ 1230923 h 1634725"/>
              <a:gd name="connsiteX20" fmla="*/ 208411 w 1172308"/>
              <a:gd name="connsiteY20" fmla="*/ 1348154 h 1634725"/>
              <a:gd name="connsiteX21" fmla="*/ 97693 w 1172308"/>
              <a:gd name="connsiteY21" fmla="*/ 1537026 h 1634725"/>
              <a:gd name="connsiteX22" fmla="*/ 65129 w 1172308"/>
              <a:gd name="connsiteY22" fmla="*/ 1576103 h 1634725"/>
              <a:gd name="connsiteX23" fmla="*/ 45590 w 1172308"/>
              <a:gd name="connsiteY23" fmla="*/ 1608667 h 1634725"/>
              <a:gd name="connsiteX24" fmla="*/ 0 w 1172308"/>
              <a:gd name="connsiteY24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66616 w 1172308"/>
              <a:gd name="connsiteY6" fmla="*/ 827129 h 1634725"/>
              <a:gd name="connsiteX7" fmla="*/ 553590 w 1172308"/>
              <a:gd name="connsiteY7" fmla="*/ 892257 h 1634725"/>
              <a:gd name="connsiteX8" fmla="*/ 560103 w 1172308"/>
              <a:gd name="connsiteY8" fmla="*/ 937846 h 1634725"/>
              <a:gd name="connsiteX9" fmla="*/ 547077 w 1172308"/>
              <a:gd name="connsiteY9" fmla="*/ 957385 h 1634725"/>
              <a:gd name="connsiteX10" fmla="*/ 534052 w 1172308"/>
              <a:gd name="connsiteY10" fmla="*/ 1022513 h 1634725"/>
              <a:gd name="connsiteX11" fmla="*/ 521026 w 1172308"/>
              <a:gd name="connsiteY11" fmla="*/ 1048564 h 1634725"/>
              <a:gd name="connsiteX12" fmla="*/ 501488 w 1172308"/>
              <a:gd name="connsiteY12" fmla="*/ 1087641 h 1634725"/>
              <a:gd name="connsiteX13" fmla="*/ 475436 w 1172308"/>
              <a:gd name="connsiteY13" fmla="*/ 1107180 h 1634725"/>
              <a:gd name="connsiteX14" fmla="*/ 429846 w 1172308"/>
              <a:gd name="connsiteY14" fmla="*/ 1133231 h 1634725"/>
              <a:gd name="connsiteX15" fmla="*/ 397282 w 1172308"/>
              <a:gd name="connsiteY15" fmla="*/ 1159282 h 1634725"/>
              <a:gd name="connsiteX16" fmla="*/ 364718 w 1172308"/>
              <a:gd name="connsiteY16" fmla="*/ 1178821 h 1634725"/>
              <a:gd name="connsiteX17" fmla="*/ 345180 w 1172308"/>
              <a:gd name="connsiteY17" fmla="*/ 1198359 h 1634725"/>
              <a:gd name="connsiteX18" fmla="*/ 306103 w 1172308"/>
              <a:gd name="connsiteY18" fmla="*/ 1230923 h 1634725"/>
              <a:gd name="connsiteX19" fmla="*/ 208411 w 1172308"/>
              <a:gd name="connsiteY19" fmla="*/ 1348154 h 1634725"/>
              <a:gd name="connsiteX20" fmla="*/ 97693 w 1172308"/>
              <a:gd name="connsiteY20" fmla="*/ 1537026 h 1634725"/>
              <a:gd name="connsiteX21" fmla="*/ 65129 w 1172308"/>
              <a:gd name="connsiteY21" fmla="*/ 1576103 h 1634725"/>
              <a:gd name="connsiteX22" fmla="*/ 45590 w 1172308"/>
              <a:gd name="connsiteY22" fmla="*/ 1608667 h 1634725"/>
              <a:gd name="connsiteX23" fmla="*/ 0 w 1172308"/>
              <a:gd name="connsiteY23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60103 w 1172308"/>
              <a:gd name="connsiteY7" fmla="*/ 937846 h 1634725"/>
              <a:gd name="connsiteX8" fmla="*/ 547077 w 1172308"/>
              <a:gd name="connsiteY8" fmla="*/ 957385 h 1634725"/>
              <a:gd name="connsiteX9" fmla="*/ 534052 w 1172308"/>
              <a:gd name="connsiteY9" fmla="*/ 1022513 h 1634725"/>
              <a:gd name="connsiteX10" fmla="*/ 521026 w 1172308"/>
              <a:gd name="connsiteY10" fmla="*/ 1048564 h 1634725"/>
              <a:gd name="connsiteX11" fmla="*/ 501488 w 1172308"/>
              <a:gd name="connsiteY11" fmla="*/ 1087641 h 1634725"/>
              <a:gd name="connsiteX12" fmla="*/ 475436 w 1172308"/>
              <a:gd name="connsiteY12" fmla="*/ 1107180 h 1634725"/>
              <a:gd name="connsiteX13" fmla="*/ 429846 w 1172308"/>
              <a:gd name="connsiteY13" fmla="*/ 1133231 h 1634725"/>
              <a:gd name="connsiteX14" fmla="*/ 397282 w 1172308"/>
              <a:gd name="connsiteY14" fmla="*/ 1159282 h 1634725"/>
              <a:gd name="connsiteX15" fmla="*/ 364718 w 1172308"/>
              <a:gd name="connsiteY15" fmla="*/ 1178821 h 1634725"/>
              <a:gd name="connsiteX16" fmla="*/ 345180 w 1172308"/>
              <a:gd name="connsiteY16" fmla="*/ 1198359 h 1634725"/>
              <a:gd name="connsiteX17" fmla="*/ 306103 w 1172308"/>
              <a:gd name="connsiteY17" fmla="*/ 1230923 h 1634725"/>
              <a:gd name="connsiteX18" fmla="*/ 208411 w 1172308"/>
              <a:gd name="connsiteY18" fmla="*/ 1348154 h 1634725"/>
              <a:gd name="connsiteX19" fmla="*/ 97693 w 1172308"/>
              <a:gd name="connsiteY19" fmla="*/ 1537026 h 1634725"/>
              <a:gd name="connsiteX20" fmla="*/ 65129 w 1172308"/>
              <a:gd name="connsiteY20" fmla="*/ 1576103 h 1634725"/>
              <a:gd name="connsiteX21" fmla="*/ 45590 w 1172308"/>
              <a:gd name="connsiteY21" fmla="*/ 1608667 h 1634725"/>
              <a:gd name="connsiteX22" fmla="*/ 0 w 1172308"/>
              <a:gd name="connsiteY22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47077 w 1172308"/>
              <a:gd name="connsiteY7" fmla="*/ 957385 h 1634725"/>
              <a:gd name="connsiteX8" fmla="*/ 534052 w 1172308"/>
              <a:gd name="connsiteY8" fmla="*/ 1022513 h 1634725"/>
              <a:gd name="connsiteX9" fmla="*/ 521026 w 1172308"/>
              <a:gd name="connsiteY9" fmla="*/ 1048564 h 1634725"/>
              <a:gd name="connsiteX10" fmla="*/ 501488 w 1172308"/>
              <a:gd name="connsiteY10" fmla="*/ 1087641 h 1634725"/>
              <a:gd name="connsiteX11" fmla="*/ 475436 w 1172308"/>
              <a:gd name="connsiteY11" fmla="*/ 1107180 h 1634725"/>
              <a:gd name="connsiteX12" fmla="*/ 429846 w 1172308"/>
              <a:gd name="connsiteY12" fmla="*/ 1133231 h 1634725"/>
              <a:gd name="connsiteX13" fmla="*/ 397282 w 1172308"/>
              <a:gd name="connsiteY13" fmla="*/ 1159282 h 1634725"/>
              <a:gd name="connsiteX14" fmla="*/ 364718 w 1172308"/>
              <a:gd name="connsiteY14" fmla="*/ 1178821 h 1634725"/>
              <a:gd name="connsiteX15" fmla="*/ 345180 w 1172308"/>
              <a:gd name="connsiteY15" fmla="*/ 1198359 h 1634725"/>
              <a:gd name="connsiteX16" fmla="*/ 306103 w 1172308"/>
              <a:gd name="connsiteY16" fmla="*/ 1230923 h 1634725"/>
              <a:gd name="connsiteX17" fmla="*/ 208411 w 1172308"/>
              <a:gd name="connsiteY17" fmla="*/ 1348154 h 1634725"/>
              <a:gd name="connsiteX18" fmla="*/ 97693 w 1172308"/>
              <a:gd name="connsiteY18" fmla="*/ 1537026 h 1634725"/>
              <a:gd name="connsiteX19" fmla="*/ 65129 w 1172308"/>
              <a:gd name="connsiteY19" fmla="*/ 1576103 h 1634725"/>
              <a:gd name="connsiteX20" fmla="*/ 45590 w 1172308"/>
              <a:gd name="connsiteY20" fmla="*/ 1608667 h 1634725"/>
              <a:gd name="connsiteX21" fmla="*/ 0 w 1172308"/>
              <a:gd name="connsiteY21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34052 w 1172308"/>
              <a:gd name="connsiteY7" fmla="*/ 1022513 h 1634725"/>
              <a:gd name="connsiteX8" fmla="*/ 521026 w 1172308"/>
              <a:gd name="connsiteY8" fmla="*/ 1048564 h 1634725"/>
              <a:gd name="connsiteX9" fmla="*/ 501488 w 1172308"/>
              <a:gd name="connsiteY9" fmla="*/ 1087641 h 1634725"/>
              <a:gd name="connsiteX10" fmla="*/ 475436 w 1172308"/>
              <a:gd name="connsiteY10" fmla="*/ 1107180 h 1634725"/>
              <a:gd name="connsiteX11" fmla="*/ 429846 w 1172308"/>
              <a:gd name="connsiteY11" fmla="*/ 1133231 h 1634725"/>
              <a:gd name="connsiteX12" fmla="*/ 397282 w 1172308"/>
              <a:gd name="connsiteY12" fmla="*/ 1159282 h 1634725"/>
              <a:gd name="connsiteX13" fmla="*/ 364718 w 1172308"/>
              <a:gd name="connsiteY13" fmla="*/ 1178821 h 1634725"/>
              <a:gd name="connsiteX14" fmla="*/ 345180 w 1172308"/>
              <a:gd name="connsiteY14" fmla="*/ 1198359 h 1634725"/>
              <a:gd name="connsiteX15" fmla="*/ 306103 w 1172308"/>
              <a:gd name="connsiteY15" fmla="*/ 1230923 h 1634725"/>
              <a:gd name="connsiteX16" fmla="*/ 208411 w 1172308"/>
              <a:gd name="connsiteY16" fmla="*/ 1348154 h 1634725"/>
              <a:gd name="connsiteX17" fmla="*/ 97693 w 1172308"/>
              <a:gd name="connsiteY17" fmla="*/ 1537026 h 1634725"/>
              <a:gd name="connsiteX18" fmla="*/ 65129 w 1172308"/>
              <a:gd name="connsiteY18" fmla="*/ 1576103 h 1634725"/>
              <a:gd name="connsiteX19" fmla="*/ 45590 w 1172308"/>
              <a:gd name="connsiteY19" fmla="*/ 1608667 h 1634725"/>
              <a:gd name="connsiteX20" fmla="*/ 0 w 1172308"/>
              <a:gd name="connsiteY20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21026 w 1172308"/>
              <a:gd name="connsiteY7" fmla="*/ 1048564 h 1634725"/>
              <a:gd name="connsiteX8" fmla="*/ 501488 w 1172308"/>
              <a:gd name="connsiteY8" fmla="*/ 1087641 h 1634725"/>
              <a:gd name="connsiteX9" fmla="*/ 475436 w 1172308"/>
              <a:gd name="connsiteY9" fmla="*/ 1107180 h 1634725"/>
              <a:gd name="connsiteX10" fmla="*/ 429846 w 1172308"/>
              <a:gd name="connsiteY10" fmla="*/ 1133231 h 1634725"/>
              <a:gd name="connsiteX11" fmla="*/ 397282 w 1172308"/>
              <a:gd name="connsiteY11" fmla="*/ 1159282 h 1634725"/>
              <a:gd name="connsiteX12" fmla="*/ 364718 w 1172308"/>
              <a:gd name="connsiteY12" fmla="*/ 1178821 h 1634725"/>
              <a:gd name="connsiteX13" fmla="*/ 345180 w 1172308"/>
              <a:gd name="connsiteY13" fmla="*/ 1198359 h 1634725"/>
              <a:gd name="connsiteX14" fmla="*/ 306103 w 1172308"/>
              <a:gd name="connsiteY14" fmla="*/ 1230923 h 1634725"/>
              <a:gd name="connsiteX15" fmla="*/ 208411 w 1172308"/>
              <a:gd name="connsiteY15" fmla="*/ 1348154 h 1634725"/>
              <a:gd name="connsiteX16" fmla="*/ 97693 w 1172308"/>
              <a:gd name="connsiteY16" fmla="*/ 1537026 h 1634725"/>
              <a:gd name="connsiteX17" fmla="*/ 65129 w 1172308"/>
              <a:gd name="connsiteY17" fmla="*/ 1576103 h 1634725"/>
              <a:gd name="connsiteX18" fmla="*/ 45590 w 1172308"/>
              <a:gd name="connsiteY18" fmla="*/ 1608667 h 1634725"/>
              <a:gd name="connsiteX19" fmla="*/ 0 w 1172308"/>
              <a:gd name="connsiteY19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75436 w 1172308"/>
              <a:gd name="connsiteY8" fmla="*/ 1107180 h 1634725"/>
              <a:gd name="connsiteX9" fmla="*/ 429846 w 1172308"/>
              <a:gd name="connsiteY9" fmla="*/ 1133231 h 1634725"/>
              <a:gd name="connsiteX10" fmla="*/ 397282 w 1172308"/>
              <a:gd name="connsiteY10" fmla="*/ 1159282 h 1634725"/>
              <a:gd name="connsiteX11" fmla="*/ 364718 w 1172308"/>
              <a:gd name="connsiteY11" fmla="*/ 1178821 h 1634725"/>
              <a:gd name="connsiteX12" fmla="*/ 345180 w 1172308"/>
              <a:gd name="connsiteY12" fmla="*/ 1198359 h 1634725"/>
              <a:gd name="connsiteX13" fmla="*/ 306103 w 1172308"/>
              <a:gd name="connsiteY13" fmla="*/ 1230923 h 1634725"/>
              <a:gd name="connsiteX14" fmla="*/ 208411 w 1172308"/>
              <a:gd name="connsiteY14" fmla="*/ 1348154 h 1634725"/>
              <a:gd name="connsiteX15" fmla="*/ 97693 w 1172308"/>
              <a:gd name="connsiteY15" fmla="*/ 1537026 h 1634725"/>
              <a:gd name="connsiteX16" fmla="*/ 65129 w 1172308"/>
              <a:gd name="connsiteY16" fmla="*/ 1576103 h 1634725"/>
              <a:gd name="connsiteX17" fmla="*/ 45590 w 1172308"/>
              <a:gd name="connsiteY17" fmla="*/ 1608667 h 1634725"/>
              <a:gd name="connsiteX18" fmla="*/ 0 w 1172308"/>
              <a:gd name="connsiteY18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97282 w 1172308"/>
              <a:gd name="connsiteY9" fmla="*/ 1159282 h 1634725"/>
              <a:gd name="connsiteX10" fmla="*/ 364718 w 1172308"/>
              <a:gd name="connsiteY10" fmla="*/ 1178821 h 1634725"/>
              <a:gd name="connsiteX11" fmla="*/ 345180 w 1172308"/>
              <a:gd name="connsiteY11" fmla="*/ 1198359 h 1634725"/>
              <a:gd name="connsiteX12" fmla="*/ 306103 w 1172308"/>
              <a:gd name="connsiteY12" fmla="*/ 1230923 h 1634725"/>
              <a:gd name="connsiteX13" fmla="*/ 208411 w 1172308"/>
              <a:gd name="connsiteY13" fmla="*/ 1348154 h 1634725"/>
              <a:gd name="connsiteX14" fmla="*/ 97693 w 1172308"/>
              <a:gd name="connsiteY14" fmla="*/ 1537026 h 1634725"/>
              <a:gd name="connsiteX15" fmla="*/ 65129 w 1172308"/>
              <a:gd name="connsiteY15" fmla="*/ 1576103 h 1634725"/>
              <a:gd name="connsiteX16" fmla="*/ 45590 w 1172308"/>
              <a:gd name="connsiteY16" fmla="*/ 1608667 h 1634725"/>
              <a:gd name="connsiteX17" fmla="*/ 0 w 1172308"/>
              <a:gd name="connsiteY17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64718 w 1172308"/>
              <a:gd name="connsiteY9" fmla="*/ 1178821 h 1634725"/>
              <a:gd name="connsiteX10" fmla="*/ 345180 w 1172308"/>
              <a:gd name="connsiteY10" fmla="*/ 1198359 h 1634725"/>
              <a:gd name="connsiteX11" fmla="*/ 306103 w 1172308"/>
              <a:gd name="connsiteY11" fmla="*/ 1230923 h 1634725"/>
              <a:gd name="connsiteX12" fmla="*/ 208411 w 1172308"/>
              <a:gd name="connsiteY12" fmla="*/ 1348154 h 1634725"/>
              <a:gd name="connsiteX13" fmla="*/ 97693 w 1172308"/>
              <a:gd name="connsiteY13" fmla="*/ 1537026 h 1634725"/>
              <a:gd name="connsiteX14" fmla="*/ 65129 w 1172308"/>
              <a:gd name="connsiteY14" fmla="*/ 1576103 h 1634725"/>
              <a:gd name="connsiteX15" fmla="*/ 45590 w 1172308"/>
              <a:gd name="connsiteY15" fmla="*/ 1608667 h 1634725"/>
              <a:gd name="connsiteX16" fmla="*/ 0 w 1172308"/>
              <a:gd name="connsiteY16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06103 w 1172308"/>
              <a:gd name="connsiteY9" fmla="*/ 1230923 h 1634725"/>
              <a:gd name="connsiteX10" fmla="*/ 208411 w 1172308"/>
              <a:gd name="connsiteY10" fmla="*/ 1348154 h 1634725"/>
              <a:gd name="connsiteX11" fmla="*/ 97693 w 1172308"/>
              <a:gd name="connsiteY11" fmla="*/ 1537026 h 1634725"/>
              <a:gd name="connsiteX12" fmla="*/ 65129 w 1172308"/>
              <a:gd name="connsiteY12" fmla="*/ 1576103 h 1634725"/>
              <a:gd name="connsiteX13" fmla="*/ 45590 w 1172308"/>
              <a:gd name="connsiteY13" fmla="*/ 1608667 h 1634725"/>
              <a:gd name="connsiteX14" fmla="*/ 0 w 1172308"/>
              <a:gd name="connsiteY14" fmla="*/ 1634718 h 1634725"/>
              <a:gd name="connsiteX0" fmla="*/ 1126718 w 1126718"/>
              <a:gd name="connsiteY0" fmla="*/ 0 h 1608667"/>
              <a:gd name="connsiteX1" fmla="*/ 957385 w 1126718"/>
              <a:gd name="connsiteY1" fmla="*/ 123744 h 1608667"/>
              <a:gd name="connsiteX2" fmla="*/ 846667 w 1126718"/>
              <a:gd name="connsiteY2" fmla="*/ 201898 h 1608667"/>
              <a:gd name="connsiteX3" fmla="*/ 703385 w 1126718"/>
              <a:gd name="connsiteY3" fmla="*/ 338667 h 1608667"/>
              <a:gd name="connsiteX4" fmla="*/ 566615 w 1126718"/>
              <a:gd name="connsiteY4" fmla="*/ 579641 h 1608667"/>
              <a:gd name="connsiteX5" fmla="*/ 508000 w 1126718"/>
              <a:gd name="connsiteY5" fmla="*/ 892257 h 1608667"/>
              <a:gd name="connsiteX6" fmla="*/ 466237 w 1126718"/>
              <a:gd name="connsiteY6" fmla="*/ 1025688 h 1608667"/>
              <a:gd name="connsiteX7" fmla="*/ 384256 w 1126718"/>
              <a:gd name="connsiteY7" fmla="*/ 1133231 h 1608667"/>
              <a:gd name="connsiteX8" fmla="*/ 319128 w 1126718"/>
              <a:gd name="connsiteY8" fmla="*/ 1178821 h 1608667"/>
              <a:gd name="connsiteX9" fmla="*/ 260513 w 1126718"/>
              <a:gd name="connsiteY9" fmla="*/ 1230923 h 1608667"/>
              <a:gd name="connsiteX10" fmla="*/ 162821 w 1126718"/>
              <a:gd name="connsiteY10" fmla="*/ 1348154 h 1608667"/>
              <a:gd name="connsiteX11" fmla="*/ 52103 w 1126718"/>
              <a:gd name="connsiteY11" fmla="*/ 1537026 h 1608667"/>
              <a:gd name="connsiteX12" fmla="*/ 19539 w 1126718"/>
              <a:gd name="connsiteY12" fmla="*/ 1576103 h 1608667"/>
              <a:gd name="connsiteX13" fmla="*/ 0 w 1126718"/>
              <a:gd name="connsiteY13" fmla="*/ 1608667 h 1608667"/>
              <a:gd name="connsiteX0" fmla="*/ 1107179 w 1107179"/>
              <a:gd name="connsiteY0" fmla="*/ 0 h 1576103"/>
              <a:gd name="connsiteX1" fmla="*/ 937846 w 1107179"/>
              <a:gd name="connsiteY1" fmla="*/ 123744 h 1576103"/>
              <a:gd name="connsiteX2" fmla="*/ 827128 w 1107179"/>
              <a:gd name="connsiteY2" fmla="*/ 201898 h 1576103"/>
              <a:gd name="connsiteX3" fmla="*/ 683846 w 1107179"/>
              <a:gd name="connsiteY3" fmla="*/ 338667 h 1576103"/>
              <a:gd name="connsiteX4" fmla="*/ 547076 w 1107179"/>
              <a:gd name="connsiteY4" fmla="*/ 579641 h 1576103"/>
              <a:gd name="connsiteX5" fmla="*/ 488461 w 1107179"/>
              <a:gd name="connsiteY5" fmla="*/ 892257 h 1576103"/>
              <a:gd name="connsiteX6" fmla="*/ 446698 w 1107179"/>
              <a:gd name="connsiteY6" fmla="*/ 1025688 h 1576103"/>
              <a:gd name="connsiteX7" fmla="*/ 364717 w 1107179"/>
              <a:gd name="connsiteY7" fmla="*/ 1133231 h 1576103"/>
              <a:gd name="connsiteX8" fmla="*/ 299589 w 1107179"/>
              <a:gd name="connsiteY8" fmla="*/ 1178821 h 1576103"/>
              <a:gd name="connsiteX9" fmla="*/ 240974 w 1107179"/>
              <a:gd name="connsiteY9" fmla="*/ 1230923 h 1576103"/>
              <a:gd name="connsiteX10" fmla="*/ 143282 w 1107179"/>
              <a:gd name="connsiteY10" fmla="*/ 1348154 h 1576103"/>
              <a:gd name="connsiteX11" fmla="*/ 32564 w 1107179"/>
              <a:gd name="connsiteY11" fmla="*/ 1537026 h 1576103"/>
              <a:gd name="connsiteX12" fmla="*/ 0 w 1107179"/>
              <a:gd name="connsiteY12" fmla="*/ 1576103 h 1576103"/>
              <a:gd name="connsiteX0" fmla="*/ 1074615 w 1074615"/>
              <a:gd name="connsiteY0" fmla="*/ 0 h 1537026"/>
              <a:gd name="connsiteX1" fmla="*/ 905282 w 1074615"/>
              <a:gd name="connsiteY1" fmla="*/ 123744 h 1537026"/>
              <a:gd name="connsiteX2" fmla="*/ 794564 w 1074615"/>
              <a:gd name="connsiteY2" fmla="*/ 201898 h 1537026"/>
              <a:gd name="connsiteX3" fmla="*/ 651282 w 1074615"/>
              <a:gd name="connsiteY3" fmla="*/ 338667 h 1537026"/>
              <a:gd name="connsiteX4" fmla="*/ 514512 w 1074615"/>
              <a:gd name="connsiteY4" fmla="*/ 579641 h 1537026"/>
              <a:gd name="connsiteX5" fmla="*/ 455897 w 1074615"/>
              <a:gd name="connsiteY5" fmla="*/ 892257 h 1537026"/>
              <a:gd name="connsiteX6" fmla="*/ 414134 w 1074615"/>
              <a:gd name="connsiteY6" fmla="*/ 1025688 h 1537026"/>
              <a:gd name="connsiteX7" fmla="*/ 332153 w 1074615"/>
              <a:gd name="connsiteY7" fmla="*/ 1133231 h 1537026"/>
              <a:gd name="connsiteX8" fmla="*/ 267025 w 1074615"/>
              <a:gd name="connsiteY8" fmla="*/ 1178821 h 1537026"/>
              <a:gd name="connsiteX9" fmla="*/ 208410 w 1074615"/>
              <a:gd name="connsiteY9" fmla="*/ 1230923 h 1537026"/>
              <a:gd name="connsiteX10" fmla="*/ 110718 w 1074615"/>
              <a:gd name="connsiteY10" fmla="*/ 1348154 h 1537026"/>
              <a:gd name="connsiteX11" fmla="*/ 0 w 1074615"/>
              <a:gd name="connsiteY11" fmla="*/ 1537026 h 1537026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351203 w 1093665"/>
              <a:gd name="connsiteY7" fmla="*/ 1133231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380674 w 1093665"/>
              <a:gd name="connsiteY7" fmla="*/ 1029433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5084 w 1093665"/>
              <a:gd name="connsiteY6" fmla="*/ 10129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384500 w 1192090"/>
              <a:gd name="connsiteY7" fmla="*/ 1178821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87159 w 1192090"/>
              <a:gd name="connsiteY6" fmla="*/ 952663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13047 w 1192090"/>
              <a:gd name="connsiteY5" fmla="*/ 825582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2090" h="1664026">
                <a:moveTo>
                  <a:pt x="1192090" y="0"/>
                </a:moveTo>
                <a:cubicBezTo>
                  <a:pt x="934434" y="197032"/>
                  <a:pt x="1069432" y="90094"/>
                  <a:pt x="1022757" y="123744"/>
                </a:cubicBezTo>
                <a:cubicBezTo>
                  <a:pt x="976082" y="157394"/>
                  <a:pt x="954372" y="166078"/>
                  <a:pt x="912039" y="201898"/>
                </a:cubicBezTo>
                <a:cubicBezTo>
                  <a:pt x="869706" y="237718"/>
                  <a:pt x="786667" y="316624"/>
                  <a:pt x="768757" y="338667"/>
                </a:cubicBezTo>
                <a:cubicBezTo>
                  <a:pt x="673525" y="455875"/>
                  <a:pt x="683571" y="454365"/>
                  <a:pt x="631987" y="579641"/>
                </a:cubicBezTo>
                <a:cubicBezTo>
                  <a:pt x="599423" y="671906"/>
                  <a:pt x="549532" y="733656"/>
                  <a:pt x="513047" y="825582"/>
                </a:cubicBezTo>
                <a:cubicBezTo>
                  <a:pt x="476562" y="917508"/>
                  <a:pt x="444269" y="1063639"/>
                  <a:pt x="413075" y="1131196"/>
                </a:cubicBezTo>
                <a:cubicBezTo>
                  <a:pt x="381881" y="1198753"/>
                  <a:pt x="356699" y="1194763"/>
                  <a:pt x="325885" y="1230923"/>
                </a:cubicBezTo>
                <a:cubicBezTo>
                  <a:pt x="295071" y="1267083"/>
                  <a:pt x="282507" y="1275970"/>
                  <a:pt x="228193" y="1348154"/>
                </a:cubicBezTo>
                <a:cubicBezTo>
                  <a:pt x="173879" y="1420338"/>
                  <a:pt x="46719" y="1607963"/>
                  <a:pt x="0" y="166402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365701" y="2682143"/>
            <a:ext cx="1261940" cy="1759276"/>
          </a:xfrm>
          <a:custGeom>
            <a:avLst/>
            <a:gdLst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950872 w 1172308"/>
              <a:gd name="connsiteY2" fmla="*/ 162821 h 1634725"/>
              <a:gd name="connsiteX3" fmla="*/ 892257 w 1172308"/>
              <a:gd name="connsiteY3" fmla="*/ 201898 h 1634725"/>
              <a:gd name="connsiteX4" fmla="*/ 748975 w 1172308"/>
              <a:gd name="connsiteY4" fmla="*/ 338667 h 1634725"/>
              <a:gd name="connsiteX5" fmla="*/ 612205 w 1172308"/>
              <a:gd name="connsiteY5" fmla="*/ 579641 h 1634725"/>
              <a:gd name="connsiteX6" fmla="*/ 592667 w 1172308"/>
              <a:gd name="connsiteY6" fmla="*/ 690359 h 1634725"/>
              <a:gd name="connsiteX7" fmla="*/ 573129 w 1172308"/>
              <a:gd name="connsiteY7" fmla="*/ 768513 h 1634725"/>
              <a:gd name="connsiteX8" fmla="*/ 566616 w 1172308"/>
              <a:gd name="connsiteY8" fmla="*/ 827129 h 1634725"/>
              <a:gd name="connsiteX9" fmla="*/ 553590 w 1172308"/>
              <a:gd name="connsiteY9" fmla="*/ 892257 h 1634725"/>
              <a:gd name="connsiteX10" fmla="*/ 560103 w 1172308"/>
              <a:gd name="connsiteY10" fmla="*/ 937846 h 1634725"/>
              <a:gd name="connsiteX11" fmla="*/ 547077 w 1172308"/>
              <a:gd name="connsiteY11" fmla="*/ 957385 h 1634725"/>
              <a:gd name="connsiteX12" fmla="*/ 534052 w 1172308"/>
              <a:gd name="connsiteY12" fmla="*/ 1022513 h 1634725"/>
              <a:gd name="connsiteX13" fmla="*/ 521026 w 1172308"/>
              <a:gd name="connsiteY13" fmla="*/ 1048564 h 1634725"/>
              <a:gd name="connsiteX14" fmla="*/ 501488 w 1172308"/>
              <a:gd name="connsiteY14" fmla="*/ 1087641 h 1634725"/>
              <a:gd name="connsiteX15" fmla="*/ 475436 w 1172308"/>
              <a:gd name="connsiteY15" fmla="*/ 1107180 h 1634725"/>
              <a:gd name="connsiteX16" fmla="*/ 429846 w 1172308"/>
              <a:gd name="connsiteY16" fmla="*/ 1133231 h 1634725"/>
              <a:gd name="connsiteX17" fmla="*/ 397282 w 1172308"/>
              <a:gd name="connsiteY17" fmla="*/ 1159282 h 1634725"/>
              <a:gd name="connsiteX18" fmla="*/ 364718 w 1172308"/>
              <a:gd name="connsiteY18" fmla="*/ 1178821 h 1634725"/>
              <a:gd name="connsiteX19" fmla="*/ 345180 w 1172308"/>
              <a:gd name="connsiteY19" fmla="*/ 1198359 h 1634725"/>
              <a:gd name="connsiteX20" fmla="*/ 306103 w 1172308"/>
              <a:gd name="connsiteY20" fmla="*/ 1230923 h 1634725"/>
              <a:gd name="connsiteX21" fmla="*/ 208411 w 1172308"/>
              <a:gd name="connsiteY21" fmla="*/ 1348154 h 1634725"/>
              <a:gd name="connsiteX22" fmla="*/ 97693 w 1172308"/>
              <a:gd name="connsiteY22" fmla="*/ 1537026 h 1634725"/>
              <a:gd name="connsiteX23" fmla="*/ 65129 w 1172308"/>
              <a:gd name="connsiteY23" fmla="*/ 1576103 h 1634725"/>
              <a:gd name="connsiteX24" fmla="*/ 45590 w 1172308"/>
              <a:gd name="connsiteY24" fmla="*/ 1608667 h 1634725"/>
              <a:gd name="connsiteX25" fmla="*/ 0 w 1172308"/>
              <a:gd name="connsiteY2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92667 w 1172308"/>
              <a:gd name="connsiteY5" fmla="*/ 690359 h 1634725"/>
              <a:gd name="connsiteX6" fmla="*/ 573129 w 1172308"/>
              <a:gd name="connsiteY6" fmla="*/ 768513 h 1634725"/>
              <a:gd name="connsiteX7" fmla="*/ 566616 w 1172308"/>
              <a:gd name="connsiteY7" fmla="*/ 827129 h 1634725"/>
              <a:gd name="connsiteX8" fmla="*/ 553590 w 1172308"/>
              <a:gd name="connsiteY8" fmla="*/ 892257 h 1634725"/>
              <a:gd name="connsiteX9" fmla="*/ 560103 w 1172308"/>
              <a:gd name="connsiteY9" fmla="*/ 937846 h 1634725"/>
              <a:gd name="connsiteX10" fmla="*/ 547077 w 1172308"/>
              <a:gd name="connsiteY10" fmla="*/ 957385 h 1634725"/>
              <a:gd name="connsiteX11" fmla="*/ 534052 w 1172308"/>
              <a:gd name="connsiteY11" fmla="*/ 1022513 h 1634725"/>
              <a:gd name="connsiteX12" fmla="*/ 521026 w 1172308"/>
              <a:gd name="connsiteY12" fmla="*/ 1048564 h 1634725"/>
              <a:gd name="connsiteX13" fmla="*/ 501488 w 1172308"/>
              <a:gd name="connsiteY13" fmla="*/ 1087641 h 1634725"/>
              <a:gd name="connsiteX14" fmla="*/ 475436 w 1172308"/>
              <a:gd name="connsiteY14" fmla="*/ 1107180 h 1634725"/>
              <a:gd name="connsiteX15" fmla="*/ 429846 w 1172308"/>
              <a:gd name="connsiteY15" fmla="*/ 1133231 h 1634725"/>
              <a:gd name="connsiteX16" fmla="*/ 397282 w 1172308"/>
              <a:gd name="connsiteY16" fmla="*/ 1159282 h 1634725"/>
              <a:gd name="connsiteX17" fmla="*/ 364718 w 1172308"/>
              <a:gd name="connsiteY17" fmla="*/ 1178821 h 1634725"/>
              <a:gd name="connsiteX18" fmla="*/ 345180 w 1172308"/>
              <a:gd name="connsiteY18" fmla="*/ 1198359 h 1634725"/>
              <a:gd name="connsiteX19" fmla="*/ 306103 w 1172308"/>
              <a:gd name="connsiteY19" fmla="*/ 1230923 h 1634725"/>
              <a:gd name="connsiteX20" fmla="*/ 208411 w 1172308"/>
              <a:gd name="connsiteY20" fmla="*/ 1348154 h 1634725"/>
              <a:gd name="connsiteX21" fmla="*/ 97693 w 1172308"/>
              <a:gd name="connsiteY21" fmla="*/ 1537026 h 1634725"/>
              <a:gd name="connsiteX22" fmla="*/ 65129 w 1172308"/>
              <a:gd name="connsiteY22" fmla="*/ 1576103 h 1634725"/>
              <a:gd name="connsiteX23" fmla="*/ 45590 w 1172308"/>
              <a:gd name="connsiteY23" fmla="*/ 1608667 h 1634725"/>
              <a:gd name="connsiteX24" fmla="*/ 0 w 1172308"/>
              <a:gd name="connsiteY24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66616 w 1172308"/>
              <a:gd name="connsiteY6" fmla="*/ 827129 h 1634725"/>
              <a:gd name="connsiteX7" fmla="*/ 553590 w 1172308"/>
              <a:gd name="connsiteY7" fmla="*/ 892257 h 1634725"/>
              <a:gd name="connsiteX8" fmla="*/ 560103 w 1172308"/>
              <a:gd name="connsiteY8" fmla="*/ 937846 h 1634725"/>
              <a:gd name="connsiteX9" fmla="*/ 547077 w 1172308"/>
              <a:gd name="connsiteY9" fmla="*/ 957385 h 1634725"/>
              <a:gd name="connsiteX10" fmla="*/ 534052 w 1172308"/>
              <a:gd name="connsiteY10" fmla="*/ 1022513 h 1634725"/>
              <a:gd name="connsiteX11" fmla="*/ 521026 w 1172308"/>
              <a:gd name="connsiteY11" fmla="*/ 1048564 h 1634725"/>
              <a:gd name="connsiteX12" fmla="*/ 501488 w 1172308"/>
              <a:gd name="connsiteY12" fmla="*/ 1087641 h 1634725"/>
              <a:gd name="connsiteX13" fmla="*/ 475436 w 1172308"/>
              <a:gd name="connsiteY13" fmla="*/ 1107180 h 1634725"/>
              <a:gd name="connsiteX14" fmla="*/ 429846 w 1172308"/>
              <a:gd name="connsiteY14" fmla="*/ 1133231 h 1634725"/>
              <a:gd name="connsiteX15" fmla="*/ 397282 w 1172308"/>
              <a:gd name="connsiteY15" fmla="*/ 1159282 h 1634725"/>
              <a:gd name="connsiteX16" fmla="*/ 364718 w 1172308"/>
              <a:gd name="connsiteY16" fmla="*/ 1178821 h 1634725"/>
              <a:gd name="connsiteX17" fmla="*/ 345180 w 1172308"/>
              <a:gd name="connsiteY17" fmla="*/ 1198359 h 1634725"/>
              <a:gd name="connsiteX18" fmla="*/ 306103 w 1172308"/>
              <a:gd name="connsiteY18" fmla="*/ 1230923 h 1634725"/>
              <a:gd name="connsiteX19" fmla="*/ 208411 w 1172308"/>
              <a:gd name="connsiteY19" fmla="*/ 1348154 h 1634725"/>
              <a:gd name="connsiteX20" fmla="*/ 97693 w 1172308"/>
              <a:gd name="connsiteY20" fmla="*/ 1537026 h 1634725"/>
              <a:gd name="connsiteX21" fmla="*/ 65129 w 1172308"/>
              <a:gd name="connsiteY21" fmla="*/ 1576103 h 1634725"/>
              <a:gd name="connsiteX22" fmla="*/ 45590 w 1172308"/>
              <a:gd name="connsiteY22" fmla="*/ 1608667 h 1634725"/>
              <a:gd name="connsiteX23" fmla="*/ 0 w 1172308"/>
              <a:gd name="connsiteY23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60103 w 1172308"/>
              <a:gd name="connsiteY7" fmla="*/ 937846 h 1634725"/>
              <a:gd name="connsiteX8" fmla="*/ 547077 w 1172308"/>
              <a:gd name="connsiteY8" fmla="*/ 957385 h 1634725"/>
              <a:gd name="connsiteX9" fmla="*/ 534052 w 1172308"/>
              <a:gd name="connsiteY9" fmla="*/ 1022513 h 1634725"/>
              <a:gd name="connsiteX10" fmla="*/ 521026 w 1172308"/>
              <a:gd name="connsiteY10" fmla="*/ 1048564 h 1634725"/>
              <a:gd name="connsiteX11" fmla="*/ 501488 w 1172308"/>
              <a:gd name="connsiteY11" fmla="*/ 1087641 h 1634725"/>
              <a:gd name="connsiteX12" fmla="*/ 475436 w 1172308"/>
              <a:gd name="connsiteY12" fmla="*/ 1107180 h 1634725"/>
              <a:gd name="connsiteX13" fmla="*/ 429846 w 1172308"/>
              <a:gd name="connsiteY13" fmla="*/ 1133231 h 1634725"/>
              <a:gd name="connsiteX14" fmla="*/ 397282 w 1172308"/>
              <a:gd name="connsiteY14" fmla="*/ 1159282 h 1634725"/>
              <a:gd name="connsiteX15" fmla="*/ 364718 w 1172308"/>
              <a:gd name="connsiteY15" fmla="*/ 1178821 h 1634725"/>
              <a:gd name="connsiteX16" fmla="*/ 345180 w 1172308"/>
              <a:gd name="connsiteY16" fmla="*/ 1198359 h 1634725"/>
              <a:gd name="connsiteX17" fmla="*/ 306103 w 1172308"/>
              <a:gd name="connsiteY17" fmla="*/ 1230923 h 1634725"/>
              <a:gd name="connsiteX18" fmla="*/ 208411 w 1172308"/>
              <a:gd name="connsiteY18" fmla="*/ 1348154 h 1634725"/>
              <a:gd name="connsiteX19" fmla="*/ 97693 w 1172308"/>
              <a:gd name="connsiteY19" fmla="*/ 1537026 h 1634725"/>
              <a:gd name="connsiteX20" fmla="*/ 65129 w 1172308"/>
              <a:gd name="connsiteY20" fmla="*/ 1576103 h 1634725"/>
              <a:gd name="connsiteX21" fmla="*/ 45590 w 1172308"/>
              <a:gd name="connsiteY21" fmla="*/ 1608667 h 1634725"/>
              <a:gd name="connsiteX22" fmla="*/ 0 w 1172308"/>
              <a:gd name="connsiteY22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47077 w 1172308"/>
              <a:gd name="connsiteY7" fmla="*/ 957385 h 1634725"/>
              <a:gd name="connsiteX8" fmla="*/ 534052 w 1172308"/>
              <a:gd name="connsiteY8" fmla="*/ 1022513 h 1634725"/>
              <a:gd name="connsiteX9" fmla="*/ 521026 w 1172308"/>
              <a:gd name="connsiteY9" fmla="*/ 1048564 h 1634725"/>
              <a:gd name="connsiteX10" fmla="*/ 501488 w 1172308"/>
              <a:gd name="connsiteY10" fmla="*/ 1087641 h 1634725"/>
              <a:gd name="connsiteX11" fmla="*/ 475436 w 1172308"/>
              <a:gd name="connsiteY11" fmla="*/ 1107180 h 1634725"/>
              <a:gd name="connsiteX12" fmla="*/ 429846 w 1172308"/>
              <a:gd name="connsiteY12" fmla="*/ 1133231 h 1634725"/>
              <a:gd name="connsiteX13" fmla="*/ 397282 w 1172308"/>
              <a:gd name="connsiteY13" fmla="*/ 1159282 h 1634725"/>
              <a:gd name="connsiteX14" fmla="*/ 364718 w 1172308"/>
              <a:gd name="connsiteY14" fmla="*/ 1178821 h 1634725"/>
              <a:gd name="connsiteX15" fmla="*/ 345180 w 1172308"/>
              <a:gd name="connsiteY15" fmla="*/ 1198359 h 1634725"/>
              <a:gd name="connsiteX16" fmla="*/ 306103 w 1172308"/>
              <a:gd name="connsiteY16" fmla="*/ 1230923 h 1634725"/>
              <a:gd name="connsiteX17" fmla="*/ 208411 w 1172308"/>
              <a:gd name="connsiteY17" fmla="*/ 1348154 h 1634725"/>
              <a:gd name="connsiteX18" fmla="*/ 97693 w 1172308"/>
              <a:gd name="connsiteY18" fmla="*/ 1537026 h 1634725"/>
              <a:gd name="connsiteX19" fmla="*/ 65129 w 1172308"/>
              <a:gd name="connsiteY19" fmla="*/ 1576103 h 1634725"/>
              <a:gd name="connsiteX20" fmla="*/ 45590 w 1172308"/>
              <a:gd name="connsiteY20" fmla="*/ 1608667 h 1634725"/>
              <a:gd name="connsiteX21" fmla="*/ 0 w 1172308"/>
              <a:gd name="connsiteY21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34052 w 1172308"/>
              <a:gd name="connsiteY7" fmla="*/ 1022513 h 1634725"/>
              <a:gd name="connsiteX8" fmla="*/ 521026 w 1172308"/>
              <a:gd name="connsiteY8" fmla="*/ 1048564 h 1634725"/>
              <a:gd name="connsiteX9" fmla="*/ 501488 w 1172308"/>
              <a:gd name="connsiteY9" fmla="*/ 1087641 h 1634725"/>
              <a:gd name="connsiteX10" fmla="*/ 475436 w 1172308"/>
              <a:gd name="connsiteY10" fmla="*/ 1107180 h 1634725"/>
              <a:gd name="connsiteX11" fmla="*/ 429846 w 1172308"/>
              <a:gd name="connsiteY11" fmla="*/ 1133231 h 1634725"/>
              <a:gd name="connsiteX12" fmla="*/ 397282 w 1172308"/>
              <a:gd name="connsiteY12" fmla="*/ 1159282 h 1634725"/>
              <a:gd name="connsiteX13" fmla="*/ 364718 w 1172308"/>
              <a:gd name="connsiteY13" fmla="*/ 1178821 h 1634725"/>
              <a:gd name="connsiteX14" fmla="*/ 345180 w 1172308"/>
              <a:gd name="connsiteY14" fmla="*/ 1198359 h 1634725"/>
              <a:gd name="connsiteX15" fmla="*/ 306103 w 1172308"/>
              <a:gd name="connsiteY15" fmla="*/ 1230923 h 1634725"/>
              <a:gd name="connsiteX16" fmla="*/ 208411 w 1172308"/>
              <a:gd name="connsiteY16" fmla="*/ 1348154 h 1634725"/>
              <a:gd name="connsiteX17" fmla="*/ 97693 w 1172308"/>
              <a:gd name="connsiteY17" fmla="*/ 1537026 h 1634725"/>
              <a:gd name="connsiteX18" fmla="*/ 65129 w 1172308"/>
              <a:gd name="connsiteY18" fmla="*/ 1576103 h 1634725"/>
              <a:gd name="connsiteX19" fmla="*/ 45590 w 1172308"/>
              <a:gd name="connsiteY19" fmla="*/ 1608667 h 1634725"/>
              <a:gd name="connsiteX20" fmla="*/ 0 w 1172308"/>
              <a:gd name="connsiteY20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21026 w 1172308"/>
              <a:gd name="connsiteY7" fmla="*/ 1048564 h 1634725"/>
              <a:gd name="connsiteX8" fmla="*/ 501488 w 1172308"/>
              <a:gd name="connsiteY8" fmla="*/ 1087641 h 1634725"/>
              <a:gd name="connsiteX9" fmla="*/ 475436 w 1172308"/>
              <a:gd name="connsiteY9" fmla="*/ 1107180 h 1634725"/>
              <a:gd name="connsiteX10" fmla="*/ 429846 w 1172308"/>
              <a:gd name="connsiteY10" fmla="*/ 1133231 h 1634725"/>
              <a:gd name="connsiteX11" fmla="*/ 397282 w 1172308"/>
              <a:gd name="connsiteY11" fmla="*/ 1159282 h 1634725"/>
              <a:gd name="connsiteX12" fmla="*/ 364718 w 1172308"/>
              <a:gd name="connsiteY12" fmla="*/ 1178821 h 1634725"/>
              <a:gd name="connsiteX13" fmla="*/ 345180 w 1172308"/>
              <a:gd name="connsiteY13" fmla="*/ 1198359 h 1634725"/>
              <a:gd name="connsiteX14" fmla="*/ 306103 w 1172308"/>
              <a:gd name="connsiteY14" fmla="*/ 1230923 h 1634725"/>
              <a:gd name="connsiteX15" fmla="*/ 208411 w 1172308"/>
              <a:gd name="connsiteY15" fmla="*/ 1348154 h 1634725"/>
              <a:gd name="connsiteX16" fmla="*/ 97693 w 1172308"/>
              <a:gd name="connsiteY16" fmla="*/ 1537026 h 1634725"/>
              <a:gd name="connsiteX17" fmla="*/ 65129 w 1172308"/>
              <a:gd name="connsiteY17" fmla="*/ 1576103 h 1634725"/>
              <a:gd name="connsiteX18" fmla="*/ 45590 w 1172308"/>
              <a:gd name="connsiteY18" fmla="*/ 1608667 h 1634725"/>
              <a:gd name="connsiteX19" fmla="*/ 0 w 1172308"/>
              <a:gd name="connsiteY19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75436 w 1172308"/>
              <a:gd name="connsiteY8" fmla="*/ 1107180 h 1634725"/>
              <a:gd name="connsiteX9" fmla="*/ 429846 w 1172308"/>
              <a:gd name="connsiteY9" fmla="*/ 1133231 h 1634725"/>
              <a:gd name="connsiteX10" fmla="*/ 397282 w 1172308"/>
              <a:gd name="connsiteY10" fmla="*/ 1159282 h 1634725"/>
              <a:gd name="connsiteX11" fmla="*/ 364718 w 1172308"/>
              <a:gd name="connsiteY11" fmla="*/ 1178821 h 1634725"/>
              <a:gd name="connsiteX12" fmla="*/ 345180 w 1172308"/>
              <a:gd name="connsiteY12" fmla="*/ 1198359 h 1634725"/>
              <a:gd name="connsiteX13" fmla="*/ 306103 w 1172308"/>
              <a:gd name="connsiteY13" fmla="*/ 1230923 h 1634725"/>
              <a:gd name="connsiteX14" fmla="*/ 208411 w 1172308"/>
              <a:gd name="connsiteY14" fmla="*/ 1348154 h 1634725"/>
              <a:gd name="connsiteX15" fmla="*/ 97693 w 1172308"/>
              <a:gd name="connsiteY15" fmla="*/ 1537026 h 1634725"/>
              <a:gd name="connsiteX16" fmla="*/ 65129 w 1172308"/>
              <a:gd name="connsiteY16" fmla="*/ 1576103 h 1634725"/>
              <a:gd name="connsiteX17" fmla="*/ 45590 w 1172308"/>
              <a:gd name="connsiteY17" fmla="*/ 1608667 h 1634725"/>
              <a:gd name="connsiteX18" fmla="*/ 0 w 1172308"/>
              <a:gd name="connsiteY18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97282 w 1172308"/>
              <a:gd name="connsiteY9" fmla="*/ 1159282 h 1634725"/>
              <a:gd name="connsiteX10" fmla="*/ 364718 w 1172308"/>
              <a:gd name="connsiteY10" fmla="*/ 1178821 h 1634725"/>
              <a:gd name="connsiteX11" fmla="*/ 345180 w 1172308"/>
              <a:gd name="connsiteY11" fmla="*/ 1198359 h 1634725"/>
              <a:gd name="connsiteX12" fmla="*/ 306103 w 1172308"/>
              <a:gd name="connsiteY12" fmla="*/ 1230923 h 1634725"/>
              <a:gd name="connsiteX13" fmla="*/ 208411 w 1172308"/>
              <a:gd name="connsiteY13" fmla="*/ 1348154 h 1634725"/>
              <a:gd name="connsiteX14" fmla="*/ 97693 w 1172308"/>
              <a:gd name="connsiteY14" fmla="*/ 1537026 h 1634725"/>
              <a:gd name="connsiteX15" fmla="*/ 65129 w 1172308"/>
              <a:gd name="connsiteY15" fmla="*/ 1576103 h 1634725"/>
              <a:gd name="connsiteX16" fmla="*/ 45590 w 1172308"/>
              <a:gd name="connsiteY16" fmla="*/ 1608667 h 1634725"/>
              <a:gd name="connsiteX17" fmla="*/ 0 w 1172308"/>
              <a:gd name="connsiteY17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64718 w 1172308"/>
              <a:gd name="connsiteY9" fmla="*/ 1178821 h 1634725"/>
              <a:gd name="connsiteX10" fmla="*/ 345180 w 1172308"/>
              <a:gd name="connsiteY10" fmla="*/ 1198359 h 1634725"/>
              <a:gd name="connsiteX11" fmla="*/ 306103 w 1172308"/>
              <a:gd name="connsiteY11" fmla="*/ 1230923 h 1634725"/>
              <a:gd name="connsiteX12" fmla="*/ 208411 w 1172308"/>
              <a:gd name="connsiteY12" fmla="*/ 1348154 h 1634725"/>
              <a:gd name="connsiteX13" fmla="*/ 97693 w 1172308"/>
              <a:gd name="connsiteY13" fmla="*/ 1537026 h 1634725"/>
              <a:gd name="connsiteX14" fmla="*/ 65129 w 1172308"/>
              <a:gd name="connsiteY14" fmla="*/ 1576103 h 1634725"/>
              <a:gd name="connsiteX15" fmla="*/ 45590 w 1172308"/>
              <a:gd name="connsiteY15" fmla="*/ 1608667 h 1634725"/>
              <a:gd name="connsiteX16" fmla="*/ 0 w 1172308"/>
              <a:gd name="connsiteY16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06103 w 1172308"/>
              <a:gd name="connsiteY9" fmla="*/ 1230923 h 1634725"/>
              <a:gd name="connsiteX10" fmla="*/ 208411 w 1172308"/>
              <a:gd name="connsiteY10" fmla="*/ 1348154 h 1634725"/>
              <a:gd name="connsiteX11" fmla="*/ 97693 w 1172308"/>
              <a:gd name="connsiteY11" fmla="*/ 1537026 h 1634725"/>
              <a:gd name="connsiteX12" fmla="*/ 65129 w 1172308"/>
              <a:gd name="connsiteY12" fmla="*/ 1576103 h 1634725"/>
              <a:gd name="connsiteX13" fmla="*/ 45590 w 1172308"/>
              <a:gd name="connsiteY13" fmla="*/ 1608667 h 1634725"/>
              <a:gd name="connsiteX14" fmla="*/ 0 w 1172308"/>
              <a:gd name="connsiteY14" fmla="*/ 1634718 h 1634725"/>
              <a:gd name="connsiteX0" fmla="*/ 1126718 w 1126718"/>
              <a:gd name="connsiteY0" fmla="*/ 0 h 1608667"/>
              <a:gd name="connsiteX1" fmla="*/ 957385 w 1126718"/>
              <a:gd name="connsiteY1" fmla="*/ 123744 h 1608667"/>
              <a:gd name="connsiteX2" fmla="*/ 846667 w 1126718"/>
              <a:gd name="connsiteY2" fmla="*/ 201898 h 1608667"/>
              <a:gd name="connsiteX3" fmla="*/ 703385 w 1126718"/>
              <a:gd name="connsiteY3" fmla="*/ 338667 h 1608667"/>
              <a:gd name="connsiteX4" fmla="*/ 566615 w 1126718"/>
              <a:gd name="connsiteY4" fmla="*/ 579641 h 1608667"/>
              <a:gd name="connsiteX5" fmla="*/ 508000 w 1126718"/>
              <a:gd name="connsiteY5" fmla="*/ 892257 h 1608667"/>
              <a:gd name="connsiteX6" fmla="*/ 466237 w 1126718"/>
              <a:gd name="connsiteY6" fmla="*/ 1025688 h 1608667"/>
              <a:gd name="connsiteX7" fmla="*/ 384256 w 1126718"/>
              <a:gd name="connsiteY7" fmla="*/ 1133231 h 1608667"/>
              <a:gd name="connsiteX8" fmla="*/ 319128 w 1126718"/>
              <a:gd name="connsiteY8" fmla="*/ 1178821 h 1608667"/>
              <a:gd name="connsiteX9" fmla="*/ 260513 w 1126718"/>
              <a:gd name="connsiteY9" fmla="*/ 1230923 h 1608667"/>
              <a:gd name="connsiteX10" fmla="*/ 162821 w 1126718"/>
              <a:gd name="connsiteY10" fmla="*/ 1348154 h 1608667"/>
              <a:gd name="connsiteX11" fmla="*/ 52103 w 1126718"/>
              <a:gd name="connsiteY11" fmla="*/ 1537026 h 1608667"/>
              <a:gd name="connsiteX12" fmla="*/ 19539 w 1126718"/>
              <a:gd name="connsiteY12" fmla="*/ 1576103 h 1608667"/>
              <a:gd name="connsiteX13" fmla="*/ 0 w 1126718"/>
              <a:gd name="connsiteY13" fmla="*/ 1608667 h 1608667"/>
              <a:gd name="connsiteX0" fmla="*/ 1107179 w 1107179"/>
              <a:gd name="connsiteY0" fmla="*/ 0 h 1576103"/>
              <a:gd name="connsiteX1" fmla="*/ 937846 w 1107179"/>
              <a:gd name="connsiteY1" fmla="*/ 123744 h 1576103"/>
              <a:gd name="connsiteX2" fmla="*/ 827128 w 1107179"/>
              <a:gd name="connsiteY2" fmla="*/ 201898 h 1576103"/>
              <a:gd name="connsiteX3" fmla="*/ 683846 w 1107179"/>
              <a:gd name="connsiteY3" fmla="*/ 338667 h 1576103"/>
              <a:gd name="connsiteX4" fmla="*/ 547076 w 1107179"/>
              <a:gd name="connsiteY4" fmla="*/ 579641 h 1576103"/>
              <a:gd name="connsiteX5" fmla="*/ 488461 w 1107179"/>
              <a:gd name="connsiteY5" fmla="*/ 892257 h 1576103"/>
              <a:gd name="connsiteX6" fmla="*/ 446698 w 1107179"/>
              <a:gd name="connsiteY6" fmla="*/ 1025688 h 1576103"/>
              <a:gd name="connsiteX7" fmla="*/ 364717 w 1107179"/>
              <a:gd name="connsiteY7" fmla="*/ 1133231 h 1576103"/>
              <a:gd name="connsiteX8" fmla="*/ 299589 w 1107179"/>
              <a:gd name="connsiteY8" fmla="*/ 1178821 h 1576103"/>
              <a:gd name="connsiteX9" fmla="*/ 240974 w 1107179"/>
              <a:gd name="connsiteY9" fmla="*/ 1230923 h 1576103"/>
              <a:gd name="connsiteX10" fmla="*/ 143282 w 1107179"/>
              <a:gd name="connsiteY10" fmla="*/ 1348154 h 1576103"/>
              <a:gd name="connsiteX11" fmla="*/ 32564 w 1107179"/>
              <a:gd name="connsiteY11" fmla="*/ 1537026 h 1576103"/>
              <a:gd name="connsiteX12" fmla="*/ 0 w 1107179"/>
              <a:gd name="connsiteY12" fmla="*/ 1576103 h 1576103"/>
              <a:gd name="connsiteX0" fmla="*/ 1074615 w 1074615"/>
              <a:gd name="connsiteY0" fmla="*/ 0 h 1537026"/>
              <a:gd name="connsiteX1" fmla="*/ 905282 w 1074615"/>
              <a:gd name="connsiteY1" fmla="*/ 123744 h 1537026"/>
              <a:gd name="connsiteX2" fmla="*/ 794564 w 1074615"/>
              <a:gd name="connsiteY2" fmla="*/ 201898 h 1537026"/>
              <a:gd name="connsiteX3" fmla="*/ 651282 w 1074615"/>
              <a:gd name="connsiteY3" fmla="*/ 338667 h 1537026"/>
              <a:gd name="connsiteX4" fmla="*/ 514512 w 1074615"/>
              <a:gd name="connsiteY4" fmla="*/ 579641 h 1537026"/>
              <a:gd name="connsiteX5" fmla="*/ 455897 w 1074615"/>
              <a:gd name="connsiteY5" fmla="*/ 892257 h 1537026"/>
              <a:gd name="connsiteX6" fmla="*/ 414134 w 1074615"/>
              <a:gd name="connsiteY6" fmla="*/ 1025688 h 1537026"/>
              <a:gd name="connsiteX7" fmla="*/ 332153 w 1074615"/>
              <a:gd name="connsiteY7" fmla="*/ 1133231 h 1537026"/>
              <a:gd name="connsiteX8" fmla="*/ 267025 w 1074615"/>
              <a:gd name="connsiteY8" fmla="*/ 1178821 h 1537026"/>
              <a:gd name="connsiteX9" fmla="*/ 208410 w 1074615"/>
              <a:gd name="connsiteY9" fmla="*/ 1230923 h 1537026"/>
              <a:gd name="connsiteX10" fmla="*/ 110718 w 1074615"/>
              <a:gd name="connsiteY10" fmla="*/ 1348154 h 1537026"/>
              <a:gd name="connsiteX11" fmla="*/ 0 w 1074615"/>
              <a:gd name="connsiteY11" fmla="*/ 1537026 h 1537026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351203 w 1093665"/>
              <a:gd name="connsiteY7" fmla="*/ 1133231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380674 w 1093665"/>
              <a:gd name="connsiteY7" fmla="*/ 1029433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5084 w 1093665"/>
              <a:gd name="connsiteY6" fmla="*/ 10129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384500 w 1192090"/>
              <a:gd name="connsiteY7" fmla="*/ 1178821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87159 w 1192090"/>
              <a:gd name="connsiteY6" fmla="*/ 952663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13047 w 1192090"/>
              <a:gd name="connsiteY5" fmla="*/ 825582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82925 w 1261940"/>
              <a:gd name="connsiteY6" fmla="*/ 1131196 h 1759276"/>
              <a:gd name="connsiteX7" fmla="*/ 395735 w 1261940"/>
              <a:gd name="connsiteY7" fmla="*/ 1230923 h 1759276"/>
              <a:gd name="connsiteX8" fmla="*/ 298043 w 1261940"/>
              <a:gd name="connsiteY8" fmla="*/ 1348154 h 1759276"/>
              <a:gd name="connsiteX9" fmla="*/ 0 w 1261940"/>
              <a:gd name="connsiteY9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57525 w 1261940"/>
              <a:gd name="connsiteY6" fmla="*/ 1099446 h 1759276"/>
              <a:gd name="connsiteX7" fmla="*/ 395735 w 1261940"/>
              <a:gd name="connsiteY7" fmla="*/ 1230923 h 1759276"/>
              <a:gd name="connsiteX8" fmla="*/ 298043 w 1261940"/>
              <a:gd name="connsiteY8" fmla="*/ 1348154 h 1759276"/>
              <a:gd name="connsiteX9" fmla="*/ 0 w 1261940"/>
              <a:gd name="connsiteY9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57525 w 1261940"/>
              <a:gd name="connsiteY6" fmla="*/ 1099446 h 1759276"/>
              <a:gd name="connsiteX7" fmla="*/ 298043 w 1261940"/>
              <a:gd name="connsiteY7" fmla="*/ 1348154 h 1759276"/>
              <a:gd name="connsiteX8" fmla="*/ 0 w 1261940"/>
              <a:gd name="connsiteY8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51147 w 1261940"/>
              <a:gd name="connsiteY5" fmla="*/ 809707 h 1759276"/>
              <a:gd name="connsiteX6" fmla="*/ 457525 w 1261940"/>
              <a:gd name="connsiteY6" fmla="*/ 1099446 h 1759276"/>
              <a:gd name="connsiteX7" fmla="*/ 298043 w 1261940"/>
              <a:gd name="connsiteY7" fmla="*/ 1348154 h 1759276"/>
              <a:gd name="connsiteX8" fmla="*/ 0 w 1261940"/>
              <a:gd name="connsiteY8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551147 w 1261940"/>
              <a:gd name="connsiteY4" fmla="*/ 809707 h 1759276"/>
              <a:gd name="connsiteX5" fmla="*/ 457525 w 1261940"/>
              <a:gd name="connsiteY5" fmla="*/ 1099446 h 1759276"/>
              <a:gd name="connsiteX6" fmla="*/ 298043 w 1261940"/>
              <a:gd name="connsiteY6" fmla="*/ 1348154 h 1759276"/>
              <a:gd name="connsiteX7" fmla="*/ 0 w 1261940"/>
              <a:gd name="connsiteY7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838607 w 1261940"/>
              <a:gd name="connsiteY2" fmla="*/ 338667 h 1759276"/>
              <a:gd name="connsiteX3" fmla="*/ 551147 w 1261940"/>
              <a:gd name="connsiteY3" fmla="*/ 809707 h 1759276"/>
              <a:gd name="connsiteX4" fmla="*/ 457525 w 1261940"/>
              <a:gd name="connsiteY4" fmla="*/ 1099446 h 1759276"/>
              <a:gd name="connsiteX5" fmla="*/ 298043 w 1261940"/>
              <a:gd name="connsiteY5" fmla="*/ 1348154 h 1759276"/>
              <a:gd name="connsiteX6" fmla="*/ 0 w 1261940"/>
              <a:gd name="connsiteY6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778282 w 1261940"/>
              <a:gd name="connsiteY2" fmla="*/ 392642 h 1759276"/>
              <a:gd name="connsiteX3" fmla="*/ 551147 w 1261940"/>
              <a:gd name="connsiteY3" fmla="*/ 809707 h 1759276"/>
              <a:gd name="connsiteX4" fmla="*/ 457525 w 1261940"/>
              <a:gd name="connsiteY4" fmla="*/ 1099446 h 1759276"/>
              <a:gd name="connsiteX5" fmla="*/ 298043 w 1261940"/>
              <a:gd name="connsiteY5" fmla="*/ 1348154 h 1759276"/>
              <a:gd name="connsiteX6" fmla="*/ 0 w 1261940"/>
              <a:gd name="connsiteY6" fmla="*/ 1759276 h 175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940" h="1759276">
                <a:moveTo>
                  <a:pt x="1261940" y="0"/>
                </a:moveTo>
                <a:cubicBezTo>
                  <a:pt x="1004284" y="197032"/>
                  <a:pt x="1173217" y="58304"/>
                  <a:pt x="1092607" y="123744"/>
                </a:cubicBezTo>
                <a:cubicBezTo>
                  <a:pt x="1011997" y="189184"/>
                  <a:pt x="868525" y="278315"/>
                  <a:pt x="778282" y="392642"/>
                </a:cubicBezTo>
                <a:cubicBezTo>
                  <a:pt x="688039" y="506969"/>
                  <a:pt x="614661" y="682911"/>
                  <a:pt x="551147" y="809707"/>
                </a:cubicBezTo>
                <a:cubicBezTo>
                  <a:pt x="487633" y="936504"/>
                  <a:pt x="499709" y="1009705"/>
                  <a:pt x="457525" y="1099446"/>
                </a:cubicBezTo>
                <a:cubicBezTo>
                  <a:pt x="415341" y="1189187"/>
                  <a:pt x="374297" y="1238182"/>
                  <a:pt x="298043" y="1348154"/>
                </a:cubicBezTo>
                <a:cubicBezTo>
                  <a:pt x="221789" y="1458126"/>
                  <a:pt x="46719" y="1703213"/>
                  <a:pt x="0" y="175927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248225" y="2567843"/>
            <a:ext cx="1379415" cy="1886276"/>
          </a:xfrm>
          <a:custGeom>
            <a:avLst/>
            <a:gdLst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950872 w 1172308"/>
              <a:gd name="connsiteY2" fmla="*/ 162821 h 1634725"/>
              <a:gd name="connsiteX3" fmla="*/ 892257 w 1172308"/>
              <a:gd name="connsiteY3" fmla="*/ 201898 h 1634725"/>
              <a:gd name="connsiteX4" fmla="*/ 748975 w 1172308"/>
              <a:gd name="connsiteY4" fmla="*/ 338667 h 1634725"/>
              <a:gd name="connsiteX5" fmla="*/ 612205 w 1172308"/>
              <a:gd name="connsiteY5" fmla="*/ 579641 h 1634725"/>
              <a:gd name="connsiteX6" fmla="*/ 592667 w 1172308"/>
              <a:gd name="connsiteY6" fmla="*/ 690359 h 1634725"/>
              <a:gd name="connsiteX7" fmla="*/ 573129 w 1172308"/>
              <a:gd name="connsiteY7" fmla="*/ 768513 h 1634725"/>
              <a:gd name="connsiteX8" fmla="*/ 566616 w 1172308"/>
              <a:gd name="connsiteY8" fmla="*/ 827129 h 1634725"/>
              <a:gd name="connsiteX9" fmla="*/ 553590 w 1172308"/>
              <a:gd name="connsiteY9" fmla="*/ 892257 h 1634725"/>
              <a:gd name="connsiteX10" fmla="*/ 560103 w 1172308"/>
              <a:gd name="connsiteY10" fmla="*/ 937846 h 1634725"/>
              <a:gd name="connsiteX11" fmla="*/ 547077 w 1172308"/>
              <a:gd name="connsiteY11" fmla="*/ 957385 h 1634725"/>
              <a:gd name="connsiteX12" fmla="*/ 534052 w 1172308"/>
              <a:gd name="connsiteY12" fmla="*/ 1022513 h 1634725"/>
              <a:gd name="connsiteX13" fmla="*/ 521026 w 1172308"/>
              <a:gd name="connsiteY13" fmla="*/ 1048564 h 1634725"/>
              <a:gd name="connsiteX14" fmla="*/ 501488 w 1172308"/>
              <a:gd name="connsiteY14" fmla="*/ 1087641 h 1634725"/>
              <a:gd name="connsiteX15" fmla="*/ 475436 w 1172308"/>
              <a:gd name="connsiteY15" fmla="*/ 1107180 h 1634725"/>
              <a:gd name="connsiteX16" fmla="*/ 429846 w 1172308"/>
              <a:gd name="connsiteY16" fmla="*/ 1133231 h 1634725"/>
              <a:gd name="connsiteX17" fmla="*/ 397282 w 1172308"/>
              <a:gd name="connsiteY17" fmla="*/ 1159282 h 1634725"/>
              <a:gd name="connsiteX18" fmla="*/ 364718 w 1172308"/>
              <a:gd name="connsiteY18" fmla="*/ 1178821 h 1634725"/>
              <a:gd name="connsiteX19" fmla="*/ 345180 w 1172308"/>
              <a:gd name="connsiteY19" fmla="*/ 1198359 h 1634725"/>
              <a:gd name="connsiteX20" fmla="*/ 306103 w 1172308"/>
              <a:gd name="connsiteY20" fmla="*/ 1230923 h 1634725"/>
              <a:gd name="connsiteX21" fmla="*/ 208411 w 1172308"/>
              <a:gd name="connsiteY21" fmla="*/ 1348154 h 1634725"/>
              <a:gd name="connsiteX22" fmla="*/ 97693 w 1172308"/>
              <a:gd name="connsiteY22" fmla="*/ 1537026 h 1634725"/>
              <a:gd name="connsiteX23" fmla="*/ 65129 w 1172308"/>
              <a:gd name="connsiteY23" fmla="*/ 1576103 h 1634725"/>
              <a:gd name="connsiteX24" fmla="*/ 45590 w 1172308"/>
              <a:gd name="connsiteY24" fmla="*/ 1608667 h 1634725"/>
              <a:gd name="connsiteX25" fmla="*/ 0 w 1172308"/>
              <a:gd name="connsiteY2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92667 w 1172308"/>
              <a:gd name="connsiteY5" fmla="*/ 690359 h 1634725"/>
              <a:gd name="connsiteX6" fmla="*/ 573129 w 1172308"/>
              <a:gd name="connsiteY6" fmla="*/ 768513 h 1634725"/>
              <a:gd name="connsiteX7" fmla="*/ 566616 w 1172308"/>
              <a:gd name="connsiteY7" fmla="*/ 827129 h 1634725"/>
              <a:gd name="connsiteX8" fmla="*/ 553590 w 1172308"/>
              <a:gd name="connsiteY8" fmla="*/ 892257 h 1634725"/>
              <a:gd name="connsiteX9" fmla="*/ 560103 w 1172308"/>
              <a:gd name="connsiteY9" fmla="*/ 937846 h 1634725"/>
              <a:gd name="connsiteX10" fmla="*/ 547077 w 1172308"/>
              <a:gd name="connsiteY10" fmla="*/ 957385 h 1634725"/>
              <a:gd name="connsiteX11" fmla="*/ 534052 w 1172308"/>
              <a:gd name="connsiteY11" fmla="*/ 1022513 h 1634725"/>
              <a:gd name="connsiteX12" fmla="*/ 521026 w 1172308"/>
              <a:gd name="connsiteY12" fmla="*/ 1048564 h 1634725"/>
              <a:gd name="connsiteX13" fmla="*/ 501488 w 1172308"/>
              <a:gd name="connsiteY13" fmla="*/ 1087641 h 1634725"/>
              <a:gd name="connsiteX14" fmla="*/ 475436 w 1172308"/>
              <a:gd name="connsiteY14" fmla="*/ 1107180 h 1634725"/>
              <a:gd name="connsiteX15" fmla="*/ 429846 w 1172308"/>
              <a:gd name="connsiteY15" fmla="*/ 1133231 h 1634725"/>
              <a:gd name="connsiteX16" fmla="*/ 397282 w 1172308"/>
              <a:gd name="connsiteY16" fmla="*/ 1159282 h 1634725"/>
              <a:gd name="connsiteX17" fmla="*/ 364718 w 1172308"/>
              <a:gd name="connsiteY17" fmla="*/ 1178821 h 1634725"/>
              <a:gd name="connsiteX18" fmla="*/ 345180 w 1172308"/>
              <a:gd name="connsiteY18" fmla="*/ 1198359 h 1634725"/>
              <a:gd name="connsiteX19" fmla="*/ 306103 w 1172308"/>
              <a:gd name="connsiteY19" fmla="*/ 1230923 h 1634725"/>
              <a:gd name="connsiteX20" fmla="*/ 208411 w 1172308"/>
              <a:gd name="connsiteY20" fmla="*/ 1348154 h 1634725"/>
              <a:gd name="connsiteX21" fmla="*/ 97693 w 1172308"/>
              <a:gd name="connsiteY21" fmla="*/ 1537026 h 1634725"/>
              <a:gd name="connsiteX22" fmla="*/ 65129 w 1172308"/>
              <a:gd name="connsiteY22" fmla="*/ 1576103 h 1634725"/>
              <a:gd name="connsiteX23" fmla="*/ 45590 w 1172308"/>
              <a:gd name="connsiteY23" fmla="*/ 1608667 h 1634725"/>
              <a:gd name="connsiteX24" fmla="*/ 0 w 1172308"/>
              <a:gd name="connsiteY24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66616 w 1172308"/>
              <a:gd name="connsiteY6" fmla="*/ 827129 h 1634725"/>
              <a:gd name="connsiteX7" fmla="*/ 553590 w 1172308"/>
              <a:gd name="connsiteY7" fmla="*/ 892257 h 1634725"/>
              <a:gd name="connsiteX8" fmla="*/ 560103 w 1172308"/>
              <a:gd name="connsiteY8" fmla="*/ 937846 h 1634725"/>
              <a:gd name="connsiteX9" fmla="*/ 547077 w 1172308"/>
              <a:gd name="connsiteY9" fmla="*/ 957385 h 1634725"/>
              <a:gd name="connsiteX10" fmla="*/ 534052 w 1172308"/>
              <a:gd name="connsiteY10" fmla="*/ 1022513 h 1634725"/>
              <a:gd name="connsiteX11" fmla="*/ 521026 w 1172308"/>
              <a:gd name="connsiteY11" fmla="*/ 1048564 h 1634725"/>
              <a:gd name="connsiteX12" fmla="*/ 501488 w 1172308"/>
              <a:gd name="connsiteY12" fmla="*/ 1087641 h 1634725"/>
              <a:gd name="connsiteX13" fmla="*/ 475436 w 1172308"/>
              <a:gd name="connsiteY13" fmla="*/ 1107180 h 1634725"/>
              <a:gd name="connsiteX14" fmla="*/ 429846 w 1172308"/>
              <a:gd name="connsiteY14" fmla="*/ 1133231 h 1634725"/>
              <a:gd name="connsiteX15" fmla="*/ 397282 w 1172308"/>
              <a:gd name="connsiteY15" fmla="*/ 1159282 h 1634725"/>
              <a:gd name="connsiteX16" fmla="*/ 364718 w 1172308"/>
              <a:gd name="connsiteY16" fmla="*/ 1178821 h 1634725"/>
              <a:gd name="connsiteX17" fmla="*/ 345180 w 1172308"/>
              <a:gd name="connsiteY17" fmla="*/ 1198359 h 1634725"/>
              <a:gd name="connsiteX18" fmla="*/ 306103 w 1172308"/>
              <a:gd name="connsiteY18" fmla="*/ 1230923 h 1634725"/>
              <a:gd name="connsiteX19" fmla="*/ 208411 w 1172308"/>
              <a:gd name="connsiteY19" fmla="*/ 1348154 h 1634725"/>
              <a:gd name="connsiteX20" fmla="*/ 97693 w 1172308"/>
              <a:gd name="connsiteY20" fmla="*/ 1537026 h 1634725"/>
              <a:gd name="connsiteX21" fmla="*/ 65129 w 1172308"/>
              <a:gd name="connsiteY21" fmla="*/ 1576103 h 1634725"/>
              <a:gd name="connsiteX22" fmla="*/ 45590 w 1172308"/>
              <a:gd name="connsiteY22" fmla="*/ 1608667 h 1634725"/>
              <a:gd name="connsiteX23" fmla="*/ 0 w 1172308"/>
              <a:gd name="connsiteY23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60103 w 1172308"/>
              <a:gd name="connsiteY7" fmla="*/ 937846 h 1634725"/>
              <a:gd name="connsiteX8" fmla="*/ 547077 w 1172308"/>
              <a:gd name="connsiteY8" fmla="*/ 957385 h 1634725"/>
              <a:gd name="connsiteX9" fmla="*/ 534052 w 1172308"/>
              <a:gd name="connsiteY9" fmla="*/ 1022513 h 1634725"/>
              <a:gd name="connsiteX10" fmla="*/ 521026 w 1172308"/>
              <a:gd name="connsiteY10" fmla="*/ 1048564 h 1634725"/>
              <a:gd name="connsiteX11" fmla="*/ 501488 w 1172308"/>
              <a:gd name="connsiteY11" fmla="*/ 1087641 h 1634725"/>
              <a:gd name="connsiteX12" fmla="*/ 475436 w 1172308"/>
              <a:gd name="connsiteY12" fmla="*/ 1107180 h 1634725"/>
              <a:gd name="connsiteX13" fmla="*/ 429846 w 1172308"/>
              <a:gd name="connsiteY13" fmla="*/ 1133231 h 1634725"/>
              <a:gd name="connsiteX14" fmla="*/ 397282 w 1172308"/>
              <a:gd name="connsiteY14" fmla="*/ 1159282 h 1634725"/>
              <a:gd name="connsiteX15" fmla="*/ 364718 w 1172308"/>
              <a:gd name="connsiteY15" fmla="*/ 1178821 h 1634725"/>
              <a:gd name="connsiteX16" fmla="*/ 345180 w 1172308"/>
              <a:gd name="connsiteY16" fmla="*/ 1198359 h 1634725"/>
              <a:gd name="connsiteX17" fmla="*/ 306103 w 1172308"/>
              <a:gd name="connsiteY17" fmla="*/ 1230923 h 1634725"/>
              <a:gd name="connsiteX18" fmla="*/ 208411 w 1172308"/>
              <a:gd name="connsiteY18" fmla="*/ 1348154 h 1634725"/>
              <a:gd name="connsiteX19" fmla="*/ 97693 w 1172308"/>
              <a:gd name="connsiteY19" fmla="*/ 1537026 h 1634725"/>
              <a:gd name="connsiteX20" fmla="*/ 65129 w 1172308"/>
              <a:gd name="connsiteY20" fmla="*/ 1576103 h 1634725"/>
              <a:gd name="connsiteX21" fmla="*/ 45590 w 1172308"/>
              <a:gd name="connsiteY21" fmla="*/ 1608667 h 1634725"/>
              <a:gd name="connsiteX22" fmla="*/ 0 w 1172308"/>
              <a:gd name="connsiteY22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47077 w 1172308"/>
              <a:gd name="connsiteY7" fmla="*/ 957385 h 1634725"/>
              <a:gd name="connsiteX8" fmla="*/ 534052 w 1172308"/>
              <a:gd name="connsiteY8" fmla="*/ 1022513 h 1634725"/>
              <a:gd name="connsiteX9" fmla="*/ 521026 w 1172308"/>
              <a:gd name="connsiteY9" fmla="*/ 1048564 h 1634725"/>
              <a:gd name="connsiteX10" fmla="*/ 501488 w 1172308"/>
              <a:gd name="connsiteY10" fmla="*/ 1087641 h 1634725"/>
              <a:gd name="connsiteX11" fmla="*/ 475436 w 1172308"/>
              <a:gd name="connsiteY11" fmla="*/ 1107180 h 1634725"/>
              <a:gd name="connsiteX12" fmla="*/ 429846 w 1172308"/>
              <a:gd name="connsiteY12" fmla="*/ 1133231 h 1634725"/>
              <a:gd name="connsiteX13" fmla="*/ 397282 w 1172308"/>
              <a:gd name="connsiteY13" fmla="*/ 1159282 h 1634725"/>
              <a:gd name="connsiteX14" fmla="*/ 364718 w 1172308"/>
              <a:gd name="connsiteY14" fmla="*/ 1178821 h 1634725"/>
              <a:gd name="connsiteX15" fmla="*/ 345180 w 1172308"/>
              <a:gd name="connsiteY15" fmla="*/ 1198359 h 1634725"/>
              <a:gd name="connsiteX16" fmla="*/ 306103 w 1172308"/>
              <a:gd name="connsiteY16" fmla="*/ 1230923 h 1634725"/>
              <a:gd name="connsiteX17" fmla="*/ 208411 w 1172308"/>
              <a:gd name="connsiteY17" fmla="*/ 1348154 h 1634725"/>
              <a:gd name="connsiteX18" fmla="*/ 97693 w 1172308"/>
              <a:gd name="connsiteY18" fmla="*/ 1537026 h 1634725"/>
              <a:gd name="connsiteX19" fmla="*/ 65129 w 1172308"/>
              <a:gd name="connsiteY19" fmla="*/ 1576103 h 1634725"/>
              <a:gd name="connsiteX20" fmla="*/ 45590 w 1172308"/>
              <a:gd name="connsiteY20" fmla="*/ 1608667 h 1634725"/>
              <a:gd name="connsiteX21" fmla="*/ 0 w 1172308"/>
              <a:gd name="connsiteY21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34052 w 1172308"/>
              <a:gd name="connsiteY7" fmla="*/ 1022513 h 1634725"/>
              <a:gd name="connsiteX8" fmla="*/ 521026 w 1172308"/>
              <a:gd name="connsiteY8" fmla="*/ 1048564 h 1634725"/>
              <a:gd name="connsiteX9" fmla="*/ 501488 w 1172308"/>
              <a:gd name="connsiteY9" fmla="*/ 1087641 h 1634725"/>
              <a:gd name="connsiteX10" fmla="*/ 475436 w 1172308"/>
              <a:gd name="connsiteY10" fmla="*/ 1107180 h 1634725"/>
              <a:gd name="connsiteX11" fmla="*/ 429846 w 1172308"/>
              <a:gd name="connsiteY11" fmla="*/ 1133231 h 1634725"/>
              <a:gd name="connsiteX12" fmla="*/ 397282 w 1172308"/>
              <a:gd name="connsiteY12" fmla="*/ 1159282 h 1634725"/>
              <a:gd name="connsiteX13" fmla="*/ 364718 w 1172308"/>
              <a:gd name="connsiteY13" fmla="*/ 1178821 h 1634725"/>
              <a:gd name="connsiteX14" fmla="*/ 345180 w 1172308"/>
              <a:gd name="connsiteY14" fmla="*/ 1198359 h 1634725"/>
              <a:gd name="connsiteX15" fmla="*/ 306103 w 1172308"/>
              <a:gd name="connsiteY15" fmla="*/ 1230923 h 1634725"/>
              <a:gd name="connsiteX16" fmla="*/ 208411 w 1172308"/>
              <a:gd name="connsiteY16" fmla="*/ 1348154 h 1634725"/>
              <a:gd name="connsiteX17" fmla="*/ 97693 w 1172308"/>
              <a:gd name="connsiteY17" fmla="*/ 1537026 h 1634725"/>
              <a:gd name="connsiteX18" fmla="*/ 65129 w 1172308"/>
              <a:gd name="connsiteY18" fmla="*/ 1576103 h 1634725"/>
              <a:gd name="connsiteX19" fmla="*/ 45590 w 1172308"/>
              <a:gd name="connsiteY19" fmla="*/ 1608667 h 1634725"/>
              <a:gd name="connsiteX20" fmla="*/ 0 w 1172308"/>
              <a:gd name="connsiteY20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21026 w 1172308"/>
              <a:gd name="connsiteY7" fmla="*/ 1048564 h 1634725"/>
              <a:gd name="connsiteX8" fmla="*/ 501488 w 1172308"/>
              <a:gd name="connsiteY8" fmla="*/ 1087641 h 1634725"/>
              <a:gd name="connsiteX9" fmla="*/ 475436 w 1172308"/>
              <a:gd name="connsiteY9" fmla="*/ 1107180 h 1634725"/>
              <a:gd name="connsiteX10" fmla="*/ 429846 w 1172308"/>
              <a:gd name="connsiteY10" fmla="*/ 1133231 h 1634725"/>
              <a:gd name="connsiteX11" fmla="*/ 397282 w 1172308"/>
              <a:gd name="connsiteY11" fmla="*/ 1159282 h 1634725"/>
              <a:gd name="connsiteX12" fmla="*/ 364718 w 1172308"/>
              <a:gd name="connsiteY12" fmla="*/ 1178821 h 1634725"/>
              <a:gd name="connsiteX13" fmla="*/ 345180 w 1172308"/>
              <a:gd name="connsiteY13" fmla="*/ 1198359 h 1634725"/>
              <a:gd name="connsiteX14" fmla="*/ 306103 w 1172308"/>
              <a:gd name="connsiteY14" fmla="*/ 1230923 h 1634725"/>
              <a:gd name="connsiteX15" fmla="*/ 208411 w 1172308"/>
              <a:gd name="connsiteY15" fmla="*/ 1348154 h 1634725"/>
              <a:gd name="connsiteX16" fmla="*/ 97693 w 1172308"/>
              <a:gd name="connsiteY16" fmla="*/ 1537026 h 1634725"/>
              <a:gd name="connsiteX17" fmla="*/ 65129 w 1172308"/>
              <a:gd name="connsiteY17" fmla="*/ 1576103 h 1634725"/>
              <a:gd name="connsiteX18" fmla="*/ 45590 w 1172308"/>
              <a:gd name="connsiteY18" fmla="*/ 1608667 h 1634725"/>
              <a:gd name="connsiteX19" fmla="*/ 0 w 1172308"/>
              <a:gd name="connsiteY19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75436 w 1172308"/>
              <a:gd name="connsiteY8" fmla="*/ 1107180 h 1634725"/>
              <a:gd name="connsiteX9" fmla="*/ 429846 w 1172308"/>
              <a:gd name="connsiteY9" fmla="*/ 1133231 h 1634725"/>
              <a:gd name="connsiteX10" fmla="*/ 397282 w 1172308"/>
              <a:gd name="connsiteY10" fmla="*/ 1159282 h 1634725"/>
              <a:gd name="connsiteX11" fmla="*/ 364718 w 1172308"/>
              <a:gd name="connsiteY11" fmla="*/ 1178821 h 1634725"/>
              <a:gd name="connsiteX12" fmla="*/ 345180 w 1172308"/>
              <a:gd name="connsiteY12" fmla="*/ 1198359 h 1634725"/>
              <a:gd name="connsiteX13" fmla="*/ 306103 w 1172308"/>
              <a:gd name="connsiteY13" fmla="*/ 1230923 h 1634725"/>
              <a:gd name="connsiteX14" fmla="*/ 208411 w 1172308"/>
              <a:gd name="connsiteY14" fmla="*/ 1348154 h 1634725"/>
              <a:gd name="connsiteX15" fmla="*/ 97693 w 1172308"/>
              <a:gd name="connsiteY15" fmla="*/ 1537026 h 1634725"/>
              <a:gd name="connsiteX16" fmla="*/ 65129 w 1172308"/>
              <a:gd name="connsiteY16" fmla="*/ 1576103 h 1634725"/>
              <a:gd name="connsiteX17" fmla="*/ 45590 w 1172308"/>
              <a:gd name="connsiteY17" fmla="*/ 1608667 h 1634725"/>
              <a:gd name="connsiteX18" fmla="*/ 0 w 1172308"/>
              <a:gd name="connsiteY18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97282 w 1172308"/>
              <a:gd name="connsiteY9" fmla="*/ 1159282 h 1634725"/>
              <a:gd name="connsiteX10" fmla="*/ 364718 w 1172308"/>
              <a:gd name="connsiteY10" fmla="*/ 1178821 h 1634725"/>
              <a:gd name="connsiteX11" fmla="*/ 345180 w 1172308"/>
              <a:gd name="connsiteY11" fmla="*/ 1198359 h 1634725"/>
              <a:gd name="connsiteX12" fmla="*/ 306103 w 1172308"/>
              <a:gd name="connsiteY12" fmla="*/ 1230923 h 1634725"/>
              <a:gd name="connsiteX13" fmla="*/ 208411 w 1172308"/>
              <a:gd name="connsiteY13" fmla="*/ 1348154 h 1634725"/>
              <a:gd name="connsiteX14" fmla="*/ 97693 w 1172308"/>
              <a:gd name="connsiteY14" fmla="*/ 1537026 h 1634725"/>
              <a:gd name="connsiteX15" fmla="*/ 65129 w 1172308"/>
              <a:gd name="connsiteY15" fmla="*/ 1576103 h 1634725"/>
              <a:gd name="connsiteX16" fmla="*/ 45590 w 1172308"/>
              <a:gd name="connsiteY16" fmla="*/ 1608667 h 1634725"/>
              <a:gd name="connsiteX17" fmla="*/ 0 w 1172308"/>
              <a:gd name="connsiteY17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64718 w 1172308"/>
              <a:gd name="connsiteY9" fmla="*/ 1178821 h 1634725"/>
              <a:gd name="connsiteX10" fmla="*/ 345180 w 1172308"/>
              <a:gd name="connsiteY10" fmla="*/ 1198359 h 1634725"/>
              <a:gd name="connsiteX11" fmla="*/ 306103 w 1172308"/>
              <a:gd name="connsiteY11" fmla="*/ 1230923 h 1634725"/>
              <a:gd name="connsiteX12" fmla="*/ 208411 w 1172308"/>
              <a:gd name="connsiteY12" fmla="*/ 1348154 h 1634725"/>
              <a:gd name="connsiteX13" fmla="*/ 97693 w 1172308"/>
              <a:gd name="connsiteY13" fmla="*/ 1537026 h 1634725"/>
              <a:gd name="connsiteX14" fmla="*/ 65129 w 1172308"/>
              <a:gd name="connsiteY14" fmla="*/ 1576103 h 1634725"/>
              <a:gd name="connsiteX15" fmla="*/ 45590 w 1172308"/>
              <a:gd name="connsiteY15" fmla="*/ 1608667 h 1634725"/>
              <a:gd name="connsiteX16" fmla="*/ 0 w 1172308"/>
              <a:gd name="connsiteY16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06103 w 1172308"/>
              <a:gd name="connsiteY9" fmla="*/ 1230923 h 1634725"/>
              <a:gd name="connsiteX10" fmla="*/ 208411 w 1172308"/>
              <a:gd name="connsiteY10" fmla="*/ 1348154 h 1634725"/>
              <a:gd name="connsiteX11" fmla="*/ 97693 w 1172308"/>
              <a:gd name="connsiteY11" fmla="*/ 1537026 h 1634725"/>
              <a:gd name="connsiteX12" fmla="*/ 65129 w 1172308"/>
              <a:gd name="connsiteY12" fmla="*/ 1576103 h 1634725"/>
              <a:gd name="connsiteX13" fmla="*/ 45590 w 1172308"/>
              <a:gd name="connsiteY13" fmla="*/ 1608667 h 1634725"/>
              <a:gd name="connsiteX14" fmla="*/ 0 w 1172308"/>
              <a:gd name="connsiteY14" fmla="*/ 1634718 h 1634725"/>
              <a:gd name="connsiteX0" fmla="*/ 1126718 w 1126718"/>
              <a:gd name="connsiteY0" fmla="*/ 0 h 1608667"/>
              <a:gd name="connsiteX1" fmla="*/ 957385 w 1126718"/>
              <a:gd name="connsiteY1" fmla="*/ 123744 h 1608667"/>
              <a:gd name="connsiteX2" fmla="*/ 846667 w 1126718"/>
              <a:gd name="connsiteY2" fmla="*/ 201898 h 1608667"/>
              <a:gd name="connsiteX3" fmla="*/ 703385 w 1126718"/>
              <a:gd name="connsiteY3" fmla="*/ 338667 h 1608667"/>
              <a:gd name="connsiteX4" fmla="*/ 566615 w 1126718"/>
              <a:gd name="connsiteY4" fmla="*/ 579641 h 1608667"/>
              <a:gd name="connsiteX5" fmla="*/ 508000 w 1126718"/>
              <a:gd name="connsiteY5" fmla="*/ 892257 h 1608667"/>
              <a:gd name="connsiteX6" fmla="*/ 466237 w 1126718"/>
              <a:gd name="connsiteY6" fmla="*/ 1025688 h 1608667"/>
              <a:gd name="connsiteX7" fmla="*/ 384256 w 1126718"/>
              <a:gd name="connsiteY7" fmla="*/ 1133231 h 1608667"/>
              <a:gd name="connsiteX8" fmla="*/ 319128 w 1126718"/>
              <a:gd name="connsiteY8" fmla="*/ 1178821 h 1608667"/>
              <a:gd name="connsiteX9" fmla="*/ 260513 w 1126718"/>
              <a:gd name="connsiteY9" fmla="*/ 1230923 h 1608667"/>
              <a:gd name="connsiteX10" fmla="*/ 162821 w 1126718"/>
              <a:gd name="connsiteY10" fmla="*/ 1348154 h 1608667"/>
              <a:gd name="connsiteX11" fmla="*/ 52103 w 1126718"/>
              <a:gd name="connsiteY11" fmla="*/ 1537026 h 1608667"/>
              <a:gd name="connsiteX12" fmla="*/ 19539 w 1126718"/>
              <a:gd name="connsiteY12" fmla="*/ 1576103 h 1608667"/>
              <a:gd name="connsiteX13" fmla="*/ 0 w 1126718"/>
              <a:gd name="connsiteY13" fmla="*/ 1608667 h 1608667"/>
              <a:gd name="connsiteX0" fmla="*/ 1107179 w 1107179"/>
              <a:gd name="connsiteY0" fmla="*/ 0 h 1576103"/>
              <a:gd name="connsiteX1" fmla="*/ 937846 w 1107179"/>
              <a:gd name="connsiteY1" fmla="*/ 123744 h 1576103"/>
              <a:gd name="connsiteX2" fmla="*/ 827128 w 1107179"/>
              <a:gd name="connsiteY2" fmla="*/ 201898 h 1576103"/>
              <a:gd name="connsiteX3" fmla="*/ 683846 w 1107179"/>
              <a:gd name="connsiteY3" fmla="*/ 338667 h 1576103"/>
              <a:gd name="connsiteX4" fmla="*/ 547076 w 1107179"/>
              <a:gd name="connsiteY4" fmla="*/ 579641 h 1576103"/>
              <a:gd name="connsiteX5" fmla="*/ 488461 w 1107179"/>
              <a:gd name="connsiteY5" fmla="*/ 892257 h 1576103"/>
              <a:gd name="connsiteX6" fmla="*/ 446698 w 1107179"/>
              <a:gd name="connsiteY6" fmla="*/ 1025688 h 1576103"/>
              <a:gd name="connsiteX7" fmla="*/ 364717 w 1107179"/>
              <a:gd name="connsiteY7" fmla="*/ 1133231 h 1576103"/>
              <a:gd name="connsiteX8" fmla="*/ 299589 w 1107179"/>
              <a:gd name="connsiteY8" fmla="*/ 1178821 h 1576103"/>
              <a:gd name="connsiteX9" fmla="*/ 240974 w 1107179"/>
              <a:gd name="connsiteY9" fmla="*/ 1230923 h 1576103"/>
              <a:gd name="connsiteX10" fmla="*/ 143282 w 1107179"/>
              <a:gd name="connsiteY10" fmla="*/ 1348154 h 1576103"/>
              <a:gd name="connsiteX11" fmla="*/ 32564 w 1107179"/>
              <a:gd name="connsiteY11" fmla="*/ 1537026 h 1576103"/>
              <a:gd name="connsiteX12" fmla="*/ 0 w 1107179"/>
              <a:gd name="connsiteY12" fmla="*/ 1576103 h 1576103"/>
              <a:gd name="connsiteX0" fmla="*/ 1074615 w 1074615"/>
              <a:gd name="connsiteY0" fmla="*/ 0 h 1537026"/>
              <a:gd name="connsiteX1" fmla="*/ 905282 w 1074615"/>
              <a:gd name="connsiteY1" fmla="*/ 123744 h 1537026"/>
              <a:gd name="connsiteX2" fmla="*/ 794564 w 1074615"/>
              <a:gd name="connsiteY2" fmla="*/ 201898 h 1537026"/>
              <a:gd name="connsiteX3" fmla="*/ 651282 w 1074615"/>
              <a:gd name="connsiteY3" fmla="*/ 338667 h 1537026"/>
              <a:gd name="connsiteX4" fmla="*/ 514512 w 1074615"/>
              <a:gd name="connsiteY4" fmla="*/ 579641 h 1537026"/>
              <a:gd name="connsiteX5" fmla="*/ 455897 w 1074615"/>
              <a:gd name="connsiteY5" fmla="*/ 892257 h 1537026"/>
              <a:gd name="connsiteX6" fmla="*/ 414134 w 1074615"/>
              <a:gd name="connsiteY6" fmla="*/ 1025688 h 1537026"/>
              <a:gd name="connsiteX7" fmla="*/ 332153 w 1074615"/>
              <a:gd name="connsiteY7" fmla="*/ 1133231 h 1537026"/>
              <a:gd name="connsiteX8" fmla="*/ 267025 w 1074615"/>
              <a:gd name="connsiteY8" fmla="*/ 1178821 h 1537026"/>
              <a:gd name="connsiteX9" fmla="*/ 208410 w 1074615"/>
              <a:gd name="connsiteY9" fmla="*/ 1230923 h 1537026"/>
              <a:gd name="connsiteX10" fmla="*/ 110718 w 1074615"/>
              <a:gd name="connsiteY10" fmla="*/ 1348154 h 1537026"/>
              <a:gd name="connsiteX11" fmla="*/ 0 w 1074615"/>
              <a:gd name="connsiteY11" fmla="*/ 1537026 h 1537026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351203 w 1093665"/>
              <a:gd name="connsiteY7" fmla="*/ 1133231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380674 w 1093665"/>
              <a:gd name="connsiteY7" fmla="*/ 1029433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5084 w 1093665"/>
              <a:gd name="connsiteY6" fmla="*/ 10129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384500 w 1192090"/>
              <a:gd name="connsiteY7" fmla="*/ 1178821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87159 w 1192090"/>
              <a:gd name="connsiteY6" fmla="*/ 952663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13047 w 1192090"/>
              <a:gd name="connsiteY5" fmla="*/ 825582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82925 w 1261940"/>
              <a:gd name="connsiteY6" fmla="*/ 1131196 h 1759276"/>
              <a:gd name="connsiteX7" fmla="*/ 395735 w 1261940"/>
              <a:gd name="connsiteY7" fmla="*/ 1230923 h 1759276"/>
              <a:gd name="connsiteX8" fmla="*/ 298043 w 1261940"/>
              <a:gd name="connsiteY8" fmla="*/ 1348154 h 1759276"/>
              <a:gd name="connsiteX9" fmla="*/ 0 w 1261940"/>
              <a:gd name="connsiteY9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57525 w 1261940"/>
              <a:gd name="connsiteY6" fmla="*/ 1099446 h 1759276"/>
              <a:gd name="connsiteX7" fmla="*/ 395735 w 1261940"/>
              <a:gd name="connsiteY7" fmla="*/ 1230923 h 1759276"/>
              <a:gd name="connsiteX8" fmla="*/ 298043 w 1261940"/>
              <a:gd name="connsiteY8" fmla="*/ 1348154 h 1759276"/>
              <a:gd name="connsiteX9" fmla="*/ 0 w 1261940"/>
              <a:gd name="connsiteY9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57525 w 1261940"/>
              <a:gd name="connsiteY6" fmla="*/ 1099446 h 1759276"/>
              <a:gd name="connsiteX7" fmla="*/ 298043 w 1261940"/>
              <a:gd name="connsiteY7" fmla="*/ 1348154 h 1759276"/>
              <a:gd name="connsiteX8" fmla="*/ 0 w 1261940"/>
              <a:gd name="connsiteY8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51147 w 1261940"/>
              <a:gd name="connsiteY5" fmla="*/ 809707 h 1759276"/>
              <a:gd name="connsiteX6" fmla="*/ 457525 w 1261940"/>
              <a:gd name="connsiteY6" fmla="*/ 1099446 h 1759276"/>
              <a:gd name="connsiteX7" fmla="*/ 298043 w 1261940"/>
              <a:gd name="connsiteY7" fmla="*/ 1348154 h 1759276"/>
              <a:gd name="connsiteX8" fmla="*/ 0 w 1261940"/>
              <a:gd name="connsiteY8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551147 w 1261940"/>
              <a:gd name="connsiteY4" fmla="*/ 809707 h 1759276"/>
              <a:gd name="connsiteX5" fmla="*/ 457525 w 1261940"/>
              <a:gd name="connsiteY5" fmla="*/ 1099446 h 1759276"/>
              <a:gd name="connsiteX6" fmla="*/ 298043 w 1261940"/>
              <a:gd name="connsiteY6" fmla="*/ 1348154 h 1759276"/>
              <a:gd name="connsiteX7" fmla="*/ 0 w 1261940"/>
              <a:gd name="connsiteY7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838607 w 1261940"/>
              <a:gd name="connsiteY2" fmla="*/ 338667 h 1759276"/>
              <a:gd name="connsiteX3" fmla="*/ 551147 w 1261940"/>
              <a:gd name="connsiteY3" fmla="*/ 809707 h 1759276"/>
              <a:gd name="connsiteX4" fmla="*/ 457525 w 1261940"/>
              <a:gd name="connsiteY4" fmla="*/ 1099446 h 1759276"/>
              <a:gd name="connsiteX5" fmla="*/ 298043 w 1261940"/>
              <a:gd name="connsiteY5" fmla="*/ 1348154 h 1759276"/>
              <a:gd name="connsiteX6" fmla="*/ 0 w 1261940"/>
              <a:gd name="connsiteY6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778282 w 1261940"/>
              <a:gd name="connsiteY2" fmla="*/ 392642 h 1759276"/>
              <a:gd name="connsiteX3" fmla="*/ 551147 w 1261940"/>
              <a:gd name="connsiteY3" fmla="*/ 809707 h 1759276"/>
              <a:gd name="connsiteX4" fmla="*/ 457525 w 1261940"/>
              <a:gd name="connsiteY4" fmla="*/ 1099446 h 1759276"/>
              <a:gd name="connsiteX5" fmla="*/ 298043 w 1261940"/>
              <a:gd name="connsiteY5" fmla="*/ 1348154 h 1759276"/>
              <a:gd name="connsiteX6" fmla="*/ 0 w 1261940"/>
              <a:gd name="connsiteY6" fmla="*/ 1759276 h 1759276"/>
              <a:gd name="connsiteX0" fmla="*/ 1379415 w 1379415"/>
              <a:gd name="connsiteY0" fmla="*/ 0 h 1886276"/>
              <a:gd name="connsiteX1" fmla="*/ 1210082 w 1379415"/>
              <a:gd name="connsiteY1" fmla="*/ 123744 h 1886276"/>
              <a:gd name="connsiteX2" fmla="*/ 895757 w 1379415"/>
              <a:gd name="connsiteY2" fmla="*/ 392642 h 1886276"/>
              <a:gd name="connsiteX3" fmla="*/ 668622 w 1379415"/>
              <a:gd name="connsiteY3" fmla="*/ 809707 h 1886276"/>
              <a:gd name="connsiteX4" fmla="*/ 575000 w 1379415"/>
              <a:gd name="connsiteY4" fmla="*/ 1099446 h 1886276"/>
              <a:gd name="connsiteX5" fmla="*/ 415518 w 1379415"/>
              <a:gd name="connsiteY5" fmla="*/ 1348154 h 1886276"/>
              <a:gd name="connsiteX6" fmla="*/ 0 w 1379415"/>
              <a:gd name="connsiteY6" fmla="*/ 1886276 h 1886276"/>
              <a:gd name="connsiteX0" fmla="*/ 1379415 w 1379415"/>
              <a:gd name="connsiteY0" fmla="*/ 0 h 1886276"/>
              <a:gd name="connsiteX1" fmla="*/ 1210082 w 1379415"/>
              <a:gd name="connsiteY1" fmla="*/ 123744 h 1886276"/>
              <a:gd name="connsiteX2" fmla="*/ 895757 w 1379415"/>
              <a:gd name="connsiteY2" fmla="*/ 392642 h 1886276"/>
              <a:gd name="connsiteX3" fmla="*/ 668622 w 1379415"/>
              <a:gd name="connsiteY3" fmla="*/ 809707 h 1886276"/>
              <a:gd name="connsiteX4" fmla="*/ 498800 w 1379415"/>
              <a:gd name="connsiteY4" fmla="*/ 1159771 h 1886276"/>
              <a:gd name="connsiteX5" fmla="*/ 415518 w 1379415"/>
              <a:gd name="connsiteY5" fmla="*/ 1348154 h 1886276"/>
              <a:gd name="connsiteX6" fmla="*/ 0 w 1379415"/>
              <a:gd name="connsiteY6" fmla="*/ 1886276 h 1886276"/>
              <a:gd name="connsiteX0" fmla="*/ 1379415 w 1379415"/>
              <a:gd name="connsiteY0" fmla="*/ 0 h 1886276"/>
              <a:gd name="connsiteX1" fmla="*/ 1210082 w 1379415"/>
              <a:gd name="connsiteY1" fmla="*/ 123744 h 1886276"/>
              <a:gd name="connsiteX2" fmla="*/ 895757 w 1379415"/>
              <a:gd name="connsiteY2" fmla="*/ 392642 h 1886276"/>
              <a:gd name="connsiteX3" fmla="*/ 668622 w 1379415"/>
              <a:gd name="connsiteY3" fmla="*/ 809707 h 1886276"/>
              <a:gd name="connsiteX4" fmla="*/ 498800 w 1379415"/>
              <a:gd name="connsiteY4" fmla="*/ 1159771 h 1886276"/>
              <a:gd name="connsiteX5" fmla="*/ 291693 w 1379415"/>
              <a:gd name="connsiteY5" fmla="*/ 1459279 h 1886276"/>
              <a:gd name="connsiteX6" fmla="*/ 0 w 1379415"/>
              <a:gd name="connsiteY6" fmla="*/ 1886276 h 188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415" h="1886276">
                <a:moveTo>
                  <a:pt x="1379415" y="0"/>
                </a:moveTo>
                <a:cubicBezTo>
                  <a:pt x="1121759" y="197032"/>
                  <a:pt x="1290692" y="58304"/>
                  <a:pt x="1210082" y="123744"/>
                </a:cubicBezTo>
                <a:cubicBezTo>
                  <a:pt x="1129472" y="189184"/>
                  <a:pt x="986000" y="278315"/>
                  <a:pt x="895757" y="392642"/>
                </a:cubicBezTo>
                <a:cubicBezTo>
                  <a:pt x="805514" y="506969"/>
                  <a:pt x="732136" y="682911"/>
                  <a:pt x="668622" y="809707"/>
                </a:cubicBezTo>
                <a:cubicBezTo>
                  <a:pt x="605108" y="936504"/>
                  <a:pt x="561622" y="1051509"/>
                  <a:pt x="498800" y="1159771"/>
                </a:cubicBezTo>
                <a:cubicBezTo>
                  <a:pt x="435979" y="1268033"/>
                  <a:pt x="374826" y="1338195"/>
                  <a:pt x="291693" y="1459279"/>
                </a:cubicBezTo>
                <a:cubicBezTo>
                  <a:pt x="208560" y="1580363"/>
                  <a:pt x="46719" y="1830213"/>
                  <a:pt x="0" y="188627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/>
          <p:cNvSpPr/>
          <p:nvPr/>
        </p:nvSpPr>
        <p:spPr>
          <a:xfrm>
            <a:off x="1093503" y="4394444"/>
            <a:ext cx="2123179" cy="1712872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042748" y="1336211"/>
            <a:ext cx="1127377" cy="4716426"/>
          </a:xfrm>
          <a:custGeom>
            <a:avLst/>
            <a:gdLst>
              <a:gd name="connsiteX0" fmla="*/ 713223 w 1136564"/>
              <a:gd name="connsiteY0" fmla="*/ 0 h 3949097"/>
              <a:gd name="connsiteX1" fmla="*/ 78212 w 1136564"/>
              <a:gd name="connsiteY1" fmla="*/ 489503 h 3949097"/>
              <a:gd name="connsiteX2" fmla="*/ 111285 w 1136564"/>
              <a:gd name="connsiteY2" fmla="*/ 1303136 h 3949097"/>
              <a:gd name="connsiteX3" fmla="*/ 991041 w 1136564"/>
              <a:gd name="connsiteY3" fmla="*/ 2500433 h 3949097"/>
              <a:gd name="connsiteX4" fmla="*/ 1136564 w 1136564"/>
              <a:gd name="connsiteY4" fmla="*/ 3949097 h 3949097"/>
              <a:gd name="connsiteX5" fmla="*/ 1136564 w 1136564"/>
              <a:gd name="connsiteY5" fmla="*/ 3949097 h 3949097"/>
              <a:gd name="connsiteX0" fmla="*/ 713223 w 1143275"/>
              <a:gd name="connsiteY0" fmla="*/ 0 h 4716426"/>
              <a:gd name="connsiteX1" fmla="*/ 78212 w 1143275"/>
              <a:gd name="connsiteY1" fmla="*/ 489503 h 4716426"/>
              <a:gd name="connsiteX2" fmla="*/ 111285 w 1143275"/>
              <a:gd name="connsiteY2" fmla="*/ 1303136 h 4716426"/>
              <a:gd name="connsiteX3" fmla="*/ 991041 w 1143275"/>
              <a:gd name="connsiteY3" fmla="*/ 2500433 h 4716426"/>
              <a:gd name="connsiteX4" fmla="*/ 1136564 w 1143275"/>
              <a:gd name="connsiteY4" fmla="*/ 3949097 h 4716426"/>
              <a:gd name="connsiteX5" fmla="*/ 1116720 w 1143275"/>
              <a:gd name="connsiteY5" fmla="*/ 4716426 h 4716426"/>
              <a:gd name="connsiteX0" fmla="*/ 713223 w 1116720"/>
              <a:gd name="connsiteY0" fmla="*/ 0 h 4716426"/>
              <a:gd name="connsiteX1" fmla="*/ 78212 w 1116720"/>
              <a:gd name="connsiteY1" fmla="*/ 489503 h 4716426"/>
              <a:gd name="connsiteX2" fmla="*/ 111285 w 1116720"/>
              <a:gd name="connsiteY2" fmla="*/ 1303136 h 4716426"/>
              <a:gd name="connsiteX3" fmla="*/ 991041 w 1116720"/>
              <a:gd name="connsiteY3" fmla="*/ 2500433 h 4716426"/>
              <a:gd name="connsiteX4" fmla="*/ 1116720 w 1116720"/>
              <a:gd name="connsiteY4" fmla="*/ 4716426 h 4716426"/>
              <a:gd name="connsiteX0" fmla="*/ 713223 w 1127377"/>
              <a:gd name="connsiteY0" fmla="*/ 0 h 4716426"/>
              <a:gd name="connsiteX1" fmla="*/ 78212 w 1127377"/>
              <a:gd name="connsiteY1" fmla="*/ 489503 h 4716426"/>
              <a:gd name="connsiteX2" fmla="*/ 111285 w 1127377"/>
              <a:gd name="connsiteY2" fmla="*/ 1303136 h 4716426"/>
              <a:gd name="connsiteX3" fmla="*/ 991041 w 1127377"/>
              <a:gd name="connsiteY3" fmla="*/ 2500433 h 4716426"/>
              <a:gd name="connsiteX4" fmla="*/ 1116720 w 1127377"/>
              <a:gd name="connsiteY4" fmla="*/ 4716426 h 471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377" h="4716426">
                <a:moveTo>
                  <a:pt x="713223" y="0"/>
                </a:moveTo>
                <a:cubicBezTo>
                  <a:pt x="445879" y="136157"/>
                  <a:pt x="178535" y="272314"/>
                  <a:pt x="78212" y="489503"/>
                </a:cubicBezTo>
                <a:cubicBezTo>
                  <a:pt x="-22111" y="706692"/>
                  <a:pt x="-40853" y="967981"/>
                  <a:pt x="111285" y="1303136"/>
                </a:cubicBezTo>
                <a:cubicBezTo>
                  <a:pt x="263423" y="1638291"/>
                  <a:pt x="823469" y="1931551"/>
                  <a:pt x="991041" y="2500433"/>
                </a:cubicBezTo>
                <a:cubicBezTo>
                  <a:pt x="1158613" y="3069315"/>
                  <a:pt x="1130225" y="3408054"/>
                  <a:pt x="1116720" y="4716426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93772" y="602343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220 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02629" y="602343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Gbit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Ethernet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4382" y="3216497"/>
            <a:ext cx="235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Up to 256 Channels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51140" y="5291354"/>
            <a:ext cx="118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Detector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22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2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31" y="755486"/>
            <a:ext cx="5782234" cy="5496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MEG II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94732" y="5119283"/>
            <a:ext cx="1979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35 crates</a:t>
            </a:r>
            <a:b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x 256 channels</a:t>
            </a:r>
            <a:b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= 9000 channels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6126" y="6046544"/>
            <a:ext cx="67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. . .</a:t>
            </a:r>
          </a:p>
        </p:txBody>
      </p:sp>
      <p:pic>
        <p:nvPicPr>
          <p:cNvPr id="12" name="Picture 11" descr="Screen Shot 2015-05-15 at 14.28.36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22" y="3442531"/>
            <a:ext cx="2038033" cy="1097082"/>
          </a:xfrm>
          <a:prstGeom prst="rect">
            <a:avLst/>
          </a:prstGeom>
        </p:spPr>
      </p:pic>
      <p:pic>
        <p:nvPicPr>
          <p:cNvPr id="13" name="Picture 12" descr="Screen Shot 2015-05-15 at 14.47.42 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22" y="958203"/>
            <a:ext cx="2139708" cy="112765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653676" y="3823414"/>
            <a:ext cx="2791404" cy="171987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53676" y="4054935"/>
            <a:ext cx="2791404" cy="621801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53676" y="4107854"/>
            <a:ext cx="2791404" cy="1494968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98420" y="1362671"/>
            <a:ext cx="1647061" cy="11271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IMG_2809_102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2059" y="3588741"/>
            <a:ext cx="1993755" cy="1188443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 flipV="1">
            <a:off x="7818579" y="1574347"/>
            <a:ext cx="555406" cy="2533507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23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5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WaveDAQ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Trigger resolution 10 ns (100 MHz clock)</a:t>
            </a:r>
          </a:p>
          <a:p>
            <a:r>
              <a:rPr lang="en-US" dirty="0" smtClean="0"/>
              <a:t>Trigger bandwidth 8 </a:t>
            </a:r>
            <a:r>
              <a:rPr lang="en-US" dirty="0" err="1" smtClean="0"/>
              <a:t>Gbit</a:t>
            </a:r>
            <a:r>
              <a:rPr lang="en-US" dirty="0" smtClean="0"/>
              <a:t> / s </a:t>
            </a:r>
          </a:p>
          <a:p>
            <a:r>
              <a:rPr lang="en-US" dirty="0" smtClean="0"/>
              <a:t>Trigger latency &lt;380 ns *) (9000 channels)</a:t>
            </a:r>
          </a:p>
          <a:p>
            <a:endParaRPr lang="en-US" dirty="0" smtClean="0"/>
          </a:p>
          <a:p>
            <a:r>
              <a:rPr lang="en-US" dirty="0" smtClean="0"/>
              <a:t>DAQ bandwidth 2 </a:t>
            </a:r>
            <a:r>
              <a:rPr lang="en-US" dirty="0" err="1" smtClean="0"/>
              <a:t>Gbit</a:t>
            </a:r>
            <a:r>
              <a:rPr lang="en-US" dirty="0" smtClean="0"/>
              <a:t> / s</a:t>
            </a:r>
          </a:p>
          <a:p>
            <a:r>
              <a:rPr lang="en-US" dirty="0" smtClean="0"/>
              <a:t>DAQ time measurement 10 ps *)</a:t>
            </a:r>
          </a:p>
          <a:p>
            <a:r>
              <a:rPr lang="en-US" dirty="0" smtClean="0"/>
              <a:t>DAQ dead time 3 - 35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/ event</a:t>
            </a:r>
          </a:p>
          <a:p>
            <a:endParaRPr lang="en-US" dirty="0" smtClean="0"/>
          </a:p>
          <a:p>
            <a:r>
              <a:rPr lang="en-US" dirty="0"/>
              <a:t>MEG II: </a:t>
            </a:r>
            <a:r>
              <a:rPr lang="en-US" dirty="0" smtClean="0"/>
              <a:t>7 x 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/s, DAQ eff. &gt; 95% @ 30 Hz *)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*) projected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24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13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5-05-15 15.44.39.jpg"/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1855"/>
            <a:ext cx="9144000" cy="5857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WaveDAQ system has been designed to fulfill needs of MEG II experiment</a:t>
            </a:r>
          </a:p>
          <a:p>
            <a:r>
              <a:rPr lang="en-US" dirty="0" smtClean="0"/>
              <a:t>System has huge potential for many others</a:t>
            </a:r>
            <a:br>
              <a:rPr lang="en-US" dirty="0" smtClean="0"/>
            </a:br>
            <a:r>
              <a:rPr lang="en-US" dirty="0" smtClean="0"/>
              <a:t>(costs: ~130 EUR / channel)</a:t>
            </a:r>
          </a:p>
          <a:p>
            <a:r>
              <a:rPr lang="en-US" dirty="0" smtClean="0"/>
              <a:t>Status: Crate fully working, trigger board and WaveDREAM board successfully tested, firmware to be finished, DCB under design</a:t>
            </a:r>
          </a:p>
          <a:p>
            <a:r>
              <a:rPr lang="en-US" dirty="0" smtClean="0"/>
              <a:t>First full crate test end of 2015, </a:t>
            </a:r>
            <a:br>
              <a:rPr lang="en-US" dirty="0" smtClean="0"/>
            </a:br>
            <a:r>
              <a:rPr lang="en-US" dirty="0" smtClean="0"/>
              <a:t>full system (35 crates) in 2016</a:t>
            </a:r>
          </a:p>
          <a:p>
            <a:r>
              <a:rPr lang="en-US" dirty="0" smtClean="0"/>
              <a:t>DRS5 chip (no dead-time) planned for 2017+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25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1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DRS4 Chip</a:t>
            </a:r>
            <a:endParaRPr lang="en-US" dirty="0"/>
          </a:p>
        </p:txBody>
      </p:sp>
      <p:sp>
        <p:nvSpPr>
          <p:cNvPr id="598" name="Rectangle 3"/>
          <p:cNvSpPr>
            <a:spLocks noChangeArrowheads="1"/>
          </p:cNvSpPr>
          <p:nvPr/>
        </p:nvSpPr>
        <p:spPr bwMode="auto">
          <a:xfrm>
            <a:off x="1385888" y="3617459"/>
            <a:ext cx="6629400" cy="3048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rPr>
              <a:t>Shift Register</a:t>
            </a:r>
          </a:p>
        </p:txBody>
      </p:sp>
      <p:sp>
        <p:nvSpPr>
          <p:cNvPr id="599" name="Line 4"/>
          <p:cNvSpPr>
            <a:spLocks noChangeShapeType="1"/>
          </p:cNvSpPr>
          <p:nvPr/>
        </p:nvSpPr>
        <p:spPr bwMode="auto">
          <a:xfrm flipH="1">
            <a:off x="1157288" y="3769859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00" name="Text Box 5"/>
          <p:cNvSpPr txBox="1">
            <a:spLocks noChangeArrowheads="1"/>
          </p:cNvSpPr>
          <p:nvPr/>
        </p:nvSpPr>
        <p:spPr bwMode="auto">
          <a:xfrm>
            <a:off x="217488" y="3558722"/>
            <a:ext cx="7626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ヒラギノ角ゴ Pro W3" charset="0"/>
                <a:cs typeface="Century Gothic"/>
              </a:rPr>
              <a:t>Clock</a:t>
            </a:r>
          </a:p>
        </p:txBody>
      </p:sp>
      <p:sp>
        <p:nvSpPr>
          <p:cNvPr id="601" name="Oval 6"/>
          <p:cNvSpPr>
            <a:spLocks noChangeArrowheads="1"/>
          </p:cNvSpPr>
          <p:nvPr/>
        </p:nvSpPr>
        <p:spPr bwMode="auto">
          <a:xfrm>
            <a:off x="1004888" y="3693659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02" name="Line 7"/>
          <p:cNvSpPr>
            <a:spLocks noChangeShapeType="1"/>
          </p:cNvSpPr>
          <p:nvPr/>
        </p:nvSpPr>
        <p:spPr bwMode="auto">
          <a:xfrm>
            <a:off x="1157288" y="2017259"/>
            <a:ext cx="6172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03" name="Line 8"/>
          <p:cNvSpPr>
            <a:spLocks noChangeShapeType="1"/>
          </p:cNvSpPr>
          <p:nvPr/>
        </p:nvSpPr>
        <p:spPr bwMode="auto">
          <a:xfrm>
            <a:off x="1843088" y="2017259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04" name="Line 9"/>
          <p:cNvSpPr>
            <a:spLocks noChangeShapeType="1"/>
          </p:cNvSpPr>
          <p:nvPr/>
        </p:nvSpPr>
        <p:spPr bwMode="auto">
          <a:xfrm>
            <a:off x="1843088" y="21696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05" name="Line 10"/>
          <p:cNvSpPr>
            <a:spLocks noChangeShapeType="1"/>
          </p:cNvSpPr>
          <p:nvPr/>
        </p:nvSpPr>
        <p:spPr bwMode="auto">
          <a:xfrm>
            <a:off x="1843088" y="23220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06" name="Line 11"/>
          <p:cNvSpPr>
            <a:spLocks noChangeShapeType="1"/>
          </p:cNvSpPr>
          <p:nvPr/>
        </p:nvSpPr>
        <p:spPr bwMode="auto">
          <a:xfrm>
            <a:off x="1690688" y="25506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07" name="Line 12"/>
          <p:cNvSpPr>
            <a:spLocks noChangeShapeType="1"/>
          </p:cNvSpPr>
          <p:nvPr/>
        </p:nvSpPr>
        <p:spPr bwMode="auto">
          <a:xfrm>
            <a:off x="1690688" y="26268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08" name="Line 13"/>
          <p:cNvSpPr>
            <a:spLocks noChangeShapeType="1"/>
          </p:cNvSpPr>
          <p:nvPr/>
        </p:nvSpPr>
        <p:spPr bwMode="auto">
          <a:xfrm>
            <a:off x="1843088" y="26268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09" name="Line 14"/>
          <p:cNvSpPr>
            <a:spLocks noChangeShapeType="1"/>
          </p:cNvSpPr>
          <p:nvPr/>
        </p:nvSpPr>
        <p:spPr bwMode="auto">
          <a:xfrm>
            <a:off x="1843088" y="24744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10" name="Line 15"/>
          <p:cNvSpPr>
            <a:spLocks noChangeShapeType="1"/>
          </p:cNvSpPr>
          <p:nvPr/>
        </p:nvSpPr>
        <p:spPr bwMode="auto">
          <a:xfrm>
            <a:off x="2147888" y="24744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11" name="Line 16"/>
          <p:cNvSpPr>
            <a:spLocks noChangeShapeType="1"/>
          </p:cNvSpPr>
          <p:nvPr/>
        </p:nvSpPr>
        <p:spPr bwMode="auto">
          <a:xfrm>
            <a:off x="2147888" y="27792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12" name="Line 17"/>
          <p:cNvSpPr>
            <a:spLocks noChangeShapeType="1"/>
          </p:cNvSpPr>
          <p:nvPr/>
        </p:nvSpPr>
        <p:spPr bwMode="auto">
          <a:xfrm>
            <a:off x="2147888" y="29316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613" name="Line 18"/>
          <p:cNvSpPr>
            <a:spLocks noChangeShapeType="1"/>
          </p:cNvSpPr>
          <p:nvPr/>
        </p:nvSpPr>
        <p:spPr bwMode="auto">
          <a:xfrm>
            <a:off x="2147888" y="3236459"/>
            <a:ext cx="6324600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grpSp>
        <p:nvGrpSpPr>
          <p:cNvPr id="614" name="Group 19"/>
          <p:cNvGrpSpPr>
            <a:grpSpLocks/>
          </p:cNvGrpSpPr>
          <p:nvPr/>
        </p:nvGrpSpPr>
        <p:grpSpPr bwMode="auto">
          <a:xfrm>
            <a:off x="1919288" y="1483859"/>
            <a:ext cx="76200" cy="762000"/>
            <a:chOff x="1296" y="1488"/>
            <a:chExt cx="48" cy="480"/>
          </a:xfrm>
        </p:grpSpPr>
        <p:sp>
          <p:nvSpPr>
            <p:cNvPr id="615" name="Line 20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16" name="Line 21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617" name="Group 22"/>
          <p:cNvGrpSpPr>
            <a:grpSpLocks/>
          </p:cNvGrpSpPr>
          <p:nvPr/>
        </p:nvGrpSpPr>
        <p:grpSpPr bwMode="auto">
          <a:xfrm>
            <a:off x="1309688" y="1407659"/>
            <a:ext cx="685800" cy="152400"/>
            <a:chOff x="912" y="1440"/>
            <a:chExt cx="432" cy="96"/>
          </a:xfrm>
        </p:grpSpPr>
        <p:grpSp>
          <p:nvGrpSpPr>
            <p:cNvPr id="618" name="Group 23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627" name="Line 2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28" name="Line 25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29" name="Line 2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30" name="Oval 27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619" name="Group 28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623" name="Line 2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24" name="Line 30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25" name="Line 3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26" name="Oval 32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620" name="Line 33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21" name="Line 34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22" name="Line 35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631" name="Group 36"/>
          <p:cNvGrpSpPr>
            <a:grpSpLocks/>
          </p:cNvGrpSpPr>
          <p:nvPr/>
        </p:nvGrpSpPr>
        <p:grpSpPr bwMode="auto">
          <a:xfrm>
            <a:off x="1995488" y="1407659"/>
            <a:ext cx="685800" cy="152400"/>
            <a:chOff x="912" y="1440"/>
            <a:chExt cx="432" cy="96"/>
          </a:xfrm>
        </p:grpSpPr>
        <p:grpSp>
          <p:nvGrpSpPr>
            <p:cNvPr id="632" name="Group 37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641" name="Line 3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42" name="Line 39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43" name="Line 4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44" name="Oval 41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633" name="Group 42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637" name="Line 4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38" name="Line 44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39" name="Line 4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40" name="Oval 46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634" name="Line 47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35" name="Line 48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36" name="Line 49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645" name="Group 50"/>
          <p:cNvGrpSpPr>
            <a:grpSpLocks/>
          </p:cNvGrpSpPr>
          <p:nvPr/>
        </p:nvGrpSpPr>
        <p:grpSpPr bwMode="auto">
          <a:xfrm>
            <a:off x="2681288" y="1407659"/>
            <a:ext cx="685800" cy="152400"/>
            <a:chOff x="912" y="1440"/>
            <a:chExt cx="432" cy="96"/>
          </a:xfrm>
        </p:grpSpPr>
        <p:grpSp>
          <p:nvGrpSpPr>
            <p:cNvPr id="646" name="Group 51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655" name="Line 5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56" name="Line 53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57" name="Line 5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58" name="Oval 55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647" name="Group 56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651" name="Line 5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52" name="Line 58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53" name="Line 5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54" name="Oval 60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648" name="Line 61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49" name="Line 62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50" name="Line 63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659" name="Group 64"/>
          <p:cNvGrpSpPr>
            <a:grpSpLocks/>
          </p:cNvGrpSpPr>
          <p:nvPr/>
        </p:nvGrpSpPr>
        <p:grpSpPr bwMode="auto">
          <a:xfrm>
            <a:off x="3367088" y="1407659"/>
            <a:ext cx="685800" cy="152400"/>
            <a:chOff x="912" y="1440"/>
            <a:chExt cx="432" cy="96"/>
          </a:xfrm>
        </p:grpSpPr>
        <p:grpSp>
          <p:nvGrpSpPr>
            <p:cNvPr id="660" name="Group 65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669" name="Line 6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70" name="Line 67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71" name="Line 6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72" name="Oval 69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661" name="Group 70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665" name="Line 7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66" name="Line 72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67" name="Line 7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68" name="Oval 74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662" name="Line 75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63" name="Line 76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64" name="Line 77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673" name="Group 78"/>
          <p:cNvGrpSpPr>
            <a:grpSpLocks/>
          </p:cNvGrpSpPr>
          <p:nvPr/>
        </p:nvGrpSpPr>
        <p:grpSpPr bwMode="auto">
          <a:xfrm>
            <a:off x="4052888" y="1407659"/>
            <a:ext cx="685800" cy="152400"/>
            <a:chOff x="912" y="1440"/>
            <a:chExt cx="432" cy="96"/>
          </a:xfrm>
        </p:grpSpPr>
        <p:grpSp>
          <p:nvGrpSpPr>
            <p:cNvPr id="674" name="Group 79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683" name="Line 8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84" name="Line 81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85" name="Line 8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86" name="Oval 83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675" name="Group 84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679" name="Line 8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80" name="Line 86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81" name="Line 8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82" name="Oval 88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676" name="Line 89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77" name="Line 90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78" name="Line 91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687" name="Group 92"/>
          <p:cNvGrpSpPr>
            <a:grpSpLocks/>
          </p:cNvGrpSpPr>
          <p:nvPr/>
        </p:nvGrpSpPr>
        <p:grpSpPr bwMode="auto">
          <a:xfrm>
            <a:off x="4738688" y="1407659"/>
            <a:ext cx="685800" cy="152400"/>
            <a:chOff x="912" y="1440"/>
            <a:chExt cx="432" cy="96"/>
          </a:xfrm>
        </p:grpSpPr>
        <p:grpSp>
          <p:nvGrpSpPr>
            <p:cNvPr id="688" name="Group 93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697" name="Line 9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98" name="Line 95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99" name="Line 9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00" name="Oval 97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689" name="Group 98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693" name="Line 9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94" name="Line 100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95" name="Line 10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696" name="Oval 102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690" name="Line 103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91" name="Line 104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692" name="Line 105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701" name="Group 106"/>
          <p:cNvGrpSpPr>
            <a:grpSpLocks/>
          </p:cNvGrpSpPr>
          <p:nvPr/>
        </p:nvGrpSpPr>
        <p:grpSpPr bwMode="auto">
          <a:xfrm>
            <a:off x="5424488" y="1407659"/>
            <a:ext cx="685800" cy="152400"/>
            <a:chOff x="912" y="1440"/>
            <a:chExt cx="432" cy="96"/>
          </a:xfrm>
        </p:grpSpPr>
        <p:grpSp>
          <p:nvGrpSpPr>
            <p:cNvPr id="702" name="Group 107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711" name="Line 10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12" name="Line 109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13" name="Line 11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14" name="Oval 111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703" name="Group 112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707" name="Line 11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08" name="Line 114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09" name="Line 11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10" name="Oval 116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704" name="Line 117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705" name="Line 118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706" name="Line 119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715" name="Group 120"/>
          <p:cNvGrpSpPr>
            <a:grpSpLocks/>
          </p:cNvGrpSpPr>
          <p:nvPr/>
        </p:nvGrpSpPr>
        <p:grpSpPr bwMode="auto">
          <a:xfrm>
            <a:off x="6110288" y="1407659"/>
            <a:ext cx="685800" cy="152400"/>
            <a:chOff x="912" y="1440"/>
            <a:chExt cx="432" cy="96"/>
          </a:xfrm>
        </p:grpSpPr>
        <p:grpSp>
          <p:nvGrpSpPr>
            <p:cNvPr id="716" name="Group 121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725" name="Line 12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26" name="Line 123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27" name="Line 12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28" name="Oval 125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717" name="Group 126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721" name="Line 12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22" name="Line 128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23" name="Line 12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24" name="Oval 130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718" name="Line 131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719" name="Line 132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720" name="Line 133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729" name="Group 134"/>
          <p:cNvGrpSpPr>
            <a:grpSpLocks/>
          </p:cNvGrpSpPr>
          <p:nvPr/>
        </p:nvGrpSpPr>
        <p:grpSpPr bwMode="auto">
          <a:xfrm>
            <a:off x="6796088" y="1407659"/>
            <a:ext cx="685800" cy="152400"/>
            <a:chOff x="912" y="1440"/>
            <a:chExt cx="432" cy="96"/>
          </a:xfrm>
        </p:grpSpPr>
        <p:grpSp>
          <p:nvGrpSpPr>
            <p:cNvPr id="730" name="Group 135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739" name="Line 13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40" name="Line 137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41" name="Line 13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42" name="Oval 139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731" name="Group 140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735" name="Line 14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36" name="Line 142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37" name="Line 14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738" name="Oval 144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732" name="Line 145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733" name="Line 146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734" name="Line 147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sp>
        <p:nvSpPr>
          <p:cNvPr id="743" name="Line 148"/>
          <p:cNvSpPr>
            <a:spLocks noChangeShapeType="1"/>
          </p:cNvSpPr>
          <p:nvPr/>
        </p:nvSpPr>
        <p:spPr bwMode="auto">
          <a:xfrm>
            <a:off x="2528888" y="2017259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44" name="Line 149"/>
          <p:cNvSpPr>
            <a:spLocks noChangeShapeType="1"/>
          </p:cNvSpPr>
          <p:nvPr/>
        </p:nvSpPr>
        <p:spPr bwMode="auto">
          <a:xfrm>
            <a:off x="2528888" y="21696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45" name="Line 150"/>
          <p:cNvSpPr>
            <a:spLocks noChangeShapeType="1"/>
          </p:cNvSpPr>
          <p:nvPr/>
        </p:nvSpPr>
        <p:spPr bwMode="auto">
          <a:xfrm>
            <a:off x="2528888" y="23220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46" name="Line 151"/>
          <p:cNvSpPr>
            <a:spLocks noChangeShapeType="1"/>
          </p:cNvSpPr>
          <p:nvPr/>
        </p:nvSpPr>
        <p:spPr bwMode="auto">
          <a:xfrm>
            <a:off x="2376488" y="25506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47" name="Line 152"/>
          <p:cNvSpPr>
            <a:spLocks noChangeShapeType="1"/>
          </p:cNvSpPr>
          <p:nvPr/>
        </p:nvSpPr>
        <p:spPr bwMode="auto">
          <a:xfrm>
            <a:off x="2376488" y="26268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48" name="Line 153"/>
          <p:cNvSpPr>
            <a:spLocks noChangeShapeType="1"/>
          </p:cNvSpPr>
          <p:nvPr/>
        </p:nvSpPr>
        <p:spPr bwMode="auto">
          <a:xfrm>
            <a:off x="2528888" y="26268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49" name="Line 154"/>
          <p:cNvSpPr>
            <a:spLocks noChangeShapeType="1"/>
          </p:cNvSpPr>
          <p:nvPr/>
        </p:nvSpPr>
        <p:spPr bwMode="auto">
          <a:xfrm>
            <a:off x="2833688" y="27792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50" name="Line 155"/>
          <p:cNvSpPr>
            <a:spLocks noChangeShapeType="1"/>
          </p:cNvSpPr>
          <p:nvPr/>
        </p:nvSpPr>
        <p:spPr bwMode="auto">
          <a:xfrm>
            <a:off x="2833688" y="29316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grpSp>
        <p:nvGrpSpPr>
          <p:cNvPr id="751" name="Group 156"/>
          <p:cNvGrpSpPr>
            <a:grpSpLocks/>
          </p:cNvGrpSpPr>
          <p:nvPr/>
        </p:nvGrpSpPr>
        <p:grpSpPr bwMode="auto">
          <a:xfrm>
            <a:off x="2605088" y="1483859"/>
            <a:ext cx="76200" cy="762000"/>
            <a:chOff x="1296" y="1488"/>
            <a:chExt cx="48" cy="480"/>
          </a:xfrm>
        </p:grpSpPr>
        <p:sp>
          <p:nvSpPr>
            <p:cNvPr id="752" name="Line 157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753" name="Line 158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sp>
        <p:nvSpPr>
          <p:cNvPr id="754" name="Line 159"/>
          <p:cNvSpPr>
            <a:spLocks noChangeShapeType="1"/>
          </p:cNvSpPr>
          <p:nvPr/>
        </p:nvSpPr>
        <p:spPr bwMode="auto">
          <a:xfrm>
            <a:off x="3214688" y="2017259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55" name="Line 160"/>
          <p:cNvSpPr>
            <a:spLocks noChangeShapeType="1"/>
          </p:cNvSpPr>
          <p:nvPr/>
        </p:nvSpPr>
        <p:spPr bwMode="auto">
          <a:xfrm>
            <a:off x="3214688" y="21696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56" name="Line 161"/>
          <p:cNvSpPr>
            <a:spLocks noChangeShapeType="1"/>
          </p:cNvSpPr>
          <p:nvPr/>
        </p:nvSpPr>
        <p:spPr bwMode="auto">
          <a:xfrm>
            <a:off x="3214688" y="23220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57" name="Line 162"/>
          <p:cNvSpPr>
            <a:spLocks noChangeShapeType="1"/>
          </p:cNvSpPr>
          <p:nvPr/>
        </p:nvSpPr>
        <p:spPr bwMode="auto">
          <a:xfrm>
            <a:off x="3062288" y="25506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58" name="Line 163"/>
          <p:cNvSpPr>
            <a:spLocks noChangeShapeType="1"/>
          </p:cNvSpPr>
          <p:nvPr/>
        </p:nvSpPr>
        <p:spPr bwMode="auto">
          <a:xfrm>
            <a:off x="3062288" y="26268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59" name="Line 164"/>
          <p:cNvSpPr>
            <a:spLocks noChangeShapeType="1"/>
          </p:cNvSpPr>
          <p:nvPr/>
        </p:nvSpPr>
        <p:spPr bwMode="auto">
          <a:xfrm>
            <a:off x="3214688" y="26268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60" name="Line 165"/>
          <p:cNvSpPr>
            <a:spLocks noChangeShapeType="1"/>
          </p:cNvSpPr>
          <p:nvPr/>
        </p:nvSpPr>
        <p:spPr bwMode="auto">
          <a:xfrm>
            <a:off x="3519488" y="27792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61" name="Line 166"/>
          <p:cNvSpPr>
            <a:spLocks noChangeShapeType="1"/>
          </p:cNvSpPr>
          <p:nvPr/>
        </p:nvSpPr>
        <p:spPr bwMode="auto">
          <a:xfrm>
            <a:off x="3519488" y="29316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grpSp>
        <p:nvGrpSpPr>
          <p:cNvPr id="762" name="Group 167"/>
          <p:cNvGrpSpPr>
            <a:grpSpLocks/>
          </p:cNvGrpSpPr>
          <p:nvPr/>
        </p:nvGrpSpPr>
        <p:grpSpPr bwMode="auto">
          <a:xfrm>
            <a:off x="3290888" y="1483859"/>
            <a:ext cx="76200" cy="762000"/>
            <a:chOff x="1296" y="1488"/>
            <a:chExt cx="48" cy="480"/>
          </a:xfrm>
        </p:grpSpPr>
        <p:sp>
          <p:nvSpPr>
            <p:cNvPr id="763" name="Line 168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764" name="Line 169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sp>
        <p:nvSpPr>
          <p:cNvPr id="765" name="Line 170"/>
          <p:cNvSpPr>
            <a:spLocks noChangeShapeType="1"/>
          </p:cNvSpPr>
          <p:nvPr/>
        </p:nvSpPr>
        <p:spPr bwMode="auto">
          <a:xfrm>
            <a:off x="3900488" y="2017259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66" name="Line 171"/>
          <p:cNvSpPr>
            <a:spLocks noChangeShapeType="1"/>
          </p:cNvSpPr>
          <p:nvPr/>
        </p:nvSpPr>
        <p:spPr bwMode="auto">
          <a:xfrm>
            <a:off x="3900488" y="21696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67" name="Line 172"/>
          <p:cNvSpPr>
            <a:spLocks noChangeShapeType="1"/>
          </p:cNvSpPr>
          <p:nvPr/>
        </p:nvSpPr>
        <p:spPr bwMode="auto">
          <a:xfrm>
            <a:off x="3900488" y="23220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68" name="Line 173"/>
          <p:cNvSpPr>
            <a:spLocks noChangeShapeType="1"/>
          </p:cNvSpPr>
          <p:nvPr/>
        </p:nvSpPr>
        <p:spPr bwMode="auto">
          <a:xfrm>
            <a:off x="3748088" y="25506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69" name="Line 174"/>
          <p:cNvSpPr>
            <a:spLocks noChangeShapeType="1"/>
          </p:cNvSpPr>
          <p:nvPr/>
        </p:nvSpPr>
        <p:spPr bwMode="auto">
          <a:xfrm>
            <a:off x="3748088" y="26268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70" name="Line 175"/>
          <p:cNvSpPr>
            <a:spLocks noChangeShapeType="1"/>
          </p:cNvSpPr>
          <p:nvPr/>
        </p:nvSpPr>
        <p:spPr bwMode="auto">
          <a:xfrm>
            <a:off x="3900488" y="26268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71" name="Line 176"/>
          <p:cNvSpPr>
            <a:spLocks noChangeShapeType="1"/>
          </p:cNvSpPr>
          <p:nvPr/>
        </p:nvSpPr>
        <p:spPr bwMode="auto">
          <a:xfrm>
            <a:off x="4205288" y="27792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72" name="Line 177"/>
          <p:cNvSpPr>
            <a:spLocks noChangeShapeType="1"/>
          </p:cNvSpPr>
          <p:nvPr/>
        </p:nvSpPr>
        <p:spPr bwMode="auto">
          <a:xfrm>
            <a:off x="4205288" y="29316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grpSp>
        <p:nvGrpSpPr>
          <p:cNvPr id="773" name="Group 178"/>
          <p:cNvGrpSpPr>
            <a:grpSpLocks/>
          </p:cNvGrpSpPr>
          <p:nvPr/>
        </p:nvGrpSpPr>
        <p:grpSpPr bwMode="auto">
          <a:xfrm>
            <a:off x="3976688" y="1483859"/>
            <a:ext cx="76200" cy="762000"/>
            <a:chOff x="1296" y="1488"/>
            <a:chExt cx="48" cy="480"/>
          </a:xfrm>
        </p:grpSpPr>
        <p:sp>
          <p:nvSpPr>
            <p:cNvPr id="774" name="Line 179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775" name="Line 180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sp>
        <p:nvSpPr>
          <p:cNvPr id="776" name="Line 181"/>
          <p:cNvSpPr>
            <a:spLocks noChangeShapeType="1"/>
          </p:cNvSpPr>
          <p:nvPr/>
        </p:nvSpPr>
        <p:spPr bwMode="auto">
          <a:xfrm>
            <a:off x="4586288" y="2017259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77" name="Line 182"/>
          <p:cNvSpPr>
            <a:spLocks noChangeShapeType="1"/>
          </p:cNvSpPr>
          <p:nvPr/>
        </p:nvSpPr>
        <p:spPr bwMode="auto">
          <a:xfrm>
            <a:off x="4586288" y="21696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78" name="Line 183"/>
          <p:cNvSpPr>
            <a:spLocks noChangeShapeType="1"/>
          </p:cNvSpPr>
          <p:nvPr/>
        </p:nvSpPr>
        <p:spPr bwMode="auto">
          <a:xfrm>
            <a:off x="4586288" y="23220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79" name="Line 184"/>
          <p:cNvSpPr>
            <a:spLocks noChangeShapeType="1"/>
          </p:cNvSpPr>
          <p:nvPr/>
        </p:nvSpPr>
        <p:spPr bwMode="auto">
          <a:xfrm>
            <a:off x="4433888" y="25506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80" name="Line 185"/>
          <p:cNvSpPr>
            <a:spLocks noChangeShapeType="1"/>
          </p:cNvSpPr>
          <p:nvPr/>
        </p:nvSpPr>
        <p:spPr bwMode="auto">
          <a:xfrm>
            <a:off x="4433888" y="26268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81" name="Line 186"/>
          <p:cNvSpPr>
            <a:spLocks noChangeShapeType="1"/>
          </p:cNvSpPr>
          <p:nvPr/>
        </p:nvSpPr>
        <p:spPr bwMode="auto">
          <a:xfrm>
            <a:off x="4586288" y="26268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82" name="Line 187"/>
          <p:cNvSpPr>
            <a:spLocks noChangeShapeType="1"/>
          </p:cNvSpPr>
          <p:nvPr/>
        </p:nvSpPr>
        <p:spPr bwMode="auto">
          <a:xfrm>
            <a:off x="4891088" y="27792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83" name="Line 188"/>
          <p:cNvSpPr>
            <a:spLocks noChangeShapeType="1"/>
          </p:cNvSpPr>
          <p:nvPr/>
        </p:nvSpPr>
        <p:spPr bwMode="auto">
          <a:xfrm>
            <a:off x="4891088" y="29316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grpSp>
        <p:nvGrpSpPr>
          <p:cNvPr id="784" name="Group 189"/>
          <p:cNvGrpSpPr>
            <a:grpSpLocks/>
          </p:cNvGrpSpPr>
          <p:nvPr/>
        </p:nvGrpSpPr>
        <p:grpSpPr bwMode="auto">
          <a:xfrm>
            <a:off x="4662488" y="1483859"/>
            <a:ext cx="76200" cy="762000"/>
            <a:chOff x="1296" y="1488"/>
            <a:chExt cx="48" cy="480"/>
          </a:xfrm>
        </p:grpSpPr>
        <p:sp>
          <p:nvSpPr>
            <p:cNvPr id="785" name="Line 190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786" name="Line 191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sp>
        <p:nvSpPr>
          <p:cNvPr id="787" name="Line 192"/>
          <p:cNvSpPr>
            <a:spLocks noChangeShapeType="1"/>
          </p:cNvSpPr>
          <p:nvPr/>
        </p:nvSpPr>
        <p:spPr bwMode="auto">
          <a:xfrm>
            <a:off x="5272088" y="2017259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88" name="Line 193"/>
          <p:cNvSpPr>
            <a:spLocks noChangeShapeType="1"/>
          </p:cNvSpPr>
          <p:nvPr/>
        </p:nvSpPr>
        <p:spPr bwMode="auto">
          <a:xfrm>
            <a:off x="5272088" y="21696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89" name="Line 194"/>
          <p:cNvSpPr>
            <a:spLocks noChangeShapeType="1"/>
          </p:cNvSpPr>
          <p:nvPr/>
        </p:nvSpPr>
        <p:spPr bwMode="auto">
          <a:xfrm>
            <a:off x="5272088" y="23220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90" name="Line 195"/>
          <p:cNvSpPr>
            <a:spLocks noChangeShapeType="1"/>
          </p:cNvSpPr>
          <p:nvPr/>
        </p:nvSpPr>
        <p:spPr bwMode="auto">
          <a:xfrm>
            <a:off x="5119688" y="25506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91" name="Line 196"/>
          <p:cNvSpPr>
            <a:spLocks noChangeShapeType="1"/>
          </p:cNvSpPr>
          <p:nvPr/>
        </p:nvSpPr>
        <p:spPr bwMode="auto">
          <a:xfrm>
            <a:off x="5119688" y="26268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92" name="Line 197"/>
          <p:cNvSpPr>
            <a:spLocks noChangeShapeType="1"/>
          </p:cNvSpPr>
          <p:nvPr/>
        </p:nvSpPr>
        <p:spPr bwMode="auto">
          <a:xfrm>
            <a:off x="5272088" y="26268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93" name="Line 198"/>
          <p:cNvSpPr>
            <a:spLocks noChangeShapeType="1"/>
          </p:cNvSpPr>
          <p:nvPr/>
        </p:nvSpPr>
        <p:spPr bwMode="auto">
          <a:xfrm>
            <a:off x="5576888" y="27792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94" name="Line 199"/>
          <p:cNvSpPr>
            <a:spLocks noChangeShapeType="1"/>
          </p:cNvSpPr>
          <p:nvPr/>
        </p:nvSpPr>
        <p:spPr bwMode="auto">
          <a:xfrm>
            <a:off x="5576888" y="29316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grpSp>
        <p:nvGrpSpPr>
          <p:cNvPr id="795" name="Group 200"/>
          <p:cNvGrpSpPr>
            <a:grpSpLocks/>
          </p:cNvGrpSpPr>
          <p:nvPr/>
        </p:nvGrpSpPr>
        <p:grpSpPr bwMode="auto">
          <a:xfrm>
            <a:off x="5348288" y="1483859"/>
            <a:ext cx="76200" cy="762000"/>
            <a:chOff x="1296" y="1488"/>
            <a:chExt cx="48" cy="480"/>
          </a:xfrm>
        </p:grpSpPr>
        <p:sp>
          <p:nvSpPr>
            <p:cNvPr id="796" name="Line 201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797" name="Line 202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sp>
        <p:nvSpPr>
          <p:cNvPr id="798" name="Line 203"/>
          <p:cNvSpPr>
            <a:spLocks noChangeShapeType="1"/>
          </p:cNvSpPr>
          <p:nvPr/>
        </p:nvSpPr>
        <p:spPr bwMode="auto">
          <a:xfrm>
            <a:off x="5957888" y="2017259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99" name="Line 204"/>
          <p:cNvSpPr>
            <a:spLocks noChangeShapeType="1"/>
          </p:cNvSpPr>
          <p:nvPr/>
        </p:nvSpPr>
        <p:spPr bwMode="auto">
          <a:xfrm>
            <a:off x="5957888" y="21696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00" name="Line 205"/>
          <p:cNvSpPr>
            <a:spLocks noChangeShapeType="1"/>
          </p:cNvSpPr>
          <p:nvPr/>
        </p:nvSpPr>
        <p:spPr bwMode="auto">
          <a:xfrm>
            <a:off x="5957888" y="23220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01" name="Line 206"/>
          <p:cNvSpPr>
            <a:spLocks noChangeShapeType="1"/>
          </p:cNvSpPr>
          <p:nvPr/>
        </p:nvSpPr>
        <p:spPr bwMode="auto">
          <a:xfrm>
            <a:off x="5805488" y="25506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02" name="Line 207"/>
          <p:cNvSpPr>
            <a:spLocks noChangeShapeType="1"/>
          </p:cNvSpPr>
          <p:nvPr/>
        </p:nvSpPr>
        <p:spPr bwMode="auto">
          <a:xfrm>
            <a:off x="5805488" y="26268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03" name="Line 208"/>
          <p:cNvSpPr>
            <a:spLocks noChangeShapeType="1"/>
          </p:cNvSpPr>
          <p:nvPr/>
        </p:nvSpPr>
        <p:spPr bwMode="auto">
          <a:xfrm>
            <a:off x="5957888" y="26268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04" name="Line 209"/>
          <p:cNvSpPr>
            <a:spLocks noChangeShapeType="1"/>
          </p:cNvSpPr>
          <p:nvPr/>
        </p:nvSpPr>
        <p:spPr bwMode="auto">
          <a:xfrm>
            <a:off x="6262688" y="27792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05" name="Line 210"/>
          <p:cNvSpPr>
            <a:spLocks noChangeShapeType="1"/>
          </p:cNvSpPr>
          <p:nvPr/>
        </p:nvSpPr>
        <p:spPr bwMode="auto">
          <a:xfrm>
            <a:off x="6262688" y="29316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grpSp>
        <p:nvGrpSpPr>
          <p:cNvPr id="806" name="Group 211"/>
          <p:cNvGrpSpPr>
            <a:grpSpLocks/>
          </p:cNvGrpSpPr>
          <p:nvPr/>
        </p:nvGrpSpPr>
        <p:grpSpPr bwMode="auto">
          <a:xfrm>
            <a:off x="6034088" y="1483859"/>
            <a:ext cx="76200" cy="762000"/>
            <a:chOff x="1296" y="1488"/>
            <a:chExt cx="48" cy="480"/>
          </a:xfrm>
        </p:grpSpPr>
        <p:sp>
          <p:nvSpPr>
            <p:cNvPr id="807" name="Line 212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08" name="Line 213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sp>
        <p:nvSpPr>
          <p:cNvPr id="809" name="Line 214"/>
          <p:cNvSpPr>
            <a:spLocks noChangeShapeType="1"/>
          </p:cNvSpPr>
          <p:nvPr/>
        </p:nvSpPr>
        <p:spPr bwMode="auto">
          <a:xfrm>
            <a:off x="6643688" y="2017259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10" name="Line 215"/>
          <p:cNvSpPr>
            <a:spLocks noChangeShapeType="1"/>
          </p:cNvSpPr>
          <p:nvPr/>
        </p:nvSpPr>
        <p:spPr bwMode="auto">
          <a:xfrm>
            <a:off x="6643688" y="21696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11" name="Line 216"/>
          <p:cNvSpPr>
            <a:spLocks noChangeShapeType="1"/>
          </p:cNvSpPr>
          <p:nvPr/>
        </p:nvSpPr>
        <p:spPr bwMode="auto">
          <a:xfrm>
            <a:off x="6643688" y="23220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12" name="Line 217"/>
          <p:cNvSpPr>
            <a:spLocks noChangeShapeType="1"/>
          </p:cNvSpPr>
          <p:nvPr/>
        </p:nvSpPr>
        <p:spPr bwMode="auto">
          <a:xfrm>
            <a:off x="6491288" y="25506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13" name="Line 218"/>
          <p:cNvSpPr>
            <a:spLocks noChangeShapeType="1"/>
          </p:cNvSpPr>
          <p:nvPr/>
        </p:nvSpPr>
        <p:spPr bwMode="auto">
          <a:xfrm>
            <a:off x="6491288" y="26268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14" name="Line 219"/>
          <p:cNvSpPr>
            <a:spLocks noChangeShapeType="1"/>
          </p:cNvSpPr>
          <p:nvPr/>
        </p:nvSpPr>
        <p:spPr bwMode="auto">
          <a:xfrm>
            <a:off x="6643688" y="26268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15" name="Line 220"/>
          <p:cNvSpPr>
            <a:spLocks noChangeShapeType="1"/>
          </p:cNvSpPr>
          <p:nvPr/>
        </p:nvSpPr>
        <p:spPr bwMode="auto">
          <a:xfrm>
            <a:off x="6948488" y="27792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16" name="Line 221"/>
          <p:cNvSpPr>
            <a:spLocks noChangeShapeType="1"/>
          </p:cNvSpPr>
          <p:nvPr/>
        </p:nvSpPr>
        <p:spPr bwMode="auto">
          <a:xfrm>
            <a:off x="6948488" y="29316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grpSp>
        <p:nvGrpSpPr>
          <p:cNvPr id="817" name="Group 222"/>
          <p:cNvGrpSpPr>
            <a:grpSpLocks/>
          </p:cNvGrpSpPr>
          <p:nvPr/>
        </p:nvGrpSpPr>
        <p:grpSpPr bwMode="auto">
          <a:xfrm>
            <a:off x="6719888" y="1483859"/>
            <a:ext cx="76200" cy="762000"/>
            <a:chOff x="1296" y="1488"/>
            <a:chExt cx="48" cy="480"/>
          </a:xfrm>
        </p:grpSpPr>
        <p:sp>
          <p:nvSpPr>
            <p:cNvPr id="818" name="Line 223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19" name="Line 224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sp>
        <p:nvSpPr>
          <p:cNvPr id="820" name="Line 225"/>
          <p:cNvSpPr>
            <a:spLocks noChangeShapeType="1"/>
          </p:cNvSpPr>
          <p:nvPr/>
        </p:nvSpPr>
        <p:spPr bwMode="auto">
          <a:xfrm>
            <a:off x="7329488" y="2017259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21" name="Line 226"/>
          <p:cNvSpPr>
            <a:spLocks noChangeShapeType="1"/>
          </p:cNvSpPr>
          <p:nvPr/>
        </p:nvSpPr>
        <p:spPr bwMode="auto">
          <a:xfrm>
            <a:off x="7329488" y="21696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22" name="Line 227"/>
          <p:cNvSpPr>
            <a:spLocks noChangeShapeType="1"/>
          </p:cNvSpPr>
          <p:nvPr/>
        </p:nvSpPr>
        <p:spPr bwMode="auto">
          <a:xfrm>
            <a:off x="7329488" y="23220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23" name="Line 228"/>
          <p:cNvSpPr>
            <a:spLocks noChangeShapeType="1"/>
          </p:cNvSpPr>
          <p:nvPr/>
        </p:nvSpPr>
        <p:spPr bwMode="auto">
          <a:xfrm>
            <a:off x="7177088" y="25506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24" name="Line 229"/>
          <p:cNvSpPr>
            <a:spLocks noChangeShapeType="1"/>
          </p:cNvSpPr>
          <p:nvPr/>
        </p:nvSpPr>
        <p:spPr bwMode="auto">
          <a:xfrm>
            <a:off x="7177088" y="26268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25" name="Line 230"/>
          <p:cNvSpPr>
            <a:spLocks noChangeShapeType="1"/>
          </p:cNvSpPr>
          <p:nvPr/>
        </p:nvSpPr>
        <p:spPr bwMode="auto">
          <a:xfrm>
            <a:off x="7329488" y="2626859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26" name="Line 231"/>
          <p:cNvSpPr>
            <a:spLocks noChangeShapeType="1"/>
          </p:cNvSpPr>
          <p:nvPr/>
        </p:nvSpPr>
        <p:spPr bwMode="auto">
          <a:xfrm>
            <a:off x="7634288" y="2779259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27" name="Line 232"/>
          <p:cNvSpPr>
            <a:spLocks noChangeShapeType="1"/>
          </p:cNvSpPr>
          <p:nvPr/>
        </p:nvSpPr>
        <p:spPr bwMode="auto">
          <a:xfrm>
            <a:off x="7634288" y="29316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grpSp>
        <p:nvGrpSpPr>
          <p:cNvPr id="828" name="Group 233"/>
          <p:cNvGrpSpPr>
            <a:grpSpLocks/>
          </p:cNvGrpSpPr>
          <p:nvPr/>
        </p:nvGrpSpPr>
        <p:grpSpPr bwMode="auto">
          <a:xfrm>
            <a:off x="7405688" y="1483859"/>
            <a:ext cx="76200" cy="762000"/>
            <a:chOff x="1296" y="1488"/>
            <a:chExt cx="48" cy="480"/>
          </a:xfrm>
        </p:grpSpPr>
        <p:sp>
          <p:nvSpPr>
            <p:cNvPr id="829" name="Line 234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30" name="Line 235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831" name="Group 236"/>
          <p:cNvGrpSpPr>
            <a:grpSpLocks/>
          </p:cNvGrpSpPr>
          <p:nvPr/>
        </p:nvGrpSpPr>
        <p:grpSpPr bwMode="auto">
          <a:xfrm>
            <a:off x="2224088" y="2855459"/>
            <a:ext cx="152400" cy="762000"/>
            <a:chOff x="1488" y="2352"/>
            <a:chExt cx="96" cy="480"/>
          </a:xfrm>
        </p:grpSpPr>
        <p:sp>
          <p:nvSpPr>
            <p:cNvPr id="832" name="Line 237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33" name="Line 238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834" name="Group 239"/>
          <p:cNvGrpSpPr>
            <a:grpSpLocks/>
          </p:cNvGrpSpPr>
          <p:nvPr/>
        </p:nvGrpSpPr>
        <p:grpSpPr bwMode="auto">
          <a:xfrm>
            <a:off x="2909888" y="2855459"/>
            <a:ext cx="152400" cy="762000"/>
            <a:chOff x="1488" y="2352"/>
            <a:chExt cx="96" cy="480"/>
          </a:xfrm>
        </p:grpSpPr>
        <p:sp>
          <p:nvSpPr>
            <p:cNvPr id="835" name="Line 240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36" name="Line 241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837" name="Group 242"/>
          <p:cNvGrpSpPr>
            <a:grpSpLocks/>
          </p:cNvGrpSpPr>
          <p:nvPr/>
        </p:nvGrpSpPr>
        <p:grpSpPr bwMode="auto">
          <a:xfrm>
            <a:off x="3595688" y="2855459"/>
            <a:ext cx="152400" cy="762000"/>
            <a:chOff x="1488" y="2352"/>
            <a:chExt cx="96" cy="480"/>
          </a:xfrm>
        </p:grpSpPr>
        <p:sp>
          <p:nvSpPr>
            <p:cNvPr id="838" name="Line 243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39" name="Line 244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840" name="Group 245"/>
          <p:cNvGrpSpPr>
            <a:grpSpLocks/>
          </p:cNvGrpSpPr>
          <p:nvPr/>
        </p:nvGrpSpPr>
        <p:grpSpPr bwMode="auto">
          <a:xfrm>
            <a:off x="4281488" y="2855459"/>
            <a:ext cx="152400" cy="762000"/>
            <a:chOff x="1488" y="2352"/>
            <a:chExt cx="96" cy="480"/>
          </a:xfrm>
        </p:grpSpPr>
        <p:sp>
          <p:nvSpPr>
            <p:cNvPr id="841" name="Line 246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42" name="Line 247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843" name="Group 248"/>
          <p:cNvGrpSpPr>
            <a:grpSpLocks/>
          </p:cNvGrpSpPr>
          <p:nvPr/>
        </p:nvGrpSpPr>
        <p:grpSpPr bwMode="auto">
          <a:xfrm>
            <a:off x="4967288" y="2855459"/>
            <a:ext cx="152400" cy="762000"/>
            <a:chOff x="1488" y="2352"/>
            <a:chExt cx="96" cy="480"/>
          </a:xfrm>
        </p:grpSpPr>
        <p:sp>
          <p:nvSpPr>
            <p:cNvPr id="844" name="Line 249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45" name="Line 250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846" name="Group 251"/>
          <p:cNvGrpSpPr>
            <a:grpSpLocks/>
          </p:cNvGrpSpPr>
          <p:nvPr/>
        </p:nvGrpSpPr>
        <p:grpSpPr bwMode="auto">
          <a:xfrm>
            <a:off x="5653088" y="2855459"/>
            <a:ext cx="152400" cy="762000"/>
            <a:chOff x="1488" y="2352"/>
            <a:chExt cx="96" cy="480"/>
          </a:xfrm>
        </p:grpSpPr>
        <p:sp>
          <p:nvSpPr>
            <p:cNvPr id="847" name="Line 252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48" name="Line 253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849" name="Group 254"/>
          <p:cNvGrpSpPr>
            <a:grpSpLocks/>
          </p:cNvGrpSpPr>
          <p:nvPr/>
        </p:nvGrpSpPr>
        <p:grpSpPr bwMode="auto">
          <a:xfrm>
            <a:off x="6338888" y="2855459"/>
            <a:ext cx="152400" cy="762000"/>
            <a:chOff x="1488" y="2352"/>
            <a:chExt cx="96" cy="480"/>
          </a:xfrm>
        </p:grpSpPr>
        <p:sp>
          <p:nvSpPr>
            <p:cNvPr id="850" name="Line 255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51" name="Line 256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852" name="Group 257"/>
          <p:cNvGrpSpPr>
            <a:grpSpLocks/>
          </p:cNvGrpSpPr>
          <p:nvPr/>
        </p:nvGrpSpPr>
        <p:grpSpPr bwMode="auto">
          <a:xfrm>
            <a:off x="7024688" y="2855459"/>
            <a:ext cx="152400" cy="762000"/>
            <a:chOff x="1488" y="2352"/>
            <a:chExt cx="96" cy="480"/>
          </a:xfrm>
        </p:grpSpPr>
        <p:sp>
          <p:nvSpPr>
            <p:cNvPr id="853" name="Line 258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54" name="Line 259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855" name="Group 260"/>
          <p:cNvGrpSpPr>
            <a:grpSpLocks/>
          </p:cNvGrpSpPr>
          <p:nvPr/>
        </p:nvGrpSpPr>
        <p:grpSpPr bwMode="auto">
          <a:xfrm>
            <a:off x="7710488" y="2855459"/>
            <a:ext cx="152400" cy="762000"/>
            <a:chOff x="1488" y="2352"/>
            <a:chExt cx="96" cy="480"/>
          </a:xfrm>
        </p:grpSpPr>
        <p:sp>
          <p:nvSpPr>
            <p:cNvPr id="856" name="Line 261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57" name="Line 262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sp>
        <p:nvSpPr>
          <p:cNvPr id="858" name="Text Box 263"/>
          <p:cNvSpPr txBox="1">
            <a:spLocks noChangeArrowheads="1"/>
          </p:cNvSpPr>
          <p:nvPr/>
        </p:nvSpPr>
        <p:spPr bwMode="auto">
          <a:xfrm>
            <a:off x="623888" y="1793422"/>
            <a:ext cx="4323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ヒラギノ角ゴ Pro W3" charset="0"/>
                <a:cs typeface="Century Gothic"/>
              </a:rPr>
              <a:t>IN</a:t>
            </a:r>
          </a:p>
        </p:txBody>
      </p:sp>
      <p:sp>
        <p:nvSpPr>
          <p:cNvPr id="859" name="Text Box 264"/>
          <p:cNvSpPr txBox="1">
            <a:spLocks noChangeArrowheads="1"/>
          </p:cNvSpPr>
          <p:nvPr/>
        </p:nvSpPr>
        <p:spPr bwMode="auto">
          <a:xfrm>
            <a:off x="8532813" y="3014209"/>
            <a:ext cx="6504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entury Gothic"/>
                <a:ea typeface="ヒラギノ角ゴ Pro W3" charset="0"/>
                <a:cs typeface="Century Gothic"/>
              </a:rPr>
              <a:t>Out</a:t>
            </a:r>
          </a:p>
        </p:txBody>
      </p:sp>
      <p:grpSp>
        <p:nvGrpSpPr>
          <p:cNvPr id="860" name="Group 265"/>
          <p:cNvGrpSpPr>
            <a:grpSpLocks/>
          </p:cNvGrpSpPr>
          <p:nvPr/>
        </p:nvGrpSpPr>
        <p:grpSpPr bwMode="auto">
          <a:xfrm>
            <a:off x="1309688" y="1407659"/>
            <a:ext cx="685800" cy="1447800"/>
            <a:chOff x="192" y="768"/>
            <a:chExt cx="432" cy="912"/>
          </a:xfrm>
        </p:grpSpPr>
        <p:sp>
          <p:nvSpPr>
            <p:cNvPr id="861" name="Rectangle 266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62" name="Line 267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63" name="Line 268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64" name="Line 269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65" name="Line 270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66" name="Line 271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67" name="Line 272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68" name="Line 273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869" name="Line 274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grpSp>
          <p:nvGrpSpPr>
            <p:cNvPr id="870" name="Group 275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871" name="Group 276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880" name="Line 27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81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82" name="Line 27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83" name="Oval 280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872" name="Group 281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876" name="Line 28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77" name="Line 283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78" name="Line 28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79" name="Oval 285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873" name="Line 286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874" name="Line 287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875" name="Line 288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884" name="Line 289"/>
          <p:cNvSpPr>
            <a:spLocks noChangeShapeType="1"/>
          </p:cNvSpPr>
          <p:nvPr/>
        </p:nvSpPr>
        <p:spPr bwMode="auto">
          <a:xfrm>
            <a:off x="2528888" y="24744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85" name="Line 290"/>
          <p:cNvSpPr>
            <a:spLocks noChangeShapeType="1"/>
          </p:cNvSpPr>
          <p:nvPr/>
        </p:nvSpPr>
        <p:spPr bwMode="auto">
          <a:xfrm>
            <a:off x="2833688" y="24744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86" name="Line 291"/>
          <p:cNvSpPr>
            <a:spLocks noChangeShapeType="1"/>
          </p:cNvSpPr>
          <p:nvPr/>
        </p:nvSpPr>
        <p:spPr bwMode="auto">
          <a:xfrm>
            <a:off x="3214688" y="24744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87" name="Line 292"/>
          <p:cNvSpPr>
            <a:spLocks noChangeShapeType="1"/>
          </p:cNvSpPr>
          <p:nvPr/>
        </p:nvSpPr>
        <p:spPr bwMode="auto">
          <a:xfrm>
            <a:off x="3519488" y="24744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88" name="Line 293"/>
          <p:cNvSpPr>
            <a:spLocks noChangeShapeType="1"/>
          </p:cNvSpPr>
          <p:nvPr/>
        </p:nvSpPr>
        <p:spPr bwMode="auto">
          <a:xfrm>
            <a:off x="3900488" y="24744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89" name="Line 294"/>
          <p:cNvSpPr>
            <a:spLocks noChangeShapeType="1"/>
          </p:cNvSpPr>
          <p:nvPr/>
        </p:nvSpPr>
        <p:spPr bwMode="auto">
          <a:xfrm>
            <a:off x="4205288" y="24744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90" name="Line 295"/>
          <p:cNvSpPr>
            <a:spLocks noChangeShapeType="1"/>
          </p:cNvSpPr>
          <p:nvPr/>
        </p:nvSpPr>
        <p:spPr bwMode="auto">
          <a:xfrm>
            <a:off x="4586288" y="24744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91" name="Line 296"/>
          <p:cNvSpPr>
            <a:spLocks noChangeShapeType="1"/>
          </p:cNvSpPr>
          <p:nvPr/>
        </p:nvSpPr>
        <p:spPr bwMode="auto">
          <a:xfrm>
            <a:off x="4891088" y="24744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92" name="Line 297"/>
          <p:cNvSpPr>
            <a:spLocks noChangeShapeType="1"/>
          </p:cNvSpPr>
          <p:nvPr/>
        </p:nvSpPr>
        <p:spPr bwMode="auto">
          <a:xfrm>
            <a:off x="5272088" y="24744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93" name="Line 298"/>
          <p:cNvSpPr>
            <a:spLocks noChangeShapeType="1"/>
          </p:cNvSpPr>
          <p:nvPr/>
        </p:nvSpPr>
        <p:spPr bwMode="auto">
          <a:xfrm>
            <a:off x="5576888" y="24744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94" name="Line 299"/>
          <p:cNvSpPr>
            <a:spLocks noChangeShapeType="1"/>
          </p:cNvSpPr>
          <p:nvPr/>
        </p:nvSpPr>
        <p:spPr bwMode="auto">
          <a:xfrm>
            <a:off x="5957888" y="24744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95" name="Line 300"/>
          <p:cNvSpPr>
            <a:spLocks noChangeShapeType="1"/>
          </p:cNvSpPr>
          <p:nvPr/>
        </p:nvSpPr>
        <p:spPr bwMode="auto">
          <a:xfrm>
            <a:off x="6262688" y="24744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96" name="Line 301"/>
          <p:cNvSpPr>
            <a:spLocks noChangeShapeType="1"/>
          </p:cNvSpPr>
          <p:nvPr/>
        </p:nvSpPr>
        <p:spPr bwMode="auto">
          <a:xfrm>
            <a:off x="6643688" y="24744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97" name="Line 302"/>
          <p:cNvSpPr>
            <a:spLocks noChangeShapeType="1"/>
          </p:cNvSpPr>
          <p:nvPr/>
        </p:nvSpPr>
        <p:spPr bwMode="auto">
          <a:xfrm>
            <a:off x="6948488" y="24744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98" name="Line 303"/>
          <p:cNvSpPr>
            <a:spLocks noChangeShapeType="1"/>
          </p:cNvSpPr>
          <p:nvPr/>
        </p:nvSpPr>
        <p:spPr bwMode="auto">
          <a:xfrm>
            <a:off x="7329488" y="2474459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899" name="Line 304"/>
          <p:cNvSpPr>
            <a:spLocks noChangeShapeType="1"/>
          </p:cNvSpPr>
          <p:nvPr/>
        </p:nvSpPr>
        <p:spPr bwMode="auto">
          <a:xfrm>
            <a:off x="7634288" y="2474459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grpSp>
        <p:nvGrpSpPr>
          <p:cNvPr id="900" name="Group 305"/>
          <p:cNvGrpSpPr>
            <a:grpSpLocks/>
          </p:cNvGrpSpPr>
          <p:nvPr/>
        </p:nvGrpSpPr>
        <p:grpSpPr bwMode="auto">
          <a:xfrm>
            <a:off x="1995488" y="1407659"/>
            <a:ext cx="685800" cy="1447800"/>
            <a:chOff x="192" y="768"/>
            <a:chExt cx="432" cy="912"/>
          </a:xfrm>
        </p:grpSpPr>
        <p:sp>
          <p:nvSpPr>
            <p:cNvPr id="901" name="Rectangle 306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02" name="Line 307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03" name="Line 308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04" name="Line 309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05" name="Line 310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06" name="Line 311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07" name="Line 312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08" name="Line 313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09" name="Line 314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grpSp>
          <p:nvGrpSpPr>
            <p:cNvPr id="910" name="Group 315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911" name="Group 316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920" name="Line 31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21" name="Line 318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22" name="Line 31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23" name="Oval 320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912" name="Group 321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916" name="Line 32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17" name="Line 323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18" name="Line 32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19" name="Oval 325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913" name="Line 326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914" name="Line 327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915" name="Line 328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924" name="Group 329"/>
          <p:cNvGrpSpPr>
            <a:grpSpLocks/>
          </p:cNvGrpSpPr>
          <p:nvPr/>
        </p:nvGrpSpPr>
        <p:grpSpPr bwMode="auto">
          <a:xfrm>
            <a:off x="2681288" y="1407659"/>
            <a:ext cx="685800" cy="1447800"/>
            <a:chOff x="192" y="768"/>
            <a:chExt cx="432" cy="912"/>
          </a:xfrm>
        </p:grpSpPr>
        <p:sp>
          <p:nvSpPr>
            <p:cNvPr id="925" name="Rectangle 330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26" name="Line 331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27" name="Line 332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28" name="Line 333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29" name="Line 334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30" name="Line 335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31" name="Line 336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32" name="Line 337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33" name="Line 338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grpSp>
          <p:nvGrpSpPr>
            <p:cNvPr id="934" name="Group 339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935" name="Group 340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944" name="Line 34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45" name="Line 342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46" name="Line 34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47" name="Oval 344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936" name="Group 345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940" name="Line 34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41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42" name="Line 34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43" name="Oval 349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937" name="Line 350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938" name="Line 351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939" name="Line 352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948" name="Group 353"/>
          <p:cNvGrpSpPr>
            <a:grpSpLocks/>
          </p:cNvGrpSpPr>
          <p:nvPr/>
        </p:nvGrpSpPr>
        <p:grpSpPr bwMode="auto">
          <a:xfrm>
            <a:off x="3367088" y="1407659"/>
            <a:ext cx="685800" cy="1447800"/>
            <a:chOff x="192" y="768"/>
            <a:chExt cx="432" cy="912"/>
          </a:xfrm>
        </p:grpSpPr>
        <p:sp>
          <p:nvSpPr>
            <p:cNvPr id="949" name="Rectangle 354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50" name="Line 355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51" name="Line 356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52" name="Line 357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53" name="Line 358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54" name="Line 359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55" name="Line 360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56" name="Line 361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57" name="Line 362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grpSp>
          <p:nvGrpSpPr>
            <p:cNvPr id="958" name="Group 363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959" name="Group 364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968" name="Line 36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69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70" name="Line 36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71" name="Oval 368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960" name="Group 369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964" name="Line 37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65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66" name="Line 37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67" name="Oval 373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961" name="Line 374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962" name="Line 375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963" name="Line 376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972" name="Group 377"/>
          <p:cNvGrpSpPr>
            <a:grpSpLocks/>
          </p:cNvGrpSpPr>
          <p:nvPr/>
        </p:nvGrpSpPr>
        <p:grpSpPr bwMode="auto">
          <a:xfrm>
            <a:off x="4052888" y="1407659"/>
            <a:ext cx="685800" cy="1447800"/>
            <a:chOff x="192" y="768"/>
            <a:chExt cx="432" cy="912"/>
          </a:xfrm>
        </p:grpSpPr>
        <p:sp>
          <p:nvSpPr>
            <p:cNvPr id="973" name="Rectangle 378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74" name="Line 379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75" name="Line 380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76" name="Line 381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77" name="Line 382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78" name="Line 383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79" name="Line 384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80" name="Line 385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81" name="Line 386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grpSp>
          <p:nvGrpSpPr>
            <p:cNvPr id="982" name="Group 387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983" name="Group 388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992" name="Line 38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93" name="Line 390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94" name="Line 39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95" name="Oval 392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984" name="Group 393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988" name="Line 39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89" name="Line 395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90" name="Line 39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91" name="Oval 397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985" name="Line 398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986" name="Line 399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987" name="Line 400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996" name="Group 401"/>
          <p:cNvGrpSpPr>
            <a:grpSpLocks/>
          </p:cNvGrpSpPr>
          <p:nvPr/>
        </p:nvGrpSpPr>
        <p:grpSpPr bwMode="auto">
          <a:xfrm>
            <a:off x="4738688" y="1407659"/>
            <a:ext cx="685800" cy="1447800"/>
            <a:chOff x="192" y="768"/>
            <a:chExt cx="432" cy="912"/>
          </a:xfrm>
        </p:grpSpPr>
        <p:sp>
          <p:nvSpPr>
            <p:cNvPr id="997" name="Rectangle 402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98" name="Line 403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999" name="Line 404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00" name="Line 405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01" name="Line 406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02" name="Line 407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03" name="Line 408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04" name="Line 409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05" name="Line 410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grpSp>
          <p:nvGrpSpPr>
            <p:cNvPr id="1006" name="Group 411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007" name="Group 412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016" name="Line 41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17" name="Line 414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18" name="Line 41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19" name="Oval 416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008" name="Group 417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012" name="Line 41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13" name="Line 419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14" name="Line 42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15" name="Oval 421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1009" name="Line 422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1010" name="Line 423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1011" name="Line 424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1020" name="Group 425"/>
          <p:cNvGrpSpPr>
            <a:grpSpLocks/>
          </p:cNvGrpSpPr>
          <p:nvPr/>
        </p:nvGrpSpPr>
        <p:grpSpPr bwMode="auto">
          <a:xfrm>
            <a:off x="5424488" y="1407659"/>
            <a:ext cx="685800" cy="1447800"/>
            <a:chOff x="192" y="768"/>
            <a:chExt cx="432" cy="912"/>
          </a:xfrm>
        </p:grpSpPr>
        <p:sp>
          <p:nvSpPr>
            <p:cNvPr id="1021" name="Rectangle 426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22" name="Line 427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23" name="Line 428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24" name="Line 429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25" name="Line 430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26" name="Line 431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27" name="Line 432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28" name="Line 433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29" name="Line 434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grpSp>
          <p:nvGrpSpPr>
            <p:cNvPr id="1030" name="Group 435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031" name="Group 436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040" name="Line 43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41" name="Line 438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42" name="Line 43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43" name="Oval 440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032" name="Group 441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036" name="Line 44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37" name="Line 443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38" name="Line 44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39" name="Oval 445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1033" name="Line 446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1034" name="Line 447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1035" name="Line 448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1044" name="Group 449"/>
          <p:cNvGrpSpPr>
            <a:grpSpLocks/>
          </p:cNvGrpSpPr>
          <p:nvPr/>
        </p:nvGrpSpPr>
        <p:grpSpPr bwMode="auto">
          <a:xfrm>
            <a:off x="6110288" y="1407659"/>
            <a:ext cx="685800" cy="1447800"/>
            <a:chOff x="192" y="768"/>
            <a:chExt cx="432" cy="912"/>
          </a:xfrm>
        </p:grpSpPr>
        <p:sp>
          <p:nvSpPr>
            <p:cNvPr id="1045" name="Rectangle 450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46" name="Line 451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47" name="Line 452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48" name="Line 453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49" name="Line 454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50" name="Line 455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51" name="Line 456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52" name="Line 457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53" name="Line 458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grpSp>
          <p:nvGrpSpPr>
            <p:cNvPr id="1054" name="Group 459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055" name="Group 460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064" name="Line 46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65" name="Line 462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66" name="Line 46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67" name="Oval 464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056" name="Group 465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060" name="Line 46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61" name="Line 467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62" name="Line 46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63" name="Oval 469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1057" name="Line 470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1058" name="Line 471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1059" name="Line 472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1068" name="Group 473"/>
          <p:cNvGrpSpPr>
            <a:grpSpLocks/>
          </p:cNvGrpSpPr>
          <p:nvPr/>
        </p:nvGrpSpPr>
        <p:grpSpPr bwMode="auto">
          <a:xfrm>
            <a:off x="6796088" y="1407659"/>
            <a:ext cx="685800" cy="1447800"/>
            <a:chOff x="192" y="768"/>
            <a:chExt cx="432" cy="912"/>
          </a:xfrm>
        </p:grpSpPr>
        <p:sp>
          <p:nvSpPr>
            <p:cNvPr id="1069" name="Rectangle 474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70" name="Line 475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71" name="Line 476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72" name="Line 477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73" name="Line 478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74" name="Line 479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75" name="Line 480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76" name="Line 481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77" name="Line 482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grpSp>
          <p:nvGrpSpPr>
            <p:cNvPr id="1078" name="Group 483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079" name="Group 484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088" name="Line 48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89" name="Line 486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90" name="Line 48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91" name="Oval 488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080" name="Group 489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084" name="Line 49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85" name="Line 491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86" name="Line 49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87" name="Oval 493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1081" name="Line 494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1082" name="Line 495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  <p:sp>
            <p:nvSpPr>
              <p:cNvPr id="1083" name="Line 496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1092" name="Group 497"/>
          <p:cNvGrpSpPr>
            <a:grpSpLocks/>
          </p:cNvGrpSpPr>
          <p:nvPr/>
        </p:nvGrpSpPr>
        <p:grpSpPr bwMode="auto">
          <a:xfrm>
            <a:off x="1690688" y="2322059"/>
            <a:ext cx="685800" cy="1295400"/>
            <a:chOff x="288" y="2016"/>
            <a:chExt cx="432" cy="816"/>
          </a:xfrm>
        </p:grpSpPr>
        <p:sp>
          <p:nvSpPr>
            <p:cNvPr id="1093" name="Rectangle 498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94" name="Line 499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95" name="Line 500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96" name="Line 501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97" name="Line 502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98" name="Line 503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099" name="Line 504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00" name="Line 505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01" name="Line 506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sp>
        <p:nvSpPr>
          <p:cNvPr id="1102" name="Text Box 508"/>
          <p:cNvSpPr txBox="1">
            <a:spLocks noChangeArrowheads="1"/>
          </p:cNvSpPr>
          <p:nvPr/>
        </p:nvSpPr>
        <p:spPr bwMode="auto">
          <a:xfrm>
            <a:off x="7720277" y="2280677"/>
            <a:ext cx="125677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ヒラギノ角ゴ Pro W3" charset="0"/>
                <a:cs typeface="Century Gothic"/>
              </a:rPr>
              <a:t>Storage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ヒラギノ角ゴ Pro W3" charset="0"/>
              <a:cs typeface="Century Gothic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ヒラギノ角ゴ Pro W3" charset="0"/>
                <a:cs typeface="Century Gothic"/>
              </a:rPr>
              <a:t>capacitors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ヒラギノ角ゴ Pro W3" charset="0"/>
              <a:cs typeface="Century Gothic"/>
            </a:endParaRPr>
          </a:p>
        </p:txBody>
      </p:sp>
      <p:grpSp>
        <p:nvGrpSpPr>
          <p:cNvPr id="1103" name="Group 509"/>
          <p:cNvGrpSpPr>
            <a:grpSpLocks/>
          </p:cNvGrpSpPr>
          <p:nvPr/>
        </p:nvGrpSpPr>
        <p:grpSpPr bwMode="auto">
          <a:xfrm>
            <a:off x="2376488" y="2322059"/>
            <a:ext cx="685800" cy="1295400"/>
            <a:chOff x="288" y="2016"/>
            <a:chExt cx="432" cy="816"/>
          </a:xfrm>
        </p:grpSpPr>
        <p:sp>
          <p:nvSpPr>
            <p:cNvPr id="1104" name="Rectangle 51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05" name="Line 51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06" name="Line 51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07" name="Line 51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08" name="Line 51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09" name="Line 51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10" name="Line 51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11" name="Line 51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12" name="Line 51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1113" name="Group 519"/>
          <p:cNvGrpSpPr>
            <a:grpSpLocks/>
          </p:cNvGrpSpPr>
          <p:nvPr/>
        </p:nvGrpSpPr>
        <p:grpSpPr bwMode="auto">
          <a:xfrm>
            <a:off x="3062288" y="2322059"/>
            <a:ext cx="685800" cy="1295400"/>
            <a:chOff x="288" y="2016"/>
            <a:chExt cx="432" cy="816"/>
          </a:xfrm>
        </p:grpSpPr>
        <p:sp>
          <p:nvSpPr>
            <p:cNvPr id="1114" name="Rectangle 52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15" name="Line 52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16" name="Line 52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17" name="Line 52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18" name="Line 52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19" name="Line 52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20" name="Line 52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21" name="Line 52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22" name="Line 52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1123" name="Group 529"/>
          <p:cNvGrpSpPr>
            <a:grpSpLocks/>
          </p:cNvGrpSpPr>
          <p:nvPr/>
        </p:nvGrpSpPr>
        <p:grpSpPr bwMode="auto">
          <a:xfrm>
            <a:off x="3748088" y="2322059"/>
            <a:ext cx="685800" cy="1295400"/>
            <a:chOff x="288" y="2016"/>
            <a:chExt cx="432" cy="816"/>
          </a:xfrm>
        </p:grpSpPr>
        <p:sp>
          <p:nvSpPr>
            <p:cNvPr id="1124" name="Rectangle 53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25" name="Line 53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26" name="Line 53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27" name="Line 53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28" name="Line 53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29" name="Line 53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30" name="Line 53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31" name="Line 53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32" name="Line 53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1133" name="Group 539"/>
          <p:cNvGrpSpPr>
            <a:grpSpLocks/>
          </p:cNvGrpSpPr>
          <p:nvPr/>
        </p:nvGrpSpPr>
        <p:grpSpPr bwMode="auto">
          <a:xfrm>
            <a:off x="4433888" y="2322059"/>
            <a:ext cx="685800" cy="1295400"/>
            <a:chOff x="288" y="2016"/>
            <a:chExt cx="432" cy="816"/>
          </a:xfrm>
        </p:grpSpPr>
        <p:sp>
          <p:nvSpPr>
            <p:cNvPr id="1134" name="Rectangle 54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35" name="Line 54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36" name="Line 54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37" name="Line 54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38" name="Line 54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39" name="Line 54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40" name="Line 54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41" name="Line 54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42" name="Line 54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1143" name="Group 549"/>
          <p:cNvGrpSpPr>
            <a:grpSpLocks/>
          </p:cNvGrpSpPr>
          <p:nvPr/>
        </p:nvGrpSpPr>
        <p:grpSpPr bwMode="auto">
          <a:xfrm>
            <a:off x="5119688" y="2322059"/>
            <a:ext cx="685800" cy="1295400"/>
            <a:chOff x="288" y="2016"/>
            <a:chExt cx="432" cy="816"/>
          </a:xfrm>
        </p:grpSpPr>
        <p:sp>
          <p:nvSpPr>
            <p:cNvPr id="1144" name="Rectangle 55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45" name="Line 55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46" name="Line 55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47" name="Line 55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48" name="Line 55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49" name="Line 55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50" name="Line 55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51" name="Line 55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52" name="Line 55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1153" name="Group 559"/>
          <p:cNvGrpSpPr>
            <a:grpSpLocks/>
          </p:cNvGrpSpPr>
          <p:nvPr/>
        </p:nvGrpSpPr>
        <p:grpSpPr bwMode="auto">
          <a:xfrm>
            <a:off x="5805488" y="2322059"/>
            <a:ext cx="685800" cy="1295400"/>
            <a:chOff x="288" y="2016"/>
            <a:chExt cx="432" cy="816"/>
          </a:xfrm>
        </p:grpSpPr>
        <p:sp>
          <p:nvSpPr>
            <p:cNvPr id="1154" name="Rectangle 56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55" name="Line 56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56" name="Line 56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57" name="Line 56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58" name="Line 56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59" name="Line 56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60" name="Line 56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61" name="Line 56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62" name="Line 56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1163" name="Group 569"/>
          <p:cNvGrpSpPr>
            <a:grpSpLocks/>
          </p:cNvGrpSpPr>
          <p:nvPr/>
        </p:nvGrpSpPr>
        <p:grpSpPr bwMode="auto">
          <a:xfrm>
            <a:off x="6491288" y="2322059"/>
            <a:ext cx="685800" cy="1295400"/>
            <a:chOff x="288" y="2016"/>
            <a:chExt cx="432" cy="816"/>
          </a:xfrm>
        </p:grpSpPr>
        <p:sp>
          <p:nvSpPr>
            <p:cNvPr id="1164" name="Rectangle 57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65" name="Line 57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66" name="Line 57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67" name="Line 57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68" name="Line 57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69" name="Line 57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70" name="Line 57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71" name="Line 57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72" name="Line 57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grpSp>
        <p:nvGrpSpPr>
          <p:cNvPr id="1173" name="Group 579"/>
          <p:cNvGrpSpPr>
            <a:grpSpLocks/>
          </p:cNvGrpSpPr>
          <p:nvPr/>
        </p:nvGrpSpPr>
        <p:grpSpPr bwMode="auto">
          <a:xfrm>
            <a:off x="7177088" y="2322059"/>
            <a:ext cx="685800" cy="1295400"/>
            <a:chOff x="288" y="2016"/>
            <a:chExt cx="432" cy="816"/>
          </a:xfrm>
        </p:grpSpPr>
        <p:sp>
          <p:nvSpPr>
            <p:cNvPr id="1174" name="Rectangle 58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75" name="Line 58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76" name="Line 58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77" name="Line 58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78" name="Line 58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rgbClr val="BBE0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79" name="Line 58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80" name="Line 58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81" name="Line 58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  <p:sp>
          <p:nvSpPr>
            <p:cNvPr id="1182" name="Line 58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cs typeface="Century Gothic"/>
              </a:endParaRPr>
            </a:p>
          </p:txBody>
        </p:sp>
      </p:grpSp>
      <p:sp>
        <p:nvSpPr>
          <p:cNvPr id="1183" name="Text Box 589"/>
          <p:cNvSpPr txBox="1">
            <a:spLocks noChangeArrowheads="1"/>
          </p:cNvSpPr>
          <p:nvPr/>
        </p:nvSpPr>
        <p:spPr bwMode="auto">
          <a:xfrm>
            <a:off x="3057919" y="771072"/>
            <a:ext cx="3012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ヒラギノ角ゴ Pro W3" charset="0"/>
                <a:cs typeface="Century Gothic"/>
              </a:rPr>
              <a:t>Inverter “Domino” ring chain</a:t>
            </a:r>
          </a:p>
        </p:txBody>
      </p:sp>
      <p:sp>
        <p:nvSpPr>
          <p:cNvPr id="1184" name="AutoShape 590"/>
          <p:cNvSpPr>
            <a:spLocks/>
          </p:cNvSpPr>
          <p:nvPr/>
        </p:nvSpPr>
        <p:spPr bwMode="auto">
          <a:xfrm rot="16200000">
            <a:off x="1574682" y="733915"/>
            <a:ext cx="155813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1185" name="Text Box 591"/>
          <p:cNvSpPr txBox="1">
            <a:spLocks noChangeArrowheads="1"/>
          </p:cNvSpPr>
          <p:nvPr/>
        </p:nvSpPr>
        <p:spPr bwMode="auto">
          <a:xfrm>
            <a:off x="1246188" y="704078"/>
            <a:ext cx="833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ヒラギノ角ゴ Pro W3" charset="0"/>
                <a:cs typeface="Century Gothic"/>
              </a:rPr>
              <a:t>0.2-2 ns</a:t>
            </a:r>
          </a:p>
        </p:txBody>
      </p:sp>
      <p:sp>
        <p:nvSpPr>
          <p:cNvPr id="1186" name="Text Box 592"/>
          <p:cNvSpPr txBox="1">
            <a:spLocks noChangeArrowheads="1"/>
          </p:cNvSpPr>
          <p:nvPr/>
        </p:nvSpPr>
        <p:spPr bwMode="auto">
          <a:xfrm>
            <a:off x="8119569" y="3417357"/>
            <a:ext cx="8899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entury Gothic"/>
                <a:ea typeface="ヒラギノ角ゴ Pro W3" charset="0"/>
                <a:cs typeface="Century Gothic"/>
              </a:rPr>
              <a:t>FADC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entury Gothic"/>
                <a:ea typeface="ヒラギノ角ゴ Pro W3" charset="0"/>
                <a:cs typeface="Century Gothic"/>
              </a:rPr>
              <a:t>33 MHz</a:t>
            </a:r>
          </a:p>
        </p:txBody>
      </p:sp>
      <p:sp>
        <p:nvSpPr>
          <p:cNvPr id="1187" name="Freeform 593"/>
          <p:cNvSpPr>
            <a:spLocks/>
          </p:cNvSpPr>
          <p:nvPr/>
        </p:nvSpPr>
        <p:spPr bwMode="auto">
          <a:xfrm>
            <a:off x="1154113" y="1182234"/>
            <a:ext cx="6480175" cy="301625"/>
          </a:xfrm>
          <a:custGeom>
            <a:avLst/>
            <a:gdLst>
              <a:gd name="T0" fmla="*/ 2147483647 w 4082"/>
              <a:gd name="T1" fmla="*/ 2147483647 h 190"/>
              <a:gd name="T2" fmla="*/ 2147483647 w 4082"/>
              <a:gd name="T3" fmla="*/ 2147483647 h 190"/>
              <a:gd name="T4" fmla="*/ 2147483647 w 4082"/>
              <a:gd name="T5" fmla="*/ 0 h 190"/>
              <a:gd name="T6" fmla="*/ 0 w 4082"/>
              <a:gd name="T7" fmla="*/ 0 h 190"/>
              <a:gd name="T8" fmla="*/ 2147483647 w 4082"/>
              <a:gd name="T9" fmla="*/ 2147483647 h 190"/>
              <a:gd name="T10" fmla="*/ 2147483647 w 4082"/>
              <a:gd name="T11" fmla="*/ 2147483647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82"/>
              <a:gd name="T19" fmla="*/ 0 h 190"/>
              <a:gd name="T20" fmla="*/ 4082 w 4082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82" h="190">
                <a:moveTo>
                  <a:pt x="3988" y="190"/>
                </a:moveTo>
                <a:lnTo>
                  <a:pt x="4082" y="190"/>
                </a:lnTo>
                <a:lnTo>
                  <a:pt x="4082" y="0"/>
                </a:lnTo>
                <a:lnTo>
                  <a:pt x="0" y="0"/>
                </a:lnTo>
                <a:lnTo>
                  <a:pt x="1" y="190"/>
                </a:lnTo>
                <a:lnTo>
                  <a:pt x="100" y="190"/>
                </a:ln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1190" name="TextBox 1189"/>
          <p:cNvSpPr txBox="1"/>
          <p:nvPr/>
        </p:nvSpPr>
        <p:spPr>
          <a:xfrm>
            <a:off x="352507" y="4135709"/>
            <a:ext cx="83723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Switched Capacitor Array (Analog Memory) developed at PSI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5 GSPS / 11.5 bits SNR, 9 channels on 5 mm x 5 mm chip, 40 mW / chn.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Used at ~200 locations worldwide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2012</a:t>
            </a: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: “Gigahertz Waveform Sampling: An Overview and 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Outlook”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Pile-up rejection 			O(~10 ns)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Time measurement 		O(10 ps)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Charge measurement 	O(0.1%)</a:t>
            </a:r>
            <a:endParaRPr lang="en-US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sp>
        <p:nvSpPr>
          <p:cNvPr id="1191" name="Date Placeholder 119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1192" name="Footer Placeholder 119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3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2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MEG &amp; MEG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11" y="739087"/>
            <a:ext cx="2991221" cy="20161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MEG Experiment 1999-2013</a:t>
            </a:r>
          </a:p>
          <a:p>
            <a:pPr marL="179388" indent="-161925">
              <a:buFontTx/>
              <a:buChar char="-"/>
              <a:tabLst>
                <a:tab pos="180975" algn="l"/>
              </a:tabLst>
            </a:pPr>
            <a:r>
              <a:rPr lang="en-US" sz="1600" dirty="0" smtClean="0"/>
              <a:t>Separated DAQ </a:t>
            </a:r>
            <a:r>
              <a:rPr lang="en-US" sz="1600" dirty="0"/>
              <a:t>&amp; Trigger</a:t>
            </a:r>
          </a:p>
          <a:p>
            <a:pPr marL="179388" indent="-161925">
              <a:buFontTx/>
              <a:buChar char="-"/>
              <a:tabLst>
                <a:tab pos="180975" algn="l"/>
              </a:tabLst>
            </a:pPr>
            <a:r>
              <a:rPr lang="en-US" sz="1600" dirty="0" smtClean="0"/>
              <a:t>3000 Channels DRS4</a:t>
            </a:r>
            <a:br>
              <a:rPr lang="en-US" sz="1600" dirty="0" smtClean="0"/>
            </a:br>
            <a:r>
              <a:rPr lang="en-US" sz="1600" dirty="0" smtClean="0"/>
              <a:t>(0.8 GSPS / 1.6 GSPS)</a:t>
            </a:r>
          </a:p>
          <a:p>
            <a:pPr marL="179388" indent="-161925">
              <a:buFontTx/>
              <a:buChar char="-"/>
              <a:tabLst>
                <a:tab pos="180975" algn="l"/>
              </a:tabLst>
            </a:pPr>
            <a:r>
              <a:rPr lang="en-US" sz="1600" dirty="0" smtClean="0"/>
              <a:t>1000 Channels Trigger </a:t>
            </a:r>
            <a:br>
              <a:rPr lang="en-US" sz="1600" dirty="0" smtClean="0"/>
            </a:br>
            <a:r>
              <a:rPr lang="en-US" sz="1600" dirty="0" smtClean="0"/>
              <a:t>(100 MSPS)</a:t>
            </a:r>
          </a:p>
          <a:p>
            <a:pPr marL="179388" indent="-161925">
              <a:buFontTx/>
              <a:buChar char="-"/>
              <a:tabLst>
                <a:tab pos="180975" algn="l"/>
              </a:tabLst>
            </a:pPr>
            <a:r>
              <a:rPr lang="en-US" sz="1600" dirty="0" smtClean="0"/>
              <a:t>5 Racks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855" y="708262"/>
            <a:ext cx="1392394" cy="284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51656" y="1940830"/>
            <a:ext cx="456199" cy="172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PMT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4179463" y="1718882"/>
            <a:ext cx="642865" cy="6168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Active</a:t>
            </a:r>
          </a:p>
          <a:p>
            <a:pPr algn="ctr"/>
            <a:r>
              <a:rPr lang="en-US" sz="1000" dirty="0" smtClean="0"/>
              <a:t>Splitter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5669633" y="1102044"/>
            <a:ext cx="642865" cy="6168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Trigger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5669633" y="2335720"/>
            <a:ext cx="642865" cy="6168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DRS</a:t>
            </a:r>
          </a:p>
          <a:p>
            <a:pPr algn="ctr"/>
            <a:r>
              <a:rPr lang="en-US" sz="1000" dirty="0" smtClean="0"/>
              <a:t>DAQ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3661616" y="2709748"/>
            <a:ext cx="642865" cy="6168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HV</a:t>
            </a:r>
            <a:endParaRPr lang="en-US" sz="1000" dirty="0"/>
          </a:p>
        </p:txBody>
      </p:sp>
      <p:cxnSp>
        <p:nvCxnSpPr>
          <p:cNvPr id="14" name="Straight Connector 13"/>
          <p:cNvCxnSpPr>
            <a:stCxn id="8" idx="3"/>
            <a:endCxn id="9" idx="1"/>
          </p:cNvCxnSpPr>
          <p:nvPr/>
        </p:nvCxnSpPr>
        <p:spPr>
          <a:xfrm>
            <a:off x="3607855" y="2027143"/>
            <a:ext cx="571608" cy="1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0"/>
          </p:cNvCxnSpPr>
          <p:nvPr/>
        </p:nvCxnSpPr>
        <p:spPr>
          <a:xfrm flipH="1" flipV="1">
            <a:off x="3977745" y="2076467"/>
            <a:ext cx="5304" cy="6332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07855" y="2076467"/>
            <a:ext cx="3698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9" idx="0"/>
            <a:endCxn id="10" idx="1"/>
          </p:cNvCxnSpPr>
          <p:nvPr/>
        </p:nvCxnSpPr>
        <p:spPr>
          <a:xfrm rot="5400000" flipH="1" flipV="1">
            <a:off x="4931055" y="980305"/>
            <a:ext cx="308419" cy="1168737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9" idx="2"/>
            <a:endCxn id="11" idx="1"/>
          </p:cNvCxnSpPr>
          <p:nvPr/>
        </p:nvCxnSpPr>
        <p:spPr>
          <a:xfrm rot="16200000" flipH="1">
            <a:off x="4931055" y="1905560"/>
            <a:ext cx="308419" cy="1168737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555845" y="955693"/>
            <a:ext cx="0" cy="22124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0" idx="3"/>
          </p:cNvCxnSpPr>
          <p:nvPr/>
        </p:nvCxnSpPr>
        <p:spPr>
          <a:xfrm>
            <a:off x="6312498" y="1410463"/>
            <a:ext cx="24334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12498" y="2644138"/>
            <a:ext cx="24334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851120" y="955693"/>
            <a:ext cx="0" cy="22124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312498" y="2755263"/>
            <a:ext cx="538622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5400000">
            <a:off x="6263423" y="1904033"/>
            <a:ext cx="8310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  <a:latin typeface="Century Gothic"/>
                <a:cs typeface="Century Gothic"/>
              </a:rPr>
              <a:t>Trigger Bus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6349654" y="1640901"/>
            <a:ext cx="12491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  <a:latin typeface="Century Gothic"/>
                <a:cs typeface="Century Gothic"/>
              </a:rPr>
              <a:t>Clock distribution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3011" y="3637459"/>
            <a:ext cx="8983750" cy="2755502"/>
            <a:chOff x="93011" y="3637459"/>
            <a:chExt cx="8983750" cy="2755502"/>
          </a:xfrm>
        </p:grpSpPr>
        <p:sp>
          <p:nvSpPr>
            <p:cNvPr id="6" name="TextBox 5"/>
            <p:cNvSpPr txBox="1"/>
            <p:nvPr/>
          </p:nvSpPr>
          <p:spPr>
            <a:xfrm>
              <a:off x="2445865" y="4915633"/>
              <a:ext cx="6630896" cy="147732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S2: M. de Gerone: An extreme high resolution Timing Counter for the MEG II Experiment</a:t>
              </a:r>
            </a:p>
            <a:p>
              <a:r>
                <a:rPr lang="en-US" sz="9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S2P: M. Simonetta: Test and characterization of SiPMs intended as detector for the MEG timing counter</a:t>
              </a:r>
            </a:p>
            <a:p>
              <a:r>
                <a:rPr lang="en-US" sz="9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S5P: D. Nicolò: An FPGA-based trigger for the MEG II Experiment</a:t>
              </a:r>
            </a:p>
            <a:p>
              <a:r>
                <a:rPr lang="en-US" sz="9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S5P: A. Pepino: A high performance Front End Electronics for Drift Chamber readout in the MEG II Experiment</a:t>
              </a:r>
            </a:p>
            <a:p>
              <a:r>
                <a:rPr lang="en-US" sz="9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S7P: M. Grassi: A new cylindrical drift chamber for the MEG II Experiment</a:t>
              </a:r>
            </a:p>
            <a:p>
              <a:r>
                <a:rPr lang="en-US" sz="9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S7P: G. Rutar: A Dedicated Calibration Tool for the MEG and MEG II Positron Spectrometer</a:t>
              </a:r>
            </a:p>
            <a:p>
              <a:r>
                <a:rPr lang="en-US" sz="9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S7P: L. Galli: MEG II drift chamber prototype characterization with the silicon based cosmic ray tracker at INFN Pisa</a:t>
              </a:r>
            </a:p>
            <a:p>
              <a:r>
                <a:rPr lang="en-US" sz="9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S7P: M. Venturini: Ageing tests for the MEG II drift chamber</a:t>
              </a:r>
            </a:p>
            <a:p>
              <a:r>
                <a:rPr lang="en-US" sz="9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S9P: D. Nicolò: A liquid hydrogen target for the calibration of the MEG and MEG II liquid xenon calorimeter</a:t>
              </a:r>
            </a:p>
            <a:p>
              <a:r>
                <a:rPr lang="en-US" sz="9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S9P: K. Ieki: Upgrade of the MEG liquid xenon calorimeter with VUV-light sensitive large area SiPMs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151656" y="4093187"/>
              <a:ext cx="456199" cy="1726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SiPM</a:t>
              </a:r>
              <a:endParaRPr lang="en-US" sz="10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69633" y="3871239"/>
              <a:ext cx="642865" cy="616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TDAQ</a:t>
              </a:r>
              <a:endParaRPr lang="en-US" sz="1000" dirty="0"/>
            </a:p>
          </p:txBody>
        </p:sp>
        <p:cxnSp>
          <p:nvCxnSpPr>
            <p:cNvPr id="42" name="Straight Connector 41"/>
            <p:cNvCxnSpPr>
              <a:stCxn id="40" idx="3"/>
              <a:endCxn id="41" idx="1"/>
            </p:cNvCxnSpPr>
            <p:nvPr/>
          </p:nvCxnSpPr>
          <p:spPr>
            <a:xfrm>
              <a:off x="3607855" y="4179500"/>
              <a:ext cx="2061778" cy="1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ontent Placeholder 2"/>
            <p:cNvSpPr txBox="1">
              <a:spLocks/>
            </p:cNvSpPr>
            <p:nvPr/>
          </p:nvSpPr>
          <p:spPr>
            <a:xfrm>
              <a:off x="93011" y="3806403"/>
              <a:ext cx="2991221" cy="20161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rgbClr val="000090"/>
                  </a:solidFill>
                  <a:latin typeface="Century Gothic"/>
                  <a:ea typeface="+mn-ea"/>
                  <a:cs typeface="Century Gothic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rgbClr val="000090"/>
                  </a:solidFill>
                  <a:latin typeface="Century Gothic"/>
                  <a:ea typeface="+mn-ea"/>
                  <a:cs typeface="Century Gothic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0090"/>
                  </a:solidFill>
                  <a:latin typeface="Century Gothic"/>
                  <a:ea typeface="+mn-ea"/>
                  <a:cs typeface="Century Gothic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rgbClr val="000090"/>
                  </a:solidFill>
                  <a:latin typeface="Century Gothic"/>
                  <a:ea typeface="+mn-ea"/>
                  <a:cs typeface="Century Gothic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kern="1200">
                  <a:solidFill>
                    <a:srgbClr val="000090"/>
                  </a:solidFill>
                  <a:latin typeface="Century Gothic"/>
                  <a:ea typeface="+mn-ea"/>
                  <a:cs typeface="Century Gothic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sz="1600" b="1" dirty="0" smtClean="0"/>
                <a:t>MEG II Experiment 2014-</a:t>
              </a:r>
            </a:p>
            <a:p>
              <a:pPr marL="179388" indent="-161925">
                <a:buFontTx/>
                <a:buChar char="-"/>
                <a:tabLst>
                  <a:tab pos="180975" algn="l"/>
                </a:tabLst>
              </a:pPr>
              <a:r>
                <a:rPr lang="en-US" sz="1600" dirty="0" smtClean="0"/>
                <a:t>9000 Channels</a:t>
              </a:r>
            </a:p>
            <a:p>
              <a:pPr marL="179388" indent="-161925">
                <a:buFontTx/>
                <a:buChar char="-"/>
                <a:tabLst>
                  <a:tab pos="180975" algn="l"/>
                </a:tabLst>
              </a:pPr>
              <a:r>
                <a:rPr lang="en-US" sz="1600" dirty="0" smtClean="0"/>
                <a:t>Same rack space</a:t>
              </a:r>
              <a:br>
                <a:rPr lang="en-US" sz="1600" dirty="0" smtClean="0"/>
              </a:br>
              <a:r>
                <a:rPr lang="en-US" sz="1600" dirty="0" smtClean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1600" dirty="0" smtClean="0">
                  <a:ea typeface="Wingdings"/>
                  <a:sym typeface="Wingdings"/>
                </a:rPr>
                <a:t>Combine </a:t>
              </a:r>
              <a:br>
                <a:rPr lang="en-US" sz="1600" dirty="0" smtClean="0">
                  <a:ea typeface="Wingdings"/>
                  <a:sym typeface="Wingdings"/>
                </a:rPr>
              </a:br>
              <a:r>
                <a:rPr lang="en-US" sz="1600" dirty="0" smtClean="0">
                  <a:ea typeface="Wingdings"/>
                  <a:sym typeface="Wingdings"/>
                </a:rPr>
                <a:t>DAQ &amp; Trigger</a:t>
              </a:r>
              <a:endParaRPr lang="en-US" sz="1600" dirty="0" smtClean="0"/>
            </a:p>
            <a:p>
              <a:pPr marL="0" indent="0">
                <a:buFont typeface="Arial"/>
                <a:buNone/>
              </a:pPr>
              <a:endParaRPr lang="en-US" sz="1600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93011" y="3637459"/>
              <a:ext cx="8971238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/>
          <p:cNvSpPr/>
          <p:nvPr/>
        </p:nvSpPr>
        <p:spPr>
          <a:xfrm>
            <a:off x="3661615" y="913581"/>
            <a:ext cx="517847" cy="4968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Power</a:t>
            </a:r>
            <a:endParaRPr lang="en-US" sz="1000" dirty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3920539" y="1608680"/>
            <a:ext cx="4270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7" idx="2"/>
          </p:cNvCxnSpPr>
          <p:nvPr/>
        </p:nvCxnSpPr>
        <p:spPr>
          <a:xfrm flipV="1">
            <a:off x="3920539" y="1410463"/>
            <a:ext cx="0" cy="2011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347635" y="1608681"/>
            <a:ext cx="0" cy="1102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61" name="Footer Placeholder 6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4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70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Crate Options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631357"/>
              </p:ext>
            </p:extLst>
          </p:nvPr>
        </p:nvGraphicFramePr>
        <p:xfrm>
          <a:off x="457200" y="985838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3882"/>
                <a:gridCol w="1146660"/>
                <a:gridCol w="1103507"/>
                <a:gridCol w="108555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???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Transfer</a:t>
                      </a:r>
                      <a:r>
                        <a:rPr lang="en-US" baseline="0" dirty="0" smtClean="0"/>
                        <a:t> speed O(100 MB/s)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Dual-Star Topology with </a:t>
                      </a:r>
                      <a:r>
                        <a:rPr lang="en-US" dirty="0" err="1" smtClean="0"/>
                        <a:t>Gbit</a:t>
                      </a:r>
                      <a:r>
                        <a:rPr lang="en-US" dirty="0" smtClean="0"/>
                        <a:t>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Shelf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Fast trigger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Low-jitter</a:t>
                      </a:r>
                      <a:r>
                        <a:rPr lang="en-US" baseline="0" dirty="0" smtClean="0"/>
                        <a:t> precision clock O(ps)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 V SiPM biasing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&lt; 2000 EUR per crate including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723" y="4294694"/>
            <a:ext cx="2552244" cy="2088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094" y="4297136"/>
            <a:ext cx="2214331" cy="2086145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7" idx="0"/>
          </p:cNvCxnSpPr>
          <p:nvPr/>
        </p:nvCxnSpPr>
        <p:spPr>
          <a:xfrm flipH="1">
            <a:off x="5005845" y="3952558"/>
            <a:ext cx="930891" cy="342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" idx="0"/>
          </p:cNvCxnSpPr>
          <p:nvPr/>
        </p:nvCxnSpPr>
        <p:spPr>
          <a:xfrm flipH="1" flipV="1">
            <a:off x="7027918" y="3952558"/>
            <a:ext cx="653342" cy="3445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5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3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WaveDAQ System</a:t>
            </a:r>
            <a:endParaRPr lang="en-US" dirty="0"/>
          </a:p>
        </p:txBody>
      </p:sp>
      <p:pic>
        <p:nvPicPr>
          <p:cNvPr id="6" name="Picture 5" descr="2015-03-05 10.55.1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10" y="2046108"/>
            <a:ext cx="7558095" cy="3022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9610" y="1041917"/>
            <a:ext cx="3150233" cy="1569660"/>
          </a:xfrm>
          <a:prstGeom prst="rect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88900" dist="889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C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rate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M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anagement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B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oard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Power supply 24V / 300W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Fan / Temp. control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Power cycle each slot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FPGA Firmware upload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Ethernet remote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6260" y="941544"/>
            <a:ext cx="3150233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88900" dist="889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Fans blow from back to front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0337" y="5788473"/>
            <a:ext cx="2705004" cy="584776"/>
          </a:xfrm>
          <a:prstGeom prst="rect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88900" dist="889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16 WaveDREAM boards (256 channels)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113245" y="1436489"/>
            <a:ext cx="123296" cy="1393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21194" y="1448085"/>
            <a:ext cx="340788" cy="1393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82554" y="1459681"/>
            <a:ext cx="992539" cy="13023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748223" y="3569644"/>
            <a:ext cx="234264" cy="16129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338326" y="3569644"/>
            <a:ext cx="316129" cy="16129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962697" y="4660883"/>
            <a:ext cx="672644" cy="1127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930337" y="4660881"/>
            <a:ext cx="580180" cy="11275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39131" y="5182550"/>
            <a:ext cx="2798838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88900" dist="889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D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ata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C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oncentrator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B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oard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6136" y="5182550"/>
            <a:ext cx="2948516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88900" dist="889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T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rigger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C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oncentrator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B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oard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cxnSp>
        <p:nvCxnSpPr>
          <p:cNvPr id="34" name="Straight Arrow Connector 33"/>
          <p:cNvCxnSpPr>
            <a:stCxn id="7" idx="2"/>
          </p:cNvCxnSpPr>
          <p:nvPr/>
        </p:nvCxnSpPr>
        <p:spPr>
          <a:xfrm flipH="1">
            <a:off x="7200534" y="2611577"/>
            <a:ext cx="194193" cy="914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6</a:t>
            </a:fld>
            <a:r>
              <a:rPr lang="en-US" smtClean="0"/>
              <a:t>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4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WaveDREAM</a:t>
            </a:r>
            <a:r>
              <a:rPr lang="en-US" dirty="0" smtClean="0"/>
              <a:t> Board (WDB)</a:t>
            </a:r>
            <a:endParaRPr lang="en-US" dirty="0"/>
          </a:p>
        </p:txBody>
      </p:sp>
      <p:pic>
        <p:nvPicPr>
          <p:cNvPr id="6" name="Picture 1" descr="waveDAQ_sch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18"/>
          <a:stretch/>
        </p:blipFill>
        <p:spPr bwMode="auto">
          <a:xfrm>
            <a:off x="43266" y="585703"/>
            <a:ext cx="9044249" cy="456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2015-05-15 12.50.2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43737" y="3876795"/>
            <a:ext cx="1978415" cy="3224213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4818" y="5743565"/>
            <a:ext cx="345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D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rs4 based </a:t>
            </a:r>
            <a:r>
              <a:rPr lang="en-US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REA</a:t>
            </a:r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dout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odule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7</a:t>
            </a:fld>
            <a:r>
              <a:rPr lang="en-US" smtClean="0"/>
              <a:t>/24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95793" y="2032000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90"/>
                </a:solidFill>
                <a:latin typeface="Century Gothic"/>
                <a:cs typeface="Century Gothic"/>
              </a:rPr>
              <a:t>Spartan 6</a:t>
            </a:r>
          </a:p>
        </p:txBody>
      </p:sp>
    </p:spTree>
    <p:extLst>
      <p:ext uri="{BB962C8B-B14F-4D97-AF65-F5344CB8AC3E}">
        <p14:creationId xmlns:p14="http://schemas.microsoft.com/office/powerpoint/2010/main" val="224520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Preamp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690358"/>
            <a:ext cx="5467953" cy="412912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15528"/>
              </p:ext>
            </p:extLst>
          </p:nvPr>
        </p:nvGraphicFramePr>
        <p:xfrm>
          <a:off x="6193691" y="1292795"/>
          <a:ext cx="2779461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1"/>
                <a:gridCol w="859693"/>
                <a:gridCol w="90376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BW</a:t>
                      </a:r>
                      <a:r>
                        <a:rPr lang="en-US" baseline="-25000" dirty="0" smtClean="0"/>
                        <a:t>3db</a:t>
                      </a:r>
                      <a:r>
                        <a:rPr lang="en-US" dirty="0" smtClean="0"/>
                        <a:t> (MHz)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Noise (mV)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F5397"/>
                          </a:solidFill>
                        </a:rPr>
                        <a:t>300</a:t>
                      </a:r>
                      <a:endParaRPr lang="en-US" dirty="0">
                        <a:solidFill>
                          <a:srgbClr val="3F539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F5397"/>
                          </a:solidFill>
                        </a:rPr>
                        <a:t>1.2</a:t>
                      </a:r>
                      <a:endParaRPr lang="en-US" dirty="0">
                        <a:solidFill>
                          <a:srgbClr val="3F5397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F5397"/>
                          </a:solidFill>
                        </a:rPr>
                        <a:t>500</a:t>
                      </a:r>
                      <a:endParaRPr lang="en-US" dirty="0">
                        <a:solidFill>
                          <a:srgbClr val="3F539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F5397"/>
                          </a:solidFill>
                        </a:rPr>
                        <a:t>1.7</a:t>
                      </a:r>
                      <a:endParaRPr lang="en-US" dirty="0">
                        <a:solidFill>
                          <a:srgbClr val="3F5397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F5397"/>
                          </a:solidFill>
                        </a:rPr>
                        <a:t>800</a:t>
                      </a:r>
                      <a:endParaRPr lang="en-US" dirty="0">
                        <a:solidFill>
                          <a:srgbClr val="3F539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F5397"/>
                          </a:solidFill>
                        </a:rPr>
                        <a:t>3.3</a:t>
                      </a:r>
                      <a:endParaRPr lang="en-US" dirty="0">
                        <a:solidFill>
                          <a:srgbClr val="3F5397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" descr="waveDAQ_sch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215" y="5236307"/>
            <a:ext cx="4743657" cy="7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84513" y="5105502"/>
            <a:ext cx="788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90"/>
                </a:solidFill>
                <a:latin typeface="Century Gothic"/>
                <a:cs typeface="Century Gothic"/>
              </a:rPr>
              <a:t>LMH6629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4188" y="5105502"/>
            <a:ext cx="788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90"/>
                </a:solidFill>
                <a:latin typeface="Century Gothic"/>
                <a:cs typeface="Century Gothic"/>
              </a:rPr>
              <a:t>LMH6629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7888" y="6001459"/>
            <a:ext cx="6564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90"/>
                </a:solidFill>
                <a:latin typeface="Century Gothic"/>
                <a:cs typeface="Century Gothic"/>
              </a:rPr>
              <a:t>PE4215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7109" y="6004820"/>
            <a:ext cx="6564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90"/>
                </a:solidFill>
                <a:latin typeface="Century Gothic"/>
                <a:cs typeface="Century Gothic"/>
              </a:rPr>
              <a:t>PE4215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18361" y="6004820"/>
            <a:ext cx="74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90"/>
                </a:solidFill>
                <a:latin typeface="Century Gothic"/>
                <a:cs typeface="Century Gothic"/>
              </a:rPr>
              <a:t>ADC904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73596" y="4974697"/>
            <a:ext cx="7308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90"/>
                </a:solidFill>
                <a:latin typeface="Century Gothic"/>
                <a:cs typeface="Century Gothic"/>
              </a:rPr>
              <a:t>LTC6409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519333" y="3842564"/>
            <a:ext cx="670821" cy="6577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67639" y="4558967"/>
            <a:ext cx="291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Different compensations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8</a:t>
            </a:fld>
            <a:r>
              <a:rPr lang="en-US" smtClean="0"/>
              <a:t>/24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06238" y="5355040"/>
            <a:ext cx="2260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3.3 mV at output =</a:t>
            </a:r>
            <a:b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33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V at input</a:t>
            </a:r>
          </a:p>
        </p:txBody>
      </p:sp>
    </p:spTree>
    <p:extLst>
      <p:ext uri="{BB962C8B-B14F-4D97-AF65-F5344CB8AC3E}">
        <p14:creationId xmlns:p14="http://schemas.microsoft.com/office/powerpoint/2010/main" val="175210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-05-15 15.23.2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51135" y="3291660"/>
            <a:ext cx="2313598" cy="3977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WaveDREAM2 </a:t>
            </a:r>
            <a:r>
              <a:rPr lang="en-US" dirty="0" smtClean="0"/>
              <a:t>HV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945" y="749796"/>
            <a:ext cx="6032500" cy="3543300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075" r="-19075"/>
          <a:stretch>
            <a:fillRect/>
          </a:stretch>
        </p:blipFill>
        <p:spPr>
          <a:xfrm>
            <a:off x="22636" y="4351754"/>
            <a:ext cx="3387809" cy="2116133"/>
          </a:xfrm>
        </p:spPr>
      </p:pic>
      <p:cxnSp>
        <p:nvCxnSpPr>
          <p:cNvPr id="17" name="Straight Arrow Connector 16"/>
          <p:cNvCxnSpPr/>
          <p:nvPr/>
        </p:nvCxnSpPr>
        <p:spPr>
          <a:xfrm>
            <a:off x="2771800" y="4783802"/>
            <a:ext cx="0" cy="1152128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53111" y="5027727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Tahoma"/>
                <a:cs typeface="Tahoma"/>
              </a:rPr>
              <a:t>+/- 1mV</a:t>
            </a:r>
          </a:p>
          <a:p>
            <a:endParaRPr lang="en-US" sz="1200" dirty="0">
              <a:solidFill>
                <a:srgbClr val="000090"/>
              </a:solidFill>
              <a:latin typeface="Tahoma"/>
              <a:cs typeface="Tahoma"/>
            </a:endParaRPr>
          </a:p>
          <a:p>
            <a:r>
              <a:rPr lang="en-US" sz="1200" dirty="0" smtClean="0">
                <a:solidFill>
                  <a:srgbClr val="000090"/>
                </a:solidFill>
                <a:latin typeface="Tahoma"/>
                <a:cs typeface="Tahoma"/>
              </a:rPr>
              <a:t>Ripple &lt; 10 </a:t>
            </a:r>
            <a:r>
              <a:rPr lang="en-US" sz="12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smtClean="0">
                <a:solidFill>
                  <a:srgbClr val="000090"/>
                </a:solidFill>
                <a:latin typeface="Tahoma"/>
                <a:cs typeface="Tahoma"/>
              </a:rPr>
              <a:t>V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 May 2015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13th Pisa Meeting on Advanced Detectors</a:t>
            </a: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670358" y="3335366"/>
            <a:ext cx="0" cy="13994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930577" y="3487766"/>
            <a:ext cx="1226803" cy="863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Screen Shot 2015-03-08 at 20.05.24 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3" y="749796"/>
            <a:ext cx="3748223" cy="13248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5517" y="2422349"/>
            <a:ext cx="238168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~ 5 EUR / channel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9</a:t>
            </a:fld>
            <a:r>
              <a:rPr lang="en-US" smtClean="0"/>
              <a:t>/24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1533" y="970398"/>
            <a:ext cx="118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Microblaze @</a:t>
            </a:r>
          </a:p>
          <a:p>
            <a:pPr algn="ctr"/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Spartan</a:t>
            </a:r>
          </a:p>
        </p:txBody>
      </p:sp>
    </p:spTree>
    <p:extLst>
      <p:ext uri="{BB962C8B-B14F-4D97-AF65-F5344CB8AC3E}">
        <p14:creationId xmlns:p14="http://schemas.microsoft.com/office/powerpoint/2010/main" val="29308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rgbClr val="000090"/>
            </a:solidFill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2498</TotalTime>
  <Words>1120</Words>
  <Application>Microsoft Macintosh PowerPoint</Application>
  <PresentationFormat>On-screen Show (4:3)</PresentationFormat>
  <Paragraphs>286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The WaveDAQ System for the MEG II Upgrade</vt:lpstr>
      <vt:lpstr>The WaveDAQ System for the MEG II Upgrade</vt:lpstr>
      <vt:lpstr>DRS4 Chip</vt:lpstr>
      <vt:lpstr>MEG &amp; MEG II</vt:lpstr>
      <vt:lpstr>Crate Options</vt:lpstr>
      <vt:lpstr>WaveDAQ System</vt:lpstr>
      <vt:lpstr>WaveDREAM Board (WDB)</vt:lpstr>
      <vt:lpstr>Preamp</vt:lpstr>
      <vt:lpstr>WaveDREAM2 HV</vt:lpstr>
      <vt:lpstr>Temperature Sensor Extension</vt:lpstr>
      <vt:lpstr>Trigger Concentrator Board (TCB)</vt:lpstr>
      <vt:lpstr>Ancillary system</vt:lpstr>
      <vt:lpstr>DAQ Concentrator Board (DCB)</vt:lpstr>
      <vt:lpstr>Half Height Backplane</vt:lpstr>
      <vt:lpstr>SPI configuration</vt:lpstr>
      <vt:lpstr>Gbit links for DAQ &amp; Trigger</vt:lpstr>
      <vt:lpstr>Trigger Bus &amp; HV</vt:lpstr>
      <vt:lpstr>Clock Distribution</vt:lpstr>
      <vt:lpstr>WaveDAQ Clock Distribution</vt:lpstr>
      <vt:lpstr>Pin Assignment</vt:lpstr>
      <vt:lpstr>Minimal System</vt:lpstr>
      <vt:lpstr>One-crate system</vt:lpstr>
      <vt:lpstr>MEG II System</vt:lpstr>
      <vt:lpstr>WaveDAQ Performance</vt:lpstr>
      <vt:lpstr>Conclusions</vt:lpstr>
    </vt:vector>
  </TitlesOfParts>
  <Company>PSI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Ritt</dc:creator>
  <cp:lastModifiedBy>Stefan Ritt</cp:lastModifiedBy>
  <cp:revision>202</cp:revision>
  <cp:lastPrinted>2015-05-22T06:59:25Z</cp:lastPrinted>
  <dcterms:created xsi:type="dcterms:W3CDTF">2014-03-10T11:46:01Z</dcterms:created>
  <dcterms:modified xsi:type="dcterms:W3CDTF">2015-05-27T21:15:47Z</dcterms:modified>
</cp:coreProperties>
</file>