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63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84" autoAdjust="0"/>
  </p:normalViewPr>
  <p:slideViewPr>
    <p:cSldViewPr snapToGrid="0" snapToObjects="1">
      <p:cViewPr varScale="1">
        <p:scale>
          <a:sx n="79" d="100"/>
          <a:sy n="79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916EA-59FC-7F4D-B454-D718EAB44BCC}" type="datetimeFigureOut">
              <a:rPr lang="en-US" smtClean="0"/>
              <a:t>11/05/15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5B44-F1A9-B54F-97FD-F4E17812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BCFC-F5BF-BD4E-BE52-0962934E06D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45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-In the end, ageing test for two materials have been carried out.</a:t>
            </a:r>
          </a:p>
          <a:p>
            <a:r>
              <a:rPr lang="en-US" dirty="0" smtClean="0"/>
              <a:t>-TRV is a well known glue causes ageing used to test setup ability to test ageing.</a:t>
            </a:r>
          </a:p>
          <a:p>
            <a:r>
              <a:rPr lang="en-US" dirty="0" smtClean="0"/>
              <a:t>-Conductive Al-tape (</a:t>
            </a:r>
            <a:r>
              <a:rPr lang="en-US" dirty="0" err="1" smtClean="0"/>
              <a:t>Gerband</a:t>
            </a:r>
            <a:r>
              <a:rPr lang="en-US" dirty="0" smtClean="0"/>
              <a:t> 705) has been tested and showed ageing with rate of  0.3%/C/cm after accumulating 42 </a:t>
            </a:r>
            <a:r>
              <a:rPr lang="en-US" dirty="0" err="1" smtClean="0"/>
              <a:t>mC</a:t>
            </a:r>
            <a:r>
              <a:rPr lang="en-US" dirty="0" smtClean="0"/>
              <a:t>/cm.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BCFC-F5BF-BD4E-BE52-0962934E06D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98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/>
              </a:rPr>
              <a:t>1.4.2015</a:t>
            </a:r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D9391-1659-7E46-97CC-B75704576FE0}" type="slidenum">
              <a:rPr lang="x-none" smtClean="0">
                <a:latin typeface="Arial"/>
              </a:rPr>
              <a:pPr>
                <a:defRPr/>
              </a:pPr>
              <a:t>‹#›</a:t>
            </a:fld>
            <a:endParaRPr lang="x-none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BC6B6-F501-C24D-99A6-FD00D99ACB81}" type="slidenum">
              <a:rPr lang="x-none" smtClean="0">
                <a:latin typeface="Arial"/>
              </a:rPr>
              <a:pPr>
                <a:defRPr/>
              </a:pPr>
              <a:t>‹#›</a:t>
            </a:fld>
            <a:endParaRPr lang="x-none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EA575-1640-8449-AEA0-569D59E5BED7}" type="slidenum">
              <a:rPr lang="x-none" smtClean="0">
                <a:latin typeface="Arial"/>
              </a:rPr>
              <a:pPr>
                <a:defRPr/>
              </a:pPr>
              <a:t>‹#›</a:t>
            </a:fld>
            <a:endParaRPr lang="x-none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/>
              </a:rPr>
              <a:t>1.4.2015</a:t>
            </a:r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4A277-12BF-C54A-B450-61663C1EFB2E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FBB6F-7B7A-224A-B0FF-9BD9965F1C6E}" type="slidenum">
              <a:rPr lang="x-none" smtClean="0">
                <a:latin typeface="Arial"/>
              </a:rPr>
              <a:pPr>
                <a:defRPr/>
              </a:pPr>
              <a:t>‹#›</a:t>
            </a:fld>
            <a:endParaRPr lang="x-none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C7FDA-C731-6A47-ACF0-410C3043CB77}" type="slidenum">
              <a:rPr lang="x-none" smtClean="0">
                <a:latin typeface="Arial"/>
              </a:rPr>
              <a:pPr>
                <a:defRPr/>
              </a:pPr>
              <a:t>‹#›</a:t>
            </a:fld>
            <a:endParaRPr lang="x-none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863A1-09BC-6943-B112-52E1ED4003F5}" type="slidenum">
              <a:rPr lang="x-none" smtClean="0">
                <a:latin typeface="Arial"/>
              </a:rPr>
              <a:pPr>
                <a:defRPr/>
              </a:pPr>
              <a:t>‹#›</a:t>
            </a:fld>
            <a:endParaRPr lang="x-none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2040B-4DFC-594B-8B76-7115F7176A7E}" type="slidenum">
              <a:rPr lang="x-none" smtClean="0">
                <a:latin typeface="Arial"/>
              </a:rPr>
              <a:pPr>
                <a:defRPr/>
              </a:pPr>
              <a:t>‹#›</a:t>
            </a:fld>
            <a:endParaRPr lang="x-none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52C0E-B73B-9E4A-B65E-A3CFA40B3A80}" type="slidenum">
              <a:rPr lang="x-none" smtClean="0">
                <a:latin typeface="Arial"/>
              </a:rPr>
              <a:pPr>
                <a:defRPr/>
              </a:pPr>
              <a:t>‹#›</a:t>
            </a:fld>
            <a:endParaRPr lang="x-none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1.4.2015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mtClean="0">
                <a:solidFill>
                  <a:prstClr val="white">
                    <a:alpha val="60000"/>
                  </a:prstClr>
                </a:solidFill>
                <a:latin typeface="Arial"/>
              </a:rPr>
              <a:t>Alhussain Abuhoza</a:t>
            </a:r>
            <a:endParaRPr lang="en-US">
              <a:solidFill>
                <a:prstClr val="white">
                  <a:alpha val="60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fld id="{1EE9D582-A136-2F41-93B2-CDFA5E8BFCF4}" type="slidenum">
              <a:rPr lang="x-none" smtClean="0">
                <a:latin typeface="Comic Sans MS" charset="0"/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t>‹#›</a:t>
            </a:fld>
            <a:endParaRPr lang="x-none">
              <a:latin typeface="Comic Sans MS" charset="0"/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Building and Commissioning of a Setup to Study Ageing Phenomena  in Gaseous Detectors</a:t>
            </a:r>
          </a:p>
        </p:txBody>
      </p:sp>
      <p:pic>
        <p:nvPicPr>
          <p:cNvPr id="6" name="Content Placeholder 5" descr="Untitled1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2" r="-7652"/>
          <a:stretch>
            <a:fillRect/>
          </a:stretch>
        </p:blipFill>
        <p:spPr>
          <a:xfrm>
            <a:off x="5166637" y="1686010"/>
            <a:ext cx="3750910" cy="4382194"/>
          </a:xfrm>
        </p:spPr>
      </p:pic>
      <p:sp>
        <p:nvSpPr>
          <p:cNvPr id="8" name="TextBox 7"/>
          <p:cNvSpPr txBox="1"/>
          <p:nvPr/>
        </p:nvSpPr>
        <p:spPr>
          <a:xfrm>
            <a:off x="5166636" y="6174432"/>
            <a:ext cx="352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D1282E"/>
                </a:solidFill>
                <a:latin typeface="Arial"/>
                <a:ea typeface="MS PGothic" charset="0"/>
                <a:cs typeface="Arial"/>
              </a:rPr>
              <a:t>DAQ and control system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04548" y="5174370"/>
            <a:ext cx="203809" cy="972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709436" cy="47183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fully automated system for gaseous detector ageing studies has been constructed and </a:t>
            </a:r>
            <a:r>
              <a:rPr lang="en-US" dirty="0" smtClean="0"/>
              <a:t>commissioned in the detector lab of GSI, Germany.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This system is able to observe the onset of ageing in </a:t>
            </a:r>
            <a:r>
              <a:rPr lang="en-US" dirty="0" smtClean="0"/>
              <a:t>MWPC</a:t>
            </a:r>
            <a:endParaRPr lang="en-US" dirty="0"/>
          </a:p>
          <a:p>
            <a:r>
              <a:rPr lang="en-US" dirty="0"/>
              <a:t>Gain variation in the order of 0.3% peak-to-</a:t>
            </a:r>
            <a:r>
              <a:rPr lang="en-US" dirty="0" smtClean="0"/>
              <a:t>peak has been achieved, </a:t>
            </a:r>
            <a:r>
              <a:rPr lang="en-US" dirty="0"/>
              <a:t>t</a:t>
            </a:r>
            <a:r>
              <a:rPr lang="en-US" dirty="0" smtClean="0"/>
              <a:t>hus</a:t>
            </a:r>
            <a:r>
              <a:rPr lang="en-US" dirty="0"/>
              <a:t>, the ageing </a:t>
            </a:r>
            <a:r>
              <a:rPr lang="en-US" dirty="0" smtClean="0"/>
              <a:t>investigations can </a:t>
            </a:r>
            <a:r>
              <a:rPr lang="en-US" dirty="0"/>
              <a:t>be carried out at a </a:t>
            </a:r>
            <a:r>
              <a:rPr lang="en-US" dirty="0" smtClean="0"/>
              <a:t>current density </a:t>
            </a:r>
            <a:r>
              <a:rPr lang="en-US" dirty="0"/>
              <a:t>that </a:t>
            </a:r>
            <a:r>
              <a:rPr lang="en-US" dirty="0" smtClean="0"/>
              <a:t>matches with </a:t>
            </a:r>
            <a:r>
              <a:rPr lang="en-US" dirty="0"/>
              <a:t>the real experiments.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This </a:t>
            </a:r>
            <a:r>
              <a:rPr lang="en-US" dirty="0"/>
              <a:t>setup is ready to do ageing studies for construction materials of gaseous detectors employed in FAIR experiments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can also be used for monitoring the performances </a:t>
            </a:r>
            <a:r>
              <a:rPr lang="en-US" dirty="0" smtClean="0"/>
              <a:t>of gaseous </a:t>
            </a:r>
            <a:r>
              <a:rPr lang="en-US" dirty="0"/>
              <a:t>detectors, in particular those used in CBM.</a:t>
            </a:r>
          </a:p>
          <a:p>
            <a:endParaRPr lang="en-US" dirty="0"/>
          </a:p>
        </p:txBody>
      </p:sp>
      <p:sp>
        <p:nvSpPr>
          <p:cNvPr id="17" name="Date Placeholder 18"/>
          <p:cNvSpPr>
            <a:spLocks noGrp="1"/>
          </p:cNvSpPr>
          <p:nvPr>
            <p:ph type="dt" sz="half" idx="10"/>
          </p:nvPr>
        </p:nvSpPr>
        <p:spPr>
          <a:xfrm>
            <a:off x="1491925" y="0"/>
            <a:ext cx="6754527" cy="3291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24-30 May </a:t>
            </a:r>
            <a:r>
              <a:rPr lang="en-US" dirty="0" smtClean="0">
                <a:solidFill>
                  <a:schemeClr val="bg1"/>
                </a:solidFill>
              </a:rPr>
              <a:t>2015, La </a:t>
            </a:r>
            <a:r>
              <a:rPr lang="en-US" dirty="0" err="1">
                <a:solidFill>
                  <a:schemeClr val="bg1"/>
                </a:solidFill>
              </a:rPr>
              <a:t>Biodola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Isola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d'Elba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Italy),     Alhussain Abuhoza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8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76892" y="3626865"/>
            <a:ext cx="4491298" cy="3082594"/>
            <a:chOff x="4577400" y="3526593"/>
            <a:chExt cx="4491298" cy="3082594"/>
          </a:xfrm>
        </p:grpSpPr>
        <p:pic>
          <p:nvPicPr>
            <p:cNvPr id="12" name="Picture 11" descr="81_res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02"/>
            <a:stretch/>
          </p:blipFill>
          <p:spPr>
            <a:xfrm>
              <a:off x="4711938" y="3526593"/>
              <a:ext cx="4356760" cy="2829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36640" y="6239855"/>
              <a:ext cx="322502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Accumulated charge [</a:t>
              </a:r>
              <a:r>
                <a:rPr lang="en-US" dirty="0" err="1">
                  <a:solidFill>
                    <a:srgbClr val="000000"/>
                  </a:solidFill>
                  <a:latin typeface="Arial"/>
                  <a:cs typeface="Arial"/>
                </a:rPr>
                <a:t>mC</a:t>
              </a:r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/cm]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893491" y="4785058"/>
              <a:ext cx="173714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Resolution  [%]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0875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Material tests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2625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Al-tape (</a:t>
            </a:r>
            <a:r>
              <a:rPr lang="en-US" sz="2000" dirty="0" err="1"/>
              <a:t>Gerband</a:t>
            </a:r>
            <a:r>
              <a:rPr lang="en-US" sz="2000" dirty="0"/>
              <a:t> 705) and RTV-3145 glue have been tested in parallel. They reveals dangerous effect in terms of ageing on a MWPC during exposure to X-ray. 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6691" y="3607801"/>
            <a:ext cx="3875403" cy="3068234"/>
            <a:chOff x="79747" y="3340409"/>
            <a:chExt cx="4302983" cy="3289280"/>
          </a:xfrm>
        </p:grpSpPr>
        <p:pic>
          <p:nvPicPr>
            <p:cNvPr id="9" name="Picture 8" descr="81_k1-k2_gain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9"/>
            <a:stretch/>
          </p:blipFill>
          <p:spPr>
            <a:xfrm>
              <a:off x="229660" y="3340409"/>
              <a:ext cx="4153070" cy="30434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976164" y="4726595"/>
              <a:ext cx="248115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Normalized Gain [</a:t>
              </a:r>
              <a:r>
                <a:rPr lang="en-US" dirty="0" err="1">
                  <a:solidFill>
                    <a:srgbClr val="000000"/>
                  </a:solidFill>
                  <a:latin typeface="Arial"/>
                  <a:cs typeface="Arial"/>
                </a:rPr>
                <a:t>a.u</a:t>
              </a:r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.]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036" y="6233749"/>
              <a:ext cx="3580847" cy="39594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Accumulated charge [</a:t>
              </a:r>
              <a:r>
                <a:rPr lang="en-US" dirty="0" err="1">
                  <a:solidFill>
                    <a:srgbClr val="000000"/>
                  </a:solidFill>
                  <a:latin typeface="Arial"/>
                  <a:cs typeface="Arial"/>
                </a:rPr>
                <a:t>mC</a:t>
              </a:r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/cm]</a:t>
              </a:r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1491925" y="0"/>
            <a:ext cx="6754527" cy="3291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24-30 May </a:t>
            </a:r>
            <a:r>
              <a:rPr lang="en-US" dirty="0" smtClean="0">
                <a:solidFill>
                  <a:schemeClr val="bg1"/>
                </a:solidFill>
              </a:rPr>
              <a:t>2015, La </a:t>
            </a:r>
            <a:r>
              <a:rPr lang="en-US" dirty="0" err="1">
                <a:solidFill>
                  <a:schemeClr val="bg1"/>
                </a:solidFill>
              </a:rPr>
              <a:t>Biodola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Isola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d'Elba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Italy),     Alhussain Abuhoza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38955"/>
              </p:ext>
            </p:extLst>
          </p:nvPr>
        </p:nvGraphicFramePr>
        <p:xfrm>
          <a:off x="296496" y="2370201"/>
          <a:ext cx="8642819" cy="131009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58457"/>
                <a:gridCol w="1136212"/>
                <a:gridCol w="1787863"/>
                <a:gridCol w="1704318"/>
                <a:gridCol w="1253175"/>
                <a:gridCol w="1102794"/>
              </a:tblGrid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Chamber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Radiation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type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Particle rate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density (kHz/cm)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Accumulated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charge (</a:t>
                      </a:r>
                      <a:r>
                        <a:rPr lang="en-US" sz="1400" b="0" i="0" u="none" baseline="0" dirty="0" err="1" smtClean="0">
                          <a:latin typeface="Arial"/>
                        </a:rPr>
                        <a:t>mC</a:t>
                      </a:r>
                      <a:r>
                        <a:rPr lang="en-US" sz="1400" b="0" i="0" u="none" baseline="0" dirty="0" smtClean="0">
                          <a:latin typeface="Arial"/>
                        </a:rPr>
                        <a:t>/cm)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Ageing rate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(%/</a:t>
                      </a:r>
                      <a:r>
                        <a:rPr lang="en-US" sz="1400" b="0" i="0" u="none" baseline="0" dirty="0" err="1" smtClean="0">
                          <a:latin typeface="Arial"/>
                        </a:rPr>
                        <a:t>mC</a:t>
                      </a:r>
                      <a:r>
                        <a:rPr lang="en-US" sz="1400" b="0" i="0" u="none" baseline="0" dirty="0" smtClean="0">
                          <a:latin typeface="Arial"/>
                        </a:rPr>
                        <a:t>/cm)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Resolution loss (%)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</a:tr>
              <a:tr h="33945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Ch-1 (</a:t>
                      </a:r>
                      <a:r>
                        <a:rPr lang="en-US" sz="1400" b="0" i="0" u="none" baseline="0" dirty="0" err="1" smtClean="0">
                          <a:latin typeface="Arial"/>
                        </a:rPr>
                        <a:t>Gerband</a:t>
                      </a:r>
                      <a:r>
                        <a:rPr lang="en-US" sz="1400" b="0" i="0" u="none" baseline="0" dirty="0" smtClean="0">
                          <a:latin typeface="Arial"/>
                        </a:rPr>
                        <a:t>)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X-ray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22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42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0.3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4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</a:tr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Ch-2 (RTV-3145)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X-ray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15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12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3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0" i="0" u="none" baseline="0" dirty="0" smtClean="0">
                          <a:latin typeface="Arial"/>
                        </a:rPr>
                        <a:t>1.5</a:t>
                      </a:r>
                      <a:endParaRPr lang="en-US" sz="1400" b="0" i="0" u="none" baseline="0" dirty="0">
                        <a:latin typeface="Arial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8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348</Words>
  <Application>Microsoft Macintosh PowerPoint</Application>
  <PresentationFormat>On-screen Show (4:3)</PresentationFormat>
  <Paragraphs>42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2_Clarity</vt:lpstr>
      <vt:lpstr>Building and Commissioning of a Setup to Study Ageing Phenomena  in Gaseous Detectors</vt:lpstr>
      <vt:lpstr>Material tests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and Commissioning of a Setup to Study  Ageing Phenomena In Gaseous Detectors</dc:title>
  <dc:creator>alhussain abuhoza</dc:creator>
  <cp:lastModifiedBy>alhussain abuhoza</cp:lastModifiedBy>
  <cp:revision>5</cp:revision>
  <dcterms:created xsi:type="dcterms:W3CDTF">2015-05-11T08:37:45Z</dcterms:created>
  <dcterms:modified xsi:type="dcterms:W3CDTF">2015-05-11T09:15:55Z</dcterms:modified>
</cp:coreProperties>
</file>