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1584" y="84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B0A-86FD-8646-9C21-0CDB03E5864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E977-F09B-604C-866B-2D1CC239C2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4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B0A-86FD-8646-9C21-0CDB03E5864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E977-F09B-604C-866B-2D1CC239C2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3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B0A-86FD-8646-9C21-0CDB03E5864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E977-F09B-604C-866B-2D1CC239C2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B0A-86FD-8646-9C21-0CDB03E5864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E977-F09B-604C-866B-2D1CC239C2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9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B0A-86FD-8646-9C21-0CDB03E5864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E977-F09B-604C-866B-2D1CC239C2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B0A-86FD-8646-9C21-0CDB03E5864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E977-F09B-604C-866B-2D1CC239C2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2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B0A-86FD-8646-9C21-0CDB03E5864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E977-F09B-604C-866B-2D1CC239C2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1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B0A-86FD-8646-9C21-0CDB03E5864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E977-F09B-604C-866B-2D1CC239C2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B0A-86FD-8646-9C21-0CDB03E5864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E977-F09B-604C-866B-2D1CC239C2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0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B0A-86FD-8646-9C21-0CDB03E5864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E977-F09B-604C-866B-2D1CC239C2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B0A-86FD-8646-9C21-0CDB03E5864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E977-F09B-604C-866B-2D1CC239C2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ABB0A-86FD-8646-9C21-0CDB03E5864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FE977-F09B-604C-866B-2D1CC239C2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8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6" y="125440"/>
            <a:ext cx="814160" cy="807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704" y="125440"/>
            <a:ext cx="751357" cy="8072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3182" y="199563"/>
            <a:ext cx="7301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Helvetica Neue"/>
                <a:cs typeface="Helvetica Neue"/>
              </a:rPr>
              <a:t>A Cylindrical GEM Detector with Analog Readout for the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960" y="727394"/>
            <a:ext cx="733225" cy="2901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80934" y="680354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Experiment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2078" y="4592430"/>
            <a:ext cx="3364368" cy="1771830"/>
            <a:chOff x="2928208" y="1655368"/>
            <a:chExt cx="3999609" cy="2083127"/>
          </a:xfrm>
        </p:grpSpPr>
        <p:pic>
          <p:nvPicPr>
            <p:cNvPr id="13" name="Picture 12" descr="screenshot_13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06" r="1078" b="9064"/>
            <a:stretch/>
          </p:blipFill>
          <p:spPr>
            <a:xfrm>
              <a:off x="2928208" y="1655368"/>
              <a:ext cx="3999609" cy="208312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928208" y="1655368"/>
              <a:ext cx="314584" cy="43204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28208" y="3272578"/>
              <a:ext cx="489486" cy="32700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cgemi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2718" r="5214" b="6670"/>
          <a:stretch/>
        </p:blipFill>
        <p:spPr>
          <a:xfrm>
            <a:off x="29394" y="1458044"/>
            <a:ext cx="4705253" cy="18944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60302" y="2363154"/>
            <a:ext cx="1317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beam-pipe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5247" y="1414498"/>
            <a:ext cx="1592997" cy="369332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3 layers CGEM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55010" t="6145" b="15642"/>
          <a:stretch/>
        </p:blipFill>
        <p:spPr>
          <a:xfrm>
            <a:off x="218907" y="3966640"/>
            <a:ext cx="690399" cy="111077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938466" y="1599164"/>
            <a:ext cx="4252568" cy="1894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latin typeface="Helvetica Neue"/>
                <a:cs typeface="Helvetica Neue"/>
              </a:rPr>
              <a:t>Rate capability: ~10</a:t>
            </a:r>
            <a:r>
              <a:rPr lang="en-US" sz="1400" baseline="30000" dirty="0" smtClean="0">
                <a:latin typeface="Helvetica Neue"/>
                <a:cs typeface="Helvetica Neue"/>
              </a:rPr>
              <a:t>4</a:t>
            </a:r>
            <a:r>
              <a:rPr lang="en-US" sz="1400" dirty="0" smtClean="0">
                <a:latin typeface="Helvetica Neue"/>
                <a:cs typeface="Helvetica Neue"/>
              </a:rPr>
              <a:t> Hz/cm</a:t>
            </a:r>
            <a:r>
              <a:rPr lang="en-US" sz="1400" baseline="30000" dirty="0" smtClean="0">
                <a:latin typeface="Helvetica Neue"/>
                <a:cs typeface="Helvetica Neue"/>
              </a:rPr>
              <a:t>2</a:t>
            </a:r>
            <a:r>
              <a:rPr lang="en-US" sz="1400" dirty="0" smtClean="0">
                <a:latin typeface="Helvetica Neue"/>
                <a:cs typeface="Helvetica Neue"/>
              </a:rPr>
              <a:t> </a:t>
            </a:r>
          </a:p>
          <a:p>
            <a:pPr marL="179388" indent="-179388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800000"/>
                </a:solidFill>
                <a:latin typeface="Helvetica Neue"/>
                <a:cs typeface="Helvetica Neue"/>
              </a:rPr>
              <a:t>Spatial resolution: </a:t>
            </a:r>
            <a:r>
              <a:rPr lang="en-US" sz="1400" dirty="0" err="1" smtClean="0">
                <a:solidFill>
                  <a:srgbClr val="800000"/>
                </a:solidFill>
                <a:latin typeface="Helvetica Neue"/>
                <a:cs typeface="Helvetica Neue"/>
              </a:rPr>
              <a:t>σ</a:t>
            </a:r>
            <a:r>
              <a:rPr lang="en-US" sz="1400" baseline="-25000" dirty="0" err="1" smtClean="0">
                <a:solidFill>
                  <a:srgbClr val="800000"/>
                </a:solidFill>
                <a:latin typeface="Helvetica Neue"/>
                <a:cs typeface="Helvetica Neue"/>
              </a:rPr>
              <a:t>xy</a:t>
            </a:r>
            <a:r>
              <a:rPr lang="en-US" sz="1400" dirty="0" smtClean="0">
                <a:solidFill>
                  <a:srgbClr val="800000"/>
                </a:solidFill>
                <a:latin typeface="Helvetica Neue"/>
                <a:cs typeface="Helvetica Neue"/>
              </a:rPr>
              <a:t> =~120 </a:t>
            </a:r>
            <a:r>
              <a:rPr lang="en-US" sz="1400" dirty="0" err="1" smtClean="0">
                <a:solidFill>
                  <a:srgbClr val="800000"/>
                </a:solidFill>
                <a:latin typeface="Helvetica Neue"/>
                <a:cs typeface="Helvetica Neue"/>
              </a:rPr>
              <a:t>μm</a:t>
            </a:r>
            <a:r>
              <a:rPr lang="en-US" sz="1400" dirty="0" smtClean="0">
                <a:solidFill>
                  <a:srgbClr val="800000"/>
                </a:solidFill>
                <a:latin typeface="Helvetica Neue"/>
                <a:cs typeface="Helvetica Neue"/>
              </a:rPr>
              <a:t> : </a:t>
            </a:r>
            <a:r>
              <a:rPr lang="en-US" sz="1400" dirty="0" err="1" smtClean="0">
                <a:solidFill>
                  <a:srgbClr val="800000"/>
                </a:solidFill>
                <a:latin typeface="Helvetica Neue"/>
                <a:cs typeface="Helvetica Neue"/>
              </a:rPr>
              <a:t>σ</a:t>
            </a:r>
            <a:r>
              <a:rPr lang="en-US" sz="1400" baseline="-25000" dirty="0" err="1" smtClean="0">
                <a:solidFill>
                  <a:srgbClr val="800000"/>
                </a:solidFill>
                <a:latin typeface="Helvetica Neue"/>
                <a:cs typeface="Helvetica Neue"/>
              </a:rPr>
              <a:t>z</a:t>
            </a:r>
            <a:r>
              <a:rPr lang="en-US" sz="1400" dirty="0" smtClean="0">
                <a:solidFill>
                  <a:srgbClr val="800000"/>
                </a:solidFill>
                <a:latin typeface="Helvetica Neue"/>
                <a:cs typeface="Helvetica Neue"/>
              </a:rPr>
              <a:t>=~1 mm  </a:t>
            </a:r>
          </a:p>
          <a:p>
            <a:pPr marL="179388" indent="-179388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latin typeface="Helvetica Neue"/>
                <a:cs typeface="Helvetica Neue"/>
              </a:rPr>
              <a:t>Momentum resolution:: </a:t>
            </a:r>
            <a:r>
              <a:rPr lang="en-US" sz="1400" dirty="0" err="1" smtClean="0">
                <a:latin typeface="Helvetica Neue"/>
                <a:cs typeface="Helvetica Neue"/>
              </a:rPr>
              <a:t>σpt</a:t>
            </a:r>
            <a:r>
              <a:rPr lang="en-US" sz="1400" dirty="0" smtClean="0">
                <a:latin typeface="Helvetica Neue"/>
                <a:cs typeface="Helvetica Neue"/>
              </a:rPr>
              <a:t>/</a:t>
            </a:r>
            <a:r>
              <a:rPr lang="en-US" sz="1400" dirty="0" err="1" smtClean="0">
                <a:latin typeface="Helvetica Neue"/>
                <a:cs typeface="Helvetica Neue"/>
              </a:rPr>
              <a:t>Pt</a:t>
            </a:r>
            <a:r>
              <a:rPr lang="en-US" sz="1400" dirty="0" smtClean="0">
                <a:latin typeface="Helvetica Neue"/>
                <a:cs typeface="Helvetica Neue"/>
              </a:rPr>
              <a:t> =~0.5% @1 </a:t>
            </a:r>
            <a:r>
              <a:rPr lang="en-US" sz="1400" dirty="0" err="1" smtClean="0">
                <a:latin typeface="Helvetica Neue"/>
                <a:cs typeface="Helvetica Neue"/>
              </a:rPr>
              <a:t>GeV</a:t>
            </a:r>
            <a:endParaRPr lang="en-US" sz="1400" dirty="0" smtClean="0">
              <a:latin typeface="Helvetica Neue"/>
              <a:cs typeface="Helvetica Neue"/>
            </a:endParaRPr>
          </a:p>
          <a:p>
            <a:pPr marL="179388" indent="-179388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latin typeface="Helvetica Neue"/>
                <a:cs typeface="Helvetica Neue"/>
              </a:rPr>
              <a:t> Efficiency = ~98%</a:t>
            </a:r>
          </a:p>
          <a:p>
            <a:pPr marL="179388" indent="-179388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800000"/>
                </a:solidFill>
                <a:latin typeface="Helvetica Neue"/>
                <a:cs typeface="Helvetica Neue"/>
              </a:rPr>
              <a:t>Material budget ≤ 1.5% of X</a:t>
            </a:r>
            <a:r>
              <a:rPr lang="en-US" sz="1400" baseline="-25000" dirty="0" smtClean="0">
                <a:solidFill>
                  <a:srgbClr val="800000"/>
                </a:solidFill>
                <a:latin typeface="Helvetica Neue"/>
                <a:cs typeface="Helvetica Neue"/>
              </a:rPr>
              <a:t>0</a:t>
            </a:r>
            <a:r>
              <a:rPr lang="en-US" sz="1400" dirty="0" smtClean="0">
                <a:solidFill>
                  <a:srgbClr val="800000"/>
                </a:solidFill>
                <a:latin typeface="Helvetica Neue"/>
                <a:cs typeface="Helvetica Neue"/>
              </a:rPr>
              <a:t> for all layers</a:t>
            </a:r>
          </a:p>
          <a:p>
            <a:pPr marL="179388" indent="-179388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latin typeface="Helvetica Neue"/>
                <a:cs typeface="Helvetica Neue"/>
              </a:rPr>
              <a:t>Coverage: 93% 4π</a:t>
            </a:r>
          </a:p>
          <a:p>
            <a:pPr marL="179388" indent="-179388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latin typeface="Helvetica Neue"/>
                <a:cs typeface="Helvetica Neue"/>
              </a:rPr>
              <a:t>Operation duration ~ 5 years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29158" y="4105088"/>
            <a:ext cx="48778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 err="1">
                <a:solidFill>
                  <a:srgbClr val="800000"/>
                </a:solidFill>
                <a:latin typeface="Helvetica Neue"/>
                <a:cs typeface="Helvetica Neue"/>
              </a:rPr>
              <a:t>Rohacell</a:t>
            </a:r>
            <a:r>
              <a:rPr lang="en-US" sz="1400" dirty="0">
                <a:solidFill>
                  <a:srgbClr val="800000"/>
                </a:solidFill>
                <a:latin typeface="Helvetica Neue"/>
                <a:cs typeface="Helvetica Neue"/>
              </a:rPr>
              <a:t> </a:t>
            </a:r>
            <a:r>
              <a:rPr lang="en-US" sz="1400" dirty="0">
                <a:latin typeface="Helvetica Neue"/>
                <a:cs typeface="Helvetica Neue"/>
              </a:rPr>
              <a:t>will </a:t>
            </a:r>
            <a:r>
              <a:rPr lang="en-US" sz="1400" dirty="0" smtClean="0">
                <a:latin typeface="Helvetica Neue"/>
                <a:cs typeface="Helvetica Neue"/>
              </a:rPr>
              <a:t>be used </a:t>
            </a:r>
            <a:r>
              <a:rPr lang="en-US" sz="1400" dirty="0">
                <a:latin typeface="Helvetica Neue"/>
                <a:cs typeface="Helvetica Neue"/>
              </a:rPr>
              <a:t>in the cathode and </a:t>
            </a:r>
            <a:r>
              <a:rPr lang="en-US" sz="1400" dirty="0" smtClean="0">
                <a:latin typeface="Helvetica Neue"/>
                <a:cs typeface="Helvetica Neue"/>
              </a:rPr>
              <a:t>anode </a:t>
            </a:r>
            <a:r>
              <a:rPr lang="en-US" sz="1400" dirty="0">
                <a:latin typeface="Helvetica Neue"/>
                <a:cs typeface="Helvetica Neue"/>
              </a:rPr>
              <a:t>structure with a substantial reduction of the thickness of the </a:t>
            </a:r>
            <a:r>
              <a:rPr lang="en-US" sz="1400" dirty="0" smtClean="0">
                <a:latin typeface="Helvetica Neue"/>
                <a:cs typeface="Helvetica Neue"/>
              </a:rPr>
              <a:t>detector.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800000"/>
                </a:solidFill>
                <a:latin typeface="Helvetica Neue"/>
                <a:cs typeface="Helvetica Neue"/>
              </a:rPr>
              <a:t>Analogue readout </a:t>
            </a:r>
            <a:r>
              <a:rPr lang="en-US" sz="1400" dirty="0" smtClean="0">
                <a:latin typeface="Helvetica Neue"/>
                <a:cs typeface="Helvetica Neue"/>
              </a:rPr>
              <a:t>to reach the required spatial resolution with a reasonable number of channels. A dedicated ASIC chip will be developed.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800000"/>
                </a:solidFill>
                <a:latin typeface="Helvetica Neue"/>
                <a:cs typeface="Helvetica Neue"/>
              </a:rPr>
              <a:t>Anode plane with jagged strips</a:t>
            </a:r>
            <a:r>
              <a:rPr lang="en-US" sz="1400" dirty="0" smtClean="0">
                <a:latin typeface="Helvetica Neue"/>
                <a:cs typeface="Helvetica Neue"/>
              </a:rPr>
              <a:t> to limit the parasitic capacitance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82158" y="1245512"/>
            <a:ext cx="2485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Helvetica Neue"/>
                <a:cs typeface="Helvetica Neue"/>
              </a:rPr>
              <a:t>Detector </a:t>
            </a:r>
            <a:r>
              <a:rPr lang="en-US" dirty="0">
                <a:solidFill>
                  <a:srgbClr val="800000"/>
                </a:solidFill>
                <a:latin typeface="Helvetica Neue"/>
                <a:cs typeface="Helvetica Neue"/>
              </a:rPr>
              <a:t>r</a:t>
            </a:r>
            <a:r>
              <a:rPr lang="en-US" dirty="0" smtClean="0">
                <a:solidFill>
                  <a:srgbClr val="800000"/>
                </a:solidFill>
                <a:latin typeface="Helvetica Neue"/>
                <a:cs typeface="Helvetica Neue"/>
              </a:rPr>
              <a:t>equirements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34326" y="3699810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Helvetica Neue"/>
                <a:cs typeface="Helvetica Neue"/>
              </a:rPr>
              <a:t>Detector peculiarities and innovations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285568" y="5237089"/>
            <a:ext cx="501685" cy="219518"/>
          </a:xfrm>
          <a:prstGeom prst="ellipse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909306" y="4592430"/>
            <a:ext cx="533039" cy="644659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75823" y="3673036"/>
            <a:ext cx="2790626" cy="923330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each CGEM layer composed by a triple GEM detector with cylindrical shape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2320293" y="3242727"/>
            <a:ext cx="454653" cy="398949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-1" y="6325081"/>
            <a:ext cx="9142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</a:rPr>
              <a:t>The BESIII CGEM group: </a:t>
            </a:r>
            <a:r>
              <a:rPr lang="en-US" sz="1400" dirty="0" smtClean="0"/>
              <a:t>INFN-Ferrara, University of Ferrara, LNF-INFN, INFN and University of Perugia, INFN-Turin, University of Turin, Institute of High Energy Physics (Beijing), </a:t>
            </a:r>
            <a:r>
              <a:rPr lang="en-US" sz="1400" dirty="0" err="1" smtClean="0"/>
              <a:t>Upsala</a:t>
            </a:r>
            <a:r>
              <a:rPr lang="en-US" sz="1400" dirty="0" smtClean="0"/>
              <a:t> University, University of Mainz.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02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6" y="125440"/>
            <a:ext cx="814160" cy="807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704" y="125440"/>
            <a:ext cx="751357" cy="8072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3182" y="199563"/>
            <a:ext cx="7301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Helvetica Neue"/>
                <a:cs typeface="Helvetica Neue"/>
              </a:rPr>
              <a:t>A Cylindrical GEM Detector with Analog Readout for the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960" y="727394"/>
            <a:ext cx="733225" cy="2901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80934" y="680354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Experiment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121274" y="1490648"/>
            <a:ext cx="2759801" cy="1805032"/>
            <a:chOff x="3683546" y="30530576"/>
            <a:chExt cx="4722779" cy="3754935"/>
          </a:xfrm>
        </p:grpSpPr>
        <p:pic>
          <p:nvPicPr>
            <p:cNvPr id="12" name="Picture 11" descr="effGain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70"/>
            <a:stretch/>
          </p:blipFill>
          <p:spPr>
            <a:xfrm>
              <a:off x="3908673" y="30530576"/>
              <a:ext cx="4497652" cy="332427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363671" y="33645255"/>
              <a:ext cx="953210" cy="640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>
                  <a:latin typeface="Helvetica Neue"/>
                  <a:cs typeface="Helvetica Neue"/>
                </a:rPr>
                <a:t>Gain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2616645" y="31985241"/>
              <a:ext cx="2660494" cy="526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>
                  <a:latin typeface="Helvetica Neue"/>
                  <a:cs typeface="Helvetica Neue"/>
                </a:rPr>
                <a:t>Efficiency (%)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80179" y="32785790"/>
              <a:ext cx="1981987" cy="640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latin typeface="Helvetica Light"/>
                  <a:cs typeface="Helvetica Light"/>
                </a:rPr>
                <a:t>preliminary</a:t>
              </a:r>
              <a:endParaRPr lang="en-US" sz="1400" dirty="0">
                <a:latin typeface="Helvetica Light"/>
                <a:cs typeface="Helvetica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77500" y="31506671"/>
              <a:ext cx="2005813" cy="1536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/>
                <a:buChar char="•"/>
              </a:pPr>
              <a:r>
                <a:rPr lang="en-US" sz="1400" dirty="0" smtClean="0">
                  <a:solidFill>
                    <a:srgbClr val="0000FF"/>
                  </a:solidFill>
                  <a:latin typeface="Helvetica Neue"/>
                  <a:cs typeface="Helvetica Neue"/>
                </a:rPr>
                <a:t>X View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dirty="0" smtClean="0">
                  <a:solidFill>
                    <a:srgbClr val="FF0000"/>
                  </a:solidFill>
                  <a:latin typeface="Helvetica Neue"/>
                  <a:cs typeface="Helvetica Neue"/>
                </a:rPr>
                <a:t>Y View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dirty="0" smtClean="0">
                  <a:latin typeface="Helvetica Neue"/>
                  <a:cs typeface="Helvetica Neue"/>
                </a:rPr>
                <a:t>X AND Y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268507" y="1284505"/>
            <a:ext cx="260993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  <a:latin typeface="Helvetica Neue"/>
                <a:cs typeface="Helvetica Neue"/>
              </a:rPr>
              <a:t>Efficiency </a:t>
            </a:r>
            <a:r>
              <a:rPr lang="en-US" sz="1600" dirty="0" err="1" smtClean="0">
                <a:solidFill>
                  <a:srgbClr val="800000"/>
                </a:solidFill>
                <a:latin typeface="Helvetica Neue"/>
                <a:cs typeface="Helvetica Neue"/>
              </a:rPr>
              <a:t>vs</a:t>
            </a:r>
            <a:r>
              <a:rPr lang="en-US" sz="1600" dirty="0" smtClean="0">
                <a:solidFill>
                  <a:srgbClr val="800000"/>
                </a:solidFill>
                <a:latin typeface="Helvetica Neue"/>
                <a:cs typeface="Helvetica Neue"/>
              </a:rPr>
              <a:t> Gain</a:t>
            </a:r>
            <a:endParaRPr lang="en-US" sz="1600" dirty="0">
              <a:solidFill>
                <a:srgbClr val="800000"/>
              </a:solidFill>
              <a:latin typeface="Helvetica Neue"/>
              <a:cs typeface="Helvetica Neue"/>
            </a:endParaRPr>
          </a:p>
        </p:txBody>
      </p:sp>
      <p:pic>
        <p:nvPicPr>
          <p:cNvPr id="19" name="Picture 18" descr="resPlot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r="8517"/>
          <a:stretch/>
        </p:blipFill>
        <p:spPr>
          <a:xfrm>
            <a:off x="3380553" y="1480197"/>
            <a:ext cx="2529937" cy="16084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38125" y="1695504"/>
            <a:ext cx="1058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Helvetica Neue"/>
                <a:cs typeface="Helvetica Neue"/>
              </a:rPr>
              <a:t>X View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Helvetica Neue"/>
                <a:cs typeface="Helvetica Neue"/>
              </a:rPr>
              <a:t>Y View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67324" y="2987658"/>
            <a:ext cx="61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Helvetica Neue"/>
                <a:cs typeface="Helvetica Neue"/>
              </a:rPr>
              <a:t>Gain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666021" y="2079270"/>
            <a:ext cx="1368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Helvetica Neue"/>
                <a:cs typeface="Helvetica Neue"/>
              </a:rPr>
              <a:t>resolution (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dirty="0" smtClean="0">
                <a:latin typeface="Helvetica Neue"/>
                <a:cs typeface="Helvetica Neue"/>
              </a:rPr>
              <a:t>m)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77198" y="2623466"/>
            <a:ext cx="1350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latin typeface="Helvetica Light"/>
                <a:cs typeface="Helvetica Light"/>
              </a:rPr>
              <a:t>preliminary</a:t>
            </a:r>
            <a:endParaRPr lang="en-US" sz="1400" dirty="0">
              <a:latin typeface="Helvetica Light"/>
              <a:cs typeface="Helvetica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6545" y="1268825"/>
            <a:ext cx="2922017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  <a:latin typeface="Helvetica Neue"/>
                <a:cs typeface="Helvetica Neue"/>
              </a:rPr>
              <a:t>Spatial resolution  </a:t>
            </a:r>
            <a:r>
              <a:rPr lang="en-US" sz="1600" dirty="0" err="1" smtClean="0">
                <a:solidFill>
                  <a:srgbClr val="800000"/>
                </a:solidFill>
                <a:latin typeface="Helvetica Neue"/>
                <a:cs typeface="Helvetica Neue"/>
              </a:rPr>
              <a:t>vs</a:t>
            </a:r>
            <a:r>
              <a:rPr lang="en-US" sz="1600" dirty="0" smtClean="0">
                <a:solidFill>
                  <a:srgbClr val="800000"/>
                </a:solidFill>
                <a:latin typeface="Helvetica Neue"/>
                <a:cs typeface="Helvetica Neue"/>
              </a:rPr>
              <a:t> Gain</a:t>
            </a:r>
            <a:endParaRPr lang="en-US" sz="1600" dirty="0">
              <a:solidFill>
                <a:srgbClr val="800000"/>
              </a:solidFill>
              <a:latin typeface="Helvetica Neue"/>
              <a:cs typeface="Helvetica Ne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660" y="1353526"/>
            <a:ext cx="3175319" cy="1710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rgbClr val="800000"/>
                </a:solidFill>
                <a:latin typeface="Helvetica Neue"/>
                <a:cs typeface="Helvetica Neue"/>
              </a:rPr>
              <a:t>Test Beam @ CERN</a:t>
            </a:r>
          </a:p>
          <a:p>
            <a:pPr>
              <a:lnSpc>
                <a:spcPct val="120000"/>
              </a:lnSpc>
            </a:pPr>
            <a:endParaRPr lang="en-US" sz="1600" dirty="0" smtClean="0">
              <a:latin typeface="Helvetica Neue"/>
              <a:cs typeface="Helvetica Neue"/>
            </a:endParaRPr>
          </a:p>
          <a:p>
            <a:pPr marL="260350" indent="-260350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latin typeface="Helvetica Neue"/>
                <a:cs typeface="Helvetica Neue"/>
              </a:rPr>
              <a:t>gas mixture </a:t>
            </a:r>
            <a:r>
              <a:rPr lang="en-US" sz="1400" dirty="0" err="1" smtClean="0">
                <a:latin typeface="Helvetica Neue"/>
                <a:cs typeface="Helvetica Neue"/>
              </a:rPr>
              <a:t>Ar</a:t>
            </a:r>
            <a:r>
              <a:rPr lang="en-US" sz="1400" dirty="0" smtClean="0">
                <a:latin typeface="Helvetica Neue"/>
                <a:cs typeface="Helvetica Neue"/>
              </a:rPr>
              <a:t>/</a:t>
            </a:r>
            <a:r>
              <a:rPr lang="en-US" sz="1400" dirty="0" err="1" smtClean="0">
                <a:latin typeface="Helvetica Neue"/>
                <a:cs typeface="Helvetica Neue"/>
              </a:rPr>
              <a:t>Isobutane</a:t>
            </a:r>
            <a:r>
              <a:rPr lang="en-US" sz="1400" dirty="0" smtClean="0">
                <a:latin typeface="Helvetica Neue"/>
                <a:cs typeface="Helvetica Neue"/>
              </a:rPr>
              <a:t> - 90/10</a:t>
            </a:r>
          </a:p>
          <a:p>
            <a:pPr marL="260350" indent="-260350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latin typeface="Helvetica Neue"/>
                <a:cs typeface="Helvetica Neue"/>
              </a:rPr>
              <a:t>2-dimensional </a:t>
            </a:r>
            <a:r>
              <a:rPr lang="en-US" sz="1400" b="1" dirty="0" smtClean="0">
                <a:solidFill>
                  <a:srgbClr val="800000"/>
                </a:solidFill>
                <a:latin typeface="Helvetica Neue"/>
                <a:cs typeface="Helvetica Neue"/>
              </a:rPr>
              <a:t>efficiency ~97%</a:t>
            </a:r>
          </a:p>
          <a:p>
            <a:pPr marL="260350" indent="-260350">
              <a:lnSpc>
                <a:spcPct val="120000"/>
              </a:lnSpc>
              <a:buFont typeface="Arial"/>
              <a:buChar char="•"/>
            </a:pPr>
            <a:r>
              <a:rPr lang="en-US" sz="1400" b="1" dirty="0" smtClean="0">
                <a:solidFill>
                  <a:srgbClr val="800000"/>
                </a:solidFill>
                <a:latin typeface="Helvetica Neue"/>
                <a:cs typeface="Helvetica Neue"/>
              </a:rPr>
              <a:t>Spatial resolution ~90 </a:t>
            </a:r>
            <a:r>
              <a:rPr lang="en-US" sz="1400" b="1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m</a:t>
            </a:r>
            <a:r>
              <a:rPr lang="en-US" sz="1400" b="1" dirty="0" smtClean="0">
                <a:solidFill>
                  <a:srgbClr val="800000"/>
                </a:solidFill>
                <a:latin typeface="Helvetica Neue"/>
                <a:cs typeface="Helvetica Neue"/>
              </a:rPr>
              <a:t>m</a:t>
            </a:r>
          </a:p>
          <a:p>
            <a:pPr>
              <a:lnSpc>
                <a:spcPct val="120000"/>
              </a:lnSpc>
            </a:pPr>
            <a:endParaRPr lang="en-US" sz="1400" dirty="0">
              <a:latin typeface="Helvetica Neue"/>
              <a:cs typeface="Helvetica Neue"/>
            </a:endParaRPr>
          </a:p>
        </p:txBody>
      </p:sp>
      <p:pic>
        <p:nvPicPr>
          <p:cNvPr id="26" name="Picture 25" descr="IMAG156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07" y="940344"/>
            <a:ext cx="737079" cy="978744"/>
          </a:xfrm>
          <a:prstGeom prst="rect">
            <a:avLst/>
          </a:prstGeom>
        </p:spPr>
      </p:pic>
      <p:pic>
        <p:nvPicPr>
          <p:cNvPr id="30" name="Picture 29" descr="IMG_0673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8"/>
          <a:stretch/>
        </p:blipFill>
        <p:spPr>
          <a:xfrm>
            <a:off x="302483" y="3760708"/>
            <a:ext cx="2136987" cy="1017852"/>
          </a:xfrm>
          <a:prstGeom prst="rect">
            <a:avLst/>
          </a:prstGeom>
        </p:spPr>
      </p:pic>
      <p:pic>
        <p:nvPicPr>
          <p:cNvPr id="31" name="Picture 30" descr="screenshot_10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4" t="3549" r="40829" b="3620"/>
          <a:stretch/>
        </p:blipFill>
        <p:spPr>
          <a:xfrm>
            <a:off x="7578640" y="4224090"/>
            <a:ext cx="1422239" cy="226241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592167" y="3400747"/>
            <a:ext cx="6408712" cy="13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latin typeface="Helvetica Neue"/>
                <a:cs typeface="Helvetica Neue"/>
              </a:rPr>
              <a:t>Cathode and three GEM layers of the first cylindrical prototype have been assembled</a:t>
            </a:r>
            <a:r>
              <a:rPr lang="en-US" sz="1400" dirty="0" smtClean="0">
                <a:solidFill>
                  <a:srgbClr val="800000"/>
                </a:solidFill>
                <a:latin typeface="Helvetica Neue"/>
                <a:cs typeface="Helvetica Neue"/>
              </a:rPr>
              <a:t>. Final prototype assembly expected by September.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latin typeface="Helvetica Neue"/>
                <a:cs typeface="Helvetica Neue"/>
              </a:rPr>
              <a:t>Final Inner Tracker design will be finalized by 2015.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latin typeface="Helvetica Neue"/>
                <a:cs typeface="Helvetica Neue"/>
              </a:rPr>
              <a:t>Full detector production, assembly and test by 2016.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800000"/>
                </a:solidFill>
                <a:latin typeface="Helvetica Neue"/>
                <a:cs typeface="Helvetica Neue"/>
              </a:rPr>
              <a:t>Installation and commissioning in 2017.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6336" y="6305143"/>
            <a:ext cx="554679" cy="36911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33839" y="5183631"/>
            <a:ext cx="6928236" cy="1377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333399"/>
              </a:buClr>
              <a:buSzPct val="85000"/>
              <a:buFont typeface="Arial"/>
              <a:buChar char="•"/>
            </a:pPr>
            <a:r>
              <a:rPr lang="en-US" sz="1400" dirty="0" smtClean="0">
                <a:latin typeface="Helvetica Neue"/>
                <a:cs typeface="Helvetica Neue"/>
              </a:rPr>
              <a:t>Design, construction and test of a CGEM prototype and readout electronics funded by the </a:t>
            </a:r>
            <a:r>
              <a:rPr lang="en-US" sz="1400" dirty="0" smtClean="0">
                <a:solidFill>
                  <a:srgbClr val="800000"/>
                </a:solidFill>
                <a:latin typeface="Helvetica Neue"/>
                <a:cs typeface="Helvetica Neue"/>
              </a:rPr>
              <a:t>Foreign Affairs Ministry</a:t>
            </a:r>
            <a:r>
              <a:rPr lang="en-US" sz="1400" dirty="0" smtClean="0">
                <a:latin typeface="Helvetica Neue"/>
                <a:cs typeface="Helvetica Neue"/>
              </a:rPr>
              <a:t> agreement of scientific cooperation for a Joint laboratory </a:t>
            </a:r>
            <a:r>
              <a:rPr lang="en-US" sz="1400" dirty="0" smtClean="0">
                <a:solidFill>
                  <a:srgbClr val="800000"/>
                </a:solidFill>
                <a:latin typeface="Helvetica Neue"/>
                <a:cs typeface="Helvetica Neue"/>
              </a:rPr>
              <a:t>“INFN-IHEP”</a:t>
            </a:r>
            <a:r>
              <a:rPr lang="en-US" sz="1400" dirty="0" smtClean="0">
                <a:latin typeface="Helvetica Neue"/>
                <a:cs typeface="Helvetica Neue"/>
              </a:rPr>
              <a:t>.</a:t>
            </a:r>
          </a:p>
          <a:p>
            <a:pPr marL="285750" indent="-285750">
              <a:lnSpc>
                <a:spcPct val="120000"/>
              </a:lnSpc>
              <a:buClr>
                <a:srgbClr val="333399"/>
              </a:buClr>
              <a:buSzPct val="85000"/>
              <a:buFont typeface="Arial"/>
              <a:buChar char="•"/>
            </a:pPr>
            <a:r>
              <a:rPr lang="en-US" sz="1400" dirty="0" smtClean="0">
                <a:latin typeface="Helvetica Neue"/>
                <a:cs typeface="Helvetica Neue"/>
              </a:rPr>
              <a:t>The </a:t>
            </a:r>
            <a:r>
              <a:rPr lang="en-US" sz="1400" b="1" dirty="0" smtClean="0">
                <a:solidFill>
                  <a:srgbClr val="800000"/>
                </a:solidFill>
                <a:latin typeface="Helvetica Neue"/>
                <a:cs typeface="Helvetica Neue"/>
              </a:rPr>
              <a:t>BESIIICGEM </a:t>
            </a:r>
            <a:r>
              <a:rPr lang="en-US" sz="1400" dirty="0" smtClean="0">
                <a:solidFill>
                  <a:srgbClr val="800000"/>
                </a:solidFill>
                <a:latin typeface="Helvetica Neue"/>
                <a:cs typeface="Helvetica Neue"/>
              </a:rPr>
              <a:t>project</a:t>
            </a:r>
            <a:r>
              <a:rPr lang="en-US" sz="1400" b="1" dirty="0" smtClean="0">
                <a:solidFill>
                  <a:srgbClr val="800000"/>
                </a:solidFill>
                <a:latin typeface="Helvetica Neue"/>
                <a:cs typeface="Helvetica Neue"/>
              </a:rPr>
              <a:t> </a:t>
            </a:r>
            <a:r>
              <a:rPr lang="en-US" sz="1400" dirty="0" smtClean="0">
                <a:latin typeface="Helvetica Neue"/>
                <a:cs typeface="Helvetica Neue"/>
              </a:rPr>
              <a:t>has been recently selected as one of the project </a:t>
            </a:r>
            <a:r>
              <a:rPr lang="en-US" sz="1400" b="1" dirty="0" smtClean="0">
                <a:solidFill>
                  <a:srgbClr val="800000"/>
                </a:solidFill>
                <a:latin typeface="Helvetica Neue"/>
                <a:cs typeface="Helvetica Neue"/>
              </a:rPr>
              <a:t>funded by the European Commission </a:t>
            </a:r>
            <a:r>
              <a:rPr lang="en-US" sz="1400" dirty="0" smtClean="0">
                <a:latin typeface="Helvetica Neue"/>
                <a:cs typeface="Helvetica Neue"/>
              </a:rPr>
              <a:t>within the call </a:t>
            </a:r>
            <a:r>
              <a:rPr lang="en-US" sz="1400" b="1" dirty="0" smtClean="0">
                <a:solidFill>
                  <a:srgbClr val="800000"/>
                </a:solidFill>
                <a:latin typeface="Helvetica Neue"/>
                <a:cs typeface="Helvetica Neue"/>
              </a:rPr>
              <a:t>H2020-MSCA-RISE-2014</a:t>
            </a:r>
            <a:r>
              <a:rPr lang="en-US" sz="1400" dirty="0" smtClean="0">
                <a:latin typeface="Helvetica Neue"/>
                <a:cs typeface="Helvetica Neue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5635" y="3279155"/>
            <a:ext cx="2185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Helvetica Neue"/>
                <a:cs typeface="Helvetica Neue"/>
              </a:rPr>
              <a:t>Status of the project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31721" y="4896439"/>
            <a:ext cx="1787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Helvetica Neue"/>
                <a:cs typeface="Helvetica Neue"/>
              </a:rPr>
              <a:t>External funding</a:t>
            </a:r>
          </a:p>
        </p:txBody>
      </p:sp>
    </p:spTree>
    <p:extLst>
      <p:ext uri="{BB962C8B-B14F-4D97-AF65-F5344CB8AC3E}">
        <p14:creationId xmlns:p14="http://schemas.microsoft.com/office/powerpoint/2010/main" val="10092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341</Words>
  <Application>Microsoft Office PowerPoint</Application>
  <PresentationFormat>Presentazione su schermo (4:3)</PresentationFormat>
  <Paragraphs>48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Calibri</vt:lpstr>
      <vt:lpstr>Helvetica Light</vt:lpstr>
      <vt:lpstr>Helvetica Neue</vt:lpstr>
      <vt:lpstr>Symbol</vt:lpstr>
      <vt:lpstr>Office Theme</vt:lpstr>
      <vt:lpstr>Presentazione standard di PowerPoint</vt:lpstr>
      <vt:lpstr>Presentazione standard di PowerPoint</vt:lpstr>
    </vt:vector>
  </TitlesOfParts>
  <Company>INFN Ferrara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Gianluigi</dc:creator>
  <cp:lastModifiedBy>marco</cp:lastModifiedBy>
  <cp:revision>11</cp:revision>
  <dcterms:created xsi:type="dcterms:W3CDTF">2015-05-21T07:39:29Z</dcterms:created>
  <dcterms:modified xsi:type="dcterms:W3CDTF">2015-05-21T09:59:55Z</dcterms:modified>
</cp:coreProperties>
</file>