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705" r:id="rId2"/>
  </p:sldMasterIdLst>
  <p:notesMasterIdLst>
    <p:notesMasterId r:id="rId23"/>
  </p:notesMasterIdLst>
  <p:sldIdLst>
    <p:sldId id="256" r:id="rId3"/>
    <p:sldId id="428" r:id="rId4"/>
    <p:sldId id="295" r:id="rId5"/>
    <p:sldId id="425" r:id="rId6"/>
    <p:sldId id="436" r:id="rId7"/>
    <p:sldId id="437" r:id="rId8"/>
    <p:sldId id="424" r:id="rId9"/>
    <p:sldId id="435" r:id="rId10"/>
    <p:sldId id="294" r:id="rId11"/>
    <p:sldId id="426" r:id="rId12"/>
    <p:sldId id="417" r:id="rId13"/>
    <p:sldId id="427" r:id="rId14"/>
    <p:sldId id="385" r:id="rId15"/>
    <p:sldId id="429" r:id="rId16"/>
    <p:sldId id="430" r:id="rId17"/>
    <p:sldId id="432" r:id="rId18"/>
    <p:sldId id="433" r:id="rId19"/>
    <p:sldId id="403" r:id="rId20"/>
    <p:sldId id="434" r:id="rId21"/>
    <p:sldId id="431" r:id="rId22"/>
  </p:sldIdLst>
  <p:sldSz cx="9144000" cy="6858000" type="screen4x3"/>
  <p:notesSz cx="6718300" cy="9855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6" autoAdjust="0"/>
    <p:restoredTop sz="89824" autoAdjust="0"/>
  </p:normalViewPr>
  <p:slideViewPr>
    <p:cSldViewPr>
      <p:cViewPr varScale="1">
        <p:scale>
          <a:sx n="62" d="100"/>
          <a:sy n="62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D43A23-1EE8-4F86-AC85-3CEA3BE9E9CB}" type="datetimeFigureOut">
              <a:rPr lang="it-IT"/>
              <a:pPr>
                <a:defRPr/>
              </a:pPr>
              <a:t>19/07/2014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05D8DF-E152-4580-B31B-0681C6E6EE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13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significativa presenza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A410E-D7AF-4889-8A40-203F8BDEBB39}" type="slidenum">
              <a:rPr lang="it-IT"/>
              <a:pPr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Spurio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05590CF-4631-4E3F-9515-6C64D22E82F1}" type="slidenum">
              <a:rPr lang="it-IT" altLang="en-US" sz="1200"/>
              <a:pPr eaLnBrk="1" hangingPunct="1"/>
              <a:t>16</a:t>
            </a:fld>
            <a:endParaRPr lang="it-IT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B136F6-7D67-40E0-919E-A8B862E2922B}" type="datetime1">
              <a:rPr lang="it-IT" smtClean="0"/>
              <a:t>19/07/2014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B33DCE-E42C-4207-8857-17ADFBE324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92AE-8A94-4BBC-8F84-3DCA01286DB5}" type="datetime1">
              <a:rPr lang="it-IT" smtClean="0"/>
              <a:t>19/07/2014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DD65-E52F-424F-AC6D-CD028C0B9B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0D09-B43B-4B3C-9AC0-919EAC47AE04}" type="datetime1">
              <a:rPr lang="it-IT" smtClean="0"/>
              <a:t>19/07/2014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DA6-B9C3-44E5-9469-B10FBDB0C3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BD561-3B87-4A11-BB2A-A890959DE4FC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D299A-60BB-4D42-BD45-38A96906928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3130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A24B3-BBD8-4E11-96F3-C53680E55A2E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FD12-75D4-4ACA-8AC1-2A7A1EE5D93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745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01D76-EAF9-4175-B75E-1624047D61DF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6C14-8318-47C5-BAD9-9A0992B86C3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847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591CA-D202-4DDE-BE13-57E083A48EF2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3D42B-FFBE-4838-B730-FBF2C533929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9085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90E38-2886-4C36-BB34-5A3F8BCFF81E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88FA2-DF74-4871-A3E6-C94E9B282A9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917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E78FC-686A-426F-BF55-26D28D674C27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1B8C-5945-4F3D-AC7B-762ED91D292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8130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77EF8-E4D8-4251-AC38-3ACA7971794B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016A6-D1F4-43FA-991B-4C247C35F9D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2832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B80FE-A302-4011-9392-86846D59DA71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8420-C862-438F-BD0C-0C2F909DA47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587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E4C5-C72F-4022-AAD2-EF9BC8CC6CD5}" type="datetime1">
              <a:rPr lang="it-IT" smtClean="0"/>
              <a:t>19/07/2014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2592-143D-4499-93E0-B10823846E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1F3AD-44D5-47D1-A3EF-FDF7CBBE77CE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73F7-0CE7-4648-90C5-DDBF42F5958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9822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530D2-C2C3-4115-92B8-EC28AB5DE7BC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4903-3D7F-4AA3-86E7-23E2D67683D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91268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1D5F8-B840-41E1-B109-061F8C45ACE5}" type="datetime1">
              <a:rPr lang="it-IT" altLang="en-US"/>
              <a:pPr/>
              <a:t>19/07/2014</a:t>
            </a:fld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09C4-7D32-4137-BEDB-49BDAAC9FD5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673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84D5-F4F8-4C8C-96B8-C8DC6BC5FB10}" type="datetime1">
              <a:rPr lang="it-IT" smtClean="0"/>
              <a:t>19/07/2014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2458DA-DCDB-4DBE-BF5C-25B7A27ABD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4C7045-48B8-42DA-AC5F-B31D9739613C}" type="datetime1">
              <a:rPr lang="it-IT" smtClean="0"/>
              <a:t>19/07/2014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D95BF7-B60E-49FC-B692-0252F69709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9C23BE-9413-4623-8063-7710560F92C4}" type="datetime1">
              <a:rPr lang="it-IT" smtClean="0"/>
              <a:t>19/07/2014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F90265-F74B-42C4-B26E-60E2D137C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F951-55F1-4E2C-ACE4-EF14756451D9}" type="datetime1">
              <a:rPr lang="it-IT" smtClean="0"/>
              <a:t>19/07/2014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F5B8-5936-4A05-BF1B-8F9D524EA5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9429-69B8-4D35-BC2B-11E7621EE6FD}" type="datetime1">
              <a:rPr lang="it-IT" smtClean="0"/>
              <a:t>19/07/2014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40156D-E688-4DB0-9D5D-4113240EEA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A43D-29C9-440F-B08B-C43959BFFD1A}" type="datetime1">
              <a:rPr lang="it-IT" smtClean="0"/>
              <a:t>19/07/2014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F40E-AF6C-4BD4-9E8A-2F485DF6F8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F98B83-0E8A-4DC1-B09B-AC0FD40BA0D8}" type="datetime1">
              <a:rPr lang="it-IT" smtClean="0"/>
              <a:t>19/07/2014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F91527A-B7ED-489E-9D92-3688C03A3D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D0CFB2-CAEB-4E77-922A-FB3605BBE575}" type="datetime1">
              <a:rPr lang="it-IT" smtClean="0"/>
              <a:t>19/07/2014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2F332-95C4-4F1B-9B86-7DDC97576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t-IT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t-IT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082301E-071C-4925-8812-4C05FC4F95E4}" type="datetime1">
              <a:rPr lang="it-IT" altLang="en-US" smtClean="0">
                <a:latin typeface="Calibri" pitchFamily="34" charset="0"/>
                <a:ea typeface="MS PGothic" pitchFamily="34" charset="-128"/>
                <a:cs typeface="+mn-cs"/>
              </a:rPr>
              <a:pPr/>
              <a:t>19/07/2014</a:t>
            </a:fld>
            <a:endParaRPr lang="it-IT" altLang="en-US" smtClean="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33B7F40-7AA6-4F49-99AE-AE618233FD34}" type="slidenum">
              <a:rPr lang="it-IT" altLang="en-US" smtClean="0">
                <a:latin typeface="Calibri" pitchFamily="34" charset="0"/>
                <a:ea typeface="MS PGothic" pitchFamily="34" charset="-128"/>
                <a:cs typeface="+mn-cs"/>
              </a:rPr>
              <a:pPr/>
              <a:t>‹N›</a:t>
            </a:fld>
            <a:endParaRPr lang="it-IT" altLang="en-US" smtClean="0"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0250" y="2928938"/>
            <a:ext cx="6838950" cy="2428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Gruppo II-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Fisica </a:t>
            </a:r>
            <a:r>
              <a:rPr lang="it-IT" dirty="0" err="1" smtClean="0"/>
              <a:t>Astroparticellare</a:t>
            </a:r>
            <a:r>
              <a:rPr lang="it-IT" dirty="0" smtClean="0"/>
              <a:t> e dei Neutrini</a:t>
            </a:r>
            <a:br>
              <a:rPr lang="it-IT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Bologna, 21/7/2014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sz="4400" b="1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/>
              <a:t>M. Spurio </a:t>
            </a:r>
            <a:endParaRPr lang="en-US" sz="32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0"/>
            <a:ext cx="2924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0" y="76200"/>
            <a:ext cx="4344144" cy="1143000"/>
          </a:xfrm>
          <a:prstGeom prst="rect">
            <a:avLst/>
          </a:prstGeom>
          <a:gradFill rotWithShape="0">
            <a:gsLst>
              <a:gs pos="0">
                <a:srgbClr val="6685F2"/>
              </a:gs>
              <a:gs pos="100000">
                <a:srgbClr val="6685F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Grande" charset="0"/>
                <a:ea typeface="+mj-ea"/>
                <a:cs typeface="+mj-cs"/>
              </a:rPr>
              <a:t>Assemblea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Grande" charset="0"/>
                <a:ea typeface="+mj-ea"/>
                <a:cs typeface="+mj-cs"/>
              </a:rPr>
              <a:t> di </a:t>
            </a: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Grande" charset="0"/>
                <a:ea typeface="+mj-ea"/>
                <a:cs typeface="+mj-cs"/>
              </a:rPr>
              <a:t>Sezione</a:t>
            </a:r>
            <a:endParaRPr kumimoji="0" lang="en-US" sz="4800" b="0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ea typeface="+mj-ea"/>
              <a:cs typeface="+mj-cs"/>
            </a:endParaRPr>
          </a:p>
        </p:txBody>
      </p:sp>
      <p:pic>
        <p:nvPicPr>
          <p:cNvPr id="11" name="Picture 5" descr="INF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2" name="Picture 6" descr="Irnerio"/>
          <p:cNvPicPr>
            <a:picLocks noChangeAspect="1" noChangeArrowheads="1"/>
          </p:cNvPicPr>
          <p:nvPr/>
        </p:nvPicPr>
        <p:blipFill>
          <a:blip r:embed="rId4" cstate="print">
            <a:lum bright="6000" contrast="-24000"/>
          </a:blip>
          <a:srcRect/>
          <a:stretch>
            <a:fillRect/>
          </a:stretch>
        </p:blipFill>
        <p:spPr bwMode="auto">
          <a:xfrm>
            <a:off x="7993063" y="0"/>
            <a:ext cx="1150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3DCE-E42C-4207-8857-17ADFBE324E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AMS- </a:t>
            </a:r>
            <a:r>
              <a:rPr lang="en-US" dirty="0" err="1"/>
              <a:t>Attività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45898" y="1196752"/>
            <a:ext cx="843461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it-IT" sz="2000" b="1" dirty="0" smtClean="0">
                <a:solidFill>
                  <a:srgbClr val="000000"/>
                </a:solidFill>
              </a:rPr>
              <a:t>Attività 2014/2015: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Analisi dati: </a:t>
            </a:r>
            <a:r>
              <a:rPr lang="it-IT" sz="2000" dirty="0" err="1" smtClean="0">
                <a:solidFill>
                  <a:srgbClr val="000000"/>
                </a:solidFill>
              </a:rPr>
              <a:t>paper</a:t>
            </a:r>
            <a:r>
              <a:rPr lang="it-IT" sz="2000" dirty="0" smtClean="0">
                <a:solidFill>
                  <a:srgbClr val="000000"/>
                </a:solidFill>
              </a:rPr>
              <a:t> in preparazione: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frazione positroni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elettroni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positroni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err="1" smtClean="0">
                <a:solidFill>
                  <a:srgbClr val="000000"/>
                </a:solidFill>
              </a:rPr>
              <a:t>all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electrons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protoni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He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rapporto B/C</a:t>
            </a:r>
          </a:p>
          <a:p>
            <a:pPr marL="1085850" lvl="1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rapporto C/O</a:t>
            </a:r>
            <a:endParaRPr lang="it-IT" sz="20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bg1"/>
              </a:buClr>
            </a:pPr>
            <a:endParaRPr lang="it-IT" sz="20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it-IT" sz="2000" b="1" dirty="0" smtClean="0">
                <a:solidFill>
                  <a:srgbClr val="000000"/>
                </a:solidFill>
              </a:rPr>
              <a:t>Attività in Sezione 2014: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err="1" smtClean="0">
                <a:solidFill>
                  <a:srgbClr val="000000"/>
                </a:solidFill>
              </a:rPr>
              <a:t>Ricalibrazione</a:t>
            </a:r>
            <a:r>
              <a:rPr lang="it-IT" sz="2000" dirty="0" smtClean="0">
                <a:solidFill>
                  <a:srgbClr val="000000"/>
                </a:solidFill>
              </a:rPr>
              <a:t> TOF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000000"/>
                </a:solidFill>
              </a:rPr>
              <a:t>Sviluppo modello GALPROP/DRAGON</a:t>
            </a:r>
          </a:p>
          <a:p>
            <a:pPr eaLnBrk="1" hangingPunct="1">
              <a:buClr>
                <a:srgbClr val="000090"/>
              </a:buClr>
            </a:pPr>
            <a:endParaRPr lang="it-IT" sz="20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it-IT" sz="2000" b="1" dirty="0" smtClean="0">
                <a:solidFill>
                  <a:srgbClr val="000000"/>
                </a:solidFill>
              </a:rPr>
              <a:t>Attività in sezione 2015: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2000" dirty="0" smtClean="0">
                <a:solidFill>
                  <a:srgbClr val="000000"/>
                </a:solidFill>
              </a:rPr>
              <a:t>Sviluppo modello GALPROP/DRAGON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Partecipazione</a:t>
            </a:r>
            <a:r>
              <a:rPr lang="en-US" sz="2000" dirty="0" smtClean="0">
                <a:solidFill>
                  <a:srgbClr val="000000"/>
                </a:solidFill>
              </a:rPr>
              <a:t> What </a:t>
            </a:r>
            <a:r>
              <a:rPr lang="en-US" sz="2000" dirty="0">
                <a:solidFill>
                  <a:srgbClr val="000000"/>
                </a:solidFill>
              </a:rPr>
              <a:t>Next </a:t>
            </a:r>
            <a:r>
              <a:rPr lang="en-US" sz="2000" dirty="0" smtClean="0">
                <a:solidFill>
                  <a:srgbClr val="000000"/>
                </a:solidFill>
              </a:rPr>
              <a:t>Dark Matter</a:t>
            </a:r>
            <a:endParaRPr lang="it-IT" sz="20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5" y="2420888"/>
            <a:ext cx="4154714" cy="26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KM3 – </a:t>
            </a:r>
            <a:r>
              <a:rPr lang="en-US" dirty="0" err="1" smtClean="0"/>
              <a:t>Telescopi</a:t>
            </a:r>
            <a:r>
              <a:rPr lang="en-US" dirty="0" smtClean="0"/>
              <a:t> di </a:t>
            </a:r>
            <a:r>
              <a:rPr lang="en-US" dirty="0" err="1" smtClean="0"/>
              <a:t>neutrini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5" name="TextBox 3"/>
          <p:cNvSpPr txBox="1"/>
          <p:nvPr/>
        </p:nvSpPr>
        <p:spPr>
          <a:xfrm>
            <a:off x="857734" y="2010380"/>
            <a:ext cx="1037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ANTARES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009586"/>
            <a:ext cx="99528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KM3NeT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010380"/>
            <a:ext cx="107463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NEMO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723981"/>
            <a:ext cx="107463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Calibri"/>
                <a:cs typeface="+mn-cs"/>
              </a:rPr>
              <a:t>KM3</a:t>
            </a:r>
            <a:endParaRPr lang="it-IT" sz="36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cxnSp>
        <p:nvCxnSpPr>
          <p:cNvPr id="9" name="Shape 9"/>
          <p:cNvCxnSpPr>
            <a:stCxn id="5" idx="2"/>
            <a:endCxn id="8" idx="1"/>
          </p:cNvCxnSpPr>
          <p:nvPr/>
        </p:nvCxnSpPr>
        <p:spPr>
          <a:xfrm rot="16200000" flipH="1">
            <a:off x="1802225" y="1953771"/>
            <a:ext cx="667435" cy="151931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1"/>
          <p:cNvCxnSpPr>
            <a:stCxn id="7" idx="2"/>
            <a:endCxn id="8" idx="0"/>
          </p:cNvCxnSpPr>
          <p:nvPr/>
        </p:nvCxnSpPr>
        <p:spPr>
          <a:xfrm rot="5400000">
            <a:off x="3260783" y="2551846"/>
            <a:ext cx="344269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hape 17"/>
          <p:cNvCxnSpPr>
            <a:stCxn id="6" idx="2"/>
            <a:endCxn id="8" idx="3"/>
          </p:cNvCxnSpPr>
          <p:nvPr/>
        </p:nvCxnSpPr>
        <p:spPr>
          <a:xfrm rot="5400000">
            <a:off x="4300124" y="2049028"/>
            <a:ext cx="668229" cy="132800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/>
          <p:nvPr/>
        </p:nvSpPr>
        <p:spPr>
          <a:xfrm>
            <a:off x="4232222" y="1399292"/>
            <a:ext cx="1558978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Consorzio Europeo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fine febbraio 2012</a:t>
            </a: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609599" y="3762980"/>
            <a:ext cx="1732967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dirty="0" smtClean="0">
                <a:solidFill>
                  <a:srgbClr val="0000FF"/>
                </a:solidFill>
                <a:latin typeface="Calibri"/>
                <a:cs typeface="+mn-cs"/>
              </a:rPr>
              <a:t>ANTARES</a:t>
            </a:r>
            <a:endParaRPr lang="it-IT" sz="2800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5791200" y="4067780"/>
            <a:ext cx="99528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FF"/>
                </a:solidFill>
                <a:latin typeface="Calibri"/>
                <a:cs typeface="+mn-cs"/>
              </a:rPr>
              <a:t>KM3NeT</a:t>
            </a:r>
            <a:endParaRPr lang="it-IT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cxnSp>
        <p:nvCxnSpPr>
          <p:cNvPr id="15" name="Straight Arrow Connector 30"/>
          <p:cNvCxnSpPr>
            <a:stCxn id="8" idx="2"/>
            <a:endCxn id="13" idx="0"/>
          </p:cNvCxnSpPr>
          <p:nvPr/>
        </p:nvCxnSpPr>
        <p:spPr>
          <a:xfrm flipH="1">
            <a:off x="1476083" y="3370312"/>
            <a:ext cx="1956834" cy="3926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2"/>
          <p:cNvCxnSpPr>
            <a:stCxn id="8" idx="2"/>
            <a:endCxn id="14" idx="0"/>
          </p:cNvCxnSpPr>
          <p:nvPr/>
        </p:nvCxnSpPr>
        <p:spPr>
          <a:xfrm rot="16200000" flipH="1">
            <a:off x="4512145" y="2291083"/>
            <a:ext cx="697468" cy="28559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47" y="4858453"/>
            <a:ext cx="2537077" cy="1902808"/>
          </a:xfrm>
          <a:prstGeom prst="rect">
            <a:avLst/>
          </a:prstGeom>
        </p:spPr>
      </p:pic>
      <p:sp>
        <p:nvSpPr>
          <p:cNvPr id="18" name="TextBox 35"/>
          <p:cNvSpPr txBox="1"/>
          <p:nvPr/>
        </p:nvSpPr>
        <p:spPr>
          <a:xfrm>
            <a:off x="3635896" y="4855346"/>
            <a:ext cx="3563888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 smtClean="0">
                <a:solidFill>
                  <a:prstClr val="black"/>
                </a:solidFill>
                <a:latin typeface="Calibri"/>
                <a:cs typeface="+mn-cs"/>
              </a:rPr>
              <a:t>Detector al largo di Marsiglia. In presa dati dal 2006. </a:t>
            </a:r>
            <a:endParaRPr lang="it-IT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44"/>
          <p:cNvSpPr txBox="1"/>
          <p:nvPr/>
        </p:nvSpPr>
        <p:spPr>
          <a:xfrm>
            <a:off x="5796136" y="1818690"/>
            <a:ext cx="32669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ricerca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di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neutrini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astrofisici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da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sorgenti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galattiche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ed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extrag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f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lusso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diffuso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di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neutrini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icerca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indiretta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+mn-cs"/>
              </a:rPr>
              <a:t>di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 dark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matter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osservatori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multidisciplinari</a:t>
            </a:r>
            <a:endParaRPr lang="en-US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scienze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della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Terra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+mn-cs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 del Mare) </a:t>
            </a:r>
            <a:endParaRPr lang="it-IT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1" name="CasellaDiTesto 51"/>
          <p:cNvSpPr txBox="1"/>
          <p:nvPr/>
        </p:nvSpPr>
        <p:spPr>
          <a:xfrm>
            <a:off x="3078935" y="5612544"/>
            <a:ext cx="598418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000090"/>
                </a:solidFill>
              </a:rPr>
              <a:t>M. Spurio :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 err="1" smtClean="0">
                <a:solidFill>
                  <a:srgbClr val="000090"/>
                </a:solidFill>
              </a:rPr>
              <a:t>Deputy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Spokesman</a:t>
            </a:r>
            <a:r>
              <a:rPr lang="it-IT" b="1" dirty="0">
                <a:solidFill>
                  <a:srgbClr val="000090"/>
                </a:solidFill>
              </a:rPr>
              <a:t> </a:t>
            </a:r>
          </a:p>
          <a:p>
            <a:r>
              <a:rPr lang="it-IT" b="1" u="sng" dirty="0" smtClean="0">
                <a:solidFill>
                  <a:srgbClr val="000090"/>
                </a:solidFill>
              </a:rPr>
              <a:t>A. Margiotta </a:t>
            </a:r>
            <a:r>
              <a:rPr lang="it-IT" b="1" dirty="0" smtClean="0">
                <a:solidFill>
                  <a:srgbClr val="000090"/>
                </a:solidFill>
              </a:rPr>
              <a:t>: </a:t>
            </a:r>
            <a:r>
              <a:rPr lang="it-IT" b="1" dirty="0" err="1" smtClean="0">
                <a:solidFill>
                  <a:srgbClr val="000090"/>
                </a:solidFill>
              </a:rPr>
              <a:t>Steering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 err="1" smtClean="0">
                <a:solidFill>
                  <a:srgbClr val="000090"/>
                </a:solidFill>
              </a:rPr>
              <a:t>Committee</a:t>
            </a:r>
            <a:r>
              <a:rPr lang="it-IT" b="1" dirty="0" smtClean="0">
                <a:solidFill>
                  <a:srgbClr val="000090"/>
                </a:solidFill>
              </a:rPr>
              <a:t>, coordinatore Monte Carlo</a:t>
            </a: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450747" y="4286200"/>
            <a:ext cx="158852" cy="572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2342566" y="4286200"/>
            <a:ext cx="6720550" cy="726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3281" y="1700808"/>
            <a:ext cx="9013681" cy="3232094"/>
          </a:xfrm>
          <a:prstGeom prst="rect">
            <a:avLst/>
          </a:prstGeom>
          <a:ln w="57150" cmpd="sng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Telescopio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al largo di Capo 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Passero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</a:t>
            </a:r>
            <a:r>
              <a:rPr lang="it-IT" sz="2400" dirty="0" smtClean="0">
                <a:solidFill>
                  <a:srgbClr val="660066"/>
                </a:solidFill>
                <a:latin typeface="Tw Cen MT"/>
                <a:cs typeface="Tw Cen MT"/>
              </a:rPr>
              <a:t>–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3500 m 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profondità</a:t>
            </a:r>
            <a:endParaRPr lang="en-US" sz="2400" dirty="0" smtClean="0">
              <a:solidFill>
                <a:srgbClr val="660066"/>
              </a:solidFill>
              <a:latin typeface="Tw Cen MT"/>
              <a:cs typeface="Tw Cen MT"/>
            </a:endParaRPr>
          </a:p>
          <a:p>
            <a:pPr algn="l"/>
            <a:r>
              <a:rPr lang="en-US" sz="2400" dirty="0" err="1">
                <a:solidFill>
                  <a:srgbClr val="660066"/>
                </a:solidFill>
                <a:cs typeface="Tw Cen MT"/>
              </a:rPr>
              <a:t>Attualmente</a:t>
            </a:r>
            <a:r>
              <a:rPr lang="en-US" sz="2400" dirty="0">
                <a:solidFill>
                  <a:srgbClr val="660066"/>
                </a:solidFill>
                <a:cs typeface="Tw Cen MT"/>
              </a:rPr>
              <a:t> in </a:t>
            </a:r>
            <a:r>
              <a:rPr lang="en-US" sz="2400" dirty="0" err="1">
                <a:solidFill>
                  <a:srgbClr val="660066"/>
                </a:solidFill>
                <a:cs typeface="Tw Cen MT"/>
              </a:rPr>
              <a:t>acqua</a:t>
            </a:r>
            <a:r>
              <a:rPr lang="en-US" sz="2400" dirty="0">
                <a:solidFill>
                  <a:srgbClr val="660066"/>
                </a:solidFill>
                <a:cs typeface="Tw Cen MT"/>
              </a:rPr>
              <a:t> a Capo </a:t>
            </a:r>
            <a:r>
              <a:rPr lang="en-US" sz="2400" dirty="0" err="1">
                <a:solidFill>
                  <a:srgbClr val="660066"/>
                </a:solidFill>
                <a:cs typeface="Tw Cen MT"/>
              </a:rPr>
              <a:t>Passero</a:t>
            </a:r>
            <a:r>
              <a:rPr lang="en-US" sz="2400" dirty="0">
                <a:solidFill>
                  <a:srgbClr val="660066"/>
                </a:solidFill>
                <a:cs typeface="Tw Cen MT"/>
              </a:rPr>
              <a:t>: 1 mini TORRE + 1 mini </a:t>
            </a:r>
            <a:r>
              <a:rPr lang="en-US" sz="2400" dirty="0" err="1">
                <a:solidFill>
                  <a:srgbClr val="660066"/>
                </a:solidFill>
                <a:cs typeface="Tw Cen MT"/>
              </a:rPr>
              <a:t>stringa</a:t>
            </a:r>
            <a:r>
              <a:rPr lang="en-US" sz="2400" dirty="0">
                <a:solidFill>
                  <a:srgbClr val="660066"/>
                </a:solidFill>
                <a:cs typeface="Tw Cen MT"/>
              </a:rPr>
              <a:t> </a:t>
            </a:r>
          </a:p>
          <a:p>
            <a:pPr algn="l"/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Finanziamento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  <a:sym typeface="Wingdings" panose="05000000000000000000" pitchFamily="2" charset="2"/>
              </a:rPr>
              <a:t>  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8 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torri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– 6 PMTs/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torre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</a:t>
            </a:r>
          </a:p>
          <a:p>
            <a:pPr algn="l"/>
            <a:r>
              <a:rPr lang="en-US" sz="2400" dirty="0">
                <a:solidFill>
                  <a:srgbClr val="660066"/>
                </a:solidFill>
                <a:latin typeface="Tw Cen MT"/>
                <a:cs typeface="Tw Cen MT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                    + 24 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stringhe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 – 18 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multiPMT</a:t>
            </a:r>
            <a:r>
              <a:rPr lang="en-US" sz="2400" dirty="0" smtClean="0">
                <a:solidFill>
                  <a:srgbClr val="660066"/>
                </a:solidFill>
                <a:latin typeface="Tw Cen MT"/>
                <a:cs typeface="Tw Cen MT"/>
              </a:rPr>
              <a:t>/</a:t>
            </a:r>
            <a:r>
              <a:rPr lang="en-US" sz="2400" dirty="0" err="1" smtClean="0">
                <a:solidFill>
                  <a:srgbClr val="660066"/>
                </a:solidFill>
                <a:latin typeface="Tw Cen MT"/>
                <a:cs typeface="Tw Cen MT"/>
              </a:rPr>
              <a:t>stringa</a:t>
            </a:r>
            <a:endParaRPr lang="en-US" sz="2400" dirty="0">
              <a:solidFill>
                <a:srgbClr val="660066"/>
              </a:solidFill>
              <a:latin typeface="Tw Cen MT"/>
              <a:cs typeface="Tw Cen MT"/>
            </a:endParaRPr>
          </a:p>
          <a:p>
            <a:pPr lvl="0" algn="l">
              <a:spcBef>
                <a:spcPts val="0"/>
              </a:spcBef>
            </a:pPr>
            <a:endParaRPr lang="it-IT" sz="2000" b="1" u="sng" dirty="0" smtClean="0">
              <a:solidFill>
                <a:srgbClr val="660066"/>
              </a:solidFill>
              <a:ea typeface="+mn-ea"/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it-IT" sz="2000" b="1" u="sng" dirty="0" smtClean="0">
                <a:solidFill>
                  <a:srgbClr val="660066"/>
                </a:solidFill>
                <a:ea typeface="+mn-ea"/>
                <a:cs typeface="+mn-cs"/>
              </a:rPr>
              <a:t>T</a:t>
            </a:r>
            <a:r>
              <a:rPr lang="it-IT" sz="2000" b="1" u="sng" dirty="0">
                <a:solidFill>
                  <a:srgbClr val="660066"/>
                </a:solidFill>
                <a:ea typeface="+mn-ea"/>
                <a:cs typeface="+mn-cs"/>
              </a:rPr>
              <a:t>. </a:t>
            </a:r>
            <a:r>
              <a:rPr lang="it-IT" sz="2000" b="1" u="sng" dirty="0" err="1">
                <a:solidFill>
                  <a:srgbClr val="660066"/>
                </a:solidFill>
                <a:ea typeface="+mn-ea"/>
                <a:cs typeface="+mn-cs"/>
              </a:rPr>
              <a:t>Chiarusi</a:t>
            </a:r>
            <a:r>
              <a:rPr lang="it-IT" sz="2000" b="1" dirty="0">
                <a:solidFill>
                  <a:srgbClr val="660066"/>
                </a:solidFill>
                <a:ea typeface="+mn-ea"/>
                <a:cs typeface="+mn-cs"/>
              </a:rPr>
              <a:t>:  responsabile DAQ     </a:t>
            </a:r>
          </a:p>
          <a:p>
            <a:pPr lvl="0" algn="l">
              <a:spcBef>
                <a:spcPts val="0"/>
              </a:spcBef>
            </a:pPr>
            <a:r>
              <a:rPr lang="it-IT" sz="2000" b="1" u="sng" dirty="0">
                <a:solidFill>
                  <a:srgbClr val="660066"/>
                </a:solidFill>
                <a:ea typeface="+mn-ea"/>
                <a:cs typeface="+mn-cs"/>
              </a:rPr>
              <a:t>A. Margiotta </a:t>
            </a:r>
            <a:r>
              <a:rPr lang="it-IT" sz="2000" b="1" dirty="0">
                <a:solidFill>
                  <a:srgbClr val="660066"/>
                </a:solidFill>
                <a:ea typeface="+mn-ea"/>
                <a:cs typeface="+mn-cs"/>
              </a:rPr>
              <a:t>: </a:t>
            </a:r>
            <a:r>
              <a:rPr lang="it-IT" sz="2000" b="1" dirty="0" err="1">
                <a:solidFill>
                  <a:srgbClr val="660066"/>
                </a:solidFill>
                <a:ea typeface="+mn-ea"/>
                <a:cs typeface="+mn-cs"/>
              </a:rPr>
              <a:t>Conf</a:t>
            </a:r>
            <a:r>
              <a:rPr lang="it-IT" sz="2000" b="1" dirty="0">
                <a:solidFill>
                  <a:srgbClr val="660066"/>
                </a:solidFill>
                <a:ea typeface="+mn-ea"/>
                <a:cs typeface="+mn-cs"/>
              </a:rPr>
              <a:t>. &amp; </a:t>
            </a:r>
            <a:r>
              <a:rPr lang="it-IT" sz="2000" b="1" dirty="0" err="1">
                <a:solidFill>
                  <a:srgbClr val="660066"/>
                </a:solidFill>
                <a:ea typeface="+mn-ea"/>
                <a:cs typeface="+mn-cs"/>
              </a:rPr>
              <a:t>Outreach</a:t>
            </a:r>
            <a:r>
              <a:rPr lang="it-IT" sz="2000" b="1" dirty="0">
                <a:solidFill>
                  <a:srgbClr val="660066"/>
                </a:solidFill>
                <a:ea typeface="+mn-ea"/>
                <a:cs typeface="+mn-cs"/>
              </a:rPr>
              <a:t> </a:t>
            </a:r>
            <a:r>
              <a:rPr lang="it-IT" sz="2000" b="1" dirty="0" err="1">
                <a:solidFill>
                  <a:srgbClr val="660066"/>
                </a:solidFill>
                <a:ea typeface="+mn-ea"/>
                <a:cs typeface="+mn-cs"/>
              </a:rPr>
              <a:t>Comm</a:t>
            </a:r>
            <a:endParaRPr lang="en-US" sz="2400" dirty="0" smtClean="0">
              <a:solidFill>
                <a:srgbClr val="660066"/>
              </a:solidFill>
              <a:latin typeface="Tw Cen MT"/>
              <a:cs typeface="Tw Cen MT"/>
            </a:endParaRPr>
          </a:p>
        </p:txBody>
      </p:sp>
      <p:pic>
        <p:nvPicPr>
          <p:cNvPr id="6" name="Picture 5" descr="mul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0978"/>
            <a:ext cx="1762703" cy="171531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32040" y="4509120"/>
            <a:ext cx="77123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660066"/>
                </a:solidFill>
              </a:rPr>
              <a:t>MILESTONES 2015: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31 </a:t>
            </a:r>
            <a:r>
              <a:rPr lang="en-US" dirty="0" err="1" smtClean="0">
                <a:solidFill>
                  <a:srgbClr val="660066"/>
                </a:solidFill>
              </a:rPr>
              <a:t>ott</a:t>
            </a:r>
            <a:r>
              <a:rPr lang="en-US" dirty="0" smtClean="0">
                <a:solidFill>
                  <a:srgbClr val="660066"/>
                </a:solidFill>
              </a:rPr>
              <a:t> 2014     : </a:t>
            </a:r>
            <a:r>
              <a:rPr lang="en-US" dirty="0" err="1" smtClean="0">
                <a:solidFill>
                  <a:srgbClr val="660066"/>
                </a:solidFill>
              </a:rPr>
              <a:t>costruzione</a:t>
            </a:r>
            <a:r>
              <a:rPr lang="en-US" dirty="0" smtClean="0">
                <a:solidFill>
                  <a:srgbClr val="660066"/>
                </a:solidFill>
              </a:rPr>
              <a:t> 2 </a:t>
            </a:r>
            <a:r>
              <a:rPr lang="en-US" dirty="0" err="1" smtClean="0">
                <a:solidFill>
                  <a:srgbClr val="660066"/>
                </a:solidFill>
              </a:rPr>
              <a:t>torri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30 </a:t>
            </a:r>
            <a:r>
              <a:rPr lang="en-US" dirty="0" err="1" smtClean="0">
                <a:solidFill>
                  <a:srgbClr val="660066"/>
                </a:solidFill>
              </a:rPr>
              <a:t>nov</a:t>
            </a:r>
            <a:r>
              <a:rPr lang="en-US" dirty="0" smtClean="0">
                <a:solidFill>
                  <a:srgbClr val="660066"/>
                </a:solidFill>
              </a:rPr>
              <a:t> 2014   : 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costruzione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prima </a:t>
            </a:r>
            <a:r>
              <a:rPr lang="en-US" dirty="0" err="1" smtClean="0">
                <a:solidFill>
                  <a:srgbClr val="660066"/>
                </a:solidFill>
              </a:rPr>
              <a:t>stringa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31 </a:t>
            </a:r>
            <a:r>
              <a:rPr lang="en-US" dirty="0" err="1" smtClean="0">
                <a:solidFill>
                  <a:srgbClr val="660066"/>
                </a:solidFill>
              </a:rPr>
              <a:t>dic</a:t>
            </a:r>
            <a:r>
              <a:rPr lang="en-US" dirty="0" smtClean="0">
                <a:solidFill>
                  <a:srgbClr val="660066"/>
                </a:solidFill>
              </a:rPr>
              <a:t> 2014     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 err="1" smtClean="0">
                <a:solidFill>
                  <a:srgbClr val="660066"/>
                </a:solidFill>
              </a:rPr>
              <a:t>installazione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e </a:t>
            </a:r>
            <a:r>
              <a:rPr lang="en-US" dirty="0" err="1" smtClean="0">
                <a:solidFill>
                  <a:srgbClr val="660066"/>
                </a:solidFill>
              </a:rPr>
              <a:t>messa</a:t>
            </a:r>
            <a:r>
              <a:rPr lang="en-US" dirty="0" smtClean="0">
                <a:solidFill>
                  <a:srgbClr val="660066"/>
                </a:solidFill>
              </a:rPr>
              <a:t> in opera di 2 </a:t>
            </a:r>
            <a:r>
              <a:rPr lang="en-US" dirty="0" err="1" smtClean="0">
                <a:solidFill>
                  <a:srgbClr val="660066"/>
                </a:solidFill>
              </a:rPr>
              <a:t>torri</a:t>
            </a:r>
            <a:r>
              <a:rPr lang="en-US" dirty="0" smtClean="0">
                <a:solidFill>
                  <a:srgbClr val="660066"/>
                </a:solidFill>
              </a:rPr>
              <a:t> a Capo </a:t>
            </a:r>
            <a:r>
              <a:rPr lang="en-US" dirty="0" err="1" smtClean="0">
                <a:solidFill>
                  <a:srgbClr val="660066"/>
                </a:solidFill>
              </a:rPr>
              <a:t>Passero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31 mag 2015   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 err="1" smtClean="0">
                <a:solidFill>
                  <a:srgbClr val="660066"/>
                </a:solidFill>
              </a:rPr>
              <a:t>integrazione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e </a:t>
            </a:r>
            <a:r>
              <a:rPr lang="en-US" dirty="0" err="1" smtClean="0">
                <a:solidFill>
                  <a:srgbClr val="660066"/>
                </a:solidFill>
              </a:rPr>
              <a:t>installazione</a:t>
            </a:r>
            <a:r>
              <a:rPr lang="en-US" dirty="0" smtClean="0">
                <a:solidFill>
                  <a:srgbClr val="660066"/>
                </a:solidFill>
              </a:rPr>
              <a:t> di </a:t>
            </a:r>
            <a:r>
              <a:rPr lang="en-US" dirty="0" err="1" smtClean="0">
                <a:solidFill>
                  <a:srgbClr val="660066"/>
                </a:solidFill>
              </a:rPr>
              <a:t>altre</a:t>
            </a:r>
            <a:r>
              <a:rPr lang="en-US" dirty="0" smtClean="0">
                <a:solidFill>
                  <a:srgbClr val="660066"/>
                </a:solidFill>
              </a:rPr>
              <a:t> 6 </a:t>
            </a:r>
            <a:r>
              <a:rPr lang="en-US" dirty="0" err="1" smtClean="0">
                <a:solidFill>
                  <a:srgbClr val="660066"/>
                </a:solidFill>
              </a:rPr>
              <a:t>torri</a:t>
            </a:r>
            <a:r>
              <a:rPr lang="en-US" dirty="0" smtClean="0">
                <a:solidFill>
                  <a:srgbClr val="660066"/>
                </a:solidFill>
              </a:rPr>
              <a:t> a Capo </a:t>
            </a:r>
            <a:r>
              <a:rPr lang="en-US" dirty="0" err="1" smtClean="0">
                <a:solidFill>
                  <a:srgbClr val="660066"/>
                </a:solidFill>
              </a:rPr>
              <a:t>Passero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30 set 2015     : </a:t>
            </a:r>
            <a:r>
              <a:rPr lang="en-US" dirty="0" err="1" smtClean="0">
                <a:solidFill>
                  <a:srgbClr val="660066"/>
                </a:solidFill>
              </a:rPr>
              <a:t>installazione</a:t>
            </a:r>
            <a:r>
              <a:rPr lang="en-US" dirty="0" smtClean="0">
                <a:solidFill>
                  <a:srgbClr val="660066"/>
                </a:solidFill>
              </a:rPr>
              <a:t> 4 </a:t>
            </a:r>
            <a:r>
              <a:rPr lang="en-US" dirty="0" err="1" smtClean="0">
                <a:solidFill>
                  <a:srgbClr val="660066"/>
                </a:solidFill>
              </a:rPr>
              <a:t>stringhe</a:t>
            </a:r>
            <a:r>
              <a:rPr lang="en-US" dirty="0" smtClean="0">
                <a:solidFill>
                  <a:srgbClr val="660066"/>
                </a:solidFill>
              </a:rPr>
              <a:t> a Capo </a:t>
            </a:r>
            <a:r>
              <a:rPr lang="en-US" dirty="0" err="1" smtClean="0">
                <a:solidFill>
                  <a:srgbClr val="660066"/>
                </a:solidFill>
              </a:rPr>
              <a:t>Passero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31 </a:t>
            </a:r>
            <a:r>
              <a:rPr lang="en-US" dirty="0" err="1" smtClean="0">
                <a:solidFill>
                  <a:srgbClr val="660066"/>
                </a:solidFill>
              </a:rPr>
              <a:t>dic</a:t>
            </a:r>
            <a:r>
              <a:rPr lang="en-US" dirty="0" smtClean="0">
                <a:solidFill>
                  <a:srgbClr val="660066"/>
                </a:solidFill>
              </a:rPr>
              <a:t> 2015     : </a:t>
            </a:r>
            <a:r>
              <a:rPr lang="en-US" dirty="0" err="1" smtClean="0">
                <a:solidFill>
                  <a:srgbClr val="660066"/>
                </a:solidFill>
              </a:rPr>
              <a:t>completamento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costruzione</a:t>
            </a:r>
            <a:r>
              <a:rPr lang="en-US" dirty="0" smtClean="0">
                <a:solidFill>
                  <a:srgbClr val="660066"/>
                </a:solidFill>
              </a:rPr>
              <a:t> di </a:t>
            </a:r>
            <a:r>
              <a:rPr lang="en-US" dirty="0" err="1" smtClean="0">
                <a:solidFill>
                  <a:srgbClr val="660066"/>
                </a:solidFill>
              </a:rPr>
              <a:t>tutti</a:t>
            </a:r>
            <a:r>
              <a:rPr lang="en-US" dirty="0" smtClean="0">
                <a:solidFill>
                  <a:srgbClr val="660066"/>
                </a:solidFill>
              </a:rPr>
              <a:t> I multi PMT </a:t>
            </a:r>
            <a:endParaRPr lang="en-US" sz="1600" dirty="0" smtClean="0"/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92943"/>
              </p:ext>
            </p:extLst>
          </p:nvPr>
        </p:nvGraphicFramePr>
        <p:xfrm>
          <a:off x="3851920" y="116632"/>
          <a:ext cx="457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24742"/>
                <a:gridCol w="1823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Servizio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FTE </a:t>
                      </a:r>
                      <a:r>
                        <a:rPr lang="en-US" dirty="0" err="1" smtClean="0"/>
                        <a:t>mesi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Periodo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Elettronica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Durante </a:t>
                      </a:r>
                      <a:r>
                        <a:rPr lang="en-US" dirty="0" err="1" smtClean="0"/>
                        <a:t>l’anno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Calcolo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reti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Durante </a:t>
                      </a:r>
                      <a:r>
                        <a:rPr lang="en-US" dirty="0" err="1" smtClean="0"/>
                        <a:t>l’anno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0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TUNNEL2_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5563"/>
            <a:ext cx="31686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lvd_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88913"/>
            <a:ext cx="12588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556792"/>
            <a:ext cx="85693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800" b="1" dirty="0" err="1" smtClean="0">
                <a:latin typeface="Comic Sans MS" pitchFamily="66" charset="0"/>
                <a:cs typeface="Arial" pitchFamily="34" charset="0"/>
              </a:rPr>
              <a:t>Ricerca</a:t>
            </a:r>
            <a:r>
              <a:rPr lang="en-US" altLang="en-US" sz="1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b="1" dirty="0">
                <a:latin typeface="Comic Sans MS" pitchFamily="66" charset="0"/>
                <a:cs typeface="Arial" pitchFamily="34" charset="0"/>
              </a:rPr>
              <a:t>di SN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: 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No </a:t>
            </a:r>
            <a:r>
              <a:rPr lang="en-US" altLang="en-US" sz="1800" dirty="0" smtClean="0"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 burst 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di </a:t>
            </a:r>
            <a:r>
              <a:rPr lang="en-US" altLang="en-US" sz="1800" dirty="0" err="1" smtClean="0">
                <a:latin typeface="Comic Sans MS" pitchFamily="66" charset="0"/>
                <a:cs typeface="Arial" pitchFamily="34" charset="0"/>
              </a:rPr>
              <a:t>neutrini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 – </a:t>
            </a:r>
          </a:p>
          <a:p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7212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giorni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 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(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1992-2013) 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 smtClean="0">
                <a:latin typeface="Comic Sans MS" pitchFamily="66" charset="0"/>
                <a:cs typeface="Arial" pitchFamily="34" charset="0"/>
              </a:rPr>
              <a:t>livetime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Il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limite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 smtClean="0">
                <a:latin typeface="Comic Sans MS" pitchFamily="66" charset="0"/>
                <a:cs typeface="Arial" pitchFamily="34" charset="0"/>
              </a:rPr>
              <a:t>corrispondente</a:t>
            </a:r>
            <a:r>
              <a:rPr lang="en-US" altLang="en-US" sz="1800" dirty="0" smtClean="0">
                <a:latin typeface="Comic Sans MS" pitchFamily="66" charset="0"/>
                <a:cs typeface="Arial" pitchFamily="34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0.116 </a:t>
            </a:r>
            <a:r>
              <a:rPr lang="en-US" altLang="en-US" sz="1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y</a:t>
            </a:r>
            <a:r>
              <a:rPr lang="en-US" altLang="en-US" sz="1800" b="1" baseline="30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-1</a:t>
            </a:r>
            <a:r>
              <a:rPr lang="en-US" altLang="en-US" sz="1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al 90% C.L.</a:t>
            </a:r>
          </a:p>
          <a:p>
            <a:r>
              <a:rPr lang="en-US" altLang="en-US" sz="1800" dirty="0" err="1" smtClean="0">
                <a:solidFill>
                  <a:srgbClr val="FF0000"/>
                </a:solidFill>
                <a:latin typeface="Comic Sans MS" pitchFamily="66" charset="0"/>
              </a:rPr>
              <a:t>Limite</a:t>
            </a:r>
            <a:r>
              <a:rPr lang="en-US" altLang="en-US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omic Sans MS" pitchFamily="66" charset="0"/>
              </a:rPr>
              <a:t>più</a:t>
            </a:r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omic Sans MS" pitchFamily="66" charset="0"/>
              </a:rPr>
              <a:t>stringente</a:t>
            </a:r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latin typeface="Comic Sans MS" pitchFamily="66" charset="0"/>
              </a:rPr>
              <a:t>da </a:t>
            </a:r>
            <a:r>
              <a:rPr lang="en-US" altLang="en-US" sz="1800" dirty="0" err="1" smtClean="0">
                <a:solidFill>
                  <a:srgbClr val="FF0000"/>
                </a:solidFill>
                <a:latin typeface="Comic Sans MS" pitchFamily="66" charset="0"/>
              </a:rPr>
              <a:t>osservazione</a:t>
            </a:r>
            <a:r>
              <a:rPr lang="en-US" altLang="en-US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1800" dirty="0" err="1" smtClean="0">
                <a:solidFill>
                  <a:srgbClr val="FF0000"/>
                </a:solidFill>
                <a:latin typeface="Comic Sans MS" pitchFamily="66" charset="0"/>
              </a:rPr>
              <a:t>diretta</a:t>
            </a:r>
            <a:endParaRPr lang="en-US" altLang="en-US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altLang="en-US" sz="1800" b="1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/>
            <a:r>
              <a:rPr lang="en-US" altLang="en-US" sz="1800" b="1" i="1" u="sng" dirty="0" err="1">
                <a:latin typeface="Comic Sans MS" pitchFamily="66" charset="0"/>
                <a:cs typeface="Arial" pitchFamily="34" charset="0"/>
              </a:rPr>
              <a:t>Programma</a:t>
            </a:r>
            <a:r>
              <a:rPr lang="en-US" altLang="en-US" sz="1800" b="1" i="1" u="sng" dirty="0">
                <a:latin typeface="Comic Sans MS" pitchFamily="66" charset="0"/>
                <a:cs typeface="Arial" pitchFamily="34" charset="0"/>
              </a:rPr>
              <a:t> e </a:t>
            </a:r>
            <a:r>
              <a:rPr lang="en-US" altLang="en-US" sz="1800" b="1" i="1" u="sng" dirty="0" err="1">
                <a:latin typeface="Comic Sans MS" pitchFamily="66" charset="0"/>
                <a:cs typeface="Arial" pitchFamily="34" charset="0"/>
              </a:rPr>
              <a:t>impegni</a:t>
            </a:r>
            <a:r>
              <a:rPr lang="en-US" altLang="en-US" sz="1800" b="1" i="1" u="sng" dirty="0">
                <a:latin typeface="Comic Sans MS" pitchFamily="66" charset="0"/>
                <a:cs typeface="Arial" pitchFamily="34" charset="0"/>
              </a:rPr>
              <a:t> 2014-15: 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Acquisizione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dati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con la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massima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massa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attiva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ed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efficienza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Misura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flusso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neutroni</a:t>
            </a:r>
            <a:r>
              <a:rPr lang="en-US" altLang="en-US" sz="1800" dirty="0">
                <a:latin typeface="Comic Sans MS" pitchFamily="66" charset="0"/>
                <a:cs typeface="Arial" pitchFamily="34" charset="0"/>
              </a:rPr>
              <a:t> in </a:t>
            </a:r>
            <a:r>
              <a:rPr lang="en-US" altLang="en-US" sz="1800" dirty="0" err="1">
                <a:latin typeface="Comic Sans MS" pitchFamily="66" charset="0"/>
                <a:cs typeface="Arial" pitchFamily="34" charset="0"/>
              </a:rPr>
              <a:t>piombo</a:t>
            </a:r>
            <a:endParaRPr lang="en-US" altLang="en-US" sz="1800" dirty="0">
              <a:latin typeface="Comic Sans MS" pitchFamily="66" charset="0"/>
              <a:cs typeface="Arial" pitchFamily="34" charset="0"/>
            </a:endParaRPr>
          </a:p>
          <a:p>
            <a:pPr eaLnBrk="1" hangingPunct="1"/>
            <a:endParaRPr lang="en-US" altLang="en-US" sz="1800" dirty="0">
              <a:latin typeface="Comic Sans MS" pitchFamily="66" charset="0"/>
            </a:endParaRPr>
          </a:p>
          <a:p>
            <a:pPr eaLnBrk="1" hangingPunct="1"/>
            <a:r>
              <a:rPr lang="en-US" altLang="en-US" sz="1800" b="1" i="1" u="sng" dirty="0" err="1">
                <a:latin typeface="Comic Sans MS" pitchFamily="66" charset="0"/>
              </a:rPr>
              <a:t>Componenti</a:t>
            </a:r>
            <a:r>
              <a:rPr lang="en-US" altLang="en-US" sz="1800" b="1" i="1" u="sng" dirty="0">
                <a:latin typeface="Comic Sans MS" pitchFamily="66" charset="0"/>
              </a:rPr>
              <a:t> e FTE per 2015:</a:t>
            </a:r>
            <a:r>
              <a:rPr lang="en-US" altLang="en-US" sz="1800" dirty="0">
                <a:latin typeface="Comic Sans MS" pitchFamily="66" charset="0"/>
              </a:rPr>
              <a:t> </a:t>
            </a:r>
            <a:br>
              <a:rPr lang="en-US" altLang="en-US" sz="1800" dirty="0">
                <a:latin typeface="Comic Sans MS" pitchFamily="66" charset="0"/>
              </a:rPr>
            </a:br>
            <a:r>
              <a:rPr lang="en-US" altLang="en-US" sz="1800" dirty="0">
                <a:latin typeface="Comic Sans MS" pitchFamily="66" charset="0"/>
              </a:rPr>
              <a:t>P. </a:t>
            </a:r>
            <a:r>
              <a:rPr lang="en-US" altLang="en-US" sz="1800" dirty="0" err="1">
                <a:latin typeface="Comic Sans MS" pitchFamily="66" charset="0"/>
              </a:rPr>
              <a:t>Antonioli</a:t>
            </a:r>
            <a:r>
              <a:rPr lang="en-US" altLang="en-US" sz="1800" dirty="0">
                <a:latin typeface="Comic Sans MS" pitchFamily="66" charset="0"/>
              </a:rPr>
              <a:t>, G. Bari, E. </a:t>
            </a:r>
            <a:r>
              <a:rPr lang="en-US" altLang="en-US" sz="1800" dirty="0" err="1">
                <a:latin typeface="Comic Sans MS" pitchFamily="66" charset="0"/>
              </a:rPr>
              <a:t>Bressan</a:t>
            </a:r>
            <a:r>
              <a:rPr lang="en-US" altLang="en-US" sz="1800" dirty="0">
                <a:latin typeface="Comic Sans MS" pitchFamily="66" charset="0"/>
              </a:rPr>
              <a:t>, M. </a:t>
            </a:r>
            <a:r>
              <a:rPr lang="en-US" altLang="en-US" sz="1800" dirty="0" err="1">
                <a:latin typeface="Comic Sans MS" pitchFamily="66" charset="0"/>
              </a:rPr>
              <a:t>Garbini</a:t>
            </a:r>
            <a:r>
              <a:rPr lang="en-US" altLang="en-US" sz="1800" dirty="0">
                <a:latin typeface="Comic Sans MS" pitchFamily="66" charset="0"/>
              </a:rPr>
              <a:t>, P. </a:t>
            </a:r>
            <a:r>
              <a:rPr lang="en-US" altLang="en-US" sz="1800" dirty="0" err="1">
                <a:latin typeface="Comic Sans MS" pitchFamily="66" charset="0"/>
              </a:rPr>
              <a:t>Giusti</a:t>
            </a:r>
            <a:r>
              <a:rPr lang="en-US" altLang="en-US" sz="1800" dirty="0">
                <a:latin typeface="Comic Sans MS" pitchFamily="66" charset="0"/>
              </a:rPr>
              <a:t>, R. </a:t>
            </a:r>
            <a:r>
              <a:rPr lang="en-US" altLang="en-US" sz="1800" dirty="0" err="1">
                <a:latin typeface="Comic Sans MS" pitchFamily="66" charset="0"/>
              </a:rPr>
              <a:t>Persiani</a:t>
            </a:r>
            <a:r>
              <a:rPr lang="en-US" altLang="en-US" sz="1800" dirty="0">
                <a:latin typeface="Comic Sans MS" pitchFamily="66" charset="0"/>
              </a:rPr>
              <a:t>, </a:t>
            </a:r>
            <a:r>
              <a:rPr lang="en-US" altLang="en-US" sz="1800" u="sng" dirty="0">
                <a:latin typeface="Comic Sans MS" pitchFamily="66" charset="0"/>
              </a:rPr>
              <a:t>G. Sartorelli</a:t>
            </a:r>
            <a:r>
              <a:rPr lang="en-US" altLang="en-US" sz="1800" dirty="0">
                <a:latin typeface="Comic Sans MS" pitchFamily="66" charset="0"/>
              </a:rPr>
              <a:t>, M. </a:t>
            </a:r>
            <a:r>
              <a:rPr lang="en-US" altLang="en-US" sz="1800" dirty="0" err="1">
                <a:latin typeface="Comic Sans MS" pitchFamily="66" charset="0"/>
              </a:rPr>
              <a:t>Selvi</a:t>
            </a:r>
            <a:r>
              <a:rPr lang="en-US" altLang="en-US" sz="1800" dirty="0">
                <a:latin typeface="Comic Sans MS" pitchFamily="66" charset="0"/>
              </a:rPr>
              <a:t>, A. </a:t>
            </a:r>
            <a:r>
              <a:rPr lang="en-US" altLang="en-US" sz="1800" dirty="0" err="1">
                <a:latin typeface="Comic Sans MS" pitchFamily="66" charset="0"/>
              </a:rPr>
              <a:t>Zichichi</a:t>
            </a:r>
            <a:r>
              <a:rPr lang="en-US" altLang="en-US" sz="1800" dirty="0">
                <a:latin typeface="Comic Sans MS" pitchFamily="66" charset="0"/>
              </a:rPr>
              <a:t>. </a:t>
            </a:r>
            <a:endParaRPr lang="it-IT" alt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35749"/>
              </p:ext>
            </p:extLst>
          </p:nvPr>
        </p:nvGraphicFramePr>
        <p:xfrm>
          <a:off x="1115616" y="4941168"/>
          <a:ext cx="6984826" cy="1842078"/>
        </p:xfrm>
        <a:graphic>
          <a:graphicData uri="http://schemas.openxmlformats.org/drawingml/2006/table">
            <a:tbl>
              <a:tblPr/>
              <a:tblGrid>
                <a:gridCol w="3204902"/>
                <a:gridCol w="1800200"/>
                <a:gridCol w="1979724"/>
              </a:tblGrid>
              <a:tr h="317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Servizio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Periodo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Elettronica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1.0 mese/uomo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Servizio Tecnico Generale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1.0 mese/uomo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l’anno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Officina Meccanica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2.0 mesi/uomo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l’anno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Calcolo e reti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1.0 mese/uomo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l’anno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dirty="0" smtClean="0"/>
              <a:t>LVD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26782"/>
            <a:ext cx="1420974" cy="1079500"/>
          </a:xfrm>
          <a:prstGeom prst="rect">
            <a:avLst/>
          </a:prstGeom>
          <a:noFill/>
        </p:spPr>
      </p:pic>
      <p:sp>
        <p:nvSpPr>
          <p:cNvPr id="8" name="TextBox 13"/>
          <p:cNvSpPr txBox="1"/>
          <p:nvPr/>
        </p:nvSpPr>
        <p:spPr>
          <a:xfrm>
            <a:off x="179512" y="1582688"/>
            <a:ext cx="7180226" cy="4920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tabLst>
                <a:tab pos="1155700" algn="l"/>
              </a:tabLst>
            </a:pPr>
            <a:r>
              <a:rPr lang="en-US" altLang="zh-CN" sz="2800" b="1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Il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fascio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CNGS -  5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anni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di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presa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dati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2008 ÷ 2012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5712" y="2066945"/>
            <a:ext cx="6781800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965 </a:t>
            </a:r>
            <a:r>
              <a:rPr lang="en-US" altLang="zh-CN" sz="2000" b="1" dirty="0" err="1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giorni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, 18 </a:t>
            </a:r>
            <a:r>
              <a:rPr lang="en-US" altLang="zh-CN" sz="2000" b="1" dirty="0" err="1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 10</a:t>
            </a:r>
            <a:r>
              <a:rPr lang="en-US" altLang="zh-CN" sz="2000" b="1" baseline="30000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19 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    20% </a:t>
            </a:r>
            <a:r>
              <a:rPr lang="en-US" altLang="zh-CN" sz="2000" b="1" dirty="0" err="1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meno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 del </a:t>
            </a:r>
            <a:r>
              <a:rPr lang="en-US" altLang="zh-CN" sz="2000" b="1" dirty="0" err="1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nominale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atteso</a:t>
            </a:r>
            <a:r>
              <a:rPr lang="en-US" altLang="zh-CN" sz="2000" b="1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 (22.5)  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1215" y="2541771"/>
            <a:ext cx="8676095" cy="3367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Analisi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Dati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 in OPERA (19505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interazioni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 di neutrino)</a:t>
            </a:r>
          </a:p>
        </p:txBody>
      </p:sp>
      <p:sp>
        <p:nvSpPr>
          <p:cNvPr id="24" name="Rectangle 28"/>
          <p:cNvSpPr/>
          <p:nvPr/>
        </p:nvSpPr>
        <p:spPr>
          <a:xfrm>
            <a:off x="56520" y="2825916"/>
            <a:ext cx="607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  <a:cs typeface="Symbol" pitchFamily="18" charset="0"/>
              </a:rPr>
              <a:t>Oscillazioni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Symbol" pitchFamily="18" charset="0"/>
              </a:rPr>
              <a:t>  ν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+mn-lt"/>
                <a:cs typeface="Symbol" pitchFamily="18" charset="0"/>
              </a:rPr>
              <a:t>µ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Symbol" pitchFamily="18" charset="0"/>
              </a:rPr>
              <a:t>→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n-lt"/>
                <a:cs typeface="Symbol" pitchFamily="18" charset="0"/>
              </a:rPr>
              <a:t>ν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+mn-lt"/>
                <a:cs typeface="Symbol" pitchFamily="18" charset="0"/>
              </a:rPr>
              <a:t>τ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Symbol" pitchFamily="18" charset="0"/>
              </a:rPr>
              <a:t>      </a:t>
            </a:r>
            <a:r>
              <a:rPr lang="en-US" altLang="zh-CN" b="1" dirty="0" err="1" smtClean="0">
                <a:solidFill>
                  <a:srgbClr val="000090"/>
                </a:solidFill>
                <a:latin typeface="+mn-lt"/>
                <a:cs typeface="Symbol" pitchFamily="18" charset="0"/>
              </a:rPr>
              <a:t>canali</a:t>
            </a:r>
            <a:r>
              <a:rPr lang="en-US" altLang="zh-CN" b="1" dirty="0" smtClean="0">
                <a:solidFill>
                  <a:srgbClr val="000090"/>
                </a:solidFill>
                <a:latin typeface="+mn-lt"/>
                <a:cs typeface="Symbol" pitchFamily="18" charset="0"/>
              </a:rPr>
              <a:t>  </a:t>
            </a:r>
            <a:r>
              <a:rPr lang="en-US" altLang="zh-CN" b="1" dirty="0" err="1" smtClean="0">
                <a:solidFill>
                  <a:srgbClr val="000090"/>
                </a:solidFill>
                <a:latin typeface="Symbol" panose="05050102010706020507" pitchFamily="18" charset="2"/>
                <a:cs typeface="Symbol" pitchFamily="18" charset="0"/>
              </a:rPr>
              <a:t>t</a:t>
            </a:r>
            <a:r>
              <a:rPr lang="en-US" altLang="zh-CN" b="1" dirty="0" err="1" smtClean="0">
                <a:solidFill>
                  <a:srgbClr val="000090"/>
                </a:solidFill>
                <a:latin typeface="+mn-lt"/>
                <a:cs typeface="Symbol" pitchFamily="18" charset="0"/>
              </a:rPr>
              <a:t>→h</a:t>
            </a:r>
            <a:r>
              <a:rPr lang="en-US" altLang="zh-CN" b="1" dirty="0" smtClean="0">
                <a:solidFill>
                  <a:srgbClr val="000090"/>
                </a:solidFill>
                <a:latin typeface="+mn-lt"/>
                <a:cs typeface="Symbol" pitchFamily="18" charset="0"/>
              </a:rPr>
              <a:t> ,</a:t>
            </a:r>
            <a:r>
              <a:rPr lang="en-US" altLang="zh-CN" b="1" dirty="0">
                <a:solidFill>
                  <a:srgbClr val="000090"/>
                </a:solidFill>
                <a:latin typeface="Symbol" panose="05050102010706020507" pitchFamily="18" charset="2"/>
                <a:cs typeface="Symbol" pitchFamily="18" charset="0"/>
              </a:rPr>
              <a:t> t </a:t>
            </a:r>
            <a:r>
              <a:rPr lang="en-US" altLang="zh-CN" b="1" dirty="0" smtClean="0">
                <a:solidFill>
                  <a:srgbClr val="000090"/>
                </a:solidFill>
                <a:latin typeface="+mn-lt"/>
                <a:cs typeface="Symbol" pitchFamily="18" charset="0"/>
              </a:rPr>
              <a:t>→3h , </a:t>
            </a:r>
            <a:r>
              <a:rPr lang="en-US" altLang="zh-CN" b="1" dirty="0">
                <a:solidFill>
                  <a:srgbClr val="000090"/>
                </a:solidFill>
                <a:latin typeface="Symbol" panose="05050102010706020507" pitchFamily="18" charset="2"/>
                <a:cs typeface="Symbol" pitchFamily="18" charset="0"/>
              </a:rPr>
              <a:t>t </a:t>
            </a:r>
            <a:r>
              <a:rPr lang="en-US" altLang="zh-CN" b="1" dirty="0" smtClean="0">
                <a:solidFill>
                  <a:srgbClr val="000090"/>
                </a:solidFill>
                <a:latin typeface="+mn-lt"/>
                <a:cs typeface="Symbol" pitchFamily="18" charset="0"/>
              </a:rPr>
              <a:t>→μ   </a:t>
            </a:r>
            <a:endParaRPr lang="it-IT" altLang="zh-CN" sz="2400" b="1" dirty="0" smtClean="0">
              <a:solidFill>
                <a:srgbClr val="000090"/>
              </a:solidFill>
              <a:latin typeface="+mn-lt"/>
              <a:cs typeface="Symbol" pitchFamily="18" charset="0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401046" y="3218832"/>
            <a:ext cx="45409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0090"/>
                </a:solidFill>
                <a:latin typeface="Calibri"/>
                <a:cs typeface="+mn-cs"/>
              </a:rPr>
              <a:t>4 Candidati Osservati (attesi: 2.1, fondo 0.23 )</a:t>
            </a:r>
            <a:endParaRPr lang="it-IT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6" name="Immagine 25" descr="brick_1092217_Event12254000036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2491" b="-743"/>
          <a:stretch/>
        </p:blipFill>
        <p:spPr>
          <a:xfrm>
            <a:off x="4264493" y="4070016"/>
            <a:ext cx="4805184" cy="1703816"/>
          </a:xfrm>
          <a:prstGeom prst="rect">
            <a:avLst/>
          </a:prstGeom>
        </p:spPr>
      </p:pic>
      <p:grpSp>
        <p:nvGrpSpPr>
          <p:cNvPr id="27" name="Gruppo 26"/>
          <p:cNvGrpSpPr/>
          <p:nvPr/>
        </p:nvGrpSpPr>
        <p:grpSpPr>
          <a:xfrm>
            <a:off x="5103002" y="5533174"/>
            <a:ext cx="3544478" cy="1118718"/>
            <a:chOff x="5254646" y="3447316"/>
            <a:chExt cx="3544478" cy="1118718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4"/>
            <a:srcRect l="4760" r="8937" b="10287"/>
            <a:stretch/>
          </p:blipFill>
          <p:spPr>
            <a:xfrm>
              <a:off x="5254646" y="3447316"/>
              <a:ext cx="3544478" cy="11187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9" name="CasellaDiTesto 28"/>
            <p:cNvSpPr txBox="1"/>
            <p:nvPr/>
          </p:nvSpPr>
          <p:spPr>
            <a:xfrm rot="956679">
              <a:off x="5982892" y="3538875"/>
              <a:ext cx="1548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Stencil" panose="040409050D0802020404" pitchFamily="82" charset="0"/>
                </a:rPr>
                <a:t>Submitted </a:t>
              </a:r>
              <a:br>
                <a:rPr lang="en-US" sz="1200" dirty="0" smtClean="0">
                  <a:solidFill>
                    <a:schemeClr val="tx2"/>
                  </a:solidFill>
                  <a:latin typeface="Stencil" panose="040409050D0802020404" pitchFamily="82" charset="0"/>
                </a:rPr>
              </a:br>
              <a:r>
                <a:rPr lang="en-US" sz="1200" dirty="0" smtClean="0">
                  <a:solidFill>
                    <a:schemeClr val="tx2"/>
                  </a:solidFill>
                  <a:latin typeface="Stencil" panose="040409050D0802020404" pitchFamily="82" charset="0"/>
                </a:rPr>
                <a:t>13 </a:t>
              </a:r>
              <a:r>
                <a:rPr lang="en-US" sz="1200" dirty="0">
                  <a:solidFill>
                    <a:schemeClr val="tx2"/>
                  </a:solidFill>
                  <a:latin typeface="Stencil" panose="040409050D0802020404" pitchFamily="82" charset="0"/>
                </a:rPr>
                <a:t>Jul </a:t>
              </a:r>
              <a:r>
                <a:rPr lang="en-US" sz="1200" dirty="0" smtClean="0">
                  <a:solidFill>
                    <a:schemeClr val="tx2"/>
                  </a:solidFill>
                  <a:latin typeface="Stencil" panose="040409050D0802020404" pitchFamily="82" charset="0"/>
                </a:rPr>
                <a:t>2014</a:t>
              </a:r>
              <a:endParaRPr lang="it-IT" sz="1200" dirty="0">
                <a:solidFill>
                  <a:schemeClr val="tx2"/>
                </a:solidFill>
                <a:latin typeface="Stencil" panose="040409050D0802020404" pitchFamily="82" charset="0"/>
              </a:endParaRPr>
            </a:p>
          </p:txBody>
        </p:sp>
      </p:grpSp>
      <p:pic>
        <p:nvPicPr>
          <p:cNvPr id="30" name="Segnaposto contenuto 6" descr="4th_tau_event_topolog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r="181"/>
          <a:stretch/>
        </p:blipFill>
        <p:spPr>
          <a:xfrm>
            <a:off x="65697" y="4060218"/>
            <a:ext cx="3977250" cy="2607024"/>
          </a:xfrm>
          <a:prstGeom prst="rect">
            <a:avLst/>
          </a:prstGeom>
          <a:ln w="19050">
            <a:solidFill>
              <a:srgbClr val="FF00FF"/>
            </a:solidFill>
          </a:ln>
        </p:spPr>
      </p:pic>
      <p:sp>
        <p:nvSpPr>
          <p:cNvPr id="31" name="Title 1"/>
          <p:cNvSpPr>
            <a:spLocks noGrp="1"/>
          </p:cNvSpPr>
          <p:nvPr/>
        </p:nvSpPr>
        <p:spPr>
          <a:xfrm>
            <a:off x="313044" y="3860811"/>
            <a:ext cx="3482556" cy="4308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3366FF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2014: 4</a:t>
            </a:r>
            <a:r>
              <a:rPr lang="en-US" sz="2200" b="1" baseline="30000" dirty="0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+mj-lt"/>
              </a:rPr>
              <a:t>ν</a:t>
            </a:r>
            <a:r>
              <a:rPr lang="en-US" sz="2200" b="1" i="1" baseline="-25000" dirty="0" err="1">
                <a:solidFill>
                  <a:srgbClr val="FF0000"/>
                </a:solidFill>
                <a:latin typeface="+mj-lt"/>
              </a:rPr>
              <a:t>τ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candidate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Symbol" charset="2"/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Symbol" charset="2"/>
              </a:rPr>
              <a:t>𝝉</a:t>
            </a:r>
            <a:r>
              <a:rPr lang="it-IT" sz="2200" b="1" i="1" dirty="0" smtClean="0">
                <a:solidFill>
                  <a:srgbClr val="FF0000"/>
                </a:solidFill>
                <a:latin typeface="+mj-lt"/>
                <a:cs typeface="Symbol" charset="2"/>
                <a:sym typeface="Wingdings" panose="05000000000000000000" pitchFamily="2" charset="2"/>
              </a:rPr>
              <a:t></a:t>
            </a:r>
            <a:r>
              <a:rPr lang="en-US" sz="2200" b="1" i="1" dirty="0" err="1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6"/>
          <p:cNvCxnSpPr/>
          <p:nvPr/>
        </p:nvCxnSpPr>
        <p:spPr>
          <a:xfrm flipH="1">
            <a:off x="4063527" y="4597009"/>
            <a:ext cx="638836" cy="2080031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7"/>
          <p:cNvCxnSpPr/>
          <p:nvPr/>
        </p:nvCxnSpPr>
        <p:spPr>
          <a:xfrm>
            <a:off x="4063525" y="4045258"/>
            <a:ext cx="638838" cy="413147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5932785" y="2949433"/>
            <a:ext cx="2411622" cy="830997"/>
          </a:xfrm>
          <a:prstGeom prst="rect">
            <a:avLst/>
          </a:prstGeom>
          <a:ln w="28575">
            <a:solidFill>
              <a:srgbClr val="22228B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4σ</a:t>
            </a:r>
            <a:r>
              <a:rPr lang="it-IT" sz="2400" b="1" dirty="0" smtClean="0">
                <a:solidFill>
                  <a:srgbClr val="0000FF"/>
                </a:solidFill>
              </a:rPr>
              <a:t>  </a:t>
            </a:r>
            <a:r>
              <a:rPr lang="it-IT" sz="2400" b="1" dirty="0" err="1">
                <a:solidFill>
                  <a:srgbClr val="0000FF"/>
                </a:solidFill>
              </a:rPr>
              <a:t>significance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br>
              <a:rPr lang="it-IT" sz="2400" b="1" dirty="0" smtClean="0">
                <a:solidFill>
                  <a:srgbClr val="0000FF"/>
                </a:solidFill>
              </a:rPr>
            </a:br>
            <a:r>
              <a:rPr lang="it-IT" sz="2400" b="1" dirty="0" smtClean="0">
                <a:solidFill>
                  <a:srgbClr val="0000FF"/>
                </a:solidFill>
              </a:rPr>
              <a:t>for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ν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τ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appearance</a:t>
            </a:r>
            <a:endParaRPr lang="it-IT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it-IT" dirty="0" smtClean="0"/>
              <a:t>OPERA a Bologna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97790"/>
            <a:ext cx="1420974" cy="10795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53" y="1510913"/>
            <a:ext cx="911984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  <a:latin typeface="+mn-lt"/>
                <a:cs typeface="Candara"/>
              </a:rPr>
              <a:t>Misura delle emulsioni  in Laboratorio </a:t>
            </a: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(NB: L’</a:t>
            </a:r>
            <a:r>
              <a:rPr lang="it-IT" b="1" u="sng" dirty="0" smtClean="0">
                <a:solidFill>
                  <a:srgbClr val="000090"/>
                </a:solidFill>
                <a:latin typeface="+mn-lt"/>
                <a:cs typeface="Candara"/>
              </a:rPr>
              <a:t>acquisizione continua</a:t>
            </a: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…!)</a:t>
            </a:r>
            <a:b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</a:b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“Consorzio” </a:t>
            </a:r>
            <a:r>
              <a:rPr lang="it-IT" b="1" dirty="0" err="1" smtClean="0">
                <a:solidFill>
                  <a:srgbClr val="000090"/>
                </a:solidFill>
                <a:latin typeface="+mn-lt"/>
                <a:cs typeface="Candara"/>
              </a:rPr>
              <a:t>Bologna+Padova</a:t>
            </a: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 : 2 siti , un unico laboratorio : 800 </a:t>
            </a:r>
            <a:r>
              <a:rPr lang="it-IT" b="1" u="sng" dirty="0" err="1" smtClean="0">
                <a:solidFill>
                  <a:srgbClr val="000090"/>
                </a:solidFill>
                <a:cs typeface="Candara"/>
              </a:rPr>
              <a:t>Brick</a:t>
            </a:r>
            <a:r>
              <a:rPr lang="it-IT" b="1" u="sng" dirty="0" smtClean="0">
                <a:solidFill>
                  <a:srgbClr val="000090"/>
                </a:solidFill>
                <a:cs typeface="Candara"/>
              </a:rPr>
              <a:t> misurati </a:t>
            </a:r>
            <a:endParaRPr lang="it-IT" sz="600" b="1" u="sng" dirty="0" smtClean="0">
              <a:solidFill>
                <a:srgbClr val="000090"/>
              </a:solidFill>
              <a:cs typeface="Candara"/>
            </a:endParaRPr>
          </a:p>
          <a:p>
            <a:pPr eaLnBrk="0" hangingPunct="0"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  <a:latin typeface="+mn-lt"/>
                <a:cs typeface="Candara"/>
              </a:rPr>
              <a:t>7 Sistemi di Scanning </a:t>
            </a:r>
            <a:r>
              <a:rPr lang="it-IT" dirty="0" smtClean="0">
                <a:solidFill>
                  <a:srgbClr val="FF0000"/>
                </a:solidFill>
                <a:latin typeface="+mn-lt"/>
                <a:cs typeface="Candara"/>
              </a:rPr>
              <a:t>+ 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Candara"/>
              </a:rPr>
              <a:t>4 Robot </a:t>
            </a:r>
            <a:r>
              <a:rPr lang="it-IT" dirty="0" smtClean="0">
                <a:solidFill>
                  <a:srgbClr val="000000"/>
                </a:solidFill>
                <a:latin typeface="+mn-lt"/>
                <a:cs typeface="Candara"/>
              </a:rPr>
              <a:t>per il montaggio delle lastre </a:t>
            </a:r>
            <a:br>
              <a:rPr lang="it-IT" dirty="0" smtClean="0">
                <a:solidFill>
                  <a:srgbClr val="000000"/>
                </a:solidFill>
                <a:latin typeface="+mn-lt"/>
                <a:cs typeface="Candara"/>
              </a:rPr>
            </a:br>
            <a:r>
              <a:rPr lang="it-IT" dirty="0" smtClean="0">
                <a:solidFill>
                  <a:srgbClr val="000000"/>
                </a:solidFill>
                <a:latin typeface="+mn-lt"/>
                <a:cs typeface="Candara"/>
              </a:rPr>
              <a:t>Infrastruttura </a:t>
            </a:r>
            <a:r>
              <a:rPr lang="it-IT" dirty="0">
                <a:solidFill>
                  <a:srgbClr val="000000"/>
                </a:solidFill>
                <a:latin typeface="+mn-lt"/>
                <a:cs typeface="Candara"/>
              </a:rPr>
              <a:t>di </a:t>
            </a:r>
            <a:r>
              <a:rPr lang="it-IT" b="1" dirty="0">
                <a:solidFill>
                  <a:srgbClr val="FF0000"/>
                </a:solidFill>
                <a:latin typeface="+mn-lt"/>
                <a:cs typeface="Candara"/>
              </a:rPr>
              <a:t>calcolo</a:t>
            </a:r>
            <a:r>
              <a:rPr lang="it-IT" dirty="0">
                <a:solidFill>
                  <a:srgbClr val="000000"/>
                </a:solidFill>
                <a:latin typeface="+mn-lt"/>
                <a:cs typeface="Candara"/>
              </a:rPr>
              <a:t> per la ricostruzione </a:t>
            </a:r>
            <a:r>
              <a:rPr lang="it-IT" dirty="0" smtClean="0">
                <a:solidFill>
                  <a:srgbClr val="000000"/>
                </a:solidFill>
                <a:latin typeface="+mn-lt"/>
                <a:cs typeface="Candara"/>
              </a:rPr>
              <a:t>a Bologna </a:t>
            </a:r>
            <a:r>
              <a:rPr lang="it-IT" dirty="0" smtClean="0">
                <a:solidFill>
                  <a:srgbClr val="FF0000"/>
                </a:solidFill>
                <a:latin typeface="+mn-lt"/>
                <a:cs typeface="Candara"/>
              </a:rPr>
              <a:t>(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Candara"/>
              </a:rPr>
              <a:t>40 </a:t>
            </a:r>
            <a:r>
              <a:rPr lang="it-IT" b="1" dirty="0">
                <a:solidFill>
                  <a:srgbClr val="FF0000"/>
                </a:solidFill>
                <a:latin typeface="+mn-lt"/>
                <a:cs typeface="Candara"/>
              </a:rPr>
              <a:t>cpu + 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Candara"/>
              </a:rPr>
              <a:t>50 TB</a:t>
            </a:r>
            <a:r>
              <a:rPr lang="it-IT" dirty="0" smtClean="0">
                <a:solidFill>
                  <a:srgbClr val="FF0000"/>
                </a:solidFill>
                <a:latin typeface="+mn-lt"/>
                <a:cs typeface="Candara"/>
              </a:rPr>
              <a:t>)</a:t>
            </a:r>
          </a:p>
          <a:p>
            <a:pPr eaLnBrk="0" hangingPunct="0">
              <a:spcAft>
                <a:spcPts val="1200"/>
              </a:spcAft>
            </a:pP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Ricostruzione </a:t>
            </a:r>
            <a:r>
              <a:rPr lang="it-IT" b="1" dirty="0">
                <a:solidFill>
                  <a:srgbClr val="000090"/>
                </a:solidFill>
                <a:latin typeface="+mn-lt"/>
                <a:cs typeface="Candara"/>
              </a:rPr>
              <a:t>ed Analisi degli eventi assegnati a </a:t>
            </a:r>
            <a:r>
              <a:rPr lang="it-IT" b="1" dirty="0" smtClean="0">
                <a:solidFill>
                  <a:srgbClr val="000090"/>
                </a:solidFill>
                <a:latin typeface="+mn-lt"/>
                <a:cs typeface="Candara"/>
              </a:rPr>
              <a:t>Bologna/Padova</a:t>
            </a:r>
            <a:endParaRPr lang="it-IT" u="sng" dirty="0" smtClean="0">
              <a:solidFill>
                <a:srgbClr val="000000"/>
              </a:solidFill>
              <a:latin typeface="+mn-lt"/>
              <a:cs typeface="Candara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0" y="3356992"/>
            <a:ext cx="74086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Aft>
                <a:spcPts val="600"/>
              </a:spcAft>
              <a:buSzPct val="110000"/>
            </a:pPr>
            <a:r>
              <a:rPr lang="it-IT" sz="2000" b="1" dirty="0" smtClean="0">
                <a:solidFill>
                  <a:srgbClr val="FF0000"/>
                </a:solidFill>
                <a:latin typeface="Calibri"/>
                <a:cs typeface="Candara"/>
              </a:rPr>
              <a:t>Attività ai LNGS  	</a:t>
            </a:r>
            <a:r>
              <a:rPr lang="it-IT" b="1" dirty="0" smtClean="0">
                <a:solidFill>
                  <a:srgbClr val="000090"/>
                </a:solidFill>
                <a:latin typeface="Calibri"/>
                <a:cs typeface="Candara"/>
              </a:rPr>
              <a:t>Scanning Station  e Sviluppo Emulsioni :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ndara"/>
              </a:rPr>
              <a:t>~ </a:t>
            </a:r>
            <a:r>
              <a:rPr lang="it-IT" b="1" dirty="0" smtClean="0">
                <a:solidFill>
                  <a:srgbClr val="000000"/>
                </a:solidFill>
                <a:latin typeface="Calibri"/>
                <a:cs typeface="Candara"/>
              </a:rPr>
              <a:t>1 anno-uomo</a:t>
            </a:r>
            <a:br>
              <a:rPr lang="it-IT" b="1" dirty="0" smtClean="0">
                <a:solidFill>
                  <a:srgbClr val="000000"/>
                </a:solidFill>
                <a:latin typeface="Calibri"/>
                <a:cs typeface="Candara"/>
              </a:rPr>
            </a:br>
            <a:r>
              <a:rPr lang="it-IT" b="1" dirty="0" smtClean="0">
                <a:solidFill>
                  <a:srgbClr val="000000"/>
                </a:solidFill>
                <a:latin typeface="Calibri"/>
                <a:cs typeface="Candara"/>
              </a:rPr>
              <a:t>	parallelamente a Gennaio 2015 inizia la smontaggio dell’apparato.</a:t>
            </a:r>
          </a:p>
        </p:txBody>
      </p:sp>
      <p:sp>
        <p:nvSpPr>
          <p:cNvPr id="10" name="Rectangle 43"/>
          <p:cNvSpPr/>
          <p:nvPr/>
        </p:nvSpPr>
        <p:spPr>
          <a:xfrm>
            <a:off x="0" y="3933056"/>
            <a:ext cx="8000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Calibri"/>
                <a:cs typeface="Candara"/>
              </a:rPr>
              <a:t>Ricerca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ndar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ndara"/>
              </a:rPr>
              <a:t>Oscillazioni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ndara"/>
              </a:rPr>
              <a:t> ν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cs typeface="Candara"/>
              </a:rPr>
              <a:t>µ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ndara"/>
              </a:rPr>
              <a:t>→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ndara"/>
              </a:rPr>
              <a:t>ν</a:t>
            </a:r>
            <a:r>
              <a:rPr lang="en-US" b="1" baseline="-25000" dirty="0" err="1" smtClean="0">
                <a:solidFill>
                  <a:srgbClr val="FF0000"/>
                </a:solidFill>
                <a:latin typeface="Calibri"/>
                <a:cs typeface="Candara"/>
              </a:rPr>
              <a:t>e</a:t>
            </a:r>
            <a:r>
              <a:rPr lang="en-US" b="1" dirty="0" smtClean="0">
                <a:solidFill>
                  <a:srgbClr val="FF0000"/>
                </a:solidFill>
                <a:cs typeface="Candara"/>
              </a:rPr>
              <a:t> e ν</a:t>
            </a:r>
            <a:r>
              <a:rPr lang="en-US" b="1" baseline="-25000" dirty="0" smtClean="0">
                <a:solidFill>
                  <a:srgbClr val="FF0000"/>
                </a:solidFill>
                <a:cs typeface="Candara"/>
              </a:rPr>
              <a:t>µ</a:t>
            </a:r>
            <a:r>
              <a:rPr lang="en-US" b="1" dirty="0">
                <a:solidFill>
                  <a:srgbClr val="FF0000"/>
                </a:solidFill>
                <a:cs typeface="Candara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cs typeface="Candara"/>
              </a:rPr>
              <a:t>ν</a:t>
            </a:r>
            <a:r>
              <a:rPr lang="el-GR" b="1" baseline="-25000" dirty="0" smtClean="0">
                <a:solidFill>
                  <a:srgbClr val="FF0000"/>
                </a:solidFill>
                <a:cs typeface="Candara"/>
              </a:rPr>
              <a:t>τ</a:t>
            </a:r>
            <a:r>
              <a:rPr lang="en-US" b="1" dirty="0" smtClean="0">
                <a:solidFill>
                  <a:srgbClr val="FF0000"/>
                </a:solidFill>
                <a:cs typeface="Candara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cs typeface="Candara"/>
              </a:rPr>
              <a:t>presenza</a:t>
            </a:r>
            <a:r>
              <a:rPr lang="en-US" b="1" dirty="0" smtClean="0">
                <a:solidFill>
                  <a:srgbClr val="FF0000"/>
                </a:solidFill>
                <a:cs typeface="Candara"/>
              </a:rPr>
              <a:t> di neutrino sterile (3+1) </a:t>
            </a:r>
            <a:r>
              <a:rPr lang="en-US" b="1" dirty="0">
                <a:solidFill>
                  <a:srgbClr val="000090"/>
                </a:solidFill>
                <a:cs typeface="Candara"/>
              </a:rPr>
              <a:t>(M. </a:t>
            </a:r>
            <a:r>
              <a:rPr lang="en-US" b="1" dirty="0" err="1" smtClean="0">
                <a:solidFill>
                  <a:srgbClr val="000090"/>
                </a:solidFill>
                <a:cs typeface="Candara"/>
              </a:rPr>
              <a:t>Tenti</a:t>
            </a:r>
            <a:r>
              <a:rPr lang="en-US" b="1" dirty="0" smtClean="0">
                <a:solidFill>
                  <a:srgbClr val="000090"/>
                </a:solidFill>
                <a:cs typeface="Candara"/>
              </a:rPr>
              <a:t>)</a:t>
            </a:r>
            <a:r>
              <a:rPr lang="en-US" b="1" dirty="0" smtClean="0">
                <a:solidFill>
                  <a:srgbClr val="FF0000"/>
                </a:solidFill>
                <a:cs typeface="Candara"/>
              </a:rPr>
              <a:t/>
            </a:r>
            <a:br>
              <a:rPr lang="en-US" b="1" dirty="0" smtClean="0">
                <a:solidFill>
                  <a:srgbClr val="FF0000"/>
                </a:solidFill>
                <a:cs typeface="Candara"/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Misura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carica</a:t>
            </a:r>
            <a:r>
              <a:rPr lang="en-US" b="1" dirty="0" smtClean="0">
                <a:solidFill>
                  <a:srgbClr val="FF0000"/>
                </a:solidFill>
              </a:rPr>
              <a:t> di </a:t>
            </a:r>
            <a:r>
              <a:rPr lang="en-US" b="1" dirty="0" err="1" smtClean="0">
                <a:solidFill>
                  <a:srgbClr val="FF0000"/>
                </a:solidFill>
              </a:rPr>
              <a:t>muoni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atmosferici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scala</a:t>
            </a:r>
            <a:r>
              <a:rPr lang="en-US" b="1" dirty="0" smtClean="0">
                <a:solidFill>
                  <a:srgbClr val="FF0000"/>
                </a:solidFill>
              </a:rPr>
              <a:t> del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ndara"/>
              </a:rPr>
              <a:t>N.Mauri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ndara"/>
              </a:rPr>
              <a:t>)   PUBBLICATO</a:t>
            </a:r>
            <a:br>
              <a:rPr lang="en-US" b="1" dirty="0" smtClean="0">
                <a:solidFill>
                  <a:srgbClr val="000090"/>
                </a:solidFill>
                <a:latin typeface="Calibri"/>
                <a:cs typeface="Candara"/>
              </a:rPr>
            </a:br>
            <a:r>
              <a:rPr lang="en-US" b="1" dirty="0" err="1" smtClean="0">
                <a:solidFill>
                  <a:srgbClr val="000090"/>
                </a:solidFill>
                <a:latin typeface="Calibri"/>
                <a:cs typeface="Candara"/>
              </a:rPr>
              <a:t>L.Patrizii</a:t>
            </a:r>
            <a:r>
              <a:rPr lang="en-US" b="1" dirty="0">
                <a:solidFill>
                  <a:srgbClr val="000090"/>
                </a:solidFill>
                <a:latin typeface="Calibri"/>
                <a:cs typeface="Candara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ndara"/>
              </a:rPr>
              <a:t>:  chair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ndara"/>
              </a:rPr>
              <a:t>dell’Editorial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ndara"/>
              </a:rPr>
              <a:t> Board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66993"/>
              </p:ext>
            </p:extLst>
          </p:nvPr>
        </p:nvGraphicFramePr>
        <p:xfrm>
          <a:off x="1115616" y="4941168"/>
          <a:ext cx="6784942" cy="1828810"/>
        </p:xfrm>
        <a:graphic>
          <a:graphicData uri="http://schemas.openxmlformats.org/drawingml/2006/table">
            <a:tbl>
              <a:tblPr/>
              <a:tblGrid>
                <a:gridCol w="2875175"/>
                <a:gridCol w="1402287"/>
                <a:gridCol w="2507480"/>
              </a:tblGrid>
              <a:tr h="3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Servizio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Mesi-Uomo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Periodo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Elettronica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 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durante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l’anno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Servizio Tecnico Generale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36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tutto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2015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Officina Meccanica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durante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l’anno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Calcolo e reti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durante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Candara"/>
                        </a:rPr>
                        <a:t>l’anno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Candar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4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7088" y="-26988"/>
            <a:ext cx="8316912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XENON1T@LNGS: C</a:t>
            </a:r>
            <a:r>
              <a:rPr lang="en-GB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onstruction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Started!</a:t>
            </a:r>
            <a:endParaRPr lang="it-IT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0" y="4508500"/>
            <a:ext cx="575468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b="1" i="1" u="sng" dirty="0" err="1">
                <a:solidFill>
                  <a:srgbClr val="FF0000"/>
                </a:solidFill>
              </a:rPr>
              <a:t>Programma</a:t>
            </a:r>
            <a:r>
              <a:rPr lang="en-US" altLang="en-US" sz="1400" b="1" i="1" u="sng" dirty="0">
                <a:solidFill>
                  <a:srgbClr val="FF0000"/>
                </a:solidFill>
              </a:rPr>
              <a:t> e </a:t>
            </a:r>
            <a:r>
              <a:rPr lang="en-US" altLang="en-US" sz="1400" b="1" i="1" u="sng" dirty="0" err="1">
                <a:solidFill>
                  <a:srgbClr val="FF0000"/>
                </a:solidFill>
              </a:rPr>
              <a:t>impegni</a:t>
            </a:r>
            <a:r>
              <a:rPr lang="en-US" altLang="en-US" sz="1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1400" b="1" i="1" u="sng" dirty="0" smtClean="0">
                <a:solidFill>
                  <a:srgbClr val="FF0000"/>
                </a:solidFill>
              </a:rPr>
              <a:t>2014-15 (</a:t>
            </a:r>
            <a:r>
              <a:rPr lang="en-US" altLang="en-US" sz="1400" b="1" i="1" u="sng" dirty="0" err="1" smtClean="0">
                <a:solidFill>
                  <a:srgbClr val="FF0000"/>
                </a:solidFill>
              </a:rPr>
              <a:t>responsabilità</a:t>
            </a:r>
            <a:r>
              <a:rPr lang="en-US" altLang="en-US" sz="1400" b="1" i="1" u="sng" dirty="0" smtClean="0">
                <a:solidFill>
                  <a:srgbClr val="FF0000"/>
                </a:solidFill>
              </a:rPr>
              <a:t> Bologna): </a:t>
            </a:r>
            <a:endParaRPr lang="en-US" altLang="en-US" sz="800" b="1" i="1" u="sng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sz="1200" dirty="0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Installazione</a:t>
            </a:r>
            <a:r>
              <a:rPr lang="en-US" altLang="en-US" sz="1600" dirty="0">
                <a:solidFill>
                  <a:srgbClr val="008000"/>
                </a:solidFill>
              </a:rPr>
              <a:t> commissioning e </a:t>
            </a:r>
            <a:r>
              <a:rPr lang="en-US" altLang="en-US" sz="1600" dirty="0" err="1">
                <a:solidFill>
                  <a:srgbClr val="008000"/>
                </a:solidFill>
              </a:rPr>
              <a:t>inizio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presa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dati</a:t>
            </a:r>
            <a:r>
              <a:rPr lang="en-US" altLang="en-US" sz="1600" dirty="0">
                <a:solidFill>
                  <a:srgbClr val="008000"/>
                </a:solidFill>
              </a:rPr>
              <a:t> del </a:t>
            </a:r>
            <a:r>
              <a:rPr lang="en-US" altLang="en-US" sz="1600" dirty="0" err="1">
                <a:solidFill>
                  <a:srgbClr val="008000"/>
                </a:solidFill>
              </a:rPr>
              <a:t>sistema</a:t>
            </a:r>
            <a:r>
              <a:rPr lang="en-US" altLang="en-US" sz="1600" dirty="0">
                <a:solidFill>
                  <a:srgbClr val="008000"/>
                </a:solidFill>
              </a:rPr>
              <a:t> di </a:t>
            </a:r>
            <a:r>
              <a:rPr lang="en-US" altLang="en-US" sz="1600" dirty="0" smtClean="0">
                <a:solidFill>
                  <a:srgbClr val="008000"/>
                </a:solidFill>
              </a:rPr>
              <a:t>Veto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smtClean="0">
                <a:solidFill>
                  <a:srgbClr val="008000"/>
                </a:solidFill>
              </a:rPr>
              <a:t>Studio </a:t>
            </a:r>
            <a:r>
              <a:rPr lang="en-US" altLang="en-US" sz="1600" dirty="0" err="1">
                <a:solidFill>
                  <a:srgbClr val="008000"/>
                </a:solidFill>
              </a:rPr>
              <a:t>della</a:t>
            </a:r>
            <a:r>
              <a:rPr lang="en-US" altLang="en-US" sz="1600" dirty="0">
                <a:solidFill>
                  <a:srgbClr val="008000"/>
                </a:solidFill>
              </a:rPr>
              <a:t> shape </a:t>
            </a:r>
            <a:r>
              <a:rPr lang="en-US" altLang="en-US" sz="1600" dirty="0" err="1">
                <a:solidFill>
                  <a:srgbClr val="008000"/>
                </a:solidFill>
              </a:rPr>
              <a:t>dei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8000"/>
                </a:solidFill>
              </a:rPr>
              <a:t>segnali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>
                <a:solidFill>
                  <a:srgbClr val="008000"/>
                </a:solidFill>
              </a:rPr>
              <a:t>S1 e S2 </a:t>
            </a:r>
            <a:r>
              <a:rPr lang="en-US" altLang="en-US" sz="1600" dirty="0" err="1">
                <a:solidFill>
                  <a:srgbClr val="008000"/>
                </a:solidFill>
              </a:rPr>
              <a:t>tramite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simulazioni</a:t>
            </a:r>
            <a:r>
              <a:rPr lang="en-US" altLang="en-US" sz="1600" dirty="0">
                <a:solidFill>
                  <a:srgbClr val="008000"/>
                </a:solidFill>
              </a:rPr>
              <a:t> MC, </a:t>
            </a:r>
            <a:r>
              <a:rPr lang="en-US" altLang="en-US" sz="1600" dirty="0" err="1">
                <a:solidFill>
                  <a:srgbClr val="008000"/>
                </a:solidFill>
              </a:rPr>
              <a:t>generazione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delle</a:t>
            </a:r>
            <a:r>
              <a:rPr lang="en-US" altLang="en-US" sz="1600" dirty="0">
                <a:solidFill>
                  <a:srgbClr val="008000"/>
                </a:solidFill>
              </a:rPr>
              <a:t> waveforms e </a:t>
            </a:r>
            <a:r>
              <a:rPr lang="en-US" altLang="en-US" sz="1600" dirty="0" err="1">
                <a:solidFill>
                  <a:srgbClr val="008000"/>
                </a:solidFill>
              </a:rPr>
              <a:t>preparazione</a:t>
            </a:r>
            <a:r>
              <a:rPr lang="en-US" altLang="en-US" sz="1600" dirty="0">
                <a:solidFill>
                  <a:srgbClr val="008000"/>
                </a:solidFill>
              </a:rPr>
              <a:t> tool </a:t>
            </a:r>
            <a:r>
              <a:rPr lang="en-US" altLang="en-US" sz="1600" dirty="0" err="1">
                <a:solidFill>
                  <a:srgbClr val="008000"/>
                </a:solidFill>
              </a:rPr>
              <a:t>analisi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</a:rPr>
              <a:t>dati</a:t>
            </a:r>
            <a:r>
              <a:rPr lang="en-US" altLang="en-US" sz="1600" dirty="0">
                <a:solidFill>
                  <a:srgbClr val="008000"/>
                </a:solidFill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en-US" sz="1600" dirty="0">
                <a:solidFill>
                  <a:srgbClr val="008000"/>
                </a:solidFill>
              </a:rPr>
              <a:t> Test di vari componenti della TPC di XENON1T (griglie, connettori alta tensione, PMT, </a:t>
            </a:r>
            <a:r>
              <a:rPr lang="it-IT" altLang="en-US" sz="1600" dirty="0" err="1">
                <a:solidFill>
                  <a:srgbClr val="008000"/>
                </a:solidFill>
              </a:rPr>
              <a:t>feedthrough</a:t>
            </a:r>
            <a:r>
              <a:rPr lang="it-IT" altLang="en-US" sz="1600" dirty="0">
                <a:solidFill>
                  <a:srgbClr val="008000"/>
                </a:solidFill>
              </a:rPr>
              <a:t> per l’HV) presso il </a:t>
            </a:r>
            <a:r>
              <a:rPr lang="it-IT" altLang="en-US" sz="1600" dirty="0" err="1">
                <a:solidFill>
                  <a:srgbClr val="008000"/>
                </a:solidFill>
              </a:rPr>
              <a:t>CryoLab</a:t>
            </a:r>
            <a:r>
              <a:rPr lang="it-IT" altLang="en-US" sz="1600" dirty="0">
                <a:solidFill>
                  <a:srgbClr val="008000"/>
                </a:solidFill>
              </a:rPr>
              <a:t> </a:t>
            </a:r>
          </a:p>
          <a:p>
            <a:pPr eaLnBrk="1" hangingPunct="1"/>
            <a:r>
              <a:rPr lang="it-IT" altLang="en-US" sz="1600" dirty="0">
                <a:solidFill>
                  <a:srgbClr val="008000"/>
                </a:solidFill>
              </a:rPr>
              <a:t>installato presso i Laboratori Esterni del Gran Sasso</a:t>
            </a:r>
            <a:r>
              <a:rPr lang="it-IT" altLang="en-US" sz="1600" dirty="0" smtClean="0">
                <a:solidFill>
                  <a:srgbClr val="008000"/>
                </a:solidFill>
              </a:rPr>
              <a:t>.</a:t>
            </a:r>
            <a:endParaRPr lang="en-US" altLang="en-US" sz="1600" dirty="0">
              <a:solidFill>
                <a:srgbClr val="008000"/>
              </a:solidFill>
            </a:endParaRPr>
          </a:p>
        </p:txBody>
      </p:sp>
      <p:pic>
        <p:nvPicPr>
          <p:cNvPr id="17412" name="Picture 9" descr="Screen Shot 2014-07-17 at 15.11.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2665" r="14307" b="7777"/>
          <a:stretch>
            <a:fillRect/>
          </a:stretch>
        </p:blipFill>
        <p:spPr bwMode="auto">
          <a:xfrm>
            <a:off x="1588" y="549275"/>
            <a:ext cx="57689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348456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427141" y="6309320"/>
            <a:ext cx="12969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Picture 14" descr="Screen Shot 2014-07-17 at 15.26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64444" r="40257" b="5836"/>
          <a:stretch>
            <a:fillRect/>
          </a:stretch>
        </p:blipFill>
        <p:spPr bwMode="auto">
          <a:xfrm>
            <a:off x="5795963" y="2349500"/>
            <a:ext cx="32527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 descr="0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24268"/>
          <a:stretch>
            <a:fillRect/>
          </a:stretch>
        </p:blipFill>
        <p:spPr bwMode="auto">
          <a:xfrm>
            <a:off x="6956425" y="19050"/>
            <a:ext cx="22240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bologna_group_sept_201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5022850" y="549275"/>
            <a:ext cx="2141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97831"/>
              </p:ext>
            </p:extLst>
          </p:nvPr>
        </p:nvGraphicFramePr>
        <p:xfrm>
          <a:off x="468313" y="2105744"/>
          <a:ext cx="8208962" cy="2879726"/>
        </p:xfrm>
        <a:graphic>
          <a:graphicData uri="http://schemas.openxmlformats.org/drawingml/2006/table">
            <a:tbl>
              <a:tblPr/>
              <a:tblGrid>
                <a:gridCol w="3240087"/>
                <a:gridCol w="2232025"/>
                <a:gridCol w="2736850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Servizio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Periodo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Elettronica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mese/uomo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Servizio Tecnico Generale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 mesi/uomo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Officina Meccanica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 mesi/uomo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Calcolo e reti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mesi/uomo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Progettazione meccanica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 mesi/uomo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Durante l’anno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8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XENON- </a:t>
            </a:r>
            <a:r>
              <a:rPr lang="en-US" altLang="en-US" dirty="0" err="1" smtClean="0"/>
              <a:t>Richieste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servizi</a:t>
            </a:r>
            <a:endParaRPr lang="en-US" altLang="en-US" dirty="0" smtClean="0"/>
          </a:p>
        </p:txBody>
      </p:sp>
      <p:pic>
        <p:nvPicPr>
          <p:cNvPr id="194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84138"/>
            <a:ext cx="8207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TextBox 2"/>
          <p:cNvSpPr txBox="1">
            <a:spLocks noChangeArrowheads="1"/>
          </p:cNvSpPr>
          <p:nvPr/>
        </p:nvSpPr>
        <p:spPr bwMode="auto">
          <a:xfrm>
            <a:off x="188913" y="5202956"/>
            <a:ext cx="8886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GRAZIE A TUTTI PER IL PREZIOSO LAVORO SVOLTO, CHE CHIEDIAMO DI CONTINUARE</a:t>
            </a:r>
          </a:p>
          <a:p>
            <a:pPr algn="ctr" eaLnBrk="1" hangingPunct="1"/>
            <a:endParaRPr lang="en-US" alt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2015 SARA’ UN ANNO  MOLTO IMPORTANTE PER XENON: DOVREMO COMPLETARE</a:t>
            </a:r>
          </a:p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L’INSTALLAZIONE E FINALMENTE INIZIARE LA PRESA DATI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0" y="90872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F.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Agostini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P. Di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Gangi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M.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Garbini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F.V.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Massoli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G.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Morana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R.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Persiani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</a:t>
            </a:r>
            <a:r>
              <a:rPr lang="en-US" altLang="en-US" b="1" u="sng" dirty="0">
                <a:solidFill>
                  <a:srgbClr val="2D6209"/>
                </a:solidFill>
                <a:latin typeface="Comic Sans MS" pitchFamily="66" charset="0"/>
              </a:rPr>
              <a:t>G. Sartorelli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, M. </a:t>
            </a:r>
            <a:r>
              <a:rPr lang="en-US" altLang="en-US" b="1" dirty="0" err="1">
                <a:solidFill>
                  <a:srgbClr val="2D6209"/>
                </a:solidFill>
                <a:latin typeface="Comic Sans MS" pitchFamily="66" charset="0"/>
              </a:rPr>
              <a:t>Selvi</a:t>
            </a:r>
            <a:r>
              <a:rPr lang="en-US" altLang="en-US" b="1" dirty="0">
                <a:solidFill>
                  <a:srgbClr val="2D6209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8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C:\Users\nbmil\Documents\logos\cuore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17475"/>
            <a:ext cx="885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1"/>
          <p:cNvSpPr>
            <a:spLocks noGrp="1"/>
          </p:cNvSpPr>
          <p:nvPr>
            <p:ph type="title" idx="4294967295"/>
          </p:nvPr>
        </p:nvSpPr>
        <p:spPr>
          <a:xfrm>
            <a:off x="467544" y="195486"/>
            <a:ext cx="6314282" cy="857250"/>
          </a:xfrm>
        </p:spPr>
        <p:txBody>
          <a:bodyPr/>
          <a:lstStyle/>
          <a:p>
            <a:r>
              <a:rPr lang="it-IT" dirty="0"/>
              <a:t>CUORE</a:t>
            </a:r>
            <a:r>
              <a:rPr lang="it-IT" sz="3200" b="1" dirty="0" smtClean="0">
                <a:latin typeface="Century Gothic" charset="0"/>
              </a:rPr>
              <a:t>:   0</a:t>
            </a:r>
            <a:r>
              <a:rPr lang="it-IT" sz="3200" b="1" dirty="0" smtClean="0">
                <a:latin typeface="Symbol" pitchFamily="18" charset="2"/>
              </a:rPr>
              <a:t>nbb</a:t>
            </a:r>
            <a:endParaRPr lang="it-IT" sz="3200" b="1" dirty="0" smtClean="0">
              <a:latin typeface="Symbol" pitchFamily="18" charset="2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-9525" y="908720"/>
            <a:ext cx="576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Cuore-0: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   (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una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torre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di 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Cuore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) in 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presa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dati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 da </a:t>
            </a:r>
            <a:r>
              <a:rPr lang="en-US" altLang="it-IT" sz="1400" dirty="0" err="1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Novembre</a:t>
            </a:r>
            <a:r>
              <a:rPr lang="en-US" altLang="it-IT" sz="1400" dirty="0">
                <a:solidFill>
                  <a:srgbClr val="19194D"/>
                </a:solidFill>
                <a:cs typeface="Arial" pitchFamily="34" charset="0"/>
                <a:sym typeface="Wingdings" pitchFamily="2" charset="2"/>
              </a:rPr>
              <a:t> 2013</a:t>
            </a:r>
          </a:p>
        </p:txBody>
      </p:sp>
      <p:grpSp>
        <p:nvGrpSpPr>
          <p:cNvPr id="12" name="Gruppo 24"/>
          <p:cNvGrpSpPr>
            <a:grpSpLocks/>
          </p:cNvGrpSpPr>
          <p:nvPr/>
        </p:nvGrpSpPr>
        <p:grpSpPr bwMode="auto">
          <a:xfrm>
            <a:off x="7938" y="1541801"/>
            <a:ext cx="4429125" cy="2391255"/>
            <a:chOff x="371775" y="642305"/>
            <a:chExt cx="6657023" cy="359721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75" y="642305"/>
              <a:ext cx="6657023" cy="277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380" y="4044259"/>
              <a:ext cx="890588" cy="1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25"/>
          <p:cNvSpPr txBox="1">
            <a:spLocks noChangeArrowheads="1"/>
          </p:cNvSpPr>
          <p:nvPr/>
        </p:nvSpPr>
        <p:spPr bwMode="auto">
          <a:xfrm>
            <a:off x="4787900" y="1556792"/>
            <a:ext cx="16898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/>
              <a:t>Cuore-0 background</a:t>
            </a:r>
          </a:p>
        </p:txBody>
      </p:sp>
      <p:sp>
        <p:nvSpPr>
          <p:cNvPr id="16" name="TextBox 2"/>
          <p:cNvSpPr txBox="1"/>
          <p:nvPr/>
        </p:nvSpPr>
        <p:spPr>
          <a:xfrm flipH="1">
            <a:off x="4787900" y="1844675"/>
            <a:ext cx="417671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Riduzione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evidente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fondo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rispetto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Cuoricino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fattore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6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contaminazione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superficiale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fattore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~2.5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nella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regione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interesse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908175" y="3068638"/>
            <a:ext cx="919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000"/>
              <a:t>Energy [keV]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356100" y="2636838"/>
            <a:ext cx="487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 Energy resolution: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 ΔE ~ 5.2 </a:t>
            </a:r>
            <a:r>
              <a:rPr lang="en-US" altLang="it-IT" sz="1400" dirty="0" err="1"/>
              <a:t>keV</a:t>
            </a:r>
            <a:r>
              <a:rPr lang="en-US" altLang="it-IT" sz="1400" dirty="0"/>
              <a:t> FWHM @ 2615 </a:t>
            </a:r>
            <a:r>
              <a:rPr lang="en-US" altLang="it-IT" sz="1400" dirty="0" err="1"/>
              <a:t>keV</a:t>
            </a:r>
            <a:r>
              <a:rPr lang="en-US" altLang="it-IT" sz="1400" dirty="0"/>
              <a:t>  =&gt;  </a:t>
            </a:r>
            <a:r>
              <a:rPr lang="en-US" altLang="it-IT" sz="1400" dirty="0" err="1"/>
              <a:t>Cuore</a:t>
            </a:r>
            <a:r>
              <a:rPr lang="en-US" altLang="it-IT" sz="1400" dirty="0"/>
              <a:t> goal reached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692275" y="3429000"/>
            <a:ext cx="34417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400" dirty="0" err="1"/>
              <a:t>Assemblaggio</a:t>
            </a:r>
            <a:r>
              <a:rPr lang="en-US" altLang="it-IT" sz="1400" dirty="0"/>
              <a:t> 19 </a:t>
            </a:r>
            <a:r>
              <a:rPr lang="en-US" altLang="it-IT" sz="1400" dirty="0" err="1"/>
              <a:t>torri</a:t>
            </a:r>
            <a:r>
              <a:rPr lang="en-US" altLang="it-IT" sz="1400" dirty="0"/>
              <a:t>: </a:t>
            </a:r>
            <a:r>
              <a:rPr lang="en-US" altLang="it-IT" sz="1400" dirty="0" err="1"/>
              <a:t>completato</a:t>
            </a:r>
            <a:endParaRPr lang="en-US" altLang="it-IT" sz="1400" dirty="0"/>
          </a:p>
          <a:p>
            <a:pPr eaLnBrk="1" hangingPunct="1">
              <a:spcBef>
                <a:spcPct val="0"/>
              </a:spcBef>
            </a:pPr>
            <a:r>
              <a:rPr lang="en-US" altLang="it-IT" sz="1400" dirty="0"/>
              <a:t>Commissioning del </a:t>
            </a:r>
            <a:r>
              <a:rPr lang="en-US" altLang="it-IT" sz="1400" dirty="0" err="1"/>
              <a:t>criostato</a:t>
            </a:r>
            <a:r>
              <a:rPr lang="en-US" altLang="it-IT" sz="1400" dirty="0"/>
              <a:t>: in </a:t>
            </a:r>
            <a:r>
              <a:rPr lang="en-US" altLang="it-IT" sz="1400" dirty="0" err="1"/>
              <a:t>corso</a:t>
            </a:r>
            <a:endParaRPr lang="en-US" altLang="it-IT" sz="1400" dirty="0"/>
          </a:p>
          <a:p>
            <a:pPr eaLnBrk="1" hangingPunct="1">
              <a:spcBef>
                <a:spcPct val="0"/>
              </a:spcBef>
            </a:pPr>
            <a:r>
              <a:rPr lang="en-US" altLang="it-IT" sz="1400" dirty="0" err="1"/>
              <a:t>Inizio</a:t>
            </a:r>
            <a:r>
              <a:rPr lang="en-US" altLang="it-IT" sz="1400" dirty="0"/>
              <a:t> </a:t>
            </a:r>
            <a:r>
              <a:rPr lang="en-US" altLang="it-IT" sz="1400" dirty="0" err="1"/>
              <a:t>presa</a:t>
            </a:r>
            <a:r>
              <a:rPr lang="en-US" altLang="it-IT" sz="1400" dirty="0"/>
              <a:t> </a:t>
            </a:r>
            <a:r>
              <a:rPr lang="en-US" altLang="it-IT" sz="1400" dirty="0" err="1"/>
              <a:t>dati</a:t>
            </a:r>
            <a:r>
              <a:rPr lang="en-US" altLang="it-IT" sz="1400" dirty="0"/>
              <a:t>: 2015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727200" y="4149725"/>
            <a:ext cx="7416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cs typeface="Arial" pitchFamily="34" charset="0"/>
              </a:rPr>
              <a:t>   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1400" dirty="0">
                <a:cs typeface="Arial" pitchFamily="34" charset="0"/>
              </a:rPr>
              <a:t>    </a:t>
            </a:r>
            <a:r>
              <a:rPr lang="en-US" altLang="it-IT" sz="1400" dirty="0" err="1">
                <a:cs typeface="Arial" pitchFamily="34" charset="0"/>
              </a:rPr>
              <a:t>Partecipazione</a:t>
            </a:r>
            <a:r>
              <a:rPr lang="en-US" altLang="it-IT" sz="1400" dirty="0">
                <a:cs typeface="Arial" pitchFamily="34" charset="0"/>
              </a:rPr>
              <a:t>  al commissioning del </a:t>
            </a:r>
            <a:r>
              <a:rPr lang="en-US" altLang="it-IT" sz="1400" dirty="0" err="1">
                <a:cs typeface="Arial" pitchFamily="34" charset="0"/>
              </a:rPr>
              <a:t>criostato</a:t>
            </a:r>
            <a:r>
              <a:rPr lang="en-US" altLang="it-IT" sz="1400" dirty="0">
                <a:cs typeface="Arial" pitchFamily="34" charset="0"/>
              </a:rPr>
              <a:t> di </a:t>
            </a:r>
            <a:r>
              <a:rPr lang="en-US" altLang="it-IT" sz="1400" dirty="0" err="1">
                <a:cs typeface="Arial" pitchFamily="34" charset="0"/>
              </a:rPr>
              <a:t>Cuore</a:t>
            </a:r>
            <a:endParaRPr lang="en-US" altLang="it-IT" sz="14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400" dirty="0">
                <a:cs typeface="Arial" pitchFamily="34" charset="0"/>
              </a:rPr>
              <a:t>    </a:t>
            </a:r>
            <a:r>
              <a:rPr lang="en-US" altLang="it-IT" sz="1400" dirty="0" err="1">
                <a:cs typeface="Arial" pitchFamily="34" charset="0"/>
              </a:rPr>
              <a:t>Partecipazione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alla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presa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dati</a:t>
            </a:r>
            <a:r>
              <a:rPr lang="en-US" altLang="it-IT" sz="1400" dirty="0">
                <a:cs typeface="Arial" pitchFamily="34" charset="0"/>
              </a:rPr>
              <a:t> di Cuore0  e </a:t>
            </a:r>
            <a:r>
              <a:rPr lang="en-US" altLang="it-IT" sz="1400" dirty="0" err="1">
                <a:cs typeface="Arial" pitchFamily="34" charset="0"/>
              </a:rPr>
              <a:t>Cuore</a:t>
            </a:r>
            <a:r>
              <a:rPr lang="en-US" altLang="it-IT" sz="1400" dirty="0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1400" dirty="0">
                <a:cs typeface="Arial" pitchFamily="34" charset="0"/>
              </a:rPr>
              <a:t>    </a:t>
            </a:r>
            <a:r>
              <a:rPr lang="en-US" altLang="it-IT" sz="1400" dirty="0" err="1">
                <a:cs typeface="Arial" pitchFamily="34" charset="0"/>
              </a:rPr>
              <a:t>Attività</a:t>
            </a:r>
            <a:r>
              <a:rPr lang="en-US" altLang="it-IT" sz="1400" dirty="0">
                <a:cs typeface="Arial" pitchFamily="34" charset="0"/>
              </a:rPr>
              <a:t> per lo Slow Control  </a:t>
            </a:r>
            <a:r>
              <a:rPr lang="en-US" altLang="it-IT" sz="1400" dirty="0" err="1">
                <a:cs typeface="Arial" pitchFamily="34" charset="0"/>
              </a:rPr>
              <a:t>dell</a:t>
            </a:r>
            <a:r>
              <a:rPr lang="en-US" altLang="en-US" sz="1400" dirty="0" err="1">
                <a:cs typeface="Arial" pitchFamily="34" charset="0"/>
              </a:rPr>
              <a:t>’</a:t>
            </a:r>
            <a:r>
              <a:rPr lang="en-US" altLang="it-IT" sz="1400" dirty="0" err="1">
                <a:cs typeface="Arial" pitchFamily="34" charset="0"/>
              </a:rPr>
              <a:t>esperimento</a:t>
            </a:r>
            <a:r>
              <a:rPr lang="en-US" altLang="it-IT" sz="1400" dirty="0">
                <a:cs typeface="Arial" pitchFamily="34" charset="0"/>
              </a:rPr>
              <a:t>: 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it-IT" sz="1400" dirty="0" err="1">
                <a:cs typeface="Arial" pitchFamily="34" charset="0"/>
              </a:rPr>
              <a:t>implementazione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applicativo</a:t>
            </a:r>
            <a:r>
              <a:rPr lang="en-US" altLang="it-IT" sz="1400" dirty="0">
                <a:cs typeface="Arial" pitchFamily="34" charset="0"/>
              </a:rPr>
              <a:t> per la </a:t>
            </a:r>
            <a:r>
              <a:rPr lang="en-US" altLang="it-IT" sz="1400" dirty="0" err="1">
                <a:cs typeface="Arial" pitchFamily="34" charset="0"/>
              </a:rPr>
              <a:t>supervisione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dei</a:t>
            </a:r>
            <a:r>
              <a:rPr lang="en-US" altLang="it-IT" sz="1400" dirty="0">
                <a:cs typeface="Arial" pitchFamily="34" charset="0"/>
              </a:rPr>
              <a:t> PC/PLC e di </a:t>
            </a:r>
            <a:r>
              <a:rPr lang="en-US" altLang="it-IT" sz="1400" dirty="0" err="1">
                <a:cs typeface="Arial" pitchFamily="34" charset="0"/>
              </a:rPr>
              <a:t>tutti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i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processi</a:t>
            </a:r>
            <a:endParaRPr lang="en-US" altLang="it-IT" sz="1400" dirty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it-IT" sz="1400" dirty="0" err="1">
                <a:cs typeface="Arial" pitchFamily="34" charset="0"/>
              </a:rPr>
              <a:t>contributi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alla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implementazione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it-IT" sz="1400" dirty="0" err="1">
                <a:cs typeface="Arial" pitchFamily="34" charset="0"/>
              </a:rPr>
              <a:t>della</a:t>
            </a:r>
            <a:r>
              <a:rPr lang="en-US" altLang="it-IT" sz="1400" dirty="0">
                <a:cs typeface="Arial" pitchFamily="34" charset="0"/>
              </a:rPr>
              <a:t> </a:t>
            </a:r>
            <a:r>
              <a:rPr lang="en-US" altLang="en-US" sz="1400" dirty="0">
                <a:cs typeface="Arial" pitchFamily="34" charset="0"/>
              </a:rPr>
              <a:t>“</a:t>
            </a:r>
            <a:r>
              <a:rPr lang="en-US" altLang="ja-JP" sz="1400" dirty="0" err="1">
                <a:cs typeface="Arial" pitchFamily="34" charset="0"/>
              </a:rPr>
              <a:t>intelligenza</a:t>
            </a:r>
            <a:r>
              <a:rPr lang="en-US" altLang="en-US" sz="1400" dirty="0">
                <a:cs typeface="Arial" pitchFamily="34" charset="0"/>
              </a:rPr>
              <a:t>”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nel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sistema</a:t>
            </a:r>
            <a:r>
              <a:rPr lang="en-US" altLang="ja-JP" sz="1400" dirty="0">
                <a:cs typeface="Arial" pitchFamily="34" charset="0"/>
              </a:rPr>
              <a:t> di </a:t>
            </a:r>
            <a:r>
              <a:rPr lang="en-US" altLang="ja-JP" sz="1400" dirty="0" err="1">
                <a:cs typeface="Arial" pitchFamily="34" charset="0"/>
              </a:rPr>
              <a:t>supervisione</a:t>
            </a:r>
            <a:r>
              <a:rPr lang="en-US" altLang="ja-JP" sz="1400" dirty="0"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cs typeface="Arial" pitchFamily="34" charset="0"/>
              </a:rPr>
              <a:t>      (</a:t>
            </a:r>
            <a:r>
              <a:rPr lang="en-US" altLang="ja-JP" sz="1400" dirty="0" err="1">
                <a:cs typeface="Arial" pitchFamily="34" charset="0"/>
              </a:rPr>
              <a:t>gestione</a:t>
            </a:r>
            <a:r>
              <a:rPr lang="en-US" altLang="ja-JP" sz="1400" dirty="0">
                <a:cs typeface="Arial" pitchFamily="34" charset="0"/>
              </a:rPr>
              <a:t> di </a:t>
            </a:r>
            <a:r>
              <a:rPr lang="en-US" altLang="ja-JP" sz="1400" dirty="0" err="1">
                <a:cs typeface="Arial" pitchFamily="34" charset="0"/>
              </a:rPr>
              <a:t>allarmi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basati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su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informazioni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complesse</a:t>
            </a:r>
            <a:r>
              <a:rPr lang="en-US" altLang="ja-JP" sz="1400" dirty="0">
                <a:cs typeface="Arial" pitchFamily="34" charset="0"/>
              </a:rPr>
              <a:t>, </a:t>
            </a:r>
            <a:r>
              <a:rPr lang="en-US" altLang="ja-JP" sz="1400" dirty="0" err="1">
                <a:cs typeface="Arial" pitchFamily="34" charset="0"/>
              </a:rPr>
              <a:t>analisi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preliminare</a:t>
            </a:r>
            <a:r>
              <a:rPr lang="en-US" altLang="ja-JP" sz="1400" dirty="0">
                <a:cs typeface="Arial" pitchFamily="34" charset="0"/>
              </a:rPr>
              <a:t> </a:t>
            </a:r>
            <a:r>
              <a:rPr lang="en-US" altLang="ja-JP" sz="1400" dirty="0" err="1">
                <a:cs typeface="Arial" pitchFamily="34" charset="0"/>
              </a:rPr>
              <a:t>dati</a:t>
            </a:r>
            <a:r>
              <a:rPr lang="en-US" altLang="ja-JP" sz="1400" dirty="0">
                <a:cs typeface="Arial" pitchFamily="34" charset="0"/>
              </a:rPr>
              <a:t>)</a:t>
            </a:r>
            <a:endParaRPr lang="en-US" altLang="it-IT" sz="1400" dirty="0"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323850" y="3573463"/>
            <a:ext cx="833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/>
              <a:t>CUORE 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350" y="4508500"/>
            <a:ext cx="167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cs typeface="Arial" pitchFamily="34" charset="0"/>
              </a:rPr>
              <a:t>CUORE-Bologna: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400" b="1">
              <a:cs typeface="Arial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827088" y="6021388"/>
            <a:ext cx="7123112" cy="584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Ringraziamo  l</a:t>
            </a:r>
            <a:r>
              <a:rPr lang="en-US" altLang="en-US" sz="1600"/>
              <a:t>’</a:t>
            </a:r>
            <a:r>
              <a:rPr lang="en-US" altLang="it-IT" sz="1600"/>
              <a:t>ufficio tecnico, l</a:t>
            </a:r>
            <a:r>
              <a:rPr lang="en-US" altLang="en-US" sz="1600"/>
              <a:t>’</a:t>
            </a:r>
            <a:r>
              <a:rPr lang="en-US" altLang="it-IT" sz="1600"/>
              <a:t>officina meccanica, il laboratorio di elettronica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(Mauro Lolli in particolare) e  l</a:t>
            </a:r>
            <a:r>
              <a:rPr lang="en-US" altLang="en-US" sz="1600"/>
              <a:t>’</a:t>
            </a:r>
            <a:r>
              <a:rPr lang="en-US" altLang="it-IT" sz="1600"/>
              <a:t>amministrazione   per i preziosi contributi.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1629082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1554469"/>
            <a:ext cx="8305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 i="1"/>
              <a:t>Stefano Zucchelli</a:t>
            </a:r>
            <a:r>
              <a:rPr lang="en-US" altLang="it-IT" sz="1800"/>
              <a:t>.…..  45%             Marco Guerzoni……..    10%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Giacomo Bari ……….  50%             Franco Semeria……...   10%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Milena  Deninno ….… 40%             Antonio Chiarini  ….…    30%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Niccolo</a:t>
            </a:r>
            <a:r>
              <a:rPr lang="en-US" altLang="en-US" sz="1800"/>
              <a:t>’</a:t>
            </a:r>
            <a:r>
              <a:rPr lang="en-US" altLang="it-IT" sz="1800"/>
              <a:t> Moggi…..…..  40%             Francesca Del Corso     25%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Carlo Crescentini …..  10%             Severino Finelli………    25%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16567"/>
              </p:ext>
            </p:extLst>
          </p:nvPr>
        </p:nvGraphicFramePr>
        <p:xfrm>
          <a:off x="436563" y="4002394"/>
          <a:ext cx="8208962" cy="2594958"/>
        </p:xfrm>
        <a:graphic>
          <a:graphicData uri="http://schemas.openxmlformats.org/drawingml/2006/table">
            <a:tbl>
              <a:tblPr/>
              <a:tblGrid>
                <a:gridCol w="3240087"/>
                <a:gridCol w="2232025"/>
                <a:gridCol w="2736850"/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Servizio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FTE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Periodo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Elettronica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Servizio Tecnico Generale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Officina Meccanica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distribuito</a:t>
                      </a:r>
                      <a:r>
                        <a:rPr kumimoji="0" lang="en-GB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</a:t>
                      </a:r>
                      <a:r>
                        <a:rPr kumimoji="0" lang="en-GB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12 </a:t>
                      </a:r>
                      <a:r>
                        <a:rPr kumimoji="0" lang="en-GB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mesi</a:t>
                      </a:r>
                      <a:endParaRPr kumimoji="0" lang="en-GB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Progettazione meccanica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   “                  “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Calcolo e reti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0.25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    “                 “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92275" y="3138794"/>
            <a:ext cx="52482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it-IT" sz="2000" b="1"/>
              <a:t>Totale FTE   (Ricercatori e Tecnologi)   2.0</a:t>
            </a:r>
          </a:p>
        </p:txBody>
      </p:sp>
    </p:spTree>
    <p:extLst>
      <p:ext uri="{BB962C8B-B14F-4D97-AF65-F5344CB8AC3E}">
        <p14:creationId xmlns:p14="http://schemas.microsoft.com/office/powerpoint/2010/main" val="2347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Gruppo 2- Novità</a:t>
            </a:r>
            <a:endParaRPr lang="en-US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7545" y="162880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Cambio di presidente di commissione nel 2014:     Roberto </a:t>
            </a:r>
            <a:r>
              <a:rPr lang="it-IT" sz="2400" dirty="0" err="1" smtClean="0"/>
              <a:t>Battiston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 Marco </a:t>
            </a:r>
            <a:r>
              <a:rPr lang="it-IT" sz="2400" dirty="0" err="1" smtClean="0">
                <a:sym typeface="Wingdings" panose="05000000000000000000" pitchFamily="2" charset="2"/>
              </a:rPr>
              <a:t>Pallavicini</a:t>
            </a:r>
            <a:r>
              <a:rPr lang="it-IT" sz="2400" dirty="0" smtClean="0">
                <a:sym typeface="Wingdings" panose="05000000000000000000" pitchFamily="2" charset="2"/>
              </a:rPr>
              <a:t> (GE)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Forte impulso dalle attività di </a:t>
            </a:r>
            <a:r>
              <a:rPr lang="it-IT" sz="2400" dirty="0" err="1" smtClean="0"/>
              <a:t>What</a:t>
            </a:r>
            <a:r>
              <a:rPr lang="it-IT" sz="2400" dirty="0" smtClean="0"/>
              <a:t> </a:t>
            </a:r>
            <a:r>
              <a:rPr lang="it-IT" sz="2400" dirty="0" err="1" smtClean="0"/>
              <a:t>Next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Nuove sigle in apertura</a:t>
            </a:r>
            <a:endParaRPr lang="en-US" sz="2400" dirty="0"/>
          </a:p>
        </p:txBody>
      </p:sp>
      <p:sp>
        <p:nvSpPr>
          <p:cNvPr id="5" name="Rettangolo 4"/>
          <p:cNvSpPr/>
          <p:nvPr/>
        </p:nvSpPr>
        <p:spPr>
          <a:xfrm>
            <a:off x="323528" y="318103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DRAFT    Agenda 24-07-2014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10.00 JUNO 			G. </a:t>
            </a:r>
            <a:r>
              <a:rPr lang="en-US" dirty="0" err="1"/>
              <a:t>Ranucci</a:t>
            </a:r>
            <a:endParaRPr lang="en-US" dirty="0"/>
          </a:p>
          <a:p>
            <a:r>
              <a:rPr lang="en-US" dirty="0"/>
              <a:t>10.30 LSPE  			P. De </a:t>
            </a:r>
            <a:r>
              <a:rPr lang="en-US" dirty="0" err="1"/>
              <a:t>Bernardis</a:t>
            </a:r>
            <a:endParaRPr lang="en-US" dirty="0"/>
          </a:p>
          <a:p>
            <a:r>
              <a:rPr lang="en-US" dirty="0"/>
              <a:t>11.00 ASSIONI		</a:t>
            </a:r>
            <a:r>
              <a:rPr lang="en-US" dirty="0" smtClean="0"/>
              <a:t>	G</a:t>
            </a:r>
            <a:r>
              <a:rPr lang="en-US" dirty="0"/>
              <a:t>. Carugno</a:t>
            </a:r>
          </a:p>
          <a:p>
            <a:r>
              <a:rPr lang="en-US" dirty="0"/>
              <a:t>11.30 COLD ATOMS	</a:t>
            </a:r>
            <a:r>
              <a:rPr lang="en-US" dirty="0" smtClean="0"/>
              <a:t>	</a:t>
            </a:r>
            <a:r>
              <a:rPr lang="en-US" dirty="0" err="1" smtClean="0"/>
              <a:t>Inguscio</a:t>
            </a:r>
            <a:r>
              <a:rPr lang="en-US" dirty="0"/>
              <a:t>, </a:t>
            </a:r>
            <a:r>
              <a:rPr lang="en-US" dirty="0" err="1"/>
              <a:t>Stringari</a:t>
            </a:r>
            <a:endParaRPr lang="en-US" dirty="0"/>
          </a:p>
          <a:p>
            <a:r>
              <a:rPr lang="en-US" dirty="0"/>
              <a:t>12.00 CTA			A. De Angelis</a:t>
            </a:r>
          </a:p>
          <a:p>
            <a:r>
              <a:rPr lang="en-US" dirty="0"/>
              <a:t>12.30 SHIP			G. De </a:t>
            </a:r>
            <a:r>
              <a:rPr lang="en-US" dirty="0" err="1"/>
              <a:t>Lellis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14.15 EUCLID 		</a:t>
            </a:r>
            <a:r>
              <a:rPr lang="en-US" b="1" dirty="0" smtClean="0"/>
              <a:t>	L. </a:t>
            </a:r>
            <a:r>
              <a:rPr lang="en-US" b="1" dirty="0" err="1" smtClean="0"/>
              <a:t>Valenziano</a:t>
            </a:r>
            <a:endParaRPr lang="en-US" b="1" dirty="0"/>
          </a:p>
          <a:p>
            <a:r>
              <a:rPr lang="en-US" b="1" dirty="0"/>
              <a:t>14.40 LIMADOU		</a:t>
            </a:r>
            <a:r>
              <a:rPr lang="en-US" b="1" dirty="0" smtClean="0"/>
              <a:t>	R</a:t>
            </a:r>
            <a:r>
              <a:rPr lang="en-US" b="1" dirty="0"/>
              <a:t>. </a:t>
            </a:r>
            <a:r>
              <a:rPr lang="en-US" b="1" dirty="0" err="1"/>
              <a:t>Sparvoli</a:t>
            </a:r>
            <a:endParaRPr lang="en-US" b="1" dirty="0"/>
          </a:p>
          <a:p>
            <a:r>
              <a:rPr lang="en-US" dirty="0"/>
              <a:t>15.05 LHAASO		</a:t>
            </a:r>
            <a:r>
              <a:rPr lang="en-US" dirty="0" smtClean="0"/>
              <a:t>	P</a:t>
            </a:r>
            <a:r>
              <a:rPr lang="en-US" dirty="0"/>
              <a:t>. Di </a:t>
            </a:r>
            <a:r>
              <a:rPr lang="en-US" dirty="0" err="1"/>
              <a:t>Sciascio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-99392"/>
            <a:ext cx="8531352" cy="990600"/>
          </a:xfrm>
        </p:spPr>
        <p:txBody>
          <a:bodyPr/>
          <a:lstStyle/>
          <a:p>
            <a:r>
              <a:rPr lang="it-IT" dirty="0" err="1"/>
              <a:t>NESSiE</a:t>
            </a:r>
            <a:r>
              <a:rPr lang="it-IT" dirty="0"/>
              <a:t> </a:t>
            </a:r>
            <a:r>
              <a:rPr lang="it-IT" sz="3200" dirty="0"/>
              <a:t>(</a:t>
            </a:r>
            <a:r>
              <a:rPr lang="it-IT" sz="3200" dirty="0" err="1"/>
              <a:t>Search</a:t>
            </a:r>
            <a:r>
              <a:rPr lang="it-IT" sz="3200" dirty="0"/>
              <a:t> for Sterile </a:t>
            </a:r>
            <a:r>
              <a:rPr lang="it-IT" sz="3200" dirty="0" err="1" smtClean="0"/>
              <a:t>Neutrinos</a:t>
            </a:r>
            <a:r>
              <a:rPr lang="it-IT" sz="3200" dirty="0" smtClean="0"/>
              <a:t>)</a:t>
            </a: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6A2592-143D-4499-93E0-B10823846EF2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1434" y="1570434"/>
            <a:ext cx="9144000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it-IT" sz="2200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Strictly</a:t>
            </a:r>
            <a:r>
              <a:rPr lang="it-IT" sz="2200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sz="2200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dependent</a:t>
            </a:r>
            <a:r>
              <a:rPr lang="it-IT" sz="2200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on the </a:t>
            </a:r>
            <a:r>
              <a:rPr lang="it-IT" sz="2200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US-Europe</a:t>
            </a:r>
            <a:r>
              <a:rPr lang="it-IT" sz="2200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joint neutrino </a:t>
            </a:r>
            <a:r>
              <a:rPr lang="it-IT" sz="2200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strategy</a:t>
            </a:r>
            <a:r>
              <a:rPr lang="it-IT" sz="2200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sz="2200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plan</a:t>
            </a:r>
            <a:endParaRPr lang="it-IT" sz="2200" b="1" dirty="0" smtClean="0">
              <a:solidFill>
                <a:srgbClr val="000000"/>
              </a:solidFill>
              <a:latin typeface="Candara"/>
              <a:ea typeface="ＭＳ Ｐゴシック" charset="-128"/>
              <a:cs typeface="Candara"/>
            </a:endParaRPr>
          </a:p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CERN and USA (P5)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agreed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to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make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</a:t>
            </a:r>
            <a:r>
              <a:rPr lang="it-IT" b="1" dirty="0" err="1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R&amp;D</a:t>
            </a:r>
            <a:r>
              <a:rPr lang="it-IT" b="1" dirty="0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 at CERN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and  </a:t>
            </a:r>
            <a:r>
              <a:rPr lang="it-IT" b="1" dirty="0" err="1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experiments</a:t>
            </a:r>
            <a:r>
              <a:rPr lang="it-IT" b="1" dirty="0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 at </a:t>
            </a:r>
            <a:r>
              <a:rPr lang="it-IT" b="1" dirty="0" smtClean="0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FNAL</a:t>
            </a:r>
            <a:endParaRPr lang="it-IT" b="1" dirty="0" smtClean="0">
              <a:solidFill>
                <a:srgbClr val="000000"/>
              </a:solidFill>
              <a:latin typeface="Candara"/>
              <a:ea typeface="ＭＳ Ｐゴシック" charset="-128"/>
              <a:cs typeface="Candar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April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2014 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NESSiE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Technical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Report (</a:t>
            </a:r>
            <a:r>
              <a:rPr lang="it-IT" b="1" dirty="0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WA104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)   </a:t>
            </a:r>
            <a:r>
              <a:rPr lang="it-IT" b="1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to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CERN-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SPSC 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very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well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received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Candara"/>
                <a:cs typeface="Candara"/>
              </a:rPr>
              <a:t>SPSC : request for human &amp; financial resources - CERN-SPSC-2014-15, SPSC-M-785(</a:t>
            </a:r>
            <a:r>
              <a:rPr lang="en-US" dirty="0" smtClean="0">
                <a:latin typeface="Candara"/>
                <a:cs typeface="Candara"/>
                <a:sym typeface="Wingdings"/>
              </a:rPr>
              <a:t></a:t>
            </a:r>
            <a:r>
              <a:rPr lang="en-US" dirty="0" smtClean="0">
                <a:latin typeface="Candara"/>
                <a:cs typeface="Candara"/>
              </a:rPr>
              <a:t>MoU)</a:t>
            </a:r>
            <a:endParaRPr lang="en-US" b="1" dirty="0" smtClean="0">
              <a:solidFill>
                <a:srgbClr val="000000"/>
              </a:solidFill>
              <a:latin typeface="Candara"/>
              <a:ea typeface="ＭＳ Ｐゴシック" charset="-128"/>
              <a:cs typeface="Candar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May 2014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Proposal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(</a:t>
            </a:r>
            <a:r>
              <a:rPr lang="it-IT" b="1" dirty="0">
                <a:solidFill>
                  <a:srgbClr val="FF0000"/>
                </a:solidFill>
                <a:latin typeface="Candara"/>
                <a:ea typeface="ＭＳ Ｐゴシック" charset="-128"/>
                <a:cs typeface="Candara"/>
              </a:rPr>
              <a:t>P-1057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) at  FNAL 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(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scheduled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for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discussion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at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next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PAC)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  (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nu_mu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disappearance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on the neutrino Booster </a:t>
            </a:r>
            <a:r>
              <a:rPr lang="it-IT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beam</a:t>
            </a:r>
            <a:r>
              <a:rPr lang="it-IT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)</a:t>
            </a:r>
            <a:endParaRPr lang="it-IT" dirty="0" smtClean="0">
              <a:solidFill>
                <a:srgbClr val="000000"/>
              </a:solidFill>
              <a:latin typeface="Candara"/>
              <a:ea typeface="ＭＳ Ｐゴシック" charset="-128"/>
              <a:cs typeface="Candar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June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2014 CERN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Council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approves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50 MCHF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for</a:t>
            </a:r>
            <a:r>
              <a:rPr lang="it-IT" b="1" dirty="0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the  The  CERN Neutrino </a:t>
            </a:r>
            <a:r>
              <a:rPr lang="it-IT" b="1" dirty="0" err="1" smtClean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Platform</a:t>
            </a:r>
            <a:endParaRPr lang="it-IT" b="1" dirty="0" smtClean="0">
              <a:solidFill>
                <a:srgbClr val="FF0000"/>
              </a:solidFill>
              <a:latin typeface="Candara"/>
              <a:ea typeface="ＭＳ Ｐゴシック" charset="-128"/>
              <a:cs typeface="Candar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    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MoU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for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WA104-NESSiE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ready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to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be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signed</a:t>
            </a:r>
            <a:r>
              <a:rPr lang="it-IT" b="1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(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by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CERN and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Collab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Institutions</a:t>
            </a:r>
            <a:r>
              <a:rPr lang="it-IT" dirty="0">
                <a:solidFill>
                  <a:srgbClr val="000000"/>
                </a:solidFill>
                <a:latin typeface="Candara"/>
                <a:ea typeface="ＭＳ Ｐゴシック" charset="-128"/>
                <a:cs typeface="Candara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Candara"/>
              <a:ea typeface="ＭＳ Ｐゴシック" charset="-128"/>
              <a:cs typeface="Candara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380312" y="335414"/>
            <a:ext cx="1118719" cy="52322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kern="10" cap="all" dirty="0" err="1">
                <a:ln w="0"/>
                <a:gradFill flip="none">
                  <a:gsLst>
                    <a:gs pos="0">
                      <a:srgbClr val="00CC9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0CC9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0CC99">
                        <a:shade val="65000"/>
                        <a:satMod val="130000"/>
                      </a:srgbClr>
                    </a:gs>
                    <a:gs pos="92000">
                      <a:srgbClr val="00CC99">
                        <a:shade val="50000"/>
                        <a:satMod val="120000"/>
                      </a:srgbClr>
                    </a:gs>
                    <a:gs pos="100000">
                      <a:srgbClr val="00CC9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/>
                <a:ea typeface="Arial Black"/>
                <a:cs typeface="Arial Black"/>
              </a:rPr>
              <a:t>NESSiE</a:t>
            </a:r>
            <a:endParaRPr lang="it-IT" sz="3600" b="1" kern="10" cap="all" dirty="0">
              <a:ln w="0"/>
              <a:gradFill flip="none">
                <a:gsLst>
                  <a:gs pos="0">
                    <a:srgbClr val="00CC99">
                      <a:tint val="75000"/>
                      <a:shade val="75000"/>
                      <a:satMod val="170000"/>
                    </a:srgbClr>
                  </a:gs>
                  <a:gs pos="49000">
                    <a:srgbClr val="00CC99">
                      <a:tint val="88000"/>
                      <a:shade val="65000"/>
                      <a:satMod val="172000"/>
                    </a:srgbClr>
                  </a:gs>
                  <a:gs pos="50000">
                    <a:srgbClr val="00CC99">
                      <a:shade val="65000"/>
                      <a:satMod val="130000"/>
                    </a:srgbClr>
                  </a:gs>
                  <a:gs pos="92000">
                    <a:srgbClr val="00CC99">
                      <a:shade val="50000"/>
                      <a:satMod val="120000"/>
                    </a:srgbClr>
                  </a:gs>
                  <a:gs pos="100000">
                    <a:srgbClr val="00CC9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-5719" y="683985"/>
            <a:ext cx="652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NESSiE</a:t>
            </a:r>
            <a:r>
              <a:rPr lang="it-IT" sz="1600" b="1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Bo</a:t>
            </a:r>
            <a:r>
              <a:rPr lang="en-US" sz="1600" b="1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S.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Cecchini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F.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Cindolo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 L.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Degli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Esposti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 R.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Giacomelli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C.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Guandalini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M.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Guerzoni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G.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Laurenti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G. Mandrioli, L.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Pasqualini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I. </a:t>
            </a:r>
            <a:r>
              <a:rPr lang="en-US" sz="1600" dirty="0" err="1" smtClean="0">
                <a:ea typeface="ＭＳ Ｐゴシック" pitchFamily="-107" charset="-128"/>
                <a:cs typeface="ＭＳ Ｐゴシック" pitchFamily="-107" charset="-128"/>
              </a:rPr>
              <a:t>D’Antone</a:t>
            </a:r>
            <a:r>
              <a:rPr lang="en-US" sz="1600" dirty="0" smtClean="0">
                <a:ea typeface="ＭＳ Ｐゴシック" pitchFamily="-107" charset="-128"/>
                <a:cs typeface="ＭＳ Ｐゴシック" pitchFamily="-107" charset="-128"/>
              </a:rPr>
              <a:t>, Lax </a:t>
            </a:r>
            <a:endParaRPr lang="en-US" sz="1600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7410"/>
              </p:ext>
            </p:extLst>
          </p:nvPr>
        </p:nvGraphicFramePr>
        <p:xfrm>
          <a:off x="558235" y="4653136"/>
          <a:ext cx="8208963" cy="1967231"/>
        </p:xfrm>
        <a:graphic>
          <a:graphicData uri="http://schemas.openxmlformats.org/drawingml/2006/table">
            <a:tbl>
              <a:tblPr/>
              <a:tblGrid>
                <a:gridCol w="3563638"/>
                <a:gridCol w="1848961"/>
                <a:gridCol w="2796364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NESSiE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Richieste ai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Servizi (se attività al CERN avviata)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Periodo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Progettazione meccanica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mesi-uomo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Durante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l’anno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Elettronica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m-u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Officina Meccanica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m-u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9512" y="1844824"/>
            <a:ext cx="8856984" cy="4832092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1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AMS-02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Ricerca antimateria nello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spazio 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   	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3.8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FTE   </a:t>
            </a:r>
          </a:p>
          <a:p>
            <a:r>
              <a:rPr lang="it-IT" sz="2800" b="1" dirty="0" smtClean="0">
                <a:solidFill>
                  <a:srgbClr val="FF1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KM3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Telescopi di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neutrini                                    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6.9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FTE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it-IT" sz="2800" b="1" dirty="0">
                <a:solidFill>
                  <a:srgbClr val="FF1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CUORE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decadimento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ββ senza neutrini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2.0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FTE </a:t>
            </a:r>
          </a:p>
          <a:p>
            <a:r>
              <a:rPr lang="it-IT" sz="2800" b="1" dirty="0" smtClean="0">
                <a:solidFill>
                  <a:srgbClr val="FF1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LVD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ai LNGS : Rivelazione collassi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gravitazionali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1.8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FTE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it-IT" sz="2800" b="1" dirty="0">
                <a:solidFill>
                  <a:srgbClr val="FF1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OPERA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ai LNGS:  Oscillazioni 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neutrini           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2.9 FTE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XENON </a:t>
            </a:r>
            <a:r>
              <a:rPr lang="it-IT" sz="2800" b="1" dirty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ai LNGS : Ricerca materia </a:t>
            </a:r>
            <a:r>
              <a:rPr lang="it-IT" sz="2800" b="1" dirty="0" smtClean="0">
                <a:solidFill>
                  <a:srgbClr val="5142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oscura       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5.3 FTE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NESSiE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1.1 FTE</a:t>
            </a:r>
          </a:p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COSMO-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Wnext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           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0.6 FTE</a:t>
            </a:r>
          </a:p>
          <a:p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Limadou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							1.5 FTE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r>
              <a:rPr lang="it-IT" sz="2800" b="1" dirty="0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33 ricercatori </a:t>
            </a:r>
            <a:r>
              <a:rPr lang="en-US" sz="2800" b="1" dirty="0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+ 9 </a:t>
            </a:r>
            <a:r>
              <a:rPr lang="en-US" sz="2800" b="1" dirty="0" err="1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tecnologi</a:t>
            </a:r>
            <a:r>
              <a:rPr lang="en-US" sz="2800" b="1" dirty="0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          =  26.0 FTE </a:t>
            </a:r>
          </a:p>
          <a:p>
            <a:r>
              <a:rPr lang="en-US" sz="2800" b="1" dirty="0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                                       (24.4 FTE </a:t>
            </a:r>
            <a:r>
              <a:rPr lang="en-US" sz="2800" b="1" dirty="0" err="1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nel</a:t>
            </a:r>
            <a:r>
              <a:rPr lang="en-US" sz="2800" b="1" dirty="0" smtClean="0">
                <a:solidFill>
                  <a:srgbClr val="6F0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2013)</a:t>
            </a:r>
          </a:p>
        </p:txBody>
      </p:sp>
      <p:sp>
        <p:nvSpPr>
          <p:cNvPr id="109573" name="TextBox 5"/>
          <p:cNvSpPr txBox="1">
            <a:spLocks noChangeArrowheads="1"/>
          </p:cNvSpPr>
          <p:nvPr/>
        </p:nvSpPr>
        <p:spPr bwMode="auto">
          <a:xfrm>
            <a:off x="1340937" y="116632"/>
            <a:ext cx="6328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23189C"/>
                </a:solidFill>
                <a:latin typeface="+mn-lt"/>
              </a:rPr>
              <a:t>Sigle di CSN2 in </a:t>
            </a:r>
            <a:r>
              <a:rPr lang="it-IT" sz="3200" b="1" dirty="0" smtClean="0">
                <a:solidFill>
                  <a:srgbClr val="23189C"/>
                </a:solidFill>
                <a:latin typeface="+mn-lt"/>
              </a:rPr>
              <a:t>Sezione</a:t>
            </a:r>
          </a:p>
          <a:p>
            <a:pPr algn="ctr"/>
            <a:r>
              <a:rPr lang="it-IT" sz="3200" b="1" dirty="0" smtClean="0">
                <a:solidFill>
                  <a:srgbClr val="23189C"/>
                </a:solidFill>
                <a:latin typeface="+mn-lt"/>
              </a:rPr>
              <a:t>Ricercatori e Tecnologi FTE nel 2014</a:t>
            </a:r>
            <a:endParaRPr lang="it-IT" sz="3200" b="1" dirty="0">
              <a:solidFill>
                <a:srgbClr val="23189C"/>
              </a:solidFill>
              <a:latin typeface="+mn-lt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Cosmo-</a:t>
            </a:r>
            <a:r>
              <a:rPr lang="it-IT" dirty="0" err="1" smtClean="0"/>
              <a:t>Wnext</a:t>
            </a:r>
            <a:r>
              <a:rPr lang="it-IT" dirty="0" smtClean="0"/>
              <a:t> (</a:t>
            </a:r>
            <a:r>
              <a:rPr lang="it-IT" sz="3200" dirty="0" smtClean="0"/>
              <a:t>partecipazione INFN a </a:t>
            </a:r>
            <a:r>
              <a:rPr lang="it-IT" dirty="0" smtClean="0"/>
              <a:t>EUCLID/PLANCK)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20" y="1820391"/>
            <a:ext cx="3581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1772816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Euclid is a survey mission to study the origin Universe’s </a:t>
            </a:r>
            <a:r>
              <a:rPr lang="en-US" dirty="0" smtClean="0"/>
              <a:t>accelerating expansion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will </a:t>
            </a:r>
            <a:r>
              <a:rPr lang="en-US" dirty="0"/>
              <a:t>map large-scale structure over the last </a:t>
            </a:r>
            <a:r>
              <a:rPr lang="en-US" dirty="0" smtClean="0"/>
              <a:t>10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/>
              <a:t>allowing to investigate the nature of Dark Energy, Dark </a:t>
            </a:r>
            <a:r>
              <a:rPr lang="en-US" dirty="0" smtClean="0"/>
              <a:t>Matter and gravity using the Weak </a:t>
            </a:r>
            <a:r>
              <a:rPr lang="en-US" dirty="0"/>
              <a:t>gravitational Lensing (WL) and the Baryon Acoustic Oscillation (BAO)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Lunch: 2020 in the L2 position</a:t>
            </a:r>
          </a:p>
          <a:p>
            <a:r>
              <a:rPr lang="it-IT" b="1" dirty="0" smtClean="0"/>
              <a:t>Instruments</a:t>
            </a:r>
            <a:r>
              <a:rPr lang="it-IT" b="1" dirty="0"/>
              <a:t> </a:t>
            </a:r>
            <a:r>
              <a:rPr lang="it-IT" b="1" dirty="0" smtClean="0"/>
              <a:t>for the 1.2 </a:t>
            </a:r>
            <a:r>
              <a:rPr lang="it-IT" b="1" dirty="0"/>
              <a:t>m aperture </a:t>
            </a:r>
            <a:r>
              <a:rPr lang="it-IT" b="1" dirty="0" err="1"/>
              <a:t>Korsch</a:t>
            </a:r>
            <a:r>
              <a:rPr lang="it-IT" b="1" dirty="0"/>
              <a:t> </a:t>
            </a:r>
            <a:r>
              <a:rPr lang="it-IT" b="1" dirty="0" err="1" smtClean="0"/>
              <a:t>telescope</a:t>
            </a:r>
            <a:r>
              <a:rPr lang="it-IT" b="1" dirty="0" smtClean="0"/>
              <a:t>:</a:t>
            </a:r>
          </a:p>
          <a:p>
            <a:r>
              <a:rPr lang="en-US" dirty="0" smtClean="0"/>
              <a:t>• </a:t>
            </a:r>
            <a:r>
              <a:rPr lang="en-US" dirty="0"/>
              <a:t>visual instrument (VIS): 36 CCDs with a resolution &lt; 2 </a:t>
            </a:r>
            <a:r>
              <a:rPr lang="en-US" dirty="0" err="1"/>
              <a:t>arcsec</a:t>
            </a:r>
            <a:endParaRPr lang="en-US" dirty="0"/>
          </a:p>
          <a:p>
            <a:r>
              <a:rPr lang="en-US" dirty="0"/>
              <a:t>• Near infrared Instrument (NISP): operate in the range 1.1-2.0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spectral </a:t>
            </a:r>
            <a:r>
              <a:rPr lang="en-US" dirty="0"/>
              <a:t>resolution </a:t>
            </a:r>
            <a:r>
              <a:rPr lang="el-GR" dirty="0"/>
              <a:t>λ/Δλ </a:t>
            </a:r>
            <a:r>
              <a:rPr lang="el-GR" dirty="0" smtClean="0"/>
              <a:t>~250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07504" y="561304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VIS and NISP operate in </a:t>
            </a:r>
            <a:r>
              <a:rPr lang="en-US" dirty="0" smtClean="0"/>
              <a:t>parallel.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NISP performs spectroscopy </a:t>
            </a:r>
            <a:r>
              <a:rPr lang="en-US" dirty="0" smtClean="0"/>
              <a:t>and photometry </a:t>
            </a:r>
            <a:r>
              <a:rPr lang="en-US" dirty="0"/>
              <a:t>measurements in sequence by selecting a </a:t>
            </a:r>
            <a:r>
              <a:rPr lang="en-US" dirty="0" err="1"/>
              <a:t>grism</a:t>
            </a:r>
            <a:r>
              <a:rPr lang="en-US" dirty="0"/>
              <a:t> </a:t>
            </a:r>
            <a:r>
              <a:rPr lang="en-US" dirty="0" smtClean="0"/>
              <a:t>wheel in </a:t>
            </a:r>
            <a:r>
              <a:rPr lang="en-US" dirty="0"/>
              <a:t>case of spectroscopy and a filter wheel in case of photometry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34280"/>
            <a:ext cx="691989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179512" y="26064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it-IT" dirty="0" smtClean="0"/>
              <a:t>EUCLID: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72390" y="4149080"/>
            <a:ext cx="8288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Attualmente finanziato tramite accordi </a:t>
            </a:r>
            <a:r>
              <a:rPr lang="it-IT" sz="2000" dirty="0" smtClean="0"/>
              <a:t>triennali ASI </a:t>
            </a:r>
            <a:r>
              <a:rPr lang="it-IT" sz="2000" dirty="0"/>
              <a:t>con INAF (istituto capofila) e </a:t>
            </a:r>
            <a:r>
              <a:rPr lang="it-IT" sz="2000" dirty="0" err="1" smtClean="0"/>
              <a:t>UniBo</a:t>
            </a:r>
            <a:r>
              <a:rPr lang="it-IT" sz="2000" dirty="0" smtClean="0"/>
              <a:t>-</a:t>
            </a:r>
            <a:r>
              <a:rPr lang="en-US" sz="2000" dirty="0" err="1" smtClean="0"/>
              <a:t>Dip.Astronomia</a:t>
            </a:r>
            <a:r>
              <a:rPr lang="en-US" sz="2000" dirty="0" smtClean="0"/>
              <a:t> </a:t>
            </a:r>
            <a:r>
              <a:rPr lang="en-US" sz="2000" dirty="0"/>
              <a:t>(10</a:t>
            </a:r>
            <a:r>
              <a:rPr lang="en-US" sz="2000" dirty="0" smtClean="0"/>
              <a:t>%). S</a:t>
            </a:r>
            <a:r>
              <a:rPr lang="it-IT" sz="2000" dirty="0" smtClean="0"/>
              <a:t>cadenza: agosto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Attività</a:t>
            </a:r>
            <a:r>
              <a:rPr lang="en-US" sz="2000" dirty="0" smtClean="0"/>
              <a:t> in cui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INFN </a:t>
            </a:r>
            <a:r>
              <a:rPr lang="en-US" sz="2000" dirty="0" err="1" smtClean="0"/>
              <a:t>coinvolti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Warm </a:t>
            </a:r>
            <a:r>
              <a:rPr lang="en-US" sz="2000" dirty="0"/>
              <a:t>Electronics del </a:t>
            </a:r>
            <a:r>
              <a:rPr lang="en-US" sz="2000" dirty="0" smtClean="0"/>
              <a:t>NISP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Science </a:t>
            </a:r>
            <a:r>
              <a:rPr lang="en-US" sz="2000" dirty="0"/>
              <a:t>Ground System Project </a:t>
            </a:r>
            <a:r>
              <a:rPr lang="en-US" sz="2000" dirty="0" smtClean="0"/>
              <a:t>Office </a:t>
            </a:r>
            <a:r>
              <a:rPr lang="it-IT" sz="2000" dirty="0" smtClean="0"/>
              <a:t>+ </a:t>
            </a:r>
            <a:r>
              <a:rPr lang="it-IT" sz="2000" dirty="0"/>
              <a:t>Science Data Center Italiano e supporto </a:t>
            </a:r>
            <a:r>
              <a:rPr lang="it-IT" sz="2000" dirty="0" smtClean="0"/>
              <a:t>alle </a:t>
            </a:r>
            <a:r>
              <a:rPr lang="en-US" sz="2000" dirty="0" err="1" smtClean="0"/>
              <a:t>simulazioni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24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EUCLID: Partecipazione INFN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7" y="1556792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Contatti INFN-INAF avviati a Maggio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Sezioni di </a:t>
            </a:r>
            <a:r>
              <a:rPr lang="it-IT" sz="2400" b="1" dirty="0" smtClean="0"/>
              <a:t>Bologna</a:t>
            </a:r>
            <a:r>
              <a:rPr lang="it-IT" sz="2400" dirty="0" smtClean="0"/>
              <a:t> e </a:t>
            </a:r>
            <a:r>
              <a:rPr lang="it-IT" sz="2400" b="1" dirty="0" smtClean="0"/>
              <a:t>Padova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Bologna: </a:t>
            </a:r>
            <a:r>
              <a:rPr lang="it-IT" sz="2400" dirty="0" smtClean="0"/>
              <a:t>MS, G. Sirri, L. </a:t>
            </a:r>
            <a:r>
              <a:rPr lang="it-IT" sz="2400" dirty="0" err="1" smtClean="0"/>
              <a:t>Patrizii</a:t>
            </a:r>
            <a:r>
              <a:rPr lang="it-IT" sz="2400" dirty="0" smtClean="0"/>
              <a:t>, A. Margiotta, T. </a:t>
            </a:r>
            <a:r>
              <a:rPr lang="it-IT" sz="2400" dirty="0" err="1" smtClean="0"/>
              <a:t>Chiarusi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APERTURA ASSOLUTA A TUTTI GLI INTERESSATI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Coinvolgimento in attività </a:t>
            </a:r>
            <a:r>
              <a:rPr lang="it-IT" sz="2400" dirty="0"/>
              <a:t>di </a:t>
            </a:r>
            <a:r>
              <a:rPr lang="it-IT" sz="2400" i="1" dirty="0"/>
              <a:t>Assemblaggio, Integrazione e Verifica</a:t>
            </a:r>
            <a:r>
              <a:rPr lang="it-IT" sz="2400" dirty="0"/>
              <a:t> (AIV) 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Necessaria camera </a:t>
            </a:r>
            <a:r>
              <a:rPr lang="it-IT" sz="2400" dirty="0"/>
              <a:t>pulita di classe 8 (100,000) ad </a:t>
            </a:r>
            <a:r>
              <a:rPr lang="it-IT" sz="2400" dirty="0" smtClean="0"/>
              <a:t>accesso controllato </a:t>
            </a:r>
            <a:r>
              <a:rPr lang="it-IT" sz="2400" dirty="0"/>
              <a:t>di circa 25 m</a:t>
            </a:r>
            <a:r>
              <a:rPr lang="it-IT" sz="2400" baseline="30000" dirty="0"/>
              <a:t>2</a:t>
            </a:r>
            <a:r>
              <a:rPr lang="it-IT" sz="2400" dirty="0"/>
              <a:t> per ospitare le scatole di </a:t>
            </a:r>
            <a:r>
              <a:rPr lang="it-IT" sz="2400" dirty="0" smtClean="0"/>
              <a:t>elettronica da </a:t>
            </a:r>
            <a:r>
              <a:rPr lang="it-IT" sz="2400" dirty="0"/>
              <a:t>integrare con il simulatore del piano focale sviluppato </a:t>
            </a:r>
            <a:r>
              <a:rPr lang="it-IT" sz="2400" dirty="0" smtClean="0"/>
              <a:t>a Padova </a:t>
            </a:r>
            <a:r>
              <a:rPr lang="it-IT" sz="2400" dirty="0"/>
              <a:t>(Astronomia) e il suo sistema di criogenia (~</a:t>
            </a:r>
            <a:r>
              <a:rPr lang="it-IT" sz="2400" dirty="0" smtClean="0"/>
              <a:t>100K)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Dove installarlo (Padova </a:t>
            </a:r>
            <a:r>
              <a:rPr lang="it-IT" sz="2400" dirty="0"/>
              <a:t>o Bologna) </a:t>
            </a:r>
            <a:r>
              <a:rPr lang="it-IT" sz="2400" dirty="0" smtClean="0"/>
              <a:t>è in </a:t>
            </a:r>
            <a:r>
              <a:rPr lang="en-US" sz="2400" dirty="0" err="1" smtClean="0"/>
              <a:t>discussione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Si richiede (quantitativamente in definizione)</a:t>
            </a:r>
          </a:p>
          <a:p>
            <a:pPr lvl="1"/>
            <a:r>
              <a:rPr lang="it-IT" sz="2400" dirty="0" smtClean="0"/>
              <a:t>– </a:t>
            </a:r>
            <a:r>
              <a:rPr lang="it-IT" sz="2400" dirty="0"/>
              <a:t>supporto </a:t>
            </a:r>
            <a:r>
              <a:rPr lang="it-IT" sz="2400" dirty="0" smtClean="0"/>
              <a:t>elettronica </a:t>
            </a:r>
          </a:p>
          <a:p>
            <a:pPr lvl="1"/>
            <a:r>
              <a:rPr lang="it-IT" sz="2400" dirty="0" smtClean="0"/>
              <a:t>– </a:t>
            </a:r>
            <a:r>
              <a:rPr lang="it-IT" sz="2400" dirty="0"/>
              <a:t>supporto per il calcolo </a:t>
            </a:r>
          </a:p>
        </p:txBody>
      </p:sp>
    </p:spTree>
    <p:extLst>
      <p:ext uri="{BB962C8B-B14F-4D97-AF65-F5344CB8AC3E}">
        <p14:creationId xmlns:p14="http://schemas.microsoft.com/office/powerpoint/2010/main" val="10418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/>
          <a:lstStyle/>
          <a:p>
            <a:r>
              <a:rPr lang="it-IT" dirty="0" err="1" smtClean="0"/>
              <a:t>Limadou</a:t>
            </a:r>
            <a:r>
              <a:rPr lang="it-IT" dirty="0" smtClean="0"/>
              <a:t>: </a:t>
            </a:r>
            <a:r>
              <a:rPr lang="it-IT" sz="2800" dirty="0" smtClean="0"/>
              <a:t>Progetto premiale ASI-INFN-INGV 2012</a:t>
            </a:r>
            <a:br>
              <a:rPr lang="it-IT" sz="2800" dirty="0" smtClean="0"/>
            </a:br>
            <a:r>
              <a:rPr lang="it-IT" sz="2800" dirty="0" smtClean="0"/>
              <a:t>Misura del flusso di RC in  coincidenza con terremoti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13540" y="1927212"/>
            <a:ext cx="4354287" cy="3756046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520"/>
            <a:ext cx="4790978" cy="3780000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7657986" y="5982379"/>
            <a:ext cx="85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cristalli</a:t>
            </a:r>
            <a:endParaRPr lang="en-US" dirty="0" smtClean="0"/>
          </a:p>
          <a:p>
            <a:pPr algn="ctr"/>
            <a:r>
              <a:rPr lang="en-US" dirty="0" smtClean="0"/>
              <a:t>LYSO</a:t>
            </a:r>
            <a:endParaRPr lang="en-US" dirty="0"/>
          </a:p>
        </p:txBody>
      </p:sp>
      <p:sp>
        <p:nvSpPr>
          <p:cNvPr id="20" name="Rectangle 7"/>
          <p:cNvSpPr/>
          <p:nvPr/>
        </p:nvSpPr>
        <p:spPr>
          <a:xfrm>
            <a:off x="5929407" y="6232972"/>
            <a:ext cx="124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Scintillatori</a:t>
            </a:r>
            <a:endParaRPr lang="en-US" dirty="0"/>
          </a:p>
        </p:txBody>
      </p:sp>
      <p:sp>
        <p:nvSpPr>
          <p:cNvPr id="21" name="Left Brace 8"/>
          <p:cNvSpPr/>
          <p:nvPr/>
        </p:nvSpPr>
        <p:spPr>
          <a:xfrm rot="16200000">
            <a:off x="6369269" y="4875086"/>
            <a:ext cx="257515" cy="231992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/>
          <p:cNvSpPr/>
          <p:nvPr/>
        </p:nvSpPr>
        <p:spPr>
          <a:xfrm>
            <a:off x="228529" y="6444044"/>
            <a:ext cx="311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Lettura</a:t>
            </a:r>
            <a:r>
              <a:rPr lang="en-US" dirty="0" smtClean="0"/>
              <a:t> con PMT </a:t>
            </a:r>
            <a:r>
              <a:rPr lang="en-US" dirty="0" err="1" smtClean="0"/>
              <a:t>su</a:t>
            </a:r>
            <a:r>
              <a:rPr lang="en-US" dirty="0" smtClean="0"/>
              <a:t> due </a:t>
            </a:r>
            <a:r>
              <a:rPr lang="en-US" dirty="0" err="1" smtClean="0"/>
              <a:t>angoli</a:t>
            </a:r>
            <a:endParaRPr lang="en-US" dirty="0"/>
          </a:p>
        </p:txBody>
      </p:sp>
      <p:cxnSp>
        <p:nvCxnSpPr>
          <p:cNvPr id="23" name="Straight Arrow Connector 11"/>
          <p:cNvCxnSpPr>
            <a:stCxn id="22" idx="0"/>
          </p:cNvCxnSpPr>
          <p:nvPr/>
        </p:nvCxnSpPr>
        <p:spPr>
          <a:xfrm flipV="1">
            <a:off x="1785205" y="5057092"/>
            <a:ext cx="1117652" cy="13869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2"/>
          <p:cNvCxnSpPr>
            <a:stCxn id="22" idx="0"/>
          </p:cNvCxnSpPr>
          <p:nvPr/>
        </p:nvCxnSpPr>
        <p:spPr>
          <a:xfrm flipH="1" flipV="1">
            <a:off x="1487714" y="3424234"/>
            <a:ext cx="297491" cy="30198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153400" cy="990600"/>
          </a:xfrm>
        </p:spPr>
        <p:txBody>
          <a:bodyPr/>
          <a:lstStyle/>
          <a:p>
            <a:r>
              <a:rPr lang="it-IT" dirty="0" smtClean="0"/>
              <a:t>LIMADOU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4" name="Picture 5" descr="MatteoRicci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066" y="-53345"/>
            <a:ext cx="2248933" cy="30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504" y="1508586"/>
            <a:ext cx="843461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Arial" charset="0"/>
              <a:buChar char="•"/>
            </a:pPr>
            <a:r>
              <a:rPr lang="it-IT" sz="1600" b="1" dirty="0" smtClean="0">
                <a:solidFill>
                  <a:srgbClr val="000090"/>
                </a:solidFill>
              </a:rPr>
              <a:t>Attività italiane 2014: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30/6-1/7/2014</a:t>
            </a:r>
            <a:r>
              <a:rPr lang="it-IT" sz="1600" dirty="0" smtClean="0">
                <a:solidFill>
                  <a:srgbClr val="000090"/>
                </a:solidFill>
              </a:rPr>
              <a:t>: prima riunione del Joint </a:t>
            </a:r>
            <a:r>
              <a:rPr lang="it-IT" sz="1600" dirty="0" err="1" smtClean="0">
                <a:solidFill>
                  <a:srgbClr val="000090"/>
                </a:solidFill>
              </a:rPr>
              <a:t>Working</a:t>
            </a:r>
            <a:r>
              <a:rPr lang="it-IT" sz="1600" dirty="0" smtClean="0">
                <a:solidFill>
                  <a:srgbClr val="000090"/>
                </a:solidFill>
              </a:rPr>
              <a:t> Group italo-cinese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Definizione del rivelatore: calorimetrico (senza magnete)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b="1" dirty="0" smtClean="0">
                <a:solidFill>
                  <a:srgbClr val="FF0000"/>
                </a:solidFill>
              </a:rPr>
              <a:t>Ottobre </a:t>
            </a:r>
            <a:r>
              <a:rPr lang="it-IT" sz="1600" b="1" dirty="0" smtClean="0">
                <a:solidFill>
                  <a:srgbClr val="FF0000"/>
                </a:solidFill>
              </a:rPr>
              <a:t>2014: </a:t>
            </a:r>
            <a:r>
              <a:rPr lang="it-IT" sz="1600" b="1" dirty="0" err="1" smtClean="0">
                <a:solidFill>
                  <a:srgbClr val="FF0000"/>
                </a:solidFill>
              </a:rPr>
              <a:t>Engineering</a:t>
            </a:r>
            <a:r>
              <a:rPr lang="it-IT" sz="1600" b="1" dirty="0" smtClean="0">
                <a:solidFill>
                  <a:srgbClr val="FF0000"/>
                </a:solidFill>
              </a:rPr>
              <a:t> Model (EM)</a:t>
            </a:r>
            <a:endParaRPr lang="it-IT" sz="1600" b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bg1"/>
              </a:buClr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it-IT" sz="1600" b="1" dirty="0" smtClean="0">
                <a:solidFill>
                  <a:srgbClr val="000090"/>
                </a:solidFill>
              </a:rPr>
              <a:t>Attività </a:t>
            </a:r>
            <a:r>
              <a:rPr lang="it-IT" sz="1600" b="1" dirty="0" smtClean="0">
                <a:solidFill>
                  <a:srgbClr val="000090"/>
                </a:solidFill>
              </a:rPr>
              <a:t>in Sezione 2014: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Test di lettura degli scintillatori (goal: Risoluzione in energia 10% @ 5 </a:t>
            </a:r>
            <a:r>
              <a:rPr lang="it-IT" sz="1600" dirty="0" err="1" smtClean="0">
                <a:solidFill>
                  <a:srgbClr val="000090"/>
                </a:solidFill>
              </a:rPr>
              <a:t>MeV</a:t>
            </a:r>
            <a:r>
              <a:rPr lang="it-IT" sz="1600" dirty="0" smtClean="0">
                <a:solidFill>
                  <a:srgbClr val="000090"/>
                </a:solidFill>
              </a:rPr>
              <a:t>)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Disegno meccanico (attualmente in stadio avanzato)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Costruzione meccanica e test </a:t>
            </a:r>
            <a:r>
              <a:rPr lang="it-IT" sz="1600" dirty="0" smtClean="0">
                <a:solidFill>
                  <a:srgbClr val="000090"/>
                </a:solidFill>
              </a:rPr>
              <a:t>calorimetro EM </a:t>
            </a:r>
            <a:endParaRPr lang="it-IT" sz="1600" dirty="0" smtClean="0">
              <a:solidFill>
                <a:srgbClr val="000090"/>
              </a:solidFill>
            </a:endParaRPr>
          </a:p>
          <a:p>
            <a:pPr eaLnBrk="1" hangingPunct="1">
              <a:buClr>
                <a:schemeClr val="bg1"/>
              </a:buClr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it-IT" sz="1600" b="1" dirty="0" smtClean="0">
                <a:solidFill>
                  <a:srgbClr val="000090"/>
                </a:solidFill>
              </a:rPr>
              <a:t>Attività </a:t>
            </a:r>
            <a:r>
              <a:rPr lang="it-IT" sz="1600" b="1" dirty="0" smtClean="0">
                <a:solidFill>
                  <a:srgbClr val="000090"/>
                </a:solidFill>
              </a:rPr>
              <a:t>previste 2015: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b="1" dirty="0" smtClean="0">
                <a:solidFill>
                  <a:srgbClr val="FF0000"/>
                </a:solidFill>
              </a:rPr>
              <a:t>Marzo 2015: </a:t>
            </a:r>
            <a:r>
              <a:rPr lang="it-IT" sz="1600" b="1" dirty="0" err="1" smtClean="0">
                <a:solidFill>
                  <a:srgbClr val="FF0000"/>
                </a:solidFill>
              </a:rPr>
              <a:t>Qualification</a:t>
            </a:r>
            <a:r>
              <a:rPr lang="it-IT" sz="1600" b="1" dirty="0" smtClean="0">
                <a:solidFill>
                  <a:srgbClr val="FF0000"/>
                </a:solidFill>
              </a:rPr>
              <a:t> Model (QM)</a:t>
            </a: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b="1" dirty="0" smtClean="0">
                <a:solidFill>
                  <a:srgbClr val="FF0000"/>
                </a:solidFill>
              </a:rPr>
              <a:t>Settembre 2015: Flight Model (FM)</a:t>
            </a:r>
          </a:p>
          <a:p>
            <a:pPr eaLnBrk="1" hangingPunct="1">
              <a:buClr>
                <a:srgbClr val="000090"/>
              </a:buClr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eaLnBrk="1" hangingPunct="1">
              <a:buClr>
                <a:srgbClr val="000090"/>
              </a:buClr>
            </a:pPr>
            <a:r>
              <a:rPr lang="it-IT" sz="1600" b="1" dirty="0" smtClean="0">
                <a:solidFill>
                  <a:srgbClr val="000090"/>
                </a:solidFill>
              </a:rPr>
              <a:t>Attività </a:t>
            </a:r>
            <a:r>
              <a:rPr lang="it-IT" sz="1600" b="1" dirty="0" smtClean="0">
                <a:solidFill>
                  <a:srgbClr val="000090"/>
                </a:solidFill>
              </a:rPr>
              <a:t>in Sezione 2015: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Studio risultati EM 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Disegno, costruzione </a:t>
            </a:r>
            <a:r>
              <a:rPr lang="it-IT" sz="1600" dirty="0" smtClean="0">
                <a:solidFill>
                  <a:srgbClr val="000090"/>
                </a:solidFill>
              </a:rPr>
              <a:t>meccanica QM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Studio </a:t>
            </a:r>
            <a:r>
              <a:rPr lang="it-IT" sz="1600" dirty="0" smtClean="0">
                <a:solidFill>
                  <a:srgbClr val="000090"/>
                </a:solidFill>
              </a:rPr>
              <a:t>risultati QM</a:t>
            </a:r>
          </a:p>
          <a:p>
            <a:pPr marL="285750" indent="-285750" eaLnBrk="1" hangingPunct="1">
              <a:buClr>
                <a:srgbClr val="000090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000090"/>
                </a:solidFill>
              </a:rPr>
              <a:t>Disegno e costruzione meccanica </a:t>
            </a:r>
            <a:r>
              <a:rPr lang="it-IT" sz="1600" dirty="0">
                <a:solidFill>
                  <a:srgbClr val="000090"/>
                </a:solidFill>
              </a:rPr>
              <a:t>F</a:t>
            </a:r>
            <a:r>
              <a:rPr lang="it-IT" sz="1600" dirty="0" smtClean="0">
                <a:solidFill>
                  <a:srgbClr val="000090"/>
                </a:solidFill>
              </a:rPr>
              <a:t>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564736" y="426730"/>
            <a:ext cx="4361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>
              <a:tabLst>
                <a:tab pos="1882775" algn="l"/>
                <a:tab pos="3579813" algn="l"/>
              </a:tabLst>
            </a:pPr>
            <a:r>
              <a:rPr lang="en-US" sz="1500" dirty="0" smtClean="0"/>
              <a:t>A. </a:t>
            </a:r>
            <a:r>
              <a:rPr lang="en-US" sz="1500" dirty="0" err="1" smtClean="0"/>
              <a:t>Contin</a:t>
            </a:r>
            <a:r>
              <a:rPr lang="en-US" sz="1500" dirty="0" smtClean="0"/>
              <a:t> , P. </a:t>
            </a:r>
            <a:r>
              <a:rPr lang="en-US" sz="1500" dirty="0" err="1" smtClean="0"/>
              <a:t>Gasperini</a:t>
            </a:r>
            <a:r>
              <a:rPr lang="en-US" sz="1500" dirty="0" smtClean="0"/>
              <a:t> ,A. Margiotta, L. Patrizii,  I. </a:t>
            </a:r>
            <a:r>
              <a:rPr lang="en-US" sz="1500" dirty="0" err="1" smtClean="0"/>
              <a:t>D'Antone</a:t>
            </a:r>
            <a:r>
              <a:rPr lang="en-US" sz="1500" dirty="0" smtClean="0"/>
              <a:t> ,M. </a:t>
            </a:r>
            <a:r>
              <a:rPr lang="en-US" sz="1500" dirty="0" err="1" smtClean="0"/>
              <a:t>Guerzoni</a:t>
            </a:r>
            <a:r>
              <a:rPr lang="en-US" sz="1500" dirty="0" smtClean="0"/>
              <a:t> , G. </a:t>
            </a:r>
            <a:r>
              <a:rPr lang="en-US" sz="1500" dirty="0" err="1" smtClean="0"/>
              <a:t>Laurenti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16109" y="3933056"/>
            <a:ext cx="4892395" cy="237626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70000" lnSpcReduction="20000"/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 err="1" smtClean="0"/>
              <a:t>Officina</a:t>
            </a:r>
            <a:r>
              <a:rPr lang="en-US" b="1" dirty="0" smtClean="0"/>
              <a:t> </a:t>
            </a:r>
            <a:r>
              <a:rPr lang="en-US" b="1" dirty="0" err="1" smtClean="0"/>
              <a:t>Meccanica</a:t>
            </a:r>
            <a:endParaRPr lang="en-US" b="1" dirty="0" smtClean="0"/>
          </a:p>
          <a:p>
            <a:pPr marL="0" indent="0">
              <a:buFont typeface="Wingdings" charset="2"/>
              <a:buNone/>
            </a:pPr>
            <a:r>
              <a:rPr lang="en-US" dirty="0" err="1" smtClean="0"/>
              <a:t>Competenze</a:t>
            </a:r>
            <a:r>
              <a:rPr lang="en-US" dirty="0" smtClean="0"/>
              <a:t> : </a:t>
            </a:r>
            <a:r>
              <a:rPr lang="en-US" dirty="0" err="1" smtClean="0"/>
              <a:t>Tecnico</a:t>
            </a:r>
            <a:r>
              <a:rPr lang="en-US" dirty="0" smtClean="0"/>
              <a:t> </a:t>
            </a:r>
            <a:r>
              <a:rPr lang="en-US" dirty="0" err="1" smtClean="0"/>
              <a:t>meccanico</a:t>
            </a:r>
            <a:r>
              <a:rPr lang="en-US" dirty="0" smtClean="0"/>
              <a:t>     	FTE: 0.8    </a:t>
            </a:r>
            <a:endParaRPr lang="it-IT" dirty="0" smtClean="0"/>
          </a:p>
          <a:p>
            <a:pPr marL="0" indent="0">
              <a:buFont typeface="Wingdings" charset="2"/>
              <a:buNone/>
            </a:pPr>
            <a:r>
              <a:rPr lang="it-IT" b="1" dirty="0" smtClean="0"/>
              <a:t>Progettazione Meccanica</a:t>
            </a:r>
          </a:p>
          <a:p>
            <a:pPr marL="0" indent="0">
              <a:buFont typeface="Wingdings" charset="2"/>
              <a:buNone/>
            </a:pPr>
            <a:r>
              <a:rPr lang="it-IT" dirty="0" smtClean="0"/>
              <a:t>Competenze : Disegnatore              FTE: 1 </a:t>
            </a:r>
          </a:p>
          <a:p>
            <a:pPr marL="0" indent="0">
              <a:buFont typeface="Wingdings" charset="2"/>
              <a:buNone/>
            </a:pPr>
            <a:r>
              <a:rPr lang="it-IT" dirty="0" smtClean="0"/>
              <a:t>Competenze : Ingegnere	        	FTE: 0.2</a:t>
            </a:r>
          </a:p>
          <a:p>
            <a:pPr marL="0" indent="0">
              <a:buFont typeface="Wingdings" charset="2"/>
              <a:buNone/>
            </a:pPr>
            <a:r>
              <a:rPr lang="it-IT" b="1" dirty="0" smtClean="0"/>
              <a:t>Elettronica</a:t>
            </a:r>
          </a:p>
          <a:p>
            <a:pPr marL="0" indent="0">
              <a:buFont typeface="Wingdings" charset="2"/>
              <a:buNone/>
            </a:pPr>
            <a:r>
              <a:rPr lang="it-IT" dirty="0" smtClean="0"/>
              <a:t>Competenze : Tecnico elettronico	FTE: 0.8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8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AMS- 02</a:t>
            </a:r>
            <a:endParaRPr lang="it-IT" dirty="0"/>
          </a:p>
        </p:txBody>
      </p:sp>
      <p:pic>
        <p:nvPicPr>
          <p:cNvPr id="5" name="Picture 5" descr="550933main_s134e007532_hires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754188"/>
            <a:ext cx="63293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604448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30F5B8-5936-4A05-BF1B-8F9D524EA5F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83568" y="61560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Nessuna</a:t>
            </a:r>
            <a:r>
              <a:rPr lang="en-US" b="1" dirty="0"/>
              <a:t> </a:t>
            </a:r>
            <a:r>
              <a:rPr lang="en-US" b="1" dirty="0" err="1"/>
              <a:t>richiesta</a:t>
            </a:r>
            <a:r>
              <a:rPr lang="en-US" b="1" dirty="0"/>
              <a:t> in </a:t>
            </a:r>
            <a:r>
              <a:rPr lang="en-US" b="1" dirty="0" err="1"/>
              <a:t>sezione</a:t>
            </a:r>
            <a:r>
              <a:rPr lang="en-US" b="1" dirty="0"/>
              <a:t> (</a:t>
            </a:r>
            <a:r>
              <a:rPr lang="en-US" b="1" dirty="0" err="1"/>
              <a:t>calcolo</a:t>
            </a:r>
            <a:r>
              <a:rPr lang="en-US" b="1" dirty="0"/>
              <a:t> </a:t>
            </a:r>
            <a:r>
              <a:rPr lang="en-US" b="1" dirty="0" err="1"/>
              <a:t>richiesto</a:t>
            </a:r>
            <a:r>
              <a:rPr lang="en-US" b="1" dirty="0"/>
              <a:t> a parte – CNAF)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7432</TotalTime>
  <Words>1692</Words>
  <Application>Microsoft Office PowerPoint</Application>
  <PresentationFormat>Presentazione su schermo (4:3)</PresentationFormat>
  <Paragraphs>328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Luna</vt:lpstr>
      <vt:lpstr>Office Theme</vt:lpstr>
      <vt:lpstr>Gruppo II- Fisica Astroparticellare e dei Neutrini  Bologna, 21/7/2014</vt:lpstr>
      <vt:lpstr>Gruppo 2- Novità</vt:lpstr>
      <vt:lpstr>Presentazione standard di PowerPoint</vt:lpstr>
      <vt:lpstr>Cosmo-Wnext (partecipazione INFN a EUCLID/PLANCK)</vt:lpstr>
      <vt:lpstr>Presentazione standard di PowerPoint</vt:lpstr>
      <vt:lpstr>EUCLID: Partecipazione INFN</vt:lpstr>
      <vt:lpstr>Limadou: Progetto premiale ASI-INFN-INGV 2012 Misura del flusso di RC in  coincidenza con terremoti</vt:lpstr>
      <vt:lpstr>LIMADOU</vt:lpstr>
      <vt:lpstr>AMS- 02</vt:lpstr>
      <vt:lpstr>AMS- Attività</vt:lpstr>
      <vt:lpstr>KM3 – Telescopi di neutrini</vt:lpstr>
      <vt:lpstr>KM3NeT</vt:lpstr>
      <vt:lpstr>LVD</vt:lpstr>
      <vt:lpstr>OPERA</vt:lpstr>
      <vt:lpstr>Presentazione standard di PowerPoint</vt:lpstr>
      <vt:lpstr>Presentazione standard di PowerPoint</vt:lpstr>
      <vt:lpstr>XENON- Richieste ai servizi</vt:lpstr>
      <vt:lpstr>CUORE:   0nbb</vt:lpstr>
      <vt:lpstr>CUORE</vt:lpstr>
      <vt:lpstr>NESSiE (Search for Sterile Neutrinos)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</dc:creator>
  <cp:lastModifiedBy>maurizio</cp:lastModifiedBy>
  <cp:revision>388</cp:revision>
  <dcterms:created xsi:type="dcterms:W3CDTF">2009-09-02T14:04:35Z</dcterms:created>
  <dcterms:modified xsi:type="dcterms:W3CDTF">2014-07-19T14:36:43Z</dcterms:modified>
</cp:coreProperties>
</file>