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wdp" ContentType="image/vnd.ms-photo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111"/>
  </p:notesMasterIdLst>
  <p:handoutMasterIdLst>
    <p:handoutMasterId r:id="rId112"/>
  </p:handoutMasterIdLst>
  <p:sldIdLst>
    <p:sldId id="478" r:id="rId2"/>
    <p:sldId id="256" r:id="rId3"/>
    <p:sldId id="548" r:id="rId4"/>
    <p:sldId id="678" r:id="rId5"/>
    <p:sldId id="549" r:id="rId6"/>
    <p:sldId id="550" r:id="rId7"/>
    <p:sldId id="537" r:id="rId8"/>
    <p:sldId id="538" r:id="rId9"/>
    <p:sldId id="539" r:id="rId10"/>
    <p:sldId id="551" r:id="rId11"/>
    <p:sldId id="541" r:id="rId12"/>
    <p:sldId id="542" r:id="rId13"/>
    <p:sldId id="554" r:id="rId14"/>
    <p:sldId id="544" r:id="rId15"/>
    <p:sldId id="546" r:id="rId16"/>
    <p:sldId id="561" r:id="rId17"/>
    <p:sldId id="555" r:id="rId18"/>
    <p:sldId id="556" r:id="rId19"/>
    <p:sldId id="562" r:id="rId20"/>
    <p:sldId id="560" r:id="rId21"/>
    <p:sldId id="557" r:id="rId22"/>
    <p:sldId id="547" r:id="rId23"/>
    <p:sldId id="563" r:id="rId24"/>
    <p:sldId id="564" r:id="rId25"/>
    <p:sldId id="565" r:id="rId26"/>
    <p:sldId id="566" r:id="rId27"/>
    <p:sldId id="567" r:id="rId28"/>
    <p:sldId id="648" r:id="rId29"/>
    <p:sldId id="649" r:id="rId30"/>
    <p:sldId id="650" r:id="rId31"/>
    <p:sldId id="652" r:id="rId32"/>
    <p:sldId id="651" r:id="rId33"/>
    <p:sldId id="568" r:id="rId34"/>
    <p:sldId id="558" r:id="rId35"/>
    <p:sldId id="569" r:id="rId36"/>
    <p:sldId id="570" r:id="rId37"/>
    <p:sldId id="571" r:id="rId38"/>
    <p:sldId id="572" r:id="rId39"/>
    <p:sldId id="574" r:id="rId40"/>
    <p:sldId id="573" r:id="rId41"/>
    <p:sldId id="559" r:id="rId42"/>
    <p:sldId id="575" r:id="rId43"/>
    <p:sldId id="576" r:id="rId44"/>
    <p:sldId id="577" r:id="rId45"/>
    <p:sldId id="639" r:id="rId46"/>
    <p:sldId id="579" r:id="rId47"/>
    <p:sldId id="580" r:id="rId48"/>
    <p:sldId id="581" r:id="rId49"/>
    <p:sldId id="582" r:id="rId50"/>
    <p:sldId id="584" r:id="rId51"/>
    <p:sldId id="590" r:id="rId52"/>
    <p:sldId id="591" r:id="rId53"/>
    <p:sldId id="592" r:id="rId54"/>
    <p:sldId id="594" r:id="rId55"/>
    <p:sldId id="593" r:id="rId56"/>
    <p:sldId id="595" r:id="rId57"/>
    <p:sldId id="596" r:id="rId58"/>
    <p:sldId id="597" r:id="rId59"/>
    <p:sldId id="598" r:id="rId60"/>
    <p:sldId id="599" r:id="rId61"/>
    <p:sldId id="585" r:id="rId62"/>
    <p:sldId id="586" r:id="rId63"/>
    <p:sldId id="587" r:id="rId64"/>
    <p:sldId id="588" r:id="rId65"/>
    <p:sldId id="613" r:id="rId66"/>
    <p:sldId id="612" r:id="rId67"/>
    <p:sldId id="600" r:id="rId68"/>
    <p:sldId id="601" r:id="rId69"/>
    <p:sldId id="604" r:id="rId70"/>
    <p:sldId id="615" r:id="rId71"/>
    <p:sldId id="640" r:id="rId72"/>
    <p:sldId id="616" r:id="rId73"/>
    <p:sldId id="606" r:id="rId74"/>
    <p:sldId id="647" r:id="rId75"/>
    <p:sldId id="617" r:id="rId76"/>
    <p:sldId id="646" r:id="rId77"/>
    <p:sldId id="618" r:id="rId78"/>
    <p:sldId id="619" r:id="rId79"/>
    <p:sldId id="620" r:id="rId80"/>
    <p:sldId id="622" r:id="rId81"/>
    <p:sldId id="626" r:id="rId82"/>
    <p:sldId id="642" r:id="rId83"/>
    <p:sldId id="643" r:id="rId84"/>
    <p:sldId id="641" r:id="rId85"/>
    <p:sldId id="623" r:id="rId86"/>
    <p:sldId id="653" r:id="rId87"/>
    <p:sldId id="663" r:id="rId88"/>
    <p:sldId id="661" r:id="rId89"/>
    <p:sldId id="654" r:id="rId90"/>
    <p:sldId id="662" r:id="rId91"/>
    <p:sldId id="655" r:id="rId92"/>
    <p:sldId id="664" r:id="rId93"/>
    <p:sldId id="665" r:id="rId94"/>
    <p:sldId id="656" r:id="rId95"/>
    <p:sldId id="657" r:id="rId96"/>
    <p:sldId id="658" r:id="rId97"/>
    <p:sldId id="659" r:id="rId98"/>
    <p:sldId id="607" r:id="rId99"/>
    <p:sldId id="672" r:id="rId100"/>
    <p:sldId id="673" r:id="rId101"/>
    <p:sldId id="608" r:id="rId102"/>
    <p:sldId id="679" r:id="rId103"/>
    <p:sldId id="674" r:id="rId104"/>
    <p:sldId id="675" r:id="rId105"/>
    <p:sldId id="676" r:id="rId106"/>
    <p:sldId id="677" r:id="rId107"/>
    <p:sldId id="666" r:id="rId108"/>
    <p:sldId id="667" r:id="rId109"/>
    <p:sldId id="435" r:id="rId110"/>
  </p:sldIdLst>
  <p:sldSz cx="9144000" cy="6858000" type="screen4x3"/>
  <p:notesSz cx="6858000" cy="9144000"/>
  <p:custShowLst>
    <p:custShow name="Chapter 1" id="0">
      <p:sldLst>
        <p:sld r:id="rId3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and Introduction" id="{AA3EFD9A-BD2E-6A44-9CCF-366DEDE2F444}">
          <p14:sldIdLst>
            <p14:sldId id="478"/>
            <p14:sldId id="256"/>
            <p14:sldId id="548"/>
            <p14:sldId id="678"/>
            <p14:sldId id="549"/>
            <p14:sldId id="550"/>
            <p14:sldId id="537"/>
            <p14:sldId id="538"/>
            <p14:sldId id="539"/>
            <p14:sldId id="551"/>
            <p14:sldId id="541"/>
            <p14:sldId id="542"/>
            <p14:sldId id="554"/>
            <p14:sldId id="544"/>
            <p14:sldId id="546"/>
            <p14:sldId id="561"/>
            <p14:sldId id="555"/>
            <p14:sldId id="556"/>
            <p14:sldId id="562"/>
            <p14:sldId id="560"/>
            <p14:sldId id="557"/>
            <p14:sldId id="547"/>
            <p14:sldId id="563"/>
            <p14:sldId id="564"/>
            <p14:sldId id="565"/>
            <p14:sldId id="566"/>
            <p14:sldId id="567"/>
            <p14:sldId id="648"/>
            <p14:sldId id="649"/>
            <p14:sldId id="650"/>
            <p14:sldId id="652"/>
            <p14:sldId id="651"/>
            <p14:sldId id="568"/>
            <p14:sldId id="558"/>
            <p14:sldId id="569"/>
            <p14:sldId id="570"/>
            <p14:sldId id="571"/>
            <p14:sldId id="572"/>
            <p14:sldId id="574"/>
            <p14:sldId id="573"/>
            <p14:sldId id="559"/>
            <p14:sldId id="575"/>
            <p14:sldId id="576"/>
            <p14:sldId id="577"/>
            <p14:sldId id="639"/>
            <p14:sldId id="579"/>
            <p14:sldId id="580"/>
            <p14:sldId id="581"/>
            <p14:sldId id="582"/>
            <p14:sldId id="584"/>
            <p14:sldId id="590"/>
            <p14:sldId id="591"/>
            <p14:sldId id="592"/>
            <p14:sldId id="594"/>
            <p14:sldId id="593"/>
            <p14:sldId id="595"/>
            <p14:sldId id="596"/>
            <p14:sldId id="597"/>
            <p14:sldId id="598"/>
            <p14:sldId id="599"/>
            <p14:sldId id="585"/>
            <p14:sldId id="586"/>
            <p14:sldId id="587"/>
            <p14:sldId id="588"/>
            <p14:sldId id="613"/>
            <p14:sldId id="612"/>
            <p14:sldId id="600"/>
            <p14:sldId id="601"/>
            <p14:sldId id="604"/>
            <p14:sldId id="615"/>
            <p14:sldId id="640"/>
            <p14:sldId id="616"/>
            <p14:sldId id="606"/>
            <p14:sldId id="647"/>
            <p14:sldId id="617"/>
            <p14:sldId id="646"/>
            <p14:sldId id="618"/>
            <p14:sldId id="619"/>
            <p14:sldId id="620"/>
            <p14:sldId id="622"/>
            <p14:sldId id="626"/>
            <p14:sldId id="642"/>
            <p14:sldId id="643"/>
            <p14:sldId id="641"/>
            <p14:sldId id="623"/>
            <p14:sldId id="653"/>
            <p14:sldId id="663"/>
            <p14:sldId id="661"/>
            <p14:sldId id="654"/>
            <p14:sldId id="662"/>
            <p14:sldId id="655"/>
            <p14:sldId id="664"/>
            <p14:sldId id="665"/>
            <p14:sldId id="656"/>
            <p14:sldId id="657"/>
            <p14:sldId id="658"/>
            <p14:sldId id="659"/>
            <p14:sldId id="607"/>
            <p14:sldId id="672"/>
            <p14:sldId id="673"/>
            <p14:sldId id="608"/>
            <p14:sldId id="679"/>
            <p14:sldId id="674"/>
            <p14:sldId id="675"/>
            <p14:sldId id="676"/>
            <p14:sldId id="677"/>
            <p14:sldId id="666"/>
            <p14:sldId id="667"/>
            <p14:sldId id="435"/>
          </p14:sldIdLst>
        </p14:section>
        <p14:section name="Pointers &amp; References" id="{9EBC28EC-669D-5140-8122-E8EB47283484}">
          <p14:sldIdLst/>
        </p14:section>
        <p14:section name="Table of Content" id="{D96D9EBB-05B2-6C43-99D6-EF80D1990C23}">
          <p14:sldIdLst/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rio Menasce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625D"/>
    <a:srgbClr val="FFD0A1"/>
    <a:srgbClr val="98DEFF"/>
    <a:srgbClr val="B1F4E2"/>
    <a:srgbClr val="E900E3"/>
    <a:srgbClr val="FFF5D5"/>
    <a:srgbClr val="FFBC2C"/>
    <a:srgbClr val="D8A336"/>
    <a:srgbClr val="BF886A"/>
    <a:srgbClr val="FFB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89" autoAdjust="0"/>
    <p:restoredTop sz="93375" autoAdjust="0"/>
  </p:normalViewPr>
  <p:slideViewPr>
    <p:cSldViewPr snapToGrid="0">
      <p:cViewPr varScale="1">
        <p:scale>
          <a:sx n="164" d="100"/>
          <a:sy n="164" d="100"/>
        </p:scale>
        <p:origin x="-124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slide" Target="slides/slide109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notesMaster" Target="notesMasters/notesMaster1.xml"/><Relationship Id="rId112" Type="http://schemas.openxmlformats.org/officeDocument/2006/relationships/handoutMaster" Target="handoutMasters/handoutMaster1.xml"/><Relationship Id="rId113" Type="http://schemas.openxmlformats.org/officeDocument/2006/relationships/printerSettings" Target="printerSettings/printerSettings1.bin"/><Relationship Id="rId114" Type="http://schemas.openxmlformats.org/officeDocument/2006/relationships/commentAuthors" Target="commentAuthors.xml"/><Relationship Id="rId115" Type="http://schemas.openxmlformats.org/officeDocument/2006/relationships/presProps" Target="presProps.xml"/><Relationship Id="rId116" Type="http://schemas.openxmlformats.org/officeDocument/2006/relationships/viewProps" Target="viewProps.xml"/><Relationship Id="rId117" Type="http://schemas.openxmlformats.org/officeDocument/2006/relationships/theme" Target="theme/theme1.xml"/><Relationship Id="rId11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D6D355-79FC-3B49-B70B-3953F862B320}" type="datetimeFigureOut">
              <a:rPr lang="it-IT" smtClean="0"/>
              <a:t>15/10/14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C5118-C841-CA4B-8234-FA42233132D0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24128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5FD7A-8030-41A8-8C3B-561CC7DA4ADD}" type="datetimeFigureOut">
              <a:rPr lang="en-US" smtClean="0"/>
              <a:pPr/>
              <a:t>15/10/14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1F0E9-CA0C-468B-9664-055C721D9901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1367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1F0E9-CA0C-468B-9664-055C721D990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5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F1F0E9-CA0C-468B-9664-055C721D9901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73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CMSSWIntroduction_Chapter1.pptx" TargetMode="External"/><Relationship Id="rId4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owerpointTemplat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477000"/>
            <a:ext cx="914400" cy="244475"/>
          </a:xfrm>
        </p:spPr>
        <p:txBody>
          <a:bodyPr/>
          <a:lstStyle/>
          <a:p>
            <a:fld id="{0AE57806-A932-2240-A51A-E66E673D9C71}" type="datetime1">
              <a:rPr lang="en-US" smtClean="0"/>
              <a:t>15/10/14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477000"/>
            <a:ext cx="7315200" cy="244475"/>
          </a:xfrm>
        </p:spPr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477000"/>
            <a:ext cx="533400" cy="244475"/>
          </a:xfrm>
        </p:spPr>
        <p:txBody>
          <a:bodyPr/>
          <a:lstStyle/>
          <a:p>
            <a:fld id="{5665F105-2CC7-4210-BDC5-304440EAABCA}" type="slidenum">
              <a:rPr lang="en-US" smtClean="0"/>
              <a:pPr/>
              <a:t>‹n.›</a:t>
            </a:fld>
            <a:endParaRPr lang="en-US"/>
          </a:p>
        </p:txBody>
      </p:sp>
      <p:pic>
        <p:nvPicPr>
          <p:cNvPr id="8" name="Immagine 7" descr="temp.png">
            <a:hlinkClick r:id="rId3" action="ppaction://hlinkpres?slideindex=1&amp;slidetitle=" tooltip="Go to index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5" y="0"/>
            <a:ext cx="454891" cy="441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103AE-C765-6743-BB13-810F8AB7F3DC}" type="datetime1">
              <a:rPr lang="en-US" smtClean="0"/>
              <a:t>15/10/14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2BF4-100A-084D-B66B-E6EE01BF81CD}" type="datetime1">
              <a:rPr lang="en-US" smtClean="0"/>
              <a:t>15/10/14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CEA27-D2AD-4147-A283-1A8BE9EF1A92}" type="datetime1">
              <a:rPr lang="en-US" smtClean="0"/>
              <a:t>15/10/14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30899C-106C-2A4E-B540-91D1077D707B}" type="datetime1">
              <a:rPr lang="en-US" smtClean="0"/>
              <a:t>15/10/14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46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9998E-2933-3745-A691-F915906D711C}" type="datetime1">
              <a:rPr lang="en-US" smtClean="0"/>
              <a:t>15/10/14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ED98D6-6E28-E843-80E2-F5F8478FC211}" type="datetime1">
              <a:rPr lang="en-US" smtClean="0"/>
              <a:t>15/10/14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D96B8-4DEE-2B49-B737-839504EC5A0B}" type="datetime1">
              <a:rPr lang="en-US" smtClean="0"/>
              <a:t>15/10/14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75BB4-E651-2B4C-A9C0-F6FD9110BAA4}" type="datetime1">
              <a:rPr lang="en-US" smtClean="0"/>
              <a:t>15/10/14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4B1B5-6E5D-F948-888D-F5B702EEC3CD}" type="datetime1">
              <a:rPr lang="en-US" smtClean="0"/>
              <a:t>15/10/14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werpointTemplate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" y="6477000"/>
            <a:ext cx="914400" cy="244475"/>
          </a:xfrm>
        </p:spPr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66800" y="6477000"/>
            <a:ext cx="7315200" cy="244475"/>
          </a:xfrm>
        </p:spPr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477000"/>
            <a:ext cx="533400" cy="244475"/>
          </a:xfrm>
        </p:spPr>
        <p:txBody>
          <a:bodyPr/>
          <a:lstStyle/>
          <a:p>
            <a:fld id="{5665F105-2CC7-4210-BDC5-304440EAABCA}" type="slidenum">
              <a:rPr lang="en-US" smtClean="0"/>
              <a:pPr/>
              <a:t>‹n.›</a:t>
            </a:fld>
            <a:endParaRPr lang="en-US"/>
          </a:p>
        </p:txBody>
      </p:sp>
      <p:pic>
        <p:nvPicPr>
          <p:cNvPr id="9" name="Immagine 8" descr="temp.png">
            <a:hlinkClick r:id="" action="ppaction://hlinkshowjump?jump=lastslide" tooltip="Go to index of chapters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685" y="0"/>
            <a:ext cx="454891" cy="441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C0EA2-126A-CA46-B6A7-93700724831B}" type="datetime1">
              <a:rPr lang="en-US" smtClean="0"/>
              <a:t>15/10/14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‹n.›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E44FA-6264-4645-93A0-2FD74652B2D5}" type="datetime1">
              <a:rPr lang="en-US" smtClean="0"/>
              <a:t>15/10/14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Dario Menasce - Introduzione al CGI Web Programming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5F105-2CC7-4210-BDC5-304440EAABCA}" type="slidenum">
              <a:rPr lang="en-US" smtClean="0"/>
              <a:pPr/>
              <a:t>‹n.›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4" Type="http://schemas.openxmlformats.org/officeDocument/2006/relationships/image" Target="../media/image162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4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6.png"/><Relationship Id="rId3" Type="http://schemas.openxmlformats.org/officeDocument/2006/relationships/image" Target="../media/image165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7.png"/><Relationship Id="rId3" Type="http://schemas.openxmlformats.org/officeDocument/2006/relationships/image" Target="../media/image165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image" Target="../media/image16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8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0.png"/><Relationship Id="rId3" Type="http://schemas.openxmlformats.org/officeDocument/2006/relationships/image" Target="../media/image16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65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0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0.png"/><Relationship Id="rId3" Type="http://schemas.openxmlformats.org/officeDocument/2006/relationships/image" Target="../media/image165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2.png"/><Relationship Id="rId3" Type="http://schemas.openxmlformats.org/officeDocument/2006/relationships/image" Target="../media/image17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74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9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4.png"/><Relationship Id="rId3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5.png"/><Relationship Id="rId3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6.png"/><Relationship Id="rId3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Relationship Id="rId3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png"/><Relationship Id="rId3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7.png"/><Relationship Id="rId3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microsoft.com/office/2007/relationships/hdphoto" Target="../media/hdphoto2.wdp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11.png"/><Relationship Id="rId5" Type="http://schemas.openxmlformats.org/officeDocument/2006/relationships/image" Target="../media/image7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4.png"/><Relationship Id="rId3" Type="http://schemas.openxmlformats.org/officeDocument/2006/relationships/image" Target="../media/image1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5.png"/><Relationship Id="rId3" Type="http://schemas.openxmlformats.org/officeDocument/2006/relationships/image" Target="../media/image1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6.png"/><Relationship Id="rId3" Type="http://schemas.openxmlformats.org/officeDocument/2006/relationships/image" Target="../media/image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1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4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8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9.png"/><Relationship Id="rId3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0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01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2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1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0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4" Type="http://schemas.openxmlformats.org/officeDocument/2006/relationships/image" Target="../media/image111.png"/><Relationship Id="rId5" Type="http://schemas.openxmlformats.org/officeDocument/2006/relationships/image" Target="../media/image11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4" Type="http://schemas.openxmlformats.org/officeDocument/2006/relationships/image" Target="../media/image11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19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7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7.png"/><Relationship Id="rId1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6" Type="http://schemas.openxmlformats.org/officeDocument/2006/relationships/image" Target="../media/image123.png"/><Relationship Id="rId7" Type="http://schemas.openxmlformats.org/officeDocument/2006/relationships/image" Target="../media/image16.png"/><Relationship Id="rId8" Type="http://schemas.openxmlformats.org/officeDocument/2006/relationships/image" Target="../media/image124.png"/><Relationship Id="rId9" Type="http://schemas.openxmlformats.org/officeDocument/2006/relationships/image" Target="../media/image125.png"/><Relationship Id="rId10" Type="http://schemas.openxmlformats.org/officeDocument/2006/relationships/image" Target="../media/image126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8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29.png"/><Relationship Id="rId3" Type="http://schemas.openxmlformats.org/officeDocument/2006/relationships/image" Target="../media/image13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4" Type="http://schemas.openxmlformats.org/officeDocument/2006/relationships/image" Target="../media/image133.png"/><Relationship Id="rId5" Type="http://schemas.openxmlformats.org/officeDocument/2006/relationships/image" Target="../media/image130.png"/><Relationship Id="rId6" Type="http://schemas.openxmlformats.org/officeDocument/2006/relationships/image" Target="../media/image13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5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4" Type="http://schemas.openxmlformats.org/officeDocument/2006/relationships/image" Target="../media/image122.png"/><Relationship Id="rId5" Type="http://schemas.openxmlformats.org/officeDocument/2006/relationships/image" Target="../media/image137.png"/><Relationship Id="rId6" Type="http://schemas.openxmlformats.org/officeDocument/2006/relationships/image" Target="../media/image14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35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4" Type="http://schemas.openxmlformats.org/officeDocument/2006/relationships/image" Target="../media/image144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4" Type="http://schemas.openxmlformats.org/officeDocument/2006/relationships/image" Target="../media/image146.png"/><Relationship Id="rId5" Type="http://schemas.openxmlformats.org/officeDocument/2006/relationships/image" Target="../media/image147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5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8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9.png"/><Relationship Id="rId3" Type="http://schemas.openxmlformats.org/officeDocument/2006/relationships/image" Target="../media/image15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8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9.png"/><Relationship Id="rId3" Type="http://schemas.openxmlformats.org/officeDocument/2006/relationships/image" Target="../media/image15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s://play.google.com/store/apps/details?id=org.zwiener.wimu&amp;hl=en" TargetMode="External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8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3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4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41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42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6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7.png"/><Relationship Id="rId3" Type="http://schemas.openxmlformats.org/officeDocument/2006/relationships/image" Target="../media/image158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5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160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-151650" y="-123205"/>
            <a:ext cx="9392801" cy="7136396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815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Immagine 5" descr="ph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90" y="1027760"/>
            <a:ext cx="3243361" cy="5330983"/>
          </a:xfrm>
          <a:prstGeom prst="rect">
            <a:avLst/>
          </a:prstGeom>
          <a:effectLst>
            <a:outerShdw blurRad="136525" dist="215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b="89377"/>
          <a:stretch/>
        </p:blipFill>
        <p:spPr>
          <a:xfrm>
            <a:off x="2798417" y="1292468"/>
            <a:ext cx="6295238" cy="3764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magine 7" descr="te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915" y="3676582"/>
            <a:ext cx="584200" cy="635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/>
          <a:srcRect t="10457"/>
          <a:stretch/>
        </p:blipFill>
        <p:spPr>
          <a:xfrm>
            <a:off x="2799919" y="1660817"/>
            <a:ext cx="6295238" cy="31736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CasellaDiTesto 10"/>
          <p:cNvSpPr txBox="1"/>
          <p:nvPr/>
        </p:nvSpPr>
        <p:spPr>
          <a:xfrm>
            <a:off x="2767827" y="4901043"/>
            <a:ext cx="123321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206375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dirty="0" err="1" smtClean="0"/>
              <a:t>Timestamp</a:t>
            </a:r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2808530" y="1652678"/>
            <a:ext cx="1107130" cy="316695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3522636" y="5338387"/>
            <a:ext cx="107170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206375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dirty="0" smtClean="0"/>
              <a:t>Sensor ID</a:t>
            </a:r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3956361" y="1650394"/>
            <a:ext cx="241949" cy="316695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4847292" y="4896474"/>
            <a:ext cx="125429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206375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dirty="0" smtClean="0"/>
              <a:t>Data: x, y, </a:t>
            </a:r>
            <a:r>
              <a:rPr lang="it-IT" dirty="0" err="1" smtClean="0"/>
              <a:t>z</a:t>
            </a:r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4336699" y="1656252"/>
            <a:ext cx="2224676" cy="316695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6166079" y="5344245"/>
            <a:ext cx="1071703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206375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dirty="0" smtClean="0"/>
              <a:t>Sensor ID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6599804" y="1656252"/>
            <a:ext cx="241949" cy="316695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7429917" y="4886049"/>
            <a:ext cx="125429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206375" dist="762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dirty="0" smtClean="0"/>
              <a:t>Data: x, y, </a:t>
            </a:r>
            <a:r>
              <a:rPr lang="it-IT" dirty="0" err="1" smtClean="0"/>
              <a:t>z</a:t>
            </a:r>
            <a:endParaRPr lang="it-IT" dirty="0"/>
          </a:p>
        </p:txBody>
      </p:sp>
      <p:sp>
        <p:nvSpPr>
          <p:cNvPr id="20" name="Rettangolo 19"/>
          <p:cNvSpPr/>
          <p:nvPr/>
        </p:nvSpPr>
        <p:spPr>
          <a:xfrm>
            <a:off x="6919324" y="1645827"/>
            <a:ext cx="2149375" cy="316695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583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2332E-6 -4.58546E-7 C -0.03629 0.01945 -0.06893 0.03914 -0.11252 0.05327 C -0.15575 0.06739 -0.20507 0.0799 -0.2622 0.08499 C -0.32123 0.08986 -0.40007 0.09287 -0.47456 0.0836 C -0.54957 0.07434 -0.64212 0.05512 -0.70133 0.03034 C -0.7628 0.00556 -0.79996 -0.03196 -0.82966 -0.06508 C -0.86108 -0.09819 -0.87254 -0.13316 -0.88869 -0.16721 " pathEditMode="relative" rAng="0" ptsTypes="aaaaaaA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35" y="-37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100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938" t="33967" r="20356" b="29338"/>
          <a:stretch/>
        </p:blipFill>
        <p:spPr>
          <a:xfrm>
            <a:off x="93495" y="1098526"/>
            <a:ext cx="7191319" cy="2516482"/>
          </a:xfrm>
          <a:prstGeom prst="rect">
            <a:avLst/>
          </a:prstGeom>
          <a:ln w="28575" cmpd="sng"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219" y="3216594"/>
            <a:ext cx="4609495" cy="3164728"/>
          </a:xfrm>
          <a:prstGeom prst="rect">
            <a:avLst/>
          </a:prstGeom>
          <a:ln w="19050" cmpd="sng"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83" y="3736441"/>
            <a:ext cx="2870431" cy="2667736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243123" y="1106317"/>
            <a:ext cx="5033900" cy="2508692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1265793" y="4035722"/>
            <a:ext cx="775513" cy="284846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 descr="tem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00" y="4617124"/>
            <a:ext cx="584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2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64283E-7 3.49618E-7 C 0.01163 0.00903 0.02343 0.01829 0.03748 0.02385 C 0.05154 0.02941 0.06768 0.03126 0.08434 0.03288 C 0.101 0.0345 0.12044 0.03496 0.13797 0.03404 C 0.1555 0.03311 0.1758 0.03288 0.19004 0.02732 C 0.20427 0.02176 0.21659 0.01042 0.22318 3.49618E-7 C 0.22978 -0.01042 0.22891 -0.02547 0.22995 -0.03519 C 0.23099 -0.04492 0.23065 -0.05233 0.22995 -0.05788 C 0.22926 -0.06344 0.22752 -0.06599 0.22579 -0.0683 " pathEditMode="relative" ptsTypes="aaaaaaaaA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101</a:t>
            </a:fld>
            <a:endParaRPr lang="en-US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25" name="Rettangolo 24"/>
          <p:cNvSpPr/>
          <p:nvPr/>
        </p:nvSpPr>
        <p:spPr>
          <a:xfrm>
            <a:off x="568761" y="3817575"/>
            <a:ext cx="7682168" cy="2898240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794655" y="638860"/>
            <a:ext cx="5918677" cy="311638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219" y="3450324"/>
            <a:ext cx="4609495" cy="3164728"/>
          </a:xfrm>
          <a:prstGeom prst="rect">
            <a:avLst/>
          </a:prstGeom>
          <a:ln w="19050" cmpd="sng"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Rettangolo 10"/>
          <p:cNvSpPr/>
          <p:nvPr/>
        </p:nvSpPr>
        <p:spPr>
          <a:xfrm>
            <a:off x="1997229" y="2178052"/>
            <a:ext cx="3144993" cy="15924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8718403" y="3460142"/>
            <a:ext cx="194782" cy="16265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/>
          <p:cNvSpPr/>
          <p:nvPr/>
        </p:nvSpPr>
        <p:spPr>
          <a:xfrm>
            <a:off x="8465658" y="3448931"/>
            <a:ext cx="283910" cy="18165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4476932" y="3656551"/>
            <a:ext cx="2125206" cy="16933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4479462" y="3832615"/>
            <a:ext cx="4528472" cy="275421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29380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2385 " pathEditMode="relative" ptsTypes="AA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441 0 " pathEditMode="relative" ptsTypes="AA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117E-6 0.02385 L -2.3117E-6 0.0500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7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0" presetClass="path" presetSubtype="0" accel="50000" de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641E-6 0.05001 L 1.73641E-6 0.072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35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0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9804E-8 0.07267 L 0.00052 0.0965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18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1" grpId="2" animBg="1"/>
      <p:bldP spid="11" grpId="3" animBg="1"/>
      <p:bldP spid="11" grpId="4" animBg="1"/>
      <p:bldP spid="17" grpId="0" animBg="1"/>
      <p:bldP spid="17" grpId="1" animBg="1"/>
      <p:bldP spid="17" grpId="2" animBg="1"/>
      <p:bldP spid="17" grpId="3" animBg="1"/>
      <p:bldP spid="22" grpId="0" animBg="1"/>
      <p:bldP spid="22" grpId="2" animBg="1"/>
      <p:bldP spid="22" grpId="3" animBg="1"/>
      <p:bldP spid="23" grpId="0" animBg="1"/>
      <p:bldP spid="23" grpId="1" animBg="1"/>
      <p:bldP spid="24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102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604345" y="3485931"/>
            <a:ext cx="6665310" cy="3231931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219" y="3450324"/>
            <a:ext cx="4609495" cy="3164728"/>
          </a:xfrm>
          <a:prstGeom prst="rect">
            <a:avLst/>
          </a:prstGeom>
          <a:ln w="19050" cmpd="sng"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ttangolo 7"/>
          <p:cNvSpPr/>
          <p:nvPr/>
        </p:nvSpPr>
        <p:spPr>
          <a:xfrm>
            <a:off x="8465658" y="3448931"/>
            <a:ext cx="283910" cy="18165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275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25" name="Rettangolo 24"/>
          <p:cNvSpPr/>
          <p:nvPr/>
        </p:nvSpPr>
        <p:spPr>
          <a:xfrm>
            <a:off x="498640" y="3202086"/>
            <a:ext cx="7682168" cy="3490356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2454242" y="771306"/>
            <a:ext cx="4814990" cy="244636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2478555" y="788792"/>
            <a:ext cx="4486817" cy="238992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2"/>
          <a:srcRect l="768" t="46287" r="25862" b="36446"/>
          <a:stretch/>
        </p:blipFill>
        <p:spPr>
          <a:xfrm>
            <a:off x="70121" y="3194297"/>
            <a:ext cx="6703896" cy="1184227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737443" y="1371210"/>
            <a:ext cx="6786174" cy="1192018"/>
          </a:xfrm>
          <a:prstGeom prst="rect">
            <a:avLst/>
          </a:prstGeom>
          <a:noFill/>
          <a:ln w="28575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l="938" t="14428" r="17287" b="48538"/>
          <a:stretch/>
        </p:blipFill>
        <p:spPr>
          <a:xfrm>
            <a:off x="85703" y="4362941"/>
            <a:ext cx="7471805" cy="2539857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103</a:t>
            </a:fld>
            <a:endParaRPr lang="en-US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219" y="3450324"/>
            <a:ext cx="4609495" cy="3164728"/>
          </a:xfrm>
          <a:prstGeom prst="rect">
            <a:avLst/>
          </a:prstGeom>
          <a:ln w="19050" cmpd="sng"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ttangolo 21"/>
          <p:cNvSpPr/>
          <p:nvPr/>
        </p:nvSpPr>
        <p:spPr>
          <a:xfrm>
            <a:off x="4484331" y="3651497"/>
            <a:ext cx="743594" cy="18165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12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76189E-7 -7.01551E-7 L 0.19508 -0.26487 " pathEditMode="relative" ptsTypes="AA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591 0 " pathEditMode="relative" ptsTypes="AA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0309E-6 3.5448E-6 L 0.14665 -0.5100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4" y="-2551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59 4.14679E-6 L 0.16348 4.14679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7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8" grpId="1" animBg="1"/>
      <p:bldP spid="8" grpId="0" animBg="1"/>
      <p:bldP spid="8" grpId="1" animBg="1"/>
      <p:bldP spid="22" grpId="0" animBg="1"/>
      <p:bldP spid="22" grpId="1" animBg="1"/>
      <p:bldP spid="22" grpId="2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104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25" name="Rettangolo 24"/>
          <p:cNvSpPr/>
          <p:nvPr/>
        </p:nvSpPr>
        <p:spPr>
          <a:xfrm>
            <a:off x="654465" y="3272208"/>
            <a:ext cx="7682168" cy="3404652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219" y="3450324"/>
            <a:ext cx="4609495" cy="3164728"/>
          </a:xfrm>
          <a:prstGeom prst="rect">
            <a:avLst/>
          </a:prstGeom>
          <a:ln w="19050" cmpd="sng"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Rettangolo 23"/>
          <p:cNvSpPr/>
          <p:nvPr/>
        </p:nvSpPr>
        <p:spPr>
          <a:xfrm>
            <a:off x="4479462" y="3832615"/>
            <a:ext cx="4528472" cy="275421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2629512" y="1639933"/>
            <a:ext cx="3455450" cy="21431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98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12272 " pathEditMode="relative" ptsTypes="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3" grpId="0" animBg="1"/>
      <p:bldP spid="13" grpId="1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25" name="Rettangolo 24"/>
          <p:cNvSpPr/>
          <p:nvPr/>
        </p:nvSpPr>
        <p:spPr>
          <a:xfrm>
            <a:off x="654465" y="4604462"/>
            <a:ext cx="7682168" cy="2072398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2582763" y="798509"/>
            <a:ext cx="5060447" cy="256718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 rotWithShape="1">
          <a:blip r:embed="rId3"/>
          <a:srcRect l="27410" t="48786" r="37628" b="36332"/>
          <a:stretch/>
        </p:blipFill>
        <p:spPr>
          <a:xfrm>
            <a:off x="2508782" y="3357908"/>
            <a:ext cx="3194410" cy="1020618"/>
          </a:xfrm>
          <a:prstGeom prst="rect">
            <a:avLst/>
          </a:prstGeom>
          <a:ln w="28575" cmpd="sng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105</a:t>
            </a:fld>
            <a:endParaRPr lang="en-US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3219" y="3450324"/>
            <a:ext cx="4609495" cy="3164728"/>
          </a:xfrm>
          <a:prstGeom prst="rect">
            <a:avLst/>
          </a:prstGeom>
          <a:ln w="19050" cmpd="sng"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Rettangolo 23"/>
          <p:cNvSpPr/>
          <p:nvPr/>
        </p:nvSpPr>
        <p:spPr>
          <a:xfrm>
            <a:off x="4479462" y="3832615"/>
            <a:ext cx="4528472" cy="275421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4542297" y="3868151"/>
            <a:ext cx="498640" cy="244253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694696" y="6014628"/>
            <a:ext cx="3976959" cy="53757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807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3724E-6 3.07016E-6 L -0.17545 -0.23177 " pathEditMode="relative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1" grpId="1" animBg="1"/>
      <p:bldP spid="12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106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25" name="Rettangolo 24"/>
          <p:cNvSpPr/>
          <p:nvPr/>
        </p:nvSpPr>
        <p:spPr>
          <a:xfrm>
            <a:off x="654465" y="3272208"/>
            <a:ext cx="7682168" cy="3404652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219" y="3450324"/>
            <a:ext cx="4609495" cy="3164728"/>
          </a:xfrm>
          <a:prstGeom prst="rect">
            <a:avLst/>
          </a:prstGeom>
          <a:ln w="19050" cmpd="sng">
            <a:solidFill>
              <a:srgbClr val="1F497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Rettangolo 23"/>
          <p:cNvSpPr/>
          <p:nvPr/>
        </p:nvSpPr>
        <p:spPr>
          <a:xfrm>
            <a:off x="4479462" y="3832615"/>
            <a:ext cx="4528472" cy="275421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2637162" y="2649841"/>
            <a:ext cx="3455450" cy="21431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1101059"/>
      </p:ext>
    </p:extLst>
  </p:cSld>
  <p:clrMapOvr>
    <a:masterClrMapping/>
  </p:clrMapOvr>
  <p:transition xmlns:p14="http://schemas.microsoft.com/office/powerpoint/2010/main" spd="slow">
    <p:push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107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802435" y="1992037"/>
            <a:ext cx="2795386" cy="37206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1809480" y="973862"/>
            <a:ext cx="2413476" cy="20436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801223" y="2358042"/>
            <a:ext cx="7226109" cy="201057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3"/>
          <a:srcRect l="20848" t="56226" r="1536" b="26705"/>
          <a:stretch/>
        </p:blipFill>
        <p:spPr>
          <a:xfrm>
            <a:off x="3373773" y="3022072"/>
            <a:ext cx="7091813" cy="1170576"/>
          </a:xfrm>
          <a:prstGeom prst="rect">
            <a:avLst/>
          </a:prstGeom>
          <a:ln w="28575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asellaDiTesto 12"/>
          <p:cNvSpPr txBox="1"/>
          <p:nvPr/>
        </p:nvSpPr>
        <p:spPr>
          <a:xfrm>
            <a:off x="4776032" y="5352395"/>
            <a:ext cx="3848875" cy="646331"/>
          </a:xfrm>
          <a:prstGeom prst="rect">
            <a:avLst/>
          </a:prstGeom>
          <a:solidFill>
            <a:srgbClr val="FFFFFF"/>
          </a:solidFill>
          <a:ln w="28575" cmpd="sng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Stessa cosa per le righe corrispondenti alle misure di </a:t>
            </a:r>
            <a:r>
              <a:rPr lang="it-IT" b="1" dirty="0" smtClean="0">
                <a:solidFill>
                  <a:srgbClr val="0000FF"/>
                </a:solidFill>
                <a:latin typeface="Courier"/>
                <a:cs typeface="Courier"/>
              </a:rPr>
              <a:t>y</a:t>
            </a:r>
            <a:r>
              <a:rPr lang="it-IT" dirty="0" smtClean="0"/>
              <a:t> e di </a:t>
            </a:r>
            <a:r>
              <a:rPr lang="it-IT" b="1" dirty="0" err="1" smtClean="0">
                <a:solidFill>
                  <a:srgbClr val="0000FF"/>
                </a:solidFill>
                <a:latin typeface="Courier"/>
                <a:cs typeface="Courier"/>
              </a:rPr>
              <a:t>z</a:t>
            </a:r>
            <a:r>
              <a:rPr lang="it-IT" dirty="0" smtClean="0"/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1417693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0604E-6 2.30377E-6 L -0.16244 0.0011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2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108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74515" y="658551"/>
            <a:ext cx="3507002" cy="139096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60500" y="2142262"/>
            <a:ext cx="8215637" cy="142249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564004" y="3652248"/>
            <a:ext cx="8215637" cy="303933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t="9579" r="30023" b="36271"/>
          <a:stretch/>
        </p:blipFill>
        <p:spPr>
          <a:xfrm>
            <a:off x="2592551" y="2942897"/>
            <a:ext cx="6393793" cy="3713656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/>
          <a:srcRect t="12132" r="5675" b="14304"/>
          <a:stretch/>
        </p:blipFill>
        <p:spPr>
          <a:xfrm>
            <a:off x="376620" y="1629103"/>
            <a:ext cx="8618483" cy="5044966"/>
          </a:xfrm>
          <a:prstGeom prst="rect">
            <a:avLst/>
          </a:prstGeom>
          <a:ln w="19050" cmpd="sng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3815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0" grpId="0" animBg="1"/>
      <p:bldP spid="10" grpId="1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F0E7B-2DA5-C04A-BA19-BE596536F5C7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109</a:t>
            </a:fld>
            <a:endParaRPr lang="en-US"/>
          </a:p>
        </p:txBody>
      </p:sp>
      <p:sp>
        <p:nvSpPr>
          <p:cNvPr id="5" name="Rettangolo 4"/>
          <p:cNvSpPr/>
          <p:nvPr/>
        </p:nvSpPr>
        <p:spPr>
          <a:xfrm>
            <a:off x="2218913" y="2967335"/>
            <a:ext cx="47061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Fine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terza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parte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771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605012" y="2523793"/>
            <a:ext cx="6325296" cy="707886"/>
          </a:xfrm>
          <a:prstGeom prst="rect">
            <a:avLst/>
          </a:prstGeom>
          <a:solidFill>
            <a:srgbClr val="FFF5D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Miglioriamo ora lo script con due funzionalità: la </a:t>
            </a:r>
            <a:r>
              <a:rPr lang="it-IT" sz="2000" b="1" i="1" dirty="0" smtClean="0">
                <a:solidFill>
                  <a:srgbClr val="0000FF"/>
                </a:solidFill>
              </a:rPr>
              <a:t>decodifica</a:t>
            </a:r>
            <a:r>
              <a:rPr lang="it-IT" sz="2000" dirty="0" smtClean="0"/>
              <a:t> dei dati in arrivo e la loro gestione in un </a:t>
            </a:r>
            <a:r>
              <a:rPr lang="it-IT" sz="2000" b="1" i="1" dirty="0" smtClean="0">
                <a:solidFill>
                  <a:srgbClr val="0000FF"/>
                </a:solidFill>
              </a:rPr>
              <a:t>buffer circolare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t="10457" b="83571"/>
          <a:stretch/>
        </p:blipFill>
        <p:spPr>
          <a:xfrm>
            <a:off x="235611" y="4290446"/>
            <a:ext cx="8474336" cy="2849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Connettore 2 8"/>
          <p:cNvCxnSpPr/>
          <p:nvPr/>
        </p:nvCxnSpPr>
        <p:spPr>
          <a:xfrm flipH="1" flipV="1">
            <a:off x="928036" y="4583533"/>
            <a:ext cx="553565" cy="1058365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H="1" flipV="1">
            <a:off x="1978181" y="4599816"/>
            <a:ext cx="268642" cy="1042082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flipV="1">
            <a:off x="3256265" y="4762642"/>
            <a:ext cx="512862" cy="862974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arentesi graffa aperta 15"/>
          <p:cNvSpPr/>
          <p:nvPr/>
        </p:nvSpPr>
        <p:spPr>
          <a:xfrm rot="16200000">
            <a:off x="3671408" y="3224019"/>
            <a:ext cx="195391" cy="2816722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Connettore 2 17"/>
          <p:cNvCxnSpPr>
            <a:endCxn id="21" idx="1"/>
          </p:cNvCxnSpPr>
          <p:nvPr/>
        </p:nvCxnSpPr>
        <p:spPr>
          <a:xfrm flipV="1">
            <a:off x="4330833" y="4746359"/>
            <a:ext cx="2668979" cy="911823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arentesi graffa aperta 20"/>
          <p:cNvSpPr/>
          <p:nvPr/>
        </p:nvSpPr>
        <p:spPr>
          <a:xfrm rot="16200000">
            <a:off x="6896902" y="2957170"/>
            <a:ext cx="205818" cy="3372559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237401" y="6004967"/>
            <a:ext cx="3637553" cy="27680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78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6" grpId="0" animBg="1"/>
      <p:bldP spid="16" grpId="1" animBg="1"/>
      <p:bldP spid="21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1572" y="1041013"/>
            <a:ext cx="3698696" cy="41634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ttangolo 6"/>
          <p:cNvSpPr/>
          <p:nvPr/>
        </p:nvSpPr>
        <p:spPr>
          <a:xfrm>
            <a:off x="261824" y="2667048"/>
            <a:ext cx="2522284" cy="27680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259551" y="3519597"/>
            <a:ext cx="3232794" cy="27680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57278" y="4974601"/>
            <a:ext cx="3723506" cy="27680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63146" y="5810868"/>
            <a:ext cx="3723506" cy="29508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260873" y="3927950"/>
            <a:ext cx="3723506" cy="49275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/>
          <p:cNvCxnSpPr>
            <a:stCxn id="7" idx="0"/>
            <a:endCxn id="6" idx="2"/>
          </p:cNvCxnSpPr>
          <p:nvPr/>
        </p:nvCxnSpPr>
        <p:spPr>
          <a:xfrm flipV="1">
            <a:off x="1522966" y="1457358"/>
            <a:ext cx="3587954" cy="1209690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7847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t="10457" b="84259"/>
          <a:stretch/>
        </p:blipFill>
        <p:spPr>
          <a:xfrm>
            <a:off x="461276" y="1107212"/>
            <a:ext cx="6295238" cy="187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t="10457" b="78747"/>
          <a:stretch/>
        </p:blipFill>
        <p:spPr>
          <a:xfrm>
            <a:off x="461276" y="1359592"/>
            <a:ext cx="6295238" cy="38264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t="10457" b="73464"/>
          <a:stretch/>
        </p:blipFill>
        <p:spPr>
          <a:xfrm>
            <a:off x="461276" y="1807362"/>
            <a:ext cx="6295238" cy="5698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/>
          <a:srcRect t="15345" b="31364"/>
          <a:stretch/>
        </p:blipFill>
        <p:spPr>
          <a:xfrm>
            <a:off x="461276" y="4493981"/>
            <a:ext cx="6295238" cy="1888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Figura a mano libera 9"/>
          <p:cNvSpPr/>
          <p:nvPr/>
        </p:nvSpPr>
        <p:spPr>
          <a:xfrm>
            <a:off x="253333" y="1196766"/>
            <a:ext cx="217037" cy="252380"/>
          </a:xfrm>
          <a:custGeom>
            <a:avLst/>
            <a:gdLst>
              <a:gd name="connsiteX0" fmla="*/ 234203 w 234203"/>
              <a:gd name="connsiteY0" fmla="*/ 0 h 252380"/>
              <a:gd name="connsiteX1" fmla="*/ 169077 w 234203"/>
              <a:gd name="connsiteY1" fmla="*/ 24424 h 252380"/>
              <a:gd name="connsiteX2" fmla="*/ 14405 w 234203"/>
              <a:gd name="connsiteY2" fmla="*/ 81413 h 252380"/>
              <a:gd name="connsiteX3" fmla="*/ 30686 w 234203"/>
              <a:gd name="connsiteY3" fmla="*/ 170967 h 252380"/>
              <a:gd name="connsiteX4" fmla="*/ 226062 w 234203"/>
              <a:gd name="connsiteY4" fmla="*/ 252380 h 252380"/>
              <a:gd name="connsiteX5" fmla="*/ 226062 w 234203"/>
              <a:gd name="connsiteY5" fmla="*/ 252380 h 252380"/>
              <a:gd name="connsiteX0" fmla="*/ 229977 w 229977"/>
              <a:gd name="connsiteY0" fmla="*/ 0 h 252380"/>
              <a:gd name="connsiteX1" fmla="*/ 104526 w 229977"/>
              <a:gd name="connsiteY1" fmla="*/ 14899 h 252380"/>
              <a:gd name="connsiteX2" fmla="*/ 10179 w 229977"/>
              <a:gd name="connsiteY2" fmla="*/ 81413 h 252380"/>
              <a:gd name="connsiteX3" fmla="*/ 26460 w 229977"/>
              <a:gd name="connsiteY3" fmla="*/ 170967 h 252380"/>
              <a:gd name="connsiteX4" fmla="*/ 221836 w 229977"/>
              <a:gd name="connsiteY4" fmla="*/ 252380 h 252380"/>
              <a:gd name="connsiteX5" fmla="*/ 221836 w 229977"/>
              <a:gd name="connsiteY5" fmla="*/ 252380 h 252380"/>
              <a:gd name="connsiteX0" fmla="*/ 222764 w 222764"/>
              <a:gd name="connsiteY0" fmla="*/ 0 h 252380"/>
              <a:gd name="connsiteX1" fmla="*/ 97313 w 222764"/>
              <a:gd name="connsiteY1" fmla="*/ 14899 h 252380"/>
              <a:gd name="connsiteX2" fmla="*/ 2966 w 222764"/>
              <a:gd name="connsiteY2" fmla="*/ 81413 h 252380"/>
              <a:gd name="connsiteX3" fmla="*/ 41472 w 222764"/>
              <a:gd name="connsiteY3" fmla="*/ 202717 h 252380"/>
              <a:gd name="connsiteX4" fmla="*/ 214623 w 222764"/>
              <a:gd name="connsiteY4" fmla="*/ 252380 h 252380"/>
              <a:gd name="connsiteX5" fmla="*/ 214623 w 222764"/>
              <a:gd name="connsiteY5" fmla="*/ 252380 h 252380"/>
              <a:gd name="connsiteX0" fmla="*/ 222235 w 222235"/>
              <a:gd name="connsiteY0" fmla="*/ 0 h 252380"/>
              <a:gd name="connsiteX1" fmla="*/ 96784 w 222235"/>
              <a:gd name="connsiteY1" fmla="*/ 14899 h 252380"/>
              <a:gd name="connsiteX2" fmla="*/ 2437 w 222235"/>
              <a:gd name="connsiteY2" fmla="*/ 81413 h 252380"/>
              <a:gd name="connsiteX3" fmla="*/ 44118 w 222235"/>
              <a:gd name="connsiteY3" fmla="*/ 180492 h 252380"/>
              <a:gd name="connsiteX4" fmla="*/ 214094 w 222235"/>
              <a:gd name="connsiteY4" fmla="*/ 252380 h 252380"/>
              <a:gd name="connsiteX5" fmla="*/ 214094 w 222235"/>
              <a:gd name="connsiteY5" fmla="*/ 252380 h 252380"/>
              <a:gd name="connsiteX0" fmla="*/ 234221 w 234221"/>
              <a:gd name="connsiteY0" fmla="*/ 0 h 252380"/>
              <a:gd name="connsiteX1" fmla="*/ 108770 w 234221"/>
              <a:gd name="connsiteY1" fmla="*/ 14899 h 252380"/>
              <a:gd name="connsiteX2" fmla="*/ 1723 w 234221"/>
              <a:gd name="connsiteY2" fmla="*/ 119513 h 252380"/>
              <a:gd name="connsiteX3" fmla="*/ 56104 w 234221"/>
              <a:gd name="connsiteY3" fmla="*/ 180492 h 252380"/>
              <a:gd name="connsiteX4" fmla="*/ 226080 w 234221"/>
              <a:gd name="connsiteY4" fmla="*/ 252380 h 252380"/>
              <a:gd name="connsiteX5" fmla="*/ 226080 w 234221"/>
              <a:gd name="connsiteY5" fmla="*/ 252380 h 252380"/>
              <a:gd name="connsiteX0" fmla="*/ 234221 w 234221"/>
              <a:gd name="connsiteY0" fmla="*/ 0 h 252380"/>
              <a:gd name="connsiteX1" fmla="*/ 108770 w 234221"/>
              <a:gd name="connsiteY1" fmla="*/ 14899 h 252380"/>
              <a:gd name="connsiteX2" fmla="*/ 1723 w 234221"/>
              <a:gd name="connsiteY2" fmla="*/ 97288 h 252380"/>
              <a:gd name="connsiteX3" fmla="*/ 56104 w 234221"/>
              <a:gd name="connsiteY3" fmla="*/ 180492 h 252380"/>
              <a:gd name="connsiteX4" fmla="*/ 226080 w 234221"/>
              <a:gd name="connsiteY4" fmla="*/ 252380 h 252380"/>
              <a:gd name="connsiteX5" fmla="*/ 226080 w 234221"/>
              <a:gd name="connsiteY5" fmla="*/ 252380 h 252380"/>
              <a:gd name="connsiteX0" fmla="*/ 233685 w 233685"/>
              <a:gd name="connsiteY0" fmla="*/ 0 h 252380"/>
              <a:gd name="connsiteX1" fmla="*/ 108234 w 233685"/>
              <a:gd name="connsiteY1" fmla="*/ 14899 h 252380"/>
              <a:gd name="connsiteX2" fmla="*/ 1187 w 233685"/>
              <a:gd name="connsiteY2" fmla="*/ 97288 h 252380"/>
              <a:gd name="connsiteX3" fmla="*/ 61918 w 233685"/>
              <a:gd name="connsiteY3" fmla="*/ 202717 h 252380"/>
              <a:gd name="connsiteX4" fmla="*/ 225544 w 233685"/>
              <a:gd name="connsiteY4" fmla="*/ 252380 h 252380"/>
              <a:gd name="connsiteX5" fmla="*/ 225544 w 233685"/>
              <a:gd name="connsiteY5" fmla="*/ 252380 h 252380"/>
              <a:gd name="connsiteX0" fmla="*/ 218404 w 218404"/>
              <a:gd name="connsiteY0" fmla="*/ 0 h 252380"/>
              <a:gd name="connsiteX1" fmla="*/ 92953 w 218404"/>
              <a:gd name="connsiteY1" fmla="*/ 14899 h 252380"/>
              <a:gd name="connsiteX2" fmla="*/ 1781 w 218404"/>
              <a:gd name="connsiteY2" fmla="*/ 113163 h 252380"/>
              <a:gd name="connsiteX3" fmla="*/ 46637 w 218404"/>
              <a:gd name="connsiteY3" fmla="*/ 202717 h 252380"/>
              <a:gd name="connsiteX4" fmla="*/ 210263 w 218404"/>
              <a:gd name="connsiteY4" fmla="*/ 252380 h 252380"/>
              <a:gd name="connsiteX5" fmla="*/ 210263 w 218404"/>
              <a:gd name="connsiteY5" fmla="*/ 252380 h 252380"/>
              <a:gd name="connsiteX0" fmla="*/ 218404 w 218404"/>
              <a:gd name="connsiteY0" fmla="*/ 0 h 252380"/>
              <a:gd name="connsiteX1" fmla="*/ 92953 w 218404"/>
              <a:gd name="connsiteY1" fmla="*/ 14899 h 252380"/>
              <a:gd name="connsiteX2" fmla="*/ 1781 w 218404"/>
              <a:gd name="connsiteY2" fmla="*/ 100463 h 252380"/>
              <a:gd name="connsiteX3" fmla="*/ 46637 w 218404"/>
              <a:gd name="connsiteY3" fmla="*/ 202717 h 252380"/>
              <a:gd name="connsiteX4" fmla="*/ 210263 w 218404"/>
              <a:gd name="connsiteY4" fmla="*/ 252380 h 252380"/>
              <a:gd name="connsiteX5" fmla="*/ 210263 w 218404"/>
              <a:gd name="connsiteY5" fmla="*/ 252380 h 252380"/>
              <a:gd name="connsiteX0" fmla="*/ 217037 w 217037"/>
              <a:gd name="connsiteY0" fmla="*/ 0 h 252380"/>
              <a:gd name="connsiteX1" fmla="*/ 91586 w 217037"/>
              <a:gd name="connsiteY1" fmla="*/ 14899 h 252380"/>
              <a:gd name="connsiteX2" fmla="*/ 414 w 217037"/>
              <a:gd name="connsiteY2" fmla="*/ 100463 h 252380"/>
              <a:gd name="connsiteX3" fmla="*/ 64320 w 217037"/>
              <a:gd name="connsiteY3" fmla="*/ 218592 h 252380"/>
              <a:gd name="connsiteX4" fmla="*/ 208896 w 217037"/>
              <a:gd name="connsiteY4" fmla="*/ 252380 h 252380"/>
              <a:gd name="connsiteX5" fmla="*/ 208896 w 217037"/>
              <a:gd name="connsiteY5" fmla="*/ 252380 h 252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7037" h="252380">
                <a:moveTo>
                  <a:pt x="217037" y="0"/>
                </a:moveTo>
                <a:cubicBezTo>
                  <a:pt x="175220" y="4966"/>
                  <a:pt x="127690" y="-1845"/>
                  <a:pt x="91586" y="14899"/>
                </a:cubicBezTo>
                <a:cubicBezTo>
                  <a:pt x="55482" y="31643"/>
                  <a:pt x="4958" y="66514"/>
                  <a:pt x="414" y="100463"/>
                </a:cubicBezTo>
                <a:cubicBezTo>
                  <a:pt x="-4130" y="134412"/>
                  <a:pt x="29573" y="193273"/>
                  <a:pt x="64320" y="218592"/>
                </a:cubicBezTo>
                <a:cubicBezTo>
                  <a:pt x="99067" y="243912"/>
                  <a:pt x="184800" y="246749"/>
                  <a:pt x="208896" y="252380"/>
                </a:cubicBezTo>
                <a:lnTo>
                  <a:pt x="208896" y="252380"/>
                </a:lnTo>
              </a:path>
            </a:pathLst>
          </a:custGeom>
          <a:ln>
            <a:solidFill>
              <a:srgbClr val="FF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2" name="Connettore 2 11"/>
          <p:cNvCxnSpPr/>
          <p:nvPr/>
        </p:nvCxnSpPr>
        <p:spPr>
          <a:xfrm>
            <a:off x="-286476" y="1638300"/>
            <a:ext cx="228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arentesi graffa aperta 12"/>
          <p:cNvSpPr/>
          <p:nvPr/>
        </p:nvSpPr>
        <p:spPr>
          <a:xfrm>
            <a:off x="-151637" y="1339533"/>
            <a:ext cx="56864" cy="385432"/>
          </a:xfrm>
          <a:prstGeom prst="leftBrace">
            <a:avLst/>
          </a:prstGeom>
          <a:ln>
            <a:solidFill>
              <a:srgbClr val="D867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Figura a mano libera 13"/>
          <p:cNvSpPr/>
          <p:nvPr/>
        </p:nvSpPr>
        <p:spPr>
          <a:xfrm>
            <a:off x="212798" y="1554786"/>
            <a:ext cx="234768" cy="420655"/>
          </a:xfrm>
          <a:custGeom>
            <a:avLst/>
            <a:gdLst>
              <a:gd name="connsiteX0" fmla="*/ 234203 w 234203"/>
              <a:gd name="connsiteY0" fmla="*/ 0 h 252380"/>
              <a:gd name="connsiteX1" fmla="*/ 169077 w 234203"/>
              <a:gd name="connsiteY1" fmla="*/ 24424 h 252380"/>
              <a:gd name="connsiteX2" fmla="*/ 14405 w 234203"/>
              <a:gd name="connsiteY2" fmla="*/ 81413 h 252380"/>
              <a:gd name="connsiteX3" fmla="*/ 30686 w 234203"/>
              <a:gd name="connsiteY3" fmla="*/ 170967 h 252380"/>
              <a:gd name="connsiteX4" fmla="*/ 226062 w 234203"/>
              <a:gd name="connsiteY4" fmla="*/ 252380 h 252380"/>
              <a:gd name="connsiteX5" fmla="*/ 226062 w 234203"/>
              <a:gd name="connsiteY5" fmla="*/ 252380 h 252380"/>
              <a:gd name="connsiteX0" fmla="*/ 229977 w 229977"/>
              <a:gd name="connsiteY0" fmla="*/ 0 h 252380"/>
              <a:gd name="connsiteX1" fmla="*/ 104526 w 229977"/>
              <a:gd name="connsiteY1" fmla="*/ 14899 h 252380"/>
              <a:gd name="connsiteX2" fmla="*/ 10179 w 229977"/>
              <a:gd name="connsiteY2" fmla="*/ 81413 h 252380"/>
              <a:gd name="connsiteX3" fmla="*/ 26460 w 229977"/>
              <a:gd name="connsiteY3" fmla="*/ 170967 h 252380"/>
              <a:gd name="connsiteX4" fmla="*/ 221836 w 229977"/>
              <a:gd name="connsiteY4" fmla="*/ 252380 h 252380"/>
              <a:gd name="connsiteX5" fmla="*/ 221836 w 229977"/>
              <a:gd name="connsiteY5" fmla="*/ 252380 h 252380"/>
              <a:gd name="connsiteX0" fmla="*/ 222764 w 222764"/>
              <a:gd name="connsiteY0" fmla="*/ 0 h 252380"/>
              <a:gd name="connsiteX1" fmla="*/ 97313 w 222764"/>
              <a:gd name="connsiteY1" fmla="*/ 14899 h 252380"/>
              <a:gd name="connsiteX2" fmla="*/ 2966 w 222764"/>
              <a:gd name="connsiteY2" fmla="*/ 81413 h 252380"/>
              <a:gd name="connsiteX3" fmla="*/ 41472 w 222764"/>
              <a:gd name="connsiteY3" fmla="*/ 202717 h 252380"/>
              <a:gd name="connsiteX4" fmla="*/ 214623 w 222764"/>
              <a:gd name="connsiteY4" fmla="*/ 252380 h 252380"/>
              <a:gd name="connsiteX5" fmla="*/ 214623 w 222764"/>
              <a:gd name="connsiteY5" fmla="*/ 252380 h 252380"/>
              <a:gd name="connsiteX0" fmla="*/ 222235 w 222235"/>
              <a:gd name="connsiteY0" fmla="*/ 0 h 252380"/>
              <a:gd name="connsiteX1" fmla="*/ 96784 w 222235"/>
              <a:gd name="connsiteY1" fmla="*/ 14899 h 252380"/>
              <a:gd name="connsiteX2" fmla="*/ 2437 w 222235"/>
              <a:gd name="connsiteY2" fmla="*/ 81413 h 252380"/>
              <a:gd name="connsiteX3" fmla="*/ 44118 w 222235"/>
              <a:gd name="connsiteY3" fmla="*/ 180492 h 252380"/>
              <a:gd name="connsiteX4" fmla="*/ 214094 w 222235"/>
              <a:gd name="connsiteY4" fmla="*/ 252380 h 252380"/>
              <a:gd name="connsiteX5" fmla="*/ 214094 w 222235"/>
              <a:gd name="connsiteY5" fmla="*/ 252380 h 252380"/>
              <a:gd name="connsiteX0" fmla="*/ 234221 w 234221"/>
              <a:gd name="connsiteY0" fmla="*/ 0 h 252380"/>
              <a:gd name="connsiteX1" fmla="*/ 108770 w 234221"/>
              <a:gd name="connsiteY1" fmla="*/ 14899 h 252380"/>
              <a:gd name="connsiteX2" fmla="*/ 1723 w 234221"/>
              <a:gd name="connsiteY2" fmla="*/ 119513 h 252380"/>
              <a:gd name="connsiteX3" fmla="*/ 56104 w 234221"/>
              <a:gd name="connsiteY3" fmla="*/ 180492 h 252380"/>
              <a:gd name="connsiteX4" fmla="*/ 226080 w 234221"/>
              <a:gd name="connsiteY4" fmla="*/ 252380 h 252380"/>
              <a:gd name="connsiteX5" fmla="*/ 226080 w 234221"/>
              <a:gd name="connsiteY5" fmla="*/ 252380 h 252380"/>
              <a:gd name="connsiteX0" fmla="*/ 234221 w 234221"/>
              <a:gd name="connsiteY0" fmla="*/ 0 h 252380"/>
              <a:gd name="connsiteX1" fmla="*/ 108770 w 234221"/>
              <a:gd name="connsiteY1" fmla="*/ 14899 h 252380"/>
              <a:gd name="connsiteX2" fmla="*/ 1723 w 234221"/>
              <a:gd name="connsiteY2" fmla="*/ 97288 h 252380"/>
              <a:gd name="connsiteX3" fmla="*/ 56104 w 234221"/>
              <a:gd name="connsiteY3" fmla="*/ 180492 h 252380"/>
              <a:gd name="connsiteX4" fmla="*/ 226080 w 234221"/>
              <a:gd name="connsiteY4" fmla="*/ 252380 h 252380"/>
              <a:gd name="connsiteX5" fmla="*/ 226080 w 234221"/>
              <a:gd name="connsiteY5" fmla="*/ 252380 h 252380"/>
              <a:gd name="connsiteX0" fmla="*/ 233685 w 233685"/>
              <a:gd name="connsiteY0" fmla="*/ 0 h 252380"/>
              <a:gd name="connsiteX1" fmla="*/ 108234 w 233685"/>
              <a:gd name="connsiteY1" fmla="*/ 14899 h 252380"/>
              <a:gd name="connsiteX2" fmla="*/ 1187 w 233685"/>
              <a:gd name="connsiteY2" fmla="*/ 97288 h 252380"/>
              <a:gd name="connsiteX3" fmla="*/ 61918 w 233685"/>
              <a:gd name="connsiteY3" fmla="*/ 202717 h 252380"/>
              <a:gd name="connsiteX4" fmla="*/ 225544 w 233685"/>
              <a:gd name="connsiteY4" fmla="*/ 252380 h 252380"/>
              <a:gd name="connsiteX5" fmla="*/ 225544 w 233685"/>
              <a:gd name="connsiteY5" fmla="*/ 252380 h 252380"/>
              <a:gd name="connsiteX0" fmla="*/ 218404 w 218404"/>
              <a:gd name="connsiteY0" fmla="*/ 0 h 252380"/>
              <a:gd name="connsiteX1" fmla="*/ 92953 w 218404"/>
              <a:gd name="connsiteY1" fmla="*/ 14899 h 252380"/>
              <a:gd name="connsiteX2" fmla="*/ 1781 w 218404"/>
              <a:gd name="connsiteY2" fmla="*/ 113163 h 252380"/>
              <a:gd name="connsiteX3" fmla="*/ 46637 w 218404"/>
              <a:gd name="connsiteY3" fmla="*/ 202717 h 252380"/>
              <a:gd name="connsiteX4" fmla="*/ 210263 w 218404"/>
              <a:gd name="connsiteY4" fmla="*/ 252380 h 252380"/>
              <a:gd name="connsiteX5" fmla="*/ 210263 w 218404"/>
              <a:gd name="connsiteY5" fmla="*/ 252380 h 252380"/>
              <a:gd name="connsiteX0" fmla="*/ 218404 w 218404"/>
              <a:gd name="connsiteY0" fmla="*/ 0 h 252380"/>
              <a:gd name="connsiteX1" fmla="*/ 92953 w 218404"/>
              <a:gd name="connsiteY1" fmla="*/ 14899 h 252380"/>
              <a:gd name="connsiteX2" fmla="*/ 1781 w 218404"/>
              <a:gd name="connsiteY2" fmla="*/ 100463 h 252380"/>
              <a:gd name="connsiteX3" fmla="*/ 46637 w 218404"/>
              <a:gd name="connsiteY3" fmla="*/ 202717 h 252380"/>
              <a:gd name="connsiteX4" fmla="*/ 210263 w 218404"/>
              <a:gd name="connsiteY4" fmla="*/ 252380 h 252380"/>
              <a:gd name="connsiteX5" fmla="*/ 210263 w 218404"/>
              <a:gd name="connsiteY5" fmla="*/ 252380 h 252380"/>
              <a:gd name="connsiteX0" fmla="*/ 217037 w 217037"/>
              <a:gd name="connsiteY0" fmla="*/ 0 h 252380"/>
              <a:gd name="connsiteX1" fmla="*/ 91586 w 217037"/>
              <a:gd name="connsiteY1" fmla="*/ 14899 h 252380"/>
              <a:gd name="connsiteX2" fmla="*/ 414 w 217037"/>
              <a:gd name="connsiteY2" fmla="*/ 100463 h 252380"/>
              <a:gd name="connsiteX3" fmla="*/ 64320 w 217037"/>
              <a:gd name="connsiteY3" fmla="*/ 218592 h 252380"/>
              <a:gd name="connsiteX4" fmla="*/ 208896 w 217037"/>
              <a:gd name="connsiteY4" fmla="*/ 252380 h 252380"/>
              <a:gd name="connsiteX5" fmla="*/ 208896 w 217037"/>
              <a:gd name="connsiteY5" fmla="*/ 252380 h 252380"/>
              <a:gd name="connsiteX0" fmla="*/ 217037 w 219605"/>
              <a:gd name="connsiteY0" fmla="*/ 0 h 449230"/>
              <a:gd name="connsiteX1" fmla="*/ 91586 w 219605"/>
              <a:gd name="connsiteY1" fmla="*/ 14899 h 449230"/>
              <a:gd name="connsiteX2" fmla="*/ 414 w 219605"/>
              <a:gd name="connsiteY2" fmla="*/ 100463 h 449230"/>
              <a:gd name="connsiteX3" fmla="*/ 64320 w 219605"/>
              <a:gd name="connsiteY3" fmla="*/ 218592 h 449230"/>
              <a:gd name="connsiteX4" fmla="*/ 208896 w 219605"/>
              <a:gd name="connsiteY4" fmla="*/ 252380 h 449230"/>
              <a:gd name="connsiteX5" fmla="*/ 208896 w 219605"/>
              <a:gd name="connsiteY5" fmla="*/ 449230 h 449230"/>
              <a:gd name="connsiteX0" fmla="*/ 216866 w 216866"/>
              <a:gd name="connsiteY0" fmla="*/ 0 h 449230"/>
              <a:gd name="connsiteX1" fmla="*/ 91415 w 216866"/>
              <a:gd name="connsiteY1" fmla="*/ 14899 h 449230"/>
              <a:gd name="connsiteX2" fmla="*/ 243 w 216866"/>
              <a:gd name="connsiteY2" fmla="*/ 100463 h 449230"/>
              <a:gd name="connsiteX3" fmla="*/ 64149 w 216866"/>
              <a:gd name="connsiteY3" fmla="*/ 218592 h 449230"/>
              <a:gd name="connsiteX4" fmla="*/ 46800 w 216866"/>
              <a:gd name="connsiteY4" fmla="*/ 411130 h 449230"/>
              <a:gd name="connsiteX5" fmla="*/ 208725 w 216866"/>
              <a:gd name="connsiteY5" fmla="*/ 449230 h 449230"/>
              <a:gd name="connsiteX0" fmla="*/ 223954 w 223954"/>
              <a:gd name="connsiteY0" fmla="*/ 0 h 449230"/>
              <a:gd name="connsiteX1" fmla="*/ 98503 w 223954"/>
              <a:gd name="connsiteY1" fmla="*/ 14899 h 449230"/>
              <a:gd name="connsiteX2" fmla="*/ 7331 w 223954"/>
              <a:gd name="connsiteY2" fmla="*/ 100463 h 449230"/>
              <a:gd name="connsiteX3" fmla="*/ 10912 w 223954"/>
              <a:gd name="connsiteY3" fmla="*/ 231292 h 449230"/>
              <a:gd name="connsiteX4" fmla="*/ 53888 w 223954"/>
              <a:gd name="connsiteY4" fmla="*/ 411130 h 449230"/>
              <a:gd name="connsiteX5" fmla="*/ 215813 w 223954"/>
              <a:gd name="connsiteY5" fmla="*/ 449230 h 449230"/>
              <a:gd name="connsiteX0" fmla="*/ 224188 w 224188"/>
              <a:gd name="connsiteY0" fmla="*/ 0 h 449230"/>
              <a:gd name="connsiteX1" fmla="*/ 101912 w 224188"/>
              <a:gd name="connsiteY1" fmla="*/ 43474 h 449230"/>
              <a:gd name="connsiteX2" fmla="*/ 7565 w 224188"/>
              <a:gd name="connsiteY2" fmla="*/ 100463 h 449230"/>
              <a:gd name="connsiteX3" fmla="*/ 11146 w 224188"/>
              <a:gd name="connsiteY3" fmla="*/ 231292 h 449230"/>
              <a:gd name="connsiteX4" fmla="*/ 54122 w 224188"/>
              <a:gd name="connsiteY4" fmla="*/ 411130 h 449230"/>
              <a:gd name="connsiteX5" fmla="*/ 216047 w 224188"/>
              <a:gd name="connsiteY5" fmla="*/ 449230 h 449230"/>
              <a:gd name="connsiteX0" fmla="*/ 219879 w 219879"/>
              <a:gd name="connsiteY0" fmla="*/ 0 h 449230"/>
              <a:gd name="connsiteX1" fmla="*/ 97603 w 219879"/>
              <a:gd name="connsiteY1" fmla="*/ 43474 h 449230"/>
              <a:gd name="connsiteX2" fmla="*/ 9606 w 219879"/>
              <a:gd name="connsiteY2" fmla="*/ 160788 h 449230"/>
              <a:gd name="connsiteX3" fmla="*/ 6837 w 219879"/>
              <a:gd name="connsiteY3" fmla="*/ 231292 h 449230"/>
              <a:gd name="connsiteX4" fmla="*/ 49813 w 219879"/>
              <a:gd name="connsiteY4" fmla="*/ 411130 h 449230"/>
              <a:gd name="connsiteX5" fmla="*/ 211738 w 219879"/>
              <a:gd name="connsiteY5" fmla="*/ 449230 h 449230"/>
              <a:gd name="connsiteX0" fmla="*/ 213294 w 213294"/>
              <a:gd name="connsiteY0" fmla="*/ 0 h 449230"/>
              <a:gd name="connsiteX1" fmla="*/ 91018 w 213294"/>
              <a:gd name="connsiteY1" fmla="*/ 43474 h 449230"/>
              <a:gd name="connsiteX2" fmla="*/ 3021 w 213294"/>
              <a:gd name="connsiteY2" fmla="*/ 160788 h 449230"/>
              <a:gd name="connsiteX3" fmla="*/ 22477 w 213294"/>
              <a:gd name="connsiteY3" fmla="*/ 304317 h 449230"/>
              <a:gd name="connsiteX4" fmla="*/ 43228 w 213294"/>
              <a:gd name="connsiteY4" fmla="*/ 411130 h 449230"/>
              <a:gd name="connsiteX5" fmla="*/ 205153 w 213294"/>
              <a:gd name="connsiteY5" fmla="*/ 449230 h 449230"/>
              <a:gd name="connsiteX0" fmla="*/ 214334 w 214334"/>
              <a:gd name="connsiteY0" fmla="*/ 0 h 449230"/>
              <a:gd name="connsiteX1" fmla="*/ 92058 w 214334"/>
              <a:gd name="connsiteY1" fmla="*/ 43474 h 449230"/>
              <a:gd name="connsiteX2" fmla="*/ 4061 w 214334"/>
              <a:gd name="connsiteY2" fmla="*/ 160788 h 449230"/>
              <a:gd name="connsiteX3" fmla="*/ 23517 w 214334"/>
              <a:gd name="connsiteY3" fmla="*/ 304317 h 449230"/>
              <a:gd name="connsiteX4" fmla="*/ 101418 w 214334"/>
              <a:gd name="connsiteY4" fmla="*/ 398430 h 449230"/>
              <a:gd name="connsiteX5" fmla="*/ 206193 w 214334"/>
              <a:gd name="connsiteY5" fmla="*/ 449230 h 449230"/>
              <a:gd name="connsiteX0" fmla="*/ 214334 w 214334"/>
              <a:gd name="connsiteY0" fmla="*/ 0 h 446055"/>
              <a:gd name="connsiteX1" fmla="*/ 92058 w 214334"/>
              <a:gd name="connsiteY1" fmla="*/ 43474 h 446055"/>
              <a:gd name="connsiteX2" fmla="*/ 4061 w 214334"/>
              <a:gd name="connsiteY2" fmla="*/ 160788 h 446055"/>
              <a:gd name="connsiteX3" fmla="*/ 23517 w 214334"/>
              <a:gd name="connsiteY3" fmla="*/ 304317 h 446055"/>
              <a:gd name="connsiteX4" fmla="*/ 101418 w 214334"/>
              <a:gd name="connsiteY4" fmla="*/ 398430 h 446055"/>
              <a:gd name="connsiteX5" fmla="*/ 212543 w 214334"/>
              <a:gd name="connsiteY5" fmla="*/ 446055 h 446055"/>
              <a:gd name="connsiteX0" fmla="*/ 214334 w 224156"/>
              <a:gd name="connsiteY0" fmla="*/ 0 h 448991"/>
              <a:gd name="connsiteX1" fmla="*/ 92058 w 224156"/>
              <a:gd name="connsiteY1" fmla="*/ 43474 h 448991"/>
              <a:gd name="connsiteX2" fmla="*/ 4061 w 224156"/>
              <a:gd name="connsiteY2" fmla="*/ 160788 h 448991"/>
              <a:gd name="connsiteX3" fmla="*/ 23517 w 224156"/>
              <a:gd name="connsiteY3" fmla="*/ 304317 h 448991"/>
              <a:gd name="connsiteX4" fmla="*/ 101418 w 224156"/>
              <a:gd name="connsiteY4" fmla="*/ 398430 h 448991"/>
              <a:gd name="connsiteX5" fmla="*/ 212543 w 224156"/>
              <a:gd name="connsiteY5" fmla="*/ 446055 h 448991"/>
              <a:gd name="connsiteX0" fmla="*/ 214334 w 227151"/>
              <a:gd name="connsiteY0" fmla="*/ 0 h 417911"/>
              <a:gd name="connsiteX1" fmla="*/ 92058 w 227151"/>
              <a:gd name="connsiteY1" fmla="*/ 43474 h 417911"/>
              <a:gd name="connsiteX2" fmla="*/ 4061 w 227151"/>
              <a:gd name="connsiteY2" fmla="*/ 160788 h 417911"/>
              <a:gd name="connsiteX3" fmla="*/ 23517 w 227151"/>
              <a:gd name="connsiteY3" fmla="*/ 304317 h 417911"/>
              <a:gd name="connsiteX4" fmla="*/ 101418 w 227151"/>
              <a:gd name="connsiteY4" fmla="*/ 398430 h 417911"/>
              <a:gd name="connsiteX5" fmla="*/ 215718 w 227151"/>
              <a:gd name="connsiteY5" fmla="*/ 411130 h 417911"/>
              <a:gd name="connsiteX0" fmla="*/ 214334 w 241046"/>
              <a:gd name="connsiteY0" fmla="*/ 0 h 419322"/>
              <a:gd name="connsiteX1" fmla="*/ 92058 w 241046"/>
              <a:gd name="connsiteY1" fmla="*/ 43474 h 419322"/>
              <a:gd name="connsiteX2" fmla="*/ 4061 w 241046"/>
              <a:gd name="connsiteY2" fmla="*/ 160788 h 419322"/>
              <a:gd name="connsiteX3" fmla="*/ 23517 w 241046"/>
              <a:gd name="connsiteY3" fmla="*/ 304317 h 419322"/>
              <a:gd name="connsiteX4" fmla="*/ 101418 w 241046"/>
              <a:gd name="connsiteY4" fmla="*/ 398430 h 419322"/>
              <a:gd name="connsiteX5" fmla="*/ 215718 w 241046"/>
              <a:gd name="connsiteY5" fmla="*/ 411130 h 419322"/>
              <a:gd name="connsiteX0" fmla="*/ 214334 w 215718"/>
              <a:gd name="connsiteY0" fmla="*/ 0 h 411130"/>
              <a:gd name="connsiteX1" fmla="*/ 92058 w 215718"/>
              <a:gd name="connsiteY1" fmla="*/ 43474 h 411130"/>
              <a:gd name="connsiteX2" fmla="*/ 4061 w 215718"/>
              <a:gd name="connsiteY2" fmla="*/ 160788 h 411130"/>
              <a:gd name="connsiteX3" fmla="*/ 23517 w 215718"/>
              <a:gd name="connsiteY3" fmla="*/ 304317 h 411130"/>
              <a:gd name="connsiteX4" fmla="*/ 101418 w 215718"/>
              <a:gd name="connsiteY4" fmla="*/ 398430 h 411130"/>
              <a:gd name="connsiteX5" fmla="*/ 215718 w 215718"/>
              <a:gd name="connsiteY5" fmla="*/ 411130 h 411130"/>
              <a:gd name="connsiteX0" fmla="*/ 214334 w 234768"/>
              <a:gd name="connsiteY0" fmla="*/ 0 h 420655"/>
              <a:gd name="connsiteX1" fmla="*/ 92058 w 234768"/>
              <a:gd name="connsiteY1" fmla="*/ 43474 h 420655"/>
              <a:gd name="connsiteX2" fmla="*/ 4061 w 234768"/>
              <a:gd name="connsiteY2" fmla="*/ 160788 h 420655"/>
              <a:gd name="connsiteX3" fmla="*/ 23517 w 234768"/>
              <a:gd name="connsiteY3" fmla="*/ 304317 h 420655"/>
              <a:gd name="connsiteX4" fmla="*/ 101418 w 234768"/>
              <a:gd name="connsiteY4" fmla="*/ 398430 h 420655"/>
              <a:gd name="connsiteX5" fmla="*/ 234768 w 234768"/>
              <a:gd name="connsiteY5" fmla="*/ 420655 h 42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4768" h="420655">
                <a:moveTo>
                  <a:pt x="214334" y="0"/>
                </a:moveTo>
                <a:cubicBezTo>
                  <a:pt x="172517" y="4966"/>
                  <a:pt x="127104" y="16676"/>
                  <a:pt x="92058" y="43474"/>
                </a:cubicBezTo>
                <a:cubicBezTo>
                  <a:pt x="57012" y="70272"/>
                  <a:pt x="15484" y="117314"/>
                  <a:pt x="4061" y="160788"/>
                </a:cubicBezTo>
                <a:cubicBezTo>
                  <a:pt x="-7362" y="204262"/>
                  <a:pt x="7291" y="264710"/>
                  <a:pt x="23517" y="304317"/>
                </a:cubicBezTo>
                <a:cubicBezTo>
                  <a:pt x="39743" y="343924"/>
                  <a:pt x="66210" y="379040"/>
                  <a:pt x="101418" y="398430"/>
                </a:cubicBezTo>
                <a:cubicBezTo>
                  <a:pt x="136627" y="417820"/>
                  <a:pt x="152218" y="412188"/>
                  <a:pt x="234768" y="420655"/>
                </a:cubicBezTo>
              </a:path>
            </a:pathLst>
          </a:custGeom>
          <a:ln>
            <a:solidFill>
              <a:srgbClr val="FF0000"/>
            </a:solidFill>
            <a:headEnd type="oval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2 14"/>
          <p:cNvCxnSpPr/>
          <p:nvPr/>
        </p:nvCxnSpPr>
        <p:spPr>
          <a:xfrm>
            <a:off x="-283301" y="2273300"/>
            <a:ext cx="228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3462048" y="2047875"/>
            <a:ext cx="4679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…</a:t>
            </a:r>
            <a:endParaRPr lang="it-IT" sz="32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t="10457" b="36711"/>
          <a:stretch/>
        </p:blipFill>
        <p:spPr>
          <a:xfrm>
            <a:off x="461276" y="2572641"/>
            <a:ext cx="6295238" cy="18724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ettangolo 18"/>
          <p:cNvSpPr/>
          <p:nvPr/>
        </p:nvSpPr>
        <p:spPr>
          <a:xfrm>
            <a:off x="473864" y="2571651"/>
            <a:ext cx="6273962" cy="1769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2"/>
          <a:srcRect t="10457" b="84259"/>
          <a:stretch/>
        </p:blipFill>
        <p:spPr>
          <a:xfrm>
            <a:off x="462040" y="2567552"/>
            <a:ext cx="6295238" cy="187250"/>
          </a:xfrm>
          <a:prstGeom prst="rect">
            <a:avLst/>
          </a:prstGeom>
          <a:effectLst/>
        </p:spPr>
      </p:pic>
      <p:sp>
        <p:nvSpPr>
          <p:cNvPr id="21" name="Parentesi graffa aperta 20"/>
          <p:cNvSpPr/>
          <p:nvPr/>
        </p:nvSpPr>
        <p:spPr>
          <a:xfrm>
            <a:off x="-227455" y="2806191"/>
            <a:ext cx="164272" cy="1623115"/>
          </a:xfrm>
          <a:prstGeom prst="leftBrace">
            <a:avLst/>
          </a:prstGeom>
          <a:ln>
            <a:solidFill>
              <a:srgbClr val="D867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igura a mano libera 21"/>
          <p:cNvSpPr/>
          <p:nvPr/>
        </p:nvSpPr>
        <p:spPr>
          <a:xfrm>
            <a:off x="81676" y="3614213"/>
            <a:ext cx="240552" cy="1706009"/>
          </a:xfrm>
          <a:custGeom>
            <a:avLst/>
            <a:gdLst>
              <a:gd name="connsiteX0" fmla="*/ 221597 w 240552"/>
              <a:gd name="connsiteY0" fmla="*/ 0 h 1800787"/>
              <a:gd name="connsiteX1" fmla="*/ 133142 w 240552"/>
              <a:gd name="connsiteY1" fmla="*/ 63185 h 1800787"/>
              <a:gd name="connsiteX2" fmla="*/ 57324 w 240552"/>
              <a:gd name="connsiteY2" fmla="*/ 214830 h 1800787"/>
              <a:gd name="connsiteX3" fmla="*/ 25733 w 240552"/>
              <a:gd name="connsiteY3" fmla="*/ 467573 h 1800787"/>
              <a:gd name="connsiteX4" fmla="*/ 460 w 240552"/>
              <a:gd name="connsiteY4" fmla="*/ 827730 h 1800787"/>
              <a:gd name="connsiteX5" fmla="*/ 13097 w 240552"/>
              <a:gd name="connsiteY5" fmla="*/ 1213162 h 1800787"/>
              <a:gd name="connsiteX6" fmla="*/ 57324 w 240552"/>
              <a:gd name="connsiteY6" fmla="*/ 1548045 h 1800787"/>
              <a:gd name="connsiteX7" fmla="*/ 139461 w 240552"/>
              <a:gd name="connsiteY7" fmla="*/ 1750239 h 1800787"/>
              <a:gd name="connsiteX8" fmla="*/ 240552 w 240552"/>
              <a:gd name="connsiteY8" fmla="*/ 1800787 h 1800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552" h="1800787">
                <a:moveTo>
                  <a:pt x="221597" y="0"/>
                </a:moveTo>
                <a:cubicBezTo>
                  <a:pt x="191059" y="13690"/>
                  <a:pt x="160521" y="27380"/>
                  <a:pt x="133142" y="63185"/>
                </a:cubicBezTo>
                <a:cubicBezTo>
                  <a:pt x="105763" y="98990"/>
                  <a:pt x="75226" y="147432"/>
                  <a:pt x="57324" y="214830"/>
                </a:cubicBezTo>
                <a:cubicBezTo>
                  <a:pt x="39422" y="282228"/>
                  <a:pt x="35210" y="365423"/>
                  <a:pt x="25733" y="467573"/>
                </a:cubicBezTo>
                <a:cubicBezTo>
                  <a:pt x="16256" y="569723"/>
                  <a:pt x="2566" y="703465"/>
                  <a:pt x="460" y="827730"/>
                </a:cubicBezTo>
                <a:cubicBezTo>
                  <a:pt x="-1646" y="951995"/>
                  <a:pt x="3620" y="1093110"/>
                  <a:pt x="13097" y="1213162"/>
                </a:cubicBezTo>
                <a:cubicBezTo>
                  <a:pt x="22574" y="1333214"/>
                  <a:pt x="36263" y="1458532"/>
                  <a:pt x="57324" y="1548045"/>
                </a:cubicBezTo>
                <a:cubicBezTo>
                  <a:pt x="78385" y="1637558"/>
                  <a:pt x="108923" y="1708115"/>
                  <a:pt x="139461" y="1750239"/>
                </a:cubicBezTo>
                <a:cubicBezTo>
                  <a:pt x="169999" y="1792363"/>
                  <a:pt x="240552" y="1800787"/>
                  <a:pt x="240552" y="1800787"/>
                </a:cubicBezTo>
              </a:path>
            </a:pathLst>
          </a:custGeom>
          <a:ln>
            <a:solidFill>
              <a:srgbClr val="FF0000"/>
            </a:solidFill>
            <a:headEnd type="diamon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3" name="Connettore 2 22"/>
          <p:cNvCxnSpPr/>
          <p:nvPr/>
        </p:nvCxnSpPr>
        <p:spPr>
          <a:xfrm>
            <a:off x="-307810" y="6292655"/>
            <a:ext cx="22860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257147"/>
      </p:ext>
    </p:extLst>
  </p:cSld>
  <p:clrMapOvr>
    <a:masterClrMapping/>
  </p:clrMapOvr>
  <p:transition xmlns:p14="http://schemas.microsoft.com/office/powerpoint/2010/main" spd="slow">
    <p:push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577E-6 -4.20005E-6 L 0.05747 -4.20005E-6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15246E-6 3.07016E-6 L 0.05886 3.07016E-6 " pathEditMode="relative" ptsTypes="AA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577E-6 -4.20005E-6 L 0.05747 -4.20005E-6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86 3.7037E-7 L 0.05921 0.0638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22" presetClass="exit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15246E-6 3.07016E-6 L 0.05886 3.07016E-6 " pathEditMode="relative" ptsTypes="AA">
                                      <p:cBhvr>
                                        <p:cTn id="10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86 1.55823E-6 L 0.05852 0.25006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25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22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5577E-6 -4.20005E-6 L 0.05747 -4.20005E-6 " pathEditMode="relative" rAng="0" ptsTypes="AA">
                                      <p:cBhvr>
                                        <p:cTn id="1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5" y="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6" grpId="0"/>
      <p:bldP spid="19" grpId="0" animBg="1"/>
      <p:bldP spid="21" grpId="0" animBg="1"/>
      <p:bldP spid="21" grpId="1" animBg="1"/>
      <p:bldP spid="21" grpId="2" animBg="1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2" name="Immagin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95838" y="1807914"/>
            <a:ext cx="7658289" cy="40636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00631" y="2311666"/>
            <a:ext cx="7645139" cy="54600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208774" y="3148082"/>
            <a:ext cx="5531422" cy="38641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615591" y="962585"/>
            <a:ext cx="7238535" cy="73363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2951961" y="3859615"/>
            <a:ext cx="5929887" cy="1323439"/>
          </a:xfrm>
          <a:prstGeom prst="rect">
            <a:avLst/>
          </a:prstGeom>
          <a:solidFill>
            <a:srgbClr val="FFF5D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Per </a:t>
            </a:r>
            <a:r>
              <a:rPr lang="it-IT" sz="2000" dirty="0"/>
              <a:t>testare la tecnica di comunicazione tramite </a:t>
            </a:r>
            <a:r>
              <a:rPr lang="it-IT" sz="2000" i="1" dirty="0" err="1"/>
              <a:t>shared</a:t>
            </a:r>
            <a:r>
              <a:rPr lang="it-IT" sz="2000" i="1" dirty="0"/>
              <a:t> </a:t>
            </a:r>
            <a:r>
              <a:rPr lang="it-IT" sz="2000" i="1" dirty="0" err="1" smtClean="0"/>
              <a:t>memory</a:t>
            </a:r>
            <a:r>
              <a:rPr lang="it-IT" sz="2000" i="1" dirty="0" smtClean="0"/>
              <a:t>, </a:t>
            </a:r>
            <a:r>
              <a:rPr lang="it-IT" sz="2000" dirty="0"/>
              <a:t>n</a:t>
            </a:r>
            <a:r>
              <a:rPr lang="it-IT" sz="2000" dirty="0" smtClean="0"/>
              <a:t>on avendo ancora a disposizione un generatore di pacchetti UDP, scriviamo una coppia di programmi per usarli poi come semplici esempi.</a:t>
            </a:r>
            <a:endParaRPr lang="it-IT" sz="2000" dirty="0"/>
          </a:p>
        </p:txBody>
      </p:sp>
      <p:sp>
        <p:nvSpPr>
          <p:cNvPr id="17" name="Rettangolo 16"/>
          <p:cNvSpPr/>
          <p:nvPr/>
        </p:nvSpPr>
        <p:spPr>
          <a:xfrm>
            <a:off x="210988" y="3675653"/>
            <a:ext cx="2287293" cy="54600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212991" y="4195707"/>
            <a:ext cx="2569376" cy="34983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206637" y="5501203"/>
            <a:ext cx="7338338" cy="23085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208638" y="6338776"/>
            <a:ext cx="7338338" cy="23085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/>
          <p:cNvSpPr txBox="1"/>
          <p:nvPr/>
        </p:nvSpPr>
        <p:spPr>
          <a:xfrm>
            <a:off x="3162848" y="2257303"/>
            <a:ext cx="5535179" cy="400110"/>
          </a:xfrm>
          <a:prstGeom prst="rect">
            <a:avLst/>
          </a:prstGeom>
          <a:solidFill>
            <a:srgbClr val="FFF5D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Anzitutto lo script che scrive nella </a:t>
            </a:r>
            <a:r>
              <a:rPr lang="it-IT" sz="2000" dirty="0" err="1" smtClean="0"/>
              <a:t>shm</a:t>
            </a:r>
            <a:r>
              <a:rPr lang="it-IT" sz="2000" dirty="0" smtClean="0"/>
              <a:t>, </a:t>
            </a:r>
            <a:r>
              <a:rPr lang="it-IT" b="1" dirty="0" smtClean="0">
                <a:solidFill>
                  <a:srgbClr val="800000"/>
                </a:solidFill>
                <a:latin typeface="Courier"/>
                <a:cs typeface="Courier"/>
              </a:rPr>
              <a:t>shmW_0.pl</a:t>
            </a:r>
            <a:endParaRPr lang="it-IT" b="1" dirty="0">
              <a:solidFill>
                <a:srgbClr val="800000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92878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000"/>
                            </p:stCondLst>
                            <p:childTnLst>
                              <p:par>
                                <p:cTn id="1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12" grpId="0" animBg="1"/>
      <p:bldP spid="12" grpId="1" animBg="1"/>
      <p:bldP spid="13" grpId="2" animBg="1"/>
      <p:bldP spid="13" grpId="3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050889" y="5249511"/>
            <a:ext cx="4925100" cy="1015663"/>
          </a:xfrm>
          <a:prstGeom prst="rect">
            <a:avLst/>
          </a:prstGeom>
          <a:solidFill>
            <a:srgbClr val="FFF5D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Implementiamo or il programma che accede alla </a:t>
            </a:r>
            <a:r>
              <a:rPr lang="it-IT" sz="2000" i="1" dirty="0" err="1" smtClean="0"/>
              <a:t>shared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memory</a:t>
            </a:r>
            <a:r>
              <a:rPr lang="it-IT" sz="2000" i="1" dirty="0" smtClean="0"/>
              <a:t>, </a:t>
            </a:r>
            <a:r>
              <a:rPr lang="it-IT" sz="2000" dirty="0" smtClean="0"/>
              <a:t>in modalità lettura, per trasferirne il contenuto allo STDOUT </a:t>
            </a:r>
            <a:endParaRPr lang="it-IT" sz="2000" dirty="0"/>
          </a:p>
        </p:txBody>
      </p:sp>
      <p:sp>
        <p:nvSpPr>
          <p:cNvPr id="8" name="Rettangolo 7"/>
          <p:cNvSpPr/>
          <p:nvPr/>
        </p:nvSpPr>
        <p:spPr>
          <a:xfrm>
            <a:off x="224714" y="1801285"/>
            <a:ext cx="7161507" cy="122350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216360" y="3303421"/>
            <a:ext cx="6743734" cy="25613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24714" y="3829460"/>
            <a:ext cx="6300896" cy="121742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784786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/>
          <p:cNvGrpSpPr/>
          <p:nvPr/>
        </p:nvGrpSpPr>
        <p:grpSpPr>
          <a:xfrm>
            <a:off x="4650354" y="2237224"/>
            <a:ext cx="4493646" cy="2029120"/>
            <a:chOff x="4609649" y="1184397"/>
            <a:chExt cx="4493646" cy="2029120"/>
          </a:xfrm>
        </p:grpSpPr>
        <p:sp>
          <p:nvSpPr>
            <p:cNvPr id="15" name="Rettangolo 14"/>
            <p:cNvSpPr/>
            <p:nvPr/>
          </p:nvSpPr>
          <p:spPr>
            <a:xfrm>
              <a:off x="4609649" y="1845784"/>
              <a:ext cx="4493646" cy="1367733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8" name="Rettangolo 17"/>
            <p:cNvSpPr/>
            <p:nvPr/>
          </p:nvSpPr>
          <p:spPr>
            <a:xfrm>
              <a:off x="5984081" y="1184397"/>
              <a:ext cx="155097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Server</a:t>
              </a:r>
              <a:endParaRPr lang="en-US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93856" y="2237224"/>
            <a:ext cx="4493646" cy="2031404"/>
            <a:chOff x="53151" y="1184397"/>
            <a:chExt cx="4493646" cy="2031404"/>
          </a:xfrm>
        </p:grpSpPr>
        <p:sp>
          <p:nvSpPr>
            <p:cNvPr id="14" name="Rettangolo 13"/>
            <p:cNvSpPr/>
            <p:nvPr/>
          </p:nvSpPr>
          <p:spPr>
            <a:xfrm>
              <a:off x="53151" y="1848068"/>
              <a:ext cx="4493646" cy="1367733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1460767" y="1184397"/>
              <a:ext cx="1419479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Client</a:t>
              </a:r>
              <a:endParaRPr lang="en-US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b="94201"/>
          <a:stretch/>
        </p:blipFill>
        <p:spPr>
          <a:xfrm>
            <a:off x="4732522" y="2928220"/>
            <a:ext cx="4333875" cy="208772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t="-1" b="56448"/>
          <a:stretch/>
        </p:blipFill>
        <p:spPr>
          <a:xfrm>
            <a:off x="140180" y="2929481"/>
            <a:ext cx="4410075" cy="64713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/>
          <a:srcRect t="5863" b="88257"/>
          <a:stretch/>
        </p:blipFill>
        <p:spPr>
          <a:xfrm>
            <a:off x="4732522" y="3128850"/>
            <a:ext cx="4333875" cy="21167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t="5863" b="88257"/>
          <a:stretch/>
        </p:blipFill>
        <p:spPr>
          <a:xfrm>
            <a:off x="4732522" y="3330098"/>
            <a:ext cx="4333875" cy="21167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/>
          <a:srcRect t="34935" b="59185"/>
          <a:stretch/>
        </p:blipFill>
        <p:spPr>
          <a:xfrm>
            <a:off x="4732522" y="3527773"/>
            <a:ext cx="4333875" cy="211673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/>
          <a:srcRect t="42611" b="27801"/>
          <a:stretch/>
        </p:blipFill>
        <p:spPr>
          <a:xfrm>
            <a:off x="140180" y="3568480"/>
            <a:ext cx="4410075" cy="439628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/>
          <a:srcRect t="34935" b="59185"/>
          <a:stretch/>
        </p:blipFill>
        <p:spPr>
          <a:xfrm>
            <a:off x="4732522" y="3729020"/>
            <a:ext cx="4333875" cy="211673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2"/>
          <a:srcRect t="69824" b="24070"/>
          <a:stretch/>
        </p:blipFill>
        <p:spPr>
          <a:xfrm>
            <a:off x="4732522" y="3934836"/>
            <a:ext cx="4333875" cy="21981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3"/>
          <a:srcRect t="70161" b="13401"/>
          <a:stretch/>
        </p:blipFill>
        <p:spPr>
          <a:xfrm>
            <a:off x="137907" y="3983684"/>
            <a:ext cx="4410075" cy="244237"/>
          </a:xfrm>
          <a:prstGeom prst="rect">
            <a:avLst/>
          </a:prstGeom>
        </p:spPr>
      </p:pic>
      <p:sp>
        <p:nvSpPr>
          <p:cNvPr id="21" name="CasellaDiTesto 20"/>
          <p:cNvSpPr txBox="1"/>
          <p:nvPr/>
        </p:nvSpPr>
        <p:spPr>
          <a:xfrm>
            <a:off x="379799" y="1455991"/>
            <a:ext cx="8059210" cy="400110"/>
          </a:xfrm>
          <a:prstGeom prst="rect">
            <a:avLst/>
          </a:prstGeom>
          <a:solidFill>
            <a:srgbClr val="FFF5D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Apriamo ora due </a:t>
            </a:r>
            <a:r>
              <a:rPr lang="it-IT" sz="2000" dirty="0" err="1" smtClean="0"/>
              <a:t>shell</a:t>
            </a:r>
            <a:r>
              <a:rPr lang="it-IT" sz="2000" dirty="0" smtClean="0"/>
              <a:t> diverse ed eseguiamo, in </a:t>
            </a:r>
            <a:r>
              <a:rPr lang="it-IT" sz="2000" i="1" dirty="0" smtClean="0">
                <a:solidFill>
                  <a:srgbClr val="FF0000"/>
                </a:solidFill>
              </a:rPr>
              <a:t>contemporanea</a:t>
            </a:r>
            <a:r>
              <a:rPr lang="it-IT" sz="2000" dirty="0" smtClean="0"/>
              <a:t>, i due script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06139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2471539" y="4262661"/>
            <a:ext cx="6325296" cy="707886"/>
          </a:xfrm>
          <a:prstGeom prst="rect">
            <a:avLst/>
          </a:prstGeom>
          <a:solidFill>
            <a:srgbClr val="FFF5D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Mettiamo ora insieme, in un unico programma, la tecnica del </a:t>
            </a:r>
            <a:r>
              <a:rPr lang="it-IT" sz="2000" b="1" i="1" dirty="0" smtClean="0">
                <a:solidFill>
                  <a:srgbClr val="0000FF"/>
                </a:solidFill>
              </a:rPr>
              <a:t>buffer circolare</a:t>
            </a:r>
            <a:r>
              <a:rPr lang="it-IT" sz="2000" dirty="0"/>
              <a:t> </a:t>
            </a:r>
            <a:r>
              <a:rPr lang="it-IT" sz="2000" dirty="0" smtClean="0"/>
              <a:t>e quella della </a:t>
            </a:r>
            <a:r>
              <a:rPr lang="it-IT" sz="2000" b="1" i="1" dirty="0" err="1" smtClean="0">
                <a:solidFill>
                  <a:srgbClr val="0000FF"/>
                </a:solidFill>
              </a:rPr>
              <a:t>shared</a:t>
            </a:r>
            <a:r>
              <a:rPr lang="it-IT" sz="2000" b="1" i="1" dirty="0" smtClean="0">
                <a:solidFill>
                  <a:srgbClr val="0000FF"/>
                </a:solidFill>
              </a:rPr>
              <a:t> </a:t>
            </a:r>
            <a:r>
              <a:rPr lang="it-IT" sz="2000" b="1" i="1" dirty="0" err="1" smtClean="0">
                <a:solidFill>
                  <a:srgbClr val="0000FF"/>
                </a:solidFill>
              </a:rPr>
              <a:t>memory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sp>
        <p:nvSpPr>
          <p:cNvPr id="7" name="Rettangolo 6"/>
          <p:cNvSpPr/>
          <p:nvPr/>
        </p:nvSpPr>
        <p:spPr>
          <a:xfrm>
            <a:off x="222136" y="1771070"/>
            <a:ext cx="1509247" cy="29637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3701793" y="1833128"/>
            <a:ext cx="5079789" cy="707886"/>
          </a:xfrm>
          <a:prstGeom prst="rect">
            <a:avLst/>
          </a:prstGeom>
          <a:solidFill>
            <a:srgbClr val="FFF5D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Includiamo ora un file esterno che contiene le parti comuni al programma </a:t>
            </a:r>
            <a:r>
              <a:rPr lang="it-IT" sz="2000" dirty="0" err="1" smtClean="0"/>
              <a:t>writer</a:t>
            </a:r>
            <a:r>
              <a:rPr lang="it-IT" sz="2000" dirty="0" smtClean="0"/>
              <a:t> ed al </a:t>
            </a:r>
            <a:r>
              <a:rPr lang="it-IT" sz="2000" dirty="0" err="1" smtClean="0"/>
              <a:t>reader</a:t>
            </a:r>
            <a:endParaRPr lang="it-IT" sz="2000" dirty="0"/>
          </a:p>
        </p:txBody>
      </p:sp>
      <p:sp>
        <p:nvSpPr>
          <p:cNvPr id="10" name="Rettangolo 9"/>
          <p:cNvSpPr/>
          <p:nvPr/>
        </p:nvSpPr>
        <p:spPr>
          <a:xfrm>
            <a:off x="158754" y="5832329"/>
            <a:ext cx="8840070" cy="90242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6794057"/>
      </p:ext>
    </p:extLst>
  </p:cSld>
  <p:clrMapOvr>
    <a:masterClrMapping/>
  </p:clrMapOvr>
  <p:transition xmlns:p14="http://schemas.microsoft.com/office/powerpoint/2010/main" spd="slow">
    <p:push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9" grpId="0" animBg="1"/>
      <p:bldP spid="9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200292" y="2455161"/>
            <a:ext cx="1956984" cy="29637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200293" y="1485342"/>
            <a:ext cx="3083400" cy="87098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00292" y="3001625"/>
            <a:ext cx="7787522" cy="303959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200293" y="3322630"/>
            <a:ext cx="7720678" cy="87196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00292" y="4316808"/>
            <a:ext cx="3935658" cy="157401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00293" y="6337768"/>
            <a:ext cx="1479154" cy="22151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679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23426" y="2161852"/>
            <a:ext cx="3110400" cy="37830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29723" y="2675464"/>
            <a:ext cx="6955968" cy="52479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227450" y="3333047"/>
            <a:ext cx="5019775" cy="37691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24963" y="3832303"/>
            <a:ext cx="3160479" cy="106417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27081" y="5001925"/>
            <a:ext cx="6549192" cy="73013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39" y="3825441"/>
            <a:ext cx="7690151" cy="112188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ttangolo 12"/>
          <p:cNvSpPr/>
          <p:nvPr/>
        </p:nvSpPr>
        <p:spPr>
          <a:xfrm>
            <a:off x="158754" y="5832329"/>
            <a:ext cx="8840070" cy="90242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710078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3230" y="36944"/>
            <a:ext cx="60125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CGI Web programming</a:t>
            </a:r>
            <a:endParaRPr lang="en-US" sz="48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78384" y="6414616"/>
            <a:ext cx="357242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D. Menasce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I.N.F.N. Milano-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Bicocca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8048149" y="0"/>
            <a:ext cx="1095852" cy="11329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-1" y="0"/>
            <a:ext cx="1412733" cy="985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 descr="cover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134" cy="6858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061906" y="6027003"/>
            <a:ext cx="3082094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Terza</a:t>
            </a:r>
            <a:r>
              <a:rPr lang="en-US" sz="4800" b="1" cap="none" spc="0" dirty="0" smtClean="0">
                <a:ln w="12700">
                  <a:solidFill>
                    <a:srgbClr val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parte</a:t>
            </a:r>
            <a:endParaRPr lang="en-US" sz="4800" b="1" cap="none" spc="0" dirty="0">
              <a:ln w="12700">
                <a:solidFill>
                  <a:srgbClr val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31906" y="2322905"/>
            <a:ext cx="3695158" cy="286603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229633" y="5352030"/>
            <a:ext cx="7540939" cy="121890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0" y="660106"/>
            <a:ext cx="8840070" cy="13285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869375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4538965" y="2272698"/>
            <a:ext cx="4108929" cy="707886"/>
          </a:xfrm>
          <a:prstGeom prst="rect">
            <a:avLst/>
          </a:prstGeom>
          <a:solidFill>
            <a:srgbClr val="FFF5D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Ed ecco il programma che legge dalla </a:t>
            </a:r>
            <a:r>
              <a:rPr lang="it-IT" sz="2000" b="1" i="1" dirty="0" err="1" smtClean="0">
                <a:solidFill>
                  <a:srgbClr val="0000FF"/>
                </a:solidFill>
              </a:rPr>
              <a:t>shared</a:t>
            </a:r>
            <a:r>
              <a:rPr lang="it-IT" sz="2000" b="1" i="1" dirty="0" smtClean="0">
                <a:solidFill>
                  <a:srgbClr val="0000FF"/>
                </a:solidFill>
              </a:rPr>
              <a:t> </a:t>
            </a:r>
            <a:r>
              <a:rPr lang="it-IT" sz="2000" b="1" i="1" dirty="0" err="1" smtClean="0">
                <a:solidFill>
                  <a:srgbClr val="0000FF"/>
                </a:solidFill>
              </a:rPr>
              <a:t>memory</a:t>
            </a:r>
            <a:r>
              <a:rPr lang="it-IT" sz="2000" dirty="0" smtClean="0"/>
              <a:t> e stampa su STDOUT:</a:t>
            </a:r>
            <a:endParaRPr lang="it-IT" sz="2000" dirty="0"/>
          </a:p>
        </p:txBody>
      </p:sp>
      <p:sp>
        <p:nvSpPr>
          <p:cNvPr id="7" name="Rettangolo 6"/>
          <p:cNvSpPr/>
          <p:nvPr/>
        </p:nvSpPr>
        <p:spPr>
          <a:xfrm>
            <a:off x="231904" y="2112446"/>
            <a:ext cx="8747247" cy="393713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679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b="94539"/>
          <a:stretch/>
        </p:blipFill>
        <p:spPr>
          <a:xfrm>
            <a:off x="4606415" y="1042085"/>
            <a:ext cx="4333083" cy="37449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/>
          <a:srcRect t="25880"/>
          <a:stretch/>
        </p:blipFill>
        <p:spPr>
          <a:xfrm>
            <a:off x="4606415" y="1400302"/>
            <a:ext cx="4333083" cy="508320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261" y="1038186"/>
            <a:ext cx="3730752" cy="410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84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85043"/>
          </a:xfrm>
          <a:prstGeom prst="rect">
            <a:avLst/>
          </a:prstGeom>
        </p:spPr>
      </p:pic>
      <p:pic>
        <p:nvPicPr>
          <p:cNvPr id="6" name="Immagine 5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413" y="2935726"/>
            <a:ext cx="584200" cy="635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548028" y="911822"/>
            <a:ext cx="4443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chemeClr val="bg1"/>
                </a:solidFill>
              </a:rPr>
              <a:t>http://</a:t>
            </a:r>
            <a:r>
              <a:rPr lang="it-IT" sz="2400" dirty="0" err="1" smtClean="0">
                <a:solidFill>
                  <a:schemeClr val="bg1"/>
                </a:solidFill>
              </a:rPr>
              <a:t>sencha.com</a:t>
            </a:r>
            <a:r>
              <a:rPr lang="it-IT" sz="2400" dirty="0" smtClean="0">
                <a:solidFill>
                  <a:schemeClr val="bg1"/>
                </a:solidFill>
              </a:rPr>
              <a:t>/</a:t>
            </a:r>
            <a:r>
              <a:rPr lang="it-IT" sz="2400" dirty="0" err="1" smtClean="0">
                <a:solidFill>
                  <a:schemeClr val="bg1"/>
                </a:solidFill>
              </a:rPr>
              <a:t>products</a:t>
            </a:r>
            <a:r>
              <a:rPr lang="it-IT" sz="2400" dirty="0" smtClean="0">
                <a:solidFill>
                  <a:schemeClr val="bg1"/>
                </a:solidFill>
              </a:rPr>
              <a:t>/</a:t>
            </a:r>
            <a:r>
              <a:rPr lang="it-IT" sz="2400" dirty="0" err="1" smtClean="0">
                <a:solidFill>
                  <a:schemeClr val="bg1"/>
                </a:solidFill>
              </a:rPr>
              <a:t>extjs</a:t>
            </a:r>
            <a:endParaRPr lang="it-IT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3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6343E-6 4.75683E-6 C -0.02899 0.01945 -0.05487 0.03913 -0.08942 0.05326 C -0.12363 0.06739 -0.16252 0.07989 -0.20785 0.08499 C -0.25455 0.08985 -0.31689 0.09286 -0.37593 0.0836 C -0.43532 0.07434 -0.50859 0.05511 -0.55548 0.03033 C -0.60409 0.00555 -0.63361 -0.03196 -0.65706 -0.06508 C -0.68206 -0.0982 -0.69109 -0.13317 -0.70359 -0.16721 " pathEditMode="relative" rAng="0" ptsTypes="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80" y="-37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85043"/>
          </a:xfrm>
          <a:prstGeom prst="rect">
            <a:avLst/>
          </a:prstGeom>
        </p:spPr>
      </p:pic>
      <p:pic>
        <p:nvPicPr>
          <p:cNvPr id="6" name="Immagine 5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26139">
            <a:off x="-517040" y="1429593"/>
            <a:ext cx="584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690906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776E-7 -4.95137E-6 C 0.01806 0.02177 0.0363 0.04354 0.0712 0.06415 C 0.1061 0.08477 0.15715 0.11024 0.20924 0.12344 C 0.26116 0.13664 0.32558 0.14313 0.38288 0.14382 C 0.44019 0.14452 0.49141 0.14035 0.55288 0.12715 C 0.61435 0.11395 0.67825 0.10098 0.75152 0.06415 C 0.8248 0.02733 0.90867 -0.03334 0.99271 -0.09379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9271 -0.09379 L 0.99271 0.55234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3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85043"/>
          </a:xfrm>
          <a:prstGeom prst="rect">
            <a:avLst/>
          </a:prstGeom>
        </p:spPr>
      </p:pic>
      <p:pic>
        <p:nvPicPr>
          <p:cNvPr id="6" name="Immagine 5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4602" y="5231564"/>
            <a:ext cx="584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99252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782E-6 6.43817E-7 C -0.03525 0.01945 -0.06685 0.03914 -0.10905 0.05326 C -0.1509 0.06739 -0.19865 0.0799 -0.25387 0.08499 C -0.31099 0.08986 -0.3874 0.09287 -0.45946 0.0836 C -0.53204 0.07434 -0.62164 0.05512 -0.67894 0.03034 C -0.7385 0.00556 -0.77444 -0.03196 -0.80309 -0.06508 C -0.83365 -0.09819 -0.84459 -0.13316 -0.86022 -0.16721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11" y="-37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85043"/>
          </a:xfrm>
          <a:prstGeom prst="rect">
            <a:avLst/>
          </a:prstGeom>
        </p:spPr>
      </p:pic>
      <p:pic>
        <p:nvPicPr>
          <p:cNvPr id="6" name="Immagine 5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705" y="4360448"/>
            <a:ext cx="584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29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4091E-6 -1.33858E-6 C -0.03265 0.01945 -0.06182 0.03914 -0.10071 0.05327 C -0.13944 0.06739 -0.18354 0.0799 -0.23442 0.08499 C -0.2872 0.08986 -0.3577 0.09287 -0.42438 0.0836 C -0.49123 0.07434 -0.57406 0.05512 -0.62702 0.03034 C -0.68189 0.00556 -0.71506 -0.03196 -0.74162 -0.06508 C -0.76975 -0.09819 -0.77982 -0.13316 -0.79424 -0.16721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12" y="-37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27</a:t>
            </a:fld>
            <a:endParaRPr lang="en-US"/>
          </a:p>
        </p:txBody>
      </p:sp>
      <p:grpSp>
        <p:nvGrpSpPr>
          <p:cNvPr id="8" name="Gruppo 7"/>
          <p:cNvGrpSpPr/>
          <p:nvPr/>
        </p:nvGrpSpPr>
        <p:grpSpPr>
          <a:xfrm>
            <a:off x="561707" y="1074650"/>
            <a:ext cx="8099960" cy="5275538"/>
            <a:chOff x="32564" y="1343309"/>
            <a:chExt cx="8099960" cy="5261582"/>
          </a:xfrm>
        </p:grpSpPr>
        <p:sp>
          <p:nvSpPr>
            <p:cNvPr id="7" name="Rettangolo 6"/>
            <p:cNvSpPr/>
            <p:nvPr/>
          </p:nvSpPr>
          <p:spPr>
            <a:xfrm>
              <a:off x="32564" y="1343309"/>
              <a:ext cx="8099960" cy="5261582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2"/>
            <a:srcRect r="9360"/>
            <a:stretch/>
          </p:blipFill>
          <p:spPr>
            <a:xfrm>
              <a:off x="73268" y="2250829"/>
              <a:ext cx="7985989" cy="2105025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43" y="1374148"/>
              <a:ext cx="7994132" cy="810861"/>
            </a:xfrm>
            <a:prstGeom prst="rect">
              <a:avLst/>
            </a:prstGeom>
          </p:spPr>
        </p:pic>
      </p:grpSp>
      <p:sp>
        <p:nvSpPr>
          <p:cNvPr id="9" name="Freccia destra 8"/>
          <p:cNvSpPr/>
          <p:nvPr/>
        </p:nvSpPr>
        <p:spPr>
          <a:xfrm>
            <a:off x="2800388" y="3362348"/>
            <a:ext cx="2873654" cy="374498"/>
          </a:xfrm>
          <a:prstGeom prst="rightArrow">
            <a:avLst>
              <a:gd name="adj1" fmla="val 50000"/>
              <a:gd name="adj2" fmla="val 137090"/>
            </a:avLst>
          </a:prstGeom>
          <a:solidFill>
            <a:srgbClr val="FFBC2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235" y="4192985"/>
            <a:ext cx="6351329" cy="212032"/>
          </a:xfrm>
          <a:prstGeom prst="rect">
            <a:avLst/>
          </a:prstGeom>
        </p:spPr>
      </p:pic>
      <p:grpSp>
        <p:nvGrpSpPr>
          <p:cNvPr id="16" name="Gruppo 15"/>
          <p:cNvGrpSpPr/>
          <p:nvPr/>
        </p:nvGrpSpPr>
        <p:grpSpPr>
          <a:xfrm>
            <a:off x="651253" y="4374694"/>
            <a:ext cx="7391723" cy="1366475"/>
            <a:chOff x="651253" y="4374694"/>
            <a:chExt cx="7391723" cy="1366475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253" y="4605270"/>
              <a:ext cx="7391723" cy="842334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9080" y="4374694"/>
              <a:ext cx="1691147" cy="294112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96807" y="5447057"/>
              <a:ext cx="1691147" cy="294112"/>
            </a:xfrm>
            <a:prstGeom prst="rect">
              <a:avLst/>
            </a:prstGeom>
          </p:spPr>
        </p:pic>
      </p:grpSp>
      <p:pic>
        <p:nvPicPr>
          <p:cNvPr id="14" name="Immagin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9117" y="5788668"/>
            <a:ext cx="6368587" cy="211007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1595142" y="-60480"/>
            <a:ext cx="60228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Installazione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di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Extjs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675" y="6041049"/>
            <a:ext cx="7684787" cy="21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5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3" y="1046999"/>
            <a:ext cx="5462302" cy="53275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208" y="3522540"/>
            <a:ext cx="6653599" cy="2508113"/>
          </a:xfrm>
          <a:prstGeom prst="rect">
            <a:avLst/>
          </a:prstGeom>
          <a:ln w="28575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ttangolo 7"/>
          <p:cNvSpPr/>
          <p:nvPr/>
        </p:nvSpPr>
        <p:spPr>
          <a:xfrm>
            <a:off x="76503" y="1055813"/>
            <a:ext cx="3534430" cy="31368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3695086" y="3052675"/>
            <a:ext cx="818581" cy="19127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690106" y="3518759"/>
            <a:ext cx="5853071" cy="64328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6341478" y="4781143"/>
            <a:ext cx="1316454" cy="191271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1808671" y="-38255"/>
            <a:ext cx="54960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Provare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gli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esempi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1739202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4448 0.28578 " pathEditMode="relative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2417E-6 -3.0616E-6 L 0.25543 0.14961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63" y="748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0" grpId="2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355" cy="6858000"/>
          </a:xfrm>
          <a:prstGeom prst="rect">
            <a:avLst/>
          </a:prstGeom>
        </p:spPr>
      </p:pic>
      <p:pic>
        <p:nvPicPr>
          <p:cNvPr id="7" name="Immagine 6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848" y="3680070"/>
            <a:ext cx="584200" cy="6350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89618" y="336636"/>
            <a:ext cx="5140990" cy="237175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0" y="673271"/>
            <a:ext cx="9007594" cy="44627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it-IT" sz="2300" u="sng" dirty="0" smtClean="0">
                <a:solidFill>
                  <a:srgbClr val="0000FF"/>
                </a:solidFill>
              </a:rPr>
              <a:t>http://</a:t>
            </a:r>
            <a:r>
              <a:rPr lang="it-IT" sz="2300" u="sng" dirty="0" err="1" smtClean="0">
                <a:solidFill>
                  <a:srgbClr val="0000FF"/>
                </a:solidFill>
              </a:rPr>
              <a:t>mobile.mib.infn.it</a:t>
            </a:r>
            <a:r>
              <a:rPr lang="it-IT" sz="2300" u="sng" dirty="0" smtClean="0">
                <a:solidFill>
                  <a:srgbClr val="0000FF"/>
                </a:solidFill>
              </a:rPr>
              <a:t>:/~</a:t>
            </a:r>
            <a:r>
              <a:rPr lang="it-IT" sz="2300" u="sng" dirty="0" err="1" smtClean="0">
                <a:solidFill>
                  <a:srgbClr val="0000FF"/>
                </a:solidFill>
              </a:rPr>
              <a:t>menasce</a:t>
            </a:r>
            <a:r>
              <a:rPr lang="it-IT" sz="2300" u="sng" dirty="0" smtClean="0">
                <a:solidFill>
                  <a:srgbClr val="0000FF"/>
                </a:solidFill>
              </a:rPr>
              <a:t>/ext-5.0.0/</a:t>
            </a:r>
            <a:r>
              <a:rPr lang="it-IT" sz="2300" u="sng" dirty="0" err="1" smtClean="0">
                <a:solidFill>
                  <a:srgbClr val="0000FF"/>
                </a:solidFill>
              </a:rPr>
              <a:t>examples</a:t>
            </a:r>
            <a:r>
              <a:rPr lang="it-IT" sz="2300" u="sng" dirty="0" smtClean="0">
                <a:solidFill>
                  <a:srgbClr val="0000FF"/>
                </a:solidFill>
              </a:rPr>
              <a:t>/</a:t>
            </a:r>
            <a:r>
              <a:rPr lang="it-IT" sz="2300" u="sng" dirty="0" err="1" smtClean="0">
                <a:solidFill>
                  <a:srgbClr val="0000FF"/>
                </a:solidFill>
              </a:rPr>
              <a:t>simple-widgets</a:t>
            </a:r>
            <a:r>
              <a:rPr lang="it-IT" sz="2300" u="sng" dirty="0" smtClean="0">
                <a:solidFill>
                  <a:srgbClr val="0000FF"/>
                </a:solidFill>
              </a:rPr>
              <a:t>/</a:t>
            </a:r>
            <a:endParaRPr lang="it-IT" sz="2300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40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45945E-7 -3.42751E-7 C -0.05661 0.03474 -0.11287 0.06948 -0.17833 0.09264 C -0.24397 0.11579 -0.32315 0.13293 -0.39312 0.13826 C -0.46327 0.14359 -0.53672 0.13919 -0.59837 0.12483 C -0.66018 0.11047 -0.70967 0.09125 -0.76367 0.05234 C -0.81785 0.01343 -0.87098 -0.04748 -0.92377 -0.10838 " pathEditMode="relative" rAng="0" ptsTypes="aaaa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9" y="17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706889" y="-60480"/>
            <a:ext cx="5799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esempio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pratico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" name="CasellaDiTesto 8"/>
          <p:cNvSpPr txBox="1"/>
          <p:nvPr/>
        </p:nvSpPr>
        <p:spPr>
          <a:xfrm>
            <a:off x="156279" y="1061722"/>
            <a:ext cx="8775701" cy="1323439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/>
              <a:t>Gli esempi che abbiamo esaminato finora sono tutti molto semplici, ma già da questi non è difficile comprendere come la realizzazione di pagine con funzioni molto complesse possa richiedere un mole enorme di codice specifico per essere implementate.</a:t>
            </a:r>
            <a:endParaRPr lang="it-IT" sz="20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58280" y="2526837"/>
            <a:ext cx="8775701" cy="3785652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/>
              <a:t>Vogliamo affrontare in questa parte del corso molte delle problematiche inerenti una complessa interfaccia WEB ad un programma o ad un insieme di programmi eseguiti su un server remoto.</a:t>
            </a:r>
          </a:p>
          <a:p>
            <a:pPr algn="just"/>
            <a:endParaRPr lang="it-IT" sz="2000" dirty="0"/>
          </a:p>
          <a:p>
            <a:pPr algn="just"/>
            <a:r>
              <a:rPr lang="it-IT" sz="2000" dirty="0" smtClean="0"/>
              <a:t>A questo scopo abbiamo pensato ad un esempio pratico, che seguiremo nel suo completo sviluppo a partire dalle prime fasi.</a:t>
            </a:r>
          </a:p>
          <a:p>
            <a:pPr algn="just"/>
            <a:endParaRPr lang="it-IT" sz="2000" dirty="0"/>
          </a:p>
          <a:p>
            <a:pPr algn="just"/>
            <a:r>
              <a:rPr lang="it-IT" sz="2000" dirty="0" smtClean="0"/>
              <a:t>L’esempio riguarda la possibilità di trasmettere dei dati, rilevati dai sensori di uno smartphone, ad un server remoto, che li analizza e li rappresenta graficamente ed in tempo reale all’interno di un browser.</a:t>
            </a:r>
          </a:p>
          <a:p>
            <a:pPr algn="just"/>
            <a:endParaRPr lang="it-IT" sz="2000" dirty="0"/>
          </a:p>
          <a:p>
            <a:pPr algn="just"/>
            <a:r>
              <a:rPr lang="it-IT" sz="2000" dirty="0" smtClean="0"/>
              <a:t>Per realizzarlo useremo degli script in </a:t>
            </a:r>
            <a:r>
              <a:rPr lang="it-IT" sz="2000" dirty="0" err="1" smtClean="0"/>
              <a:t>perl</a:t>
            </a:r>
            <a:r>
              <a:rPr lang="it-IT" sz="2000" dirty="0" smtClean="0"/>
              <a:t> e faremo uso di un </a:t>
            </a:r>
            <a:r>
              <a:rPr lang="it-IT" sz="2000" dirty="0" err="1" smtClean="0"/>
              <a:t>framework</a:t>
            </a:r>
            <a:r>
              <a:rPr lang="it-IT" sz="2000" dirty="0" smtClean="0"/>
              <a:t> </a:t>
            </a:r>
            <a:r>
              <a:rPr lang="it-IT" sz="2000" dirty="0" err="1" smtClean="0"/>
              <a:t>Javascript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11989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2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d"/>
      </p:transition>
    </mc:Choice>
    <mc:Fallback xmlns="">
      <p:transition xmlns:p14="http://schemas.microsoft.com/office/powerpoint/2010/main" spd="slow">
        <p:wipe dir="d"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355" cy="6858000"/>
          </a:xfrm>
          <a:prstGeom prst="rect">
            <a:avLst/>
          </a:prstGeom>
        </p:spPr>
      </p:pic>
      <p:pic>
        <p:nvPicPr>
          <p:cNvPr id="7" name="Immagine 6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848" y="3251624"/>
            <a:ext cx="584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971835"/>
      </p:ext>
    </p:extLst>
  </p:cSld>
  <p:clrMapOvr>
    <a:masterClrMapping/>
  </p:clrMapOvr>
  <p:transition xmlns:p14="http://schemas.microsoft.com/office/powerpoint/2010/main" spd="slow">
    <p:wipe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45945E-7 -3.42751E-7 C -0.05661 0.03474 -0.11287 0.06948 -0.17833 0.09264 C -0.24397 0.11579 -0.32315 0.13293 -0.39312 0.13826 C -0.46327 0.14359 -0.53672 0.13919 -0.59837 0.12483 C -0.66018 0.11047 -0.70967 0.09125 -0.76367 0.05234 C -0.81785 0.01343 -0.87098 -0.04748 -0.92377 -0.10838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89" y="17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63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658864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40" y="1252723"/>
            <a:ext cx="7348401" cy="2656311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sellaDiTesto 5"/>
          <p:cNvSpPr txBox="1"/>
          <p:nvPr/>
        </p:nvSpPr>
        <p:spPr>
          <a:xfrm>
            <a:off x="7025377" y="2523792"/>
            <a:ext cx="1431364" cy="1477328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dirty="0" err="1" smtClean="0">
                <a:latin typeface="Courier"/>
                <a:cs typeface="Courier"/>
              </a:rPr>
              <a:t>cssFiles</a:t>
            </a:r>
            <a:endParaRPr lang="it-IT" dirty="0" smtClean="0">
              <a:latin typeface="Courier"/>
              <a:cs typeface="Courier"/>
            </a:endParaRPr>
          </a:p>
          <a:p>
            <a:r>
              <a:rPr lang="it-IT" dirty="0" err="1" smtClean="0">
                <a:latin typeface="Courier"/>
                <a:cs typeface="Courier"/>
              </a:rPr>
              <a:t>htmlFiles</a:t>
            </a:r>
            <a:endParaRPr lang="it-IT" dirty="0" smtClean="0">
              <a:latin typeface="Courier"/>
              <a:cs typeface="Courier"/>
            </a:endParaRPr>
          </a:p>
          <a:p>
            <a:r>
              <a:rPr lang="it-IT" dirty="0">
                <a:latin typeface="Courier"/>
                <a:cs typeface="Courier"/>
              </a:rPr>
              <a:t>i</a:t>
            </a:r>
            <a:r>
              <a:rPr lang="it-IT" dirty="0" smtClean="0">
                <a:latin typeface="Courier"/>
                <a:cs typeface="Courier"/>
              </a:rPr>
              <a:t>mages</a:t>
            </a:r>
          </a:p>
          <a:p>
            <a:r>
              <a:rPr lang="it-IT" dirty="0" err="1" smtClean="0">
                <a:latin typeface="Courier"/>
                <a:cs typeface="Courier"/>
              </a:rPr>
              <a:t>jsFiles</a:t>
            </a:r>
            <a:endParaRPr lang="it-IT" dirty="0" smtClean="0">
              <a:latin typeface="Courier"/>
              <a:cs typeface="Courier"/>
            </a:endParaRPr>
          </a:p>
          <a:p>
            <a:r>
              <a:rPr lang="it-IT" dirty="0" err="1" smtClean="0">
                <a:latin typeface="Courier"/>
                <a:cs typeface="Courier"/>
              </a:rPr>
              <a:t>perlFiles</a:t>
            </a:r>
            <a:endParaRPr lang="it-IT" dirty="0">
              <a:latin typeface="Courier"/>
              <a:cs typeface="Courier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2051447" y="4819630"/>
            <a:ext cx="6821876" cy="610595"/>
            <a:chOff x="2051447" y="4819630"/>
            <a:chExt cx="6821876" cy="610595"/>
          </a:xfrm>
        </p:grpSpPr>
        <p:sp>
          <p:nvSpPr>
            <p:cNvPr id="10" name="Rettangolo 9"/>
            <p:cNvSpPr/>
            <p:nvPr/>
          </p:nvSpPr>
          <p:spPr>
            <a:xfrm>
              <a:off x="2051447" y="4819630"/>
              <a:ext cx="6821876" cy="61059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3"/>
            <a:srcRect t="1" r="4898" b="57390"/>
            <a:stretch/>
          </p:blipFill>
          <p:spPr>
            <a:xfrm>
              <a:off x="2087288" y="4870990"/>
              <a:ext cx="6639503" cy="209161"/>
            </a:xfrm>
            <a:prstGeom prst="rect">
              <a:avLst/>
            </a:prstGeom>
          </p:spPr>
        </p:pic>
      </p:grp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t="48050"/>
          <a:stretch/>
        </p:blipFill>
        <p:spPr>
          <a:xfrm>
            <a:off x="2085015" y="5137139"/>
            <a:ext cx="6747605" cy="24647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752668" y="-38255"/>
            <a:ext cx="57151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Struttura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del folder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9755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6993E-6 -4.77536E-6 L -0.73102 0.2744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51" y="137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618690" y="1328568"/>
            <a:ext cx="8384884" cy="23675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00135" y="4174188"/>
            <a:ext cx="8384884" cy="11651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83060" y="1143635"/>
            <a:ext cx="8201823" cy="272346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80789" y="3985703"/>
            <a:ext cx="8201823" cy="155417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679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xmlns:p14="http://schemas.microsoft.com/office/powerpoint/2010/main" spd="slow">
        <p:circl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618690" y="2173718"/>
            <a:ext cx="8384884" cy="152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600135" y="4174187"/>
            <a:ext cx="8384884" cy="13374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37284" y="2483088"/>
            <a:ext cx="8319757" cy="3970318"/>
          </a:xfrm>
          <a:prstGeom prst="rect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Il file visualizzato in questa pagina, </a:t>
            </a:r>
            <a:r>
              <a:rPr lang="it-IT" sz="1600" b="1" dirty="0" smtClean="0">
                <a:solidFill>
                  <a:srgbClr val="0000FF"/>
                </a:solidFill>
                <a:latin typeface="Courier"/>
                <a:cs typeface="Courier"/>
              </a:rPr>
              <a:t>wireless_0.html </a:t>
            </a:r>
            <a:r>
              <a:rPr lang="it-IT" dirty="0" smtClean="0"/>
              <a:t>sta nella cartella:</a:t>
            </a:r>
          </a:p>
          <a:p>
            <a:endParaRPr lang="it-IT" dirty="0" smtClean="0"/>
          </a:p>
          <a:p>
            <a:r>
              <a:rPr lang="it-IT" sz="1600" dirty="0" smtClean="0">
                <a:solidFill>
                  <a:srgbClr val="0000FF"/>
                </a:solidFill>
                <a:latin typeface="Courier"/>
                <a:cs typeface="Courier"/>
              </a:rPr>
              <a:t>~/</a:t>
            </a:r>
            <a:r>
              <a:rPr lang="it-IT" sz="1600" dirty="0" err="1" smtClean="0">
                <a:solidFill>
                  <a:srgbClr val="0000FF"/>
                </a:solidFill>
                <a:latin typeface="Courier"/>
                <a:cs typeface="Courier"/>
              </a:rPr>
              <a:t>public_html</a:t>
            </a:r>
            <a:r>
              <a:rPr lang="it-IT" sz="1600" dirty="0" smtClean="0">
                <a:solidFill>
                  <a:srgbClr val="0000FF"/>
                </a:solidFill>
                <a:latin typeface="Courier"/>
                <a:cs typeface="Courier"/>
              </a:rPr>
              <a:t>/esercizi/wireless/</a:t>
            </a:r>
            <a:r>
              <a:rPr lang="it-IT" sz="1600" dirty="0" err="1" smtClean="0">
                <a:solidFill>
                  <a:srgbClr val="FF0000"/>
                </a:solidFill>
                <a:latin typeface="Courier"/>
                <a:cs typeface="Courier"/>
              </a:rPr>
              <a:t>htmlFiles</a:t>
            </a:r>
            <a:endParaRPr lang="it-IT" sz="1600" dirty="0" smtClean="0">
              <a:solidFill>
                <a:srgbClr val="FF0000"/>
              </a:solidFill>
              <a:latin typeface="Courier"/>
              <a:cs typeface="Courier"/>
            </a:endParaRPr>
          </a:p>
          <a:p>
            <a:endParaRPr lang="it-IT" sz="1600" dirty="0">
              <a:solidFill>
                <a:srgbClr val="FF0000"/>
              </a:solidFill>
              <a:latin typeface="Courier"/>
              <a:cs typeface="Courier"/>
            </a:endParaRPr>
          </a:p>
          <a:p>
            <a:r>
              <a:rPr lang="it-IT" dirty="0">
                <a:cs typeface="Courier"/>
              </a:rPr>
              <a:t>m</a:t>
            </a:r>
            <a:r>
              <a:rPr lang="it-IT" dirty="0" smtClean="0">
                <a:cs typeface="Courier"/>
              </a:rPr>
              <a:t>entre </a:t>
            </a:r>
            <a:r>
              <a:rPr lang="it-IT" dirty="0" err="1" smtClean="0">
                <a:solidFill>
                  <a:srgbClr val="0000FF"/>
                </a:solidFill>
                <a:cs typeface="Courier"/>
              </a:rPr>
              <a:t>extjsLib</a:t>
            </a:r>
            <a:r>
              <a:rPr lang="it-IT" dirty="0" smtClean="0">
                <a:cs typeface="Courier"/>
              </a:rPr>
              <a:t> sta nella cartella:</a:t>
            </a:r>
          </a:p>
          <a:p>
            <a:endParaRPr lang="it-IT" sz="1600" dirty="0">
              <a:solidFill>
                <a:srgbClr val="FF0000"/>
              </a:solidFill>
              <a:latin typeface="Courier"/>
              <a:cs typeface="Courier"/>
            </a:endParaRPr>
          </a:p>
          <a:p>
            <a:r>
              <a:rPr lang="it-IT" sz="1600" dirty="0">
                <a:solidFill>
                  <a:srgbClr val="0000FF"/>
                </a:solidFill>
                <a:latin typeface="Courier"/>
                <a:cs typeface="Courier"/>
              </a:rPr>
              <a:t>~/</a:t>
            </a:r>
            <a:r>
              <a:rPr lang="it-IT" sz="1600" dirty="0" err="1" smtClean="0">
                <a:solidFill>
                  <a:srgbClr val="0000FF"/>
                </a:solidFill>
                <a:latin typeface="Courier"/>
                <a:cs typeface="Courier"/>
              </a:rPr>
              <a:t>public_html</a:t>
            </a:r>
            <a:endParaRPr lang="it-IT" sz="1600" dirty="0" smtClean="0">
              <a:solidFill>
                <a:srgbClr val="0000FF"/>
              </a:solidFill>
              <a:latin typeface="Courier"/>
              <a:cs typeface="Courier"/>
            </a:endParaRPr>
          </a:p>
          <a:p>
            <a:endParaRPr lang="it-IT" sz="1600" dirty="0">
              <a:solidFill>
                <a:srgbClr val="0000FF"/>
              </a:solidFill>
              <a:latin typeface="Courier"/>
              <a:cs typeface="Courier"/>
            </a:endParaRPr>
          </a:p>
          <a:p>
            <a:r>
              <a:rPr lang="it-IT" dirty="0">
                <a:cs typeface="Courier"/>
              </a:rPr>
              <a:t>o</a:t>
            </a:r>
            <a:r>
              <a:rPr lang="it-IT" dirty="0" smtClean="0">
                <a:cs typeface="Courier"/>
              </a:rPr>
              <a:t>ssia, come </a:t>
            </a:r>
            <a:r>
              <a:rPr lang="it-IT" b="1" i="1" dirty="0" err="1" smtClean="0">
                <a:cs typeface="Courier"/>
              </a:rPr>
              <a:t>path</a:t>
            </a:r>
            <a:r>
              <a:rPr lang="it-IT" dirty="0" smtClean="0">
                <a:cs typeface="Courier"/>
              </a:rPr>
              <a:t> relativo:</a:t>
            </a:r>
          </a:p>
          <a:p>
            <a:endParaRPr lang="it-IT" sz="1600" dirty="0">
              <a:solidFill>
                <a:srgbClr val="0000FF"/>
              </a:solidFill>
              <a:latin typeface="Courier"/>
              <a:cs typeface="Courier"/>
            </a:endParaRPr>
          </a:p>
          <a:p>
            <a:r>
              <a:rPr lang="it-IT" sz="1600" dirty="0" err="1" smtClean="0">
                <a:solidFill>
                  <a:srgbClr val="FF0000"/>
                </a:solidFill>
                <a:latin typeface="Courier"/>
                <a:cs typeface="Courier"/>
              </a:rPr>
              <a:t>htmlFiles</a:t>
            </a:r>
            <a:r>
              <a:rPr lang="it-IT" sz="1600" dirty="0" smtClean="0">
                <a:solidFill>
                  <a:srgbClr val="0000FF"/>
                </a:solidFill>
                <a:latin typeface="Courier"/>
                <a:cs typeface="Courier"/>
              </a:rPr>
              <a:t>/../../..</a:t>
            </a:r>
            <a:r>
              <a:rPr lang="it-IT" sz="1600" dirty="0">
                <a:solidFill>
                  <a:srgbClr val="0000FF"/>
                </a:solidFill>
                <a:latin typeface="Courier"/>
                <a:cs typeface="Courier"/>
              </a:rPr>
              <a:t>/</a:t>
            </a:r>
            <a:r>
              <a:rPr lang="it-IT" sz="1600" dirty="0" err="1" smtClean="0">
                <a:solidFill>
                  <a:srgbClr val="0000FF"/>
                </a:solidFill>
                <a:latin typeface="Courier"/>
                <a:cs typeface="Courier"/>
              </a:rPr>
              <a:t>extjsLib</a:t>
            </a:r>
            <a:endParaRPr lang="it-IT" sz="1600" dirty="0" smtClean="0">
              <a:solidFill>
                <a:srgbClr val="0000FF"/>
              </a:solidFill>
              <a:latin typeface="Courier"/>
              <a:cs typeface="Courier"/>
            </a:endParaRPr>
          </a:p>
          <a:p>
            <a:endParaRPr lang="it-IT" sz="1600" dirty="0" smtClean="0">
              <a:solidFill>
                <a:srgbClr val="0000FF"/>
              </a:solidFill>
              <a:latin typeface="Courier"/>
              <a:cs typeface="Courier"/>
            </a:endParaRPr>
          </a:p>
          <a:p>
            <a:r>
              <a:rPr lang="it-IT" dirty="0" smtClean="0">
                <a:cs typeface="Courier"/>
              </a:rPr>
              <a:t>Il </a:t>
            </a:r>
            <a:r>
              <a:rPr lang="it-IT" dirty="0" err="1" smtClean="0">
                <a:cs typeface="Courier"/>
              </a:rPr>
              <a:t>tag</a:t>
            </a:r>
            <a:r>
              <a:rPr lang="it-IT" dirty="0" smtClean="0">
                <a:cs typeface="Courier"/>
              </a:rPr>
              <a:t> html </a:t>
            </a:r>
            <a:r>
              <a:rPr lang="it-IT" sz="1600" b="1" dirty="0" smtClean="0">
                <a:solidFill>
                  <a:srgbClr val="D867FF"/>
                </a:solidFill>
                <a:latin typeface="Courier"/>
                <a:cs typeface="Courier"/>
              </a:rPr>
              <a:t>link</a:t>
            </a:r>
            <a:r>
              <a:rPr lang="it-IT" dirty="0" smtClean="0">
                <a:cs typeface="Courier"/>
              </a:rPr>
              <a:t>, istruisce il browser a richiedere al server il file </a:t>
            </a:r>
            <a:r>
              <a:rPr lang="it-IT" sz="1600" b="1" dirty="0" err="1" smtClean="0">
                <a:solidFill>
                  <a:srgbClr val="008000"/>
                </a:solidFill>
                <a:latin typeface="Courier"/>
                <a:cs typeface="Courier"/>
              </a:rPr>
              <a:t>example.css</a:t>
            </a:r>
            <a:r>
              <a:rPr lang="it-IT" dirty="0" smtClean="0">
                <a:cs typeface="Courier"/>
              </a:rPr>
              <a:t> da una cartella posta nel </a:t>
            </a:r>
            <a:r>
              <a:rPr lang="it-IT" b="1" i="1" dirty="0" err="1" smtClean="0">
                <a:cs typeface="Courier"/>
              </a:rPr>
              <a:t>path</a:t>
            </a:r>
            <a:r>
              <a:rPr lang="it-IT" dirty="0" smtClean="0">
                <a:cs typeface="Courier"/>
              </a:rPr>
              <a:t> relativo sopraindicato.</a:t>
            </a:r>
            <a:endParaRPr lang="it-IT" dirty="0">
              <a:cs typeface="Courier"/>
            </a:endParaRPr>
          </a:p>
          <a:p>
            <a:endParaRPr lang="it-IT" sz="1600" dirty="0">
              <a:solidFill>
                <a:srgbClr val="FF0000"/>
              </a:solidFill>
              <a:latin typeface="Courier"/>
              <a:cs typeface="Courier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83061" y="1660819"/>
            <a:ext cx="8122260" cy="53732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igura a mano libera 5"/>
          <p:cNvSpPr/>
          <p:nvPr/>
        </p:nvSpPr>
        <p:spPr>
          <a:xfrm>
            <a:off x="885092" y="1905057"/>
            <a:ext cx="7321211" cy="3728700"/>
          </a:xfrm>
          <a:custGeom>
            <a:avLst/>
            <a:gdLst>
              <a:gd name="connsiteX0" fmla="*/ 1003542 w 6970477"/>
              <a:gd name="connsiteY0" fmla="*/ 3728700 h 3728700"/>
              <a:gd name="connsiteX1" fmla="*/ 3323631 w 6970477"/>
              <a:gd name="connsiteY1" fmla="*/ 3590298 h 3728700"/>
              <a:gd name="connsiteX2" fmla="*/ 5570454 w 6970477"/>
              <a:gd name="connsiteY2" fmla="*/ 3215800 h 3728700"/>
              <a:gd name="connsiteX3" fmla="*/ 6807835 w 6970477"/>
              <a:gd name="connsiteY3" fmla="*/ 2572640 h 3728700"/>
              <a:gd name="connsiteX4" fmla="*/ 6905523 w 6970477"/>
              <a:gd name="connsiteY4" fmla="*/ 1449145 h 3728700"/>
              <a:gd name="connsiteX5" fmla="*/ 6335676 w 6970477"/>
              <a:gd name="connsiteY5" fmla="*/ 928104 h 3728700"/>
              <a:gd name="connsiteX6" fmla="*/ 5082014 w 6970477"/>
              <a:gd name="connsiteY6" fmla="*/ 724572 h 3728700"/>
              <a:gd name="connsiteX7" fmla="*/ 2900316 w 6970477"/>
              <a:gd name="connsiteY7" fmla="*/ 431487 h 3728700"/>
              <a:gd name="connsiteX8" fmla="*/ 287164 w 6970477"/>
              <a:gd name="connsiteY8" fmla="*/ 439628 h 3728700"/>
              <a:gd name="connsiteX9" fmla="*/ 67366 w 6970477"/>
              <a:gd name="connsiteY9" fmla="*/ 0 h 3728700"/>
              <a:gd name="connsiteX0" fmla="*/ 1003542 w 6970477"/>
              <a:gd name="connsiteY0" fmla="*/ 3728700 h 3728700"/>
              <a:gd name="connsiteX1" fmla="*/ 3323631 w 6970477"/>
              <a:gd name="connsiteY1" fmla="*/ 3590298 h 3728700"/>
              <a:gd name="connsiteX2" fmla="*/ 5570454 w 6970477"/>
              <a:gd name="connsiteY2" fmla="*/ 3215800 h 3728700"/>
              <a:gd name="connsiteX3" fmla="*/ 6807835 w 6970477"/>
              <a:gd name="connsiteY3" fmla="*/ 2572640 h 3728700"/>
              <a:gd name="connsiteX4" fmla="*/ 6905523 w 6970477"/>
              <a:gd name="connsiteY4" fmla="*/ 1449145 h 3728700"/>
              <a:gd name="connsiteX5" fmla="*/ 6335676 w 6970477"/>
              <a:gd name="connsiteY5" fmla="*/ 928104 h 3728700"/>
              <a:gd name="connsiteX6" fmla="*/ 5082014 w 6970477"/>
              <a:gd name="connsiteY6" fmla="*/ 724572 h 3728700"/>
              <a:gd name="connsiteX7" fmla="*/ 2900316 w 6970477"/>
              <a:gd name="connsiteY7" fmla="*/ 529183 h 3728700"/>
              <a:gd name="connsiteX8" fmla="*/ 287164 w 6970477"/>
              <a:gd name="connsiteY8" fmla="*/ 439628 h 3728700"/>
              <a:gd name="connsiteX9" fmla="*/ 67366 w 6970477"/>
              <a:gd name="connsiteY9" fmla="*/ 0 h 3728700"/>
              <a:gd name="connsiteX0" fmla="*/ 1003542 w 6970477"/>
              <a:gd name="connsiteY0" fmla="*/ 3728700 h 3728700"/>
              <a:gd name="connsiteX1" fmla="*/ 3323631 w 6970477"/>
              <a:gd name="connsiteY1" fmla="*/ 3590298 h 3728700"/>
              <a:gd name="connsiteX2" fmla="*/ 5570454 w 6970477"/>
              <a:gd name="connsiteY2" fmla="*/ 3215800 h 3728700"/>
              <a:gd name="connsiteX3" fmla="*/ 6807835 w 6970477"/>
              <a:gd name="connsiteY3" fmla="*/ 2572640 h 3728700"/>
              <a:gd name="connsiteX4" fmla="*/ 6905523 w 6970477"/>
              <a:gd name="connsiteY4" fmla="*/ 1449145 h 3728700"/>
              <a:gd name="connsiteX5" fmla="*/ 6335676 w 6970477"/>
              <a:gd name="connsiteY5" fmla="*/ 928104 h 3728700"/>
              <a:gd name="connsiteX6" fmla="*/ 5106436 w 6970477"/>
              <a:gd name="connsiteY6" fmla="*/ 659442 h 3728700"/>
              <a:gd name="connsiteX7" fmla="*/ 2900316 w 6970477"/>
              <a:gd name="connsiteY7" fmla="*/ 529183 h 3728700"/>
              <a:gd name="connsiteX8" fmla="*/ 287164 w 6970477"/>
              <a:gd name="connsiteY8" fmla="*/ 439628 h 3728700"/>
              <a:gd name="connsiteX9" fmla="*/ 67366 w 6970477"/>
              <a:gd name="connsiteY9" fmla="*/ 0 h 3728700"/>
              <a:gd name="connsiteX0" fmla="*/ 1003542 w 7060983"/>
              <a:gd name="connsiteY0" fmla="*/ 3728700 h 3728700"/>
              <a:gd name="connsiteX1" fmla="*/ 3323631 w 7060983"/>
              <a:gd name="connsiteY1" fmla="*/ 3590298 h 3728700"/>
              <a:gd name="connsiteX2" fmla="*/ 5570454 w 7060983"/>
              <a:gd name="connsiteY2" fmla="*/ 3215800 h 3728700"/>
              <a:gd name="connsiteX3" fmla="*/ 6807835 w 7060983"/>
              <a:gd name="connsiteY3" fmla="*/ 2572640 h 3728700"/>
              <a:gd name="connsiteX4" fmla="*/ 7027633 w 7060983"/>
              <a:gd name="connsiteY4" fmla="*/ 1587547 h 3728700"/>
              <a:gd name="connsiteX5" fmla="*/ 6335676 w 7060983"/>
              <a:gd name="connsiteY5" fmla="*/ 928104 h 3728700"/>
              <a:gd name="connsiteX6" fmla="*/ 5106436 w 7060983"/>
              <a:gd name="connsiteY6" fmla="*/ 659442 h 3728700"/>
              <a:gd name="connsiteX7" fmla="*/ 2900316 w 7060983"/>
              <a:gd name="connsiteY7" fmla="*/ 529183 h 3728700"/>
              <a:gd name="connsiteX8" fmla="*/ 287164 w 7060983"/>
              <a:gd name="connsiteY8" fmla="*/ 439628 h 3728700"/>
              <a:gd name="connsiteX9" fmla="*/ 67366 w 7060983"/>
              <a:gd name="connsiteY9" fmla="*/ 0 h 3728700"/>
              <a:gd name="connsiteX0" fmla="*/ 1003542 w 7060983"/>
              <a:gd name="connsiteY0" fmla="*/ 3728700 h 3728700"/>
              <a:gd name="connsiteX1" fmla="*/ 3323631 w 7060983"/>
              <a:gd name="connsiteY1" fmla="*/ 3590298 h 3728700"/>
              <a:gd name="connsiteX2" fmla="*/ 5570454 w 7060983"/>
              <a:gd name="connsiteY2" fmla="*/ 3215800 h 3728700"/>
              <a:gd name="connsiteX3" fmla="*/ 6807835 w 7060983"/>
              <a:gd name="connsiteY3" fmla="*/ 2572640 h 3728700"/>
              <a:gd name="connsiteX4" fmla="*/ 7027633 w 7060983"/>
              <a:gd name="connsiteY4" fmla="*/ 1587547 h 3728700"/>
              <a:gd name="connsiteX5" fmla="*/ 6335676 w 7060983"/>
              <a:gd name="connsiteY5" fmla="*/ 928104 h 3728700"/>
              <a:gd name="connsiteX6" fmla="*/ 5252967 w 7060983"/>
              <a:gd name="connsiteY6" fmla="*/ 569888 h 3728700"/>
              <a:gd name="connsiteX7" fmla="*/ 2900316 w 7060983"/>
              <a:gd name="connsiteY7" fmla="*/ 529183 h 3728700"/>
              <a:gd name="connsiteX8" fmla="*/ 287164 w 7060983"/>
              <a:gd name="connsiteY8" fmla="*/ 439628 h 3728700"/>
              <a:gd name="connsiteX9" fmla="*/ 67366 w 7060983"/>
              <a:gd name="connsiteY9" fmla="*/ 0 h 3728700"/>
              <a:gd name="connsiteX0" fmla="*/ 1003542 w 7061199"/>
              <a:gd name="connsiteY0" fmla="*/ 3728700 h 3728700"/>
              <a:gd name="connsiteX1" fmla="*/ 3323631 w 7061199"/>
              <a:gd name="connsiteY1" fmla="*/ 3590298 h 3728700"/>
              <a:gd name="connsiteX2" fmla="*/ 5570454 w 7061199"/>
              <a:gd name="connsiteY2" fmla="*/ 3215800 h 3728700"/>
              <a:gd name="connsiteX3" fmla="*/ 6807835 w 7061199"/>
              <a:gd name="connsiteY3" fmla="*/ 2572640 h 3728700"/>
              <a:gd name="connsiteX4" fmla="*/ 7027633 w 7061199"/>
              <a:gd name="connsiteY4" fmla="*/ 1587547 h 3728700"/>
              <a:gd name="connsiteX5" fmla="*/ 6864819 w 7061199"/>
              <a:gd name="connsiteY5" fmla="*/ 773420 h 3728700"/>
              <a:gd name="connsiteX6" fmla="*/ 5252967 w 7061199"/>
              <a:gd name="connsiteY6" fmla="*/ 569888 h 3728700"/>
              <a:gd name="connsiteX7" fmla="*/ 2900316 w 7061199"/>
              <a:gd name="connsiteY7" fmla="*/ 529183 h 3728700"/>
              <a:gd name="connsiteX8" fmla="*/ 287164 w 7061199"/>
              <a:gd name="connsiteY8" fmla="*/ 439628 h 3728700"/>
              <a:gd name="connsiteX9" fmla="*/ 67366 w 7061199"/>
              <a:gd name="connsiteY9" fmla="*/ 0 h 3728700"/>
              <a:gd name="connsiteX0" fmla="*/ 1003542 w 7321211"/>
              <a:gd name="connsiteY0" fmla="*/ 3728700 h 3728700"/>
              <a:gd name="connsiteX1" fmla="*/ 3323631 w 7321211"/>
              <a:gd name="connsiteY1" fmla="*/ 3590298 h 3728700"/>
              <a:gd name="connsiteX2" fmla="*/ 5570454 w 7321211"/>
              <a:gd name="connsiteY2" fmla="*/ 3215800 h 3728700"/>
              <a:gd name="connsiteX3" fmla="*/ 6807835 w 7321211"/>
              <a:gd name="connsiteY3" fmla="*/ 2572640 h 3728700"/>
              <a:gd name="connsiteX4" fmla="*/ 7320697 w 7321211"/>
              <a:gd name="connsiteY4" fmla="*/ 1693383 h 3728700"/>
              <a:gd name="connsiteX5" fmla="*/ 6864819 w 7321211"/>
              <a:gd name="connsiteY5" fmla="*/ 773420 h 3728700"/>
              <a:gd name="connsiteX6" fmla="*/ 5252967 w 7321211"/>
              <a:gd name="connsiteY6" fmla="*/ 569888 h 3728700"/>
              <a:gd name="connsiteX7" fmla="*/ 2900316 w 7321211"/>
              <a:gd name="connsiteY7" fmla="*/ 529183 h 3728700"/>
              <a:gd name="connsiteX8" fmla="*/ 287164 w 7321211"/>
              <a:gd name="connsiteY8" fmla="*/ 439628 h 3728700"/>
              <a:gd name="connsiteX9" fmla="*/ 67366 w 7321211"/>
              <a:gd name="connsiteY9" fmla="*/ 0 h 37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21211" h="3728700">
                <a:moveTo>
                  <a:pt x="1003542" y="3728700"/>
                </a:moveTo>
                <a:cubicBezTo>
                  <a:pt x="1783010" y="3702240"/>
                  <a:pt x="2562479" y="3675781"/>
                  <a:pt x="3323631" y="3590298"/>
                </a:cubicBezTo>
                <a:cubicBezTo>
                  <a:pt x="4084783" y="3504815"/>
                  <a:pt x="4989753" y="3385410"/>
                  <a:pt x="5570454" y="3215800"/>
                </a:cubicBezTo>
                <a:cubicBezTo>
                  <a:pt x="6151155" y="3046190"/>
                  <a:pt x="6516128" y="2826376"/>
                  <a:pt x="6807835" y="2572640"/>
                </a:cubicBezTo>
                <a:cubicBezTo>
                  <a:pt x="7099542" y="2318904"/>
                  <a:pt x="7311200" y="1993253"/>
                  <a:pt x="7320697" y="1693383"/>
                </a:cubicBezTo>
                <a:cubicBezTo>
                  <a:pt x="7330194" y="1393513"/>
                  <a:pt x="7209441" y="960669"/>
                  <a:pt x="6864819" y="773420"/>
                </a:cubicBezTo>
                <a:cubicBezTo>
                  <a:pt x="6520197" y="586171"/>
                  <a:pt x="5913717" y="610594"/>
                  <a:pt x="5252967" y="569888"/>
                </a:cubicBezTo>
                <a:cubicBezTo>
                  <a:pt x="4592217" y="529182"/>
                  <a:pt x="3727950" y="550893"/>
                  <a:pt x="2900316" y="529183"/>
                </a:cubicBezTo>
                <a:cubicBezTo>
                  <a:pt x="2072682" y="507473"/>
                  <a:pt x="759322" y="527825"/>
                  <a:pt x="287164" y="439628"/>
                </a:cubicBezTo>
                <a:cubicBezTo>
                  <a:pt x="-184994" y="351431"/>
                  <a:pt x="67366" y="0"/>
                  <a:pt x="67366" y="0"/>
                </a:cubicBezTo>
              </a:path>
            </a:pathLst>
          </a:custGeom>
          <a:ln>
            <a:solidFill>
              <a:srgbClr val="FF0000"/>
            </a:solidFill>
            <a:headEnd type="oval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3848092" y="5034237"/>
            <a:ext cx="36323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smtClean="0">
                <a:solidFill>
                  <a:srgbClr val="660066"/>
                </a:solidFill>
                <a:latin typeface="Courier"/>
                <a:cs typeface="Courier"/>
              </a:rPr>
              <a:t>/</a:t>
            </a:r>
            <a:r>
              <a:rPr lang="it-IT" sz="1600" dirty="0" err="1" smtClean="0">
                <a:solidFill>
                  <a:srgbClr val="660066"/>
                </a:solidFill>
                <a:latin typeface="Courier"/>
                <a:cs typeface="Courier"/>
              </a:rPr>
              <a:t>examples</a:t>
            </a:r>
            <a:r>
              <a:rPr lang="it-IT" sz="1600" dirty="0" smtClean="0">
                <a:solidFill>
                  <a:srgbClr val="660066"/>
                </a:solidFill>
                <a:latin typeface="Courier"/>
                <a:cs typeface="Courier"/>
              </a:rPr>
              <a:t>/</a:t>
            </a:r>
            <a:r>
              <a:rPr lang="it-IT" sz="1600" dirty="0" err="1" smtClean="0">
                <a:solidFill>
                  <a:srgbClr val="660066"/>
                </a:solidFill>
                <a:latin typeface="Courier"/>
                <a:cs typeface="Courier"/>
              </a:rPr>
              <a:t>shared</a:t>
            </a:r>
            <a:r>
              <a:rPr lang="it-IT" sz="1600" dirty="0" smtClean="0">
                <a:solidFill>
                  <a:srgbClr val="660066"/>
                </a:solidFill>
                <a:latin typeface="Courier"/>
                <a:cs typeface="Courier"/>
              </a:rPr>
              <a:t>/</a:t>
            </a:r>
            <a:r>
              <a:rPr lang="it-IT" sz="1600" dirty="0" err="1" smtClean="0">
                <a:solidFill>
                  <a:srgbClr val="660066"/>
                </a:solidFill>
                <a:latin typeface="Courier"/>
                <a:cs typeface="Courier"/>
              </a:rPr>
              <a:t>example.css</a:t>
            </a:r>
            <a:endParaRPr lang="it-IT" sz="1600" dirty="0">
              <a:solidFill>
                <a:srgbClr val="660066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61078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6" grpId="0" animBg="1"/>
      <p:bldP spid="6" grpId="1" animBg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9" name="Rettangolo 8"/>
          <p:cNvSpPr/>
          <p:nvPr/>
        </p:nvSpPr>
        <p:spPr>
          <a:xfrm>
            <a:off x="600135" y="4174188"/>
            <a:ext cx="8384884" cy="9955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219797" y="2662195"/>
            <a:ext cx="8623929" cy="102579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5217491" y="1981560"/>
            <a:ext cx="3488531" cy="646331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it-IT" dirty="0" smtClean="0"/>
              <a:t>Script che carica le componenti del </a:t>
            </a:r>
            <a:r>
              <a:rPr lang="it-IT" dirty="0" err="1" smtClean="0"/>
              <a:t>framework</a:t>
            </a:r>
            <a:r>
              <a:rPr lang="it-IT" dirty="0" smtClean="0"/>
              <a:t> di </a:t>
            </a:r>
            <a:r>
              <a:rPr lang="it-IT" dirty="0" err="1" smtClean="0"/>
              <a:t>Extjs</a:t>
            </a:r>
            <a:r>
              <a:rPr lang="it-IT" dirty="0" smtClean="0"/>
              <a:t> che servono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707595" y="3732980"/>
            <a:ext cx="3343778" cy="646331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Script che contiene lo </a:t>
            </a:r>
            <a:r>
              <a:rPr lang="it-IT" dirty="0" err="1" smtClean="0"/>
              <a:t>user</a:t>
            </a:r>
            <a:r>
              <a:rPr lang="it-IT" dirty="0" smtClean="0"/>
              <a:t>-code argomento del presente esercizio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3468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211657" y="4184612"/>
            <a:ext cx="7937148" cy="117979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490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2813" y="4868479"/>
            <a:ext cx="447737" cy="180736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665261" y="2668053"/>
            <a:ext cx="6319428" cy="182592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61" y="5990847"/>
            <a:ext cx="8092440" cy="202311"/>
          </a:xfrm>
          <a:prstGeom prst="rect">
            <a:avLst/>
          </a:prstGeom>
          <a:ln w="28575" cmpd="sng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ttangolo 11"/>
          <p:cNvSpPr/>
          <p:nvPr/>
        </p:nvSpPr>
        <p:spPr>
          <a:xfrm>
            <a:off x="179094" y="1978329"/>
            <a:ext cx="1693259" cy="295527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179094" y="1978330"/>
            <a:ext cx="1701399" cy="22795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1987498" y="1632169"/>
            <a:ext cx="1196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??..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509774" y="3895418"/>
            <a:ext cx="4108929" cy="1323439"/>
          </a:xfrm>
          <a:prstGeom prst="rect">
            <a:avLst/>
          </a:prstGeom>
          <a:solidFill>
            <a:srgbClr val="FFF5D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Passiamo ora ad esaminare il file con il programma in </a:t>
            </a:r>
            <a:r>
              <a:rPr lang="it-IT" sz="2000" dirty="0" err="1" smtClean="0"/>
              <a:t>Javascript</a:t>
            </a:r>
            <a:r>
              <a:rPr lang="it-IT" sz="2000" dirty="0" smtClean="0"/>
              <a:t> caricato dal client (il browser) assieme al file html che lo referenzia.</a:t>
            </a:r>
            <a:endParaRPr lang="it-IT" sz="20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3254227" y="1817345"/>
            <a:ext cx="5410379" cy="1938992"/>
          </a:xfrm>
          <a:prstGeom prst="rect">
            <a:avLst/>
          </a:prstGeom>
          <a:solidFill>
            <a:srgbClr val="FFF5D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Il simbolo </a:t>
            </a:r>
            <a:r>
              <a:rPr lang="it-IT" sz="2000" b="1" dirty="0" err="1" smtClean="0">
                <a:solidFill>
                  <a:srgbClr val="0000FF"/>
                </a:solidFill>
              </a:rPr>
              <a:t>Ext</a:t>
            </a:r>
            <a:r>
              <a:rPr lang="it-IT" sz="2000" dirty="0" smtClean="0">
                <a:solidFill>
                  <a:srgbClr val="0000FF"/>
                </a:solidFill>
              </a:rPr>
              <a:t> </a:t>
            </a:r>
            <a:r>
              <a:rPr lang="it-IT" sz="2000" dirty="0" smtClean="0"/>
              <a:t>(una referenza alla classe madre in </a:t>
            </a:r>
            <a:r>
              <a:rPr lang="it-IT" sz="2000" dirty="0" err="1" smtClean="0"/>
              <a:t>Extjs</a:t>
            </a:r>
            <a:r>
              <a:rPr lang="it-IT" sz="2000" dirty="0" smtClean="0"/>
              <a:t>) risulta definito al momento in cui questa parte di codice va in esecuzione, in quanto caricato dal client prima di </a:t>
            </a:r>
            <a:r>
              <a:rPr lang="it-IT" sz="2000" b="1" dirty="0" smtClean="0">
                <a:solidFill>
                  <a:srgbClr val="0000FF"/>
                </a:solidFill>
              </a:rPr>
              <a:t>wireless_0.js</a:t>
            </a:r>
            <a:r>
              <a:rPr lang="it-IT" sz="2000" dirty="0" smtClean="0"/>
              <a:t>, perché questo è l’ordine che abbiamo definito nel file </a:t>
            </a:r>
            <a:r>
              <a:rPr lang="it-IT" sz="2000" b="1" dirty="0" smtClean="0">
                <a:solidFill>
                  <a:srgbClr val="800000"/>
                </a:solidFill>
              </a:rPr>
              <a:t>html</a:t>
            </a:r>
            <a:r>
              <a:rPr lang="it-IT" sz="2000" dirty="0" smtClean="0"/>
              <a:t>.</a:t>
            </a:r>
            <a:endParaRPr lang="it-IT" sz="20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7257" t="38739" r="3550" b="55922"/>
          <a:stretch/>
        </p:blipFill>
        <p:spPr>
          <a:xfrm>
            <a:off x="177930" y="5455163"/>
            <a:ext cx="8669811" cy="389548"/>
          </a:xfrm>
          <a:prstGeom prst="rect">
            <a:avLst/>
          </a:prstGeom>
          <a:ln w="28575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247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85043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727121" y="2309836"/>
            <a:ext cx="4851835" cy="65358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133" y="3023253"/>
            <a:ext cx="7556500" cy="990600"/>
          </a:xfrm>
          <a:prstGeom prst="rect">
            <a:avLst/>
          </a:prstGeom>
          <a:ln w="28575" cmpd="sng">
            <a:solidFill>
              <a:srgbClr val="FF0000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asellaDiTesto 4"/>
          <p:cNvSpPr txBox="1"/>
          <p:nvPr/>
        </p:nvSpPr>
        <p:spPr>
          <a:xfrm>
            <a:off x="1253661" y="4396285"/>
            <a:ext cx="5692860" cy="1815882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2000" dirty="0" smtClean="0"/>
              <a:t>Due parole sul fondamentale concetto di </a:t>
            </a:r>
            <a:r>
              <a:rPr lang="it-IT" sz="2000" dirty="0" err="1" smtClean="0"/>
              <a:t>event-loop</a:t>
            </a:r>
            <a:r>
              <a:rPr lang="it-IT" sz="2000" dirty="0" smtClean="0"/>
              <a:t>:</a:t>
            </a:r>
          </a:p>
          <a:p>
            <a:endParaRPr lang="it-IT" sz="2000" dirty="0" smtClean="0"/>
          </a:p>
          <a:p>
            <a:r>
              <a:rPr lang="it-IT" dirty="0" err="1">
                <a:solidFill>
                  <a:srgbClr val="0000FF"/>
                </a:solidFill>
                <a:latin typeface="Courier"/>
                <a:cs typeface="Courier"/>
              </a:rPr>
              <a:t>while</a:t>
            </a:r>
            <a:r>
              <a:rPr lang="it-IT" dirty="0">
                <a:solidFill>
                  <a:srgbClr val="0000FF"/>
                </a:solidFill>
                <a:latin typeface="Courier"/>
                <a:cs typeface="Courier"/>
              </a:rPr>
              <a:t>(</a:t>
            </a:r>
            <a:r>
              <a:rPr lang="it-IT" dirty="0" err="1">
                <a:solidFill>
                  <a:srgbClr val="0000FF"/>
                </a:solidFill>
                <a:latin typeface="Courier"/>
                <a:cs typeface="Courier"/>
              </a:rPr>
              <a:t>queue.waitForMessage</a:t>
            </a:r>
            <a:r>
              <a:rPr lang="it-IT" dirty="0">
                <a:solidFill>
                  <a:srgbClr val="0000FF"/>
                </a:solidFill>
                <a:latin typeface="Courier"/>
                <a:cs typeface="Courier"/>
              </a:rPr>
              <a:t>()</a:t>
            </a:r>
            <a:r>
              <a:rPr lang="it-IT" dirty="0" smtClean="0">
                <a:solidFill>
                  <a:srgbClr val="0000FF"/>
                </a:solidFill>
                <a:latin typeface="Courier"/>
                <a:cs typeface="Courier"/>
              </a:rPr>
              <a:t>)</a:t>
            </a:r>
          </a:p>
          <a:p>
            <a:r>
              <a:rPr lang="it-IT" dirty="0" smtClean="0">
                <a:solidFill>
                  <a:srgbClr val="0000FF"/>
                </a:solidFill>
                <a:latin typeface="Courier"/>
                <a:cs typeface="Courier"/>
              </a:rPr>
              <a:t>{ </a:t>
            </a:r>
          </a:p>
          <a:p>
            <a:r>
              <a:rPr lang="it-IT" dirty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ourier"/>
                <a:cs typeface="Courier"/>
              </a:rPr>
              <a:t>queue.processNextMessage</a:t>
            </a:r>
            <a:r>
              <a:rPr lang="it-IT" dirty="0">
                <a:solidFill>
                  <a:srgbClr val="0000FF"/>
                </a:solidFill>
                <a:latin typeface="Courier"/>
                <a:cs typeface="Courier"/>
              </a:rPr>
              <a:t>(); </a:t>
            </a:r>
            <a:endParaRPr lang="it-IT" dirty="0" smtClean="0">
              <a:solidFill>
                <a:srgbClr val="0000FF"/>
              </a:solidFill>
              <a:latin typeface="Courier"/>
              <a:cs typeface="Courier"/>
            </a:endParaRPr>
          </a:p>
          <a:p>
            <a:r>
              <a:rPr lang="it-IT" dirty="0" smtClean="0">
                <a:solidFill>
                  <a:srgbClr val="0000FF"/>
                </a:solidFill>
                <a:latin typeface="Courier"/>
                <a:cs typeface="Courier"/>
              </a:rPr>
              <a:t>}</a:t>
            </a:r>
            <a:endParaRPr lang="it-IT" dirty="0">
              <a:solidFill>
                <a:srgbClr val="0000FF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56823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Rettangolo 4"/>
          <p:cNvSpPr/>
          <p:nvPr/>
        </p:nvSpPr>
        <p:spPr>
          <a:xfrm>
            <a:off x="2808362" y="-60480"/>
            <a:ext cx="3596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Motivazioni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56279" y="1181527"/>
            <a:ext cx="8775701" cy="5016758"/>
          </a:xfrm>
          <a:prstGeom prst="rect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it-IT" sz="2000" dirty="0" smtClean="0"/>
              <a:t>In molti casi esistono già programmi che fanno cose utili e per le quali si vorrebbe poter creare una opportuna interfaccia web. I linguaggi in cui sono scritti vanno dal C++ a PERL, passando per </a:t>
            </a:r>
            <a:r>
              <a:rPr lang="it-IT" sz="2000" dirty="0" err="1" smtClean="0"/>
              <a:t>Python</a:t>
            </a:r>
            <a:r>
              <a:rPr lang="it-IT" sz="2000" dirty="0" smtClean="0"/>
              <a:t> (e altri).</a:t>
            </a:r>
          </a:p>
          <a:p>
            <a:pPr algn="just"/>
            <a:endParaRPr lang="it-IT" sz="2000" dirty="0"/>
          </a:p>
          <a:p>
            <a:pPr algn="just"/>
            <a:r>
              <a:rPr lang="it-IT" sz="2000" dirty="0" smtClean="0"/>
              <a:t>In questo corso ho fatto la scelta di implementare il programma server-side in PERL, assumendo che questo possa essere un tipico use-case.</a:t>
            </a:r>
          </a:p>
          <a:p>
            <a:pPr algn="just"/>
            <a:endParaRPr lang="it-IT" sz="2000" dirty="0"/>
          </a:p>
          <a:p>
            <a:pPr algn="just"/>
            <a:r>
              <a:rPr lang="it-IT" sz="2000" dirty="0" smtClean="0"/>
              <a:t>La scelta non è ottimale ma è pragmatica e ha il solo scopo di fornire un esempio pratico reale, funzionante per chi già PERL lo conosce. La stessa cosa si sarebbe potuta fare in C++ o in </a:t>
            </a:r>
            <a:r>
              <a:rPr lang="it-IT" sz="2000" dirty="0" err="1" smtClean="0"/>
              <a:t>Python</a:t>
            </a:r>
            <a:r>
              <a:rPr lang="it-IT" sz="2000" dirty="0" smtClean="0"/>
              <a:t>, ma PERL è un linguaggio che offre un flessibilità molto elevata, dispone di una libreria di moduli amplissima e richiede una </a:t>
            </a:r>
            <a:r>
              <a:rPr lang="it-IT" sz="2000" dirty="0" err="1" smtClean="0"/>
              <a:t>learning</a:t>
            </a:r>
            <a:r>
              <a:rPr lang="it-IT" sz="2000" dirty="0" smtClean="0"/>
              <a:t> curve ragionevolmente modesta.</a:t>
            </a:r>
          </a:p>
          <a:p>
            <a:pPr algn="just"/>
            <a:endParaRPr lang="it-IT" sz="2000" dirty="0"/>
          </a:p>
          <a:p>
            <a:pPr algn="just"/>
            <a:r>
              <a:rPr lang="it-IT" sz="2000" dirty="0" smtClean="0"/>
              <a:t>Alla fine del corso accenneremo a </a:t>
            </a:r>
            <a:r>
              <a:rPr lang="it-IT" sz="2000" dirty="0" err="1" smtClean="0"/>
              <a:t>Node.js</a:t>
            </a:r>
            <a:r>
              <a:rPr lang="it-IT" sz="2000" dirty="0" smtClean="0"/>
              <a:t> come una possibile alternativa che mantenga tutto il codice di un'applicazione completa in </a:t>
            </a:r>
            <a:r>
              <a:rPr lang="it-IT" sz="2000" dirty="0" err="1" smtClean="0"/>
              <a:t>Javascript</a:t>
            </a:r>
            <a:r>
              <a:rPr lang="it-IT" sz="2000" dirty="0" smtClean="0"/>
              <a:t>, sia la parte client che la parte server.</a:t>
            </a:r>
          </a:p>
        </p:txBody>
      </p:sp>
    </p:spTree>
    <p:extLst>
      <p:ext uri="{BB962C8B-B14F-4D97-AF65-F5344CB8AC3E}">
        <p14:creationId xmlns:p14="http://schemas.microsoft.com/office/powerpoint/2010/main" val="32792726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2813" y="4868479"/>
            <a:ext cx="447737" cy="180736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665261" y="3354202"/>
            <a:ext cx="6319428" cy="82226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79093" y="2328403"/>
            <a:ext cx="4029629" cy="236096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449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xmlns:p14="http://schemas.microsoft.com/office/powerpoint/2010/main"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8504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820" y="1841794"/>
            <a:ext cx="8413942" cy="1701263"/>
          </a:xfrm>
          <a:prstGeom prst="rect">
            <a:avLst/>
          </a:prstGeom>
          <a:ln w="19050" cmpd="sng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ttangolo 7"/>
          <p:cNvSpPr/>
          <p:nvPr/>
        </p:nvSpPr>
        <p:spPr>
          <a:xfrm>
            <a:off x="103894" y="849431"/>
            <a:ext cx="8919996" cy="60447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105895" y="1411264"/>
            <a:ext cx="687872" cy="31002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uppo 10"/>
          <p:cNvGrpSpPr/>
          <p:nvPr/>
        </p:nvGrpSpPr>
        <p:grpSpPr>
          <a:xfrm>
            <a:off x="777058" y="3720199"/>
            <a:ext cx="7347578" cy="2193553"/>
            <a:chOff x="777058" y="3720199"/>
            <a:chExt cx="7347578" cy="2193553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7058" y="3720199"/>
              <a:ext cx="7347578" cy="2193553"/>
            </a:xfrm>
            <a:prstGeom prst="rect">
              <a:avLst/>
            </a:prstGeom>
            <a:ln w="28575" cmpd="sng">
              <a:solidFill>
                <a:srgbClr val="4F81B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Rettangolo 9"/>
            <p:cNvSpPr/>
            <p:nvPr/>
          </p:nvSpPr>
          <p:spPr>
            <a:xfrm>
              <a:off x="1759827" y="4729366"/>
              <a:ext cx="6319428" cy="80073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" name="Rettangolo 11"/>
          <p:cNvSpPr/>
          <p:nvPr/>
        </p:nvSpPr>
        <p:spPr>
          <a:xfrm>
            <a:off x="2263604" y="4488185"/>
            <a:ext cx="3067176" cy="26625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2333125" y="4821209"/>
            <a:ext cx="5654690" cy="1631216"/>
          </a:xfrm>
          <a:prstGeom prst="rect">
            <a:avLst/>
          </a:prstGeom>
          <a:solidFill>
            <a:srgbClr val="FFF5D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La funzione di </a:t>
            </a:r>
            <a:r>
              <a:rPr lang="it-IT" sz="2000" dirty="0" err="1" smtClean="0">
                <a:solidFill>
                  <a:srgbClr val="0000FF"/>
                </a:solidFill>
              </a:rPr>
              <a:t>Ext</a:t>
            </a:r>
            <a:r>
              <a:rPr lang="it-IT" sz="2000" dirty="0" smtClean="0"/>
              <a:t>, </a:t>
            </a:r>
            <a:r>
              <a:rPr lang="it-IT" sz="2000" dirty="0" err="1" smtClean="0">
                <a:solidFill>
                  <a:srgbClr val="0000FF"/>
                </a:solidFill>
              </a:rPr>
              <a:t>getBody</a:t>
            </a:r>
            <a:r>
              <a:rPr lang="it-IT" sz="2000" dirty="0" smtClean="0"/>
              <a:t>, restituisce una referenza al body del documento, rappresentato in memoria come un </a:t>
            </a:r>
            <a:r>
              <a:rPr lang="it-IT" sz="2000" b="1" dirty="0" smtClean="0">
                <a:solidFill>
                  <a:srgbClr val="E900E3"/>
                </a:solidFill>
              </a:rPr>
              <a:t>DOM</a:t>
            </a:r>
            <a:r>
              <a:rPr lang="it-IT" sz="2000" dirty="0" smtClean="0">
                <a:solidFill>
                  <a:srgbClr val="E900E3"/>
                </a:solidFill>
              </a:rPr>
              <a:t> </a:t>
            </a:r>
            <a:r>
              <a:rPr lang="it-IT" sz="2000" dirty="0" smtClean="0"/>
              <a:t>(</a:t>
            </a:r>
            <a:r>
              <a:rPr lang="it-IT" sz="2000" dirty="0" err="1" smtClean="0"/>
              <a:t>Document</a:t>
            </a:r>
            <a:r>
              <a:rPr lang="it-IT" sz="2000" dirty="0" smtClean="0"/>
              <a:t> Object Model). Il bottone viene quindi creato come un elemento HTML agganciato alla prima posizione libera nel DOM.</a:t>
            </a:r>
            <a:endParaRPr lang="it-IT" sz="2000" dirty="0"/>
          </a:p>
        </p:txBody>
      </p:sp>
      <p:sp>
        <p:nvSpPr>
          <p:cNvPr id="14" name="Figura a mano libera 13"/>
          <p:cNvSpPr/>
          <p:nvPr/>
        </p:nvSpPr>
        <p:spPr>
          <a:xfrm>
            <a:off x="1017488" y="3343406"/>
            <a:ext cx="7286388" cy="2953215"/>
          </a:xfrm>
          <a:custGeom>
            <a:avLst/>
            <a:gdLst>
              <a:gd name="connsiteX0" fmla="*/ 6349734 w 7286388"/>
              <a:gd name="connsiteY0" fmla="*/ 2953215 h 2953215"/>
              <a:gd name="connsiteX1" fmla="*/ 6693997 w 7286388"/>
              <a:gd name="connsiteY1" fmla="*/ 2914961 h 2953215"/>
              <a:gd name="connsiteX2" fmla="*/ 7022959 w 7286388"/>
              <a:gd name="connsiteY2" fmla="*/ 2723691 h 2953215"/>
              <a:gd name="connsiteX3" fmla="*/ 7237167 w 7286388"/>
              <a:gd name="connsiteY3" fmla="*/ 2333499 h 2953215"/>
              <a:gd name="connsiteX4" fmla="*/ 7283068 w 7286388"/>
              <a:gd name="connsiteY4" fmla="*/ 1905054 h 2953215"/>
              <a:gd name="connsiteX5" fmla="*/ 7175964 w 7286388"/>
              <a:gd name="connsiteY5" fmla="*/ 1400100 h 2953215"/>
              <a:gd name="connsiteX6" fmla="*/ 6831702 w 7286388"/>
              <a:gd name="connsiteY6" fmla="*/ 1002257 h 2953215"/>
              <a:gd name="connsiteX7" fmla="*/ 6150827 w 7286388"/>
              <a:gd name="connsiteY7" fmla="*/ 703876 h 2953215"/>
              <a:gd name="connsiteX8" fmla="*/ 4758475 w 7286388"/>
              <a:gd name="connsiteY8" fmla="*/ 420795 h 2953215"/>
              <a:gd name="connsiteX9" fmla="*/ 2379237 w 7286388"/>
              <a:gd name="connsiteY9" fmla="*/ 130064 h 2953215"/>
              <a:gd name="connsiteX10" fmla="*/ 0 w 7286388"/>
              <a:gd name="connsiteY10" fmla="*/ 0 h 295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286388" h="2953215">
                <a:moveTo>
                  <a:pt x="6349734" y="2953215"/>
                </a:moveTo>
                <a:cubicBezTo>
                  <a:pt x="6465763" y="2953215"/>
                  <a:pt x="6581793" y="2953215"/>
                  <a:pt x="6693997" y="2914961"/>
                </a:cubicBezTo>
                <a:cubicBezTo>
                  <a:pt x="6806201" y="2876707"/>
                  <a:pt x="6932431" y="2820601"/>
                  <a:pt x="7022959" y="2723691"/>
                </a:cubicBezTo>
                <a:cubicBezTo>
                  <a:pt x="7113487" y="2626781"/>
                  <a:pt x="7193816" y="2469938"/>
                  <a:pt x="7237167" y="2333499"/>
                </a:cubicBezTo>
                <a:cubicBezTo>
                  <a:pt x="7280518" y="2197060"/>
                  <a:pt x="7293269" y="2060620"/>
                  <a:pt x="7283068" y="1905054"/>
                </a:cubicBezTo>
                <a:cubicBezTo>
                  <a:pt x="7272868" y="1749487"/>
                  <a:pt x="7251192" y="1550566"/>
                  <a:pt x="7175964" y="1400100"/>
                </a:cubicBezTo>
                <a:cubicBezTo>
                  <a:pt x="7100736" y="1249634"/>
                  <a:pt x="7002558" y="1118294"/>
                  <a:pt x="6831702" y="1002257"/>
                </a:cubicBezTo>
                <a:cubicBezTo>
                  <a:pt x="6660846" y="886220"/>
                  <a:pt x="6496365" y="800786"/>
                  <a:pt x="6150827" y="703876"/>
                </a:cubicBezTo>
                <a:cubicBezTo>
                  <a:pt x="5805289" y="606966"/>
                  <a:pt x="5387073" y="516430"/>
                  <a:pt x="4758475" y="420795"/>
                </a:cubicBezTo>
                <a:cubicBezTo>
                  <a:pt x="4129877" y="325160"/>
                  <a:pt x="3172316" y="200196"/>
                  <a:pt x="2379237" y="130064"/>
                </a:cubicBezTo>
                <a:cubicBezTo>
                  <a:pt x="1586158" y="59932"/>
                  <a:pt x="793079" y="29966"/>
                  <a:pt x="0" y="0"/>
                </a:cubicBezTo>
              </a:path>
            </a:pathLst>
          </a:custGeom>
          <a:ln>
            <a:solidFill>
              <a:srgbClr val="FF0000"/>
            </a:solidFill>
            <a:headEnd type="oval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679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2" grpId="0" animBg="1"/>
      <p:bldP spid="13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62813" y="4868479"/>
            <a:ext cx="447737" cy="180736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176814" y="3522884"/>
            <a:ext cx="6767172" cy="82455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7217080"/>
      </p:ext>
    </p:extLst>
  </p:cSld>
  <p:clrMapOvr>
    <a:masterClrMapping/>
  </p:clrMapOvr>
  <p:transition xmlns:p14="http://schemas.microsoft.com/office/powerpoint/2010/main" spd="slow">
    <p:push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85043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785043"/>
          </a:xfrm>
          <a:prstGeom prst="rect">
            <a:avLst/>
          </a:prstGeom>
        </p:spPr>
      </p:pic>
      <p:pic>
        <p:nvPicPr>
          <p:cNvPr id="7" name="Immagine 6" descr="te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772902"/>
            <a:ext cx="584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12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3258E-6 -4.96989E-6 C -0.04045 0.01946 -0.07657 0.03914 -0.12467 0.05327 C -0.1726 0.0674 -0.22712 0.0799 -0.29015 0.085 C -0.35544 0.08986 -0.44278 0.09287 -0.52526 0.08361 C -0.60809 0.07434 -0.71054 0.05512 -0.776 0.03034 C -0.84407 0.00556 -0.88522 -0.03195 -0.91786 -0.06507 C -0.95294 -0.09819 -0.96544 -0.13316 -0.98315 -0.1672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58" y="-37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7" name="Rettangolo 6"/>
          <p:cNvSpPr/>
          <p:nvPr/>
        </p:nvSpPr>
        <p:spPr>
          <a:xfrm>
            <a:off x="1484220" y="805343"/>
            <a:ext cx="3256266" cy="20353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608276" y="5509354"/>
            <a:ext cx="1947892" cy="38492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22283" y="1002693"/>
            <a:ext cx="4123615" cy="270158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5265890" y="1554102"/>
            <a:ext cx="3072853" cy="1631216"/>
          </a:xfrm>
          <a:prstGeom prst="rect">
            <a:avLst/>
          </a:prstGeom>
          <a:solidFill>
            <a:srgbClr val="FFF5D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Passiamo a qualcosa di più concreto: un bottone che effettivamente produca un qualche risultato utile da rappresentare nel browser.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26738262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10" grpId="0" animBg="1"/>
      <p:bldP spid="10" grpI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073135" y="4347901"/>
            <a:ext cx="5917334" cy="202755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75199" y="4353285"/>
            <a:ext cx="2907698" cy="2031325"/>
          </a:xfrm>
          <a:prstGeom prst="rect">
            <a:avLst/>
          </a:prstGeom>
          <a:solidFill>
            <a:srgbClr val="FFF5D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Sostituiamo lo </a:t>
            </a:r>
            <a:r>
              <a:rPr lang="it-IT" dirty="0" err="1" smtClean="0"/>
              <a:t>handler</a:t>
            </a:r>
            <a:r>
              <a:rPr lang="it-IT" dirty="0" smtClean="0"/>
              <a:t> del bottone con qualcosa di più complesso: un’invocazione al server, (</a:t>
            </a:r>
            <a:r>
              <a:rPr lang="it-IT" b="1" dirty="0" smtClean="0">
                <a:solidFill>
                  <a:srgbClr val="0000FF"/>
                </a:solidFill>
              </a:rPr>
              <a:t>Apache</a:t>
            </a:r>
            <a:r>
              <a:rPr lang="it-IT" dirty="0" smtClean="0"/>
              <a:t>) </a:t>
            </a:r>
            <a:r>
              <a:rPr lang="it-IT" dirty="0" err="1" smtClean="0"/>
              <a:t>affinchè</a:t>
            </a:r>
            <a:r>
              <a:rPr lang="it-IT" dirty="0" smtClean="0"/>
              <a:t> attivi un programma che produca dei valori da rappresentare nel browser.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3233891" y="4826178"/>
            <a:ext cx="1921425" cy="22071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2007311" y="2558790"/>
            <a:ext cx="6473475" cy="923330"/>
          </a:xfrm>
          <a:prstGeom prst="rect">
            <a:avLst/>
          </a:prstGeom>
          <a:solidFill>
            <a:srgbClr val="FFF5D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La classe </a:t>
            </a:r>
            <a:r>
              <a:rPr lang="it-IT" b="1" dirty="0" smtClean="0">
                <a:solidFill>
                  <a:srgbClr val="660066"/>
                </a:solidFill>
              </a:rPr>
              <a:t>Ajax</a:t>
            </a:r>
            <a:r>
              <a:rPr lang="it-IT" dirty="0" smtClean="0"/>
              <a:t> di </a:t>
            </a:r>
            <a:r>
              <a:rPr lang="it-IT" b="1" dirty="0" err="1" smtClean="0">
                <a:solidFill>
                  <a:srgbClr val="660066"/>
                </a:solidFill>
              </a:rPr>
              <a:t>Ext</a:t>
            </a:r>
            <a:r>
              <a:rPr lang="it-IT" dirty="0" smtClean="0"/>
              <a:t> provvede a questa bisogna. Il suo configuratore prevede la specifica dello URL da contattare per l’esecuzione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152731" y="1820095"/>
            <a:ext cx="7417310" cy="69499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3235893" y="5005108"/>
            <a:ext cx="5729509" cy="104447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/>
          <p:cNvSpPr txBox="1"/>
          <p:nvPr/>
        </p:nvSpPr>
        <p:spPr>
          <a:xfrm>
            <a:off x="58485" y="4357275"/>
            <a:ext cx="2912050" cy="2031325"/>
          </a:xfrm>
          <a:prstGeom prst="rect">
            <a:avLst/>
          </a:prstGeom>
          <a:solidFill>
            <a:srgbClr val="FFF5D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Segue la specifica di una funzione di tipo call-back: essa verrà eseguita </a:t>
            </a:r>
            <a:r>
              <a:rPr lang="it-IT" b="1" i="1" u="sng" dirty="0" smtClean="0">
                <a:solidFill>
                  <a:srgbClr val="FF0000"/>
                </a:solidFill>
              </a:rPr>
              <a:t>asincronamente</a:t>
            </a:r>
            <a:r>
              <a:rPr lang="it-IT" dirty="0" smtClean="0"/>
              <a:t> (!!) quando il client (browser) avrà ricevuto una risposta corretta dal server 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2009314" y="2553839"/>
            <a:ext cx="6473475" cy="923330"/>
          </a:xfrm>
          <a:prstGeom prst="rect">
            <a:avLst/>
          </a:prstGeom>
          <a:solidFill>
            <a:srgbClr val="FFF5D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La funzione di call-back riceve in ingresso, al momento della attivazione, una referenza all’oggetto in memoria che contiene la risposta fornita dal server (</a:t>
            </a:r>
            <a:r>
              <a:rPr lang="it-IT" b="1" dirty="0" err="1" smtClean="0">
                <a:solidFill>
                  <a:srgbClr val="0000FF"/>
                </a:solidFill>
                <a:latin typeface="Courier"/>
                <a:cs typeface="Courier"/>
              </a:rPr>
              <a:t>response</a:t>
            </a:r>
            <a:r>
              <a:rPr lang="it-IT" dirty="0" smtClean="0"/>
              <a:t>).</a:t>
            </a:r>
            <a:endParaRPr lang="it-IT" dirty="0"/>
          </a:p>
        </p:txBody>
      </p:sp>
      <p:sp>
        <p:nvSpPr>
          <p:cNvPr id="15" name="Rettangolo 14"/>
          <p:cNvSpPr/>
          <p:nvPr/>
        </p:nvSpPr>
        <p:spPr>
          <a:xfrm>
            <a:off x="4330458" y="5362942"/>
            <a:ext cx="4626589" cy="51116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68842" y="4359271"/>
            <a:ext cx="2912050" cy="2031325"/>
          </a:xfrm>
          <a:prstGeom prst="rect">
            <a:avLst/>
          </a:prstGeom>
          <a:solidFill>
            <a:srgbClr val="FFF5D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Il testo della risposta viene prelevato usando la variabile </a:t>
            </a:r>
            <a:r>
              <a:rPr lang="it-IT" b="1" dirty="0" err="1" smtClean="0">
                <a:solidFill>
                  <a:srgbClr val="0000FF"/>
                </a:solidFill>
              </a:rPr>
              <a:t>responseText</a:t>
            </a:r>
            <a:r>
              <a:rPr lang="it-IT" dirty="0" smtClean="0">
                <a:solidFill>
                  <a:srgbClr val="0000FF"/>
                </a:solidFill>
              </a:rPr>
              <a:t> </a:t>
            </a:r>
            <a:r>
              <a:rPr lang="it-IT" dirty="0" smtClean="0"/>
              <a:t>e posto nella locazione appositamente riservata nel DOM (indicata dal </a:t>
            </a:r>
            <a:r>
              <a:rPr lang="it-IT" b="1" dirty="0" smtClean="0">
                <a:latin typeface="Courier"/>
                <a:cs typeface="Courier"/>
              </a:rPr>
              <a:t>&lt;</a:t>
            </a:r>
            <a:r>
              <a:rPr lang="it-IT" b="1" dirty="0" smtClean="0">
                <a:solidFill>
                  <a:srgbClr val="E900E3"/>
                </a:solidFill>
                <a:latin typeface="Courier"/>
                <a:cs typeface="Courier"/>
              </a:rPr>
              <a:t>div</a:t>
            </a:r>
            <a:r>
              <a:rPr lang="it-IT" b="1" dirty="0" smtClean="0">
                <a:latin typeface="Courier"/>
                <a:cs typeface="Courier"/>
              </a:rPr>
              <a:t>&gt;</a:t>
            </a:r>
            <a:r>
              <a:rPr lang="it-IT" b="1" dirty="0" smtClean="0">
                <a:solidFill>
                  <a:srgbClr val="008000"/>
                </a:solidFill>
                <a:latin typeface="Courier"/>
                <a:cs typeface="Courier"/>
              </a:rPr>
              <a:t>output</a:t>
            </a:r>
            <a:r>
              <a:rPr lang="it-IT" b="1" dirty="0" smtClean="0">
                <a:latin typeface="Courier"/>
                <a:cs typeface="Courier"/>
              </a:rPr>
              <a:t>&lt;/</a:t>
            </a:r>
            <a:r>
              <a:rPr lang="it-IT" b="1" dirty="0" smtClean="0">
                <a:solidFill>
                  <a:srgbClr val="E900E3"/>
                </a:solidFill>
                <a:latin typeface="Courier"/>
                <a:cs typeface="Courier"/>
              </a:rPr>
              <a:t>div</a:t>
            </a:r>
            <a:r>
              <a:rPr lang="it-IT" b="1" dirty="0" smtClean="0">
                <a:latin typeface="Courier"/>
                <a:cs typeface="Courier"/>
              </a:rPr>
              <a:t>&gt;</a:t>
            </a:r>
            <a:r>
              <a:rPr lang="it-IT" dirty="0" smtClean="0"/>
              <a:t>) nel file html di partenza.</a:t>
            </a:r>
            <a:endParaRPr lang="it-IT" dirty="0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923" y="3616858"/>
            <a:ext cx="2986434" cy="44404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Freccia sinistra 5"/>
          <p:cNvSpPr/>
          <p:nvPr/>
        </p:nvSpPr>
        <p:spPr>
          <a:xfrm>
            <a:off x="2807654" y="306032"/>
            <a:ext cx="2103828" cy="183620"/>
          </a:xfrm>
          <a:prstGeom prst="leftArrow">
            <a:avLst/>
          </a:prstGeom>
          <a:solidFill>
            <a:srgbClr val="FFD0A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71" b="88571" l="5682" r="897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8940" y="851599"/>
            <a:ext cx="1117600" cy="444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18656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166" cy="6858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3295"/>
            <a:ext cx="9144000" cy="4734705"/>
          </a:xfrm>
          <a:prstGeom prst="rect">
            <a:avLst/>
          </a:prstGeom>
        </p:spPr>
      </p:pic>
      <p:grpSp>
        <p:nvGrpSpPr>
          <p:cNvPr id="14" name="Gruppo 13"/>
          <p:cNvGrpSpPr/>
          <p:nvPr/>
        </p:nvGrpSpPr>
        <p:grpSpPr>
          <a:xfrm>
            <a:off x="626831" y="2592799"/>
            <a:ext cx="5933440" cy="3111721"/>
            <a:chOff x="626831" y="2592799"/>
            <a:chExt cx="5933440" cy="3111721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 rotWithShape="1">
            <a:blip r:embed="rId4"/>
            <a:srcRect t="89255"/>
            <a:stretch/>
          </p:blipFill>
          <p:spPr>
            <a:xfrm>
              <a:off x="629147" y="5153422"/>
              <a:ext cx="5868416" cy="551098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6831" y="2592799"/>
              <a:ext cx="5933440" cy="3072384"/>
            </a:xfrm>
            <a:prstGeom prst="rect">
              <a:avLst/>
            </a:prstGeom>
          </p:spPr>
        </p:pic>
      </p:grpSp>
      <p:pic>
        <p:nvPicPr>
          <p:cNvPr id="9" name="Immagine 8" descr="tem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846" y="3405637"/>
            <a:ext cx="584200" cy="635000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2671097" y="1204451"/>
            <a:ext cx="6243484" cy="92333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Analizziamo il flusso di esecuzione del programma (</a:t>
            </a:r>
            <a:r>
              <a:rPr lang="it-IT" sz="1600" b="1" dirty="0" smtClean="0">
                <a:solidFill>
                  <a:srgbClr val="0000FF"/>
                </a:solidFill>
              </a:rPr>
              <a:t>wireless_1.js</a:t>
            </a:r>
            <a:r>
              <a:rPr lang="it-IT" dirty="0" smtClean="0"/>
              <a:t>) seguendo gli </a:t>
            </a:r>
            <a:r>
              <a:rPr lang="it-IT" i="1" dirty="0" err="1" smtClean="0"/>
              <a:t>step</a:t>
            </a:r>
            <a:r>
              <a:rPr lang="it-IT" dirty="0" smtClean="0"/>
              <a:t> passo per passo e mettendo degli opportuni </a:t>
            </a:r>
            <a:r>
              <a:rPr lang="it-IT" i="1" dirty="0" err="1" smtClean="0"/>
              <a:t>breakpoints</a:t>
            </a:r>
            <a:r>
              <a:rPr lang="it-IT" dirty="0" smtClean="0"/>
              <a:t> (in </a:t>
            </a:r>
            <a:r>
              <a:rPr lang="it-IT" b="1" dirty="0" err="1" smtClean="0">
                <a:solidFill>
                  <a:srgbClr val="800000"/>
                </a:solidFill>
              </a:rPr>
              <a:t>Firebug</a:t>
            </a:r>
            <a:r>
              <a:rPr lang="it-IT" dirty="0" smtClean="0"/>
              <a:t>) per verificare il contenuto delle variabili.</a:t>
            </a:r>
            <a:endParaRPr lang="it-IT" dirty="0"/>
          </a:p>
        </p:txBody>
      </p:sp>
      <p:pic>
        <p:nvPicPr>
          <p:cNvPr id="7" name="Immagine 6" descr="tem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9075" y="1209779"/>
            <a:ext cx="584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8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328E-6 -1.8805E-6 C 0.01267 0.02062 0.02552 0.04169 0.05521 0.06184 C 0.08508 0.08199 0.13648 0.10769 0.17902 0.12112 C 0.22156 0.13456 0.25768 0.13896 0.30995 0.14266 C 0.36221 0.14637 0.44209 0.14567 0.49244 0.14382 C 0.5428 0.14197 0.5718 0.14452 0.6126 0.13178 C 0.65341 0.11904 0.69751 0.09125 0.73728 0.06763 C 0.77704 0.04401 0.81472 0.01876 0.85136 -0.00949 C 0.888 -0.03774 0.93905 -0.08453 0.95728 -0.10213 C 0.97551 -0.11973 0.96805 -0.11741 0.96075 -0.1151 " pathEditMode="relative" ptsTypes="aaaaaaaa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38114E-6 -2.99213E-6 C -0.02795 0.02061 -0.05573 0.04122 -0.09445 0.05836 C -0.13317 0.0755 -0.17485 0.09634 -0.2325 0.10213 C -0.29015 0.10792 -0.38131 0.10236 -0.44087 0.09263 C -0.50043 0.08291 -0.54332 0.06762 -0.59037 0.044 C -0.63743 0.02038 -0.69108 -0.02293 -0.72303 -0.04864 C -0.75498 -0.07434 -0.76853 -0.09241 -0.7819 -0.11047 " pathEditMode="relative" ptsTypes="aaaaaaA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8187 -0.11039 L -0.90535 -0.0495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3" y="3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986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3295"/>
            <a:ext cx="9144000" cy="4734705"/>
          </a:xfrm>
          <a:prstGeom prst="rect">
            <a:avLst/>
          </a:prstGeom>
        </p:spPr>
      </p:pic>
      <p:pic>
        <p:nvPicPr>
          <p:cNvPr id="7" name="Immagine 6" descr="te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851123"/>
            <a:ext cx="584200" cy="635000"/>
          </a:xfrm>
          <a:prstGeom prst="rect">
            <a:avLst/>
          </a:prstGeom>
        </p:spPr>
      </p:pic>
      <p:pic>
        <p:nvPicPr>
          <p:cNvPr id="9" name="Immagine 8" descr="te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141" y="5127017"/>
            <a:ext cx="584200" cy="63500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123295"/>
            <a:ext cx="9144000" cy="4734705"/>
          </a:xfrm>
          <a:prstGeom prst="rect">
            <a:avLst/>
          </a:prstGeom>
        </p:spPr>
      </p:pic>
      <p:pic>
        <p:nvPicPr>
          <p:cNvPr id="11" name="Immagine 10" descr="te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104323"/>
            <a:ext cx="584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8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3258E-6 -1.92219E-6 C -0.03594 0.0271 -0.07171 0.05443 -0.1146 0.06763 C -0.15732 0.08083 -0.20715 0.09125 -0.25733 0.07944 C -0.30769 0.06763 -0.37576 0.02038 -0.41639 -0.0037 C -0.45702 -0.02779 -0.47942 -0.04701 -0.50147 -0.06531 C -0.52335 -0.0836 -0.53551 -0.09842 -0.54749 -0.11301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83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749 -0.11301 L -0.54836 0.11858 " pathEditMode="relative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3258E-6 6.29921E-7 C -0.06702 0.0271 -0.1337 0.05442 -0.2134 0.06762 C -0.2931 0.08082 -0.38583 0.09125 -0.47925 0.07943 C -0.57301 0.06762 -0.69977 0.02038 -0.77548 -0.00371 C -0.85101 -0.02779 -0.89286 -0.04701 -0.93384 -0.06531 C -0.97464 -0.0836 -0.99722 -0.09843 -1.01944 -0.11302 " pathEditMode="relative" rAng="0" ptsTypes="aaaa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81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3258E-6 -1.74155E-6 C -0.06459 0.0271 -0.12866 0.05443 -0.20524 0.06763 C -0.28199 0.08083 -0.37107 0.09125 -0.46101 0.07944 C -0.55113 0.06763 -0.67303 0.02038 -0.74579 -0.0037 C -0.81854 -0.02779 -0.85865 -0.04701 -0.89807 -0.06531 C -0.93731 -0.0836 -0.95902 -0.09842 -0.98037 -0.11301 " pathEditMode="relative" rAng="0" ptsTypes="aaaa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19" y="-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166" cy="6858000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3295"/>
            <a:ext cx="9144000" cy="4734705"/>
          </a:xfrm>
          <a:prstGeom prst="rect">
            <a:avLst/>
          </a:prstGeom>
        </p:spPr>
      </p:pic>
      <p:sp>
        <p:nvSpPr>
          <p:cNvPr id="8" name="Figura a mano libera 7"/>
          <p:cNvSpPr/>
          <p:nvPr/>
        </p:nvSpPr>
        <p:spPr>
          <a:xfrm>
            <a:off x="2222401" y="3435615"/>
            <a:ext cx="2328230" cy="626877"/>
          </a:xfrm>
          <a:custGeom>
            <a:avLst/>
            <a:gdLst>
              <a:gd name="connsiteX0" fmla="*/ 0 w 2328230"/>
              <a:gd name="connsiteY0" fmla="*/ 626877 h 626877"/>
              <a:gd name="connsiteX1" fmla="*/ 146532 w 2328230"/>
              <a:gd name="connsiteY1" fmla="*/ 407063 h 626877"/>
              <a:gd name="connsiteX2" fmla="*/ 407033 w 2328230"/>
              <a:gd name="connsiteY2" fmla="*/ 211673 h 626877"/>
              <a:gd name="connsiteX3" fmla="*/ 1050146 w 2328230"/>
              <a:gd name="connsiteY3" fmla="*/ 48847 h 626877"/>
              <a:gd name="connsiteX4" fmla="*/ 2328230 w 2328230"/>
              <a:gd name="connsiteY4" fmla="*/ 0 h 626877"/>
              <a:gd name="connsiteX0" fmla="*/ 0 w 2328230"/>
              <a:gd name="connsiteY0" fmla="*/ 626877 h 626877"/>
              <a:gd name="connsiteX1" fmla="*/ 146532 w 2328230"/>
              <a:gd name="connsiteY1" fmla="*/ 407063 h 626877"/>
              <a:gd name="connsiteX2" fmla="*/ 529143 w 2328230"/>
              <a:gd name="connsiteY2" fmla="*/ 154684 h 626877"/>
              <a:gd name="connsiteX3" fmla="*/ 1050146 w 2328230"/>
              <a:gd name="connsiteY3" fmla="*/ 48847 h 626877"/>
              <a:gd name="connsiteX4" fmla="*/ 2328230 w 2328230"/>
              <a:gd name="connsiteY4" fmla="*/ 0 h 626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28230" h="626877">
                <a:moveTo>
                  <a:pt x="0" y="626877"/>
                </a:moveTo>
                <a:cubicBezTo>
                  <a:pt x="39346" y="551570"/>
                  <a:pt x="58341" y="485762"/>
                  <a:pt x="146532" y="407063"/>
                </a:cubicBezTo>
                <a:cubicBezTo>
                  <a:pt x="234723" y="328364"/>
                  <a:pt x="378541" y="214387"/>
                  <a:pt x="529143" y="154684"/>
                </a:cubicBezTo>
                <a:cubicBezTo>
                  <a:pt x="679745" y="94981"/>
                  <a:pt x="750298" y="74628"/>
                  <a:pt x="1050146" y="48847"/>
                </a:cubicBezTo>
                <a:cubicBezTo>
                  <a:pt x="1349994" y="23066"/>
                  <a:pt x="2328230" y="0"/>
                  <a:pt x="2328230" y="0"/>
                </a:cubicBezTo>
              </a:path>
            </a:pathLst>
          </a:custGeom>
          <a:ln>
            <a:solidFill>
              <a:srgbClr val="FF0000"/>
            </a:solidFill>
            <a:headEnd type="oval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 descr="te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117500"/>
            <a:ext cx="584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8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7897E-6 1.76471E-6 C -0.00781 0.00602 -0.01545 0.01204 -0.03386 0.0213 C -0.05227 0.03057 -0.07883 0.04794 -0.11044 0.05581 C -0.14204 0.06368 -0.17816 0.07086 -0.22365 0.06878 C -0.26914 0.06669 -0.34364 0.05604 -0.38392 0.04261 C -0.4242 0.02918 -0.44383 0.01436 -0.46571 -0.01205 C -0.48758 -0.03845 -0.50165 -0.07689 -0.51571 -0.11533 " pathEditMode="relative" ptsTypes="aa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166" cy="6858000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3295"/>
            <a:ext cx="9144000" cy="4734705"/>
          </a:xfrm>
          <a:prstGeom prst="rect">
            <a:avLst/>
          </a:prstGeom>
        </p:spPr>
      </p:pic>
      <p:pic>
        <p:nvPicPr>
          <p:cNvPr id="7" name="Immagine 6" descr="te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8398" y="5506880"/>
            <a:ext cx="584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84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7897E-6 1.76471E-6 C -0.00781 0.00602 -0.01545 0.01204 -0.03386 0.0213 C -0.05227 0.03057 -0.07883 0.04794 -0.11044 0.05581 C -0.14204 0.06368 -0.17816 0.07086 -0.22365 0.06878 C -0.26914 0.06669 -0.34364 0.05604 -0.38392 0.04261 C -0.4242 0.02918 -0.44383 0.01436 -0.46571 -0.01205 C -0.48758 -0.03845 -0.50165 -0.07689 -0.51571 -0.11533 " pathEditMode="relative" ptsTypes="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0" b="98851" l="1237" r="9773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87058"/>
            <a:ext cx="2478111" cy="4445271"/>
          </a:xfrm>
          <a:prstGeom prst="rect">
            <a:avLst/>
          </a:prstGeom>
          <a:effectLst>
            <a:outerShdw blurRad="133350" dist="1905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magine 9" descr="te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31" y="1559650"/>
            <a:ext cx="6042741" cy="4180767"/>
          </a:xfrm>
          <a:prstGeom prst="rect">
            <a:avLst/>
          </a:prstGeom>
          <a:ln w="19050" cmpd="sng">
            <a:solidFill>
              <a:srgbClr val="1F497D"/>
            </a:solidFill>
          </a:ln>
          <a:effectLst>
            <a:outerShdw blurRad="101600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magine 7" descr="tem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33" y="3257950"/>
            <a:ext cx="2527706" cy="801865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1891510" y="-60480"/>
            <a:ext cx="54301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L’esempio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pratico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38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166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3295"/>
            <a:ext cx="9144000" cy="4734705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l="43623" t="8458" r="43290" b="76754"/>
          <a:stretch/>
        </p:blipFill>
        <p:spPr>
          <a:xfrm>
            <a:off x="3988925" y="2523793"/>
            <a:ext cx="1196678" cy="700149"/>
          </a:xfrm>
          <a:prstGeom prst="rect">
            <a:avLst/>
          </a:prstGeom>
        </p:spPr>
      </p:pic>
      <p:pic>
        <p:nvPicPr>
          <p:cNvPr id="7" name="Immagine 6" descr="tem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355" y="3402783"/>
            <a:ext cx="584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33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3258E-6 2.55211E-6 C -0.00885 0.00602 -0.01753 0.01204 -0.0382 0.0213 C -0.05886 0.03057 -0.08873 0.04794 -0.12432 0.05581 C -0.15975 0.06368 -0.20038 0.07086 -0.2516 0.06878 C -0.30265 0.06669 -0.38635 0.05604 -0.43167 0.04261 C -0.47699 0.02918 -0.49904 0.01436 -0.5237 -0.01205 C -0.54818 -0.03845 -0.56398 -0.07689 -0.57978 -0.11533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8" y="-22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166" cy="6858000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3295"/>
            <a:ext cx="9144000" cy="473470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8068" y="4849834"/>
            <a:ext cx="2432844" cy="476216"/>
          </a:xfrm>
          <a:prstGeom prst="rect">
            <a:avLst/>
          </a:prstGeom>
          <a:ln w="28575" cmpd="sng"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451" y="4829637"/>
            <a:ext cx="7788848" cy="528529"/>
          </a:xfrm>
          <a:prstGeom prst="rect">
            <a:avLst/>
          </a:prstGeom>
          <a:ln w="28575" cmpd="sng"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0289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001E-6 1.44642E-6 L -4.3001E-6 0.13885 " pathEditMode="relative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166" cy="6858000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3295"/>
            <a:ext cx="9144000" cy="4734705"/>
          </a:xfrm>
          <a:prstGeom prst="rect">
            <a:avLst/>
          </a:prstGeom>
        </p:spPr>
      </p:pic>
      <p:sp>
        <p:nvSpPr>
          <p:cNvPr id="8" name="Figura a mano libera 7"/>
          <p:cNvSpPr/>
          <p:nvPr/>
        </p:nvSpPr>
        <p:spPr>
          <a:xfrm>
            <a:off x="2946919" y="4153384"/>
            <a:ext cx="1676977" cy="267324"/>
          </a:xfrm>
          <a:custGeom>
            <a:avLst/>
            <a:gdLst>
              <a:gd name="connsiteX0" fmla="*/ 0 w 2328230"/>
              <a:gd name="connsiteY0" fmla="*/ 626877 h 626877"/>
              <a:gd name="connsiteX1" fmla="*/ 146532 w 2328230"/>
              <a:gd name="connsiteY1" fmla="*/ 407063 h 626877"/>
              <a:gd name="connsiteX2" fmla="*/ 407033 w 2328230"/>
              <a:gd name="connsiteY2" fmla="*/ 211673 h 626877"/>
              <a:gd name="connsiteX3" fmla="*/ 1050146 w 2328230"/>
              <a:gd name="connsiteY3" fmla="*/ 48847 h 626877"/>
              <a:gd name="connsiteX4" fmla="*/ 2328230 w 2328230"/>
              <a:gd name="connsiteY4" fmla="*/ 0 h 626877"/>
              <a:gd name="connsiteX0" fmla="*/ 0 w 2328230"/>
              <a:gd name="connsiteY0" fmla="*/ 626877 h 626877"/>
              <a:gd name="connsiteX1" fmla="*/ 146532 w 2328230"/>
              <a:gd name="connsiteY1" fmla="*/ 407063 h 626877"/>
              <a:gd name="connsiteX2" fmla="*/ 529143 w 2328230"/>
              <a:gd name="connsiteY2" fmla="*/ 154684 h 626877"/>
              <a:gd name="connsiteX3" fmla="*/ 1050146 w 2328230"/>
              <a:gd name="connsiteY3" fmla="*/ 48847 h 626877"/>
              <a:gd name="connsiteX4" fmla="*/ 2328230 w 2328230"/>
              <a:gd name="connsiteY4" fmla="*/ 0 h 626877"/>
              <a:gd name="connsiteX0" fmla="*/ 0 w 2351057"/>
              <a:gd name="connsiteY0" fmla="*/ 598351 h 598351"/>
              <a:gd name="connsiteX1" fmla="*/ 146532 w 2351057"/>
              <a:gd name="connsiteY1" fmla="*/ 378537 h 598351"/>
              <a:gd name="connsiteX2" fmla="*/ 529143 w 2351057"/>
              <a:gd name="connsiteY2" fmla="*/ 126158 h 598351"/>
              <a:gd name="connsiteX3" fmla="*/ 1050146 w 2351057"/>
              <a:gd name="connsiteY3" fmla="*/ 20321 h 598351"/>
              <a:gd name="connsiteX4" fmla="*/ 2351057 w 2351057"/>
              <a:gd name="connsiteY4" fmla="*/ 524599 h 598351"/>
              <a:gd name="connsiteX0" fmla="*/ 0 w 2351057"/>
              <a:gd name="connsiteY0" fmla="*/ 1136484 h 1136484"/>
              <a:gd name="connsiteX1" fmla="*/ 146532 w 2351057"/>
              <a:gd name="connsiteY1" fmla="*/ 916670 h 1136484"/>
              <a:gd name="connsiteX2" fmla="*/ 529143 w 2351057"/>
              <a:gd name="connsiteY2" fmla="*/ 664291 h 1136484"/>
              <a:gd name="connsiteX3" fmla="*/ 1244165 w 2351057"/>
              <a:gd name="connsiteY3" fmla="*/ 5327 h 1136484"/>
              <a:gd name="connsiteX4" fmla="*/ 2351057 w 2351057"/>
              <a:gd name="connsiteY4" fmla="*/ 1062732 h 1136484"/>
              <a:gd name="connsiteX0" fmla="*/ 0 w 2351057"/>
              <a:gd name="connsiteY0" fmla="*/ 1221872 h 1221872"/>
              <a:gd name="connsiteX1" fmla="*/ 146532 w 2351057"/>
              <a:gd name="connsiteY1" fmla="*/ 1002058 h 1221872"/>
              <a:gd name="connsiteX2" fmla="*/ 517730 w 2351057"/>
              <a:gd name="connsiteY2" fmla="*/ 159675 h 1221872"/>
              <a:gd name="connsiteX3" fmla="*/ 1244165 w 2351057"/>
              <a:gd name="connsiteY3" fmla="*/ 90715 h 1221872"/>
              <a:gd name="connsiteX4" fmla="*/ 2351057 w 2351057"/>
              <a:gd name="connsiteY4" fmla="*/ 1148120 h 1221872"/>
              <a:gd name="connsiteX0" fmla="*/ 0 w 2351057"/>
              <a:gd name="connsiteY0" fmla="*/ 1210816 h 1210816"/>
              <a:gd name="connsiteX1" fmla="*/ 112293 w 2351057"/>
              <a:gd name="connsiteY1" fmla="*/ 732874 h 1210816"/>
              <a:gd name="connsiteX2" fmla="*/ 517730 w 2351057"/>
              <a:gd name="connsiteY2" fmla="*/ 148619 h 1210816"/>
              <a:gd name="connsiteX3" fmla="*/ 1244165 w 2351057"/>
              <a:gd name="connsiteY3" fmla="*/ 79659 h 1210816"/>
              <a:gd name="connsiteX4" fmla="*/ 2351057 w 2351057"/>
              <a:gd name="connsiteY4" fmla="*/ 1137064 h 121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51057" h="1210816">
                <a:moveTo>
                  <a:pt x="0" y="1210816"/>
                </a:moveTo>
                <a:cubicBezTo>
                  <a:pt x="39346" y="1135509"/>
                  <a:pt x="26005" y="909907"/>
                  <a:pt x="112293" y="732874"/>
                </a:cubicBezTo>
                <a:cubicBezTo>
                  <a:pt x="198581" y="555841"/>
                  <a:pt x="329085" y="257488"/>
                  <a:pt x="517730" y="148619"/>
                </a:cubicBezTo>
                <a:cubicBezTo>
                  <a:pt x="706375" y="39750"/>
                  <a:pt x="938611" y="-85082"/>
                  <a:pt x="1244165" y="79659"/>
                </a:cubicBezTo>
                <a:cubicBezTo>
                  <a:pt x="1549720" y="244400"/>
                  <a:pt x="2351057" y="1137064"/>
                  <a:pt x="2351057" y="1137064"/>
                </a:cubicBezTo>
              </a:path>
            </a:pathLst>
          </a:custGeom>
          <a:ln>
            <a:solidFill>
              <a:srgbClr val="FF0000"/>
            </a:solidFill>
            <a:headEnd type="oval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925" y="4457700"/>
            <a:ext cx="412750" cy="255905"/>
          </a:xfrm>
          <a:prstGeom prst="rect">
            <a:avLst/>
          </a:prstGeom>
        </p:spPr>
      </p:pic>
      <p:pic>
        <p:nvPicPr>
          <p:cNvPr id="12" name="Immagine 11" descr="tem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5395674"/>
            <a:ext cx="584200" cy="635000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 rot="19175487">
            <a:off x="1226832" y="4440960"/>
            <a:ext cx="1980029" cy="369332"/>
          </a:xfrm>
          <a:prstGeom prst="rect">
            <a:avLst/>
          </a:prstGeom>
          <a:solidFill>
            <a:srgbClr val="FFF5D5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dirty="0" smtClean="0"/>
              <a:t>… mouse right click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32496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0052E-6 -1.51585E-6 C -0.01163 0.0081 -0.02361 0.0162 -0.06964 0.02777 C -0.11601 0.03934 -0.18687 0.06156 -0.27665 0.0692 C -0.36644 0.07683 -0.52796 0.07915 -0.60854 0.07313 C -0.68912 0.06711 -0.71795 0.05346 -0.76068 0.03263 C -0.8034 0.0118 -0.84143 -0.02453 -0.86453 -0.05161 C -0.88763 -0.07868 -0.89371 -0.10437 -0.89961 -0.12983 " pathEditMode="relative" ptsTypes="aaaaa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9961 -0.12984 L -0.88068 -0.12984 " pathEditMode="relative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166" cy="6858000"/>
          </a:xfrm>
          <a:prstGeom prst="rect">
            <a:avLst/>
          </a:prstGeom>
        </p:spPr>
      </p:pic>
      <p:pic>
        <p:nvPicPr>
          <p:cNvPr id="6" name="Immagine 5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503514"/>
            <a:ext cx="584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52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8295E-6 3.05253E-6 C -0.01094 0.0081 -0.02205 0.0162 -0.06478 0.02777 C -0.10802 0.03934 -0.17384 0.06156 -0.25738 0.06919 C -0.34074 0.07683 -0.49097 0.07915 -0.56582 0.07313 C -0.64084 0.06711 -0.66759 0.05346 -0.70736 0.03263 C -0.74696 0.0118 -0.78239 -0.02453 -0.80392 -0.05161 C -0.82528 -0.07869 -0.83101 -0.10438 -0.8364 -0.12983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820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166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463508" y="3005435"/>
            <a:ext cx="4590856" cy="16544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909594"/>
            <a:ext cx="584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43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8295E-6 3.02013E-6 C -0.00694 0.0081 -0.01406 0.0162 -0.04116 0.02777 C -0.0686 0.03934 -0.11028 0.06156 -0.16325 0.06919 C -0.21604 0.07683 -0.31122 0.07915 -0.35863 0.07313 C -0.40621 0.06711 -0.42323 0.05346 -0.44842 0.03263 C -0.47343 0.0118 -0.49583 -0.02453 -0.50955 -0.05161 C -0.5231 -0.07869 -0.52674 -0.10438 -0.53004 -0.12983 " pathEditMode="relative" rAng="0" ptsTypes="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02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166" cy="6858000"/>
          </a:xfrm>
          <a:prstGeom prst="rect">
            <a:avLst/>
          </a:prstGeom>
        </p:spPr>
      </p:pic>
      <p:pic>
        <p:nvPicPr>
          <p:cNvPr id="7" name="Immagine 6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86282">
            <a:off x="-584200" y="4211994"/>
            <a:ext cx="584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80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5988E-6 -3.82782E-6 C 0.02171 -0.03448 0.04325 -0.06873 0.07329 -0.09326 C 0.10317 -0.11779 0.13773 -0.13932 0.17958 -0.14742 C 0.22144 -0.15552 0.27354 -0.15228 0.32425 -0.14232 C 0.37513 -0.13237 0.42585 -0.09835 0.48437 -0.08817 C 0.54307 -0.07799 0.60872 -0.07822 0.67628 -0.08053 C 0.74384 -0.08285 0.84127 -0.09396 0.8899 -0.10206 C 0.93835 -0.11016 0.94929 -0.11617 0.96788 -0.12983 C 0.98663 -0.14348 0.99427 -0.16385 1.00191 -0.18398 " pathEditMode="relative" rAng="0" ptsTypes="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87" y="-92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0192 -0.18398 L 0.99914 0.06781 " pathEditMode="relative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166" cy="6858000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3295"/>
            <a:ext cx="9144000" cy="4734705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454869" y="4482875"/>
            <a:ext cx="4590856" cy="16544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 descr="te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00" y="3909594"/>
            <a:ext cx="584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3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5988E-6 -2.52488E-6 C 0.00973 -0.03448 0.01911 -0.06873 0.03213 -0.09326 C 0.04516 -0.11779 0.06027 -0.13932 0.0785 -0.14742 C 0.09709 -0.15552 0.11966 -0.15228 0.14207 -0.14233 C 0.16447 -0.13237 0.1867 -0.09835 0.21223 -0.08817 C 0.23811 -0.07799 0.26694 -0.07822 0.29664 -0.08053 C 0.32616 -0.08285 0.36888 -0.09396 0.39024 -0.10206 C 0.41143 -0.11016 0.41629 -0.11617 0.42446 -0.12983 C 0.43262 -0.14348 0.43592 -0.16385 0.43939 -0.18398 " pathEditMode="relative" rAng="0" ptsTypes="aaaaaaa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69" y="-92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166" cy="6858000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23295"/>
            <a:ext cx="9144000" cy="4734705"/>
          </a:xfrm>
          <a:prstGeom prst="rect">
            <a:avLst/>
          </a:prstGeom>
        </p:spPr>
      </p:pic>
      <p:pic>
        <p:nvPicPr>
          <p:cNvPr id="9" name="Immagine 8" descr="tem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00" y="3909594"/>
            <a:ext cx="584200" cy="6350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1775" y="1767247"/>
            <a:ext cx="1754648" cy="39689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sinistra 5"/>
          <p:cNvSpPr/>
          <p:nvPr/>
        </p:nvSpPr>
        <p:spPr>
          <a:xfrm rot="19740968">
            <a:off x="1027721" y="2715626"/>
            <a:ext cx="2832498" cy="551481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670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2807E-6 2.77713E-6 C 0.01945 0.00625 0.03855 0.0125 0.0587 0.01389 C 0.07885 0.01527 0.10316 0.01504 0.12105 0.00879 C 0.13894 0.00255 0.15544 -0.00879 0.16638 -0.02407 C 0.17732 -0.03934 0.18479 -0.06364 0.18722 -0.08331 C 0.18965 -0.10299 0.19243 -0.11849 0.18149 -0.14233 C 0.17054 -0.16617 0.14571 -0.19648 0.12105 -0.2268 " pathEditMode="relative" ptsTypes="aaaaa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6" grpId="0" animBg="1"/>
      <p:bldP spid="6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166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3166" cy="6858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33166" cy="6858000"/>
          </a:xfrm>
          <a:prstGeom prst="rect">
            <a:avLst/>
          </a:prstGeom>
        </p:spPr>
      </p:pic>
      <p:pic>
        <p:nvPicPr>
          <p:cNvPr id="7" name="Immagine 6" descr="tem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00" y="2578466"/>
            <a:ext cx="584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556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5988E-6 -1.79125E-6 C 0.03908 0.00625 0.07746 0.0125 0.11793 0.01389 C 0.15857 0.01528 0.20737 0.01504 0.24349 0.0088 C 0.27944 0.00255 0.31261 -0.00879 0.33467 -0.02407 C 0.35655 -0.03934 0.37166 -0.06364 0.37652 -0.08331 C 0.38139 -0.10298 0.38712 -0.11849 0.36506 -0.14233 C 0.34301 -0.16616 0.29299 -0.19648 0.24349 -0.2268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7" y="-105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349 -0.2268 L 0.24349 -0.19902 " pathEditMode="relative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34 -0.19907 L 0.14896 -0.079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2" y="597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166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245982" y="2477490"/>
            <a:ext cx="533338" cy="20471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4200" y="5188027"/>
            <a:ext cx="584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602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5988E-6 2.28651E-6 C 0.0469 0.00625 0.09309 0.01249 0.14172 0.01388 C 0.19035 0.01527 0.24922 0.01504 0.29229 0.00879 C 0.33554 0.00254 0.37548 -0.0088 0.40188 -0.02407 C 0.42828 -0.03935 0.44634 -0.06364 0.45224 -0.08332 C 0.45815 -0.10299 0.46492 -0.11849 0.43835 -0.14233 C 0.41195 -0.16617 0.35204 -0.19648 0.29229 -0.2268 " pathEditMode="relative" rAng="0" ptsTypes="aaaa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37" y="-105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ttangolo 56"/>
          <p:cNvSpPr/>
          <p:nvPr/>
        </p:nvSpPr>
        <p:spPr>
          <a:xfrm>
            <a:off x="1" y="0"/>
            <a:ext cx="9144000" cy="62874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Qu</a:t>
            </a:r>
            <a:endParaRPr lang="it-IT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94" name="Gruppo 93"/>
          <p:cNvGrpSpPr/>
          <p:nvPr/>
        </p:nvGrpSpPr>
        <p:grpSpPr>
          <a:xfrm>
            <a:off x="5364065" y="1155705"/>
            <a:ext cx="3633811" cy="4563365"/>
            <a:chOff x="5364065" y="1155705"/>
            <a:chExt cx="3633811" cy="4563365"/>
          </a:xfrm>
        </p:grpSpPr>
        <p:sp>
          <p:nvSpPr>
            <p:cNvPr id="27" name="Rettangolo 26"/>
            <p:cNvSpPr/>
            <p:nvPr/>
          </p:nvSpPr>
          <p:spPr>
            <a:xfrm>
              <a:off x="5364065" y="1304348"/>
              <a:ext cx="3633811" cy="4414722"/>
            </a:xfrm>
            <a:prstGeom prst="rect">
              <a:avLst/>
            </a:prstGeom>
            <a:ln w="28575" cmpd="sng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Rettangolo 30"/>
            <p:cNvSpPr/>
            <p:nvPr/>
          </p:nvSpPr>
          <p:spPr>
            <a:xfrm>
              <a:off x="6230758" y="1155705"/>
              <a:ext cx="195773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Browser</a:t>
              </a:r>
              <a:endParaRPr lang="en-US" sz="4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70" name="Gruppo 69"/>
          <p:cNvGrpSpPr/>
          <p:nvPr/>
        </p:nvGrpSpPr>
        <p:grpSpPr>
          <a:xfrm>
            <a:off x="426283" y="133205"/>
            <a:ext cx="4147382" cy="6154216"/>
            <a:chOff x="426283" y="133205"/>
            <a:chExt cx="4147382" cy="6154216"/>
          </a:xfrm>
        </p:grpSpPr>
        <p:sp>
          <p:nvSpPr>
            <p:cNvPr id="58" name="Rettangolo 57"/>
            <p:cNvSpPr/>
            <p:nvPr/>
          </p:nvSpPr>
          <p:spPr>
            <a:xfrm>
              <a:off x="426283" y="133205"/>
              <a:ext cx="4147382" cy="615421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Rettangolo 58"/>
            <p:cNvSpPr/>
            <p:nvPr/>
          </p:nvSpPr>
          <p:spPr>
            <a:xfrm>
              <a:off x="2781921" y="217225"/>
              <a:ext cx="1454445" cy="107721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Server</a:t>
              </a:r>
            </a:p>
            <a:p>
              <a:pPr algn="ctr"/>
              <a:r>
                <a:rPr lang="en-US" sz="3200" b="1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remoto</a:t>
              </a:r>
              <a:endPara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pic>
        <p:nvPicPr>
          <p:cNvPr id="61" name="Immagine 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873" y="3558250"/>
            <a:ext cx="3486865" cy="1965448"/>
          </a:xfrm>
          <a:prstGeom prst="rect">
            <a:avLst/>
          </a:prstGeom>
        </p:spPr>
      </p:pic>
      <p:grpSp>
        <p:nvGrpSpPr>
          <p:cNvPr id="64" name="Gruppo 63"/>
          <p:cNvGrpSpPr/>
          <p:nvPr/>
        </p:nvGrpSpPr>
        <p:grpSpPr>
          <a:xfrm>
            <a:off x="5674897" y="2539837"/>
            <a:ext cx="3117197" cy="745966"/>
            <a:chOff x="5674897" y="2504313"/>
            <a:chExt cx="3117197" cy="745966"/>
          </a:xfrm>
        </p:grpSpPr>
        <p:sp>
          <p:nvSpPr>
            <p:cNvPr id="63" name="Rettangolo 62"/>
            <p:cNvSpPr/>
            <p:nvPr/>
          </p:nvSpPr>
          <p:spPr>
            <a:xfrm>
              <a:off x="5674897" y="2504313"/>
              <a:ext cx="3117197" cy="745966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Rettangolo 61"/>
            <p:cNvSpPr/>
            <p:nvPr/>
          </p:nvSpPr>
          <p:spPr>
            <a:xfrm>
              <a:off x="5831773" y="2542499"/>
              <a:ext cx="2776321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 err="1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Javascript</a:t>
              </a:r>
              <a:r>
                <a:rPr lang="en-US" sz="32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 code</a:t>
              </a:r>
              <a:endPara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69" name="Gruppo 68"/>
          <p:cNvGrpSpPr/>
          <p:nvPr/>
        </p:nvGrpSpPr>
        <p:grpSpPr>
          <a:xfrm>
            <a:off x="444044" y="3289886"/>
            <a:ext cx="2610986" cy="2908730"/>
            <a:chOff x="444044" y="3360934"/>
            <a:chExt cx="2610986" cy="2908730"/>
          </a:xfrm>
        </p:grpSpPr>
        <p:pic>
          <p:nvPicPr>
            <p:cNvPr id="56" name="Immagine 55" descr="temp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8" t="14740" r="12383" b="16772"/>
            <a:stretch/>
          </p:blipFill>
          <p:spPr>
            <a:xfrm rot="10800000">
              <a:off x="444044" y="3374606"/>
              <a:ext cx="2610986" cy="28950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45" name="Gruppo 44"/>
            <p:cNvGrpSpPr/>
            <p:nvPr/>
          </p:nvGrpSpPr>
          <p:grpSpPr>
            <a:xfrm>
              <a:off x="678418" y="3900945"/>
              <a:ext cx="1566912" cy="1838838"/>
              <a:chOff x="2289270" y="2973152"/>
              <a:chExt cx="1566912" cy="183883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46" name="Rettangolo 45"/>
              <p:cNvSpPr/>
              <p:nvPr/>
            </p:nvSpPr>
            <p:spPr>
              <a:xfrm>
                <a:off x="2289270" y="2973152"/>
                <a:ext cx="1566912" cy="2005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7" name="Rettangolo 46"/>
              <p:cNvSpPr/>
              <p:nvPr/>
            </p:nvSpPr>
            <p:spPr>
              <a:xfrm>
                <a:off x="2289270" y="3170002"/>
                <a:ext cx="1566912" cy="2005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8" name="Rettangolo 47"/>
              <p:cNvSpPr/>
              <p:nvPr/>
            </p:nvSpPr>
            <p:spPr>
              <a:xfrm>
                <a:off x="2289270" y="3370027"/>
                <a:ext cx="1566912" cy="2005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9" name="Rettangolo 48"/>
              <p:cNvSpPr/>
              <p:nvPr/>
            </p:nvSpPr>
            <p:spPr>
              <a:xfrm>
                <a:off x="2289270" y="3566877"/>
                <a:ext cx="1566912" cy="2005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0" name="Rettangolo 49"/>
              <p:cNvSpPr/>
              <p:nvPr/>
            </p:nvSpPr>
            <p:spPr>
              <a:xfrm>
                <a:off x="2289270" y="3766902"/>
                <a:ext cx="1566912" cy="2005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1" name="Rettangolo 50"/>
              <p:cNvSpPr/>
              <p:nvPr/>
            </p:nvSpPr>
            <p:spPr>
              <a:xfrm>
                <a:off x="2289270" y="3963752"/>
                <a:ext cx="1566912" cy="2005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" name="Rettangolo 51"/>
              <p:cNvSpPr/>
              <p:nvPr/>
            </p:nvSpPr>
            <p:spPr>
              <a:xfrm>
                <a:off x="2289270" y="4414602"/>
                <a:ext cx="1566912" cy="2005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" name="Rettangolo 52"/>
              <p:cNvSpPr/>
              <p:nvPr/>
            </p:nvSpPr>
            <p:spPr>
              <a:xfrm>
                <a:off x="2289270" y="4611452"/>
                <a:ext cx="1566912" cy="2005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55" name="Rettangolo 54"/>
            <p:cNvSpPr/>
            <p:nvPr/>
          </p:nvSpPr>
          <p:spPr>
            <a:xfrm>
              <a:off x="501203" y="3360934"/>
              <a:ext cx="1912904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Consumer</a:t>
              </a:r>
              <a:endPara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67" name="Gruppo 66"/>
          <p:cNvGrpSpPr/>
          <p:nvPr/>
        </p:nvGrpSpPr>
        <p:grpSpPr>
          <a:xfrm>
            <a:off x="2673152" y="2220132"/>
            <a:ext cx="1802823" cy="3090430"/>
            <a:chOff x="2673152" y="2291180"/>
            <a:chExt cx="1802823" cy="309043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6" name="Rettangolo 65"/>
            <p:cNvSpPr/>
            <p:nvPr/>
          </p:nvSpPr>
          <p:spPr>
            <a:xfrm>
              <a:off x="2673152" y="2291180"/>
              <a:ext cx="1802823" cy="3090430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5" name="Gruppo 24"/>
            <p:cNvGrpSpPr/>
            <p:nvPr/>
          </p:nvGrpSpPr>
          <p:grpSpPr>
            <a:xfrm>
              <a:off x="2781768" y="2425344"/>
              <a:ext cx="1566912" cy="1838838"/>
              <a:chOff x="2289270" y="2973152"/>
              <a:chExt cx="1566912" cy="183883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6" name="Rettangolo 15"/>
              <p:cNvSpPr/>
              <p:nvPr/>
            </p:nvSpPr>
            <p:spPr>
              <a:xfrm>
                <a:off x="2289270" y="2973152"/>
                <a:ext cx="1566912" cy="2005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Rettangolo 17"/>
              <p:cNvSpPr/>
              <p:nvPr/>
            </p:nvSpPr>
            <p:spPr>
              <a:xfrm>
                <a:off x="2289270" y="3170002"/>
                <a:ext cx="1566912" cy="2005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Rettangolo 18"/>
              <p:cNvSpPr/>
              <p:nvPr/>
            </p:nvSpPr>
            <p:spPr>
              <a:xfrm>
                <a:off x="2289270" y="3370027"/>
                <a:ext cx="1566912" cy="2005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Rettangolo 19"/>
              <p:cNvSpPr/>
              <p:nvPr/>
            </p:nvSpPr>
            <p:spPr>
              <a:xfrm>
                <a:off x="2289270" y="3566877"/>
                <a:ext cx="1566912" cy="2005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Rettangolo 20"/>
              <p:cNvSpPr/>
              <p:nvPr/>
            </p:nvSpPr>
            <p:spPr>
              <a:xfrm>
                <a:off x="2289270" y="3766902"/>
                <a:ext cx="1566912" cy="2005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Rettangolo 21"/>
              <p:cNvSpPr/>
              <p:nvPr/>
            </p:nvSpPr>
            <p:spPr>
              <a:xfrm>
                <a:off x="2289270" y="3963752"/>
                <a:ext cx="1566912" cy="2005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Rettangolo 22"/>
              <p:cNvSpPr/>
              <p:nvPr/>
            </p:nvSpPr>
            <p:spPr>
              <a:xfrm>
                <a:off x="2289270" y="4414602"/>
                <a:ext cx="1566912" cy="2005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Rettangolo 23"/>
              <p:cNvSpPr/>
              <p:nvPr/>
            </p:nvSpPr>
            <p:spPr>
              <a:xfrm>
                <a:off x="2289270" y="4611452"/>
                <a:ext cx="1566912" cy="20053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65" name="Rettangolo 64"/>
            <p:cNvSpPr/>
            <p:nvPr/>
          </p:nvSpPr>
          <p:spPr>
            <a:xfrm>
              <a:off x="2834265" y="4348112"/>
              <a:ext cx="1441420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Shared</a:t>
              </a:r>
            </a:p>
            <a:p>
              <a:pPr algn="ctr"/>
              <a:r>
                <a:rPr lang="en-US" sz="2800" b="1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memory</a:t>
              </a:r>
              <a:endParaRPr lang="en-US" sz="28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68" name="Gruppo 67"/>
          <p:cNvGrpSpPr/>
          <p:nvPr/>
        </p:nvGrpSpPr>
        <p:grpSpPr>
          <a:xfrm>
            <a:off x="-150975" y="189153"/>
            <a:ext cx="2619866" cy="2954559"/>
            <a:chOff x="-150975" y="260201"/>
            <a:chExt cx="2619866" cy="2954559"/>
          </a:xfrm>
          <a:effectLst/>
        </p:grpSpPr>
        <p:pic>
          <p:nvPicPr>
            <p:cNvPr id="35" name="Immagine 34" descr="temp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13656" r="12509" b="16597"/>
            <a:stretch/>
          </p:blipFill>
          <p:spPr>
            <a:xfrm>
              <a:off x="-150975" y="266419"/>
              <a:ext cx="2619866" cy="29483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Rettangolo 53"/>
            <p:cNvSpPr/>
            <p:nvPr/>
          </p:nvSpPr>
          <p:spPr>
            <a:xfrm>
              <a:off x="580263" y="260201"/>
              <a:ext cx="1734169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Producer</a:t>
              </a:r>
              <a:endPara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</p:grpSp>
      <p:grpSp>
        <p:nvGrpSpPr>
          <p:cNvPr id="36" name="Gruppo 35"/>
          <p:cNvGrpSpPr/>
          <p:nvPr/>
        </p:nvGrpSpPr>
        <p:grpSpPr>
          <a:xfrm>
            <a:off x="678418" y="1085811"/>
            <a:ext cx="1566912" cy="1838838"/>
            <a:chOff x="2289270" y="2973152"/>
            <a:chExt cx="1566912" cy="18388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7" name="Rettangolo 36"/>
            <p:cNvSpPr/>
            <p:nvPr/>
          </p:nvSpPr>
          <p:spPr>
            <a:xfrm>
              <a:off x="2289270" y="2973152"/>
              <a:ext cx="1566912" cy="20053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Rettangolo 37"/>
            <p:cNvSpPr/>
            <p:nvPr/>
          </p:nvSpPr>
          <p:spPr>
            <a:xfrm>
              <a:off x="2289270" y="3170002"/>
              <a:ext cx="1566912" cy="20053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2289270" y="3370027"/>
              <a:ext cx="1566912" cy="20053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2289270" y="3566877"/>
              <a:ext cx="1566912" cy="20053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2289270" y="3766902"/>
              <a:ext cx="1566912" cy="20053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2289270" y="3963752"/>
              <a:ext cx="1566912" cy="20053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2289270" y="4414602"/>
              <a:ext cx="1566912" cy="20053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2289270" y="4611452"/>
              <a:ext cx="1566912" cy="20053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2" name="Rettangolo 71"/>
          <p:cNvSpPr/>
          <p:nvPr/>
        </p:nvSpPr>
        <p:spPr>
          <a:xfrm>
            <a:off x="2752326" y="1404360"/>
            <a:ext cx="1454645" cy="584776"/>
          </a:xfrm>
          <a:prstGeom prst="rect">
            <a:avLst/>
          </a:prstGeom>
          <a:solidFill>
            <a:srgbClr val="FFBC2C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Apache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76" name="Connettore 4 75"/>
          <p:cNvCxnSpPr>
            <a:stCxn id="28" idx="2"/>
            <a:endCxn id="63" idx="0"/>
          </p:cNvCxnSpPr>
          <p:nvPr/>
        </p:nvCxnSpPr>
        <p:spPr>
          <a:xfrm rot="16200000" flipH="1">
            <a:off x="6394097" y="1700437"/>
            <a:ext cx="276451" cy="1402347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Connettore 4 76"/>
          <p:cNvCxnSpPr>
            <a:stCxn id="63" idx="1"/>
            <a:endCxn id="72" idx="3"/>
          </p:cNvCxnSpPr>
          <p:nvPr/>
        </p:nvCxnSpPr>
        <p:spPr>
          <a:xfrm rot="10800000">
            <a:off x="4206971" y="1696748"/>
            <a:ext cx="1467926" cy="1216072"/>
          </a:xfrm>
          <a:prstGeom prst="bent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Connettore 4 79"/>
          <p:cNvCxnSpPr>
            <a:stCxn id="72" idx="1"/>
          </p:cNvCxnSpPr>
          <p:nvPr/>
        </p:nvCxnSpPr>
        <p:spPr>
          <a:xfrm rot="10800000">
            <a:off x="2353440" y="1545216"/>
            <a:ext cx="398887" cy="151533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Connettore 4 82"/>
          <p:cNvCxnSpPr>
            <a:stCxn id="85" idx="2"/>
            <a:endCxn id="63" idx="3"/>
          </p:cNvCxnSpPr>
          <p:nvPr/>
        </p:nvCxnSpPr>
        <p:spPr>
          <a:xfrm rot="16200000" flipH="1">
            <a:off x="7259969" y="1380694"/>
            <a:ext cx="652221" cy="2412030"/>
          </a:xfrm>
          <a:prstGeom prst="bentConnector4">
            <a:avLst>
              <a:gd name="adj1" fmla="val 21407"/>
              <a:gd name="adj2" fmla="val 109477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4 88"/>
          <p:cNvCxnSpPr/>
          <p:nvPr/>
        </p:nvCxnSpPr>
        <p:spPr>
          <a:xfrm rot="10800000" flipV="1">
            <a:off x="2946124" y="2911682"/>
            <a:ext cx="2704214" cy="2695677"/>
          </a:xfrm>
          <a:prstGeom prst="bentConnector3">
            <a:avLst>
              <a:gd name="adj1" fmla="val 26358"/>
            </a:avLst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Ovale 92"/>
          <p:cNvSpPr/>
          <p:nvPr/>
        </p:nvSpPr>
        <p:spPr>
          <a:xfrm>
            <a:off x="2436381" y="5434561"/>
            <a:ext cx="336960" cy="336960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6" name="Immagine 25" descr="temp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" t="11441" r="68392" b="78627"/>
          <a:stretch/>
        </p:blipFill>
        <p:spPr>
          <a:xfrm>
            <a:off x="5470565" y="1816753"/>
            <a:ext cx="2272684" cy="501347"/>
          </a:xfrm>
          <a:prstGeom prst="rect">
            <a:avLst/>
          </a:prstGeom>
          <a:ln w="19050" cmpd="sng">
            <a:solidFill>
              <a:srgbClr val="1F497D"/>
            </a:solidFill>
          </a:ln>
          <a:effectLst>
            <a:outerShdw blurRad="101600" dist="139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279" y="2025487"/>
            <a:ext cx="615739" cy="237899"/>
          </a:xfrm>
          <a:prstGeom prst="rect">
            <a:avLst/>
          </a:prstGeom>
        </p:spPr>
      </p:pic>
      <p:pic>
        <p:nvPicPr>
          <p:cNvPr id="85" name="Immagine 8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3475" y="2028824"/>
            <a:ext cx="333177" cy="231775"/>
          </a:xfrm>
          <a:prstGeom prst="rect">
            <a:avLst/>
          </a:prstGeom>
        </p:spPr>
      </p:pic>
      <p:pic>
        <p:nvPicPr>
          <p:cNvPr id="29" name="Immagine 28" descr="tem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690" y="3201291"/>
            <a:ext cx="584200" cy="635000"/>
          </a:xfrm>
          <a:prstGeom prst="rect">
            <a:avLst/>
          </a:prstGeom>
        </p:spPr>
      </p:pic>
      <p:grpSp>
        <p:nvGrpSpPr>
          <p:cNvPr id="97" name="Gruppo 96"/>
          <p:cNvGrpSpPr/>
          <p:nvPr/>
        </p:nvGrpSpPr>
        <p:grpSpPr>
          <a:xfrm>
            <a:off x="-117976" y="1088640"/>
            <a:ext cx="584776" cy="3502527"/>
            <a:chOff x="-117976" y="1088640"/>
            <a:chExt cx="584776" cy="3502527"/>
          </a:xfrm>
        </p:grpSpPr>
        <p:sp>
          <p:nvSpPr>
            <p:cNvPr id="95" name="Rettangolo 94"/>
            <p:cNvSpPr/>
            <p:nvPr/>
          </p:nvSpPr>
          <p:spPr>
            <a:xfrm rot="16200000">
              <a:off x="-1087913" y="3036455"/>
              <a:ext cx="2524649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rgbClr val="FFBC2C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Socket di rete</a:t>
              </a:r>
              <a:endParaRPr lang="en-US" sz="32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BC2C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96" name="Freccia su 95"/>
            <p:cNvSpPr/>
            <p:nvPr/>
          </p:nvSpPr>
          <p:spPr>
            <a:xfrm>
              <a:off x="120960" y="1088640"/>
              <a:ext cx="224626" cy="950400"/>
            </a:xfrm>
            <a:prstGeom prst="upArrow">
              <a:avLst/>
            </a:prstGeom>
            <a:solidFill>
              <a:srgbClr val="FFBC2C"/>
            </a:solidFill>
            <a:ln w="19050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8" name="Rettangolo 97"/>
          <p:cNvSpPr/>
          <p:nvPr/>
        </p:nvSpPr>
        <p:spPr>
          <a:xfrm rot="18208473">
            <a:off x="382362" y="1814135"/>
            <a:ext cx="2141031" cy="46166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Buffer </a:t>
            </a:r>
            <a:r>
              <a:rPr lang="en-US" sz="2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circolare</a:t>
            </a:r>
            <a:endParaRPr lang="en-US" sz="2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-1762027" y="678785"/>
            <a:ext cx="1653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1</a:t>
            </a:r>
            <a:r>
              <a:rPr lang="it-IT" sz="1200" dirty="0" smtClean="0"/>
              <a:t> 453.65 674.45 345.21</a:t>
            </a:r>
            <a:endParaRPr lang="it-IT" sz="1200" dirty="0"/>
          </a:p>
        </p:txBody>
      </p:sp>
      <p:sp>
        <p:nvSpPr>
          <p:cNvPr id="99" name="CasellaDiTesto 98"/>
          <p:cNvSpPr txBox="1"/>
          <p:nvPr/>
        </p:nvSpPr>
        <p:spPr>
          <a:xfrm>
            <a:off x="-1761769" y="684033"/>
            <a:ext cx="1653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2</a:t>
            </a:r>
            <a:r>
              <a:rPr lang="it-IT" sz="1200" dirty="0" smtClean="0"/>
              <a:t> 454.71 684.32 341.12</a:t>
            </a:r>
            <a:endParaRPr lang="it-IT" sz="1200" dirty="0"/>
          </a:p>
        </p:txBody>
      </p:sp>
      <p:sp>
        <p:nvSpPr>
          <p:cNvPr id="100" name="CasellaDiTesto 99"/>
          <p:cNvSpPr txBox="1"/>
          <p:nvPr/>
        </p:nvSpPr>
        <p:spPr>
          <a:xfrm>
            <a:off x="-1761891" y="683346"/>
            <a:ext cx="1653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3</a:t>
            </a:r>
            <a:r>
              <a:rPr lang="it-IT" sz="1200" dirty="0" smtClean="0"/>
              <a:t> 466.61 696.24 321.53</a:t>
            </a:r>
            <a:endParaRPr lang="it-IT" sz="1200" dirty="0"/>
          </a:p>
        </p:txBody>
      </p:sp>
      <p:sp>
        <p:nvSpPr>
          <p:cNvPr id="101" name="CasellaDiTesto 100"/>
          <p:cNvSpPr txBox="1"/>
          <p:nvPr/>
        </p:nvSpPr>
        <p:spPr>
          <a:xfrm>
            <a:off x="660892" y="1036757"/>
            <a:ext cx="1653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1</a:t>
            </a:r>
            <a:r>
              <a:rPr lang="it-IT" sz="1200" dirty="0"/>
              <a:t> 453.65 674.45 </a:t>
            </a:r>
            <a:r>
              <a:rPr lang="it-IT" sz="1200" dirty="0" smtClean="0"/>
              <a:t>345.21</a:t>
            </a:r>
            <a:endParaRPr lang="it-IT" sz="1200" dirty="0"/>
          </a:p>
        </p:txBody>
      </p:sp>
      <p:sp>
        <p:nvSpPr>
          <p:cNvPr id="103" name="CasellaDiTesto 102"/>
          <p:cNvSpPr txBox="1"/>
          <p:nvPr/>
        </p:nvSpPr>
        <p:spPr>
          <a:xfrm>
            <a:off x="651197" y="1036601"/>
            <a:ext cx="1653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2</a:t>
            </a:r>
            <a:r>
              <a:rPr lang="it-IT" sz="1200" dirty="0"/>
              <a:t> 454.71 684.32 </a:t>
            </a:r>
            <a:r>
              <a:rPr lang="it-IT" sz="1200" dirty="0" smtClean="0"/>
              <a:t>341.12</a:t>
            </a:r>
            <a:endParaRPr lang="it-IT" sz="1200" dirty="0"/>
          </a:p>
        </p:txBody>
      </p:sp>
      <p:pic>
        <p:nvPicPr>
          <p:cNvPr id="73" name="Immagine 72" descr="tem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77" y="3196248"/>
            <a:ext cx="584200" cy="635000"/>
          </a:xfrm>
          <a:prstGeom prst="rect">
            <a:avLst/>
          </a:prstGeom>
        </p:spPr>
      </p:pic>
      <p:cxnSp>
        <p:nvCxnSpPr>
          <p:cNvPr id="7" name="Connettore 1 6"/>
          <p:cNvCxnSpPr/>
          <p:nvPr/>
        </p:nvCxnSpPr>
        <p:spPr>
          <a:xfrm flipV="1">
            <a:off x="5775325" y="4498366"/>
            <a:ext cx="200966" cy="133959"/>
          </a:xfrm>
          <a:prstGeom prst="line">
            <a:avLst/>
          </a:prstGeom>
          <a:ln w="9525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Ovale 4"/>
          <p:cNvSpPr/>
          <p:nvPr/>
        </p:nvSpPr>
        <p:spPr>
          <a:xfrm>
            <a:off x="5753189" y="4608353"/>
            <a:ext cx="45719" cy="4571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Ovale 73"/>
          <p:cNvSpPr/>
          <p:nvPr/>
        </p:nvSpPr>
        <p:spPr>
          <a:xfrm>
            <a:off x="5937267" y="4482145"/>
            <a:ext cx="45719" cy="45719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8" name="CasellaDiTesto 77"/>
          <p:cNvSpPr txBox="1"/>
          <p:nvPr/>
        </p:nvSpPr>
        <p:spPr>
          <a:xfrm>
            <a:off x="-1773522" y="2662865"/>
            <a:ext cx="1653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1</a:t>
            </a:r>
            <a:r>
              <a:rPr lang="it-IT" sz="1200" dirty="0" smtClean="0"/>
              <a:t> 453.65 674.45 345.21</a:t>
            </a:r>
            <a:endParaRPr lang="it-IT" sz="1200" dirty="0"/>
          </a:p>
        </p:txBody>
      </p:sp>
      <p:sp>
        <p:nvSpPr>
          <p:cNvPr id="79" name="CasellaDiTesto 78"/>
          <p:cNvSpPr txBox="1"/>
          <p:nvPr/>
        </p:nvSpPr>
        <p:spPr>
          <a:xfrm>
            <a:off x="-1773522" y="2478033"/>
            <a:ext cx="1653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2</a:t>
            </a:r>
            <a:r>
              <a:rPr lang="it-IT" sz="1200" dirty="0" smtClean="0"/>
              <a:t> 454.71 684.32 341.12</a:t>
            </a:r>
            <a:endParaRPr lang="it-IT" sz="1200" dirty="0"/>
          </a:p>
        </p:txBody>
      </p:sp>
      <p:sp>
        <p:nvSpPr>
          <p:cNvPr id="81" name="CasellaDiTesto 80"/>
          <p:cNvSpPr txBox="1"/>
          <p:nvPr/>
        </p:nvSpPr>
        <p:spPr>
          <a:xfrm>
            <a:off x="-1782986" y="2010786"/>
            <a:ext cx="1653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3</a:t>
            </a:r>
            <a:r>
              <a:rPr lang="it-IT" sz="1200" dirty="0" smtClean="0"/>
              <a:t> 466.61 696.24 321.53</a:t>
            </a:r>
            <a:endParaRPr lang="it-IT" sz="1200" dirty="0"/>
          </a:p>
        </p:txBody>
      </p:sp>
      <p:sp>
        <p:nvSpPr>
          <p:cNvPr id="82" name="CasellaDiTesto 81"/>
          <p:cNvSpPr txBox="1"/>
          <p:nvPr/>
        </p:nvSpPr>
        <p:spPr>
          <a:xfrm>
            <a:off x="-1782986" y="1816765"/>
            <a:ext cx="1653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4</a:t>
            </a:r>
            <a:r>
              <a:rPr lang="it-IT" sz="1200" dirty="0" smtClean="0"/>
              <a:t> 492.63 701.22 333.64</a:t>
            </a:r>
            <a:endParaRPr lang="it-IT" sz="1200" dirty="0"/>
          </a:p>
        </p:txBody>
      </p:sp>
      <p:sp>
        <p:nvSpPr>
          <p:cNvPr id="84" name="CasellaDiTesto 83"/>
          <p:cNvSpPr txBox="1"/>
          <p:nvPr/>
        </p:nvSpPr>
        <p:spPr>
          <a:xfrm>
            <a:off x="-1782986" y="1622742"/>
            <a:ext cx="1653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5</a:t>
            </a:r>
            <a:r>
              <a:rPr lang="it-IT" sz="1200" dirty="0" smtClean="0"/>
              <a:t> 461.76 712.01 302.15</a:t>
            </a:r>
            <a:endParaRPr lang="it-IT" sz="1200" dirty="0"/>
          </a:p>
        </p:txBody>
      </p:sp>
      <p:sp>
        <p:nvSpPr>
          <p:cNvPr id="86" name="CasellaDiTesto 85"/>
          <p:cNvSpPr txBox="1"/>
          <p:nvPr/>
        </p:nvSpPr>
        <p:spPr>
          <a:xfrm>
            <a:off x="-1782986" y="1428719"/>
            <a:ext cx="1688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6</a:t>
            </a:r>
            <a:r>
              <a:rPr lang="it-IT" sz="1200" dirty="0" smtClean="0"/>
              <a:t> 462.61 691.21 299.66</a:t>
            </a:r>
            <a:endParaRPr lang="it-IT" sz="1200" dirty="0"/>
          </a:p>
        </p:txBody>
      </p:sp>
      <p:sp>
        <p:nvSpPr>
          <p:cNvPr id="87" name="CasellaDiTesto 86"/>
          <p:cNvSpPr txBox="1"/>
          <p:nvPr/>
        </p:nvSpPr>
        <p:spPr>
          <a:xfrm>
            <a:off x="-1782986" y="1234696"/>
            <a:ext cx="1653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7</a:t>
            </a:r>
            <a:r>
              <a:rPr lang="it-IT" sz="1200" dirty="0" smtClean="0"/>
              <a:t> 492.63 701.22 333.67</a:t>
            </a:r>
            <a:endParaRPr lang="it-IT" sz="1200" dirty="0"/>
          </a:p>
        </p:txBody>
      </p:sp>
      <p:sp>
        <p:nvSpPr>
          <p:cNvPr id="90" name="CasellaDiTesto 89"/>
          <p:cNvSpPr txBox="1"/>
          <p:nvPr/>
        </p:nvSpPr>
        <p:spPr>
          <a:xfrm>
            <a:off x="-1782986" y="1040673"/>
            <a:ext cx="1653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8</a:t>
            </a:r>
            <a:r>
              <a:rPr lang="it-IT" sz="1200" dirty="0" smtClean="0"/>
              <a:t> 454.71 684.32 341.18</a:t>
            </a:r>
            <a:endParaRPr lang="it-IT" sz="1200" dirty="0"/>
          </a:p>
        </p:txBody>
      </p:sp>
      <p:sp>
        <p:nvSpPr>
          <p:cNvPr id="92" name="CasellaDiTesto 91"/>
          <p:cNvSpPr txBox="1"/>
          <p:nvPr/>
        </p:nvSpPr>
        <p:spPr>
          <a:xfrm>
            <a:off x="-1777431" y="1042259"/>
            <a:ext cx="16535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>
                <a:solidFill>
                  <a:srgbClr val="FF0000"/>
                </a:solidFill>
              </a:rPr>
              <a:t>9</a:t>
            </a:r>
            <a:r>
              <a:rPr lang="it-IT" sz="1200" dirty="0" smtClean="0"/>
              <a:t> 452.68 693.46 321.39</a:t>
            </a:r>
            <a:endParaRPr lang="it-IT" sz="12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851834" y="130261"/>
            <a:ext cx="4143598" cy="101566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Come possiamo implementare il meccanismo client/server necessario a far funzionare questa applicazione?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425991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8295E-6 -1.61074E-6 C -0.01597 0.01944 -0.03056 0.03911 -0.05001 0.05323 C -0.06929 0.06735 -0.09117 0.07984 -0.1167 0.08494 C -0.14293 0.0898 -0.17801 0.0928 -0.21118 0.08355 C -0.2447 0.07429 -0.28586 0.05508 -0.31226 0.03032 C -0.33952 0.00556 -0.3562 -0.03194 -0.3694 -0.06503 C -0.38329 -0.09812 -0.3885 -0.13307 -0.39579 -0.16732 " pathEditMode="relative" rAng="0" ptsTypes="aaaaaaA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9" y="-37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1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8586E-6 -2.85582E-6 L 0.25999 -2.85582E-6 " pathEditMode="relative" ptsTypes="AA">
                                      <p:cBhvr>
                                        <p:cTn id="1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decel="100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000"/>
                            </p:stCondLst>
                            <p:childTnLst>
                              <p:par>
                                <p:cTn id="140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98 -2.51331E-6 L 0.25998 0.053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0"/>
                            </p:stCondLst>
                            <p:childTnLst>
                              <p:par>
                                <p:cTn id="1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2539 0.18527 " pathEditMode="relative" ptsTypes="AA">
                                      <p:cBhvr>
                                        <p:cTn id="14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7000"/>
                            </p:stCondLst>
                            <p:childTnLst>
                              <p:par>
                                <p:cTn id="153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85 0.05303 L 0.25985 0.08058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66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8586E-6 -2.85582E-6 L 0.25999 -2.85582E-6 " pathEditMode="relative" ptsTypes="AA">
                                      <p:cBhvr>
                                        <p:cTn id="156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9000"/>
                            </p:stCondLst>
                            <p:childTnLst>
                              <p:par>
                                <p:cTn id="15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98 -2.51331E-6 L 0.25998 0.053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1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39 0.18527 L 0.22539 0.21352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4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85 0.08058 L 0.25985 0.11021 " pathEditMode="relative" rAng="0" ptsTypes="AA">
                                      <p:cBhvr>
                                        <p:cTn id="1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82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385E-6 -2.09771E-6 L 0.23024 0.18546 " pathEditMode="relative" rAng="0" ptsTypes="AA">
                                      <p:cBhvr>
                                        <p:cTn id="17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12" y="92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2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85 0.05302 L 0.25985 0.08127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28586E-6 -2.85582E-6 L 0.25999 -2.85582E-6 " pathEditMode="relative" ptsTypes="AA">
                                      <p:cBhvr>
                                        <p:cTn id="17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178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998 -2.51331E-6 L 0.25998 0.053 " pathEditMode="relative" rAng="0" ptsTypes="AA">
                                      <p:cBhvr>
                                        <p:cTn id="179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81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7819E-6 3.27466E-6 C -0.01546 0.01945 -0.02935 0.03914 -0.04794 0.05326 C -0.06635 0.06739 -0.08736 0.07989 -0.11167 0.08499 C -0.13686 0.08985 -0.17037 0.09286 -0.20216 0.0836 C -0.23411 0.07434 -0.27354 0.05511 -0.29872 0.03033 C -0.32494 0.00555 -0.34075 -0.03196 -0.35342 -0.06508 C -0.3668 -0.0982 -0.37166 -0.13317 -0.37861 -0.16721 " pathEditMode="relative" rAng="0" ptsTypes="aaaaaaA">
                                      <p:cBhvr>
                                        <p:cTn id="18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30" y="-37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000"/>
                            </p:stCondLst>
                            <p:childTnLst>
                              <p:par>
                                <p:cTn id="1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7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0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000"/>
                            </p:stCondLst>
                            <p:childTnLst>
                              <p:par>
                                <p:cTn id="209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539 0.21352 L -0.00399 0.4326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8" y="10954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635 0.18523 L -0.00798 0.4045 " pathEditMode="relative" rAng="0" ptsTypes="AA">
                                      <p:cBhvr>
                                        <p:cTn id="212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17" y="109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8000"/>
                            </p:stCondLst>
                            <p:childTnLst>
                              <p:par>
                                <p:cTn id="214" presetID="37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2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200" decel="100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7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2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200" decel="100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2" presetID="0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438 0.00092 " pathEditMode="relative" ptsTypes="AA">
                                      <p:cBhvr>
                                        <p:cTn id="233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3500"/>
                            </p:stCondLst>
                            <p:childTnLst>
                              <p:par>
                                <p:cTn id="235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438 0.00092 L 0.25508 -0.39417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9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5500"/>
                            </p:stCondLst>
                            <p:childTnLst>
                              <p:par>
                                <p:cTn id="238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08 -0.39417 L 0.50461 -0.39417 " pathEditMode="relative" rAng="0" ptsTypes="AA">
                                      <p:cBhvr>
                                        <p:cTn id="23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7500"/>
                            </p:stCondLst>
                            <p:childTnLst>
                              <p:par>
                                <p:cTn id="241" presetID="37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" decel="100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9500"/>
                            </p:stCondLst>
                            <p:childTnLst>
                              <p:par>
                                <p:cTn id="26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1500"/>
                            </p:stCondLst>
                            <p:childTnLst>
                              <p:par>
                                <p:cTn id="28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23 L 0.2652 -0.00023 " pathEditMode="relative" ptsTypes="AA">
                                      <p:cBhvr>
                                        <p:cTn id="296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1424E-6 4.62856E-9 L 0.26468 4.62856E-9 " pathEditMode="relative" ptsTypes="AA">
                                      <p:cBhvr>
                                        <p:cTn id="298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0023 L 0.26433 0.00162 " pathEditMode="relative" ptsTypes="AA">
                                      <p:cBhvr>
                                        <p:cTn id="300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0.00092 L 0.26433 0.00092 " pathEditMode="relative" ptsTypes="AA">
                                      <p:cBhvr>
                                        <p:cTn id="302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8691E-7 -1.42791E-6 L 0.26468 -1.42791E-6 " pathEditMode="relative" ptsTypes="AA">
                                      <p:cBhvr>
                                        <p:cTn id="304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26441 -2.22222E-6 " pathEditMode="relative" rAng="0" ptsTypes="AA">
                                      <p:cBhvr>
                                        <p:cTn id="306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2" y="0"/>
                                    </p:animMotion>
                                  </p:childTnLst>
                                </p:cTn>
                              </p:par>
                              <p:par>
                                <p:cTn id="30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L 0.2658 1.48148E-6 " pathEditMode="relative" rAng="0" ptsTypes="AA">
                                      <p:cBhvr>
                                        <p:cTn id="30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0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26684 3.7037E-6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5" dur="2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200" decel="1000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476 -1.48148E-6 L 0.26476 0.0266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9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441 0.00162 L 0.26579 0.0669 " pathEditMode="relative" rAng="0" ptsTypes="AA">
                                      <p:cBhvr>
                                        <p:cTn id="322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3264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441 0.00092 L 0.26493 0.02986 " pathEditMode="relative" rAng="0" ptsTypes="AA">
                                      <p:cBhvr>
                                        <p:cTn id="324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435"/>
                                    </p:animMotion>
                                  </p:childTnLst>
                                </p:cTn>
                              </p:par>
                              <p:par>
                                <p:cTn id="3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476 -3.33333E-6 L 0.26476 0.02894 " pathEditMode="relative" rAng="0" ptsTypes="AA">
                                      <p:cBhvr>
                                        <p:cTn id="32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35"/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445 -1.26187E-6 L 0.2648 0.02825 " pathEditMode="relative" rAng="0" ptsTypes="AA">
                                      <p:cBhvr>
                                        <p:cTn id="328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412"/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585 -4.77194E-6 L 0.26567 0.03057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528"/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215 0.00023 L 0.26267 0.02847 " pathEditMode="relative" rAng="0" ptsTypes="AA">
                                      <p:cBhvr>
                                        <p:cTn id="332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412"/>
                                    </p:animMotion>
                                  </p:childTnLst>
                                </p:cTn>
                              </p:par>
                              <p:par>
                                <p:cTn id="3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26684 3.7037E-6 " pathEditMode="relative" rAng="0" ptsTypes="AA">
                                      <p:cBhvr>
                                        <p:cTn id="33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0"/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215 0.00023 L 0.26267 0.02847 " pathEditMode="relative" rAng="0" ptsTypes="AA">
                                      <p:cBhvr>
                                        <p:cTn id="336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412"/>
                                    </p:animMotion>
                                  </p:childTnLst>
                                </p:cTn>
                              </p:par>
                              <p:par>
                                <p:cTn id="33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0209 L 0.26671 -0.00093 " pathEditMode="relative" rAng="0" ptsTypes="AA">
                                      <p:cBhvr>
                                        <p:cTn id="338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31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93" grpId="0" animBg="1"/>
      <p:bldP spid="93" grpId="1" animBg="1"/>
      <p:bldP spid="93" grpId="2" animBg="1"/>
      <p:bldP spid="93" grpId="3" animBg="1"/>
      <p:bldP spid="93" grpId="4" animBg="1"/>
      <p:bldP spid="98" grpId="0"/>
      <p:bldP spid="98" grpId="1"/>
      <p:bldP spid="17" grpId="0"/>
      <p:bldP spid="17" grpId="1"/>
      <p:bldP spid="17" grpId="2"/>
      <p:bldP spid="17" grpId="3"/>
      <p:bldP spid="17" grpId="4"/>
      <p:bldP spid="99" grpId="0"/>
      <p:bldP spid="99" grpId="1"/>
      <p:bldP spid="99" grpId="2"/>
      <p:bldP spid="99" grpId="3"/>
      <p:bldP spid="100" grpId="0"/>
      <p:bldP spid="100" grpId="1"/>
      <p:bldP spid="100" grpId="2"/>
      <p:bldP spid="101" grpId="0"/>
      <p:bldP spid="101" grpId="1"/>
      <p:bldP spid="101" grpId="2"/>
      <p:bldP spid="101" grpId="3"/>
      <p:bldP spid="101" grpId="4"/>
      <p:bldP spid="103" grpId="0"/>
      <p:bldP spid="103" grpId="1"/>
      <p:bldP spid="103" grpId="2"/>
      <p:bldP spid="103" grpId="3"/>
      <p:bldP spid="5" grpId="0" animBg="1"/>
      <p:bldP spid="74" grpId="0" animBg="1"/>
      <p:bldP spid="78" grpId="0"/>
      <p:bldP spid="78" grpId="1"/>
      <p:bldP spid="79" grpId="0"/>
      <p:bldP spid="79" grpId="1"/>
      <p:bldP spid="81" grpId="0"/>
      <p:bldP spid="81" grpId="1"/>
      <p:bldP spid="82" grpId="0"/>
      <p:bldP spid="82" grpId="1"/>
      <p:bldP spid="84" grpId="0"/>
      <p:bldP spid="84" grpId="1"/>
      <p:bldP spid="86" grpId="0"/>
      <p:bldP spid="86" grpId="1"/>
      <p:bldP spid="87" grpId="0"/>
      <p:bldP spid="87" grpId="1"/>
      <p:bldP spid="90" grpId="0"/>
      <p:bldP spid="90" grpId="1"/>
      <p:bldP spid="92" grpId="0"/>
      <p:bldP spid="92" grpId="1"/>
      <p:bldP spid="92" grpId="2"/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3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40369"/>
      </p:ext>
    </p:extLst>
  </p:cSld>
  <p:clrMapOvr>
    <a:masterClrMapping/>
  </p:clrMapOvr>
  <p:transition xmlns:p14="http://schemas.microsoft.com/office/powerpoint/2010/main" spd="slow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61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2173" t="14348" r="17629" b="36307"/>
          <a:stretch/>
        </p:blipFill>
        <p:spPr>
          <a:xfrm>
            <a:off x="1086210" y="2849318"/>
            <a:ext cx="7327733" cy="3384088"/>
          </a:xfrm>
          <a:prstGeom prst="rect">
            <a:avLst/>
          </a:prstGeom>
          <a:ln w="19050" cmpd="sng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Figura a mano libera 8"/>
          <p:cNvSpPr/>
          <p:nvPr/>
        </p:nvSpPr>
        <p:spPr>
          <a:xfrm>
            <a:off x="2690456" y="476279"/>
            <a:ext cx="5073951" cy="5556588"/>
          </a:xfrm>
          <a:custGeom>
            <a:avLst/>
            <a:gdLst>
              <a:gd name="connsiteX0" fmla="*/ 2916054 w 5073951"/>
              <a:gd name="connsiteY0" fmla="*/ 5556588 h 5556588"/>
              <a:gd name="connsiteX1" fmla="*/ 3450803 w 5073951"/>
              <a:gd name="connsiteY1" fmla="*/ 5439608 h 5556588"/>
              <a:gd name="connsiteX2" fmla="*/ 4119239 w 5073951"/>
              <a:gd name="connsiteY2" fmla="*/ 5130444 h 5556588"/>
              <a:gd name="connsiteX3" fmla="*/ 4787675 w 5073951"/>
              <a:gd name="connsiteY3" fmla="*/ 4303223 h 5556588"/>
              <a:gd name="connsiteX4" fmla="*/ 5029984 w 5073951"/>
              <a:gd name="connsiteY4" fmla="*/ 3275463 h 5556588"/>
              <a:gd name="connsiteX5" fmla="*/ 5038339 w 5073951"/>
              <a:gd name="connsiteY5" fmla="*/ 2205924 h 5556588"/>
              <a:gd name="connsiteX6" fmla="*/ 4662344 w 5073951"/>
              <a:gd name="connsiteY6" fmla="*/ 1478972 h 5556588"/>
              <a:gd name="connsiteX7" fmla="*/ 4110884 w 5073951"/>
              <a:gd name="connsiteY7" fmla="*/ 977625 h 5556588"/>
              <a:gd name="connsiteX8" fmla="*/ 3668045 w 5073951"/>
              <a:gd name="connsiteY8" fmla="*/ 710241 h 5556588"/>
              <a:gd name="connsiteX9" fmla="*/ 3091518 w 5073951"/>
              <a:gd name="connsiteY9" fmla="*/ 609971 h 5556588"/>
              <a:gd name="connsiteX10" fmla="*/ 2189129 w 5073951"/>
              <a:gd name="connsiteY10" fmla="*/ 609971 h 5556588"/>
              <a:gd name="connsiteX11" fmla="*/ 1219896 w 5073951"/>
              <a:gd name="connsiteY11" fmla="*/ 601616 h 5556588"/>
              <a:gd name="connsiteX12" fmla="*/ 660081 w 5073951"/>
              <a:gd name="connsiteY12" fmla="*/ 534769 h 5556588"/>
              <a:gd name="connsiteX13" fmla="*/ 375996 w 5073951"/>
              <a:gd name="connsiteY13" fmla="*/ 376010 h 5556588"/>
              <a:gd name="connsiteX14" fmla="*/ 0 w 5073951"/>
              <a:gd name="connsiteY14" fmla="*/ 0 h 555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073951" h="5556588">
                <a:moveTo>
                  <a:pt x="2916054" y="5556588"/>
                </a:moveTo>
                <a:cubicBezTo>
                  <a:pt x="3083163" y="5533610"/>
                  <a:pt x="3250272" y="5510632"/>
                  <a:pt x="3450803" y="5439608"/>
                </a:cubicBezTo>
                <a:cubicBezTo>
                  <a:pt x="3651334" y="5368584"/>
                  <a:pt x="3896427" y="5319841"/>
                  <a:pt x="4119239" y="5130444"/>
                </a:cubicBezTo>
                <a:cubicBezTo>
                  <a:pt x="4342051" y="4941047"/>
                  <a:pt x="4635884" y="4612386"/>
                  <a:pt x="4787675" y="4303223"/>
                </a:cubicBezTo>
                <a:cubicBezTo>
                  <a:pt x="4939466" y="3994060"/>
                  <a:pt x="4988207" y="3625013"/>
                  <a:pt x="5029984" y="3275463"/>
                </a:cubicBezTo>
                <a:cubicBezTo>
                  <a:pt x="5071761" y="2925913"/>
                  <a:pt x="5099612" y="2505339"/>
                  <a:pt x="5038339" y="2205924"/>
                </a:cubicBezTo>
                <a:cubicBezTo>
                  <a:pt x="4977066" y="1906509"/>
                  <a:pt x="4816920" y="1683688"/>
                  <a:pt x="4662344" y="1478972"/>
                </a:cubicBezTo>
                <a:cubicBezTo>
                  <a:pt x="4507768" y="1274256"/>
                  <a:pt x="4276601" y="1105747"/>
                  <a:pt x="4110884" y="977625"/>
                </a:cubicBezTo>
                <a:cubicBezTo>
                  <a:pt x="3945168" y="849503"/>
                  <a:pt x="3837939" y="771517"/>
                  <a:pt x="3668045" y="710241"/>
                </a:cubicBezTo>
                <a:cubicBezTo>
                  <a:pt x="3498151" y="648965"/>
                  <a:pt x="3338004" y="626683"/>
                  <a:pt x="3091518" y="609971"/>
                </a:cubicBezTo>
                <a:cubicBezTo>
                  <a:pt x="2845032" y="593259"/>
                  <a:pt x="2189129" y="609971"/>
                  <a:pt x="2189129" y="609971"/>
                </a:cubicBezTo>
                <a:lnTo>
                  <a:pt x="1219896" y="601616"/>
                </a:lnTo>
                <a:cubicBezTo>
                  <a:pt x="965055" y="589082"/>
                  <a:pt x="800731" y="572370"/>
                  <a:pt x="660081" y="534769"/>
                </a:cubicBezTo>
                <a:cubicBezTo>
                  <a:pt x="519431" y="497168"/>
                  <a:pt x="486009" y="465138"/>
                  <a:pt x="375996" y="376010"/>
                </a:cubicBezTo>
                <a:cubicBezTo>
                  <a:pt x="265983" y="286882"/>
                  <a:pt x="0" y="0"/>
                  <a:pt x="0" y="0"/>
                </a:cubicBezTo>
              </a:path>
            </a:pathLst>
          </a:custGeom>
          <a:ln>
            <a:solidFill>
              <a:srgbClr val="FF0000"/>
            </a:solidFill>
            <a:headEnd type="oval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614164" y="1495611"/>
            <a:ext cx="4267684" cy="1015663"/>
          </a:xfrm>
          <a:prstGeom prst="rect">
            <a:avLst/>
          </a:prstGeom>
          <a:solidFill>
            <a:srgbClr val="FFF5D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Vediamo ora il (banalissimo) codice in </a:t>
            </a:r>
            <a:r>
              <a:rPr lang="it-IT" sz="2000" dirty="0" err="1" smtClean="0"/>
              <a:t>perl</a:t>
            </a:r>
            <a:r>
              <a:rPr lang="it-IT" sz="2000" dirty="0" smtClean="0"/>
              <a:t> deputato a produrre i numeri indicati: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42153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903409" y="2327085"/>
            <a:ext cx="3298992" cy="18800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731142" y="2665420"/>
            <a:ext cx="4209194" cy="1938992"/>
          </a:xfrm>
          <a:prstGeom prst="rect">
            <a:avLst/>
          </a:prstGeom>
          <a:solidFill>
            <a:srgbClr val="FFF5D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Nuovo passo avanti, con una versione dotata di una struttura più elegante. Questo file html differisce dalla versione precedente solo per la referenza ad una nuova versione di codice </a:t>
            </a:r>
            <a:r>
              <a:rPr lang="it-IT" sz="2000" dirty="0" err="1" smtClean="0"/>
              <a:t>Javascript</a:t>
            </a:r>
            <a:r>
              <a:rPr lang="it-IT" sz="2000" dirty="0" smtClean="0"/>
              <a:t>, wireless_2.html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42153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243719" y="1971972"/>
            <a:ext cx="4794619" cy="22560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4" name="Gruppo 23"/>
          <p:cNvGrpSpPr/>
          <p:nvPr/>
        </p:nvGrpSpPr>
        <p:grpSpPr>
          <a:xfrm>
            <a:off x="459549" y="2306202"/>
            <a:ext cx="5167674" cy="743664"/>
            <a:chOff x="459549" y="2306202"/>
            <a:chExt cx="5167674" cy="743664"/>
          </a:xfrm>
        </p:grpSpPr>
        <p:sp>
          <p:nvSpPr>
            <p:cNvPr id="7" name="Rettangolo 6"/>
            <p:cNvSpPr/>
            <p:nvPr/>
          </p:nvSpPr>
          <p:spPr>
            <a:xfrm>
              <a:off x="459549" y="2306202"/>
              <a:ext cx="384351" cy="726952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2122285" y="2809545"/>
              <a:ext cx="352930" cy="240321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3594847" y="2809545"/>
              <a:ext cx="352930" cy="240321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5274293" y="2809545"/>
              <a:ext cx="352930" cy="240321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1" name="CasellaDiTesto 20"/>
          <p:cNvSpPr txBox="1"/>
          <p:nvPr/>
        </p:nvSpPr>
        <p:spPr>
          <a:xfrm>
            <a:off x="4770964" y="69018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492972" y="3350665"/>
            <a:ext cx="6249879" cy="3367376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5305713" y="751948"/>
            <a:ext cx="3517646" cy="1631216"/>
          </a:xfrm>
          <a:prstGeom prst="rect">
            <a:avLst/>
          </a:prstGeom>
          <a:solidFill>
            <a:srgbClr val="FFF5D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Introduciamo il concetto di </a:t>
            </a:r>
            <a:r>
              <a:rPr lang="it-IT" sz="2000" b="1" dirty="0" err="1" smtClean="0">
                <a:solidFill>
                  <a:srgbClr val="E900E3"/>
                </a:solidFill>
              </a:rPr>
              <a:t>namespace</a:t>
            </a:r>
            <a:r>
              <a:rPr lang="it-IT" sz="2000" dirty="0" smtClean="0"/>
              <a:t>, una tecnica per incapsulare le variabili in spazi che impediscano la collisione di nomi uguali in diversi contesti</a:t>
            </a:r>
            <a:endParaRPr lang="it-IT" sz="2000" dirty="0"/>
          </a:p>
        </p:txBody>
      </p:sp>
      <p:pic>
        <p:nvPicPr>
          <p:cNvPr id="25" name="Immagine 24" descr="tem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15821">
            <a:off x="-706372" y="1302615"/>
            <a:ext cx="5842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53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417 C 0.07017 0.03009 0.13616 0.056 0.21623 0.0685 C 0.29559 0.08123 0.38781 0.09118 0.48107 0.07984 C 0.57503 0.0685 0.70129 0.02361 0.77701 0.00069 C 0.85186 -0.02222 0.89372 -0.0405 0.93436 -0.05786 C 0.975 -0.07545 0.99723 -0.08933 1.01998 -0.10322 " pathEditMode="relative" rAng="0" ptsTypes="aaaaaA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16" y="-10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1997 -0.10322 L 1.01997 0.38162 " pathEditMode="relative" ptsTypes="AA">
                                      <p:cBhvr>
                                        <p:cTn id="6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7" grpId="0" animBg="1"/>
      <p:bldP spid="17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212300" y="3166837"/>
            <a:ext cx="5093415" cy="187169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217243" y="5030175"/>
            <a:ext cx="5096826" cy="13035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195588" y="1646088"/>
            <a:ext cx="6238112" cy="68518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00529" y="2331260"/>
            <a:ext cx="6233171" cy="69555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97589" y="1322209"/>
            <a:ext cx="5793271" cy="19018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1932114" y="5842681"/>
            <a:ext cx="2028372" cy="22361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3279344" y="4156811"/>
            <a:ext cx="2028372" cy="22361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3272990" y="4317567"/>
            <a:ext cx="2028372" cy="22361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153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  <p:bldP spid="9" grpId="1" animBg="1"/>
      <p:bldP spid="10" grpId="0" animBg="1"/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  <p:bldP spid="1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426128" y="2264413"/>
            <a:ext cx="824633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/>
              <a:t>Vogliamo ora dare un notevole impulso alla funzionalità del codice esaminato e descritto sinora.</a:t>
            </a:r>
          </a:p>
          <a:p>
            <a:pPr algn="ctr"/>
            <a:endParaRPr lang="it-IT" sz="2400" dirty="0"/>
          </a:p>
          <a:p>
            <a:pPr algn="ctr"/>
            <a:r>
              <a:rPr lang="it-IT" sz="2400" dirty="0" smtClean="0"/>
              <a:t>lo faremo scrivendo un’applicazione un pochino più complessa ma dall’aspetto molto più elegante e completo: il server sarà, in questa versione, un </a:t>
            </a:r>
            <a:r>
              <a:rPr lang="it-IT" sz="2400" i="1" dirty="0" err="1" smtClean="0"/>
              <a:t>daemon</a:t>
            </a:r>
            <a:r>
              <a:rPr lang="it-IT" sz="2400" dirty="0" smtClean="0"/>
              <a:t> controllato da un apposito bottone, mentre i valori ricevuti dal server verranno automaticamente rappresentati in una tabella (stile </a:t>
            </a:r>
            <a:r>
              <a:rPr lang="it-IT" sz="2400" i="1" dirty="0" smtClean="0"/>
              <a:t>spread-</a:t>
            </a:r>
            <a:r>
              <a:rPr lang="it-IT" sz="2400" i="1" dirty="0" err="1" smtClean="0"/>
              <a:t>sheet</a:t>
            </a:r>
            <a:r>
              <a:rPr lang="it-IT" sz="2400" dirty="0" smtClean="0"/>
              <a:t>)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53097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8" name="wireles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9144000" cy="648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88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3905410" y="2331260"/>
            <a:ext cx="3305348" cy="21725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339526" y="4812925"/>
            <a:ext cx="6116193" cy="923330"/>
          </a:xfrm>
          <a:prstGeom prst="rect">
            <a:avLst/>
          </a:prstGeom>
          <a:solidFill>
            <a:srgbClr val="FFFFFF"/>
          </a:solidFill>
          <a:ln w="19050" cmpd="sng"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Il body del documento non contiene praticamente nulla, tutta la pagina è costruita dinamicamente da </a:t>
            </a:r>
            <a:r>
              <a:rPr lang="it-IT" sz="1600" b="1" dirty="0" smtClean="0">
                <a:solidFill>
                  <a:srgbClr val="008000"/>
                </a:solidFill>
                <a:latin typeface="Courier"/>
                <a:cs typeface="Courier"/>
              </a:rPr>
              <a:t>wireless_3.js </a:t>
            </a:r>
            <a:r>
              <a:rPr lang="it-IT" dirty="0" smtClean="0">
                <a:cs typeface="Courier"/>
              </a:rPr>
              <a:t>(non esiste più alcun </a:t>
            </a:r>
            <a:r>
              <a:rPr lang="it-IT" sz="1600" b="1" dirty="0" smtClean="0">
                <a:latin typeface="Courier"/>
                <a:cs typeface="Courier"/>
              </a:rPr>
              <a:t>&lt;</a:t>
            </a:r>
            <a:r>
              <a:rPr lang="it-IT" sz="1600" b="1" dirty="0" smtClean="0">
                <a:solidFill>
                  <a:srgbClr val="E900E3"/>
                </a:solidFill>
                <a:latin typeface="Courier"/>
                <a:cs typeface="Courier"/>
              </a:rPr>
              <a:t>div</a:t>
            </a:r>
            <a:r>
              <a:rPr lang="it-IT" sz="1600" b="1" dirty="0" smtClean="0">
                <a:solidFill>
                  <a:srgbClr val="000000"/>
                </a:solidFill>
                <a:latin typeface="Courier"/>
                <a:cs typeface="Courier"/>
              </a:rPr>
              <a:t>&gt;</a:t>
            </a:r>
            <a:r>
              <a:rPr lang="it-IT" sz="1600" b="1" dirty="0" smtClean="0">
                <a:solidFill>
                  <a:srgbClr val="008000"/>
                </a:solidFill>
                <a:latin typeface="Courier"/>
                <a:cs typeface="Courier"/>
              </a:rPr>
              <a:t>output</a:t>
            </a:r>
            <a:r>
              <a:rPr lang="it-IT" sz="1600" b="1" dirty="0" smtClean="0">
                <a:solidFill>
                  <a:srgbClr val="000000"/>
                </a:solidFill>
                <a:latin typeface="Courier"/>
                <a:cs typeface="Courier"/>
              </a:rPr>
              <a:t>&lt;/</a:t>
            </a:r>
            <a:r>
              <a:rPr lang="it-IT" sz="1600" b="1" dirty="0" smtClean="0">
                <a:solidFill>
                  <a:srgbClr val="E900E3"/>
                </a:solidFill>
                <a:latin typeface="Courier"/>
                <a:cs typeface="Courier"/>
              </a:rPr>
              <a:t>div</a:t>
            </a:r>
            <a:r>
              <a:rPr lang="it-IT" sz="1600" b="1" dirty="0" smtClean="0">
                <a:solidFill>
                  <a:srgbClr val="000000"/>
                </a:solidFill>
                <a:latin typeface="Courier"/>
                <a:cs typeface="Courier"/>
              </a:rPr>
              <a:t>&gt;</a:t>
            </a:r>
            <a:r>
              <a:rPr lang="it-IT" dirty="0" smtClean="0">
                <a:solidFill>
                  <a:srgbClr val="000000"/>
                </a:solidFill>
                <a:cs typeface="Courier"/>
              </a:rPr>
              <a:t>,</a:t>
            </a:r>
            <a:r>
              <a:rPr lang="it-IT" b="1" dirty="0" smtClean="0">
                <a:solidFill>
                  <a:srgbClr val="008000"/>
                </a:solidFill>
                <a:cs typeface="Courier"/>
              </a:rPr>
              <a:t> </a:t>
            </a:r>
            <a:r>
              <a:rPr lang="it-IT" dirty="0" smtClean="0">
                <a:solidFill>
                  <a:srgbClr val="000000"/>
                </a:solidFill>
                <a:cs typeface="Courier"/>
              </a:rPr>
              <a:t>non è necessario)</a:t>
            </a:r>
            <a:endParaRPr lang="it-IT" sz="1600" dirty="0">
              <a:solidFill>
                <a:srgbClr val="000000"/>
              </a:solidFill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159814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29012" y="1637731"/>
            <a:ext cx="7274186" cy="106954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29011" y="2999721"/>
            <a:ext cx="1893274" cy="119487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09948" y="5188935"/>
            <a:ext cx="4428391" cy="15374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14302" y="4505757"/>
            <a:ext cx="1893274" cy="71660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2199486" y="4505757"/>
            <a:ext cx="6700453" cy="2031325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I due oggetti che compongono la pagina web e ne rappresentano la funzionalità sono due finestre (</a:t>
            </a:r>
            <a:r>
              <a:rPr lang="it-IT" i="1" dirty="0" err="1" smtClean="0"/>
              <a:t>widgets</a:t>
            </a:r>
            <a:r>
              <a:rPr lang="it-IT" dirty="0" smtClean="0"/>
              <a:t>) contenenti i bottoni di controllo e i risultati ottenuti dal server. Esse a loro volta contengono altri oggetti (menù a tendina ecc…). </a:t>
            </a:r>
          </a:p>
          <a:p>
            <a:r>
              <a:rPr lang="it-IT" dirty="0" smtClean="0"/>
              <a:t>Leggiamo quindi lo script a ritroso, partendo dalle ultime parti che stanno in fondo allo script perché necessitano di tutte le definizioni che devono essere istanziate prima di poter essere usate.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8229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944167" y="660105"/>
            <a:ext cx="7269244" cy="1194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611951" y="6342031"/>
            <a:ext cx="4376255" cy="3612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91" y="706388"/>
            <a:ext cx="1571312" cy="88120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ttangolo 9"/>
          <p:cNvSpPr/>
          <p:nvPr/>
        </p:nvSpPr>
        <p:spPr>
          <a:xfrm>
            <a:off x="1732996" y="2322905"/>
            <a:ext cx="2394597" cy="17547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840961" y="820863"/>
            <a:ext cx="746575" cy="2821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008" y="712402"/>
            <a:ext cx="1510412" cy="879349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ttangolo 12"/>
          <p:cNvSpPr/>
          <p:nvPr/>
        </p:nvSpPr>
        <p:spPr>
          <a:xfrm>
            <a:off x="1726644" y="2665490"/>
            <a:ext cx="2400950" cy="17746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765762" y="762370"/>
            <a:ext cx="1490211" cy="75837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1728646" y="3325598"/>
            <a:ext cx="2398948" cy="20453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3509294" y="839567"/>
            <a:ext cx="294442" cy="28846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2967251" y="3674173"/>
            <a:ext cx="1110211" cy="17783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826252" y="1157090"/>
            <a:ext cx="746575" cy="2821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2969254" y="3851639"/>
            <a:ext cx="5803973" cy="219793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1563535" y="1157090"/>
            <a:ext cx="575462" cy="2821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4135950" y="4863059"/>
            <a:ext cx="4578789" cy="86900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229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020186" y="2556357"/>
            <a:ext cx="5788012" cy="707886"/>
          </a:xfrm>
          <a:prstGeom prst="rect">
            <a:avLst/>
          </a:prstGeom>
          <a:solidFill>
            <a:srgbClr val="FFF5D5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Iniziamo a costruire lo script che ascolta su una porta di un </a:t>
            </a:r>
            <a:r>
              <a:rPr lang="it-IT" sz="2000" dirty="0" err="1" smtClean="0"/>
              <a:t>socket</a:t>
            </a:r>
            <a:r>
              <a:rPr lang="it-IT" sz="2000" dirty="0" smtClean="0"/>
              <a:t>. Lo scriviamo in </a:t>
            </a:r>
            <a:r>
              <a:rPr lang="it-IT" sz="2000" dirty="0" err="1" smtClean="0"/>
              <a:t>perl</a:t>
            </a:r>
            <a:r>
              <a:rPr lang="it-IT" sz="2000" dirty="0" smtClean="0"/>
              <a:t>, per comodità.</a:t>
            </a:r>
            <a:endParaRPr lang="it-IT" sz="2000" dirty="0"/>
          </a:p>
        </p:txBody>
      </p:sp>
      <p:sp>
        <p:nvSpPr>
          <p:cNvPr id="7" name="Rettangolo 6"/>
          <p:cNvSpPr/>
          <p:nvPr/>
        </p:nvSpPr>
        <p:spPr>
          <a:xfrm>
            <a:off x="239675" y="1839926"/>
            <a:ext cx="2466621" cy="27680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39675" y="2252846"/>
            <a:ext cx="6596209" cy="27680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239675" y="2682049"/>
            <a:ext cx="2381619" cy="46862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39675" y="3308927"/>
            <a:ext cx="8576663" cy="90824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39675" y="4342867"/>
            <a:ext cx="3700406" cy="27680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239675" y="4758072"/>
            <a:ext cx="8609226" cy="27680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239675" y="5170992"/>
            <a:ext cx="5216841" cy="92681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239675" y="6221216"/>
            <a:ext cx="2383891" cy="27680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245543" y="4348724"/>
            <a:ext cx="3700406" cy="27680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193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/>
          <p:cNvSpPr/>
          <p:nvPr/>
        </p:nvSpPr>
        <p:spPr>
          <a:xfrm>
            <a:off x="-100265" y="0"/>
            <a:ext cx="9424952" cy="6968714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916"/>
            <a:ext cx="9144000" cy="2206194"/>
          </a:xfrm>
          <a:prstGeom prst="rect">
            <a:avLst/>
          </a:prstGeom>
          <a:ln w="28575" cmpd="sng"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02429"/>
            <a:ext cx="9144000" cy="3755571"/>
          </a:xfrm>
          <a:prstGeom prst="rect">
            <a:avLst/>
          </a:prstGeom>
          <a:ln w="28575" cmpd="sng"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ttangolo 8"/>
          <p:cNvSpPr/>
          <p:nvPr/>
        </p:nvSpPr>
        <p:spPr>
          <a:xfrm>
            <a:off x="2271750" y="423566"/>
            <a:ext cx="1446427" cy="20053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273752" y="759793"/>
            <a:ext cx="2313392" cy="20689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273752" y="1119091"/>
            <a:ext cx="6048280" cy="86700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58551"/>
            <a:ext cx="9144000" cy="1357035"/>
          </a:xfrm>
          <a:prstGeom prst="rect">
            <a:avLst/>
          </a:prstGeom>
          <a:ln w="28575" cmpd="sng"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6" name="Connettore 2 15"/>
          <p:cNvCxnSpPr>
            <a:stCxn id="14" idx="2"/>
          </p:cNvCxnSpPr>
          <p:nvPr/>
        </p:nvCxnSpPr>
        <p:spPr>
          <a:xfrm flipH="1">
            <a:off x="1474230" y="1838273"/>
            <a:ext cx="5075268" cy="1252156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ttangolo 16"/>
          <p:cNvSpPr/>
          <p:nvPr/>
        </p:nvSpPr>
        <p:spPr>
          <a:xfrm>
            <a:off x="2034814" y="3392529"/>
            <a:ext cx="1934949" cy="23216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2116166" y="4095523"/>
            <a:ext cx="4313608" cy="141041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398" y="2327340"/>
            <a:ext cx="7717505" cy="743223"/>
          </a:xfrm>
          <a:prstGeom prst="rect">
            <a:avLst/>
          </a:prstGeom>
          <a:ln w="28575" cmpd="sng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ttangolo 19"/>
          <p:cNvSpPr/>
          <p:nvPr/>
        </p:nvSpPr>
        <p:spPr>
          <a:xfrm>
            <a:off x="3289869" y="4280423"/>
            <a:ext cx="1710079" cy="20425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3291294" y="4450584"/>
            <a:ext cx="2037248" cy="20282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Connettore 2 21"/>
          <p:cNvCxnSpPr/>
          <p:nvPr/>
        </p:nvCxnSpPr>
        <p:spPr>
          <a:xfrm flipH="1" flipV="1">
            <a:off x="1980441" y="3046027"/>
            <a:ext cx="2744201" cy="1420888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ttangolo 24"/>
          <p:cNvSpPr/>
          <p:nvPr/>
        </p:nvSpPr>
        <p:spPr>
          <a:xfrm>
            <a:off x="3292717" y="4629626"/>
            <a:ext cx="3083771" cy="73422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/>
          <p:cNvSpPr/>
          <p:nvPr/>
        </p:nvSpPr>
        <p:spPr>
          <a:xfrm>
            <a:off x="2119015" y="3766783"/>
            <a:ext cx="2801005" cy="20282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4" name="Immagin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6109"/>
            <a:ext cx="9144000" cy="2385391"/>
          </a:xfrm>
          <a:prstGeom prst="rect">
            <a:avLst/>
          </a:prstGeom>
          <a:ln w="28575" cmpd="sng"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8" name="Gruppo 37"/>
          <p:cNvGrpSpPr/>
          <p:nvPr/>
        </p:nvGrpSpPr>
        <p:grpSpPr>
          <a:xfrm>
            <a:off x="4987737" y="115448"/>
            <a:ext cx="4129620" cy="3294682"/>
            <a:chOff x="4129620" y="-79925"/>
            <a:chExt cx="4129620" cy="3294682"/>
          </a:xfrm>
        </p:grpSpPr>
        <p:sp>
          <p:nvSpPr>
            <p:cNvPr id="37" name="Rettangolo 36"/>
            <p:cNvSpPr/>
            <p:nvPr/>
          </p:nvSpPr>
          <p:spPr>
            <a:xfrm>
              <a:off x="4129620" y="-79925"/>
              <a:ext cx="4129620" cy="3294682"/>
            </a:xfrm>
            <a:prstGeom prst="rect">
              <a:avLst/>
            </a:prstGeom>
            <a:solidFill>
              <a:srgbClr val="FFFFFF"/>
            </a:solidFill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35" name="Immagine 3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48927" y="-53286"/>
              <a:ext cx="4092549" cy="3029549"/>
            </a:xfrm>
            <a:prstGeom prst="rect">
              <a:avLst/>
            </a:prstGeom>
            <a:effectLst/>
          </p:spPr>
        </p:pic>
        <p:pic>
          <p:nvPicPr>
            <p:cNvPr id="36" name="Immagine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53869" y="2972175"/>
              <a:ext cx="1467742" cy="198344"/>
            </a:xfrm>
            <a:prstGeom prst="rect">
              <a:avLst/>
            </a:prstGeom>
          </p:spPr>
        </p:pic>
      </p:grpSp>
      <p:sp>
        <p:nvSpPr>
          <p:cNvPr id="14" name="Rettangolo 13"/>
          <p:cNvSpPr/>
          <p:nvPr/>
        </p:nvSpPr>
        <p:spPr>
          <a:xfrm>
            <a:off x="5807774" y="1606109"/>
            <a:ext cx="1483448" cy="23216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5407797" y="395032"/>
            <a:ext cx="3570797" cy="137219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/>
          <p:cNvSpPr/>
          <p:nvPr/>
        </p:nvSpPr>
        <p:spPr>
          <a:xfrm>
            <a:off x="869655" y="768021"/>
            <a:ext cx="2940252" cy="19107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ttangolo 39"/>
          <p:cNvSpPr/>
          <p:nvPr/>
        </p:nvSpPr>
        <p:spPr>
          <a:xfrm>
            <a:off x="879960" y="955940"/>
            <a:ext cx="5096887" cy="119315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1" name="Connettore 2 40"/>
          <p:cNvCxnSpPr>
            <a:stCxn id="42" idx="2"/>
          </p:cNvCxnSpPr>
          <p:nvPr/>
        </p:nvCxnSpPr>
        <p:spPr>
          <a:xfrm flipH="1">
            <a:off x="1420945" y="1660662"/>
            <a:ext cx="2895005" cy="355221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Rettangolo 41"/>
          <p:cNvSpPr/>
          <p:nvPr/>
        </p:nvSpPr>
        <p:spPr>
          <a:xfrm>
            <a:off x="3427691" y="1428498"/>
            <a:ext cx="1776517" cy="23216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Rettangolo 42"/>
          <p:cNvSpPr/>
          <p:nvPr/>
        </p:nvSpPr>
        <p:spPr>
          <a:xfrm>
            <a:off x="2068577" y="5448067"/>
            <a:ext cx="3934914" cy="109689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4" name="Connettore 2 43"/>
          <p:cNvCxnSpPr>
            <a:stCxn id="43" idx="0"/>
          </p:cNvCxnSpPr>
          <p:nvPr/>
        </p:nvCxnSpPr>
        <p:spPr>
          <a:xfrm flipH="1" flipV="1">
            <a:off x="2132842" y="3198427"/>
            <a:ext cx="1903192" cy="2249640"/>
          </a:xfrm>
          <a:prstGeom prst="straightConnector1">
            <a:avLst/>
          </a:prstGeom>
          <a:ln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048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3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4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000"/>
                            </p:stCondLst>
                            <p:childTnLst>
                              <p:par>
                                <p:cTn id="18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000"/>
                            </p:stCondLst>
                            <p:childTnLst>
                              <p:par>
                                <p:cTn id="19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2704E-6 -5.38551E-6 L 4.12704E-6 0.30562 " pathEditMode="relative" ptsTypes="AA">
                                      <p:cBhvr>
                                        <p:cTn id="19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2000"/>
                            </p:stCondLst>
                            <p:childTnLst>
                              <p:par>
                                <p:cTn id="2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4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1000"/>
                            </p:stCondLst>
                            <p:childTnLst>
                              <p:par>
                                <p:cTn id="2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5" grpId="0" animBg="1"/>
      <p:bldP spid="25" grpId="1" animBg="1"/>
      <p:bldP spid="33" grpId="0" animBg="1"/>
      <p:bldP spid="33" grpId="1" animBg="1"/>
      <p:bldP spid="14" grpId="0" animBg="1"/>
      <p:bldP spid="14" grpId="1" animBg="1"/>
      <p:bldP spid="32" grpId="0" animBg="1"/>
      <p:bldP spid="32" grpId="1" animBg="1"/>
      <p:bldP spid="39" grpId="0" animBg="1"/>
      <p:bldP spid="39" grpId="1" animBg="1"/>
      <p:bldP spid="40" grpId="0" animBg="1"/>
      <p:bldP spid="40" grpId="1" animBg="1"/>
      <p:bldP spid="42" grpId="0" animBg="1"/>
      <p:bldP spid="42" grpId="1" animBg="1"/>
      <p:bldP spid="4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944167" y="660105"/>
            <a:ext cx="7269244" cy="11948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611951" y="6342031"/>
            <a:ext cx="4376255" cy="3612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791" y="706388"/>
            <a:ext cx="1571312" cy="88120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ttangolo 19"/>
          <p:cNvSpPr/>
          <p:nvPr/>
        </p:nvSpPr>
        <p:spPr>
          <a:xfrm>
            <a:off x="4119239" y="4821281"/>
            <a:ext cx="3074807" cy="23396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1563535" y="1157090"/>
            <a:ext cx="575462" cy="2821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9329" y="751297"/>
            <a:ext cx="3702776" cy="321769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Rettangolo 21"/>
          <p:cNvSpPr/>
          <p:nvPr/>
        </p:nvSpPr>
        <p:spPr>
          <a:xfrm>
            <a:off x="4121241" y="5040526"/>
            <a:ext cx="4568431" cy="68317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130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d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-79928" y="-79925"/>
            <a:ext cx="9333829" cy="702451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36751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4979"/>
            <a:ext cx="9144000" cy="4113021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627716" y="0"/>
            <a:ext cx="3869563" cy="244215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726832" y="2202376"/>
            <a:ext cx="3654995" cy="22201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1811704" y="1358722"/>
            <a:ext cx="2557700" cy="34634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1822009" y="1856034"/>
            <a:ext cx="2557700" cy="22344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79928" y="2735208"/>
            <a:ext cx="8809856" cy="274408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1823434" y="5471846"/>
            <a:ext cx="2557700" cy="138615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2029119" y="6163097"/>
            <a:ext cx="1976168" cy="20425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2030543" y="6342138"/>
            <a:ext cx="1976168" cy="20425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942"/>
            <a:ext cx="9144000" cy="2385391"/>
          </a:xfrm>
          <a:prstGeom prst="rect">
            <a:avLst/>
          </a:prstGeom>
          <a:ln w="28575" cmpd="sng"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1611" y="-8880"/>
            <a:ext cx="3566793" cy="3074822"/>
          </a:xfrm>
          <a:prstGeom prst="rect">
            <a:avLst/>
          </a:prstGeom>
        </p:spPr>
      </p:pic>
      <p:sp>
        <p:nvSpPr>
          <p:cNvPr id="15" name="Rettangolo 14"/>
          <p:cNvSpPr/>
          <p:nvPr/>
        </p:nvSpPr>
        <p:spPr>
          <a:xfrm>
            <a:off x="8880904" y="19188"/>
            <a:ext cx="298620" cy="20282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4899075" y="3944391"/>
            <a:ext cx="1976168" cy="89550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4612211" y="6108069"/>
            <a:ext cx="3442782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dirty="0" smtClean="0"/>
              <a:t>Lo </a:t>
            </a:r>
            <a:r>
              <a:rPr lang="it-IT" sz="1600" b="1" dirty="0" err="1" smtClean="0">
                <a:solidFill>
                  <a:srgbClr val="0000FF"/>
                </a:solidFill>
                <a:latin typeface="Courier"/>
                <a:cs typeface="Courier"/>
              </a:rPr>
              <a:t>store</a:t>
            </a:r>
            <a:r>
              <a:rPr lang="it-IT" sz="1600" dirty="0" smtClean="0">
                <a:solidFill>
                  <a:srgbClr val="0000FF"/>
                </a:solidFill>
              </a:rPr>
              <a:t> </a:t>
            </a:r>
            <a:r>
              <a:rPr lang="it-IT" dirty="0" smtClean="0"/>
              <a:t>lo abbiamo visto prima…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5300004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7" grpId="0" animBg="1"/>
      <p:bldP spid="18" grpId="0" animBg="1"/>
      <p:bldP spid="18" grpId="1" animBg="1"/>
      <p:bldP spid="19" grpId="0" animBg="1"/>
      <p:bldP spid="15" grpId="0" animBg="1"/>
      <p:bldP spid="15" grpId="1" animBg="1"/>
      <p:bldP spid="21" grpId="0" animBg="1"/>
      <p:bldP spid="5" grpId="0" animBg="1"/>
      <p:bldP spid="5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65553" y="1457839"/>
            <a:ext cx="4266018" cy="24722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158097" y="1805611"/>
            <a:ext cx="4566544" cy="122265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" name="Gruppo 7"/>
          <p:cNvGrpSpPr/>
          <p:nvPr/>
        </p:nvGrpSpPr>
        <p:grpSpPr>
          <a:xfrm>
            <a:off x="5461755" y="976861"/>
            <a:ext cx="3469103" cy="2610879"/>
            <a:chOff x="4129620" y="-79925"/>
            <a:chExt cx="4129620" cy="3294682"/>
          </a:xfrm>
        </p:grpSpPr>
        <p:sp>
          <p:nvSpPr>
            <p:cNvPr id="10" name="Rettangolo 9"/>
            <p:cNvSpPr/>
            <p:nvPr/>
          </p:nvSpPr>
          <p:spPr>
            <a:xfrm>
              <a:off x="4129620" y="-79925"/>
              <a:ext cx="4129620" cy="3294682"/>
            </a:xfrm>
            <a:prstGeom prst="rect">
              <a:avLst/>
            </a:prstGeom>
            <a:solidFill>
              <a:srgbClr val="FFFFFF"/>
            </a:solidFill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8927" y="-53286"/>
              <a:ext cx="4092549" cy="3029549"/>
            </a:xfrm>
            <a:prstGeom prst="rect">
              <a:avLst/>
            </a:prstGeom>
            <a:effectLst/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53869" y="2972175"/>
              <a:ext cx="1467742" cy="198344"/>
            </a:xfrm>
            <a:prstGeom prst="rect">
              <a:avLst/>
            </a:prstGeom>
          </p:spPr>
        </p:pic>
      </p:grpSp>
      <p:sp>
        <p:nvSpPr>
          <p:cNvPr id="13" name="Rettangolo 12"/>
          <p:cNvSpPr/>
          <p:nvPr/>
        </p:nvSpPr>
        <p:spPr>
          <a:xfrm>
            <a:off x="5523922" y="1030143"/>
            <a:ext cx="1074589" cy="16873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168401" y="3139123"/>
            <a:ext cx="6510037" cy="122122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169826" y="4330544"/>
            <a:ext cx="6510037" cy="20741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160945" y="4517038"/>
            <a:ext cx="4359435" cy="169046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5754825" y="1206026"/>
            <a:ext cx="3081674" cy="110291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162370" y="6518319"/>
            <a:ext cx="3132445" cy="19680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5501218" y="3365726"/>
            <a:ext cx="1115056" cy="19823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4634793" y="4928189"/>
            <a:ext cx="426514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Vediamo ora lo script </a:t>
            </a:r>
            <a:r>
              <a:rPr lang="it-IT" dirty="0" err="1" smtClean="0"/>
              <a:t>perl</a:t>
            </a:r>
            <a:r>
              <a:rPr lang="it-IT" dirty="0" smtClean="0"/>
              <a:t> che risponde alle richieste Ajax generando dei dati come se si trattasse di un </a:t>
            </a:r>
            <a:r>
              <a:rPr lang="it-IT" dirty="0" err="1" smtClean="0"/>
              <a:t>MonteCarlo</a:t>
            </a:r>
            <a:r>
              <a:rPr lang="it-IT" dirty="0" smtClean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8229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5" grpId="0" animBg="1"/>
      <p:bldP spid="5" grpId="1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331734" y="2549389"/>
            <a:ext cx="84829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Vediamo ora un secondo esempio, più complesso del precedente, che preveda un </a:t>
            </a:r>
            <a:r>
              <a:rPr lang="it-IT" sz="2400" i="1" dirty="0" smtClean="0"/>
              <a:t>server</a:t>
            </a:r>
            <a:r>
              <a:rPr lang="it-IT" sz="2400" dirty="0" smtClean="0"/>
              <a:t> intermedio che genera i dati, li piazza in una memoria tampone circolare e risponde in modo </a:t>
            </a:r>
            <a:r>
              <a:rPr lang="it-IT" sz="2400" b="1" u="sng" dirty="0" smtClean="0"/>
              <a:t>asincrono</a:t>
            </a:r>
            <a:r>
              <a:rPr lang="it-IT" sz="2400" dirty="0" smtClean="0"/>
              <a:t> a richieste del browser (dell’utente) fornendo i dati in quel momento disponibili nella memoria circolare.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27229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3809907" y="215797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Wireless_4</a:t>
            </a:r>
            <a:endParaRPr lang="it-IT" dirty="0"/>
          </a:p>
        </p:txBody>
      </p:sp>
      <p:pic>
        <p:nvPicPr>
          <p:cNvPr id="6" name="wireless_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09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9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046" y="1125679"/>
            <a:ext cx="1454533" cy="1928381"/>
          </a:xfrm>
          <a:prstGeom prst="rect">
            <a:avLst/>
          </a:prstGeom>
          <a:effectLst>
            <a:outerShdw blurRad="127000" dist="76200" dir="2220000" algn="tl" rotWithShape="0">
              <a:srgbClr val="000000">
                <a:alpha val="43137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14" name="Rettangolo 13"/>
          <p:cNvSpPr/>
          <p:nvPr/>
        </p:nvSpPr>
        <p:spPr>
          <a:xfrm>
            <a:off x="177417" y="1092612"/>
            <a:ext cx="4286031" cy="52576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127000" dist="76200" dir="30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1300946" y="1058241"/>
            <a:ext cx="17134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Remote server</a:t>
            </a:r>
            <a:endParaRPr lang="it-IT" sz="2000" dirty="0"/>
          </a:p>
        </p:txBody>
      </p:sp>
      <p:sp>
        <p:nvSpPr>
          <p:cNvPr id="16" name="Rettangolo 15"/>
          <p:cNvSpPr/>
          <p:nvPr/>
        </p:nvSpPr>
        <p:spPr>
          <a:xfrm>
            <a:off x="2222388" y="4418684"/>
            <a:ext cx="909694" cy="1802341"/>
          </a:xfrm>
          <a:prstGeom prst="rect">
            <a:avLst/>
          </a:prstGeom>
          <a:solidFill>
            <a:schemeClr val="bg2">
              <a:lumMod val="75000"/>
            </a:schemeClr>
          </a:solidFill>
          <a:effectLst>
            <a:outerShdw blurRad="127000" dist="76200" dir="222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 dirty="0"/>
          </a:p>
        </p:txBody>
      </p:sp>
      <p:sp>
        <p:nvSpPr>
          <p:cNvPr id="17" name="CasellaDiTesto 16"/>
          <p:cNvSpPr txBox="1"/>
          <p:nvPr/>
        </p:nvSpPr>
        <p:spPr>
          <a:xfrm rot="16200000">
            <a:off x="1633795" y="5203750"/>
            <a:ext cx="135435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tx2">
                    <a:lumMod val="75000"/>
                  </a:schemeClr>
                </a:solidFill>
                <a:latin typeface="Courier"/>
                <a:cs typeface="Courier"/>
              </a:rPr>
              <a:t>w</a:t>
            </a:r>
            <a:r>
              <a:rPr lang="it-IT" sz="1400" dirty="0" smtClean="0">
                <a:solidFill>
                  <a:schemeClr val="tx2">
                    <a:lumMod val="75000"/>
                  </a:schemeClr>
                </a:solidFill>
                <a:latin typeface="Courier"/>
                <a:cs typeface="Courier"/>
              </a:rPr>
              <a:t>ireless_4.pl</a:t>
            </a:r>
            <a:endParaRPr lang="it-IT" sz="1400" dirty="0">
              <a:solidFill>
                <a:schemeClr val="tx2">
                  <a:lumMod val="75000"/>
                </a:schemeClr>
              </a:solidFill>
              <a:latin typeface="Courier"/>
              <a:cs typeface="Courier"/>
            </a:endParaRPr>
          </a:p>
        </p:txBody>
      </p:sp>
      <p:sp>
        <p:nvSpPr>
          <p:cNvPr id="21" name="Angolo ripiegato 20"/>
          <p:cNvSpPr/>
          <p:nvPr/>
        </p:nvSpPr>
        <p:spPr>
          <a:xfrm>
            <a:off x="410859" y="4426474"/>
            <a:ext cx="1484704" cy="1802341"/>
          </a:xfrm>
          <a:prstGeom prst="foldedCorner">
            <a:avLst>
              <a:gd name="adj" fmla="val 47735"/>
            </a:avLst>
          </a:prstGeom>
          <a:solidFill>
            <a:srgbClr val="FFF5D5"/>
          </a:solidFill>
          <a:effectLst>
            <a:outerShdw blurRad="127000" dist="76200" dir="222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/>
          <p:cNvSpPr txBox="1"/>
          <p:nvPr/>
        </p:nvSpPr>
        <p:spPr>
          <a:xfrm>
            <a:off x="420198" y="4407798"/>
            <a:ext cx="13697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p</a:t>
            </a:r>
            <a:r>
              <a:rPr lang="it-IT" sz="1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ourier"/>
                <a:cs typeface="Courier"/>
              </a:rPr>
              <a:t>idfile.pid</a:t>
            </a:r>
            <a:endParaRPr lang="it-IT" sz="1400" dirty="0">
              <a:solidFill>
                <a:schemeClr val="tx2">
                  <a:lumMod val="60000"/>
                  <a:lumOff val="40000"/>
                </a:schemeClr>
              </a:solidFill>
              <a:latin typeface="Courier"/>
              <a:cs typeface="Courier"/>
            </a:endParaRPr>
          </a:p>
        </p:txBody>
      </p:sp>
      <p:grpSp>
        <p:nvGrpSpPr>
          <p:cNvPr id="121" name="Gruppo 120"/>
          <p:cNvGrpSpPr/>
          <p:nvPr/>
        </p:nvGrpSpPr>
        <p:grpSpPr>
          <a:xfrm>
            <a:off x="410861" y="3364861"/>
            <a:ext cx="1512717" cy="940212"/>
            <a:chOff x="410861" y="3364861"/>
            <a:chExt cx="1512717" cy="940212"/>
          </a:xfrm>
        </p:grpSpPr>
        <p:sp>
          <p:nvSpPr>
            <p:cNvPr id="25" name="Rettangolo arrotondato 24"/>
            <p:cNvSpPr/>
            <p:nvPr/>
          </p:nvSpPr>
          <p:spPr>
            <a:xfrm>
              <a:off x="410861" y="3389895"/>
              <a:ext cx="1512717" cy="915178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effectLst>
              <a:outerShdw blurRad="127000" dist="76200" dir="2220000" algn="tl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591276" y="3364861"/>
              <a:ext cx="11543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>
                  <a:solidFill>
                    <a:schemeClr val="tx2">
                      <a:lumMod val="60000"/>
                      <a:lumOff val="40000"/>
                    </a:schemeClr>
                  </a:solidFill>
                  <a:latin typeface="Courier"/>
                  <a:cs typeface="Courier"/>
                </a:rPr>
                <a:t>s</a:t>
              </a:r>
              <a:r>
                <a:rPr lang="it-IT" sz="1400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urier"/>
                  <a:cs typeface="Courier"/>
                </a:rPr>
                <a:t>hm</a:t>
              </a:r>
              <a:r>
                <a:rPr lang="it-IT" sz="1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urier"/>
                  <a:cs typeface="Courier"/>
                </a:rPr>
                <a:t> </a:t>
              </a:r>
              <a:r>
                <a:rPr lang="it-IT" sz="1400" dirty="0" err="1" smtClean="0">
                  <a:solidFill>
                    <a:srgbClr val="008000"/>
                  </a:solidFill>
                  <a:latin typeface="Courier"/>
                  <a:cs typeface="Courier"/>
                </a:rPr>
                <a:t>xxxxx</a:t>
              </a:r>
              <a:endParaRPr lang="it-IT" sz="1400" dirty="0">
                <a:solidFill>
                  <a:srgbClr val="008000"/>
                </a:solidFill>
                <a:latin typeface="Courier"/>
                <a:cs typeface="Courier"/>
              </a:endParaRPr>
            </a:p>
          </p:txBody>
        </p:sp>
      </p:grpSp>
      <p:grpSp>
        <p:nvGrpSpPr>
          <p:cNvPr id="118" name="Gruppo 117"/>
          <p:cNvGrpSpPr/>
          <p:nvPr/>
        </p:nvGrpSpPr>
        <p:grpSpPr>
          <a:xfrm>
            <a:off x="2222036" y="3330486"/>
            <a:ext cx="2022577" cy="974588"/>
            <a:chOff x="2222036" y="3330486"/>
            <a:chExt cx="2022577" cy="974588"/>
          </a:xfrm>
        </p:grpSpPr>
        <p:sp>
          <p:nvSpPr>
            <p:cNvPr id="23" name="Rettangolo 22"/>
            <p:cNvSpPr/>
            <p:nvPr/>
          </p:nvSpPr>
          <p:spPr>
            <a:xfrm>
              <a:off x="2225382" y="3389896"/>
              <a:ext cx="2013959" cy="915178"/>
            </a:xfrm>
            <a:prstGeom prst="rect">
              <a:avLst/>
            </a:prstGeom>
            <a:solidFill>
              <a:srgbClr val="B1F4E2"/>
            </a:solidFill>
            <a:effectLst>
              <a:outerShdw blurRad="127000" dist="76200" dir="222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sp>
          <p:nvSpPr>
            <p:cNvPr id="26" name="CasellaDiTesto 25"/>
            <p:cNvSpPr txBox="1"/>
            <p:nvPr/>
          </p:nvSpPr>
          <p:spPr>
            <a:xfrm>
              <a:off x="2228379" y="3330486"/>
              <a:ext cx="20162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urier"/>
                  <a:cs typeface="Courier"/>
                </a:rPr>
                <a:t>udpReceiveData.pl</a:t>
              </a:r>
              <a:endParaRPr lang="it-IT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Courier"/>
                <a:cs typeface="Courier"/>
              </a:endParaRP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2222036" y="3501560"/>
              <a:ext cx="6156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urier"/>
                  <a:cs typeface="Courier"/>
                </a:rPr>
                <a:t>PID:</a:t>
              </a:r>
              <a:endParaRPr lang="it-IT" sz="1400" dirty="0">
                <a:solidFill>
                  <a:srgbClr val="008000"/>
                </a:solidFill>
                <a:latin typeface="Courier"/>
                <a:cs typeface="Courier"/>
              </a:endParaRPr>
            </a:p>
          </p:txBody>
        </p:sp>
      </p:grpSp>
      <p:grpSp>
        <p:nvGrpSpPr>
          <p:cNvPr id="160" name="Gruppo 159"/>
          <p:cNvGrpSpPr/>
          <p:nvPr/>
        </p:nvGrpSpPr>
        <p:grpSpPr>
          <a:xfrm>
            <a:off x="404519" y="2334244"/>
            <a:ext cx="3833752" cy="974588"/>
            <a:chOff x="404519" y="2334244"/>
            <a:chExt cx="3833752" cy="974588"/>
          </a:xfrm>
        </p:grpSpPr>
        <p:sp>
          <p:nvSpPr>
            <p:cNvPr id="27" name="Rettangolo 26"/>
            <p:cNvSpPr/>
            <p:nvPr/>
          </p:nvSpPr>
          <p:spPr>
            <a:xfrm>
              <a:off x="2219040" y="2393654"/>
              <a:ext cx="2013959" cy="915178"/>
            </a:xfrm>
            <a:prstGeom prst="rect">
              <a:avLst/>
            </a:prstGeom>
            <a:solidFill>
              <a:srgbClr val="B1F4E2"/>
            </a:solidFill>
            <a:effectLst>
              <a:outerShdw blurRad="127000" dist="76200" dir="222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sp>
          <p:nvSpPr>
            <p:cNvPr id="29" name="CasellaDiTesto 28"/>
            <p:cNvSpPr txBox="1"/>
            <p:nvPr/>
          </p:nvSpPr>
          <p:spPr>
            <a:xfrm>
              <a:off x="2222037" y="2334244"/>
              <a:ext cx="201623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urier"/>
                  <a:cs typeface="Courier"/>
                </a:rPr>
                <a:t>udpReceiveData.pl</a:t>
              </a:r>
              <a:endParaRPr lang="it-IT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Courier"/>
                <a:cs typeface="Courier"/>
              </a:endParaRPr>
            </a:p>
          </p:txBody>
        </p:sp>
        <p:grpSp>
          <p:nvGrpSpPr>
            <p:cNvPr id="122" name="Gruppo 121"/>
            <p:cNvGrpSpPr/>
            <p:nvPr/>
          </p:nvGrpSpPr>
          <p:grpSpPr>
            <a:xfrm>
              <a:off x="404519" y="2368619"/>
              <a:ext cx="1512717" cy="940212"/>
              <a:chOff x="404519" y="2368619"/>
              <a:chExt cx="1512717" cy="940212"/>
            </a:xfrm>
          </p:grpSpPr>
          <p:sp>
            <p:nvSpPr>
              <p:cNvPr id="28" name="Rettangolo arrotondato 27"/>
              <p:cNvSpPr/>
              <p:nvPr/>
            </p:nvSpPr>
            <p:spPr>
              <a:xfrm>
                <a:off x="404519" y="2393653"/>
                <a:ext cx="1512717" cy="915178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effectLst>
                <a:outerShdw blurRad="127000" dist="76200" dir="2220000" algn="tl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0" name="CasellaDiTesto 29"/>
              <p:cNvSpPr txBox="1"/>
              <p:nvPr/>
            </p:nvSpPr>
            <p:spPr>
              <a:xfrm>
                <a:off x="584934" y="2368619"/>
                <a:ext cx="115432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400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ourier"/>
                    <a:cs typeface="Courier"/>
                  </a:rPr>
                  <a:t>s</a:t>
                </a:r>
                <a:r>
                  <a:rPr lang="it-IT" sz="1400" dirty="0" err="1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ourier"/>
                    <a:cs typeface="Courier"/>
                  </a:rPr>
                  <a:t>hm</a:t>
                </a:r>
                <a:r>
                  <a:rPr lang="it-IT" sz="1400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ourier"/>
                    <a:cs typeface="Courier"/>
                  </a:rPr>
                  <a:t> </a:t>
                </a:r>
                <a:r>
                  <a:rPr lang="it-IT" sz="1400" dirty="0" err="1" smtClean="0">
                    <a:solidFill>
                      <a:srgbClr val="FF0000"/>
                    </a:solidFill>
                    <a:latin typeface="Courier"/>
                    <a:cs typeface="Courier"/>
                  </a:rPr>
                  <a:t>yyyyy</a:t>
                </a:r>
                <a:endParaRPr lang="it-IT" sz="1400" dirty="0">
                  <a:solidFill>
                    <a:srgbClr val="FF0000"/>
                  </a:solidFill>
                  <a:latin typeface="Courier"/>
                  <a:cs typeface="Courier"/>
                </a:endParaRPr>
              </a:p>
            </p:txBody>
          </p:sp>
        </p:grpSp>
        <p:sp>
          <p:nvSpPr>
            <p:cNvPr id="32" name="CasellaDiTesto 31"/>
            <p:cNvSpPr txBox="1"/>
            <p:nvPr/>
          </p:nvSpPr>
          <p:spPr>
            <a:xfrm>
              <a:off x="2215692" y="2495977"/>
              <a:ext cx="12620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urier"/>
                  <a:cs typeface="Courier"/>
                </a:rPr>
                <a:t>PID: </a:t>
              </a:r>
              <a:r>
                <a:rPr lang="it-IT" sz="1400" dirty="0" err="1" smtClean="0">
                  <a:solidFill>
                    <a:srgbClr val="FF0000"/>
                  </a:solidFill>
                  <a:latin typeface="Courier"/>
                  <a:cs typeface="Courier"/>
                </a:rPr>
                <a:t>yyyyy</a:t>
              </a:r>
              <a:endParaRPr lang="it-IT" sz="1400" dirty="0">
                <a:solidFill>
                  <a:srgbClr val="FF0000"/>
                </a:solidFill>
                <a:latin typeface="Courier"/>
                <a:cs typeface="Courier"/>
              </a:endParaRPr>
            </a:p>
          </p:txBody>
        </p:sp>
      </p:grpSp>
      <p:grpSp>
        <p:nvGrpSpPr>
          <p:cNvPr id="37" name="Gruppo 36"/>
          <p:cNvGrpSpPr/>
          <p:nvPr/>
        </p:nvGrpSpPr>
        <p:grpSpPr>
          <a:xfrm>
            <a:off x="2222035" y="1580804"/>
            <a:ext cx="2013959" cy="725819"/>
            <a:chOff x="2250049" y="1580804"/>
            <a:chExt cx="2013959" cy="725819"/>
          </a:xfrm>
        </p:grpSpPr>
        <p:sp>
          <p:nvSpPr>
            <p:cNvPr id="34" name="Rettangolo 33"/>
            <p:cNvSpPr/>
            <p:nvPr/>
          </p:nvSpPr>
          <p:spPr>
            <a:xfrm>
              <a:off x="2250049" y="1640214"/>
              <a:ext cx="2013959" cy="666409"/>
            </a:xfrm>
            <a:prstGeom prst="rect">
              <a:avLst/>
            </a:prstGeom>
            <a:solidFill>
              <a:srgbClr val="98DEFF"/>
            </a:solidFill>
            <a:effectLst>
              <a:outerShdw blurRad="127000" dist="76200" dir="222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2617218" y="1580804"/>
              <a:ext cx="12620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Courier"/>
                  <a:cs typeface="Courier"/>
                </a:rPr>
                <a:t>getData.pl</a:t>
              </a:r>
              <a:endParaRPr lang="it-IT" sz="1400" dirty="0">
                <a:solidFill>
                  <a:schemeClr val="tx2">
                    <a:lumMod val="60000"/>
                    <a:lumOff val="40000"/>
                  </a:schemeClr>
                </a:solidFill>
                <a:latin typeface="Courier"/>
                <a:cs typeface="Courier"/>
              </a:endParaRPr>
            </a:p>
          </p:txBody>
        </p:sp>
      </p:grpSp>
      <p:cxnSp>
        <p:nvCxnSpPr>
          <p:cNvPr id="43" name="Connettore 4 42"/>
          <p:cNvCxnSpPr/>
          <p:nvPr/>
        </p:nvCxnSpPr>
        <p:spPr>
          <a:xfrm rot="5400000" flipH="1" flipV="1">
            <a:off x="2287783" y="4174362"/>
            <a:ext cx="1328918" cy="559690"/>
          </a:xfrm>
          <a:prstGeom prst="bentConnector3">
            <a:avLst>
              <a:gd name="adj1" fmla="val 55862"/>
            </a:avLst>
          </a:prstGeom>
          <a:ln>
            <a:solidFill>
              <a:srgbClr val="FF0000"/>
            </a:solidFill>
            <a:headEnd type="oval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7" name="Gruppo 96"/>
          <p:cNvGrpSpPr/>
          <p:nvPr/>
        </p:nvGrpSpPr>
        <p:grpSpPr>
          <a:xfrm>
            <a:off x="4900693" y="3122766"/>
            <a:ext cx="4160525" cy="3226873"/>
            <a:chOff x="4900693" y="3122766"/>
            <a:chExt cx="4160525" cy="3226873"/>
          </a:xfrm>
        </p:grpSpPr>
        <p:sp>
          <p:nvSpPr>
            <p:cNvPr id="6" name="Rettangolo 5"/>
            <p:cNvSpPr/>
            <p:nvPr/>
          </p:nvSpPr>
          <p:spPr>
            <a:xfrm>
              <a:off x="4900693" y="3194297"/>
              <a:ext cx="4160525" cy="3155342"/>
            </a:xfrm>
            <a:prstGeom prst="rect">
              <a:avLst/>
            </a:prstGeom>
            <a:solidFill>
              <a:srgbClr val="FFD0A1"/>
            </a:solidFill>
            <a:effectLst>
              <a:outerShdw blurRad="127000" dist="76200" dir="222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6343199" y="3122766"/>
              <a:ext cx="10495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 smtClean="0"/>
                <a:t>Browser</a:t>
              </a:r>
              <a:endParaRPr lang="it-IT" sz="2000" dirty="0"/>
            </a:p>
          </p:txBody>
        </p:sp>
        <p:sp>
          <p:nvSpPr>
            <p:cNvPr id="74" name="Rettangolo 73"/>
            <p:cNvSpPr/>
            <p:nvPr/>
          </p:nvSpPr>
          <p:spPr>
            <a:xfrm>
              <a:off x="4967389" y="3530260"/>
              <a:ext cx="4031499" cy="2757052"/>
            </a:xfrm>
            <a:prstGeom prst="rect">
              <a:avLst/>
            </a:prstGeom>
            <a:solidFill>
              <a:srgbClr val="A4FF9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3" name="Immagine 7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30889" y="3629123"/>
              <a:ext cx="783952" cy="47296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5" name="Immagine 7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56744" y="3602366"/>
              <a:ext cx="2680522" cy="26382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cxnSp>
        <p:nvCxnSpPr>
          <p:cNvPr id="91" name="Connettore 4 90"/>
          <p:cNvCxnSpPr/>
          <p:nvPr/>
        </p:nvCxnSpPr>
        <p:spPr>
          <a:xfrm rot="10800000">
            <a:off x="1176481" y="4799238"/>
            <a:ext cx="1433587" cy="545367"/>
          </a:xfrm>
          <a:prstGeom prst="bentConnector3">
            <a:avLst>
              <a:gd name="adj1" fmla="val 42935"/>
            </a:avLst>
          </a:prstGeom>
          <a:ln>
            <a:solidFill>
              <a:srgbClr val="FF0000"/>
            </a:solidFill>
            <a:headEnd type="oval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3" name="CasellaDiTesto 92"/>
          <p:cNvSpPr txBox="1"/>
          <p:nvPr/>
        </p:nvSpPr>
        <p:spPr>
          <a:xfrm>
            <a:off x="428604" y="4651322"/>
            <a:ext cx="2924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 smtClean="0">
                <a:solidFill>
                  <a:srgbClr val="008000"/>
                </a:solidFill>
                <a:latin typeface="Courier"/>
                <a:cs typeface="Courier"/>
              </a:rPr>
              <a:t>0</a:t>
            </a:r>
            <a:endParaRPr lang="it-IT" sz="1400" b="1" dirty="0">
              <a:solidFill>
                <a:srgbClr val="008000"/>
              </a:solidFill>
              <a:latin typeface="Courier"/>
              <a:cs typeface="Courier"/>
            </a:endParaRPr>
          </a:p>
        </p:txBody>
      </p:sp>
      <p:sp>
        <p:nvSpPr>
          <p:cNvPr id="94" name="Rettangolo 93"/>
          <p:cNvSpPr/>
          <p:nvPr/>
        </p:nvSpPr>
        <p:spPr>
          <a:xfrm>
            <a:off x="2383486" y="5444863"/>
            <a:ext cx="7930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=0 ?</a:t>
            </a:r>
            <a:endParaRPr lang="en-US" sz="28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grpSp>
        <p:nvGrpSpPr>
          <p:cNvPr id="103" name="Gruppo 102"/>
          <p:cNvGrpSpPr/>
          <p:nvPr/>
        </p:nvGrpSpPr>
        <p:grpSpPr>
          <a:xfrm>
            <a:off x="3325320" y="4430846"/>
            <a:ext cx="909694" cy="1802341"/>
            <a:chOff x="3325320" y="4430846"/>
            <a:chExt cx="909694" cy="1802341"/>
          </a:xfrm>
        </p:grpSpPr>
        <p:sp>
          <p:nvSpPr>
            <p:cNvPr id="99" name="Rettangolo 98"/>
            <p:cNvSpPr/>
            <p:nvPr/>
          </p:nvSpPr>
          <p:spPr>
            <a:xfrm>
              <a:off x="3325320" y="4430846"/>
              <a:ext cx="909694" cy="1802341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effectLst>
              <a:outerShdw blurRad="127000" dist="76200" dir="2220000" algn="tl" rotWithShape="0">
                <a:srgbClr val="000000">
                  <a:alpha val="43137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 dirty="0"/>
            </a:p>
          </p:txBody>
        </p:sp>
        <p:pic>
          <p:nvPicPr>
            <p:cNvPr id="100" name="Immagine 9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0232" y="4463075"/>
              <a:ext cx="857041" cy="2823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cxnSp>
        <p:nvCxnSpPr>
          <p:cNvPr id="83" name="Connettore 4 82"/>
          <p:cNvCxnSpPr/>
          <p:nvPr/>
        </p:nvCxnSpPr>
        <p:spPr>
          <a:xfrm rot="10800000" flipV="1">
            <a:off x="3926787" y="3931020"/>
            <a:ext cx="1453542" cy="1390214"/>
          </a:xfrm>
          <a:prstGeom prst="bentConnector3">
            <a:avLst>
              <a:gd name="adj1" fmla="val 46784"/>
            </a:avLst>
          </a:prstGeom>
          <a:ln>
            <a:solidFill>
              <a:srgbClr val="FF0000"/>
            </a:solidFill>
            <a:headEnd type="oval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Connettore 2 101"/>
          <p:cNvCxnSpPr/>
          <p:nvPr/>
        </p:nvCxnSpPr>
        <p:spPr>
          <a:xfrm flipH="1">
            <a:off x="2781474" y="5329022"/>
            <a:ext cx="966115" cy="0"/>
          </a:xfrm>
          <a:prstGeom prst="straightConnector1">
            <a:avLst/>
          </a:prstGeom>
          <a:ln>
            <a:solidFill>
              <a:srgbClr val="FF0000"/>
            </a:solidFill>
            <a:headEnd type="oval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Connettore 4 103"/>
          <p:cNvCxnSpPr/>
          <p:nvPr/>
        </p:nvCxnSpPr>
        <p:spPr>
          <a:xfrm>
            <a:off x="1254390" y="4807028"/>
            <a:ext cx="1347888" cy="545369"/>
          </a:xfrm>
          <a:prstGeom prst="bentConnector3">
            <a:avLst>
              <a:gd name="adj1" fmla="val 54046"/>
            </a:avLst>
          </a:prstGeom>
          <a:ln>
            <a:solidFill>
              <a:srgbClr val="FF0000"/>
            </a:solidFill>
            <a:headEnd type="oval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Rettangolo 108"/>
          <p:cNvSpPr/>
          <p:nvPr/>
        </p:nvSpPr>
        <p:spPr>
          <a:xfrm>
            <a:off x="2343331" y="-54537"/>
            <a:ext cx="4254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Gli</a:t>
            </a:r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ingredienti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6" name="Immagine 55" descr="phon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88" y="1113462"/>
            <a:ext cx="1228057" cy="2018508"/>
          </a:xfrm>
          <a:prstGeom prst="rect">
            <a:avLst/>
          </a:prstGeom>
          <a:effectLst>
            <a:outerShdw blurRad="136525" dist="215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0" name="Immagine 10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80025" y="3816350"/>
            <a:ext cx="490817" cy="228599"/>
          </a:xfrm>
          <a:prstGeom prst="rect">
            <a:avLst/>
          </a:prstGeom>
        </p:spPr>
      </p:pic>
      <p:pic>
        <p:nvPicPr>
          <p:cNvPr id="112" name="Immagine 111" descr="temp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000" y="4608000"/>
            <a:ext cx="1330452" cy="1261872"/>
          </a:xfrm>
          <a:prstGeom prst="rect">
            <a:avLst/>
          </a:prstGeom>
        </p:spPr>
      </p:pic>
      <p:sp>
        <p:nvSpPr>
          <p:cNvPr id="119" name="Rettangolo 118"/>
          <p:cNvSpPr/>
          <p:nvPr/>
        </p:nvSpPr>
        <p:spPr>
          <a:xfrm>
            <a:off x="2241123" y="-46746"/>
            <a:ext cx="45770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Start del server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0" name="Rettangolo 119"/>
          <p:cNvSpPr/>
          <p:nvPr/>
        </p:nvSpPr>
        <p:spPr>
          <a:xfrm>
            <a:off x="2762102" y="3470272"/>
            <a:ext cx="8003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rgbClr val="008000"/>
                </a:solidFill>
                <a:latin typeface="Courier"/>
                <a:cs typeface="Courier"/>
              </a:rPr>
              <a:t>xxxxx</a:t>
            </a:r>
            <a:endParaRPr lang="it-IT" sz="1600" dirty="0">
              <a:solidFill>
                <a:srgbClr val="008000"/>
              </a:solidFill>
              <a:latin typeface="Courier"/>
              <a:cs typeface="Courier"/>
            </a:endParaRPr>
          </a:p>
        </p:txBody>
      </p:sp>
      <p:cxnSp>
        <p:nvCxnSpPr>
          <p:cNvPr id="124" name="Connettore 4 123"/>
          <p:cNvCxnSpPr>
            <a:stCxn id="56" idx="1"/>
          </p:cNvCxnSpPr>
          <p:nvPr/>
        </p:nvCxnSpPr>
        <p:spPr>
          <a:xfrm rot="10800000" flipV="1">
            <a:off x="4003476" y="2122715"/>
            <a:ext cx="1251912" cy="1763047"/>
          </a:xfrm>
          <a:prstGeom prst="bentConnector3">
            <a:avLst>
              <a:gd name="adj1" fmla="val 44399"/>
            </a:avLst>
          </a:prstGeom>
          <a:ln>
            <a:solidFill>
              <a:srgbClr val="FF0000"/>
            </a:solidFill>
            <a:headEnd type="oval" w="lg" len="lg"/>
            <a:tailEnd type="arrow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9" name="Rettangolo 128"/>
          <p:cNvSpPr/>
          <p:nvPr/>
        </p:nvSpPr>
        <p:spPr>
          <a:xfrm>
            <a:off x="2766470" y="3474642"/>
            <a:ext cx="8003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rgbClr val="008000"/>
                </a:solidFill>
                <a:latin typeface="Courier"/>
                <a:cs typeface="Courier"/>
              </a:rPr>
              <a:t>xxxxx</a:t>
            </a:r>
            <a:endParaRPr lang="it-IT" sz="1600" dirty="0">
              <a:solidFill>
                <a:srgbClr val="008000"/>
              </a:solidFill>
              <a:latin typeface="Courier"/>
              <a:cs typeface="Courier"/>
            </a:endParaRPr>
          </a:p>
        </p:txBody>
      </p:sp>
      <p:cxnSp>
        <p:nvCxnSpPr>
          <p:cNvPr id="130" name="Connettore 2 129"/>
          <p:cNvCxnSpPr/>
          <p:nvPr/>
        </p:nvCxnSpPr>
        <p:spPr>
          <a:xfrm flipH="1">
            <a:off x="3957952" y="5239902"/>
            <a:ext cx="1648321" cy="0"/>
          </a:xfrm>
          <a:prstGeom prst="straightConnector1">
            <a:avLst/>
          </a:prstGeom>
          <a:ln>
            <a:solidFill>
              <a:srgbClr val="FF0000"/>
            </a:solidFill>
            <a:headEnd type="oval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Connettore 2 131"/>
          <p:cNvCxnSpPr/>
          <p:nvPr/>
        </p:nvCxnSpPr>
        <p:spPr>
          <a:xfrm flipH="1" flipV="1">
            <a:off x="2797057" y="5243322"/>
            <a:ext cx="951476" cy="952"/>
          </a:xfrm>
          <a:prstGeom prst="straightConnector1">
            <a:avLst/>
          </a:prstGeom>
          <a:ln>
            <a:solidFill>
              <a:srgbClr val="FF0000"/>
            </a:solidFill>
            <a:headEnd type="oval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Connettore 4 134"/>
          <p:cNvCxnSpPr/>
          <p:nvPr/>
        </p:nvCxnSpPr>
        <p:spPr>
          <a:xfrm rot="10800000">
            <a:off x="1176479" y="4791447"/>
            <a:ext cx="1418007" cy="444085"/>
          </a:xfrm>
          <a:prstGeom prst="bentConnector3">
            <a:avLst>
              <a:gd name="adj1" fmla="val 37363"/>
            </a:avLst>
          </a:prstGeom>
          <a:ln>
            <a:solidFill>
              <a:srgbClr val="FF0000"/>
            </a:solidFill>
            <a:headEnd type="oval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Connettore 4 136"/>
          <p:cNvCxnSpPr/>
          <p:nvPr/>
        </p:nvCxnSpPr>
        <p:spPr>
          <a:xfrm>
            <a:off x="1266547" y="4803609"/>
            <a:ext cx="1347888" cy="545369"/>
          </a:xfrm>
          <a:prstGeom prst="bentConnector3">
            <a:avLst>
              <a:gd name="adj1" fmla="val 54046"/>
            </a:avLst>
          </a:prstGeom>
          <a:ln>
            <a:solidFill>
              <a:srgbClr val="FF0000"/>
            </a:solidFill>
            <a:headEnd type="oval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onnettore 2 137"/>
          <p:cNvCxnSpPr/>
          <p:nvPr/>
        </p:nvCxnSpPr>
        <p:spPr>
          <a:xfrm flipV="1">
            <a:off x="2851596" y="5321231"/>
            <a:ext cx="880410" cy="7791"/>
          </a:xfrm>
          <a:prstGeom prst="straightConnector1">
            <a:avLst/>
          </a:prstGeom>
          <a:ln>
            <a:solidFill>
              <a:srgbClr val="FF0000"/>
            </a:solidFill>
            <a:headEnd type="oval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Connettore 4 142"/>
          <p:cNvCxnSpPr/>
          <p:nvPr/>
        </p:nvCxnSpPr>
        <p:spPr>
          <a:xfrm rot="10800000" flipV="1">
            <a:off x="3931154" y="3935392"/>
            <a:ext cx="1453542" cy="1390214"/>
          </a:xfrm>
          <a:prstGeom prst="bentConnector3">
            <a:avLst>
              <a:gd name="adj1" fmla="val 46784"/>
            </a:avLst>
          </a:prstGeom>
          <a:ln>
            <a:solidFill>
              <a:srgbClr val="FF0000"/>
            </a:solidFill>
            <a:headEnd type="arrow" w="lg" len="lg"/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4" name="Immagine 1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88613" y="4285331"/>
            <a:ext cx="2523602" cy="1921835"/>
          </a:xfrm>
          <a:prstGeom prst="rect">
            <a:avLst/>
          </a:prstGeom>
        </p:spPr>
      </p:pic>
      <p:pic>
        <p:nvPicPr>
          <p:cNvPr id="114" name="Immagine 113" descr="temp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528" y="4611947"/>
            <a:ext cx="1330452" cy="1261872"/>
          </a:xfrm>
          <a:prstGeom prst="rect">
            <a:avLst/>
          </a:prstGeom>
        </p:spPr>
      </p:pic>
      <p:sp>
        <p:nvSpPr>
          <p:cNvPr id="147" name="CasellaDiTesto 146"/>
          <p:cNvSpPr txBox="1"/>
          <p:nvPr/>
        </p:nvSpPr>
        <p:spPr>
          <a:xfrm>
            <a:off x="5079892" y="4152586"/>
            <a:ext cx="278930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dirty="0" smtClean="0"/>
              <a:t>Lo stato è ancora </a:t>
            </a:r>
            <a:r>
              <a:rPr lang="it-IT" b="1" i="1" dirty="0" err="1" smtClean="0">
                <a:solidFill>
                  <a:srgbClr val="FF0000"/>
                </a:solidFill>
              </a:rPr>
              <a:t>stopped</a:t>
            </a:r>
            <a:r>
              <a:rPr lang="it-IT" dirty="0" smtClean="0"/>
              <a:t>…</a:t>
            </a:r>
            <a:endParaRPr lang="it-IT" dirty="0"/>
          </a:p>
        </p:txBody>
      </p:sp>
      <p:sp>
        <p:nvSpPr>
          <p:cNvPr id="148" name="CasellaDiTesto 147"/>
          <p:cNvSpPr txBox="1"/>
          <p:nvPr/>
        </p:nvSpPr>
        <p:spPr>
          <a:xfrm>
            <a:off x="6334283" y="4235400"/>
            <a:ext cx="2649023" cy="14773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Il timer, schedulato ogni secondo ripete questa operazione  in modo ciclico. Ora l’utente chiede dei dati…</a:t>
            </a:r>
            <a:endParaRPr lang="it-IT" dirty="0"/>
          </a:p>
        </p:txBody>
      </p:sp>
      <p:pic>
        <p:nvPicPr>
          <p:cNvPr id="108" name="Immagine 107" descr="tem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329" y="4795944"/>
            <a:ext cx="584200" cy="635000"/>
          </a:xfrm>
          <a:prstGeom prst="rect">
            <a:avLst/>
          </a:prstGeom>
        </p:spPr>
      </p:pic>
      <p:pic>
        <p:nvPicPr>
          <p:cNvPr id="146" name="Immagine 145" descr="tem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539" y="4683452"/>
            <a:ext cx="584200" cy="635000"/>
          </a:xfrm>
          <a:prstGeom prst="rect">
            <a:avLst/>
          </a:prstGeom>
        </p:spPr>
      </p:pic>
      <p:cxnSp>
        <p:nvCxnSpPr>
          <p:cNvPr id="150" name="Connettore 4 149"/>
          <p:cNvCxnSpPr/>
          <p:nvPr/>
        </p:nvCxnSpPr>
        <p:spPr>
          <a:xfrm rot="10800000" flipV="1">
            <a:off x="3926789" y="3926647"/>
            <a:ext cx="2602275" cy="1394583"/>
          </a:xfrm>
          <a:prstGeom prst="bentConnector3">
            <a:avLst>
              <a:gd name="adj1" fmla="val 70359"/>
            </a:avLst>
          </a:prstGeom>
          <a:ln>
            <a:solidFill>
              <a:srgbClr val="FF0000"/>
            </a:solidFill>
            <a:headEnd type="oval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Connettore 4 152"/>
          <p:cNvCxnSpPr>
            <a:endCxn id="34" idx="3"/>
          </p:cNvCxnSpPr>
          <p:nvPr/>
        </p:nvCxnSpPr>
        <p:spPr>
          <a:xfrm rot="5400000" flipH="1" flipV="1">
            <a:off x="2423068" y="3516096"/>
            <a:ext cx="3355603" cy="270250"/>
          </a:xfrm>
          <a:prstGeom prst="bentConnector4">
            <a:avLst>
              <a:gd name="adj1" fmla="val 9744"/>
              <a:gd name="adj2" fmla="val 248014"/>
            </a:avLst>
          </a:prstGeom>
          <a:ln>
            <a:solidFill>
              <a:srgbClr val="FF0000"/>
            </a:solidFill>
            <a:headEnd type="oval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Connettore 4 156"/>
          <p:cNvCxnSpPr>
            <a:stCxn id="34" idx="1"/>
            <a:endCxn id="25" idx="1"/>
          </p:cNvCxnSpPr>
          <p:nvPr/>
        </p:nvCxnSpPr>
        <p:spPr>
          <a:xfrm rot="10800000" flipV="1">
            <a:off x="410861" y="1973418"/>
            <a:ext cx="1811174" cy="1874065"/>
          </a:xfrm>
          <a:prstGeom prst="bentConnector3">
            <a:avLst>
              <a:gd name="adj1" fmla="val 110041"/>
            </a:avLst>
          </a:prstGeom>
          <a:ln>
            <a:solidFill>
              <a:srgbClr val="FF0000"/>
            </a:solidFill>
            <a:headEnd type="oval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CasellaDiTesto 67"/>
          <p:cNvSpPr txBox="1"/>
          <p:nvPr/>
        </p:nvSpPr>
        <p:spPr>
          <a:xfrm>
            <a:off x="5364885" y="1835250"/>
            <a:ext cx="101822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it-IT" sz="1200" dirty="0" smtClean="0">
                <a:latin typeface="Courier"/>
                <a:cs typeface="Courier"/>
              </a:rPr>
              <a:t>010011011</a:t>
            </a:r>
          </a:p>
          <a:p>
            <a:r>
              <a:rPr lang="it-IT" sz="1200" dirty="0" smtClean="0">
                <a:latin typeface="Courier"/>
                <a:cs typeface="Courier"/>
              </a:rPr>
              <a:t>011010101</a:t>
            </a:r>
            <a:endParaRPr lang="it-IT" sz="1200" dirty="0">
              <a:latin typeface="Courier"/>
              <a:cs typeface="Courier"/>
            </a:endParaRPr>
          </a:p>
        </p:txBody>
      </p:sp>
      <p:sp>
        <p:nvSpPr>
          <p:cNvPr id="159" name="CasellaDiTesto 158"/>
          <p:cNvSpPr txBox="1"/>
          <p:nvPr/>
        </p:nvSpPr>
        <p:spPr>
          <a:xfrm>
            <a:off x="6272896" y="3615961"/>
            <a:ext cx="2663662" cy="203132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Una richiesta di istanziare il server da parte di un altro utente, in un altro browser, si traduce nel far partire un altro </a:t>
            </a:r>
            <a:r>
              <a:rPr lang="it-IT" dirty="0" err="1" smtClean="0"/>
              <a:t>deamon</a:t>
            </a:r>
            <a:r>
              <a:rPr lang="it-IT" dirty="0" smtClean="0"/>
              <a:t> con una </a:t>
            </a:r>
            <a:r>
              <a:rPr lang="it-IT" dirty="0" err="1" smtClean="0"/>
              <a:t>shm</a:t>
            </a:r>
            <a:r>
              <a:rPr lang="it-IT" dirty="0" smtClean="0"/>
              <a:t> associata al suo PID</a:t>
            </a:r>
            <a:endParaRPr lang="it-IT" dirty="0"/>
          </a:p>
        </p:txBody>
      </p:sp>
      <p:sp>
        <p:nvSpPr>
          <p:cNvPr id="161" name="CasellaDiTesto 160"/>
          <p:cNvSpPr txBox="1"/>
          <p:nvPr/>
        </p:nvSpPr>
        <p:spPr>
          <a:xfrm>
            <a:off x="6549956" y="3628123"/>
            <a:ext cx="2129491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Infine, il comando di stop di un </a:t>
            </a:r>
            <a:r>
              <a:rPr lang="it-IT" dirty="0" err="1" smtClean="0"/>
              <a:t>daemon</a:t>
            </a:r>
            <a:endParaRPr lang="it-IT" dirty="0"/>
          </a:p>
        </p:txBody>
      </p:sp>
      <p:pic>
        <p:nvPicPr>
          <p:cNvPr id="162" name="Immagine 161" descr="tem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0939" y="4835852"/>
            <a:ext cx="584200" cy="635000"/>
          </a:xfrm>
          <a:prstGeom prst="rect">
            <a:avLst/>
          </a:prstGeom>
        </p:spPr>
      </p:pic>
      <p:pic>
        <p:nvPicPr>
          <p:cNvPr id="164" name="Immagine 163" descr="temp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042" y="4738941"/>
            <a:ext cx="584200" cy="635000"/>
          </a:xfrm>
          <a:prstGeom prst="rect">
            <a:avLst/>
          </a:prstGeom>
        </p:spPr>
      </p:pic>
      <p:cxnSp>
        <p:nvCxnSpPr>
          <p:cNvPr id="166" name="Connettore 4 165"/>
          <p:cNvCxnSpPr>
            <a:stCxn id="110" idx="1"/>
          </p:cNvCxnSpPr>
          <p:nvPr/>
        </p:nvCxnSpPr>
        <p:spPr>
          <a:xfrm rot="10800000" flipV="1">
            <a:off x="3973535" y="3930650"/>
            <a:ext cx="1306490" cy="1156852"/>
          </a:xfrm>
          <a:prstGeom prst="bentConnector3">
            <a:avLst/>
          </a:prstGeom>
          <a:ln>
            <a:solidFill>
              <a:srgbClr val="FF0000"/>
            </a:solidFill>
            <a:headEnd type="oval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8" name="Connettore 2 167"/>
          <p:cNvCxnSpPr/>
          <p:nvPr/>
        </p:nvCxnSpPr>
        <p:spPr>
          <a:xfrm flipH="1">
            <a:off x="2828222" y="5087502"/>
            <a:ext cx="919367" cy="15582"/>
          </a:xfrm>
          <a:prstGeom prst="straightConnector1">
            <a:avLst/>
          </a:prstGeom>
          <a:ln>
            <a:solidFill>
              <a:srgbClr val="FF0000"/>
            </a:solidFill>
            <a:headEnd type="oval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" name="Connettore 4 168"/>
          <p:cNvCxnSpPr/>
          <p:nvPr/>
        </p:nvCxnSpPr>
        <p:spPr>
          <a:xfrm rot="5400000" flipH="1" flipV="1">
            <a:off x="2292149" y="4147569"/>
            <a:ext cx="1328918" cy="559690"/>
          </a:xfrm>
          <a:prstGeom prst="bentConnector3">
            <a:avLst>
              <a:gd name="adj1" fmla="val 55862"/>
            </a:avLst>
          </a:prstGeom>
          <a:ln>
            <a:solidFill>
              <a:srgbClr val="FF0000"/>
            </a:solidFill>
            <a:headEnd type="oval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CasellaDiTesto 169"/>
          <p:cNvSpPr txBox="1"/>
          <p:nvPr/>
        </p:nvSpPr>
        <p:spPr>
          <a:xfrm>
            <a:off x="6242672" y="4006461"/>
            <a:ext cx="2764007" cy="14773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Al prossimo ciclo del timer, lo script </a:t>
            </a:r>
            <a:r>
              <a:rPr lang="it-IT" sz="1600" b="1" dirty="0" smtClean="0">
                <a:solidFill>
                  <a:srgbClr val="800000"/>
                </a:solidFill>
                <a:latin typeface="Courier"/>
                <a:cs typeface="Courier"/>
              </a:rPr>
              <a:t>wireless_4.pl </a:t>
            </a:r>
            <a:r>
              <a:rPr lang="it-IT" dirty="0" smtClean="0"/>
              <a:t>troverà uno zero come PID e la risposta cambierà il LED in rosso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2723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4 -0.00694 C -0.01076 0.00116 -0.01666 0.00927 -0.03888 0.02084 C -0.06144 0.03242 -0.09563 0.05465 -0.13936 0.06229 C -0.18275 0.06993 -0.26085 0.07224 -0.29973 0.06622 C -0.33912 0.0602 -0.35301 0.04654 -0.37366 0.0257 C -0.39431 0.00487 -0.41271 -0.03148 -0.42399 -0.05857 C -0.4351 -0.08566 -0.43805 -0.11136 -0.44065 -0.13683 " pathEditMode="relative" rAng="0" ptsTypes="aaaaaaA"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81" y="-25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000"/>
                            </p:stCondLst>
                            <p:childTnLst>
                              <p:par>
                                <p:cTn id="8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000"/>
                            </p:stCondLst>
                            <p:childTnLst>
                              <p:par>
                                <p:cTn id="8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3500"/>
                            </p:stCondLst>
                            <p:childTnLst>
                              <p:par>
                                <p:cTn id="125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33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3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8" dur="2000" fill="hold"/>
                                        <p:tgtEl>
                                          <p:spTgt spid="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4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5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0000"/>
                            </p:stCondLst>
                            <p:childTnLst>
                              <p:par>
                                <p:cTn id="1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50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" decel="100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217 0.16717 " pathEditMode="relative" ptsTypes="AA">
                                      <p:cBhvr>
                                        <p:cTn id="175" dur="2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2500"/>
                            </p:stCondLst>
                            <p:childTnLst>
                              <p:par>
                                <p:cTn id="18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6" presetClass="exit" presetSubtype="21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Vertical)">
                                      <p:cBhvr>
                                        <p:cTn id="19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9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2225E-7 -2.48669E-6 L -0.29573 0.27947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87" y="139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73 0.27946 L -0.51735 0.27946 " pathEditMode="relative" rAng="0" ptsTypes="AA">
                                      <p:cBhvr>
                                        <p:cTn id="208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90" y="0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7000"/>
                            </p:stCondLst>
                            <p:childTnLst>
                              <p:par>
                                <p:cTn id="2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8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9000"/>
                            </p:stCondLst>
                            <p:childTnLst>
                              <p:par>
                                <p:cTn id="2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2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54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3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5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6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15000"/>
                            </p:stCondLst>
                            <p:childTnLst>
                              <p:par>
                                <p:cTn id="273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7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15500"/>
                            </p:stCondLst>
                            <p:childTnLst>
                              <p:par>
                                <p:cTn id="2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9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16500"/>
                            </p:stCondLst>
                            <p:childTnLst>
                              <p:par>
                                <p:cTn id="281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7500"/>
                            </p:stCondLst>
                            <p:childTnLst>
                              <p:par>
                                <p:cTn id="28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0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19500"/>
                            </p:stCondLst>
                            <p:childTnLst>
                              <p:par>
                                <p:cTn id="29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4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21500"/>
                            </p:stCondLst>
                            <p:childTnLst>
                              <p:par>
                                <p:cTn id="296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22500"/>
                            </p:stCondLst>
                            <p:childTnLst>
                              <p:par>
                                <p:cTn id="3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23500"/>
                            </p:stCondLst>
                            <p:childTnLst>
                              <p:par>
                                <p:cTn id="306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4000"/>
                            </p:stCondLst>
                            <p:childTnLst>
                              <p:par>
                                <p:cTn id="310" presetID="55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8" presetClass="exit" presetSubtype="1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5000"/>
                            </p:stCondLst>
                            <p:childTnLst>
                              <p:par>
                                <p:cTn id="319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25500"/>
                            </p:stCondLst>
                            <p:childTnLst>
                              <p:par>
                                <p:cTn id="323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2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3" dur="2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4523E-6 3.75781E-6 C -0.00434 0.0081 -0.00868 0.0162 -0.02517 0.02778 C -0.04166 0.03936 -0.06682 0.06158 -0.0991 0.06923 C -0.13103 0.07687 -0.18848 0.07918 -0.21729 0.07316 C -0.2461 0.06714 -0.25634 0.05348 -0.27161 0.03264 C -0.28671 0.0118 -0.30042 -0.02455 -0.30858 -0.05164 C -0.31673 -0.07873 -0.31899 -0.10443 -0.32073 -0.12989 " pathEditMode="relative" rAng="0" ptsTypes="aaaaaaA">
                                      <p:cBhvr>
                                        <p:cTn id="336" dur="2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36" y="-25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>
                      <p:stCondLst>
                        <p:cond delay="indefinite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500"/>
                            </p:stCondLst>
                            <p:childTnLst>
                              <p:par>
                                <p:cTn id="343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" decel="1000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1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2500"/>
                            </p:stCondLst>
                            <p:childTnLst>
                              <p:par>
                                <p:cTn id="3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5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4500"/>
                            </p:stCondLst>
                            <p:childTnLst>
                              <p:par>
                                <p:cTn id="3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6500"/>
                            </p:stCondLst>
                            <p:childTnLst>
                              <p:par>
                                <p:cTn id="3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3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8500"/>
                            </p:stCondLst>
                            <p:childTnLst>
                              <p:par>
                                <p:cTn id="365" presetID="0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735 0.27946 L 0.20063 0.46585 " pathEditMode="relative" rAng="0" ptsTypes="AA">
                                      <p:cBhvr>
                                        <p:cTn id="366" dur="3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890" y="93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3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2" presetID="37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" decel="100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0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383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8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93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9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8" dur="2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500"/>
                            </p:stCondLst>
                            <p:childTnLst>
                              <p:par>
                                <p:cTn id="405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6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7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00" decel="100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3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2500"/>
                            </p:stCondLst>
                            <p:childTnLst>
                              <p:par>
                                <p:cTn id="4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92884E-7 -8.03427E-7 C -0.00642 0.0081 -0.01267 0.01621 -0.03662 0.02779 C -0.06074 0.03936 -0.09719 0.06159 -0.14422 0.06923 C -0.19073 0.07687 -0.27421 0.07919 -0.31621 0.07317 C -0.35803 0.06715 -0.37296 0.05349 -0.39517 0.03265 C -0.41704 0.01181 -0.437 -0.02454 -0.44898 -0.05163 C -0.46078 -0.07872 -0.46407 -0.10442 -0.4665 -0.12989 " pathEditMode="relative" rAng="0" ptsTypes="aaaaaaA">
                                      <p:cBhvr>
                                        <p:cTn id="416" dur="2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25" y="-25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0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00" decel="100000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0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2000"/>
                            </p:stCondLst>
                            <p:childTnLst>
                              <p:par>
                                <p:cTn id="4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4" dur="20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4000"/>
                            </p:stCondLst>
                            <p:childTnLst>
                              <p:par>
                                <p:cTn id="436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9" presetID="22" presetClass="entr" presetSubtype="4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5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4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0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2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3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4" dur="1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100" decel="1000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2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3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4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9000"/>
                            </p:stCondLst>
                            <p:childTnLst>
                              <p:par>
                                <p:cTn id="467" presetID="26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3" presetID="2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8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7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8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6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7" dur="1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00" decel="100000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1" presetID="53" presetClass="exit" presetSubtype="3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6" presetID="53" presetClass="exit" presetSubtype="32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3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6" grpId="1" animBg="1"/>
      <p:bldP spid="16" grpId="2" animBg="1"/>
      <p:bldP spid="16" grpId="3" animBg="1"/>
      <p:bldP spid="16" grpId="4" animBg="1"/>
      <p:bldP spid="16" grpId="5" animBg="1"/>
      <p:bldP spid="17" grpId="0"/>
      <p:bldP spid="17" grpId="1"/>
      <p:bldP spid="17" grpId="2"/>
      <p:bldP spid="17" grpId="3"/>
      <p:bldP spid="17" grpId="4"/>
      <p:bldP spid="17" grpId="5"/>
      <p:bldP spid="21" grpId="0" animBg="1"/>
      <p:bldP spid="22" grpId="0"/>
      <p:bldP spid="93" grpId="0"/>
      <p:bldP spid="93" grpId="1"/>
      <p:bldP spid="93" grpId="2"/>
      <p:bldP spid="93" grpId="3"/>
      <p:bldP spid="94" grpId="0"/>
      <p:bldP spid="94" grpId="1"/>
      <p:bldP spid="94" grpId="2"/>
      <p:bldP spid="109" grpId="0"/>
      <p:bldP spid="109" grpId="1"/>
      <p:bldP spid="119" grpId="0"/>
      <p:bldP spid="120" grpId="0"/>
      <p:bldP spid="120" grpId="1"/>
      <p:bldP spid="129" grpId="0"/>
      <p:bldP spid="129" grpId="1"/>
      <p:bldP spid="129" grpId="2"/>
      <p:bldP spid="147" grpId="0" animBg="1"/>
      <p:bldP spid="147" grpId="1" animBg="1"/>
      <p:bldP spid="148" grpId="0" animBg="1"/>
      <p:bldP spid="148" grpId="1" animBg="1"/>
      <p:bldP spid="68" grpId="0" animBg="1"/>
      <p:bldP spid="68" grpId="1" animBg="1"/>
      <p:bldP spid="68" grpId="2" animBg="1"/>
      <p:bldP spid="68" grpId="3" animBg="1"/>
      <p:bldP spid="68" grpId="4" animBg="1"/>
      <p:bldP spid="159" grpId="0" animBg="1"/>
      <p:bldP spid="159" grpId="1" animBg="1"/>
      <p:bldP spid="161" grpId="0" animBg="1"/>
      <p:bldP spid="161" grpId="1" animBg="1"/>
      <p:bldP spid="17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77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917568" y="2323544"/>
            <a:ext cx="3284846" cy="23405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321458" y="4413630"/>
            <a:ext cx="2031626" cy="338554"/>
          </a:xfrm>
          <a:prstGeom prst="rect">
            <a:avLst/>
          </a:prstGeom>
          <a:solidFill>
            <a:srgbClr val="FFF5D5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0000FF"/>
                </a:solidFill>
                <a:latin typeface="Courier"/>
                <a:cs typeface="Courier"/>
              </a:rPr>
              <a:t>w</a:t>
            </a:r>
            <a:r>
              <a:rPr lang="it-IT" sz="1600" dirty="0" smtClean="0">
                <a:solidFill>
                  <a:srgbClr val="0000FF"/>
                </a:solidFill>
                <a:latin typeface="Courier"/>
                <a:cs typeface="Courier"/>
              </a:rPr>
              <a:t>ireless_4.html</a:t>
            </a:r>
            <a:endParaRPr lang="it-IT" sz="1600" dirty="0">
              <a:solidFill>
                <a:srgbClr val="0000FF"/>
              </a:solidFill>
              <a:latin typeface="Courier"/>
              <a:cs typeface="Courier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326744" y="5063744"/>
            <a:ext cx="6499396" cy="1077218"/>
          </a:xfrm>
          <a:prstGeom prst="rect">
            <a:avLst/>
          </a:prstGeom>
          <a:solidFill>
            <a:srgbClr val="FFF5D5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0000FF"/>
                </a:solidFill>
                <a:latin typeface="Courier"/>
                <a:cs typeface="Courier"/>
              </a:rPr>
              <a:t>Passiamo ora alla versione che effettivamente interagisce con i dati spediti da uno </a:t>
            </a:r>
            <a:r>
              <a:rPr lang="it-IT" sz="1600" dirty="0" err="1" smtClean="0">
                <a:solidFill>
                  <a:srgbClr val="0000FF"/>
                </a:solidFill>
                <a:latin typeface="Courier"/>
                <a:cs typeface="Courier"/>
              </a:rPr>
              <a:t>smart</a:t>
            </a:r>
            <a:r>
              <a:rPr lang="it-IT" sz="1600" dirty="0" smtClean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urier"/>
                <a:cs typeface="Courier"/>
              </a:rPr>
              <a:t>phone</a:t>
            </a:r>
            <a:r>
              <a:rPr lang="it-IT" sz="1600" dirty="0" smtClean="0">
                <a:solidFill>
                  <a:srgbClr val="0000FF"/>
                </a:solidFill>
                <a:latin typeface="Courier"/>
                <a:cs typeface="Courier"/>
              </a:rPr>
              <a:t>.</a:t>
            </a:r>
          </a:p>
          <a:p>
            <a:r>
              <a:rPr lang="it-IT" sz="1600" dirty="0" smtClean="0">
                <a:solidFill>
                  <a:srgbClr val="0000FF"/>
                </a:solidFill>
                <a:latin typeface="Courier"/>
                <a:cs typeface="Courier"/>
              </a:rPr>
              <a:t>Nello svilupparlo riprenderemo concetti appena esposti ed implementati nelle versioni precedenti. </a:t>
            </a:r>
            <a:endParaRPr lang="it-IT" sz="1600" dirty="0">
              <a:solidFill>
                <a:srgbClr val="0000FF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2338531732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7" name="Rettangolo 6"/>
          <p:cNvSpPr/>
          <p:nvPr/>
        </p:nvSpPr>
        <p:spPr>
          <a:xfrm>
            <a:off x="169825" y="1799591"/>
            <a:ext cx="7494393" cy="306694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715760" y="728205"/>
            <a:ext cx="4218429" cy="830997"/>
          </a:xfrm>
          <a:prstGeom prst="rect">
            <a:avLst/>
          </a:prstGeom>
          <a:solidFill>
            <a:srgbClr val="FFF5D5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0000FF"/>
                </a:solidFill>
                <a:latin typeface="Courier"/>
                <a:cs typeface="Courier"/>
              </a:rPr>
              <a:t>Soliti preamboli. Vediamo solo le novità rispetto alla versione 3, la precedente… </a:t>
            </a:r>
            <a:endParaRPr lang="it-IT" sz="1600" dirty="0">
              <a:solidFill>
                <a:srgbClr val="0000FF"/>
              </a:solidFill>
              <a:latin typeface="Courier"/>
              <a:cs typeface="Courier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3"/>
          <a:srcRect l="2146" r="4059"/>
          <a:stretch/>
        </p:blipFill>
        <p:spPr>
          <a:xfrm>
            <a:off x="6699250" y="1114430"/>
            <a:ext cx="1631950" cy="104140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483821" y="5002560"/>
            <a:ext cx="7369630" cy="173664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354864" y="3802304"/>
            <a:ext cx="6499396" cy="1323439"/>
          </a:xfrm>
          <a:prstGeom prst="rect">
            <a:avLst/>
          </a:prstGeom>
          <a:solidFill>
            <a:srgbClr val="FFF5D5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0000FF"/>
                </a:solidFill>
                <a:latin typeface="Courier"/>
                <a:cs typeface="Courier"/>
              </a:rPr>
              <a:t>Anzitutto creeremo un pannello di controllo per gestire il server remoto, quello che ha il compito di ricevere pacchetti UDP e di trasferirli man mano in una </a:t>
            </a:r>
            <a:r>
              <a:rPr lang="it-IT" sz="1600" dirty="0" err="1" smtClean="0">
                <a:solidFill>
                  <a:srgbClr val="0000FF"/>
                </a:solidFill>
                <a:latin typeface="Courier"/>
                <a:cs typeface="Courier"/>
              </a:rPr>
              <a:t>shared</a:t>
            </a:r>
            <a:r>
              <a:rPr lang="it-IT" sz="1600" dirty="0" smtClean="0">
                <a:solidFill>
                  <a:srgbClr val="0000FF"/>
                </a:solidFill>
                <a:latin typeface="Courier"/>
                <a:cs typeface="Courier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ourier"/>
                <a:cs typeface="Courier"/>
              </a:rPr>
              <a:t>memory</a:t>
            </a:r>
            <a:r>
              <a:rPr lang="it-IT" sz="1600" dirty="0" smtClean="0">
                <a:solidFill>
                  <a:srgbClr val="0000FF"/>
                </a:solidFill>
                <a:latin typeface="Courier"/>
                <a:cs typeface="Courier"/>
              </a:rPr>
              <a:t> (un </a:t>
            </a:r>
            <a:r>
              <a:rPr lang="it-IT" sz="1600" dirty="0" err="1" smtClean="0">
                <a:solidFill>
                  <a:srgbClr val="0000FF"/>
                </a:solidFill>
                <a:latin typeface="Courier"/>
                <a:cs typeface="Courier"/>
              </a:rPr>
              <a:t>daemon</a:t>
            </a:r>
            <a:r>
              <a:rPr lang="it-IT" sz="1600" dirty="0" smtClean="0">
                <a:solidFill>
                  <a:srgbClr val="0000FF"/>
                </a:solidFill>
                <a:latin typeface="Courier"/>
                <a:cs typeface="Courier"/>
              </a:rPr>
              <a:t> senza interazione diretta con il browser client)</a:t>
            </a:r>
            <a:endParaRPr lang="it-IT" sz="1600" dirty="0">
              <a:solidFill>
                <a:srgbClr val="0000FF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387888349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1" grpId="0" animBg="1"/>
      <p:bldP spid="10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9" name="Rettangolo 8"/>
          <p:cNvSpPr/>
          <p:nvPr/>
        </p:nvSpPr>
        <p:spPr>
          <a:xfrm>
            <a:off x="-75199" y="-58490"/>
            <a:ext cx="9282909" cy="69937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2070"/>
            <a:ext cx="9144000" cy="2365930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488" y="1699096"/>
            <a:ext cx="9144000" cy="258309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73787"/>
            <a:ext cx="9144000" cy="339978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/>
          <a:srcRect l="2146" r="4059"/>
          <a:stretch/>
        </p:blipFill>
        <p:spPr>
          <a:xfrm>
            <a:off x="6699250" y="1114430"/>
            <a:ext cx="1631950" cy="1041400"/>
          </a:xfrm>
          <a:prstGeom prst="rect">
            <a:avLst/>
          </a:prstGeom>
        </p:spPr>
      </p:pic>
      <p:sp>
        <p:nvSpPr>
          <p:cNvPr id="11" name="Figura a mano libera 10"/>
          <p:cNvSpPr/>
          <p:nvPr/>
        </p:nvSpPr>
        <p:spPr>
          <a:xfrm>
            <a:off x="3893642" y="1738000"/>
            <a:ext cx="3471342" cy="4562251"/>
          </a:xfrm>
          <a:custGeom>
            <a:avLst/>
            <a:gdLst>
              <a:gd name="connsiteX0" fmla="*/ 0 w 3349655"/>
              <a:gd name="connsiteY0" fmla="*/ 3985703 h 3992939"/>
              <a:gd name="connsiteX1" fmla="*/ 701858 w 3349655"/>
              <a:gd name="connsiteY1" fmla="*/ 3985703 h 3992939"/>
              <a:gd name="connsiteX2" fmla="*/ 1495626 w 3349655"/>
              <a:gd name="connsiteY2" fmla="*/ 3910501 h 3992939"/>
              <a:gd name="connsiteX3" fmla="*/ 2331172 w 3349655"/>
              <a:gd name="connsiteY3" fmla="*/ 3442578 h 3992939"/>
              <a:gd name="connsiteX4" fmla="*/ 2757300 w 3349655"/>
              <a:gd name="connsiteY4" fmla="*/ 2916164 h 3992939"/>
              <a:gd name="connsiteX5" fmla="*/ 3141651 w 3349655"/>
              <a:gd name="connsiteY5" fmla="*/ 1880048 h 3992939"/>
              <a:gd name="connsiteX6" fmla="*/ 3325471 w 3349655"/>
              <a:gd name="connsiteY6" fmla="*/ 334231 h 3992939"/>
              <a:gd name="connsiteX7" fmla="*/ 3342182 w 3349655"/>
              <a:gd name="connsiteY7" fmla="*/ 0 h 3992939"/>
              <a:gd name="connsiteX0" fmla="*/ 0 w 3416312"/>
              <a:gd name="connsiteY0" fmla="*/ 3985703 h 3992939"/>
              <a:gd name="connsiteX1" fmla="*/ 701858 w 3416312"/>
              <a:gd name="connsiteY1" fmla="*/ 3985703 h 3992939"/>
              <a:gd name="connsiteX2" fmla="*/ 1495626 w 3416312"/>
              <a:gd name="connsiteY2" fmla="*/ 3910501 h 3992939"/>
              <a:gd name="connsiteX3" fmla="*/ 2331172 w 3416312"/>
              <a:gd name="connsiteY3" fmla="*/ 3442578 h 3992939"/>
              <a:gd name="connsiteX4" fmla="*/ 2757300 w 3416312"/>
              <a:gd name="connsiteY4" fmla="*/ 2916164 h 3992939"/>
              <a:gd name="connsiteX5" fmla="*/ 3141651 w 3416312"/>
              <a:gd name="connsiteY5" fmla="*/ 1880048 h 3992939"/>
              <a:gd name="connsiteX6" fmla="*/ 3409025 w 3416312"/>
              <a:gd name="connsiteY6" fmla="*/ 384365 h 3992939"/>
              <a:gd name="connsiteX7" fmla="*/ 3342182 w 3416312"/>
              <a:gd name="connsiteY7" fmla="*/ 0 h 3992939"/>
              <a:gd name="connsiteX0" fmla="*/ 0 w 3423328"/>
              <a:gd name="connsiteY0" fmla="*/ 4019126 h 4026362"/>
              <a:gd name="connsiteX1" fmla="*/ 701858 w 3423328"/>
              <a:gd name="connsiteY1" fmla="*/ 4019126 h 4026362"/>
              <a:gd name="connsiteX2" fmla="*/ 1495626 w 3423328"/>
              <a:gd name="connsiteY2" fmla="*/ 3943924 h 4026362"/>
              <a:gd name="connsiteX3" fmla="*/ 2331172 w 3423328"/>
              <a:gd name="connsiteY3" fmla="*/ 3476001 h 4026362"/>
              <a:gd name="connsiteX4" fmla="*/ 2757300 w 3423328"/>
              <a:gd name="connsiteY4" fmla="*/ 2949587 h 4026362"/>
              <a:gd name="connsiteX5" fmla="*/ 3141651 w 3423328"/>
              <a:gd name="connsiteY5" fmla="*/ 1913471 h 4026362"/>
              <a:gd name="connsiteX6" fmla="*/ 3409025 w 3423328"/>
              <a:gd name="connsiteY6" fmla="*/ 417788 h 4026362"/>
              <a:gd name="connsiteX7" fmla="*/ 3383959 w 3423328"/>
              <a:gd name="connsiteY7" fmla="*/ 0 h 4026362"/>
              <a:gd name="connsiteX0" fmla="*/ 0 w 3477721"/>
              <a:gd name="connsiteY0" fmla="*/ 4019126 h 4026362"/>
              <a:gd name="connsiteX1" fmla="*/ 701858 w 3477721"/>
              <a:gd name="connsiteY1" fmla="*/ 4019126 h 4026362"/>
              <a:gd name="connsiteX2" fmla="*/ 1495626 w 3477721"/>
              <a:gd name="connsiteY2" fmla="*/ 3943924 h 4026362"/>
              <a:gd name="connsiteX3" fmla="*/ 2331172 w 3477721"/>
              <a:gd name="connsiteY3" fmla="*/ 3476001 h 4026362"/>
              <a:gd name="connsiteX4" fmla="*/ 2757300 w 3477721"/>
              <a:gd name="connsiteY4" fmla="*/ 2949587 h 4026362"/>
              <a:gd name="connsiteX5" fmla="*/ 3141651 w 3477721"/>
              <a:gd name="connsiteY5" fmla="*/ 1913471 h 4026362"/>
              <a:gd name="connsiteX6" fmla="*/ 3409025 w 3477721"/>
              <a:gd name="connsiteY6" fmla="*/ 417788 h 4026362"/>
              <a:gd name="connsiteX7" fmla="*/ 3475869 w 3477721"/>
              <a:gd name="connsiteY7" fmla="*/ 0 h 4026362"/>
              <a:gd name="connsiteX0" fmla="*/ 0 w 3487368"/>
              <a:gd name="connsiteY0" fmla="*/ 4019126 h 4026362"/>
              <a:gd name="connsiteX1" fmla="*/ 701858 w 3487368"/>
              <a:gd name="connsiteY1" fmla="*/ 4019126 h 4026362"/>
              <a:gd name="connsiteX2" fmla="*/ 1495626 w 3487368"/>
              <a:gd name="connsiteY2" fmla="*/ 3943924 h 4026362"/>
              <a:gd name="connsiteX3" fmla="*/ 2331172 w 3487368"/>
              <a:gd name="connsiteY3" fmla="*/ 3476001 h 4026362"/>
              <a:gd name="connsiteX4" fmla="*/ 2757300 w 3487368"/>
              <a:gd name="connsiteY4" fmla="*/ 2949587 h 4026362"/>
              <a:gd name="connsiteX5" fmla="*/ 3141651 w 3487368"/>
              <a:gd name="connsiteY5" fmla="*/ 1913471 h 4026362"/>
              <a:gd name="connsiteX6" fmla="*/ 3450802 w 3487368"/>
              <a:gd name="connsiteY6" fmla="*/ 593259 h 4026362"/>
              <a:gd name="connsiteX7" fmla="*/ 3475869 w 3487368"/>
              <a:gd name="connsiteY7" fmla="*/ 0 h 4026362"/>
              <a:gd name="connsiteX0" fmla="*/ 0 w 3483986"/>
              <a:gd name="connsiteY0" fmla="*/ 4019126 h 4026362"/>
              <a:gd name="connsiteX1" fmla="*/ 701858 w 3483986"/>
              <a:gd name="connsiteY1" fmla="*/ 4019126 h 4026362"/>
              <a:gd name="connsiteX2" fmla="*/ 1495626 w 3483986"/>
              <a:gd name="connsiteY2" fmla="*/ 3943924 h 4026362"/>
              <a:gd name="connsiteX3" fmla="*/ 2331172 w 3483986"/>
              <a:gd name="connsiteY3" fmla="*/ 3476001 h 4026362"/>
              <a:gd name="connsiteX4" fmla="*/ 2757300 w 3483986"/>
              <a:gd name="connsiteY4" fmla="*/ 2949587 h 4026362"/>
              <a:gd name="connsiteX5" fmla="*/ 3200139 w 3483986"/>
              <a:gd name="connsiteY5" fmla="*/ 1946894 h 4026362"/>
              <a:gd name="connsiteX6" fmla="*/ 3450802 w 3483986"/>
              <a:gd name="connsiteY6" fmla="*/ 593259 h 4026362"/>
              <a:gd name="connsiteX7" fmla="*/ 3475869 w 3483986"/>
              <a:gd name="connsiteY7" fmla="*/ 0 h 4026362"/>
              <a:gd name="connsiteX0" fmla="*/ 0 w 3483986"/>
              <a:gd name="connsiteY0" fmla="*/ 4019126 h 4026362"/>
              <a:gd name="connsiteX1" fmla="*/ 701858 w 3483986"/>
              <a:gd name="connsiteY1" fmla="*/ 4019126 h 4026362"/>
              <a:gd name="connsiteX2" fmla="*/ 1495626 w 3483986"/>
              <a:gd name="connsiteY2" fmla="*/ 3943924 h 4026362"/>
              <a:gd name="connsiteX3" fmla="*/ 2289394 w 3483986"/>
              <a:gd name="connsiteY3" fmla="*/ 3584626 h 4026362"/>
              <a:gd name="connsiteX4" fmla="*/ 2757300 w 3483986"/>
              <a:gd name="connsiteY4" fmla="*/ 2949587 h 4026362"/>
              <a:gd name="connsiteX5" fmla="*/ 3200139 w 3483986"/>
              <a:gd name="connsiteY5" fmla="*/ 1946894 h 4026362"/>
              <a:gd name="connsiteX6" fmla="*/ 3450802 w 3483986"/>
              <a:gd name="connsiteY6" fmla="*/ 593259 h 4026362"/>
              <a:gd name="connsiteX7" fmla="*/ 3475869 w 3483986"/>
              <a:gd name="connsiteY7" fmla="*/ 0 h 4026362"/>
              <a:gd name="connsiteX0" fmla="*/ 0 w 3483986"/>
              <a:gd name="connsiteY0" fmla="*/ 4019126 h 4026362"/>
              <a:gd name="connsiteX1" fmla="*/ 701858 w 3483986"/>
              <a:gd name="connsiteY1" fmla="*/ 4019126 h 4026362"/>
              <a:gd name="connsiteX2" fmla="*/ 1495626 w 3483986"/>
              <a:gd name="connsiteY2" fmla="*/ 3943924 h 4026362"/>
              <a:gd name="connsiteX3" fmla="*/ 2289394 w 3483986"/>
              <a:gd name="connsiteY3" fmla="*/ 3584626 h 4026362"/>
              <a:gd name="connsiteX4" fmla="*/ 2849210 w 3483986"/>
              <a:gd name="connsiteY4" fmla="*/ 2983010 h 4026362"/>
              <a:gd name="connsiteX5" fmla="*/ 3200139 w 3483986"/>
              <a:gd name="connsiteY5" fmla="*/ 1946894 h 4026362"/>
              <a:gd name="connsiteX6" fmla="*/ 3450802 w 3483986"/>
              <a:gd name="connsiteY6" fmla="*/ 593259 h 4026362"/>
              <a:gd name="connsiteX7" fmla="*/ 3475869 w 3483986"/>
              <a:gd name="connsiteY7" fmla="*/ 0 h 4026362"/>
              <a:gd name="connsiteX0" fmla="*/ 0 w 3478485"/>
              <a:gd name="connsiteY0" fmla="*/ 4019126 h 4026362"/>
              <a:gd name="connsiteX1" fmla="*/ 701858 w 3478485"/>
              <a:gd name="connsiteY1" fmla="*/ 4019126 h 4026362"/>
              <a:gd name="connsiteX2" fmla="*/ 1495626 w 3478485"/>
              <a:gd name="connsiteY2" fmla="*/ 3943924 h 4026362"/>
              <a:gd name="connsiteX3" fmla="*/ 2289394 w 3478485"/>
              <a:gd name="connsiteY3" fmla="*/ 3584626 h 4026362"/>
              <a:gd name="connsiteX4" fmla="*/ 2849210 w 3478485"/>
              <a:gd name="connsiteY4" fmla="*/ 2983010 h 4026362"/>
              <a:gd name="connsiteX5" fmla="*/ 3350537 w 3478485"/>
              <a:gd name="connsiteY5" fmla="*/ 1930182 h 4026362"/>
              <a:gd name="connsiteX6" fmla="*/ 3450802 w 3478485"/>
              <a:gd name="connsiteY6" fmla="*/ 593259 h 4026362"/>
              <a:gd name="connsiteX7" fmla="*/ 3475869 w 3478485"/>
              <a:gd name="connsiteY7" fmla="*/ 0 h 4026362"/>
              <a:gd name="connsiteX0" fmla="*/ 0 w 3538185"/>
              <a:gd name="connsiteY0" fmla="*/ 4019126 h 4026362"/>
              <a:gd name="connsiteX1" fmla="*/ 701858 w 3538185"/>
              <a:gd name="connsiteY1" fmla="*/ 4019126 h 4026362"/>
              <a:gd name="connsiteX2" fmla="*/ 1495626 w 3538185"/>
              <a:gd name="connsiteY2" fmla="*/ 3943924 h 4026362"/>
              <a:gd name="connsiteX3" fmla="*/ 2289394 w 3538185"/>
              <a:gd name="connsiteY3" fmla="*/ 3584626 h 4026362"/>
              <a:gd name="connsiteX4" fmla="*/ 2849210 w 3538185"/>
              <a:gd name="connsiteY4" fmla="*/ 2983010 h 4026362"/>
              <a:gd name="connsiteX5" fmla="*/ 3350537 w 3538185"/>
              <a:gd name="connsiteY5" fmla="*/ 1930182 h 4026362"/>
              <a:gd name="connsiteX6" fmla="*/ 3534357 w 3538185"/>
              <a:gd name="connsiteY6" fmla="*/ 626682 h 4026362"/>
              <a:gd name="connsiteX7" fmla="*/ 3475869 w 3538185"/>
              <a:gd name="connsiteY7" fmla="*/ 0 h 40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8185" h="4026362">
                <a:moveTo>
                  <a:pt x="0" y="4019126"/>
                </a:moveTo>
                <a:cubicBezTo>
                  <a:pt x="226293" y="4025393"/>
                  <a:pt x="452587" y="4031660"/>
                  <a:pt x="701858" y="4019126"/>
                </a:cubicBezTo>
                <a:cubicBezTo>
                  <a:pt x="951129" y="4006592"/>
                  <a:pt x="1231037" y="4016341"/>
                  <a:pt x="1495626" y="3943924"/>
                </a:cubicBezTo>
                <a:cubicBezTo>
                  <a:pt x="1760215" y="3871507"/>
                  <a:pt x="2063797" y="3744778"/>
                  <a:pt x="2289394" y="3584626"/>
                </a:cubicBezTo>
                <a:cubicBezTo>
                  <a:pt x="2514991" y="3424474"/>
                  <a:pt x="2672353" y="3258751"/>
                  <a:pt x="2849210" y="2983010"/>
                </a:cubicBezTo>
                <a:cubicBezTo>
                  <a:pt x="3026067" y="2707269"/>
                  <a:pt x="3236346" y="2322903"/>
                  <a:pt x="3350537" y="1930182"/>
                </a:cubicBezTo>
                <a:cubicBezTo>
                  <a:pt x="3464728" y="1537461"/>
                  <a:pt x="3513468" y="948379"/>
                  <a:pt x="3534357" y="626682"/>
                </a:cubicBezTo>
                <a:cubicBezTo>
                  <a:pt x="3555246" y="304985"/>
                  <a:pt x="3484224" y="10445"/>
                  <a:pt x="3475869" y="0"/>
                </a:cubicBezTo>
              </a:path>
            </a:pathLst>
          </a:custGeom>
          <a:ln>
            <a:solidFill>
              <a:srgbClr val="FF0000"/>
            </a:solidFill>
            <a:headEnd type="oval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58488" y="1697386"/>
            <a:ext cx="5489533" cy="256405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2441795" y="2392911"/>
            <a:ext cx="2529701" cy="19544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2443796" y="2737493"/>
            <a:ext cx="2529701" cy="19544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igura a mano libera 14"/>
          <p:cNvSpPr/>
          <p:nvPr/>
        </p:nvSpPr>
        <p:spPr>
          <a:xfrm>
            <a:off x="3108229" y="1371132"/>
            <a:ext cx="2591259" cy="1152312"/>
          </a:xfrm>
          <a:custGeom>
            <a:avLst/>
            <a:gdLst>
              <a:gd name="connsiteX0" fmla="*/ 1971887 w 2591259"/>
              <a:gd name="connsiteY0" fmla="*/ 1111756 h 1127032"/>
              <a:gd name="connsiteX1" fmla="*/ 2247617 w 2591259"/>
              <a:gd name="connsiteY1" fmla="*/ 1111756 h 1127032"/>
              <a:gd name="connsiteX2" fmla="*/ 2523347 w 2591259"/>
              <a:gd name="connsiteY2" fmla="*/ 952997 h 1127032"/>
              <a:gd name="connsiteX3" fmla="*/ 2590191 w 2591259"/>
              <a:gd name="connsiteY3" fmla="*/ 652189 h 1127032"/>
              <a:gd name="connsiteX4" fmla="*/ 2489925 w 2591259"/>
              <a:gd name="connsiteY4" fmla="*/ 284535 h 1127032"/>
              <a:gd name="connsiteX5" fmla="*/ 1913399 w 2591259"/>
              <a:gd name="connsiteY5" fmla="*/ 25506 h 1127032"/>
              <a:gd name="connsiteX6" fmla="*/ 1077853 w 2591259"/>
              <a:gd name="connsiteY6" fmla="*/ 17150 h 1127032"/>
              <a:gd name="connsiteX7" fmla="*/ 0 w 2591259"/>
              <a:gd name="connsiteY7" fmla="*/ 92352 h 1127032"/>
              <a:gd name="connsiteX0" fmla="*/ 1971887 w 2591259"/>
              <a:gd name="connsiteY0" fmla="*/ 1087025 h 1102301"/>
              <a:gd name="connsiteX1" fmla="*/ 2247617 w 2591259"/>
              <a:gd name="connsiteY1" fmla="*/ 1087025 h 1102301"/>
              <a:gd name="connsiteX2" fmla="*/ 2523347 w 2591259"/>
              <a:gd name="connsiteY2" fmla="*/ 928266 h 1102301"/>
              <a:gd name="connsiteX3" fmla="*/ 2590191 w 2591259"/>
              <a:gd name="connsiteY3" fmla="*/ 627458 h 1102301"/>
              <a:gd name="connsiteX4" fmla="*/ 2489925 w 2591259"/>
              <a:gd name="connsiteY4" fmla="*/ 259804 h 1102301"/>
              <a:gd name="connsiteX5" fmla="*/ 1913399 w 2591259"/>
              <a:gd name="connsiteY5" fmla="*/ 775 h 1102301"/>
              <a:gd name="connsiteX6" fmla="*/ 1069498 w 2591259"/>
              <a:gd name="connsiteY6" fmla="*/ 176261 h 1102301"/>
              <a:gd name="connsiteX7" fmla="*/ 0 w 2591259"/>
              <a:gd name="connsiteY7" fmla="*/ 67621 h 1102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591259" h="1102301">
                <a:moveTo>
                  <a:pt x="1971887" y="1087025"/>
                </a:moveTo>
                <a:cubicBezTo>
                  <a:pt x="2063797" y="1100255"/>
                  <a:pt x="2155707" y="1113485"/>
                  <a:pt x="2247617" y="1087025"/>
                </a:cubicBezTo>
                <a:cubicBezTo>
                  <a:pt x="2339527" y="1060565"/>
                  <a:pt x="2466251" y="1004860"/>
                  <a:pt x="2523347" y="928266"/>
                </a:cubicBezTo>
                <a:cubicBezTo>
                  <a:pt x="2580443" y="851672"/>
                  <a:pt x="2595761" y="738868"/>
                  <a:pt x="2590191" y="627458"/>
                </a:cubicBezTo>
                <a:cubicBezTo>
                  <a:pt x="2584621" y="516048"/>
                  <a:pt x="2602724" y="364251"/>
                  <a:pt x="2489925" y="259804"/>
                </a:cubicBezTo>
                <a:cubicBezTo>
                  <a:pt x="2377126" y="155357"/>
                  <a:pt x="2150137" y="14699"/>
                  <a:pt x="1913399" y="775"/>
                </a:cubicBezTo>
                <a:cubicBezTo>
                  <a:pt x="1676661" y="-13149"/>
                  <a:pt x="1388398" y="165120"/>
                  <a:pt x="1069498" y="176261"/>
                </a:cubicBezTo>
                <a:cubicBezTo>
                  <a:pt x="750598" y="187402"/>
                  <a:pt x="379476" y="35590"/>
                  <a:pt x="0" y="67621"/>
                </a:cubicBezTo>
              </a:path>
            </a:pathLst>
          </a:custGeom>
          <a:ln>
            <a:solidFill>
              <a:srgbClr val="FF0000"/>
            </a:solidFill>
            <a:headEnd type="oval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173114" y="1151882"/>
            <a:ext cx="3620262" cy="21009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1819138" y="5162664"/>
            <a:ext cx="3043736" cy="20174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5666756" y="2131149"/>
            <a:ext cx="3398912" cy="1323439"/>
          </a:xfrm>
          <a:prstGeom prst="rect">
            <a:avLst/>
          </a:prstGeom>
          <a:solidFill>
            <a:srgbClr val="FFF5D5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0000FF"/>
                </a:solidFill>
                <a:latin typeface="Courier"/>
                <a:cs typeface="Courier"/>
              </a:rPr>
              <a:t>Il testo, e l’icona del LED, sono entrambe delle variabili poiché devono potersi alternare al click dell’utente.</a:t>
            </a:r>
            <a:endParaRPr lang="it-IT" sz="1600" dirty="0">
              <a:solidFill>
                <a:srgbClr val="0000FF"/>
              </a:solidFill>
              <a:latin typeface="Courier"/>
              <a:cs typeface="Courier"/>
            </a:endParaRP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5471"/>
            <a:ext cx="9144000" cy="876627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CasellaDiTesto 23"/>
          <p:cNvSpPr txBox="1"/>
          <p:nvPr/>
        </p:nvSpPr>
        <p:spPr>
          <a:xfrm>
            <a:off x="6521014" y="77625"/>
            <a:ext cx="2511232" cy="307777"/>
          </a:xfrm>
          <a:prstGeom prst="rect">
            <a:avLst/>
          </a:prstGeom>
          <a:solidFill>
            <a:srgbClr val="FFF5D5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1400" dirty="0" err="1" smtClean="0">
                <a:solidFill>
                  <a:srgbClr val="800000"/>
                </a:solidFill>
                <a:latin typeface="Courier"/>
                <a:cs typeface="Courier"/>
              </a:rPr>
              <a:t>cssFiles</a:t>
            </a:r>
            <a:r>
              <a:rPr lang="it-IT" sz="1400" dirty="0" smtClean="0">
                <a:solidFill>
                  <a:srgbClr val="800000"/>
                </a:solidFill>
                <a:latin typeface="Courier"/>
                <a:cs typeface="Courier"/>
              </a:rPr>
              <a:t>/</a:t>
            </a:r>
            <a:r>
              <a:rPr lang="it-IT" sz="1400" dirty="0" err="1" smtClean="0">
                <a:solidFill>
                  <a:srgbClr val="800000"/>
                </a:solidFill>
                <a:latin typeface="Courier"/>
                <a:cs typeface="Courier"/>
              </a:rPr>
              <a:t>wireless.css</a:t>
            </a:r>
            <a:endParaRPr lang="it-IT" sz="1400" dirty="0">
              <a:solidFill>
                <a:srgbClr val="800000"/>
              </a:solidFill>
              <a:latin typeface="Courier"/>
              <a:cs typeface="Courier"/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3509291" y="3583422"/>
            <a:ext cx="1963531" cy="20174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asellaDiTesto 25"/>
          <p:cNvSpPr txBox="1"/>
          <p:nvPr/>
        </p:nvSpPr>
        <p:spPr>
          <a:xfrm>
            <a:off x="5038339" y="4547964"/>
            <a:ext cx="3993907" cy="2062103"/>
          </a:xfrm>
          <a:prstGeom prst="rect">
            <a:avLst/>
          </a:prstGeom>
          <a:solidFill>
            <a:srgbClr val="FFF5D5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0000FF"/>
                </a:solidFill>
                <a:latin typeface="Courier"/>
                <a:cs typeface="Courier"/>
              </a:rPr>
              <a:t>Questa è la funzione che infine sottomette al server (Apache) la richiesta di generare il processo che ascolta sulla porta e attende i pacchetti UDP: come argomento passiamo il testo corrente del bottone (</a:t>
            </a:r>
            <a:r>
              <a:rPr lang="it-IT" sz="1600" b="1" dirty="0" smtClean="0">
                <a:solidFill>
                  <a:srgbClr val="008000"/>
                </a:solidFill>
                <a:latin typeface="Courier"/>
                <a:cs typeface="Courier"/>
              </a:rPr>
              <a:t>Start</a:t>
            </a:r>
            <a:r>
              <a:rPr lang="it-IT" sz="1600" dirty="0" smtClean="0">
                <a:solidFill>
                  <a:srgbClr val="0000FF"/>
                </a:solidFill>
                <a:latin typeface="Courier"/>
                <a:cs typeface="Courier"/>
              </a:rPr>
              <a:t>)</a:t>
            </a:r>
            <a:endParaRPr lang="it-IT" sz="1600" dirty="0">
              <a:solidFill>
                <a:srgbClr val="0000FF"/>
              </a:solidFill>
              <a:latin typeface="Courier"/>
              <a:cs typeface="Courier"/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6861830" y="1540622"/>
            <a:ext cx="741633" cy="28929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478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5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4" grpId="1" animBg="1"/>
      <p:bldP spid="24" grpId="2" animBg="1"/>
      <p:bldP spid="25" grpId="0" animBg="1"/>
      <p:bldP spid="26" grpId="0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reccia sinistra 4"/>
          <p:cNvSpPr/>
          <p:nvPr/>
        </p:nvSpPr>
        <p:spPr>
          <a:xfrm>
            <a:off x="2181698" y="3769407"/>
            <a:ext cx="1709539" cy="19539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221121" y="4137052"/>
            <a:ext cx="4612161" cy="27680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8618"/>
            <a:ext cx="9144000" cy="2583945"/>
          </a:xfrm>
          <a:prstGeom prst="rect">
            <a:avLst/>
          </a:prstGeom>
        </p:spPr>
      </p:pic>
      <p:pic>
        <p:nvPicPr>
          <p:cNvPr id="10" name="Immagine 9" descr="tem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6760"/>
            <a:ext cx="9144000" cy="2583945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221121" y="4769786"/>
            <a:ext cx="4612161" cy="27680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1114321" y="1014378"/>
            <a:ext cx="7954378" cy="276803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221121" y="5394373"/>
            <a:ext cx="2532696" cy="27680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87847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19" name="Rettangolo 18"/>
          <p:cNvSpPr/>
          <p:nvPr/>
        </p:nvSpPr>
        <p:spPr>
          <a:xfrm>
            <a:off x="3319115" y="5631790"/>
            <a:ext cx="4860872" cy="81887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20" y="5378337"/>
            <a:ext cx="7779671" cy="1268183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041" y="1052361"/>
            <a:ext cx="1765300" cy="8509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ttangolo 8"/>
          <p:cNvSpPr/>
          <p:nvPr/>
        </p:nvSpPr>
        <p:spPr>
          <a:xfrm>
            <a:off x="2036379" y="984776"/>
            <a:ext cx="6260587" cy="555779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2247268" y="1487328"/>
            <a:ext cx="2715872" cy="86900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177466" y="5919880"/>
            <a:ext cx="7768571" cy="21325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202289" y="2841390"/>
            <a:ext cx="2964428" cy="2246769"/>
          </a:xfrm>
          <a:prstGeom prst="rect">
            <a:avLst/>
          </a:prstGeom>
          <a:solidFill>
            <a:srgbClr val="FFF5D5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1400" dirty="0" smtClean="0">
                <a:solidFill>
                  <a:srgbClr val="0000FF"/>
                </a:solidFill>
                <a:latin typeface="Courier"/>
                <a:cs typeface="Courier"/>
              </a:rPr>
              <a:t>Abbiamo già visto come </a:t>
            </a:r>
            <a:r>
              <a:rPr lang="it-IT" sz="1400" dirty="0">
                <a:solidFill>
                  <a:srgbClr val="0000FF"/>
                </a:solidFill>
                <a:latin typeface="Courier"/>
                <a:cs typeface="Courier"/>
              </a:rPr>
              <a:t>u</a:t>
            </a:r>
            <a:r>
              <a:rPr lang="it-IT" sz="1400" dirty="0" smtClean="0">
                <a:solidFill>
                  <a:srgbClr val="0000FF"/>
                </a:solidFill>
                <a:latin typeface="Courier"/>
                <a:cs typeface="Courier"/>
              </a:rPr>
              <a:t>n’</a:t>
            </a:r>
            <a:r>
              <a:rPr lang="it-IT" sz="1400" b="1" dirty="0" smtClean="0">
                <a:solidFill>
                  <a:srgbClr val="E900E3"/>
                </a:solidFill>
                <a:latin typeface="Courier"/>
                <a:cs typeface="Courier"/>
              </a:rPr>
              <a:t>Ajax </a:t>
            </a:r>
            <a:r>
              <a:rPr lang="it-IT" sz="1400" b="1" dirty="0" err="1" smtClean="0">
                <a:solidFill>
                  <a:srgbClr val="E900E3"/>
                </a:solidFill>
                <a:latin typeface="Courier"/>
                <a:cs typeface="Courier"/>
              </a:rPr>
              <a:t>request</a:t>
            </a:r>
            <a:r>
              <a:rPr lang="it-IT" sz="1400" b="1" dirty="0" smtClean="0">
                <a:solidFill>
                  <a:srgbClr val="E900E3"/>
                </a:solidFill>
                <a:latin typeface="Courier"/>
                <a:cs typeface="Courier"/>
              </a:rPr>
              <a:t> </a:t>
            </a:r>
            <a:r>
              <a:rPr lang="it-IT" sz="1400" dirty="0" smtClean="0">
                <a:solidFill>
                  <a:srgbClr val="0000FF"/>
                </a:solidFill>
                <a:latin typeface="Courier"/>
                <a:cs typeface="Courier"/>
              </a:rPr>
              <a:t>sottometta (ad uno URL) una richiesta di esecuzione di un programma ad un server e, in modo </a:t>
            </a:r>
            <a:r>
              <a:rPr lang="it-IT" sz="1400" b="1" i="1" dirty="0" smtClean="0">
                <a:solidFill>
                  <a:srgbClr val="FF0000"/>
                </a:solidFill>
                <a:latin typeface="Courier"/>
                <a:cs typeface="Courier"/>
              </a:rPr>
              <a:t>asincrono</a:t>
            </a:r>
            <a:r>
              <a:rPr lang="it-IT" sz="1400" dirty="0" smtClean="0">
                <a:solidFill>
                  <a:srgbClr val="0000FF"/>
                </a:solidFill>
                <a:latin typeface="Courier"/>
                <a:cs typeface="Courier"/>
              </a:rPr>
              <a:t>, chiami poi una di due possibili funzioni di tipo </a:t>
            </a:r>
            <a:r>
              <a:rPr lang="it-IT" sz="1400" b="1" i="1" dirty="0" smtClean="0">
                <a:latin typeface="Courier"/>
                <a:cs typeface="Courier"/>
              </a:rPr>
              <a:t>call-back </a:t>
            </a:r>
            <a:r>
              <a:rPr lang="it-IT" sz="1400" dirty="0" smtClean="0">
                <a:solidFill>
                  <a:srgbClr val="0000FF"/>
                </a:solidFill>
                <a:latin typeface="Courier"/>
                <a:cs typeface="Courier"/>
              </a:rPr>
              <a:t>a seconda dello stato di ritorno, </a:t>
            </a:r>
            <a:r>
              <a:rPr lang="it-IT" sz="1400" b="1" i="1" dirty="0" smtClean="0">
                <a:solidFill>
                  <a:srgbClr val="008000"/>
                </a:solidFill>
                <a:latin typeface="Courier"/>
                <a:cs typeface="Courier"/>
              </a:rPr>
              <a:t>success</a:t>
            </a:r>
            <a:r>
              <a:rPr lang="it-IT" sz="1400" dirty="0" smtClean="0">
                <a:solidFill>
                  <a:srgbClr val="0000FF"/>
                </a:solidFill>
                <a:latin typeface="Courier"/>
                <a:cs typeface="Courier"/>
              </a:rPr>
              <a:t> o </a:t>
            </a:r>
            <a:r>
              <a:rPr lang="it-IT" sz="1400" b="1" i="1" dirty="0" err="1" smtClean="0">
                <a:solidFill>
                  <a:srgbClr val="FF0000"/>
                </a:solidFill>
                <a:latin typeface="Courier"/>
                <a:cs typeface="Courier"/>
              </a:rPr>
              <a:t>failure</a:t>
            </a:r>
            <a:endParaRPr lang="it-IT" sz="1400" b="1" i="1" dirty="0">
              <a:solidFill>
                <a:srgbClr val="FF0000"/>
              </a:solidFill>
              <a:latin typeface="Courier"/>
              <a:cs typeface="Courier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3308760" y="2679655"/>
            <a:ext cx="4670022" cy="250928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040" y="1043480"/>
            <a:ext cx="1625600" cy="86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CasellaDiTesto 25"/>
          <p:cNvSpPr txBox="1"/>
          <p:nvPr/>
        </p:nvSpPr>
        <p:spPr>
          <a:xfrm>
            <a:off x="38250" y="2852759"/>
            <a:ext cx="8895922" cy="32316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1500" dirty="0" smtClean="0"/>
              <a:t>http://</a:t>
            </a:r>
            <a:r>
              <a:rPr lang="it-IT" sz="1500" dirty="0" err="1" smtClean="0"/>
              <a:t>mobile.mib.infn.it</a:t>
            </a:r>
            <a:r>
              <a:rPr lang="it-IT" sz="1500" dirty="0" smtClean="0"/>
              <a:t>/</a:t>
            </a:r>
            <a:r>
              <a:rPr lang="it-IT" sz="1500" dirty="0" err="1" smtClean="0"/>
              <a:t>cgi</a:t>
            </a:r>
            <a:r>
              <a:rPr lang="it-IT" sz="1500" dirty="0" smtClean="0"/>
              <a:t>-bin/dottorato/esercizi/wireless/</a:t>
            </a:r>
            <a:r>
              <a:rPr lang="it-IT" sz="1500" dirty="0" err="1" smtClean="0"/>
              <a:t>perlFiles</a:t>
            </a:r>
            <a:r>
              <a:rPr lang="it-IT" sz="1500" dirty="0" smtClean="0"/>
              <a:t>/wireless_4.pl?action=</a:t>
            </a:r>
            <a:r>
              <a:rPr lang="it-IT" sz="1500" dirty="0" err="1" smtClean="0"/>
              <a:t>Start&amp;procID</a:t>
            </a:r>
            <a:r>
              <a:rPr lang="it-IT" sz="1500" dirty="0" smtClean="0"/>
              <a:t>=1956</a:t>
            </a:r>
            <a:endParaRPr lang="it-IT" sz="1500" dirty="0"/>
          </a:p>
        </p:txBody>
      </p:sp>
      <p:sp>
        <p:nvSpPr>
          <p:cNvPr id="11" name="Rettangolo 10"/>
          <p:cNvSpPr/>
          <p:nvPr/>
        </p:nvSpPr>
        <p:spPr>
          <a:xfrm>
            <a:off x="3124939" y="1497680"/>
            <a:ext cx="1161409" cy="16511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6" name="Gruppo 15"/>
          <p:cNvGrpSpPr/>
          <p:nvPr/>
        </p:nvGrpSpPr>
        <p:grpSpPr>
          <a:xfrm>
            <a:off x="2240914" y="1480968"/>
            <a:ext cx="1009358" cy="4058909"/>
            <a:chOff x="2232558" y="1489324"/>
            <a:chExt cx="1009358" cy="4058909"/>
          </a:xfrm>
        </p:grpSpPr>
        <p:sp>
          <p:nvSpPr>
            <p:cNvPr id="13" name="Rettangolo 12"/>
            <p:cNvSpPr/>
            <p:nvPr/>
          </p:nvSpPr>
          <p:spPr>
            <a:xfrm>
              <a:off x="2249269" y="1489324"/>
              <a:ext cx="984291" cy="206898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2249270" y="2341612"/>
              <a:ext cx="992646" cy="181831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Rettangolo 14"/>
            <p:cNvSpPr/>
            <p:nvPr/>
          </p:nvSpPr>
          <p:spPr>
            <a:xfrm>
              <a:off x="2232558" y="5324623"/>
              <a:ext cx="884026" cy="223610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2802113" y="666854"/>
            <a:ext cx="1530119" cy="1336796"/>
            <a:chOff x="2802113" y="666854"/>
            <a:chExt cx="1530119" cy="1336796"/>
          </a:xfrm>
        </p:grpSpPr>
        <p:sp>
          <p:nvSpPr>
            <p:cNvPr id="20" name="Rettangolo 19"/>
            <p:cNvSpPr/>
            <p:nvPr/>
          </p:nvSpPr>
          <p:spPr>
            <a:xfrm>
              <a:off x="3170823" y="1838531"/>
              <a:ext cx="1161409" cy="165119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2802113" y="666854"/>
              <a:ext cx="1161409" cy="165119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176900" y="2171190"/>
            <a:ext cx="5550390" cy="4121455"/>
            <a:chOff x="-139371" y="666854"/>
            <a:chExt cx="5550390" cy="4121455"/>
          </a:xfrm>
        </p:grpSpPr>
        <p:sp>
          <p:nvSpPr>
            <p:cNvPr id="24" name="Rettangolo 23"/>
            <p:cNvSpPr/>
            <p:nvPr/>
          </p:nvSpPr>
          <p:spPr>
            <a:xfrm>
              <a:off x="-139371" y="4607950"/>
              <a:ext cx="5550390" cy="180359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ttangolo 24"/>
            <p:cNvSpPr/>
            <p:nvPr/>
          </p:nvSpPr>
          <p:spPr>
            <a:xfrm>
              <a:off x="2802113" y="666854"/>
              <a:ext cx="1683035" cy="172165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707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7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2" grpId="0" animBg="1"/>
      <p:bldP spid="12" grpId="2" animBg="1"/>
      <p:bldP spid="17" grpId="2" animBg="1"/>
      <p:bldP spid="17" grpId="3" animBg="1"/>
      <p:bldP spid="26" grpId="0" animBg="1"/>
      <p:bldP spid="11" grpId="0" animBg="1"/>
      <p:bldP spid="11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3"/>
          <a:srcRect l="1220" r="2011"/>
          <a:stretch/>
        </p:blipFill>
        <p:spPr>
          <a:xfrm>
            <a:off x="5124280" y="5056635"/>
            <a:ext cx="3845431" cy="1359838"/>
          </a:xfrm>
          <a:prstGeom prst="rect">
            <a:avLst/>
          </a:prstGeom>
          <a:ln w="28575" cmpd="sng"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ttangolo 8"/>
          <p:cNvSpPr/>
          <p:nvPr/>
        </p:nvSpPr>
        <p:spPr>
          <a:xfrm>
            <a:off x="501327" y="5782195"/>
            <a:ext cx="4094173" cy="92749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1205187" y="637036"/>
            <a:ext cx="4094173" cy="449214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1628965" y="1128034"/>
            <a:ext cx="5949432" cy="462909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1773010" y="3001723"/>
            <a:ext cx="5788676" cy="237103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3295705" y="3154122"/>
            <a:ext cx="982288" cy="21325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8835" y="104221"/>
            <a:ext cx="3839855" cy="33216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ttangolo 16"/>
          <p:cNvSpPr/>
          <p:nvPr/>
        </p:nvSpPr>
        <p:spPr>
          <a:xfrm>
            <a:off x="5071761" y="102270"/>
            <a:ext cx="3845510" cy="333195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5138605" y="352944"/>
            <a:ext cx="3718176" cy="28209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5169328" y="390357"/>
            <a:ext cx="537447" cy="21125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Rettangolo 21"/>
          <p:cNvSpPr/>
          <p:nvPr/>
        </p:nvSpPr>
        <p:spPr>
          <a:xfrm>
            <a:off x="3306061" y="3365011"/>
            <a:ext cx="4238914" cy="184063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5737500" y="390358"/>
            <a:ext cx="420470" cy="21325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/>
          <p:cNvSpPr/>
          <p:nvPr/>
        </p:nvSpPr>
        <p:spPr>
          <a:xfrm>
            <a:off x="1768658" y="2838599"/>
            <a:ext cx="2509333" cy="18619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Rettangolo 24"/>
          <p:cNvSpPr/>
          <p:nvPr/>
        </p:nvSpPr>
        <p:spPr>
          <a:xfrm>
            <a:off x="5110840" y="624319"/>
            <a:ext cx="3737586" cy="261772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/>
          <p:cNvSpPr/>
          <p:nvPr/>
        </p:nvSpPr>
        <p:spPr>
          <a:xfrm>
            <a:off x="4519605" y="4679233"/>
            <a:ext cx="3000304" cy="19418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 rotWithShape="1">
          <a:blip r:embed="rId5"/>
          <a:srcRect l="4409" t="2789" b="3956"/>
          <a:stretch/>
        </p:blipFill>
        <p:spPr>
          <a:xfrm>
            <a:off x="5080000" y="114300"/>
            <a:ext cx="1114076" cy="523875"/>
          </a:xfrm>
          <a:prstGeom prst="rect">
            <a:avLst/>
          </a:prstGeom>
          <a:effectLst/>
        </p:spPr>
      </p:pic>
      <p:sp>
        <p:nvSpPr>
          <p:cNvPr id="29" name="Rettangolo 28"/>
          <p:cNvSpPr/>
          <p:nvPr/>
        </p:nvSpPr>
        <p:spPr>
          <a:xfrm>
            <a:off x="5166626" y="384796"/>
            <a:ext cx="598205" cy="20736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333" y="3381561"/>
            <a:ext cx="6236707" cy="3356075"/>
          </a:xfrm>
          <a:prstGeom prst="rect">
            <a:avLst/>
          </a:prstGeom>
          <a:ln w="28575" cmpd="sng"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Rettangolo 30"/>
          <p:cNvSpPr/>
          <p:nvPr/>
        </p:nvSpPr>
        <p:spPr>
          <a:xfrm>
            <a:off x="3294675" y="3153104"/>
            <a:ext cx="982288" cy="21325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Rettangolo 31"/>
          <p:cNvSpPr/>
          <p:nvPr/>
        </p:nvSpPr>
        <p:spPr>
          <a:xfrm>
            <a:off x="2398637" y="4379430"/>
            <a:ext cx="2374740" cy="20606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asellaDiTesto 33"/>
          <p:cNvSpPr txBox="1"/>
          <p:nvPr/>
        </p:nvSpPr>
        <p:spPr>
          <a:xfrm>
            <a:off x="809768" y="5361109"/>
            <a:ext cx="3273173" cy="92333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 smtClean="0"/>
              <a:t>Ma se il bottone è inizializzato in modalità </a:t>
            </a:r>
            <a:r>
              <a:rPr lang="it-IT" b="1" i="1" dirty="0" err="1" smtClean="0">
                <a:solidFill>
                  <a:srgbClr val="FF0000"/>
                </a:solidFill>
              </a:rPr>
              <a:t>disabled</a:t>
            </a:r>
            <a:r>
              <a:rPr lang="it-IT" dirty="0" smtClean="0"/>
              <a:t>, chi lo abilita e quando questo avviene?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52386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8" grpId="0" animBg="1"/>
      <p:bldP spid="18" grpId="1" animBg="1"/>
      <p:bldP spid="20" grpId="0" animBg="1"/>
      <p:bldP spid="20" grpId="1" animBg="1"/>
      <p:bldP spid="17" grpId="0" animBg="1"/>
      <p:bldP spid="17" grpId="1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9" grpId="0" animBg="1"/>
      <p:bldP spid="31" grpId="0" animBg="1"/>
      <p:bldP spid="32" grpId="0" animBg="1"/>
      <p:bldP spid="34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4798949" y="784137"/>
            <a:ext cx="3912464" cy="923330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Torniamo alla funzione </a:t>
            </a:r>
            <a:r>
              <a:rPr lang="it-IT" b="1" dirty="0" err="1" smtClean="0">
                <a:solidFill>
                  <a:srgbClr val="0000FF"/>
                </a:solidFill>
              </a:rPr>
              <a:t>ajaxR</a:t>
            </a:r>
            <a:r>
              <a:rPr lang="it-IT" dirty="0" smtClean="0"/>
              <a:t>, che viene usata dal bottone ‘</a:t>
            </a:r>
            <a:r>
              <a:rPr lang="it-IT" b="1" i="1" dirty="0" smtClean="0">
                <a:solidFill>
                  <a:srgbClr val="800000"/>
                </a:solidFill>
              </a:rPr>
              <a:t>Server control</a:t>
            </a:r>
            <a:r>
              <a:rPr lang="it-IT" dirty="0" smtClean="0"/>
              <a:t>’ per emettere la richiesta </a:t>
            </a:r>
            <a:r>
              <a:rPr lang="it-IT" i="1" dirty="0" err="1" smtClean="0"/>
              <a:t>ajax</a:t>
            </a:r>
            <a:r>
              <a:rPr lang="it-IT" dirty="0" smtClean="0"/>
              <a:t> al server…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3375458" y="3153593"/>
            <a:ext cx="4099991" cy="74152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85240" y="2743464"/>
            <a:ext cx="3230553" cy="1477328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Solo quando il server ha risposto e correttamente, l’aspetto dei bottoni viene aggiornato. Se il server era fermo, ora è partito e il bottone diventa ‘</a:t>
            </a:r>
            <a:r>
              <a:rPr lang="it-IT" b="1" dirty="0" smtClean="0">
                <a:solidFill>
                  <a:srgbClr val="FF0000"/>
                </a:solidFill>
              </a:rPr>
              <a:t>Stop</a:t>
            </a:r>
            <a:r>
              <a:rPr lang="it-IT" dirty="0" smtClean="0"/>
              <a:t>’.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479829" y="1898643"/>
            <a:ext cx="3230553" cy="646331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Ricordiamo, con </a:t>
            </a:r>
            <a:r>
              <a:rPr lang="it-IT" b="1" dirty="0" smtClean="0">
                <a:solidFill>
                  <a:srgbClr val="660066"/>
                </a:solidFill>
              </a:rPr>
              <a:t>AJAX</a:t>
            </a:r>
            <a:r>
              <a:rPr lang="it-IT" dirty="0" smtClean="0">
                <a:solidFill>
                  <a:srgbClr val="660066"/>
                </a:solidFill>
              </a:rPr>
              <a:t> </a:t>
            </a:r>
            <a:r>
              <a:rPr lang="it-IT" dirty="0" smtClean="0"/>
              <a:t>tutto avviene in modo </a:t>
            </a:r>
            <a:r>
              <a:rPr lang="it-IT" b="1" dirty="0" smtClean="0">
                <a:solidFill>
                  <a:srgbClr val="FF0000"/>
                </a:solidFill>
              </a:rPr>
              <a:t>ASINCRONO</a:t>
            </a:r>
            <a:r>
              <a:rPr lang="it-IT" dirty="0" smtClean="0"/>
              <a:t>!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92734" y="4319241"/>
            <a:ext cx="3230553" cy="646331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Diventa invece ‘</a:t>
            </a:r>
            <a:r>
              <a:rPr lang="it-IT" b="1" dirty="0" smtClean="0">
                <a:solidFill>
                  <a:srgbClr val="008000"/>
                </a:solidFill>
              </a:rPr>
              <a:t>Start</a:t>
            </a:r>
            <a:r>
              <a:rPr lang="it-IT" dirty="0" smtClean="0"/>
              <a:t>’ se è appena stato fermato….</a:t>
            </a:r>
            <a:endParaRPr lang="it-IT" dirty="0"/>
          </a:p>
        </p:txBody>
      </p:sp>
      <p:grpSp>
        <p:nvGrpSpPr>
          <p:cNvPr id="17" name="Gruppo 16"/>
          <p:cNvGrpSpPr/>
          <p:nvPr/>
        </p:nvGrpSpPr>
        <p:grpSpPr>
          <a:xfrm>
            <a:off x="338235" y="934024"/>
            <a:ext cx="3471606" cy="4398595"/>
            <a:chOff x="338235" y="934024"/>
            <a:chExt cx="3471606" cy="4398595"/>
          </a:xfrm>
        </p:grpSpPr>
        <p:sp>
          <p:nvSpPr>
            <p:cNvPr id="11" name="CasellaDiTesto 10"/>
            <p:cNvSpPr txBox="1"/>
            <p:nvPr/>
          </p:nvSpPr>
          <p:spPr>
            <a:xfrm>
              <a:off x="338235" y="934024"/>
              <a:ext cx="3471606" cy="1200329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4F81BD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it-IT" dirty="0" smtClean="0"/>
                <a:t>Queste sono infatti </a:t>
              </a:r>
              <a:r>
                <a:rPr lang="it-IT" b="1" i="1" dirty="0" smtClean="0">
                  <a:solidFill>
                    <a:srgbClr val="0000FF"/>
                  </a:solidFill>
                </a:rPr>
                <a:t>call-back </a:t>
              </a:r>
              <a:r>
                <a:rPr lang="it-IT" b="1" i="1" dirty="0" err="1" smtClean="0"/>
                <a:t>functions</a:t>
              </a:r>
              <a:r>
                <a:rPr lang="it-IT" dirty="0" smtClean="0"/>
                <a:t> che vengono chiamate in un momento imprecisato, </a:t>
              </a:r>
              <a:r>
                <a:rPr lang="it-IT" dirty="0"/>
                <a:t>quando </a:t>
              </a:r>
              <a:r>
                <a:rPr lang="it-IT" dirty="0" smtClean="0"/>
                <a:t>arriva la risposta dal server</a:t>
              </a:r>
              <a:endParaRPr lang="it-IT" dirty="0"/>
            </a:p>
          </p:txBody>
        </p:sp>
        <p:cxnSp>
          <p:nvCxnSpPr>
            <p:cNvPr id="13" name="Connettore 2 12"/>
            <p:cNvCxnSpPr/>
            <p:nvPr/>
          </p:nvCxnSpPr>
          <p:spPr>
            <a:xfrm>
              <a:off x="3029512" y="1989212"/>
              <a:ext cx="688525" cy="374890"/>
            </a:xfrm>
            <a:prstGeom prst="straightConnector1">
              <a:avLst/>
            </a:prstGeom>
            <a:ln>
              <a:solidFill>
                <a:srgbClr val="FF0000"/>
              </a:solidFill>
              <a:headEnd type="oval" w="lg" len="lg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/>
            <p:cNvCxnSpPr/>
            <p:nvPr/>
          </p:nvCxnSpPr>
          <p:spPr>
            <a:xfrm>
              <a:off x="3029512" y="1996863"/>
              <a:ext cx="711476" cy="3335756"/>
            </a:xfrm>
            <a:prstGeom prst="straightConnector1">
              <a:avLst/>
            </a:prstGeom>
            <a:ln>
              <a:solidFill>
                <a:srgbClr val="FF0000"/>
              </a:solidFill>
              <a:headEnd type="oval" w="lg" len="lg"/>
              <a:tailEnd type="arrow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748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0663E-6 -1.08746E-6 L 3.80663E-6 0.165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2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7" grpId="2" animBg="1"/>
      <p:bldP spid="8" grpId="0" animBg="1"/>
      <p:bldP spid="8" grpId="1" animBg="1"/>
      <p:bldP spid="9" grpId="0" animBg="1"/>
      <p:bldP spid="10" grpId="0" animBg="1"/>
      <p:bldP spid="10" grpId="1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10" name="Rettangolo 9"/>
          <p:cNvSpPr/>
          <p:nvPr/>
        </p:nvSpPr>
        <p:spPr>
          <a:xfrm>
            <a:off x="0" y="-86597"/>
            <a:ext cx="9144000" cy="6944597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r="2039"/>
          <a:stretch/>
        </p:blipFill>
        <p:spPr>
          <a:xfrm>
            <a:off x="0" y="4339315"/>
            <a:ext cx="8957584" cy="2390960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5431722" y="1985240"/>
            <a:ext cx="3542059" cy="923330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Ricordiamo che un </a:t>
            </a:r>
            <a:r>
              <a:rPr lang="it-IT" dirty="0" err="1" smtClean="0">
                <a:solidFill>
                  <a:srgbClr val="0000FF"/>
                </a:solidFill>
              </a:rPr>
              <a:t>grid</a:t>
            </a:r>
            <a:r>
              <a:rPr lang="it-IT" dirty="0" smtClean="0">
                <a:solidFill>
                  <a:srgbClr val="0000FF"/>
                </a:solidFill>
              </a:rPr>
              <a:t> panel, </a:t>
            </a:r>
            <a:r>
              <a:rPr lang="it-IT" dirty="0" smtClean="0"/>
              <a:t>per rappresentare i dati, si appoggia ad uno </a:t>
            </a:r>
            <a:r>
              <a:rPr lang="it-IT" dirty="0" err="1" smtClean="0">
                <a:solidFill>
                  <a:srgbClr val="0000FF"/>
                </a:solidFill>
              </a:rPr>
              <a:t>store</a:t>
            </a:r>
            <a:r>
              <a:rPr lang="it-IT" dirty="0" smtClean="0">
                <a:solidFill>
                  <a:srgbClr val="0000FF"/>
                </a:solidFill>
              </a:rPr>
              <a:t> </a:t>
            </a:r>
            <a:r>
              <a:rPr lang="it-IT" dirty="0" smtClean="0"/>
              <a:t>per la loro gestione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2066941" y="1335057"/>
            <a:ext cx="2743794" cy="20444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631798" y="4335535"/>
            <a:ext cx="5371996" cy="239978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2065397" y="1487457"/>
            <a:ext cx="2743794" cy="20444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1085680" y="637630"/>
            <a:ext cx="7823797" cy="508739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294" y="539057"/>
            <a:ext cx="3967533" cy="1366906"/>
          </a:xfrm>
          <a:prstGeom prst="rect">
            <a:avLst/>
          </a:prstGeom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Rettangolo 13"/>
          <p:cNvSpPr/>
          <p:nvPr/>
        </p:nvSpPr>
        <p:spPr>
          <a:xfrm>
            <a:off x="6917833" y="1187628"/>
            <a:ext cx="1950072" cy="217167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/>
          <p:cNvSpPr/>
          <p:nvPr/>
        </p:nvSpPr>
        <p:spPr>
          <a:xfrm>
            <a:off x="2063854" y="1639856"/>
            <a:ext cx="6816760" cy="140065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16"/>
          <p:cNvSpPr/>
          <p:nvPr/>
        </p:nvSpPr>
        <p:spPr>
          <a:xfrm>
            <a:off x="3245751" y="1830744"/>
            <a:ext cx="1661198" cy="19947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17"/>
          <p:cNvSpPr/>
          <p:nvPr/>
        </p:nvSpPr>
        <p:spPr>
          <a:xfrm>
            <a:off x="3273069" y="2001353"/>
            <a:ext cx="5626785" cy="20205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3242435" y="2203412"/>
            <a:ext cx="3203948" cy="66391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/>
          <p:cNvSpPr/>
          <p:nvPr/>
        </p:nvSpPr>
        <p:spPr>
          <a:xfrm>
            <a:off x="2057450" y="3010101"/>
            <a:ext cx="6726034" cy="236842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3268115" y="3175328"/>
            <a:ext cx="5417046" cy="206034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4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9" grpId="2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22" name="Rettangolo 21"/>
          <p:cNvSpPr/>
          <p:nvPr/>
        </p:nvSpPr>
        <p:spPr>
          <a:xfrm>
            <a:off x="0" y="0"/>
            <a:ext cx="9236607" cy="6966246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" name="Immagine 19"/>
          <p:cNvPicPr>
            <a:picLocks noChangeAspect="1"/>
          </p:cNvPicPr>
          <p:nvPr/>
        </p:nvPicPr>
        <p:blipFill rotWithShape="1">
          <a:blip r:embed="rId2"/>
          <a:srcRect r="52019"/>
          <a:stretch/>
        </p:blipFill>
        <p:spPr>
          <a:xfrm>
            <a:off x="481072" y="1912640"/>
            <a:ext cx="4570197" cy="1433553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 rotWithShape="1">
          <a:blip r:embed="rId3"/>
          <a:srcRect l="2146" r="4059"/>
          <a:stretch/>
        </p:blipFill>
        <p:spPr>
          <a:xfrm>
            <a:off x="7440103" y="84889"/>
            <a:ext cx="1631950" cy="1041400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178400" y="147458"/>
            <a:ext cx="6989590" cy="923330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Ancora un passo indietro. </a:t>
            </a:r>
            <a:r>
              <a:rPr lang="it-IT" dirty="0"/>
              <a:t>I</a:t>
            </a:r>
            <a:r>
              <a:rPr lang="it-IT" dirty="0" smtClean="0"/>
              <a:t>l bottone che attiva il </a:t>
            </a:r>
            <a:r>
              <a:rPr lang="it-IT" i="1" dirty="0" err="1" smtClean="0"/>
              <a:t>daemon</a:t>
            </a:r>
            <a:r>
              <a:rPr lang="it-IT" dirty="0" smtClean="0"/>
              <a:t> deve riflettere lo stato corrente del medesimo: se questo è attivo deve essere possibile fermarlo (non certo farlo partire una seconda volta) e viceversa. </a:t>
            </a:r>
            <a:endParaRPr lang="it-IT" dirty="0"/>
          </a:p>
        </p:txBody>
      </p:sp>
      <p:sp>
        <p:nvSpPr>
          <p:cNvPr id="24" name="CasellaDiTesto 23"/>
          <p:cNvSpPr txBox="1"/>
          <p:nvPr/>
        </p:nvSpPr>
        <p:spPr>
          <a:xfrm>
            <a:off x="186478" y="1156206"/>
            <a:ext cx="6989590" cy="646331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Occorre quindi una richiesta </a:t>
            </a:r>
            <a:r>
              <a:rPr lang="it-IT" dirty="0" err="1" smtClean="0"/>
              <a:t>ajax</a:t>
            </a:r>
            <a:r>
              <a:rPr lang="it-IT" dirty="0" smtClean="0"/>
              <a:t>, periodica, che chieda alla macchina remota lo stato corrente del </a:t>
            </a:r>
            <a:r>
              <a:rPr lang="it-IT" i="1" dirty="0" err="1" smtClean="0"/>
              <a:t>daemon</a:t>
            </a:r>
            <a:r>
              <a:rPr lang="it-IT" dirty="0" smtClean="0"/>
              <a:t>. </a:t>
            </a:r>
            <a:endParaRPr lang="it-IT" dirty="0"/>
          </a:p>
        </p:txBody>
      </p:sp>
      <p:grpSp>
        <p:nvGrpSpPr>
          <p:cNvPr id="27" name="Gruppo 26"/>
          <p:cNvGrpSpPr/>
          <p:nvPr/>
        </p:nvGrpSpPr>
        <p:grpSpPr>
          <a:xfrm>
            <a:off x="668990" y="3451862"/>
            <a:ext cx="6498999" cy="3406138"/>
            <a:chOff x="668990" y="3451862"/>
            <a:chExt cx="6498999" cy="3406138"/>
          </a:xfrm>
        </p:grpSpPr>
        <p:pic>
          <p:nvPicPr>
            <p:cNvPr id="25" name="Immagin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73816" y="3451862"/>
              <a:ext cx="5994173" cy="3406138"/>
            </a:xfrm>
            <a:prstGeom prst="rect">
              <a:avLst/>
            </a:prstGeom>
          </p:spPr>
        </p:pic>
        <p:pic>
          <p:nvPicPr>
            <p:cNvPr id="26" name="Immagine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8990" y="3463879"/>
              <a:ext cx="330749" cy="3394121"/>
            </a:xfrm>
            <a:prstGeom prst="rect">
              <a:avLst/>
            </a:prstGeom>
          </p:spPr>
        </p:pic>
      </p:grpSp>
      <p:sp>
        <p:nvSpPr>
          <p:cNvPr id="28" name="Rettangolo 27"/>
          <p:cNvSpPr/>
          <p:nvPr/>
        </p:nvSpPr>
        <p:spPr>
          <a:xfrm>
            <a:off x="2729277" y="1920442"/>
            <a:ext cx="1330981" cy="20599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CasellaDiTesto 28"/>
          <p:cNvSpPr txBox="1"/>
          <p:nvPr/>
        </p:nvSpPr>
        <p:spPr>
          <a:xfrm>
            <a:off x="4743382" y="1857054"/>
            <a:ext cx="4400618" cy="1477328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0000FF"/>
                </a:solidFill>
              </a:rPr>
              <a:t>setInterval</a:t>
            </a:r>
            <a:r>
              <a:rPr lang="it-IT" dirty="0" smtClean="0">
                <a:solidFill>
                  <a:srgbClr val="0000FF"/>
                </a:solidFill>
              </a:rPr>
              <a:t> </a:t>
            </a:r>
            <a:r>
              <a:rPr lang="it-IT" dirty="0" smtClean="0"/>
              <a:t>è una funzione nativa di </a:t>
            </a:r>
            <a:r>
              <a:rPr lang="it-IT" i="1" dirty="0" err="1" smtClean="0"/>
              <a:t>Javascript</a:t>
            </a:r>
            <a:r>
              <a:rPr lang="it-IT" dirty="0" smtClean="0"/>
              <a:t> che ripete ciclicamente la funzione  indicata, con una frequenza indicata in millisecondi (qui chiamiamo la funzione </a:t>
            </a:r>
            <a:r>
              <a:rPr lang="it-IT" dirty="0" err="1" smtClean="0">
                <a:solidFill>
                  <a:srgbClr val="0000FF"/>
                </a:solidFill>
              </a:rPr>
              <a:t>ajax</a:t>
            </a:r>
            <a:r>
              <a:rPr lang="it-IT" dirty="0" smtClean="0">
                <a:solidFill>
                  <a:srgbClr val="0000FF"/>
                </a:solidFill>
              </a:rPr>
              <a:t> </a:t>
            </a:r>
            <a:r>
              <a:rPr lang="it-IT" dirty="0" smtClean="0"/>
              <a:t>ogni secondo con un argomento ‘</a:t>
            </a:r>
            <a:r>
              <a:rPr lang="it-IT" b="1" dirty="0" err="1" smtClean="0">
                <a:solidFill>
                  <a:srgbClr val="008000"/>
                </a:solidFill>
              </a:rPr>
              <a:t>Check</a:t>
            </a:r>
            <a:r>
              <a:rPr lang="it-IT" dirty="0" smtClean="0"/>
              <a:t>’). </a:t>
            </a:r>
            <a:endParaRPr lang="it-IT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5143653" y="1865124"/>
            <a:ext cx="3699204" cy="1692771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A seconda dello stato del </a:t>
            </a:r>
            <a:r>
              <a:rPr lang="it-IT" i="1" dirty="0" err="1" smtClean="0"/>
              <a:t>daemon</a:t>
            </a:r>
            <a:r>
              <a:rPr lang="it-IT" dirty="0" smtClean="0"/>
              <a:t>, la funzione </a:t>
            </a:r>
            <a:r>
              <a:rPr lang="it-IT" b="1" i="1" dirty="0" smtClean="0"/>
              <a:t>call-back</a:t>
            </a:r>
            <a:r>
              <a:rPr lang="it-IT" dirty="0" smtClean="0"/>
              <a:t> di </a:t>
            </a:r>
            <a:r>
              <a:rPr lang="it-IT" b="1" dirty="0" err="1" smtClean="0">
                <a:solidFill>
                  <a:srgbClr val="0000FF"/>
                </a:solidFill>
              </a:rPr>
              <a:t>ajaxR</a:t>
            </a:r>
            <a:r>
              <a:rPr lang="it-IT" dirty="0" smtClean="0">
                <a:solidFill>
                  <a:srgbClr val="0000FF"/>
                </a:solidFill>
              </a:rPr>
              <a:t> </a:t>
            </a:r>
            <a:r>
              <a:rPr lang="it-IT" dirty="0" smtClean="0"/>
              <a:t>riceverà una stringa contenente uno dei due possibili messaggi di risposta:</a:t>
            </a:r>
          </a:p>
          <a:p>
            <a:pPr marL="285750" indent="-285750">
              <a:buFont typeface="Arial"/>
              <a:buChar char="•"/>
            </a:pPr>
            <a:r>
              <a:rPr lang="it-IT" sz="1600" dirty="0" smtClean="0">
                <a:solidFill>
                  <a:srgbClr val="0000FF"/>
                </a:solidFill>
                <a:latin typeface="Courier"/>
                <a:cs typeface="Courier"/>
              </a:rPr>
              <a:t>STATUS: </a:t>
            </a:r>
            <a:r>
              <a:rPr lang="it-IT" sz="1600" dirty="0" err="1" smtClean="0">
                <a:solidFill>
                  <a:srgbClr val="0000FF"/>
                </a:solidFill>
                <a:latin typeface="Courier"/>
                <a:cs typeface="Courier"/>
              </a:rPr>
              <a:t>running</a:t>
            </a:r>
            <a:endParaRPr lang="it-IT" dirty="0" smtClean="0"/>
          </a:p>
          <a:p>
            <a:pPr marL="285750" indent="-285750">
              <a:buFont typeface="Arial"/>
              <a:buChar char="•"/>
            </a:pPr>
            <a:r>
              <a:rPr lang="it-IT" sz="1600" dirty="0" smtClean="0">
                <a:solidFill>
                  <a:srgbClr val="0000FF"/>
                </a:solidFill>
                <a:latin typeface="Courier"/>
                <a:cs typeface="Courier"/>
              </a:rPr>
              <a:t>STATUS: </a:t>
            </a:r>
            <a:r>
              <a:rPr lang="it-IT" sz="1600" dirty="0" err="1" smtClean="0">
                <a:solidFill>
                  <a:srgbClr val="0000FF"/>
                </a:solidFill>
                <a:latin typeface="Courier"/>
                <a:cs typeface="Courier"/>
              </a:rPr>
              <a:t>stopped</a:t>
            </a:r>
            <a:endParaRPr lang="it-IT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181395" y="283468"/>
            <a:ext cx="6989590" cy="646331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Di nuovo, tutto il sistema si regge sul concetto di </a:t>
            </a:r>
            <a:r>
              <a:rPr lang="it-IT" dirty="0" err="1" smtClean="0"/>
              <a:t>asincronicità</a:t>
            </a:r>
            <a:r>
              <a:rPr lang="it-IT" dirty="0" smtClean="0"/>
              <a:t>, che rende ovviamente l’analisi del codice e la ricerca di errori molto complessa.</a:t>
            </a:r>
            <a:endParaRPr lang="it-IT" dirty="0"/>
          </a:p>
        </p:txBody>
      </p:sp>
      <p:sp>
        <p:nvSpPr>
          <p:cNvPr id="32" name="Rettangolo 31"/>
          <p:cNvSpPr/>
          <p:nvPr/>
        </p:nvSpPr>
        <p:spPr>
          <a:xfrm>
            <a:off x="2330749" y="4015261"/>
            <a:ext cx="4821974" cy="22444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3" name="Rettangolo 32"/>
          <p:cNvSpPr/>
          <p:nvPr/>
        </p:nvSpPr>
        <p:spPr>
          <a:xfrm>
            <a:off x="2361758" y="5325641"/>
            <a:ext cx="4821974" cy="22444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437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decel="10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85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499050" y="2148890"/>
            <a:ext cx="5381160" cy="1754327"/>
          </a:xfrm>
          <a:prstGeom prst="rect">
            <a:avLst/>
          </a:prstGeom>
          <a:solidFill>
            <a:srgbClr val="FFFFFF"/>
          </a:solidFill>
          <a:ln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Analizziamo ora lo script in </a:t>
            </a:r>
            <a:r>
              <a:rPr lang="it-IT" b="1" dirty="0" err="1" smtClean="0">
                <a:solidFill>
                  <a:srgbClr val="800000"/>
                </a:solidFill>
              </a:rPr>
              <a:t>perl</a:t>
            </a:r>
            <a:r>
              <a:rPr lang="it-IT" dirty="0" smtClean="0"/>
              <a:t>, </a:t>
            </a:r>
            <a:r>
              <a:rPr lang="it-IT" i="1" dirty="0" smtClean="0"/>
              <a:t>server-side</a:t>
            </a:r>
            <a:r>
              <a:rPr lang="it-IT" dirty="0" smtClean="0"/>
              <a:t>, dedicato a gestire la funzionalità del </a:t>
            </a:r>
            <a:r>
              <a:rPr lang="it-IT" i="1" dirty="0" err="1" smtClean="0"/>
              <a:t>daemon</a:t>
            </a:r>
            <a:r>
              <a:rPr lang="it-IT" dirty="0"/>
              <a:t>.</a:t>
            </a:r>
            <a:r>
              <a:rPr lang="it-IT" dirty="0" smtClean="0"/>
              <a:t> Suo compito sarà triplice: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Farlo partire se attualmente fermo.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Fermarlo se attualmente corrente.</a:t>
            </a:r>
          </a:p>
          <a:p>
            <a:pPr marL="285750" indent="-285750">
              <a:buFont typeface="Arial"/>
              <a:buChar char="•"/>
            </a:pPr>
            <a:r>
              <a:rPr lang="it-IT" dirty="0" smtClean="0"/>
              <a:t>Verificarne lo stato e comunicarlo all’utente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186755" y="2156719"/>
            <a:ext cx="3174838" cy="103706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82646" y="3327020"/>
            <a:ext cx="5093188" cy="72591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458839" y="4162323"/>
            <a:ext cx="6595806" cy="2548193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sinistra 10"/>
          <p:cNvSpPr/>
          <p:nvPr/>
        </p:nvSpPr>
        <p:spPr>
          <a:xfrm>
            <a:off x="4219677" y="3670709"/>
            <a:ext cx="2605548" cy="180258"/>
          </a:xfrm>
          <a:prstGeom prst="leftArrow">
            <a:avLst/>
          </a:prstGeom>
          <a:solidFill>
            <a:srgbClr val="FFD0A1"/>
          </a:solidFill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sinistra 11"/>
          <p:cNvSpPr/>
          <p:nvPr/>
        </p:nvSpPr>
        <p:spPr>
          <a:xfrm>
            <a:off x="2135238" y="2176206"/>
            <a:ext cx="2605548" cy="180258"/>
          </a:xfrm>
          <a:prstGeom prst="leftArrow">
            <a:avLst/>
          </a:prstGeom>
          <a:solidFill>
            <a:srgbClr val="FFD0A1"/>
          </a:solidFill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154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1" grpId="0" animBg="1"/>
      <p:bldP spid="12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" y="0"/>
            <a:ext cx="9137009" cy="6858000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86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7" name="Freccia sinistra 6"/>
          <p:cNvSpPr/>
          <p:nvPr/>
        </p:nvSpPr>
        <p:spPr>
          <a:xfrm>
            <a:off x="4219677" y="3670709"/>
            <a:ext cx="2605548" cy="180258"/>
          </a:xfrm>
          <a:prstGeom prst="leftArrow">
            <a:avLst/>
          </a:prstGeom>
          <a:solidFill>
            <a:srgbClr val="FFD0A1"/>
          </a:solidFill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465334" y="1476655"/>
            <a:ext cx="2812085" cy="90766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462057" y="2432022"/>
            <a:ext cx="1274975" cy="29643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462057" y="3005570"/>
            <a:ext cx="7428330" cy="309862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576766" y="3341506"/>
            <a:ext cx="7280847" cy="37836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565295" y="3838035"/>
            <a:ext cx="7280847" cy="37836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565295" y="4313260"/>
            <a:ext cx="3572447" cy="158609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483360" y="6361648"/>
            <a:ext cx="1245479" cy="21777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719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7 L -0.07257 -0.49097 " pathEditMode="relative" ptsTypes="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458839" y="4162323"/>
            <a:ext cx="6595806" cy="2548193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sinistra 10"/>
          <p:cNvSpPr/>
          <p:nvPr/>
        </p:nvSpPr>
        <p:spPr>
          <a:xfrm>
            <a:off x="4219677" y="3670709"/>
            <a:ext cx="2605548" cy="180258"/>
          </a:xfrm>
          <a:prstGeom prst="leftArrow">
            <a:avLst/>
          </a:prstGeom>
          <a:solidFill>
            <a:srgbClr val="FFD0A1"/>
          </a:solidFill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sinistra 11"/>
          <p:cNvSpPr/>
          <p:nvPr/>
        </p:nvSpPr>
        <p:spPr>
          <a:xfrm>
            <a:off x="2135238" y="2176206"/>
            <a:ext cx="2605548" cy="180258"/>
          </a:xfrm>
          <a:prstGeom prst="leftArrow">
            <a:avLst/>
          </a:prstGeom>
          <a:solidFill>
            <a:srgbClr val="FFD0A1"/>
          </a:solidFill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9860671"/>
      </p:ext>
    </p:extLst>
  </p:cSld>
  <p:clrMapOvr>
    <a:masterClrMapping/>
  </p:clrMapOvr>
  <p:transition xmlns:p14="http://schemas.microsoft.com/office/powerpoint/2010/main" spd="slow">
    <p:push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11111E-6 2.96296E-6 L -0.00174 0.02384 " pathEditMode="relative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L 0.08784 0.025 " pathEditMode="relative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88</a:t>
            </a:fld>
            <a:endParaRPr lang="en-US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182646" y="3818192"/>
            <a:ext cx="5093188" cy="21835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458839" y="4162323"/>
            <a:ext cx="6595806" cy="2548193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uppo 4"/>
          <p:cNvGrpSpPr/>
          <p:nvPr/>
        </p:nvGrpSpPr>
        <p:grpSpPr>
          <a:xfrm>
            <a:off x="0" y="0"/>
            <a:ext cx="9137009" cy="6858000"/>
            <a:chOff x="0" y="0"/>
            <a:chExt cx="9137009" cy="6858000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37009" cy="6858000"/>
            </a:xfrm>
            <a:prstGeom prst="rect">
              <a:avLst/>
            </a:prstGeom>
          </p:spPr>
        </p:pic>
        <p:sp>
          <p:nvSpPr>
            <p:cNvPr id="15" name="Rettangolo 14"/>
            <p:cNvSpPr/>
            <p:nvPr/>
          </p:nvSpPr>
          <p:spPr>
            <a:xfrm>
              <a:off x="537497" y="3339691"/>
              <a:ext cx="6595806" cy="3379019"/>
            </a:xfrm>
            <a:prstGeom prst="rect">
              <a:avLst/>
            </a:prstGeom>
            <a:solidFill>
              <a:srgbClr val="FFFFFF">
                <a:alpha val="9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4" name="Rettangolo 13"/>
          <p:cNvSpPr/>
          <p:nvPr/>
        </p:nvSpPr>
        <p:spPr>
          <a:xfrm>
            <a:off x="473529" y="2466257"/>
            <a:ext cx="2132020" cy="27858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sinistra 12"/>
          <p:cNvSpPr/>
          <p:nvPr/>
        </p:nvSpPr>
        <p:spPr>
          <a:xfrm>
            <a:off x="4432709" y="294967"/>
            <a:ext cx="2605548" cy="180258"/>
          </a:xfrm>
          <a:prstGeom prst="leftArrow">
            <a:avLst/>
          </a:prstGeom>
          <a:solidFill>
            <a:srgbClr val="FFD0A1"/>
          </a:solidFill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9971035"/>
      </p:ext>
    </p:extLst>
  </p:cSld>
  <p:clrMapOvr>
    <a:masterClrMapping/>
  </p:clrMapOvr>
  <p:transition xmlns:p14="http://schemas.microsoft.com/office/powerpoint/2010/main" spd="slow">
    <p:push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89</a:t>
            </a:fld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06303" y="999611"/>
            <a:ext cx="1640407" cy="123722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uppo 10"/>
          <p:cNvGrpSpPr/>
          <p:nvPr/>
        </p:nvGrpSpPr>
        <p:grpSpPr>
          <a:xfrm>
            <a:off x="499749" y="2307301"/>
            <a:ext cx="5298006" cy="2744841"/>
            <a:chOff x="499749" y="2307301"/>
            <a:chExt cx="5298006" cy="2744841"/>
          </a:xfrm>
        </p:grpSpPr>
        <p:sp>
          <p:nvSpPr>
            <p:cNvPr id="8" name="Rettangolo 7"/>
            <p:cNvSpPr/>
            <p:nvPr/>
          </p:nvSpPr>
          <p:spPr>
            <a:xfrm>
              <a:off x="503026" y="2307301"/>
              <a:ext cx="5289813" cy="216312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507942" y="2975894"/>
              <a:ext cx="5289813" cy="216312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499749" y="4835830"/>
              <a:ext cx="5289813" cy="216312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" name="Rettangolo 11"/>
          <p:cNvSpPr/>
          <p:nvPr/>
        </p:nvSpPr>
        <p:spPr>
          <a:xfrm>
            <a:off x="503026" y="2315495"/>
            <a:ext cx="5298006" cy="65876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507943" y="2975895"/>
            <a:ext cx="5298006" cy="187468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496471" y="4875160"/>
            <a:ext cx="8516431" cy="170098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712542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Immagine 5" descr="ph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890" y="1027760"/>
            <a:ext cx="3243361" cy="5330983"/>
          </a:xfrm>
          <a:prstGeom prst="rect">
            <a:avLst/>
          </a:prstGeom>
          <a:effectLst>
            <a:outerShdw blurRad="136525" dist="215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9033" y="1107213"/>
            <a:ext cx="5694283" cy="5185987"/>
          </a:xfrm>
          <a:prstGeom prst="rect">
            <a:avLst/>
          </a:prstGeom>
          <a:ln w="28575" cmpd="sng">
            <a:solidFill>
              <a:schemeClr val="tx1"/>
            </a:solidFill>
          </a:ln>
          <a:effectLst>
            <a:outerShdw blurRad="95250" dist="1143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asellaDiTesto 7"/>
          <p:cNvSpPr txBox="1"/>
          <p:nvPr/>
        </p:nvSpPr>
        <p:spPr>
          <a:xfrm>
            <a:off x="105828" y="6048959"/>
            <a:ext cx="5507725" cy="30777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1400" dirty="0" smtClean="0">
                <a:hlinkClick r:id="rId4"/>
              </a:rPr>
              <a:t>https://play.google.com/store/apps/details?id=org.zwiener.wimu&amp;hl=en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192878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14" name="CasellaDiTesto 13"/>
          <p:cNvSpPr txBox="1"/>
          <p:nvPr/>
        </p:nvSpPr>
        <p:spPr>
          <a:xfrm>
            <a:off x="4481871" y="2249948"/>
            <a:ext cx="4498257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Il costruttore crea un oggetto di tipo </a:t>
            </a:r>
            <a:r>
              <a:rPr lang="it-IT" i="1" dirty="0" err="1" smtClean="0">
                <a:solidFill>
                  <a:srgbClr val="800000"/>
                </a:solidFill>
              </a:rPr>
              <a:t>deamon</a:t>
            </a:r>
            <a:r>
              <a:rPr lang="it-IT" dirty="0" smtClean="0"/>
              <a:t>, assegnandogli un identificatore (preso dal file </a:t>
            </a:r>
            <a:r>
              <a:rPr lang="it-IT" b="1" dirty="0" err="1" smtClean="0">
                <a:solidFill>
                  <a:srgbClr val="0000FF"/>
                </a:solidFill>
              </a:rPr>
              <a:t>pidfile.pid</a:t>
            </a:r>
            <a:r>
              <a:rPr lang="it-IT" dirty="0" smtClean="0"/>
              <a:t>) e una zona di lavoro. Il programma a questo punto </a:t>
            </a:r>
            <a:r>
              <a:rPr lang="it-IT" b="1" u="sng" dirty="0" smtClean="0"/>
              <a:t>prepara</a:t>
            </a:r>
            <a:r>
              <a:rPr lang="it-IT" dirty="0" smtClean="0"/>
              <a:t> un </a:t>
            </a:r>
            <a:r>
              <a:rPr lang="it-IT" i="1" dirty="0" err="1" smtClean="0">
                <a:solidFill>
                  <a:srgbClr val="800000"/>
                </a:solidFill>
              </a:rPr>
              <a:t>deamon</a:t>
            </a:r>
            <a:r>
              <a:rPr lang="it-IT" dirty="0" smtClean="0">
                <a:solidFill>
                  <a:srgbClr val="800000"/>
                </a:solidFill>
              </a:rPr>
              <a:t> </a:t>
            </a:r>
            <a:r>
              <a:rPr lang="it-IT" dirty="0" smtClean="0"/>
              <a:t>(che in seguito diverrà tale tramite opportuno </a:t>
            </a:r>
            <a:r>
              <a:rPr lang="it-IT" b="1" i="1" dirty="0" err="1" smtClean="0">
                <a:solidFill>
                  <a:srgbClr val="660066"/>
                </a:solidFill>
              </a:rPr>
              <a:t>fork</a:t>
            </a:r>
            <a:r>
              <a:rPr lang="it-IT" dirty="0" smtClean="0"/>
              <a:t>).  </a:t>
            </a:r>
            <a:endParaRPr lang="it-IT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4863691" y="684980"/>
            <a:ext cx="410005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Il file </a:t>
            </a:r>
            <a:r>
              <a:rPr lang="it-IT" b="1" dirty="0" smtClean="0">
                <a:solidFill>
                  <a:srgbClr val="0000FF"/>
                </a:solidFill>
              </a:rPr>
              <a:t>/</a:t>
            </a:r>
            <a:r>
              <a:rPr lang="it-IT" b="1" dirty="0" err="1" smtClean="0">
                <a:solidFill>
                  <a:srgbClr val="0000FF"/>
                </a:solidFill>
              </a:rPr>
              <a:t>tmp</a:t>
            </a:r>
            <a:r>
              <a:rPr lang="it-IT" b="1" dirty="0" smtClean="0">
                <a:solidFill>
                  <a:srgbClr val="0000FF"/>
                </a:solidFill>
              </a:rPr>
              <a:t>/</a:t>
            </a:r>
            <a:r>
              <a:rPr lang="it-IT" b="1" dirty="0" err="1" smtClean="0">
                <a:solidFill>
                  <a:srgbClr val="0000FF"/>
                </a:solidFill>
              </a:rPr>
              <a:t>pidfile.pid</a:t>
            </a:r>
            <a:r>
              <a:rPr lang="it-IT" b="1" dirty="0" smtClean="0">
                <a:solidFill>
                  <a:srgbClr val="0000FF"/>
                </a:solidFill>
              </a:rPr>
              <a:t> </a:t>
            </a:r>
            <a:r>
              <a:rPr lang="it-IT" dirty="0" smtClean="0"/>
              <a:t>viene usato come storage per contenere il PID del processo deputato a ricevere pacchetti UDP in rete</a:t>
            </a:r>
            <a:endParaRPr lang="it-IT" dirty="0"/>
          </a:p>
        </p:txBody>
      </p:sp>
      <p:sp>
        <p:nvSpPr>
          <p:cNvPr id="18" name="Rettangolo 17"/>
          <p:cNvSpPr/>
          <p:nvPr/>
        </p:nvSpPr>
        <p:spPr>
          <a:xfrm>
            <a:off x="439174" y="5178324"/>
            <a:ext cx="6595806" cy="1540386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448948" y="4154130"/>
            <a:ext cx="5106278" cy="21303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453864" y="4347498"/>
            <a:ext cx="5715878" cy="69153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4503174" y="5171767"/>
            <a:ext cx="4416322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Il metodo </a:t>
            </a:r>
            <a:r>
              <a:rPr lang="it-IT" b="1" dirty="0" smtClean="0">
                <a:solidFill>
                  <a:srgbClr val="0000FF"/>
                </a:solidFill>
              </a:rPr>
              <a:t>Status</a:t>
            </a:r>
            <a:r>
              <a:rPr lang="it-IT" dirty="0" smtClean="0"/>
              <a:t>, dato l’identificatore di un particolare </a:t>
            </a:r>
            <a:r>
              <a:rPr lang="it-IT" i="1" dirty="0" err="1" smtClean="0">
                <a:solidFill>
                  <a:srgbClr val="800000"/>
                </a:solidFill>
              </a:rPr>
              <a:t>daemon</a:t>
            </a:r>
            <a:r>
              <a:rPr lang="it-IT" dirty="0">
                <a:solidFill>
                  <a:srgbClr val="800000"/>
                </a:solidFill>
              </a:rPr>
              <a:t> </a:t>
            </a:r>
            <a:r>
              <a:rPr lang="it-IT" dirty="0" smtClean="0"/>
              <a:t>restituisce </a:t>
            </a:r>
            <a:r>
              <a:rPr lang="it-IT" sz="1600" b="1" dirty="0" err="1" smtClean="0">
                <a:solidFill>
                  <a:srgbClr val="0000FF"/>
                </a:solidFill>
                <a:latin typeface="Courier"/>
                <a:cs typeface="Courier"/>
              </a:rPr>
              <a:t>null</a:t>
            </a:r>
            <a:r>
              <a:rPr lang="it-IT" sz="1600" dirty="0" smtClean="0">
                <a:solidFill>
                  <a:srgbClr val="0000FF"/>
                </a:solidFill>
              </a:rPr>
              <a:t> </a:t>
            </a:r>
            <a:r>
              <a:rPr lang="it-IT" dirty="0" smtClean="0"/>
              <a:t>se il demone è inattivo, il suo </a:t>
            </a:r>
            <a:r>
              <a:rPr lang="it-IT" b="1" dirty="0" smtClean="0"/>
              <a:t>PID</a:t>
            </a:r>
            <a:r>
              <a:rPr lang="it-IT" dirty="0" smtClean="0"/>
              <a:t> altrimenti.</a:t>
            </a:r>
            <a:endParaRPr lang="it-IT" dirty="0"/>
          </a:p>
        </p:txBody>
      </p:sp>
      <p:sp>
        <p:nvSpPr>
          <p:cNvPr id="16" name="Rettangolo 15"/>
          <p:cNvSpPr/>
          <p:nvPr/>
        </p:nvSpPr>
        <p:spPr>
          <a:xfrm>
            <a:off x="453864" y="4986594"/>
            <a:ext cx="3970652" cy="21303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5735484" y="3916516"/>
            <a:ext cx="299064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La prima volta il file non esiste e quindi </a:t>
            </a:r>
            <a:r>
              <a:rPr lang="it-IT" sz="1600" b="1" dirty="0" smtClean="0">
                <a:solidFill>
                  <a:srgbClr val="0000FF"/>
                </a:solidFill>
                <a:latin typeface="Courier"/>
                <a:cs typeface="Courier"/>
              </a:rPr>
              <a:t>$</a:t>
            </a:r>
            <a:r>
              <a:rPr lang="it-IT" sz="1600" b="1" dirty="0" err="1" smtClean="0">
                <a:solidFill>
                  <a:srgbClr val="0000FF"/>
                </a:solidFill>
                <a:latin typeface="Courier"/>
                <a:cs typeface="Courier"/>
              </a:rPr>
              <a:t>pf</a:t>
            </a:r>
            <a:r>
              <a:rPr lang="it-IT" sz="1600" dirty="0">
                <a:solidFill>
                  <a:srgbClr val="0000FF"/>
                </a:solidFill>
                <a:latin typeface="+mj-lt"/>
                <a:cs typeface="Courier"/>
              </a:rPr>
              <a:t> </a:t>
            </a:r>
            <a:r>
              <a:rPr lang="it-IT" dirty="0" smtClean="0"/>
              <a:t>punterà a </a:t>
            </a:r>
            <a:r>
              <a:rPr lang="it-IT" sz="1600" b="1" dirty="0" err="1" smtClean="0">
                <a:solidFill>
                  <a:srgbClr val="0000FF"/>
                </a:solidFill>
                <a:latin typeface="Courier"/>
                <a:cs typeface="Courier"/>
              </a:rPr>
              <a:t>null</a:t>
            </a:r>
            <a:r>
              <a:rPr lang="it-IT" dirty="0" smtClean="0"/>
              <a:t>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8306228"/>
      </p:ext>
    </p:extLst>
  </p:cSld>
  <p:clrMapOvr>
    <a:masterClrMapping/>
  </p:clrMapOvr>
  <p:transition xmlns:p14="http://schemas.microsoft.com/office/powerpoint/2010/main" spd="slow">
    <p:push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2" animBg="1"/>
      <p:bldP spid="17" grpId="3" animBg="1"/>
      <p:bldP spid="12" grpId="0" animBg="1"/>
      <p:bldP spid="12" grpId="1" animBg="1"/>
      <p:bldP spid="13" grpId="0" animBg="1"/>
      <p:bldP spid="13" grpId="1" animBg="1"/>
      <p:bldP spid="15" grpId="0" animBg="1"/>
      <p:bldP spid="16" grpId="0" animBg="1"/>
      <p:bldP spid="5" grpId="0" animBg="1"/>
      <p:bldP spid="5" grpId="1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45670" y="784543"/>
            <a:ext cx="6109169" cy="163379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50586" y="2467499"/>
            <a:ext cx="7734769" cy="243348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598071" y="1492466"/>
            <a:ext cx="5899414" cy="53258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676729" y="3152478"/>
            <a:ext cx="7475852" cy="141256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457630" y="4988331"/>
            <a:ext cx="3375161" cy="156461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3725688" y="3807078"/>
            <a:ext cx="5203606" cy="20313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Questo è il punto in cui avviene lo sdoppiamento del programma (</a:t>
            </a:r>
            <a:r>
              <a:rPr lang="it-IT" b="1" i="1" dirty="0" err="1" smtClean="0">
                <a:solidFill>
                  <a:srgbClr val="660066"/>
                </a:solidFill>
              </a:rPr>
              <a:t>fork</a:t>
            </a:r>
            <a:r>
              <a:rPr lang="it-IT" dirty="0" smtClean="0"/>
              <a:t>). Le istruzioni dalla riga </a:t>
            </a:r>
            <a:r>
              <a:rPr lang="it-IT" dirty="0" smtClean="0">
                <a:solidFill>
                  <a:srgbClr val="0000FF"/>
                </a:solidFill>
              </a:rPr>
              <a:t>35 </a:t>
            </a:r>
            <a:r>
              <a:rPr lang="it-IT" dirty="0" smtClean="0"/>
              <a:t>in avanti vengono eseguite in un </a:t>
            </a:r>
            <a:r>
              <a:rPr lang="it-IT" i="1" dirty="0" err="1" smtClean="0"/>
              <a:t>thread</a:t>
            </a:r>
            <a:r>
              <a:rPr lang="it-IT" dirty="0" smtClean="0"/>
              <a:t> parallelo, asincrono. In particolare viene attivato la funzione </a:t>
            </a:r>
            <a:r>
              <a:rPr lang="it-IT" b="1" dirty="0" err="1" smtClean="0">
                <a:solidFill>
                  <a:srgbClr val="C0625D"/>
                </a:solidFill>
              </a:rPr>
              <a:t>startReceiving</a:t>
            </a:r>
            <a:r>
              <a:rPr lang="it-IT" dirty="0" smtClean="0"/>
              <a:t> nel package </a:t>
            </a:r>
            <a:r>
              <a:rPr lang="it-IT" b="1" dirty="0" err="1" smtClean="0">
                <a:solidFill>
                  <a:srgbClr val="C0625D"/>
                </a:solidFill>
              </a:rPr>
              <a:t>udpReceiveData.pm</a:t>
            </a:r>
            <a:r>
              <a:rPr lang="it-IT" b="1" dirty="0" smtClean="0">
                <a:solidFill>
                  <a:srgbClr val="C0625D"/>
                </a:solidFill>
              </a:rPr>
              <a:t> </a:t>
            </a:r>
            <a:r>
              <a:rPr lang="it-IT" dirty="0" smtClean="0"/>
              <a:t>che da qui in avanti procede come un processo in background (eterno). Vedremo tra poco cosa fa questo </a:t>
            </a:r>
            <a:r>
              <a:rPr lang="it-IT" i="1" dirty="0" err="1" smtClean="0"/>
              <a:t>detached</a:t>
            </a:r>
            <a:r>
              <a:rPr lang="it-IT" i="1" dirty="0" smtClean="0"/>
              <a:t>  </a:t>
            </a:r>
            <a:r>
              <a:rPr lang="it-IT" i="1" dirty="0" err="1" smtClean="0"/>
              <a:t>thread</a:t>
            </a:r>
            <a:r>
              <a:rPr lang="it-IT" dirty="0" smtClean="0"/>
              <a:t>.</a:t>
            </a:r>
            <a:endParaRPr lang="it-IT" dirty="0"/>
          </a:p>
        </p:txBody>
      </p:sp>
      <p:cxnSp>
        <p:nvCxnSpPr>
          <p:cNvPr id="15" name="Connettore 2 14"/>
          <p:cNvCxnSpPr/>
          <p:nvPr/>
        </p:nvCxnSpPr>
        <p:spPr>
          <a:xfrm flipH="1" flipV="1">
            <a:off x="2088527" y="1637274"/>
            <a:ext cx="2050276" cy="2287594"/>
          </a:xfrm>
          <a:prstGeom prst="straightConnector1">
            <a:avLst/>
          </a:prstGeom>
          <a:ln>
            <a:solidFill>
              <a:srgbClr val="FF0000"/>
            </a:solidFill>
            <a:headEnd type="oval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3939290" y="3982431"/>
            <a:ext cx="4835584" cy="175432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Qui si chiede l’interruzione forzata (</a:t>
            </a:r>
            <a:r>
              <a:rPr lang="it-IT" sz="1600" b="1" dirty="0" err="1" smtClean="0">
                <a:solidFill>
                  <a:srgbClr val="0000FF"/>
                </a:solidFill>
                <a:latin typeface="Courier"/>
                <a:cs typeface="Courier"/>
              </a:rPr>
              <a:t>kill</a:t>
            </a:r>
            <a:r>
              <a:rPr lang="it-IT" sz="1600" b="1" dirty="0" smtClean="0">
                <a:solidFill>
                  <a:srgbClr val="0000FF"/>
                </a:solidFill>
                <a:latin typeface="Courier"/>
                <a:cs typeface="Courier"/>
              </a:rPr>
              <a:t> -9</a:t>
            </a:r>
            <a:r>
              <a:rPr lang="it-IT" dirty="0" smtClean="0"/>
              <a:t>) del processo </a:t>
            </a:r>
            <a:r>
              <a:rPr lang="it-IT" i="1" dirty="0" err="1" smtClean="0"/>
              <a:t>daemon</a:t>
            </a:r>
            <a:r>
              <a:rPr lang="it-IT" dirty="0" smtClean="0"/>
              <a:t> attivo: per poter cancellare la </a:t>
            </a:r>
            <a:r>
              <a:rPr lang="it-IT" i="1" dirty="0" err="1" smtClean="0"/>
              <a:t>shared</a:t>
            </a:r>
            <a:r>
              <a:rPr lang="it-IT" i="1" dirty="0" smtClean="0"/>
              <a:t> </a:t>
            </a:r>
            <a:r>
              <a:rPr lang="it-IT" i="1" dirty="0" err="1" smtClean="0"/>
              <a:t>memory</a:t>
            </a:r>
            <a:r>
              <a:rPr lang="it-IT" dirty="0" smtClean="0"/>
              <a:t> ad esso associata (creata dal demone stesso all’avvio), si usa il comando di </a:t>
            </a:r>
            <a:r>
              <a:rPr lang="it-IT" i="1" dirty="0" err="1" smtClean="0"/>
              <a:t>shell</a:t>
            </a:r>
            <a:r>
              <a:rPr lang="it-IT" dirty="0" smtClean="0"/>
              <a:t> </a:t>
            </a:r>
            <a:r>
              <a:rPr lang="it-IT" sz="1600" b="1" dirty="0" err="1" smtClean="0">
                <a:solidFill>
                  <a:srgbClr val="0000FF"/>
                </a:solidFill>
                <a:latin typeface="Courier"/>
                <a:cs typeface="Courier"/>
              </a:rPr>
              <a:t>ipcrm</a:t>
            </a:r>
            <a:r>
              <a:rPr lang="it-IT" sz="1600" dirty="0" smtClean="0">
                <a:solidFill>
                  <a:srgbClr val="0000FF"/>
                </a:solidFill>
              </a:rPr>
              <a:t> </a:t>
            </a:r>
            <a:r>
              <a:rPr lang="it-IT" dirty="0" smtClean="0"/>
              <a:t>che richiede un </a:t>
            </a:r>
            <a:r>
              <a:rPr lang="it-IT" b="1" dirty="0" smtClean="0">
                <a:solidFill>
                  <a:srgbClr val="0000FF"/>
                </a:solidFill>
              </a:rPr>
              <a:t>id</a:t>
            </a:r>
            <a:r>
              <a:rPr lang="it-IT" dirty="0" smtClean="0"/>
              <a:t> (recuperato dal file temporaneo nel quale il demone si è registrato)</a:t>
            </a:r>
            <a:endParaRPr lang="it-IT" dirty="0"/>
          </a:p>
        </p:txBody>
      </p:sp>
      <p:cxnSp>
        <p:nvCxnSpPr>
          <p:cNvPr id="17" name="Connettore 2 16"/>
          <p:cNvCxnSpPr/>
          <p:nvPr/>
        </p:nvCxnSpPr>
        <p:spPr>
          <a:xfrm flipH="1" flipV="1">
            <a:off x="2899457" y="3335756"/>
            <a:ext cx="1078690" cy="757431"/>
          </a:xfrm>
          <a:prstGeom prst="straightConnector1">
            <a:avLst/>
          </a:prstGeom>
          <a:ln>
            <a:solidFill>
              <a:srgbClr val="FF0000"/>
            </a:solidFill>
            <a:headEnd type="oval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610031" y="5340269"/>
            <a:ext cx="3108006" cy="104816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/>
          <p:cNvSpPr/>
          <p:nvPr/>
        </p:nvSpPr>
        <p:spPr>
          <a:xfrm>
            <a:off x="632376" y="1804976"/>
            <a:ext cx="5870364" cy="21483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3900432" y="2076762"/>
            <a:ext cx="5027447" cy="12003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Vediamo ora cosa fa il programma che attende pacchetti UDP spediti dal telefonino e, appena ricevuti li immette in un </a:t>
            </a:r>
            <a:r>
              <a:rPr lang="it-IT" i="1" dirty="0" smtClean="0"/>
              <a:t>buffer</a:t>
            </a:r>
            <a:r>
              <a:rPr lang="it-IT" dirty="0" smtClean="0"/>
              <a:t> circolare che viene periodicamente aggiornato in una </a:t>
            </a:r>
            <a:r>
              <a:rPr lang="it-IT" i="1" dirty="0" err="1" smtClean="0"/>
              <a:t>shared</a:t>
            </a:r>
            <a:r>
              <a:rPr lang="it-IT" i="1" dirty="0" smtClean="0"/>
              <a:t> </a:t>
            </a:r>
            <a:r>
              <a:rPr lang="it-IT" i="1" dirty="0" err="1" smtClean="0"/>
              <a:t>memory</a:t>
            </a:r>
            <a:r>
              <a:rPr lang="it-IT" dirty="0" smtClean="0"/>
              <a:t>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8712542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1" grpId="0" animBg="1"/>
      <p:bldP spid="11" grpId="1" animBg="1"/>
      <p:bldP spid="16" grpId="0" animBg="1"/>
      <p:bldP spid="16" grpId="1" animBg="1"/>
      <p:bldP spid="20" grpId="0" animBg="1"/>
      <p:bldP spid="20" grpId="1" animBg="1"/>
      <p:bldP spid="23" grpId="0" animBg="1"/>
      <p:bldP spid="24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92</a:t>
            </a:fld>
            <a:endParaRPr lang="en-US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1" y="0"/>
            <a:ext cx="9137009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33528" y="1109364"/>
            <a:ext cx="3804182" cy="95635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32922" y="2133957"/>
            <a:ext cx="6520638" cy="91106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532316" y="3135598"/>
            <a:ext cx="7171518" cy="81986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539361" y="4519779"/>
            <a:ext cx="6231139" cy="101941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5063276" y="829678"/>
            <a:ext cx="3765150" cy="147732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Lasciamo i dettagli implementativi come esercizi al lettore. Consideriamo un punto soltanto in particolare, la scrittura del buffer circolare in una </a:t>
            </a:r>
            <a:r>
              <a:rPr lang="it-IT" i="1" dirty="0" err="1" smtClean="0"/>
              <a:t>shared</a:t>
            </a:r>
            <a:r>
              <a:rPr lang="it-IT" i="1" dirty="0" smtClean="0"/>
              <a:t> </a:t>
            </a:r>
            <a:r>
              <a:rPr lang="it-IT" i="1" dirty="0" err="1" smtClean="0"/>
              <a:t>memory</a:t>
            </a:r>
            <a:r>
              <a:rPr lang="it-IT" dirty="0" smtClean="0"/>
              <a:t>:</a:t>
            </a:r>
            <a:endParaRPr lang="it-IT" dirty="0"/>
          </a:p>
        </p:txBody>
      </p:sp>
      <p:sp>
        <p:nvSpPr>
          <p:cNvPr id="14" name="Figura a mano libera 13"/>
          <p:cNvSpPr/>
          <p:nvPr/>
        </p:nvSpPr>
        <p:spPr>
          <a:xfrm>
            <a:off x="4949732" y="2172832"/>
            <a:ext cx="2800864" cy="2937913"/>
          </a:xfrm>
          <a:custGeom>
            <a:avLst/>
            <a:gdLst>
              <a:gd name="connsiteX0" fmla="*/ 2493992 w 3548597"/>
              <a:gd name="connsiteY0" fmla="*/ 0 h 3052676"/>
              <a:gd name="connsiteX1" fmla="*/ 2876506 w 3548597"/>
              <a:gd name="connsiteY1" fmla="*/ 191270 h 3052676"/>
              <a:gd name="connsiteX2" fmla="*/ 3289621 w 3548597"/>
              <a:gd name="connsiteY2" fmla="*/ 596764 h 3052676"/>
              <a:gd name="connsiteX3" fmla="*/ 3503829 w 3548597"/>
              <a:gd name="connsiteY3" fmla="*/ 1071114 h 3052676"/>
              <a:gd name="connsiteX4" fmla="*/ 3534430 w 3548597"/>
              <a:gd name="connsiteY4" fmla="*/ 1629624 h 3052676"/>
              <a:gd name="connsiteX5" fmla="*/ 3327873 w 3548597"/>
              <a:gd name="connsiteY5" fmla="*/ 2203435 h 3052676"/>
              <a:gd name="connsiteX6" fmla="*/ 3052462 w 3548597"/>
              <a:gd name="connsiteY6" fmla="*/ 2410007 h 3052676"/>
              <a:gd name="connsiteX7" fmla="*/ 2455740 w 3548597"/>
              <a:gd name="connsiteY7" fmla="*/ 2585976 h 3052676"/>
              <a:gd name="connsiteX8" fmla="*/ 696175 w 3548597"/>
              <a:gd name="connsiteY8" fmla="*/ 2953215 h 3052676"/>
              <a:gd name="connsiteX9" fmla="*/ 0 w 3548597"/>
              <a:gd name="connsiteY9" fmla="*/ 3052676 h 3052676"/>
              <a:gd name="connsiteX0" fmla="*/ 2493992 w 3548597"/>
              <a:gd name="connsiteY0" fmla="*/ 0 h 3052676"/>
              <a:gd name="connsiteX1" fmla="*/ 2876506 w 3548597"/>
              <a:gd name="connsiteY1" fmla="*/ 191270 h 3052676"/>
              <a:gd name="connsiteX2" fmla="*/ 3289621 w 3548597"/>
              <a:gd name="connsiteY2" fmla="*/ 596764 h 3052676"/>
              <a:gd name="connsiteX3" fmla="*/ 3503829 w 3548597"/>
              <a:gd name="connsiteY3" fmla="*/ 1071114 h 3052676"/>
              <a:gd name="connsiteX4" fmla="*/ 3534430 w 3548597"/>
              <a:gd name="connsiteY4" fmla="*/ 1629624 h 3052676"/>
              <a:gd name="connsiteX5" fmla="*/ 3327873 w 3548597"/>
              <a:gd name="connsiteY5" fmla="*/ 2203435 h 3052676"/>
              <a:gd name="connsiteX6" fmla="*/ 3052462 w 3548597"/>
              <a:gd name="connsiteY6" fmla="*/ 2410007 h 3052676"/>
              <a:gd name="connsiteX7" fmla="*/ 2455740 w 3548597"/>
              <a:gd name="connsiteY7" fmla="*/ 2585976 h 3052676"/>
              <a:gd name="connsiteX8" fmla="*/ 1622293 w 3548597"/>
              <a:gd name="connsiteY8" fmla="*/ 2905764 h 3052676"/>
              <a:gd name="connsiteX9" fmla="*/ 0 w 3548597"/>
              <a:gd name="connsiteY9" fmla="*/ 3052676 h 3052676"/>
              <a:gd name="connsiteX0" fmla="*/ 2493992 w 3548597"/>
              <a:gd name="connsiteY0" fmla="*/ 0 h 3052676"/>
              <a:gd name="connsiteX1" fmla="*/ 2876506 w 3548597"/>
              <a:gd name="connsiteY1" fmla="*/ 191270 h 3052676"/>
              <a:gd name="connsiteX2" fmla="*/ 3289621 w 3548597"/>
              <a:gd name="connsiteY2" fmla="*/ 596764 h 3052676"/>
              <a:gd name="connsiteX3" fmla="*/ 3503829 w 3548597"/>
              <a:gd name="connsiteY3" fmla="*/ 1071114 h 3052676"/>
              <a:gd name="connsiteX4" fmla="*/ 3534430 w 3548597"/>
              <a:gd name="connsiteY4" fmla="*/ 1629624 h 3052676"/>
              <a:gd name="connsiteX5" fmla="*/ 3327873 w 3548597"/>
              <a:gd name="connsiteY5" fmla="*/ 2203435 h 3052676"/>
              <a:gd name="connsiteX6" fmla="*/ 3052462 w 3548597"/>
              <a:gd name="connsiteY6" fmla="*/ 2410007 h 3052676"/>
              <a:gd name="connsiteX7" fmla="*/ 2548353 w 3548597"/>
              <a:gd name="connsiteY7" fmla="*/ 2704603 h 3052676"/>
              <a:gd name="connsiteX8" fmla="*/ 1622293 w 3548597"/>
              <a:gd name="connsiteY8" fmla="*/ 2905764 h 3052676"/>
              <a:gd name="connsiteX9" fmla="*/ 0 w 3548597"/>
              <a:gd name="connsiteY9" fmla="*/ 3052676 h 3052676"/>
              <a:gd name="connsiteX0" fmla="*/ 2493992 w 3548597"/>
              <a:gd name="connsiteY0" fmla="*/ 0 h 3052676"/>
              <a:gd name="connsiteX1" fmla="*/ 2876506 w 3548597"/>
              <a:gd name="connsiteY1" fmla="*/ 191270 h 3052676"/>
              <a:gd name="connsiteX2" fmla="*/ 3289621 w 3548597"/>
              <a:gd name="connsiteY2" fmla="*/ 596764 h 3052676"/>
              <a:gd name="connsiteX3" fmla="*/ 3503829 w 3548597"/>
              <a:gd name="connsiteY3" fmla="*/ 1071114 h 3052676"/>
              <a:gd name="connsiteX4" fmla="*/ 3534430 w 3548597"/>
              <a:gd name="connsiteY4" fmla="*/ 1629624 h 3052676"/>
              <a:gd name="connsiteX5" fmla="*/ 3327873 w 3548597"/>
              <a:gd name="connsiteY5" fmla="*/ 2203435 h 3052676"/>
              <a:gd name="connsiteX6" fmla="*/ 3124493 w 3548597"/>
              <a:gd name="connsiteY6" fmla="*/ 2473274 h 3052676"/>
              <a:gd name="connsiteX7" fmla="*/ 2548353 w 3548597"/>
              <a:gd name="connsiteY7" fmla="*/ 2704603 h 3052676"/>
              <a:gd name="connsiteX8" fmla="*/ 1622293 w 3548597"/>
              <a:gd name="connsiteY8" fmla="*/ 2905764 h 3052676"/>
              <a:gd name="connsiteX9" fmla="*/ 0 w 3548597"/>
              <a:gd name="connsiteY9" fmla="*/ 3052676 h 3052676"/>
              <a:gd name="connsiteX0" fmla="*/ 2493992 w 3537163"/>
              <a:gd name="connsiteY0" fmla="*/ 0 h 3052676"/>
              <a:gd name="connsiteX1" fmla="*/ 2876506 w 3537163"/>
              <a:gd name="connsiteY1" fmla="*/ 191270 h 3052676"/>
              <a:gd name="connsiteX2" fmla="*/ 3289621 w 3537163"/>
              <a:gd name="connsiteY2" fmla="*/ 596764 h 3052676"/>
              <a:gd name="connsiteX3" fmla="*/ 3503829 w 3537163"/>
              <a:gd name="connsiteY3" fmla="*/ 1071114 h 3052676"/>
              <a:gd name="connsiteX4" fmla="*/ 3534430 w 3537163"/>
              <a:gd name="connsiteY4" fmla="*/ 1629624 h 3052676"/>
              <a:gd name="connsiteX5" fmla="*/ 3482226 w 3537163"/>
              <a:gd name="connsiteY5" fmla="*/ 2084808 h 3052676"/>
              <a:gd name="connsiteX6" fmla="*/ 3124493 w 3537163"/>
              <a:gd name="connsiteY6" fmla="*/ 2473274 h 3052676"/>
              <a:gd name="connsiteX7" fmla="*/ 2548353 w 3537163"/>
              <a:gd name="connsiteY7" fmla="*/ 2704603 h 3052676"/>
              <a:gd name="connsiteX8" fmla="*/ 1622293 w 3537163"/>
              <a:gd name="connsiteY8" fmla="*/ 2905764 h 3052676"/>
              <a:gd name="connsiteX9" fmla="*/ 0 w 3537163"/>
              <a:gd name="connsiteY9" fmla="*/ 3052676 h 3052676"/>
              <a:gd name="connsiteX0" fmla="*/ 2493992 w 3647730"/>
              <a:gd name="connsiteY0" fmla="*/ 0 h 3052676"/>
              <a:gd name="connsiteX1" fmla="*/ 2876506 w 3647730"/>
              <a:gd name="connsiteY1" fmla="*/ 191270 h 3052676"/>
              <a:gd name="connsiteX2" fmla="*/ 3289621 w 3647730"/>
              <a:gd name="connsiteY2" fmla="*/ 596764 h 3052676"/>
              <a:gd name="connsiteX3" fmla="*/ 3503829 w 3647730"/>
              <a:gd name="connsiteY3" fmla="*/ 1071114 h 3052676"/>
              <a:gd name="connsiteX4" fmla="*/ 3647622 w 3647730"/>
              <a:gd name="connsiteY4" fmla="*/ 1447728 h 3052676"/>
              <a:gd name="connsiteX5" fmla="*/ 3482226 w 3647730"/>
              <a:gd name="connsiteY5" fmla="*/ 2084808 h 3052676"/>
              <a:gd name="connsiteX6" fmla="*/ 3124493 w 3647730"/>
              <a:gd name="connsiteY6" fmla="*/ 2473274 h 3052676"/>
              <a:gd name="connsiteX7" fmla="*/ 2548353 w 3647730"/>
              <a:gd name="connsiteY7" fmla="*/ 2704603 h 3052676"/>
              <a:gd name="connsiteX8" fmla="*/ 1622293 w 3647730"/>
              <a:gd name="connsiteY8" fmla="*/ 2905764 h 3052676"/>
              <a:gd name="connsiteX9" fmla="*/ 0 w 3647730"/>
              <a:gd name="connsiteY9" fmla="*/ 3052676 h 3052676"/>
              <a:gd name="connsiteX0" fmla="*/ 2493992 w 3659567"/>
              <a:gd name="connsiteY0" fmla="*/ 0 h 3052676"/>
              <a:gd name="connsiteX1" fmla="*/ 2876506 w 3659567"/>
              <a:gd name="connsiteY1" fmla="*/ 191270 h 3052676"/>
              <a:gd name="connsiteX2" fmla="*/ 3289621 w 3659567"/>
              <a:gd name="connsiteY2" fmla="*/ 596764 h 3052676"/>
              <a:gd name="connsiteX3" fmla="*/ 3606732 w 3659567"/>
              <a:gd name="connsiteY3" fmla="*/ 912943 h 3052676"/>
              <a:gd name="connsiteX4" fmla="*/ 3647622 w 3659567"/>
              <a:gd name="connsiteY4" fmla="*/ 1447728 h 3052676"/>
              <a:gd name="connsiteX5" fmla="*/ 3482226 w 3659567"/>
              <a:gd name="connsiteY5" fmla="*/ 2084808 h 3052676"/>
              <a:gd name="connsiteX6" fmla="*/ 3124493 w 3659567"/>
              <a:gd name="connsiteY6" fmla="*/ 2473274 h 3052676"/>
              <a:gd name="connsiteX7" fmla="*/ 2548353 w 3659567"/>
              <a:gd name="connsiteY7" fmla="*/ 2704603 h 3052676"/>
              <a:gd name="connsiteX8" fmla="*/ 1622293 w 3659567"/>
              <a:gd name="connsiteY8" fmla="*/ 2905764 h 3052676"/>
              <a:gd name="connsiteX9" fmla="*/ 0 w 3659567"/>
              <a:gd name="connsiteY9" fmla="*/ 3052676 h 3052676"/>
              <a:gd name="connsiteX0" fmla="*/ 2493992 w 3655243"/>
              <a:gd name="connsiteY0" fmla="*/ 0 h 3052676"/>
              <a:gd name="connsiteX1" fmla="*/ 2876506 w 3655243"/>
              <a:gd name="connsiteY1" fmla="*/ 191270 h 3052676"/>
              <a:gd name="connsiteX2" fmla="*/ 3423393 w 3655243"/>
              <a:gd name="connsiteY2" fmla="*/ 422778 h 3052676"/>
              <a:gd name="connsiteX3" fmla="*/ 3606732 w 3655243"/>
              <a:gd name="connsiteY3" fmla="*/ 912943 h 3052676"/>
              <a:gd name="connsiteX4" fmla="*/ 3647622 w 3655243"/>
              <a:gd name="connsiteY4" fmla="*/ 1447728 h 3052676"/>
              <a:gd name="connsiteX5" fmla="*/ 3482226 w 3655243"/>
              <a:gd name="connsiteY5" fmla="*/ 2084808 h 3052676"/>
              <a:gd name="connsiteX6" fmla="*/ 3124493 w 3655243"/>
              <a:gd name="connsiteY6" fmla="*/ 2473274 h 3052676"/>
              <a:gd name="connsiteX7" fmla="*/ 2548353 w 3655243"/>
              <a:gd name="connsiteY7" fmla="*/ 2704603 h 3052676"/>
              <a:gd name="connsiteX8" fmla="*/ 1622293 w 3655243"/>
              <a:gd name="connsiteY8" fmla="*/ 2905764 h 3052676"/>
              <a:gd name="connsiteX9" fmla="*/ 0 w 3655243"/>
              <a:gd name="connsiteY9" fmla="*/ 3052676 h 3052676"/>
              <a:gd name="connsiteX0" fmla="*/ 2493992 w 3655243"/>
              <a:gd name="connsiteY0" fmla="*/ 0 h 3052676"/>
              <a:gd name="connsiteX1" fmla="*/ 3010279 w 3655243"/>
              <a:gd name="connsiteY1" fmla="*/ 128001 h 3052676"/>
              <a:gd name="connsiteX2" fmla="*/ 3423393 w 3655243"/>
              <a:gd name="connsiteY2" fmla="*/ 422778 h 3052676"/>
              <a:gd name="connsiteX3" fmla="*/ 3606732 w 3655243"/>
              <a:gd name="connsiteY3" fmla="*/ 912943 h 3052676"/>
              <a:gd name="connsiteX4" fmla="*/ 3647622 w 3655243"/>
              <a:gd name="connsiteY4" fmla="*/ 1447728 h 3052676"/>
              <a:gd name="connsiteX5" fmla="*/ 3482226 w 3655243"/>
              <a:gd name="connsiteY5" fmla="*/ 2084808 h 3052676"/>
              <a:gd name="connsiteX6" fmla="*/ 3124493 w 3655243"/>
              <a:gd name="connsiteY6" fmla="*/ 2473274 h 3052676"/>
              <a:gd name="connsiteX7" fmla="*/ 2548353 w 3655243"/>
              <a:gd name="connsiteY7" fmla="*/ 2704603 h 3052676"/>
              <a:gd name="connsiteX8" fmla="*/ 1622293 w 3655243"/>
              <a:gd name="connsiteY8" fmla="*/ 2905764 h 3052676"/>
              <a:gd name="connsiteX9" fmla="*/ 0 w 3655243"/>
              <a:gd name="connsiteY9" fmla="*/ 3052676 h 3052676"/>
              <a:gd name="connsiteX0" fmla="*/ 2493992 w 3703260"/>
              <a:gd name="connsiteY0" fmla="*/ 0 h 3052676"/>
              <a:gd name="connsiteX1" fmla="*/ 3010279 w 3703260"/>
              <a:gd name="connsiteY1" fmla="*/ 128001 h 3052676"/>
              <a:gd name="connsiteX2" fmla="*/ 3423393 w 3703260"/>
              <a:gd name="connsiteY2" fmla="*/ 422778 h 3052676"/>
              <a:gd name="connsiteX3" fmla="*/ 3689056 w 3703260"/>
              <a:gd name="connsiteY3" fmla="*/ 920851 h 3052676"/>
              <a:gd name="connsiteX4" fmla="*/ 3647622 w 3703260"/>
              <a:gd name="connsiteY4" fmla="*/ 1447728 h 3052676"/>
              <a:gd name="connsiteX5" fmla="*/ 3482226 w 3703260"/>
              <a:gd name="connsiteY5" fmla="*/ 2084808 h 3052676"/>
              <a:gd name="connsiteX6" fmla="*/ 3124493 w 3703260"/>
              <a:gd name="connsiteY6" fmla="*/ 2473274 h 3052676"/>
              <a:gd name="connsiteX7" fmla="*/ 2548353 w 3703260"/>
              <a:gd name="connsiteY7" fmla="*/ 2704603 h 3052676"/>
              <a:gd name="connsiteX8" fmla="*/ 1622293 w 3703260"/>
              <a:gd name="connsiteY8" fmla="*/ 2905764 h 3052676"/>
              <a:gd name="connsiteX9" fmla="*/ 0 w 3703260"/>
              <a:gd name="connsiteY9" fmla="*/ 3052676 h 3052676"/>
              <a:gd name="connsiteX0" fmla="*/ 2493992 w 3772147"/>
              <a:gd name="connsiteY0" fmla="*/ 0 h 3052676"/>
              <a:gd name="connsiteX1" fmla="*/ 3010279 w 3772147"/>
              <a:gd name="connsiteY1" fmla="*/ 128001 h 3052676"/>
              <a:gd name="connsiteX2" fmla="*/ 3423393 w 3772147"/>
              <a:gd name="connsiteY2" fmla="*/ 422778 h 3052676"/>
              <a:gd name="connsiteX3" fmla="*/ 3689056 w 3772147"/>
              <a:gd name="connsiteY3" fmla="*/ 920851 h 3052676"/>
              <a:gd name="connsiteX4" fmla="*/ 3760814 w 3772147"/>
              <a:gd name="connsiteY4" fmla="*/ 1526813 h 3052676"/>
              <a:gd name="connsiteX5" fmla="*/ 3482226 w 3772147"/>
              <a:gd name="connsiteY5" fmla="*/ 2084808 h 3052676"/>
              <a:gd name="connsiteX6" fmla="*/ 3124493 w 3772147"/>
              <a:gd name="connsiteY6" fmla="*/ 2473274 h 3052676"/>
              <a:gd name="connsiteX7" fmla="*/ 2548353 w 3772147"/>
              <a:gd name="connsiteY7" fmla="*/ 2704603 h 3052676"/>
              <a:gd name="connsiteX8" fmla="*/ 1622293 w 3772147"/>
              <a:gd name="connsiteY8" fmla="*/ 2905764 h 3052676"/>
              <a:gd name="connsiteX9" fmla="*/ 0 w 3772147"/>
              <a:gd name="connsiteY9" fmla="*/ 3052676 h 3052676"/>
              <a:gd name="connsiteX0" fmla="*/ 2493992 w 3767376"/>
              <a:gd name="connsiteY0" fmla="*/ 0 h 3052676"/>
              <a:gd name="connsiteX1" fmla="*/ 3010279 w 3767376"/>
              <a:gd name="connsiteY1" fmla="*/ 128001 h 3052676"/>
              <a:gd name="connsiteX2" fmla="*/ 3423393 w 3767376"/>
              <a:gd name="connsiteY2" fmla="*/ 422778 h 3052676"/>
              <a:gd name="connsiteX3" fmla="*/ 3689056 w 3767376"/>
              <a:gd name="connsiteY3" fmla="*/ 920851 h 3052676"/>
              <a:gd name="connsiteX4" fmla="*/ 3760814 w 3767376"/>
              <a:gd name="connsiteY4" fmla="*/ 1526813 h 3052676"/>
              <a:gd name="connsiteX5" fmla="*/ 3554258 w 3767376"/>
              <a:gd name="connsiteY5" fmla="*/ 2163894 h 3052676"/>
              <a:gd name="connsiteX6" fmla="*/ 3124493 w 3767376"/>
              <a:gd name="connsiteY6" fmla="*/ 2473274 h 3052676"/>
              <a:gd name="connsiteX7" fmla="*/ 2548353 w 3767376"/>
              <a:gd name="connsiteY7" fmla="*/ 2704603 h 3052676"/>
              <a:gd name="connsiteX8" fmla="*/ 1622293 w 3767376"/>
              <a:gd name="connsiteY8" fmla="*/ 2905764 h 3052676"/>
              <a:gd name="connsiteX9" fmla="*/ 0 w 3767376"/>
              <a:gd name="connsiteY9" fmla="*/ 3052676 h 3052676"/>
              <a:gd name="connsiteX0" fmla="*/ 2463121 w 3767376"/>
              <a:gd name="connsiteY0" fmla="*/ 0 h 3036859"/>
              <a:gd name="connsiteX1" fmla="*/ 3010279 w 3767376"/>
              <a:gd name="connsiteY1" fmla="*/ 112184 h 3036859"/>
              <a:gd name="connsiteX2" fmla="*/ 3423393 w 3767376"/>
              <a:gd name="connsiteY2" fmla="*/ 406961 h 3036859"/>
              <a:gd name="connsiteX3" fmla="*/ 3689056 w 3767376"/>
              <a:gd name="connsiteY3" fmla="*/ 905034 h 3036859"/>
              <a:gd name="connsiteX4" fmla="*/ 3760814 w 3767376"/>
              <a:gd name="connsiteY4" fmla="*/ 1510996 h 3036859"/>
              <a:gd name="connsiteX5" fmla="*/ 3554258 w 3767376"/>
              <a:gd name="connsiteY5" fmla="*/ 2148077 h 3036859"/>
              <a:gd name="connsiteX6" fmla="*/ 3124493 w 3767376"/>
              <a:gd name="connsiteY6" fmla="*/ 2457457 h 3036859"/>
              <a:gd name="connsiteX7" fmla="*/ 2548353 w 3767376"/>
              <a:gd name="connsiteY7" fmla="*/ 2688786 h 3036859"/>
              <a:gd name="connsiteX8" fmla="*/ 1622293 w 3767376"/>
              <a:gd name="connsiteY8" fmla="*/ 2889947 h 3036859"/>
              <a:gd name="connsiteX9" fmla="*/ 0 w 3767376"/>
              <a:gd name="connsiteY9" fmla="*/ 3036859 h 3036859"/>
              <a:gd name="connsiteX0" fmla="*/ 2463121 w 3767376"/>
              <a:gd name="connsiteY0" fmla="*/ 0 h 3036859"/>
              <a:gd name="connsiteX1" fmla="*/ 3010279 w 3767376"/>
              <a:gd name="connsiteY1" fmla="*/ 112184 h 3036859"/>
              <a:gd name="connsiteX2" fmla="*/ 3423393 w 3767376"/>
              <a:gd name="connsiteY2" fmla="*/ 406961 h 3036859"/>
              <a:gd name="connsiteX3" fmla="*/ 3689056 w 3767376"/>
              <a:gd name="connsiteY3" fmla="*/ 905034 h 3036859"/>
              <a:gd name="connsiteX4" fmla="*/ 3760814 w 3767376"/>
              <a:gd name="connsiteY4" fmla="*/ 1510996 h 3036859"/>
              <a:gd name="connsiteX5" fmla="*/ 3554258 w 3767376"/>
              <a:gd name="connsiteY5" fmla="*/ 2148077 h 3036859"/>
              <a:gd name="connsiteX6" fmla="*/ 3124493 w 3767376"/>
              <a:gd name="connsiteY6" fmla="*/ 2457457 h 3036859"/>
              <a:gd name="connsiteX7" fmla="*/ 2548353 w 3767376"/>
              <a:gd name="connsiteY7" fmla="*/ 2688786 h 3036859"/>
              <a:gd name="connsiteX8" fmla="*/ 1622293 w 3767376"/>
              <a:gd name="connsiteY8" fmla="*/ 2889947 h 3036859"/>
              <a:gd name="connsiteX9" fmla="*/ 0 w 3767376"/>
              <a:gd name="connsiteY9" fmla="*/ 3036859 h 3036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67376" h="3036859">
                <a:moveTo>
                  <a:pt x="2463121" y="0"/>
                </a:moveTo>
                <a:cubicBezTo>
                  <a:pt x="2629236" y="22179"/>
                  <a:pt x="2850234" y="44357"/>
                  <a:pt x="3010279" y="112184"/>
                </a:cubicBezTo>
                <a:cubicBezTo>
                  <a:pt x="3170324" y="180011"/>
                  <a:pt x="3310263" y="274819"/>
                  <a:pt x="3423393" y="406961"/>
                </a:cubicBezTo>
                <a:cubicBezTo>
                  <a:pt x="3536523" y="539103"/>
                  <a:pt x="3632819" y="721028"/>
                  <a:pt x="3689056" y="905034"/>
                </a:cubicBezTo>
                <a:cubicBezTo>
                  <a:pt x="3745293" y="1089040"/>
                  <a:pt x="3783280" y="1303822"/>
                  <a:pt x="3760814" y="1510996"/>
                </a:cubicBezTo>
                <a:cubicBezTo>
                  <a:pt x="3738348" y="1718170"/>
                  <a:pt x="3660312" y="1990334"/>
                  <a:pt x="3554258" y="2148077"/>
                </a:cubicBezTo>
                <a:cubicBezTo>
                  <a:pt x="3448205" y="2305821"/>
                  <a:pt x="3292144" y="2367339"/>
                  <a:pt x="3124493" y="2457457"/>
                </a:cubicBezTo>
                <a:cubicBezTo>
                  <a:pt x="2956842" y="2547575"/>
                  <a:pt x="2798720" y="2616704"/>
                  <a:pt x="2548353" y="2688786"/>
                </a:cubicBezTo>
                <a:cubicBezTo>
                  <a:pt x="2297986" y="2760868"/>
                  <a:pt x="2047018" y="2831935"/>
                  <a:pt x="1622293" y="2889947"/>
                </a:cubicBezTo>
                <a:cubicBezTo>
                  <a:pt x="1197568" y="2947959"/>
                  <a:pt x="0" y="3036859"/>
                  <a:pt x="0" y="3036859"/>
                </a:cubicBezTo>
              </a:path>
            </a:pathLst>
          </a:custGeom>
          <a:ln>
            <a:solidFill>
              <a:srgbClr val="FF0000"/>
            </a:solidFill>
            <a:headEnd type="oval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igura a mano libera 14"/>
          <p:cNvSpPr/>
          <p:nvPr/>
        </p:nvSpPr>
        <p:spPr>
          <a:xfrm>
            <a:off x="1484155" y="5103094"/>
            <a:ext cx="4052082" cy="1317941"/>
          </a:xfrm>
          <a:custGeom>
            <a:avLst/>
            <a:gdLst>
              <a:gd name="connsiteX0" fmla="*/ 3465578 w 4052082"/>
              <a:gd name="connsiteY0" fmla="*/ 0 h 1317941"/>
              <a:gd name="connsiteX1" fmla="*/ 3725687 w 4052082"/>
              <a:gd name="connsiteY1" fmla="*/ 137715 h 1317941"/>
              <a:gd name="connsiteX2" fmla="*/ 3924595 w 4052082"/>
              <a:gd name="connsiteY2" fmla="*/ 359588 h 1317941"/>
              <a:gd name="connsiteX3" fmla="*/ 4031699 w 4052082"/>
              <a:gd name="connsiteY3" fmla="*/ 619716 h 1317941"/>
              <a:gd name="connsiteX4" fmla="*/ 4039349 w 4052082"/>
              <a:gd name="connsiteY4" fmla="*/ 849241 h 1317941"/>
              <a:gd name="connsiteX5" fmla="*/ 3893994 w 4052082"/>
              <a:gd name="connsiteY5" fmla="*/ 1078765 h 1317941"/>
              <a:gd name="connsiteX6" fmla="*/ 3419676 w 4052082"/>
              <a:gd name="connsiteY6" fmla="*/ 1277686 h 1317941"/>
              <a:gd name="connsiteX7" fmla="*/ 2165030 w 4052082"/>
              <a:gd name="connsiteY7" fmla="*/ 1308290 h 1317941"/>
              <a:gd name="connsiteX8" fmla="*/ 1101640 w 4052082"/>
              <a:gd name="connsiteY8" fmla="*/ 1155273 h 1317941"/>
              <a:gd name="connsiteX9" fmla="*/ 397814 w 4052082"/>
              <a:gd name="connsiteY9" fmla="*/ 1040511 h 1317941"/>
              <a:gd name="connsiteX10" fmla="*/ 0 w 4052082"/>
              <a:gd name="connsiteY10" fmla="*/ 1025209 h 1317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52082" h="1317941">
                <a:moveTo>
                  <a:pt x="3465578" y="0"/>
                </a:moveTo>
                <a:cubicBezTo>
                  <a:pt x="3557381" y="38892"/>
                  <a:pt x="3649184" y="77784"/>
                  <a:pt x="3725687" y="137715"/>
                </a:cubicBezTo>
                <a:cubicBezTo>
                  <a:pt x="3802190" y="197646"/>
                  <a:pt x="3873593" y="279255"/>
                  <a:pt x="3924595" y="359588"/>
                </a:cubicBezTo>
                <a:cubicBezTo>
                  <a:pt x="3975597" y="439922"/>
                  <a:pt x="4012573" y="538107"/>
                  <a:pt x="4031699" y="619716"/>
                </a:cubicBezTo>
                <a:cubicBezTo>
                  <a:pt x="4050825" y="701325"/>
                  <a:pt x="4062300" y="772733"/>
                  <a:pt x="4039349" y="849241"/>
                </a:cubicBezTo>
                <a:cubicBezTo>
                  <a:pt x="4016398" y="925749"/>
                  <a:pt x="3997273" y="1007357"/>
                  <a:pt x="3893994" y="1078765"/>
                </a:cubicBezTo>
                <a:cubicBezTo>
                  <a:pt x="3790715" y="1150173"/>
                  <a:pt x="3707837" y="1239432"/>
                  <a:pt x="3419676" y="1277686"/>
                </a:cubicBezTo>
                <a:cubicBezTo>
                  <a:pt x="3131515" y="1315940"/>
                  <a:pt x="2551369" y="1328692"/>
                  <a:pt x="2165030" y="1308290"/>
                </a:cubicBezTo>
                <a:cubicBezTo>
                  <a:pt x="1778691" y="1287888"/>
                  <a:pt x="1396176" y="1199903"/>
                  <a:pt x="1101640" y="1155273"/>
                </a:cubicBezTo>
                <a:cubicBezTo>
                  <a:pt x="807104" y="1110643"/>
                  <a:pt x="581421" y="1062188"/>
                  <a:pt x="397814" y="1040511"/>
                </a:cubicBezTo>
                <a:cubicBezTo>
                  <a:pt x="214207" y="1018834"/>
                  <a:pt x="0" y="1025209"/>
                  <a:pt x="0" y="1025209"/>
                </a:cubicBezTo>
              </a:path>
            </a:pathLst>
          </a:custGeom>
          <a:ln>
            <a:solidFill>
              <a:srgbClr val="FF0000"/>
            </a:solidFill>
            <a:headEnd type="oval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420075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11" grpId="0" animBg="1"/>
      <p:bldP spid="14" grpId="0" animBg="1"/>
      <p:bldP spid="1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531712" y="2813647"/>
            <a:ext cx="3461736" cy="175389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076390" y="3438606"/>
            <a:ext cx="3520341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Costruzione di un buffer circolare….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691761" y="5347921"/>
            <a:ext cx="7516991" cy="19892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009643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9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94</a:t>
            </a:fld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893" y="2971490"/>
            <a:ext cx="1625600" cy="863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ttangolo 9"/>
          <p:cNvSpPr/>
          <p:nvPr/>
        </p:nvSpPr>
        <p:spPr>
          <a:xfrm>
            <a:off x="7137713" y="3394497"/>
            <a:ext cx="833881" cy="36205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1893461" y="640814"/>
            <a:ext cx="7026767" cy="509729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33" y="3381561"/>
            <a:ext cx="6236707" cy="3356075"/>
          </a:xfrm>
          <a:prstGeom prst="rect">
            <a:avLst/>
          </a:prstGeom>
          <a:ln w="28575" cmpd="sng"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asellaDiTesto 5"/>
          <p:cNvSpPr txBox="1"/>
          <p:nvPr/>
        </p:nvSpPr>
        <p:spPr>
          <a:xfrm>
            <a:off x="91803" y="551366"/>
            <a:ext cx="8889628" cy="2246769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000" dirty="0" smtClean="0"/>
              <a:t>Perfetto, abbiamo visto come gestire la creazione di un job asincrono (un </a:t>
            </a:r>
            <a:r>
              <a:rPr lang="it-IT" sz="2000" i="1" dirty="0" err="1" smtClean="0"/>
              <a:t>daemon</a:t>
            </a:r>
            <a:r>
              <a:rPr lang="it-IT" sz="2000" dirty="0" smtClean="0"/>
              <a:t>) perennemente in attesa di ricevere pacchetti UDP e come questo, una volta attivo, alimenti costantemente una </a:t>
            </a:r>
            <a:r>
              <a:rPr lang="it-IT" sz="2000" i="1" dirty="0" err="1" smtClean="0"/>
              <a:t>shared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memory</a:t>
            </a:r>
            <a:r>
              <a:rPr lang="it-IT" sz="2000" i="1" dirty="0" smtClean="0"/>
              <a:t> </a:t>
            </a:r>
            <a:r>
              <a:rPr lang="it-IT" sz="2000" dirty="0" smtClean="0"/>
              <a:t>(strutturata internamente come un </a:t>
            </a:r>
            <a:r>
              <a:rPr lang="it-IT" sz="2000" i="1" dirty="0" smtClean="0"/>
              <a:t>buffer circolare</a:t>
            </a:r>
            <a:r>
              <a:rPr lang="it-IT" sz="2000" dirty="0" smtClean="0"/>
              <a:t>) contenente  i dati trasmessi dal telefonino.</a:t>
            </a:r>
          </a:p>
          <a:p>
            <a:endParaRPr lang="it-IT" sz="2000" dirty="0"/>
          </a:p>
          <a:p>
            <a:r>
              <a:rPr lang="it-IT" sz="2000" dirty="0" smtClean="0"/>
              <a:t>Vediamo ora come recuperare i dati dalla </a:t>
            </a:r>
            <a:r>
              <a:rPr lang="it-IT" sz="2000" i="1" dirty="0" err="1" smtClean="0"/>
              <a:t>shared</a:t>
            </a:r>
            <a:r>
              <a:rPr lang="it-IT" sz="2000" i="1" dirty="0" smtClean="0"/>
              <a:t> </a:t>
            </a:r>
            <a:r>
              <a:rPr lang="it-IT" sz="2000" i="1" dirty="0" err="1" smtClean="0"/>
              <a:t>memory</a:t>
            </a:r>
            <a:r>
              <a:rPr lang="it-IT" sz="2000" i="1" dirty="0" smtClean="0"/>
              <a:t> </a:t>
            </a:r>
            <a:r>
              <a:rPr lang="it-IT" sz="2000" dirty="0" smtClean="0"/>
              <a:t>e rappresentarli all’interno di una opportuna maschera del browser (come fosse un foglio Excel).</a:t>
            </a:r>
            <a:endParaRPr lang="it-IT" sz="2000" dirty="0"/>
          </a:p>
        </p:txBody>
      </p:sp>
      <p:sp>
        <p:nvSpPr>
          <p:cNvPr id="9" name="Rettangolo 8"/>
          <p:cNvSpPr/>
          <p:nvPr/>
        </p:nvSpPr>
        <p:spPr>
          <a:xfrm>
            <a:off x="2207124" y="3387457"/>
            <a:ext cx="4134960" cy="3352911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2417489" y="4567538"/>
            <a:ext cx="3939896" cy="1874450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/>
          <p:cNvSpPr/>
          <p:nvPr/>
        </p:nvSpPr>
        <p:spPr>
          <a:xfrm>
            <a:off x="3580332" y="5057189"/>
            <a:ext cx="2761752" cy="119352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6356176" y="4884610"/>
            <a:ext cx="2663508" cy="175432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Invochiamo un’operazione di caricamento dello </a:t>
            </a:r>
            <a:r>
              <a:rPr lang="it-IT" b="1" i="1" dirty="0" err="1" smtClean="0">
                <a:solidFill>
                  <a:srgbClr val="0000FF"/>
                </a:solidFill>
              </a:rPr>
              <a:t>store</a:t>
            </a:r>
            <a:r>
              <a:rPr lang="it-IT" dirty="0" smtClean="0">
                <a:solidFill>
                  <a:srgbClr val="0000FF"/>
                </a:solidFill>
              </a:rPr>
              <a:t> </a:t>
            </a:r>
            <a:r>
              <a:rPr lang="it-IT" dirty="0" smtClean="0"/>
              <a:t>eseguito una sola volta: se volessimo un flusso continuo utilizzeremmo </a:t>
            </a:r>
            <a:r>
              <a:rPr lang="it-IT" sz="1600" b="1" dirty="0" err="1" smtClean="0">
                <a:solidFill>
                  <a:srgbClr val="0000FF"/>
                </a:solidFill>
                <a:latin typeface="Courier"/>
                <a:cs typeface="Courier"/>
              </a:rPr>
              <a:t>setInterval</a:t>
            </a:r>
            <a:r>
              <a:rPr lang="it-IT" sz="1600" dirty="0" smtClean="0">
                <a:solidFill>
                  <a:srgbClr val="0000FF"/>
                </a:solidFill>
              </a:rPr>
              <a:t> </a:t>
            </a:r>
            <a:r>
              <a:rPr lang="it-IT" dirty="0" smtClean="0"/>
              <a:t>(ciclico)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5186892" y="2772369"/>
            <a:ext cx="2837650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Rammentiamo brevemente come è organizzato lo </a:t>
            </a:r>
            <a:r>
              <a:rPr lang="it-IT" dirty="0" err="1" smtClean="0"/>
              <a:t>store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871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xmlns:p14="http://schemas.microsoft.com/office/powerpoint/2010/main" spd="slow">
        <p:blinds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decel="100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decel="100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2" grpId="0" animBg="1"/>
      <p:bldP spid="6" grpId="0" animBg="1"/>
      <p:bldP spid="6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95</a:t>
            </a:fld>
            <a:endParaRPr lang="en-US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59017" y="1652577"/>
            <a:ext cx="2172680" cy="90279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459016" y="2631882"/>
            <a:ext cx="8537715" cy="108641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459017" y="3840710"/>
            <a:ext cx="7000008" cy="220343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2784703" y="1655350"/>
            <a:ext cx="5997821" cy="92333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Possiamo infine dare un’occhiata a allo script </a:t>
            </a:r>
            <a:r>
              <a:rPr lang="it-IT" sz="1600" b="1" dirty="0" smtClean="0">
                <a:latin typeface="Courier"/>
                <a:cs typeface="Courier"/>
              </a:rPr>
              <a:t>getData_4.pl</a:t>
            </a:r>
            <a:r>
              <a:rPr lang="it-IT" dirty="0" smtClean="0"/>
              <a:t>, attivato dalla richiesta AJAX emessa dall’utente premendo il tasto “</a:t>
            </a:r>
            <a:r>
              <a:rPr lang="it-IT" dirty="0" err="1" smtClean="0"/>
              <a:t>Get</a:t>
            </a:r>
            <a:r>
              <a:rPr lang="it-IT" dirty="0" smtClean="0"/>
              <a:t> data”</a:t>
            </a:r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450761" y="6043529"/>
            <a:ext cx="5944875" cy="375506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712542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2" grpId="0" animBg="1"/>
      <p:bldP spid="12" grpId="1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96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81967" y="650321"/>
            <a:ext cx="4574869" cy="84923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481361" y="1498947"/>
            <a:ext cx="6664003" cy="36020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481361" y="2164566"/>
            <a:ext cx="7995152" cy="3871928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473105" y="6174207"/>
            <a:ext cx="2862418" cy="19127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821" y="1453654"/>
            <a:ext cx="3219205" cy="4746375"/>
          </a:xfrm>
          <a:prstGeom prst="rect">
            <a:avLst/>
          </a:prstGeom>
          <a:ln w="28575" cmpd="sng">
            <a:solidFill>
              <a:srgbClr val="4F81BD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7125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97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627323" y="795685"/>
            <a:ext cx="6977058" cy="3947821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76503" y="4785150"/>
            <a:ext cx="8889629" cy="175432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Un’ultima cosa: il </a:t>
            </a:r>
            <a:r>
              <a:rPr lang="it-IT" i="1" dirty="0" smtClean="0"/>
              <a:t>server</a:t>
            </a:r>
            <a:r>
              <a:rPr lang="it-IT" dirty="0" smtClean="0"/>
              <a:t> che agisce come </a:t>
            </a:r>
            <a:r>
              <a:rPr lang="it-IT" i="1" dirty="0" err="1" smtClean="0"/>
              <a:t>daemon</a:t>
            </a:r>
            <a:r>
              <a:rPr lang="it-IT" dirty="0" smtClean="0"/>
              <a:t>, una volta  attivato, rimane eternamente in esecuzione fino a quando non viene fermato esplicitamente dall’utente premendo il bottone “</a:t>
            </a:r>
            <a:r>
              <a:rPr lang="it-IT" b="1" dirty="0" smtClean="0">
                <a:solidFill>
                  <a:srgbClr val="FF0000"/>
                </a:solidFill>
              </a:rPr>
              <a:t>Stop</a:t>
            </a:r>
            <a:r>
              <a:rPr lang="it-IT" dirty="0" smtClean="0"/>
              <a:t>”. Poiché un utente può abbandonare la pagina corrente, dimenticandosi di spegnere il </a:t>
            </a:r>
            <a:r>
              <a:rPr lang="it-IT" i="1" dirty="0" smtClean="0"/>
              <a:t>server</a:t>
            </a:r>
            <a:r>
              <a:rPr lang="it-IT" dirty="0" smtClean="0"/>
              <a:t> (e di cancellare la </a:t>
            </a:r>
            <a:r>
              <a:rPr lang="it-IT" i="1" dirty="0" err="1" smtClean="0"/>
              <a:t>shared</a:t>
            </a:r>
            <a:r>
              <a:rPr lang="it-IT" i="1" dirty="0" smtClean="0"/>
              <a:t> </a:t>
            </a:r>
            <a:r>
              <a:rPr lang="it-IT" i="1" dirty="0" err="1" smtClean="0"/>
              <a:t>memory</a:t>
            </a:r>
            <a:r>
              <a:rPr lang="it-IT" i="1" dirty="0" smtClean="0"/>
              <a:t> </a:t>
            </a:r>
            <a:r>
              <a:rPr lang="it-IT" dirty="0" smtClean="0"/>
              <a:t>da esso creata e ad esso permanentemente associata), è utile predisporre un pro-memoria che forzi l’utente a prende una decisione al momento di cambiare pagina.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8712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decel="100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700" accel="100000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98</a:t>
            </a:fld>
            <a:endParaRPr lang="en-US"/>
          </a:p>
        </p:txBody>
      </p:sp>
      <p:pic>
        <p:nvPicPr>
          <p:cNvPr id="7" name="wireless_5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1341" y="960217"/>
            <a:ext cx="5335980" cy="542769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31803" y="1939811"/>
            <a:ext cx="8046357" cy="1569660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Passiamo ora alla versione finale dell’esempio, quella in cui sia prevista la rappresentazione grafica, in tempo reale, dei dati trasmessi. Utilizzeremo una classe di oggetti fornita da </a:t>
            </a:r>
            <a:r>
              <a:rPr lang="it-IT" sz="2400" dirty="0" err="1" smtClean="0"/>
              <a:t>ExtJs</a:t>
            </a:r>
            <a:r>
              <a:rPr lang="it-IT" sz="2400" dirty="0" smtClean="0"/>
              <a:t> che implementano  istogrammi, bar-</a:t>
            </a:r>
            <a:r>
              <a:rPr lang="it-IT" sz="2400" dirty="0" err="1" smtClean="0"/>
              <a:t>charts</a:t>
            </a:r>
            <a:r>
              <a:rPr lang="it-IT" sz="2400" dirty="0" smtClean="0"/>
              <a:t> e similari. 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38229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92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E24987-D4E0-874E-A538-070B3E5C1D28}" type="datetime1">
              <a:rPr lang="en-US" smtClean="0"/>
              <a:t>15/10/14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Dario Menasce - Introduzione al CGI Web Programming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5F105-2CC7-4210-BDC5-304440EAABCA}" type="slidenum">
              <a:rPr lang="en-US" smtClean="0"/>
              <a:pPr/>
              <a:t>99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7009" cy="6858000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782499" y="303847"/>
            <a:ext cx="928855" cy="20256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607665" y="783468"/>
            <a:ext cx="5973215" cy="4942894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/>
          <p:cNvSpPr/>
          <p:nvPr/>
        </p:nvSpPr>
        <p:spPr>
          <a:xfrm>
            <a:off x="1806813" y="2173680"/>
            <a:ext cx="2493954" cy="50641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1803388" y="2668883"/>
            <a:ext cx="2493954" cy="182612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/>
          <p:cNvSpPr/>
          <p:nvPr/>
        </p:nvSpPr>
        <p:spPr>
          <a:xfrm>
            <a:off x="1799962" y="2829072"/>
            <a:ext cx="5734171" cy="254669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447" y="970648"/>
            <a:ext cx="2870431" cy="2667736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5878209" y="1001615"/>
            <a:ext cx="2738907" cy="2597812"/>
            <a:chOff x="5878209" y="1001615"/>
            <a:chExt cx="2738907" cy="2597812"/>
          </a:xfrm>
        </p:grpSpPr>
        <p:sp>
          <p:nvSpPr>
            <p:cNvPr id="10" name="Rettangolo 9"/>
            <p:cNvSpPr/>
            <p:nvPr/>
          </p:nvSpPr>
          <p:spPr>
            <a:xfrm>
              <a:off x="8391171" y="1001615"/>
              <a:ext cx="191356" cy="252731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5878209" y="3409024"/>
              <a:ext cx="2738907" cy="190403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9692" y="1576509"/>
            <a:ext cx="2643998" cy="1968382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16" name="Rettangolo 15"/>
          <p:cNvSpPr/>
          <p:nvPr/>
        </p:nvSpPr>
        <p:spPr>
          <a:xfrm>
            <a:off x="5936927" y="1259669"/>
            <a:ext cx="2633443" cy="282943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1125168" y="5909218"/>
            <a:ext cx="7203673" cy="64633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dirty="0" smtClean="0"/>
              <a:t>In questa versione, l’elemento di novità è costituito dal bottone “</a:t>
            </a:r>
            <a:r>
              <a:rPr lang="it-IT" b="1" dirty="0" err="1" smtClean="0">
                <a:solidFill>
                  <a:srgbClr val="0000FF"/>
                </a:solidFill>
              </a:rPr>
              <a:t>Timeline</a:t>
            </a:r>
            <a:r>
              <a:rPr lang="it-IT" dirty="0" smtClean="0"/>
              <a:t>”, corrispondente </a:t>
            </a:r>
            <a:r>
              <a:rPr lang="it-IT" dirty="0" err="1" smtClean="0"/>
              <a:t>all’object</a:t>
            </a:r>
            <a:r>
              <a:rPr lang="it-IT" dirty="0" smtClean="0"/>
              <a:t> </a:t>
            </a:r>
            <a:r>
              <a:rPr lang="it-IT" b="1" dirty="0" err="1" smtClean="0">
                <a:solidFill>
                  <a:srgbClr val="0000FF"/>
                </a:solidFill>
              </a:rPr>
              <a:t>graphB</a:t>
            </a:r>
            <a:r>
              <a:rPr lang="it-IT" dirty="0" smtClean="0"/>
              <a:t>, che ora andremo ad esaminare </a:t>
            </a:r>
            <a:endParaRPr lang="it-IT" dirty="0"/>
          </a:p>
        </p:txBody>
      </p:sp>
      <p:grpSp>
        <p:nvGrpSpPr>
          <p:cNvPr id="21" name="Gruppo 20"/>
          <p:cNvGrpSpPr/>
          <p:nvPr/>
        </p:nvGrpSpPr>
        <p:grpSpPr>
          <a:xfrm>
            <a:off x="3256739" y="1283041"/>
            <a:ext cx="4121571" cy="2067074"/>
            <a:chOff x="3256739" y="1283041"/>
            <a:chExt cx="4121571" cy="2067074"/>
          </a:xfrm>
        </p:grpSpPr>
        <p:sp>
          <p:nvSpPr>
            <p:cNvPr id="19" name="Rettangolo 18"/>
            <p:cNvSpPr/>
            <p:nvPr/>
          </p:nvSpPr>
          <p:spPr>
            <a:xfrm>
              <a:off x="3256739" y="3148502"/>
              <a:ext cx="1076133" cy="201613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6541220" y="1283041"/>
              <a:ext cx="837090" cy="236198"/>
            </a:xfrm>
            <a:prstGeom prst="rect">
              <a:avLst/>
            </a:prstGeom>
            <a:noFill/>
            <a:ln w="190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763436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decel="10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decel="100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decel="100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decel="100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84988</TotalTime>
  <Words>3814</Words>
  <Application>Microsoft Macintosh PowerPoint</Application>
  <PresentationFormat>Presentazione su schermo (4:3)</PresentationFormat>
  <Paragraphs>518</Paragraphs>
  <Slides>109</Slides>
  <Notes>2</Notes>
  <HiddenSlides>0</HiddenSlides>
  <MMClips>3</MMClips>
  <ScaleCrop>false</ScaleCrop>
  <HeadingPairs>
    <vt:vector size="6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109</vt:i4>
      </vt:variant>
      <vt:variant>
        <vt:lpstr>Presentazioni personalizzate</vt:lpstr>
      </vt:variant>
      <vt:variant>
        <vt:i4>1</vt:i4>
      </vt:variant>
    </vt:vector>
  </HeadingPairs>
  <TitlesOfParts>
    <vt:vector size="111" baseType="lpstr">
      <vt:lpstr>Office Theme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Chapter 1</vt:lpstr>
    </vt:vector>
  </TitlesOfParts>
  <Manager/>
  <Company>INFN Milano - Bicocca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Introduzione al CGI Web Programming: Parte 3</dc:title>
  <dc:subject/>
  <dc:creator>Dario Menasce</dc:creator>
  <cp:keywords/>
  <dc:description/>
  <cp:lastModifiedBy>Dario Menasce</cp:lastModifiedBy>
  <cp:revision>1823</cp:revision>
  <dcterms:created xsi:type="dcterms:W3CDTF">2007-09-04T07:09:54Z</dcterms:created>
  <dcterms:modified xsi:type="dcterms:W3CDTF">2014-10-15T15:35:19Z</dcterms:modified>
  <cp:category/>
</cp:coreProperties>
</file>