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</p:sldIdLst>
  <p:sldSz cx="9144000" cy="6858000" type="screen4x3"/>
  <p:notesSz cx="6858000" cy="9144000"/>
  <p:defaultTextStyle>
    <a:lvl1pPr marL="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72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it-IT" sz="1200"/>
            </a:lvl1pPr>
            <a:extLst/>
          </a:lstStyle>
          <a:p>
            <a:fld id="{C238408C-6839-46EE-8131-EDA75C487F2E}" type="datetimeFigureOut">
              <a:rPr/>
              <a:pPr/>
              <a:t>30/6/2006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it-IT" sz="1200"/>
            </a:lvl1pPr>
            <a:extLst/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it-IT" sz="1200"/>
            </a:lvl1pPr>
            <a:extLst/>
          </a:lstStyle>
          <a:p>
            <a:fld id="{87D77045-401A-4D5E-BFE3-54C21A8A6634}" type="slidenum">
              <a:rPr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it-IT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it-IT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‹N›</a:t>
            </a:fld>
            <a:endParaRPr kumimoji="0" lang="it-IT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it-IT" sz="380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it-IT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899592" y="1556792"/>
            <a:ext cx="77768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it-IT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it-IT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it-IT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it-IT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it-IT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it-IT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it-IT" sz="20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it-IT" sz="2800"/>
            </a:lvl1pPr>
            <a:lvl2pPr eaLnBrk="1" latinLnBrk="0" hangingPunct="1">
              <a:defRPr kumimoji="0" lang="it-IT" sz="2400"/>
            </a:lvl2pPr>
            <a:lvl3pPr eaLnBrk="1" latinLnBrk="0" hangingPunct="1">
              <a:defRPr kumimoji="0" lang="it-IT" sz="2000"/>
            </a:lvl3pPr>
            <a:lvl4pPr eaLnBrk="1" latinLnBrk="0" hangingPunct="1">
              <a:defRPr kumimoji="0" lang="it-IT" sz="1800"/>
            </a:lvl4pPr>
            <a:lvl5pPr eaLnBrk="1" latinLnBrk="0" hangingPunct="1">
              <a:defRPr kumimoji="0" lang="it-IT"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it-IT" sz="400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it-IT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it-IT" sz="2000" b="1"/>
            </a:lvl2pPr>
            <a:lvl3pPr eaLnBrk="1" latinLnBrk="0" hangingPunct="1">
              <a:buNone/>
              <a:defRPr kumimoji="0" lang="it-IT" sz="1800" b="1"/>
            </a:lvl3pPr>
            <a:lvl4pPr eaLnBrk="1" latinLnBrk="0" hangingPunct="1">
              <a:buNone/>
              <a:defRPr kumimoji="0" lang="it-IT" sz="1600" b="1"/>
            </a:lvl4pPr>
            <a:lvl5pPr eaLnBrk="1" latinLnBrk="0" hangingPunct="1">
              <a:buNone/>
              <a:defRPr kumimoji="0" lang="it-IT" sz="1600" b="1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it-IT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it-IT" sz="2000" b="1"/>
            </a:lvl2pPr>
            <a:lvl3pPr eaLnBrk="1" latinLnBrk="0" hangingPunct="1">
              <a:buNone/>
              <a:defRPr kumimoji="0" lang="it-IT" sz="1800" b="1"/>
            </a:lvl3pPr>
            <a:lvl4pPr eaLnBrk="1" latinLnBrk="0" hangingPunct="1">
              <a:buNone/>
              <a:defRPr kumimoji="0" lang="it-IT" sz="1600" b="1"/>
            </a:lvl4pPr>
            <a:lvl5pPr eaLnBrk="1" latinLnBrk="0" hangingPunct="1">
              <a:buNone/>
              <a:defRPr kumimoji="0" lang="it-IT" sz="1600" b="1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it-IT" sz="2400"/>
            </a:lvl1pPr>
            <a:lvl2pPr eaLnBrk="1" latinLnBrk="0" hangingPunct="1">
              <a:defRPr kumimoji="0" lang="it-IT" sz="2000"/>
            </a:lvl2pPr>
            <a:lvl3pPr eaLnBrk="1" latinLnBrk="0" hangingPunct="1">
              <a:defRPr kumimoji="0" lang="it-IT" sz="1800"/>
            </a:lvl3pPr>
            <a:lvl4pPr eaLnBrk="1" latinLnBrk="0" hangingPunct="1">
              <a:defRPr kumimoji="0" lang="it-IT" sz="1600"/>
            </a:lvl4pPr>
            <a:lvl5pPr eaLnBrk="1" latinLnBrk="0" hangingPunct="1">
              <a:defRPr kumimoji="0" lang="it-IT"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it-IT" sz="4000" cap="none" baseline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it-IT" sz="3600" b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it-IT" sz="1800"/>
            </a:lvl1pPr>
            <a:lvl2pPr eaLnBrk="1" latinLnBrk="0" hangingPunct="1">
              <a:buNone/>
              <a:defRPr kumimoji="0" lang="it-IT" sz="1200"/>
            </a:lvl2pPr>
            <a:lvl3pPr eaLnBrk="1" latinLnBrk="0" hangingPunct="1">
              <a:buNone/>
              <a:defRPr kumimoji="0" lang="it-IT" sz="1000"/>
            </a:lvl3pPr>
            <a:lvl4pPr eaLnBrk="1" latinLnBrk="0" hangingPunct="1">
              <a:buNone/>
              <a:defRPr kumimoji="0" lang="it-IT" sz="900"/>
            </a:lvl4pPr>
            <a:lvl5pPr eaLnBrk="1" latinLnBrk="0" hangingPunct="1">
              <a:buNone/>
              <a:defRPr kumimoji="0" lang="it-IT" sz="9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it-IT" sz="3200"/>
            </a:lvl1pPr>
            <a:lvl2pPr eaLnBrk="1" latinLnBrk="0" hangingPunct="1">
              <a:defRPr kumimoji="0" lang="it-IT" sz="2800"/>
            </a:lvl2pPr>
            <a:lvl3pPr eaLnBrk="1" latinLnBrk="0" hangingPunct="1">
              <a:defRPr kumimoji="0" lang="it-IT" sz="2400"/>
            </a:lvl3pPr>
            <a:lvl4pPr eaLnBrk="1" latinLnBrk="0" hangingPunct="1">
              <a:defRPr kumimoji="0" lang="it-IT" sz="2000"/>
            </a:lvl4pPr>
            <a:lvl5pPr eaLnBrk="1" latinLnBrk="0" hangingPunct="1">
              <a:defRPr kumimoji="0" lang="it-IT"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it-IT" sz="2100" b="0"/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it-IT"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it-IT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it-IT" sz="1200"/>
            </a:lvl2pPr>
            <a:lvl3pPr eaLnBrk="1" latinLnBrk="0" hangingPunct="1">
              <a:defRPr kumimoji="0" lang="it-IT" sz="1000"/>
            </a:lvl3pPr>
            <a:lvl4pPr eaLnBrk="1" latinLnBrk="0" hangingPunct="1">
              <a:defRPr kumimoji="0" lang="it-IT" sz="900"/>
            </a:lvl4pPr>
            <a:lvl5pPr eaLnBrk="1" latinLnBrk="0" hangingPunct="1">
              <a:defRPr kumimoji="0" lang="it-IT" sz="9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/>
              <a:pPr/>
              <a:t>30/6/2006</a:t>
            </a:fld>
            <a:endParaRPr kumimoji="0"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‹N›</a:t>
            </a:fld>
            <a:endParaRPr kumimoji="0"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it-IT" smtClean="0"/>
              <a:t>Fare clic per modificare lo stile del titolo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it-IT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it-IT">
                <a:solidFill>
                  <a:schemeClr val="tx2"/>
                </a:solidFill>
              </a:rPr>
              <a:pPr/>
              <a:t>01/07/2014</a:t>
            </a:fld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it-IT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it-IT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it-IT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it-IT" sz="1200">
                <a:solidFill>
                  <a:schemeClr val="tx2"/>
                </a:solidFill>
              </a:rPr>
              <a:pPr algn="l"/>
              <a:t>‹N›</a:t>
            </a:fld>
            <a:endParaRPr kumimoji="0" lang="it-IT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it-IT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it-IT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it-IT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it-IT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it-IT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it-IT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it-IT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it-IT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it-IT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it-IT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dirty="0" smtClean="0"/>
              <a:t>PIM (Progress In </a:t>
            </a:r>
            <a:r>
              <a:rPr lang="it-IT" dirty="0" err="1" smtClean="0"/>
              <a:t>MPGDs</a:t>
            </a:r>
            <a:r>
              <a:rPr lang="it-IT" dirty="0" smtClean="0"/>
              <a:t>) </a:t>
            </a:r>
            <a:r>
              <a:rPr lang="it-IT" dirty="0" smtClean="0">
                <a:solidFill>
                  <a:schemeClr val="accent1"/>
                </a:solidFill>
              </a:rPr>
              <a:t>(</a:t>
            </a:r>
            <a:r>
              <a:rPr lang="it-IT" dirty="0" err="1" smtClean="0">
                <a:solidFill>
                  <a:schemeClr val="accent1"/>
                </a:solidFill>
              </a:rPr>
              <a:t>Call_GrV</a:t>
            </a:r>
            <a:r>
              <a:rPr lang="it-IT" dirty="0" smtClean="0">
                <a:solidFill>
                  <a:schemeClr val="accent1"/>
                </a:solidFill>
              </a:rPr>
              <a:t> 2015-2017)</a:t>
            </a:r>
            <a:endParaRPr lang="it-IT" dirty="0"/>
          </a:p>
        </p:txBody>
      </p:sp>
      <p:sp>
        <p:nvSpPr>
          <p:cNvPr id="5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lang="it-IT" dirty="0" smtClean="0"/>
              <a:t>Bari, Bologna, LNF, Mi-Bicocca, Napoli, Pavia, Roma3 (1), Trieste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914400"/>
          </a:xfrm>
        </p:spPr>
        <p:txBody>
          <a:bodyPr/>
          <a:lstStyle/>
          <a:p>
            <a:r>
              <a:rPr lang="it-IT" dirty="0" err="1" smtClean="0"/>
              <a:t>Tasks</a:t>
            </a:r>
            <a:r>
              <a:rPr lang="it-IT" dirty="0" smtClean="0"/>
              <a:t> di interesse italiano</a:t>
            </a:r>
            <a:br>
              <a:rPr lang="it-IT" dirty="0" smtClean="0"/>
            </a:br>
            <a:r>
              <a:rPr lang="it-IT" sz="2800" dirty="0" smtClean="0"/>
              <a:t>WP 12: </a:t>
            </a:r>
            <a:r>
              <a:rPr lang="it-IT" sz="2800" dirty="0" err="1" smtClean="0"/>
              <a:t>Frontier</a:t>
            </a:r>
            <a:r>
              <a:rPr lang="it-IT" sz="2800" dirty="0" smtClean="0"/>
              <a:t> Gas Detectors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0759" y="1225689"/>
            <a:ext cx="879324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12.2 </a:t>
            </a:r>
            <a:r>
              <a:rPr lang="it-IT" b="1" dirty="0" smtClean="0">
                <a:solidFill>
                  <a:srgbClr val="FF0000"/>
                </a:solidFill>
              </a:rPr>
              <a:t>DETECTOR PROGRESS</a:t>
            </a:r>
          </a:p>
          <a:p>
            <a:r>
              <a:rPr lang="it-IT" dirty="0" smtClean="0"/>
              <a:t>12.2.1 New resistive </a:t>
            </a:r>
            <a:r>
              <a:rPr lang="it-IT" dirty="0" err="1" smtClean="0"/>
              <a:t>materials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high </a:t>
            </a:r>
            <a:r>
              <a:rPr lang="it-IT" dirty="0" err="1" smtClean="0"/>
              <a:t>rates</a:t>
            </a:r>
            <a:r>
              <a:rPr lang="it-IT" dirty="0" smtClean="0"/>
              <a:t> RPC (</a:t>
            </a:r>
            <a:r>
              <a:rPr lang="it-IT" dirty="0" err="1" smtClean="0"/>
              <a:t>Coimbra</a:t>
            </a:r>
            <a:r>
              <a:rPr lang="it-IT" dirty="0" smtClean="0"/>
              <a:t>)</a:t>
            </a:r>
          </a:p>
          <a:p>
            <a:r>
              <a:rPr lang="it-IT" dirty="0" smtClean="0"/>
              <a:t>12.2.2 </a:t>
            </a:r>
            <a:r>
              <a:rPr lang="it-IT" dirty="0" err="1" smtClean="0"/>
              <a:t>Development</a:t>
            </a:r>
            <a:r>
              <a:rPr lang="it-IT" dirty="0" smtClean="0"/>
              <a:t> of fast timing </a:t>
            </a:r>
            <a:r>
              <a:rPr lang="it-IT" dirty="0" err="1" smtClean="0"/>
              <a:t>large</a:t>
            </a:r>
            <a:r>
              <a:rPr lang="it-IT" dirty="0" smtClean="0"/>
              <a:t> RPC (</a:t>
            </a:r>
            <a:r>
              <a:rPr lang="it-IT" dirty="0" err="1" smtClean="0"/>
              <a:t>Lyon</a:t>
            </a:r>
            <a:r>
              <a:rPr lang="it-IT" dirty="0" smtClean="0"/>
              <a:t>)</a:t>
            </a:r>
          </a:p>
          <a:p>
            <a:r>
              <a:rPr lang="it-IT" dirty="0" smtClean="0">
                <a:solidFill>
                  <a:srgbClr val="00B0F0"/>
                </a:solidFill>
              </a:rPr>
              <a:t>12.2.3 </a:t>
            </a:r>
            <a:r>
              <a:rPr lang="it-IT" dirty="0" err="1" smtClean="0">
                <a:solidFill>
                  <a:srgbClr val="00B0F0"/>
                </a:solidFill>
              </a:rPr>
              <a:t>High-rate</a:t>
            </a:r>
            <a:r>
              <a:rPr lang="it-IT" dirty="0" smtClean="0">
                <a:solidFill>
                  <a:srgbClr val="00B0F0"/>
                </a:solidFill>
              </a:rPr>
              <a:t> and fine </a:t>
            </a:r>
            <a:r>
              <a:rPr lang="it-IT" dirty="0" err="1" smtClean="0">
                <a:solidFill>
                  <a:srgbClr val="00B0F0"/>
                </a:solidFill>
              </a:rPr>
              <a:t>space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resolution</a:t>
            </a:r>
            <a:r>
              <a:rPr lang="it-IT" dirty="0" smtClean="0">
                <a:solidFill>
                  <a:srgbClr val="00B0F0"/>
                </a:solidFill>
              </a:rPr>
              <a:t> RPC </a:t>
            </a:r>
            <a:r>
              <a:rPr lang="it-IT" dirty="0" err="1" smtClean="0">
                <a:solidFill>
                  <a:srgbClr val="00B0F0"/>
                </a:solidFill>
              </a:rPr>
              <a:t>operated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with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eco-gases</a:t>
            </a:r>
            <a:r>
              <a:rPr lang="it-IT" dirty="0" smtClean="0">
                <a:solidFill>
                  <a:srgbClr val="00B0F0"/>
                </a:solidFill>
              </a:rPr>
              <a:t> (TV)</a:t>
            </a:r>
          </a:p>
          <a:p>
            <a:r>
              <a:rPr lang="it-IT" dirty="0" smtClean="0">
                <a:solidFill>
                  <a:srgbClr val="00B0F0"/>
                </a:solidFill>
              </a:rPr>
              <a:t>12.2.4 </a:t>
            </a:r>
            <a:r>
              <a:rPr lang="it-IT" dirty="0" err="1" smtClean="0">
                <a:solidFill>
                  <a:srgbClr val="00B0F0"/>
                </a:solidFill>
              </a:rPr>
              <a:t>Development</a:t>
            </a:r>
            <a:r>
              <a:rPr lang="it-IT" dirty="0" smtClean="0">
                <a:solidFill>
                  <a:srgbClr val="00B0F0"/>
                </a:solidFill>
              </a:rPr>
              <a:t> of compact, </a:t>
            </a:r>
            <a:r>
              <a:rPr lang="it-IT" dirty="0" err="1" smtClean="0">
                <a:solidFill>
                  <a:srgbClr val="00B0F0"/>
                </a:solidFill>
              </a:rPr>
              <a:t>spark-protected</a:t>
            </a:r>
            <a:r>
              <a:rPr lang="it-IT" dirty="0" smtClean="0">
                <a:solidFill>
                  <a:srgbClr val="00B0F0"/>
                </a:solidFill>
              </a:rPr>
              <a:t>, single </a:t>
            </a:r>
            <a:r>
              <a:rPr lang="it-IT" dirty="0" err="1" smtClean="0">
                <a:solidFill>
                  <a:srgbClr val="00B0F0"/>
                </a:solidFill>
              </a:rPr>
              <a:t>amp-stage</a:t>
            </a:r>
            <a:r>
              <a:rPr lang="it-IT" dirty="0" smtClean="0">
                <a:solidFill>
                  <a:srgbClr val="00B0F0"/>
                </a:solidFill>
              </a:rPr>
              <a:t>, high </a:t>
            </a:r>
            <a:r>
              <a:rPr lang="it-IT" dirty="0" err="1" smtClean="0">
                <a:solidFill>
                  <a:srgbClr val="00B0F0"/>
                </a:solidFill>
              </a:rPr>
              <a:t>res</a:t>
            </a:r>
            <a:r>
              <a:rPr lang="it-IT" dirty="0" smtClean="0">
                <a:solidFill>
                  <a:srgbClr val="00B0F0"/>
                </a:solidFill>
              </a:rPr>
              <a:t>. MPGD (LNF)</a:t>
            </a:r>
          </a:p>
          <a:p>
            <a:r>
              <a:rPr lang="it-IT" dirty="0" smtClean="0"/>
              <a:t>12.2.5 High </a:t>
            </a:r>
            <a:r>
              <a:rPr lang="it-IT" dirty="0" err="1" smtClean="0"/>
              <a:t>gain</a:t>
            </a:r>
            <a:r>
              <a:rPr lang="it-IT" dirty="0" smtClean="0"/>
              <a:t> </a:t>
            </a:r>
            <a:r>
              <a:rPr lang="it-IT" dirty="0" err="1" smtClean="0"/>
              <a:t>MPGDs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on </a:t>
            </a:r>
            <a:r>
              <a:rPr lang="it-IT" dirty="0" err="1" smtClean="0"/>
              <a:t>advanced</a:t>
            </a:r>
            <a:r>
              <a:rPr lang="it-IT" dirty="0" smtClean="0"/>
              <a:t> THGEM and </a:t>
            </a:r>
            <a:r>
              <a:rPr lang="it-IT" dirty="0" err="1" smtClean="0"/>
              <a:t>hybrid</a:t>
            </a:r>
            <a:r>
              <a:rPr lang="it-IT" dirty="0" smtClean="0"/>
              <a:t> MPGD (Trieste)</a:t>
            </a:r>
          </a:p>
          <a:p>
            <a:endParaRPr lang="it-IT" dirty="0" smtClean="0"/>
          </a:p>
          <a:p>
            <a:r>
              <a:rPr lang="it-IT" dirty="0" smtClean="0"/>
              <a:t> 12.3 </a:t>
            </a:r>
            <a:r>
              <a:rPr lang="it-IT" b="1" dirty="0" smtClean="0">
                <a:solidFill>
                  <a:srgbClr val="FF0000"/>
                </a:solidFill>
              </a:rPr>
              <a:t>TOOLS TO EASY DETECTOR PROGRESS</a:t>
            </a:r>
          </a:p>
          <a:p>
            <a:r>
              <a:rPr lang="it-IT" dirty="0" smtClean="0"/>
              <a:t>12.3.1 </a:t>
            </a:r>
            <a:r>
              <a:rPr lang="it-IT" dirty="0" err="1" smtClean="0"/>
              <a:t>Interfacing</a:t>
            </a:r>
            <a:r>
              <a:rPr lang="it-IT" dirty="0" smtClean="0"/>
              <a:t> </a:t>
            </a:r>
            <a:r>
              <a:rPr lang="it-IT" dirty="0" err="1" smtClean="0"/>
              <a:t>FE-chips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gas detectors </a:t>
            </a:r>
            <a:r>
              <a:rPr lang="it-IT" dirty="0" err="1" smtClean="0"/>
              <a:t>to</a:t>
            </a:r>
            <a:r>
              <a:rPr lang="it-IT" dirty="0" smtClean="0"/>
              <a:t> the SRS (CERN)</a:t>
            </a:r>
          </a:p>
          <a:p>
            <a:r>
              <a:rPr lang="it-IT" dirty="0" smtClean="0"/>
              <a:t>12.3.2 </a:t>
            </a:r>
            <a:r>
              <a:rPr lang="it-IT" dirty="0" err="1" smtClean="0"/>
              <a:t>Tools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Laboratory…</a:t>
            </a:r>
            <a:r>
              <a:rPr lang="it-IT" dirty="0" smtClean="0"/>
              <a:t> (CERN)</a:t>
            </a:r>
          </a:p>
          <a:p>
            <a:r>
              <a:rPr lang="it-IT" dirty="0" smtClean="0"/>
              <a:t>12.3.3 PCB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integrated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readout of </a:t>
            </a:r>
            <a:r>
              <a:rPr lang="it-IT" dirty="0" err="1" smtClean="0"/>
              <a:t>large</a:t>
            </a:r>
            <a:r>
              <a:rPr lang="it-IT" dirty="0" smtClean="0"/>
              <a:t> MPGD </a:t>
            </a:r>
            <a:r>
              <a:rPr lang="it-IT" dirty="0" err="1" smtClean="0"/>
              <a:t>systems</a:t>
            </a:r>
            <a:r>
              <a:rPr lang="it-IT" dirty="0" smtClean="0"/>
              <a:t> (</a:t>
            </a:r>
            <a:r>
              <a:rPr lang="it-IT" dirty="0" err="1" smtClean="0"/>
              <a:t>Lund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12.4 </a:t>
            </a:r>
            <a:r>
              <a:rPr lang="it-IT" b="1" dirty="0" smtClean="0">
                <a:solidFill>
                  <a:srgbClr val="FF0000"/>
                </a:solidFill>
              </a:rPr>
              <a:t>PREPARATION IN VIEW OF INDUSTRIAL MASS PRODUCTION</a:t>
            </a:r>
          </a:p>
          <a:p>
            <a:r>
              <a:rPr lang="it-IT" dirty="0" smtClean="0"/>
              <a:t>12.4.1 </a:t>
            </a:r>
            <a:r>
              <a:rPr lang="it-IT" dirty="0" err="1" smtClean="0"/>
              <a:t>Large</a:t>
            </a:r>
            <a:r>
              <a:rPr lang="it-IT" dirty="0" smtClean="0"/>
              <a:t> </a:t>
            </a:r>
            <a:r>
              <a:rPr lang="it-IT" dirty="0" err="1" smtClean="0"/>
              <a:t>size</a:t>
            </a:r>
            <a:r>
              <a:rPr lang="it-IT" dirty="0" smtClean="0"/>
              <a:t> and </a:t>
            </a:r>
            <a:r>
              <a:rPr lang="it-IT" dirty="0" err="1" smtClean="0"/>
              <a:t>mechanical</a:t>
            </a:r>
            <a:r>
              <a:rPr lang="it-IT" dirty="0" smtClean="0"/>
              <a:t> </a:t>
            </a:r>
            <a:r>
              <a:rPr lang="it-IT" dirty="0" err="1" smtClean="0"/>
              <a:t>precision</a:t>
            </a:r>
            <a:r>
              <a:rPr lang="it-IT" dirty="0" smtClean="0"/>
              <a:t> </a:t>
            </a:r>
            <a:r>
              <a:rPr lang="it-IT" dirty="0" err="1" smtClean="0"/>
              <a:t>tools</a:t>
            </a:r>
            <a:r>
              <a:rPr lang="it-IT" dirty="0" smtClean="0"/>
              <a:t> (MPI)</a:t>
            </a:r>
          </a:p>
          <a:p>
            <a:r>
              <a:rPr lang="it-IT" dirty="0" smtClean="0"/>
              <a:t>12.4.2 </a:t>
            </a:r>
            <a:r>
              <a:rPr lang="it-IT" dirty="0" err="1" smtClean="0"/>
              <a:t>Procedures</a:t>
            </a:r>
            <a:r>
              <a:rPr lang="it-IT" dirty="0" smtClean="0"/>
              <a:t> and </a:t>
            </a:r>
            <a:r>
              <a:rPr lang="it-IT" dirty="0" err="1" smtClean="0"/>
              <a:t>tools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MM</a:t>
            </a:r>
            <a:r>
              <a:rPr lang="it-IT" dirty="0" smtClean="0"/>
              <a:t> resistive </a:t>
            </a:r>
            <a:r>
              <a:rPr lang="it-IT" dirty="0" err="1" smtClean="0"/>
              <a:t>anodes</a:t>
            </a:r>
            <a:r>
              <a:rPr lang="it-IT" dirty="0" smtClean="0"/>
              <a:t> (CEA)</a:t>
            </a:r>
          </a:p>
          <a:p>
            <a:r>
              <a:rPr lang="it-IT" dirty="0" smtClean="0">
                <a:solidFill>
                  <a:srgbClr val="00B0F0"/>
                </a:solidFill>
              </a:rPr>
              <a:t>12.4.3 </a:t>
            </a:r>
            <a:r>
              <a:rPr lang="it-IT" dirty="0" err="1" smtClean="0">
                <a:solidFill>
                  <a:srgbClr val="00B0F0"/>
                </a:solidFill>
              </a:rPr>
              <a:t>Control</a:t>
            </a:r>
            <a:r>
              <a:rPr lang="it-IT" dirty="0" smtClean="0">
                <a:solidFill>
                  <a:srgbClr val="00B0F0"/>
                </a:solidFill>
              </a:rPr>
              <a:t> of </a:t>
            </a:r>
            <a:r>
              <a:rPr lang="it-IT" dirty="0" err="1" smtClean="0">
                <a:solidFill>
                  <a:srgbClr val="00B0F0"/>
                </a:solidFill>
              </a:rPr>
              <a:t>foil</a:t>
            </a:r>
            <a:r>
              <a:rPr lang="it-IT" dirty="0" smtClean="0">
                <a:solidFill>
                  <a:srgbClr val="00B0F0"/>
                </a:solidFill>
              </a:rPr>
              <a:t>/</a:t>
            </a:r>
            <a:r>
              <a:rPr lang="it-IT" dirty="0" err="1" smtClean="0">
                <a:solidFill>
                  <a:srgbClr val="00B0F0"/>
                </a:solidFill>
              </a:rPr>
              <a:t>micromesh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mechanical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tensioning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by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optical</a:t>
            </a:r>
            <a:r>
              <a:rPr lang="it-IT" dirty="0" smtClean="0">
                <a:solidFill>
                  <a:srgbClr val="00B0F0"/>
                </a:solidFill>
              </a:rPr>
              <a:t> </a:t>
            </a:r>
            <a:r>
              <a:rPr lang="it-IT" dirty="0" err="1" smtClean="0">
                <a:solidFill>
                  <a:srgbClr val="00B0F0"/>
                </a:solidFill>
              </a:rPr>
              <a:t>inspection</a:t>
            </a:r>
            <a:r>
              <a:rPr lang="it-IT" dirty="0" smtClean="0">
                <a:solidFill>
                  <a:srgbClr val="00B0F0"/>
                </a:solidFill>
              </a:rPr>
              <a:t> (LNF)</a:t>
            </a:r>
          </a:p>
          <a:p>
            <a:r>
              <a:rPr lang="it-IT" dirty="0" smtClean="0"/>
              <a:t>12.4.4 </a:t>
            </a:r>
            <a:r>
              <a:rPr lang="it-IT" dirty="0" err="1" smtClean="0"/>
              <a:t>Detailed</a:t>
            </a:r>
            <a:r>
              <a:rPr lang="it-IT" dirty="0" smtClean="0"/>
              <a:t> </a:t>
            </a:r>
            <a:r>
              <a:rPr lang="it-IT" dirty="0" err="1" smtClean="0"/>
              <a:t>gain</a:t>
            </a:r>
            <a:r>
              <a:rPr lang="it-IT" dirty="0" smtClean="0"/>
              <a:t> </a:t>
            </a:r>
            <a:r>
              <a:rPr lang="it-IT" dirty="0" err="1" smtClean="0"/>
              <a:t>maps</a:t>
            </a:r>
            <a:r>
              <a:rPr lang="it-IT" dirty="0" smtClean="0"/>
              <a:t> (Budapest)</a:t>
            </a:r>
          </a:p>
          <a:p>
            <a:r>
              <a:rPr lang="it-IT" dirty="0" smtClean="0">
                <a:solidFill>
                  <a:srgbClr val="FFFF00"/>
                </a:solidFill>
              </a:rPr>
              <a:t>12.4.5 Design of </a:t>
            </a:r>
            <a:r>
              <a:rPr lang="it-IT" dirty="0" err="1" smtClean="0">
                <a:solidFill>
                  <a:srgbClr val="FFFF00"/>
                </a:solidFill>
              </a:rPr>
              <a:t>electrical</a:t>
            </a:r>
            <a:r>
              <a:rPr lang="it-IT" dirty="0" smtClean="0">
                <a:solidFill>
                  <a:srgbClr val="FFFF00"/>
                </a:solidFill>
              </a:rPr>
              <a:t> system of </a:t>
            </a:r>
            <a:r>
              <a:rPr lang="it-IT" dirty="0" err="1" smtClean="0">
                <a:solidFill>
                  <a:srgbClr val="FFFF00"/>
                </a:solidFill>
              </a:rPr>
              <a:t>electrode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patterns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by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pulse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reflection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method</a:t>
            </a:r>
            <a:r>
              <a:rPr lang="it-IT" dirty="0" smtClean="0">
                <a:solidFill>
                  <a:srgbClr val="FFFF00"/>
                </a:solidFill>
              </a:rPr>
              <a:t> (Bari)</a:t>
            </a:r>
          </a:p>
          <a:p>
            <a:r>
              <a:rPr lang="it-IT" dirty="0" smtClean="0">
                <a:solidFill>
                  <a:srgbClr val="FFFF00"/>
                </a:solidFill>
              </a:rPr>
              <a:t>12.4.6 Standard production </a:t>
            </a:r>
            <a:r>
              <a:rPr lang="it-IT" dirty="0" err="1" smtClean="0">
                <a:solidFill>
                  <a:srgbClr val="FFFF00"/>
                </a:solidFill>
              </a:rPr>
              <a:t>protocols</a:t>
            </a:r>
            <a:r>
              <a:rPr lang="it-IT" dirty="0" smtClean="0">
                <a:solidFill>
                  <a:srgbClr val="FFFF00"/>
                </a:solidFill>
              </a:rPr>
              <a:t> of </a:t>
            </a:r>
            <a:r>
              <a:rPr lang="it-IT" dirty="0" err="1" smtClean="0">
                <a:solidFill>
                  <a:srgbClr val="FFFF00"/>
                </a:solidFill>
              </a:rPr>
              <a:t>optimized</a:t>
            </a:r>
            <a:r>
              <a:rPr lang="it-IT" dirty="0" smtClean="0">
                <a:solidFill>
                  <a:srgbClr val="FFFF00"/>
                </a:solidFill>
              </a:rPr>
              <a:t> RPC </a:t>
            </a:r>
            <a:r>
              <a:rPr lang="it-IT" dirty="0" err="1" smtClean="0">
                <a:solidFill>
                  <a:srgbClr val="FFFF00"/>
                </a:solidFill>
              </a:rPr>
              <a:t>components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for</a:t>
            </a:r>
            <a:r>
              <a:rPr lang="it-IT" dirty="0" smtClean="0">
                <a:solidFill>
                  <a:srgbClr val="FFFF00"/>
                </a:solidFill>
              </a:rPr>
              <a:t> easy </a:t>
            </a:r>
          </a:p>
          <a:p>
            <a:r>
              <a:rPr lang="it-IT" dirty="0" err="1" smtClean="0">
                <a:solidFill>
                  <a:srgbClr val="FFFF00"/>
                </a:solidFill>
              </a:rPr>
              <a:t>Technology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dissemination</a:t>
            </a:r>
            <a:r>
              <a:rPr lang="it-IT" dirty="0" smtClean="0">
                <a:solidFill>
                  <a:srgbClr val="FFFF00"/>
                </a:solidFill>
              </a:rPr>
              <a:t> (Bari)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914400"/>
          </a:xfrm>
        </p:spPr>
        <p:txBody>
          <a:bodyPr/>
          <a:lstStyle/>
          <a:p>
            <a:r>
              <a:rPr lang="it-IT" dirty="0" smtClean="0"/>
              <a:t>Personale coinvolto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99592" y="1412776"/>
            <a:ext cx="196201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Task 12.4.5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smtClean="0"/>
              <a:t> A. Ranieri 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smtClean="0"/>
              <a:t> A. Colaleo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smtClean="0"/>
              <a:t> M. Maggi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smtClean="0"/>
              <a:t> S. Nuzzo</a:t>
            </a:r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r>
              <a:rPr lang="it-IT" sz="2000" dirty="0" smtClean="0"/>
              <a:t>Task 12.4.6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smtClean="0"/>
              <a:t> G. Iaselli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smtClean="0"/>
              <a:t> G. Pugliese</a:t>
            </a:r>
          </a:p>
          <a:p>
            <a:pPr lvl="1">
              <a:buFont typeface="Arial" pitchFamily="34" charset="0"/>
              <a:buChar char="•"/>
            </a:pPr>
            <a:r>
              <a:rPr lang="it-IT" sz="2000" dirty="0" smtClean="0"/>
              <a:t> Tecnico</a:t>
            </a:r>
          </a:p>
          <a:p>
            <a:pPr lvl="1"/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Scopo dell’iniziativa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Presentare un progetto di </a:t>
            </a:r>
            <a:r>
              <a:rPr lang="it-IT" dirty="0" err="1" smtClean="0"/>
              <a:t>R&amp;D</a:t>
            </a:r>
            <a:r>
              <a:rPr lang="it-IT" dirty="0" smtClean="0"/>
              <a:t> su: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err="1" smtClean="0"/>
              <a:t>Novel</a:t>
            </a:r>
            <a:r>
              <a:rPr lang="it-IT" dirty="0" smtClean="0"/>
              <a:t> MPGD </a:t>
            </a:r>
            <a:r>
              <a:rPr lang="it-IT" dirty="0" err="1" smtClean="0"/>
              <a:t>Architectures</a:t>
            </a:r>
            <a:r>
              <a:rPr lang="it-IT" dirty="0" smtClean="0"/>
              <a:t> (WP1)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MPGD dedicated FE </a:t>
            </a:r>
            <a:r>
              <a:rPr lang="it-IT" dirty="0" err="1" smtClean="0"/>
              <a:t>electronics</a:t>
            </a:r>
            <a:r>
              <a:rPr lang="it-IT" dirty="0" smtClean="0"/>
              <a:t> (WP2)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MPGD dedicated 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 smtClean="0"/>
              <a:t>developments</a:t>
            </a:r>
            <a:r>
              <a:rPr lang="it-IT" dirty="0" smtClean="0"/>
              <a:t> (WP3)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MPGD </a:t>
            </a:r>
            <a:r>
              <a:rPr lang="it-IT" dirty="0" err="1" smtClean="0"/>
              <a:t>applications</a:t>
            </a:r>
            <a:r>
              <a:rPr lang="it-IT" dirty="0" smtClean="0"/>
              <a:t> </a:t>
            </a:r>
            <a:r>
              <a:rPr lang="it-IT" dirty="0" err="1" smtClean="0"/>
              <a:t>beyond</a:t>
            </a:r>
            <a:r>
              <a:rPr lang="it-IT" dirty="0" smtClean="0"/>
              <a:t> HEP (WP4)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Progetto	(WP1)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783560"/>
            <a:ext cx="8003232" cy="4572000"/>
          </a:xfrm>
        </p:spPr>
        <p:txBody>
          <a:bodyPr/>
          <a:lstStyle/>
          <a:p>
            <a:r>
              <a:rPr lang="it-IT" dirty="0" err="1" smtClean="0"/>
              <a:t>Novel</a:t>
            </a:r>
            <a:r>
              <a:rPr lang="it-IT" dirty="0" smtClean="0"/>
              <a:t> MPGD </a:t>
            </a:r>
            <a:r>
              <a:rPr lang="it-IT" dirty="0" err="1" smtClean="0"/>
              <a:t>Architectures</a:t>
            </a:r>
            <a:r>
              <a:rPr lang="it-IT" dirty="0" smtClean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R-WGEM (LNF)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Multi </a:t>
            </a:r>
            <a:r>
              <a:rPr lang="it-IT" dirty="0" smtClean="0">
                <a:sym typeface="Symbol"/>
              </a:rPr>
              <a:t>gap Resistive </a:t>
            </a:r>
            <a:r>
              <a:rPr lang="it-IT" dirty="0" err="1" smtClean="0">
                <a:sym typeface="Symbol"/>
              </a:rPr>
              <a:t>Well</a:t>
            </a:r>
            <a:r>
              <a:rPr lang="it-IT" dirty="0" smtClean="0">
                <a:sym typeface="Symbol"/>
              </a:rPr>
              <a:t> (Bari)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>
                <a:sym typeface="Symbol"/>
              </a:rPr>
              <a:t>High </a:t>
            </a:r>
            <a:r>
              <a:rPr lang="it-IT" dirty="0" err="1" smtClean="0">
                <a:sym typeface="Symbol"/>
              </a:rPr>
              <a:t>perfomances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thin-gap</a:t>
            </a:r>
            <a:r>
              <a:rPr lang="it-IT" dirty="0" smtClean="0">
                <a:sym typeface="Symbol"/>
              </a:rPr>
              <a:t> MICROMEGAS </a:t>
            </a:r>
            <a:r>
              <a:rPr lang="it-IT" dirty="0" smtClean="0">
                <a:sym typeface="Symbol"/>
              </a:rPr>
              <a:t>(Roma3)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err="1" smtClean="0">
                <a:sym typeface="Symbol"/>
              </a:rPr>
              <a:t>High-Gain</a:t>
            </a:r>
            <a:r>
              <a:rPr lang="it-IT" dirty="0" smtClean="0">
                <a:sym typeface="Symbol"/>
              </a:rPr>
              <a:t> </a:t>
            </a:r>
            <a:r>
              <a:rPr lang="it-IT" dirty="0" err="1" smtClean="0">
                <a:sym typeface="Symbol"/>
              </a:rPr>
              <a:t>Hybrid</a:t>
            </a:r>
            <a:r>
              <a:rPr lang="it-IT" dirty="0" smtClean="0">
                <a:sym typeface="Symbol"/>
              </a:rPr>
              <a:t> MPGD (Trieste)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Progetto (WP2)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MPGD dedicated FE </a:t>
            </a:r>
            <a:r>
              <a:rPr lang="it-IT" dirty="0" err="1" smtClean="0"/>
              <a:t>electronics</a:t>
            </a:r>
            <a:r>
              <a:rPr lang="it-IT" dirty="0" smtClean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MPGD FE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non-HEP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r>
              <a:rPr lang="it-IT" dirty="0" smtClean="0"/>
              <a:t> (WP2.1)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MPGD FE </a:t>
            </a:r>
            <a:r>
              <a:rPr lang="it-IT" dirty="0" err="1" smtClean="0"/>
              <a:t>for</a:t>
            </a:r>
            <a:r>
              <a:rPr lang="it-IT" dirty="0" smtClean="0"/>
              <a:t> HEP </a:t>
            </a:r>
            <a:r>
              <a:rPr lang="it-IT" dirty="0" err="1" smtClean="0"/>
              <a:t>applications</a:t>
            </a:r>
            <a:r>
              <a:rPr lang="it-IT" dirty="0" smtClean="0"/>
              <a:t> (WP2.2)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Progetto (WP3)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MPGD-dedicated</a:t>
            </a:r>
            <a:r>
              <a:rPr lang="it-IT" dirty="0" smtClean="0"/>
              <a:t> 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 smtClean="0"/>
              <a:t>developments</a:t>
            </a:r>
            <a:r>
              <a:rPr lang="it-IT" dirty="0" smtClean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Stretching &amp; </a:t>
            </a:r>
            <a:r>
              <a:rPr lang="it-IT" dirty="0" err="1" smtClean="0"/>
              <a:t>control</a:t>
            </a:r>
            <a:r>
              <a:rPr lang="it-IT" dirty="0" smtClean="0"/>
              <a:t> system (WP3.1)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err="1" smtClean="0"/>
              <a:t>Eco-gases</a:t>
            </a:r>
            <a:r>
              <a:rPr lang="it-IT" dirty="0" smtClean="0"/>
              <a:t> (WP3.2)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Progetto (WP4)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MPGD </a:t>
            </a:r>
            <a:r>
              <a:rPr lang="it-IT" dirty="0" err="1" smtClean="0"/>
              <a:t>applications</a:t>
            </a:r>
            <a:r>
              <a:rPr lang="it-IT" dirty="0" smtClean="0"/>
              <a:t> </a:t>
            </a:r>
            <a:r>
              <a:rPr lang="it-IT" dirty="0" err="1" smtClean="0"/>
              <a:t>beyond</a:t>
            </a:r>
            <a:r>
              <a:rPr lang="it-IT" dirty="0" smtClean="0"/>
              <a:t> HEP: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err="1" smtClean="0"/>
              <a:t>Beam</a:t>
            </a:r>
            <a:r>
              <a:rPr lang="it-IT" dirty="0" smtClean="0"/>
              <a:t> </a:t>
            </a:r>
            <a:r>
              <a:rPr lang="it-IT" dirty="0" err="1" smtClean="0"/>
              <a:t>monitoring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medical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endParaRPr lang="it-IT" dirty="0" smtClean="0"/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Fast and </a:t>
            </a:r>
            <a:r>
              <a:rPr lang="it-IT" dirty="0" err="1" smtClean="0"/>
              <a:t>thermal</a:t>
            </a:r>
            <a:r>
              <a:rPr lang="it-IT" dirty="0" smtClean="0"/>
              <a:t> </a:t>
            </a:r>
            <a:r>
              <a:rPr lang="it-IT" dirty="0" err="1" smtClean="0"/>
              <a:t>neutron</a:t>
            </a:r>
            <a:r>
              <a:rPr lang="it-IT" dirty="0" smtClean="0"/>
              <a:t> detection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3568" y="1628800"/>
          <a:ext cx="8208913" cy="4164366"/>
        </p:xfrm>
        <a:graphic>
          <a:graphicData uri="http://schemas.openxmlformats.org/drawingml/2006/table">
            <a:tbl>
              <a:tblPr/>
              <a:tblGrid>
                <a:gridCol w="1491409"/>
                <a:gridCol w="2010738"/>
                <a:gridCol w="1331615"/>
                <a:gridCol w="685294"/>
                <a:gridCol w="2689857"/>
              </a:tblGrid>
              <a:tr h="82410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INFN </a:t>
                      </a:r>
                      <a:r>
                        <a:rPr lang="it-IT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unit</a:t>
                      </a:r>
                      <a:endParaRPr lang="it-IT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Unit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18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Coordinator</a:t>
                      </a:r>
                      <a:endParaRPr lang="it-IT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components</a:t>
                      </a:r>
                      <a:endParaRPr lang="it-IT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FTE</a:t>
                      </a:r>
                      <a:endParaRPr lang="it-IT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Work Packages (WP)</a:t>
                      </a:r>
                      <a:endParaRPr lang="it-IT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778" marR="257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Bari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Ranieri Antonio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1.9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WP1, WP2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Bologna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Giacomelli Paolo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0.9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WP3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9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LNF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Bencivenni Giovanni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WP1, WP2, WP3, WP4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9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Mi-Bicocca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Gorini</a:t>
                      </a: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Giuseppe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WP2, WP4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9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Napoli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Della Pietra Massimo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WP1, WP3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Pavia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Riccardi Cristina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WP4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Roma 3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Iodice Mauro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0.5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WP1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9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Trieste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Dalla Torre Silvia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WP1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5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Roma 1 (personal part.)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Pinci Davide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WP3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71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endParaRPr lang="it-IT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it-IT" sz="18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14.1</a:t>
                      </a: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4209" marR="242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Composizione della Collaborazione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Personale coinvolto Bari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WP 1.4: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Abbrescia Marcello (10%)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Colaleo Anna (30%)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Maggi Marcello (20%)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Nuzzo Salvatore (20%)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WP 2.2: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Ranieri Antonio (20%)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Marzocca Cristoforo (POLIBA) (30%)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Calò </a:t>
            </a:r>
            <a:r>
              <a:rPr lang="it-IT" dirty="0" err="1" smtClean="0"/>
              <a:t>PierPaolo</a:t>
            </a:r>
            <a:r>
              <a:rPr lang="it-IT" dirty="0" smtClean="0"/>
              <a:t> (POLIBA) (30%)</a:t>
            </a:r>
          </a:p>
          <a:p>
            <a:pPr lvl="1">
              <a:buFont typeface="Wingdings" pitchFamily="2" charset="2"/>
              <a:buChar char="v"/>
            </a:pPr>
            <a:r>
              <a:rPr lang="it-IT" dirty="0" smtClean="0"/>
              <a:t>Ciciriello Fabio (POLIBA) (30%)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914400"/>
          </a:xfrm>
        </p:spPr>
        <p:txBody>
          <a:bodyPr/>
          <a:lstStyle/>
          <a:p>
            <a:r>
              <a:rPr lang="it-IT" dirty="0" smtClean="0"/>
              <a:t>AIDA2 project (EU </a:t>
            </a:r>
            <a:r>
              <a:rPr lang="it-IT" dirty="0" err="1" smtClean="0"/>
              <a:t>Call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 l="9005" t="10793" r="60283" b="78737"/>
          <a:stretch>
            <a:fillRect/>
          </a:stretch>
        </p:blipFill>
        <p:spPr bwMode="auto">
          <a:xfrm>
            <a:off x="683568" y="980728"/>
            <a:ext cx="79208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971600" y="4005064"/>
            <a:ext cx="818236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Suddiviso in 3 principali attività: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err="1" smtClean="0"/>
              <a:t>Networking</a:t>
            </a:r>
            <a:r>
              <a:rPr lang="it-IT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Nuove tecnologie (3D detectors) ed elettronica collegata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Joint </a:t>
            </a:r>
            <a:r>
              <a:rPr lang="it-IT" dirty="0" err="1" smtClean="0"/>
              <a:t>Reasearch</a:t>
            </a:r>
            <a:r>
              <a:rPr lang="it-IT" dirty="0" smtClean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Collaborazioni tra Istituzioni per migliorare linee di fasci (CERN, DESY, LNF) 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Sviluppo di rivelatori funzionali allo scopo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err="1" smtClean="0"/>
              <a:t>Transnational</a:t>
            </a:r>
            <a:r>
              <a:rPr lang="it-IT" dirty="0" smtClean="0"/>
              <a:t> Access: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dirty="0" smtClean="0"/>
              <a:t>Accesso alle varie linee di fascio (CERN, DESY, LNF) per 2.2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83568" y="2348880"/>
            <a:ext cx="82910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/>
              <a:t> Progetto iniziato nel 2011 e per 4 anni con 80 Istituti partecipanti da 23 paesi Europei</a:t>
            </a:r>
          </a:p>
          <a:p>
            <a:r>
              <a:rPr lang="it-IT" dirty="0" smtClean="0"/>
              <a:t>Sorto con l’intento di sviluppare tecnologie e infrastrutture funzionali ai futuri collider</a:t>
            </a:r>
          </a:p>
          <a:p>
            <a:r>
              <a:rPr lang="it-IT" dirty="0" smtClean="0"/>
              <a:t>(LHC, Linear Collider, Neutrino </a:t>
            </a:r>
            <a:r>
              <a:rPr lang="it-IT" dirty="0" err="1" smtClean="0"/>
              <a:t>Facilities</a:t>
            </a:r>
            <a:r>
              <a:rPr lang="it-IT" dirty="0" smtClean="0"/>
              <a:t>, </a:t>
            </a:r>
            <a:r>
              <a:rPr lang="it-IT" dirty="0" err="1" smtClean="0"/>
              <a:t>Super-B</a:t>
            </a:r>
            <a:r>
              <a:rPr lang="it-IT" dirty="0" smtClean="0"/>
              <a:t> </a:t>
            </a:r>
            <a:r>
              <a:rPr lang="it-IT" dirty="0" err="1" smtClean="0"/>
              <a:t>factories</a:t>
            </a:r>
            <a:r>
              <a:rPr lang="it-IT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fall-out tecnologico in ambito medico (PET, CT, </a:t>
            </a:r>
            <a:r>
              <a:rPr lang="it-IT" dirty="0" err="1" smtClean="0"/>
              <a:t>X-ray</a:t>
            </a:r>
            <a:r>
              <a:rPr lang="it-IT" dirty="0" smtClean="0"/>
              <a:t> </a:t>
            </a:r>
            <a:r>
              <a:rPr lang="it-IT" dirty="0" err="1" smtClean="0"/>
              <a:t>scanners</a:t>
            </a:r>
            <a:r>
              <a:rPr lang="it-IT" dirty="0" smtClean="0"/>
              <a:t> e </a:t>
            </a:r>
            <a:r>
              <a:rPr lang="it-IT" dirty="0" err="1" smtClean="0"/>
              <a:t>imaging</a:t>
            </a:r>
            <a:r>
              <a:rPr lang="it-IT" dirty="0" smtClean="0"/>
              <a:t> </a:t>
            </a:r>
            <a:r>
              <a:rPr lang="it-IT" dirty="0" err="1" smtClean="0"/>
              <a:t>devices</a:t>
            </a:r>
            <a:r>
              <a:rPr lang="it-IT" dirty="0" smtClean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e in ambito ambientale (</a:t>
            </a:r>
            <a:r>
              <a:rPr lang="it-IT" dirty="0" err="1" smtClean="0"/>
              <a:t>radioactive</a:t>
            </a:r>
            <a:r>
              <a:rPr lang="it-IT" dirty="0" smtClean="0"/>
              <a:t> </a:t>
            </a:r>
            <a:r>
              <a:rPr lang="it-IT" dirty="0" err="1" smtClean="0"/>
              <a:t>waste</a:t>
            </a:r>
            <a:r>
              <a:rPr lang="it-IT" dirty="0" smtClean="0"/>
              <a:t> </a:t>
            </a:r>
            <a:r>
              <a:rPr lang="it-IT" dirty="0" err="1" smtClean="0"/>
              <a:t>monitoring</a:t>
            </a:r>
            <a:r>
              <a:rPr lang="it-IT" dirty="0" smtClean="0"/>
              <a:t> </a:t>
            </a:r>
            <a:r>
              <a:rPr lang="it-IT" dirty="0" err="1" smtClean="0"/>
              <a:t>stocking</a:t>
            </a:r>
            <a:r>
              <a:rPr lang="it-IT" dirty="0" smtClean="0"/>
              <a:t> </a:t>
            </a:r>
            <a:r>
              <a:rPr lang="it-IT" dirty="0" err="1" smtClean="0"/>
              <a:t>plants</a:t>
            </a:r>
            <a:r>
              <a:rPr lang="it-IT" dirty="0" smtClean="0"/>
              <a:t>, </a:t>
            </a:r>
          </a:p>
          <a:p>
            <a:r>
              <a:rPr lang="it-IT" dirty="0" smtClean="0"/>
              <a:t>	container scanning system ecc.)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670</Words>
  <Application>Microsoft Office PowerPoint</Application>
  <PresentationFormat>Presentazione su schermo (4:3)</PresentationFormat>
  <Paragraphs>139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IntroducingPowerPoint2007</vt:lpstr>
      <vt:lpstr>PIM (Progress In MPGDs) (Call_GrV 2015-2017)</vt:lpstr>
      <vt:lpstr>Scopo dell’iniziativa</vt:lpstr>
      <vt:lpstr>Schema Progetto (WP1) </vt:lpstr>
      <vt:lpstr>Schema Progetto (WP2)</vt:lpstr>
      <vt:lpstr>Schema Progetto (WP3)</vt:lpstr>
      <vt:lpstr>Schema Progetto (WP4)</vt:lpstr>
      <vt:lpstr>Composizione della Collaborazione</vt:lpstr>
      <vt:lpstr>Personale coinvolto Bari</vt:lpstr>
      <vt:lpstr>AIDA2 project (EU Call)</vt:lpstr>
      <vt:lpstr>Tasks di interesse italiano WP 12: Frontier Gas Detectors</vt:lpstr>
      <vt:lpstr>Personale coinvolto 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2014-06-30T10:41:41Z</dcterms:created>
  <dcterms:modified xsi:type="dcterms:W3CDTF">2014-07-01T07:48:41Z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1040</vt:i4>
  </property>
  <property fmtid="{D5CDD505-2E9C-101B-9397-08002B2CF9AE}" pid="3" name="_Version">
    <vt:lpwstr>12.0.4518</vt:lpwstr>
  </property>
</Properties>
</file>