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3" r:id="rId3"/>
    <p:sldId id="265" r:id="rId4"/>
    <p:sldId id="266" r:id="rId5"/>
    <p:sldId id="257" r:id="rId6"/>
    <p:sldId id="258" r:id="rId7"/>
    <p:sldId id="267" r:id="rId8"/>
    <p:sldId id="262" r:id="rId9"/>
    <p:sldId id="268" r:id="rId10"/>
    <p:sldId id="272" r:id="rId11"/>
    <p:sldId id="269" r:id="rId12"/>
    <p:sldId id="271" r:id="rId13"/>
    <p:sldId id="270" r:id="rId14"/>
    <p:sldId id="273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833C6-84FB-4B61-860E-8D21ED0BF494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2A8B7-B703-4410-B8D3-41E5CA56F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12019-9CA0-4C7F-AB64-C57A4E6F21AE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12019-9CA0-4C7F-AB64-C57A4E6F21AE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12019-9CA0-4C7F-AB64-C57A4E6F21AE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3EB51B-BB56-4F44-A94C-746C60627633}" type="slidenum">
              <a:rPr lang="en-GB" smtClean="0">
                <a:latin typeface="Arial" charset="0"/>
              </a:rPr>
              <a:pPr/>
              <a:t>7</a:t>
            </a:fld>
            <a:endParaRPr lang="en-GB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531" y="685065"/>
            <a:ext cx="4980939" cy="3429736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0EC91-C6B5-4DE6-BBF3-DB2FDC921866}" type="datetimeFigureOut">
              <a:rPr lang="it-IT" smtClean="0"/>
              <a:pPr/>
              <a:t>11/07/2014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76B74-33F3-48B7-9CC7-BF39E9211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Torrisi,%20L" TargetMode="External"/><Relationship Id="rId13" Type="http://schemas.openxmlformats.org/officeDocument/2006/relationships/hyperlink" Target="http://apps.webofknowledge.com/full_record.do?product=UA&amp;search_mode=GeneralSearch&amp;qid=2&amp;SID=U1EASx5APMGUR3YDTth&amp;page=1&amp;doc=5&amp;cacheurlFromRightClick=no" TargetMode="External"/><Relationship Id="rId18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Bozzetti,%20MP" TargetMode="External"/><Relationship Id="rId3" Type="http://schemas.openxmlformats.org/officeDocument/2006/relationships/hyperlink" Target="http://apps.webofknowledge.com/full_record.do?product=UA&amp;search_mode=GeneralSearch&amp;qid=2&amp;SID=U1EASx5APMGUR3YDTth&amp;page=1&amp;doc=7&amp;cacheurlFromRightClick=no" TargetMode="External"/><Relationship Id="rId7" Type="http://schemas.openxmlformats.org/officeDocument/2006/relationships/hyperlink" Target="http://apps.webofknowledge.com/full_record.do?product=UA&amp;search_mode=GeneralSearch&amp;qid=2&amp;SID=U1EASx5APMGUR3YDTth&amp;page=1&amp;doc=4&amp;cacheurlFromRightClick=no" TargetMode="External"/><Relationship Id="rId12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Giuffreda,%20E" TargetMode="External"/><Relationship Id="rId17" Type="http://schemas.openxmlformats.org/officeDocument/2006/relationships/hyperlink" Target="http://apps.webofknowledge.com/full_record.do?product=UA&amp;search_mode=GeneralSearch&amp;qid=2&amp;SID=U1EASx5APMGUR3YDTth&amp;page=1&amp;doc=6&amp;cacheurlFromRightClick=no" TargetMode="External"/><Relationship Id="rId2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Delle%20Side,%20D" TargetMode="External"/><Relationship Id="rId16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Tredici,%20SM" TargetMode="External"/><Relationship Id="rId20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Specchia,%20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Buccolieri,%20G" TargetMode="External"/><Relationship Id="rId11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Di%20Giulio,%20M" TargetMode="External"/><Relationship Id="rId5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Velardi,%20L" TargetMode="External"/><Relationship Id="rId15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Tala,%20A" TargetMode="External"/><Relationship Id="rId10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Castellano,%20A" TargetMode="External"/><Relationship Id="rId19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Friscini,%20A" TargetMode="External"/><Relationship Id="rId4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Nassisi,%20V" TargetMode="External"/><Relationship Id="rId9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Buccolieri,%20A" TargetMode="External"/><Relationship Id="rId14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Alifano,%20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apps.webofknowledge.com/full_record.do?product=UA&amp;search_mode=GeneralSearch&amp;qid=2&amp;SID=U1EASx5APMGUR3YDTth&amp;page=1&amp;doc=9&amp;cacheurlFromRightClick=no" TargetMode="External"/><Relationship Id="rId13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Buccolieri,%20G" TargetMode="External"/><Relationship Id="rId3" Type="http://schemas.openxmlformats.org/officeDocument/2006/relationships/hyperlink" Target="http://apps.webofknowledge.com/full_record.do?product=UA&amp;search_mode=GeneralSearch&amp;qid=2&amp;SID=U1EASx5APMGUR3YDTth&amp;page=1&amp;doc=8&amp;cacheurlFromRightClick=no" TargetMode="External"/><Relationship Id="rId7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Giuffreda,%20E" TargetMode="External"/><Relationship Id="rId12" Type="http://schemas.openxmlformats.org/officeDocument/2006/relationships/hyperlink" Target="http://apps.webofknowledge.com/full_record.do?product=UA&amp;search_mode=GeneralSearch&amp;qid=2&amp;SID=U1EASx5APMGUR3YDTth&amp;page=2&amp;doc=11&amp;cacheurlFromRightClick=no" TargetMode="External"/><Relationship Id="rId2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Delle%20Side,%20D" TargetMode="External"/><Relationship Id="rId16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Nassisi,%20V&amp;cacheurlFromRightClick=n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Velardi,%20L" TargetMode="External"/><Relationship Id="rId11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Lorusso,%20A" TargetMode="External"/><Relationship Id="rId5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Nassisi,%20V" TargetMode="External"/><Relationship Id="rId15" Type="http://schemas.openxmlformats.org/officeDocument/2006/relationships/hyperlink" Target="http://apps.webofknowledge.com/full_record.do?product=UA&amp;search_mode=GeneralSearch&amp;qid=2&amp;SID=U1EASx5APMGUR3YDTth&amp;page=2&amp;doc=13&amp;cacheurlFromRightClick=no" TargetMode="External"/><Relationship Id="rId10" Type="http://schemas.openxmlformats.org/officeDocument/2006/relationships/hyperlink" Target="http://apps.webofknowledge.com/full_record.do?product=UA&amp;search_mode=GeneralSearch&amp;qid=2&amp;SID=U1EASx5APMGUR3YDTth&amp;page=1&amp;doc=10&amp;cacheurlFromRightClick=no" TargetMode="External"/><Relationship Id="rId4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Krasa,%20J" TargetMode="External"/><Relationship Id="rId9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Paladini,%20F" TargetMode="External"/><Relationship Id="rId14" Type="http://schemas.openxmlformats.org/officeDocument/2006/relationships/hyperlink" Target="http://apps.webofknowledge.com/OneClickSearch.do?product=UA&amp;search_mode=OneClickSearch&amp;excludeEventConfig=ExcludeIfFromFullRecPage&amp;SID=U1EASx5APMGUR3YDTth&amp;field=AU&amp;value=De%20Benedittis,%20A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Griveau,%20JC" TargetMode="External"/><Relationship Id="rId13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Lapetite,%20JM" TargetMode="External"/><Relationship Id="rId18" Type="http://schemas.openxmlformats.org/officeDocument/2006/relationships/hyperlink" Target="http://apps.webofknowledge.com/OneClickSearch.do?product=UA&amp;search_mode=OneClickSearch&amp;SID=R1fjoKzWmpGOSJS59oU&amp;field=AU&amp;value=Nassisi,%20V&amp;ut=12661362&amp;pos=%7b2%7d&amp;excludeEventConfig=ExcludeIfFromFullRecPage" TargetMode="External"/><Relationship Id="rId3" Type="http://schemas.openxmlformats.org/officeDocument/2006/relationships/hyperlink" Target="http://apps.webofknowledge.com/full_record.do?product=UA&amp;search_mode=GeneralSearch&amp;qid=1&amp;SID=R1fjoKzWmpGOSJS59oU&amp;page=1&amp;doc=2&amp;cacheurlFromRightClick=no" TargetMode="External"/><Relationship Id="rId21" Type="http://schemas.openxmlformats.org/officeDocument/2006/relationships/hyperlink" Target="http://apps.webofknowledge.com/OneClickSearch.do?product=UA&amp;search_mode=OneClickSearch&amp;SID=R1fjoKzWmpGOSJS59oU&amp;field=AU&amp;value=Krasa,%20J&amp;ut=16433998&amp;pos=%7b2%7d&amp;excludeEventConfig=ExcludeIfFromFullRecPage" TargetMode="External"/><Relationship Id="rId7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Morgenstern,%20A" TargetMode="External"/><Relationship Id="rId12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Benneker,%20PBJM" TargetMode="External"/><Relationship Id="rId17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Velardi,%20L" TargetMode="External"/><Relationship Id="rId2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Poml,%20P" TargetMode="External"/><Relationship Id="rId16" Type="http://schemas.openxmlformats.org/officeDocument/2006/relationships/hyperlink" Target="http://apps.webofknowledge.com/full_record.do?product=UA&amp;search_mode=GeneralSearch&amp;qid=1&amp;SID=R1fjoKzWmpGOSJS59oU&amp;page=2&amp;doc=20&amp;cacheurlFromRightClick=no" TargetMode="External"/><Relationship Id="rId20" Type="http://schemas.openxmlformats.org/officeDocument/2006/relationships/hyperlink" Target="http://apps.webofknowledge.com/full_record.do?product=UA&amp;search_mode=GeneralSearch&amp;qid=1&amp;SID=R1fjoKzWmpGOSJS59oU&amp;page=2&amp;doc=18&amp;cacheurlFromRightClick=n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Colineau,%20E" TargetMode="External"/><Relationship Id="rId11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Nassisi,%20V" TargetMode="External"/><Relationship Id="rId5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D'Agata,%20E" TargetMode="External"/><Relationship Id="rId15" Type="http://schemas.openxmlformats.org/officeDocument/2006/relationships/hyperlink" Target="http://apps.webofknowledge.com/OneClickSearch.do?product=UA&amp;search_mode=OneClickSearch&amp;SID=R1fjoKzWmpGOSJS59oU&amp;field=AU&amp;value=Delle%20Side,%20D&amp;ut=16461033&amp;pos=%7b2%7d&amp;excludeEventConfig=ExcludeIfFromFullRecPage" TargetMode="External"/><Relationship Id="rId10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Repnow,%20R" TargetMode="External"/><Relationship Id="rId19" Type="http://schemas.openxmlformats.org/officeDocument/2006/relationships/hyperlink" Target="http://apps.webofknowledge.com/full_record.do?product=UA&amp;search_mode=GeneralSearch&amp;qid=1&amp;SID=R1fjoKzWmpGOSJS59oU&amp;page=2&amp;doc=19&amp;cacheurlFromRightClick=no" TargetMode="External"/><Relationship Id="rId4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Belloni,%20F" TargetMode="External"/><Relationship Id="rId9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Rondinella,%20VV&amp;cacheurlFromRightClick=no" TargetMode="External"/><Relationship Id="rId14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Himbert,%20J" TargetMode="External"/><Relationship Id="rId22" Type="http://schemas.openxmlformats.org/officeDocument/2006/relationships/hyperlink" Target="http://apps.webofknowledge.com/OneClickSearch.do?product=UA&amp;search_mode=OneClickSearch&amp;excludeEventConfig=ExcludeIfFromFullRecPage&amp;SID=R1fjoKzWmpGOSJS59oU&amp;field=AU&amp;value=Velyhan,%20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980729"/>
            <a:ext cx="8459787" cy="1872208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/>
              <a:t>Esperimento </a:t>
            </a:r>
            <a:r>
              <a:rPr lang="it-IT" sz="2400" b="1" dirty="0" smtClean="0"/>
              <a:t>ELIMED/PLASMAMED </a:t>
            </a:r>
            <a:r>
              <a:rPr lang="it-IT" sz="2400" b="1" dirty="0" smtClean="0"/>
              <a:t>2015</a:t>
            </a:r>
            <a:br>
              <a:rPr lang="it-IT" sz="2400" b="1" dirty="0" smtClean="0"/>
            </a:br>
            <a:r>
              <a:rPr lang="it-IT" sz="2400" b="1" dirty="0" smtClean="0"/>
              <a:t>ex LILIA</a:t>
            </a:r>
            <a:br>
              <a:rPr lang="it-IT" sz="2400" b="1" dirty="0" smtClean="0"/>
            </a:br>
            <a:r>
              <a:rPr lang="en-US" sz="1600" b="1" dirty="0" smtClean="0"/>
              <a:t>LILIA : Laser Induced Light Ions Acceleration</a:t>
            </a:r>
            <a:br>
              <a:rPr lang="en-US" sz="1600" b="1" dirty="0" smtClean="0"/>
            </a:br>
            <a:r>
              <a:rPr lang="en-US" sz="1600" b="1" dirty="0" smtClean="0"/>
              <a:t>(2014)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INFN LECCE-UNIVERSITA’</a:t>
            </a:r>
            <a:br>
              <a:rPr lang="en-US" sz="2400" b="1" dirty="0" smtClean="0"/>
            </a:b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it-IT" sz="1600" b="1" dirty="0" smtClean="0"/>
          </a:p>
        </p:txBody>
      </p:sp>
      <p:pic>
        <p:nvPicPr>
          <p:cNvPr id="2051" name="Picture 4" descr="in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287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181850" y="0"/>
            <a:ext cx="1962150" cy="812800"/>
            <a:chOff x="7074" y="1868"/>
            <a:chExt cx="8304" cy="3438"/>
          </a:xfrm>
        </p:grpSpPr>
        <p:sp>
          <p:nvSpPr>
            <p:cNvPr id="2054" name="AutoShape 6"/>
            <p:cNvSpPr>
              <a:spLocks noChangeAspect="1" noChangeArrowheads="1" noTextEdit="1"/>
            </p:cNvSpPr>
            <p:nvPr/>
          </p:nvSpPr>
          <p:spPr bwMode="auto">
            <a:xfrm>
              <a:off x="7074" y="1868"/>
              <a:ext cx="8304" cy="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55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0322" y="2253"/>
              <a:ext cx="2846" cy="36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aboratorio  di</a:t>
              </a:r>
            </a:p>
          </p:txBody>
        </p:sp>
        <p:sp>
          <p:nvSpPr>
            <p:cNvPr id="2056" name="WordArt 8"/>
            <p:cNvSpPr>
              <a:spLocks noChangeArrowheads="1" noChangeShapeType="1" noTextEdit="1"/>
            </p:cNvSpPr>
            <p:nvPr/>
          </p:nvSpPr>
          <p:spPr bwMode="auto">
            <a:xfrm rot="5400000">
              <a:off x="11033" y="4029"/>
              <a:ext cx="556" cy="914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it-IT" sz="4000" kern="10">
                  <a:ln w="12700">
                    <a:solidFill>
                      <a:srgbClr val="339966"/>
                    </a:solidFill>
                    <a:round/>
                    <a:headEnd/>
                    <a:tailEnd/>
                  </a:ln>
                  <a:solidFill>
                    <a:srgbClr val="339966"/>
                  </a:solidFill>
                  <a:effectLst>
                    <a:outerShdw dist="53882" dir="2700000" algn="ctr" rotWithShape="0">
                      <a:srgbClr val="CBCBCB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S</a:t>
              </a:r>
            </a:p>
          </p:txBody>
        </p:sp>
        <p:sp>
          <p:nvSpPr>
            <p:cNvPr id="2057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10502" y="3292"/>
              <a:ext cx="553" cy="914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it-IT" sz="4000" kern="10">
                  <a:ln w="12700">
                    <a:solidFill>
                      <a:srgbClr val="339966"/>
                    </a:solidFill>
                    <a:round/>
                    <a:headEnd/>
                    <a:tailEnd/>
                  </a:ln>
                  <a:solidFill>
                    <a:srgbClr val="339966"/>
                  </a:solidFill>
                  <a:effectLst>
                    <a:outerShdw dist="53882" dir="2700000" algn="ctr" rotWithShape="0">
                      <a:srgbClr val="CBCBCB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A</a:t>
              </a:r>
            </a:p>
          </p:txBody>
        </p:sp>
        <p:sp>
          <p:nvSpPr>
            <p:cNvPr id="2058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1942" y="4407"/>
              <a:ext cx="3240" cy="36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trumentazione</a:t>
              </a:r>
            </a:p>
          </p:txBody>
        </p:sp>
        <p:sp>
          <p:nvSpPr>
            <p:cNvPr id="205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0862" y="2996"/>
              <a:ext cx="2211" cy="3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lettronica</a:t>
              </a:r>
            </a:p>
          </p:txBody>
        </p:sp>
        <p:sp>
          <p:nvSpPr>
            <p:cNvPr id="206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1402" y="3699"/>
              <a:ext cx="2340" cy="4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pplicata  e</a:t>
              </a:r>
            </a:p>
          </p:txBody>
        </p:sp>
        <p:sp>
          <p:nvSpPr>
            <p:cNvPr id="2061" name="WordArt 13"/>
            <p:cNvSpPr>
              <a:spLocks noChangeArrowheads="1" noChangeShapeType="1" noTextEdit="1"/>
            </p:cNvSpPr>
            <p:nvPr/>
          </p:nvSpPr>
          <p:spPr bwMode="auto">
            <a:xfrm rot="5400000">
              <a:off x="9422" y="1878"/>
              <a:ext cx="556" cy="915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it-IT" sz="4000" kern="10">
                  <a:ln w="12700">
                    <a:solidFill>
                      <a:srgbClr val="339966"/>
                    </a:solidFill>
                    <a:round/>
                    <a:headEnd/>
                    <a:tailEnd/>
                  </a:ln>
                  <a:solidFill>
                    <a:srgbClr val="339966"/>
                  </a:solidFill>
                  <a:effectLst>
                    <a:outerShdw dist="53882" dir="2700000" algn="ctr" rotWithShape="0">
                      <a:srgbClr val="CBCBCB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L</a:t>
              </a:r>
            </a:p>
          </p:txBody>
        </p:sp>
        <p:sp>
          <p:nvSpPr>
            <p:cNvPr id="2062" name="WordArt 14"/>
            <p:cNvSpPr>
              <a:spLocks noChangeArrowheads="1" noChangeShapeType="1" noTextEdit="1"/>
            </p:cNvSpPr>
            <p:nvPr/>
          </p:nvSpPr>
          <p:spPr bwMode="auto">
            <a:xfrm rot="5400000">
              <a:off x="9962" y="2598"/>
              <a:ext cx="556" cy="915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it-IT" sz="4000" kern="10">
                  <a:ln w="12700">
                    <a:solidFill>
                      <a:srgbClr val="339966"/>
                    </a:solidFill>
                    <a:round/>
                    <a:headEnd/>
                    <a:tailEnd/>
                  </a:ln>
                  <a:solidFill>
                    <a:srgbClr val="339966"/>
                  </a:solidFill>
                  <a:effectLst>
                    <a:outerShdw dist="53882" dir="2700000" algn="ctr" rotWithShape="0">
                      <a:srgbClr val="CBCBCB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E</a:t>
              </a:r>
            </a:p>
          </p:txBody>
        </p:sp>
        <p:pic>
          <p:nvPicPr>
            <p:cNvPr id="2063" name="Picture 15" descr="laser-4p__adj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14" y="3128"/>
              <a:ext cx="2160" cy="1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3" name="TextBox 18"/>
          <p:cNvSpPr txBox="1">
            <a:spLocks noChangeArrowheads="1"/>
          </p:cNvSpPr>
          <p:nvPr/>
        </p:nvSpPr>
        <p:spPr bwMode="auto">
          <a:xfrm>
            <a:off x="1115616" y="2708920"/>
            <a:ext cx="704691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-</a:t>
            </a:r>
            <a:r>
              <a:rPr lang="en-US" sz="2000" b="1" dirty="0" err="1"/>
              <a:t>Accelerazione</a:t>
            </a:r>
            <a:r>
              <a:rPr lang="en-US" sz="2000" b="1" dirty="0"/>
              <a:t> </a:t>
            </a:r>
            <a:r>
              <a:rPr lang="en-US" sz="2000" b="1" dirty="0" err="1"/>
              <a:t>di</a:t>
            </a:r>
            <a:r>
              <a:rPr lang="en-US" sz="2000" b="1" dirty="0"/>
              <a:t> </a:t>
            </a:r>
            <a:r>
              <a:rPr lang="en-US" sz="2000" b="1" dirty="0" err="1"/>
              <a:t>protoni</a:t>
            </a:r>
            <a:r>
              <a:rPr lang="en-US" sz="2000" b="1" dirty="0"/>
              <a:t> </a:t>
            </a:r>
            <a:r>
              <a:rPr lang="en-US" sz="2000" b="1" dirty="0" err="1"/>
              <a:t>da</a:t>
            </a:r>
            <a:r>
              <a:rPr lang="en-US" sz="2000" b="1" dirty="0"/>
              <a:t> target </a:t>
            </a:r>
            <a:r>
              <a:rPr lang="en-US" sz="2000" b="1" dirty="0" err="1"/>
              <a:t>metallici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-</a:t>
            </a:r>
            <a:r>
              <a:rPr lang="it-IT" sz="2000" b="1" dirty="0"/>
              <a:t>Emissione di protoni da targhette sottili a seguito interazione.</a:t>
            </a:r>
          </a:p>
          <a:p>
            <a:r>
              <a:rPr lang="it-IT" sz="2000" b="1" dirty="0"/>
              <a:t>-Studio dell’emissione da target drogati </a:t>
            </a:r>
            <a:endParaRPr lang="it-IT" sz="2000" b="1" dirty="0" smtClean="0"/>
          </a:p>
          <a:p>
            <a:r>
              <a:rPr lang="it-IT" sz="2000" b="1" dirty="0" smtClean="0"/>
              <a:t>-M</a:t>
            </a:r>
            <a:r>
              <a:rPr lang="it-IT" sz="2000" b="1" dirty="0" smtClean="0"/>
              <a:t>isura della temperatura </a:t>
            </a:r>
            <a:r>
              <a:rPr lang="it-IT" sz="2000" b="1" dirty="0"/>
              <a:t>e della velocità del centro di </a:t>
            </a:r>
            <a:r>
              <a:rPr lang="it-IT" sz="2000" b="1" dirty="0" smtClean="0"/>
              <a:t>massa</a:t>
            </a:r>
            <a:endParaRPr lang="it-IT" sz="2000" b="1" dirty="0"/>
          </a:p>
          <a:p>
            <a:r>
              <a:rPr lang="it-IT" sz="2000" b="1" dirty="0" smtClean="0"/>
              <a:t>-</a:t>
            </a:r>
            <a:r>
              <a:rPr lang="it-IT" sz="2000" b="1" dirty="0" smtClean="0"/>
              <a:t>TNAS</a:t>
            </a:r>
            <a:r>
              <a:rPr lang="en-US" sz="2000" dirty="0" smtClean="0"/>
              <a:t> (Target Normal Sheath Acceleration) </a:t>
            </a:r>
            <a:endParaRPr lang="it-IT" sz="2000" b="1" dirty="0" smtClean="0"/>
          </a:p>
          <a:p>
            <a:r>
              <a:rPr lang="it-IT" sz="2000" b="1" dirty="0" smtClean="0"/>
              <a:t>-</a:t>
            </a:r>
            <a:r>
              <a:rPr lang="it-IT" sz="2000" b="1" dirty="0" smtClean="0"/>
              <a:t>FSA</a:t>
            </a:r>
            <a:r>
              <a:rPr lang="it-IT" sz="2000" dirty="0" smtClean="0"/>
              <a:t> </a:t>
            </a:r>
            <a:r>
              <a:rPr lang="it-IT" sz="2000" dirty="0" smtClean="0"/>
              <a:t>(</a:t>
            </a:r>
            <a:r>
              <a:rPr lang="it-IT" sz="2000" dirty="0" err="1" smtClean="0"/>
              <a:t>Front</a:t>
            </a:r>
            <a:r>
              <a:rPr lang="it-IT" sz="2000" dirty="0" smtClean="0"/>
              <a:t> </a:t>
            </a:r>
            <a:r>
              <a:rPr lang="it-IT" sz="2000" dirty="0" err="1" smtClean="0"/>
              <a:t>Surface</a:t>
            </a:r>
            <a:r>
              <a:rPr lang="it-IT" sz="2000" dirty="0" smtClean="0"/>
              <a:t> </a:t>
            </a:r>
            <a:r>
              <a:rPr lang="it-IT" sz="2000" dirty="0" err="1" smtClean="0"/>
              <a:t>Acceleration</a:t>
            </a:r>
            <a:r>
              <a:rPr lang="it-IT" sz="2000" dirty="0" smtClean="0"/>
              <a:t>). </a:t>
            </a:r>
            <a:endParaRPr lang="it-IT" sz="2000" b="1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Lavori 2013-14</a:t>
            </a:r>
            <a:endParaRPr lang="it-IT" dirty="0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7504" y="1916832"/>
            <a:ext cx="8573181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 Proton Source via Laser Ablation of Hydrogenated Targets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By:</a:t>
            </a:r>
            <a:r>
              <a:rPr lang="en-US" sz="1100" dirty="0" err="1" smtClean="0">
                <a:solidFill>
                  <a:srgbClr val="005A84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Delle</a:t>
            </a:r>
            <a:r>
              <a:rPr lang="en-US" sz="1100" dirty="0" smtClean="0">
                <a:solidFill>
                  <a:srgbClr val="005A84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 Side, D</a:t>
            </a:r>
            <a:r>
              <a:rPr lang="en-US" sz="1100" dirty="0" smtClean="0">
                <a:solidFill>
                  <a:srgbClr val="333333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en-US" sz="11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1100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Delle</a:t>
            </a:r>
            <a:r>
              <a:rPr lang="en-US" sz="11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Side, D.)</a:t>
            </a:r>
            <a:r>
              <a:rPr lang="en-US" sz="1100" b="1" baseline="30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en-US" sz="1100" b="1" baseline="30000" dirty="0" smtClean="0">
                <a:solidFill>
                  <a:srgbClr val="333333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it-IT" sz="1100" b="1" baseline="30000" dirty="0" smtClean="0">
                <a:solidFill>
                  <a:srgbClr val="005A84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1</a:t>
            </a:r>
            <a:r>
              <a:rPr lang="it-IT" sz="1100" b="1" baseline="30000" dirty="0" smtClean="0">
                <a:solidFill>
                  <a:srgbClr val="333333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it-IT" sz="1100" b="1" baseline="30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lang="it-IT" sz="1100" b="1" baseline="30000" dirty="0" smtClean="0">
                <a:solidFill>
                  <a:srgbClr val="333333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it-IT" sz="11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lang="it-IT" sz="1100" dirty="0" smtClean="0">
                <a:solidFill>
                  <a:srgbClr val="333333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it-IT" sz="1100" dirty="0" smtClean="0">
                <a:solidFill>
                  <a:srgbClr val="005A84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4" tooltip="Find more records by this author"/>
              </a:rPr>
              <a:t>Nassisi, V</a:t>
            </a:r>
            <a:r>
              <a:rPr lang="it-IT" sz="1100" dirty="0" smtClean="0">
                <a:solidFill>
                  <a:srgbClr val="333333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it-IT" sz="11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(Nassisi, V.);</a:t>
            </a:r>
            <a:r>
              <a:rPr lang="it-IT" sz="1100" dirty="0" smtClean="0">
                <a:solidFill>
                  <a:srgbClr val="333333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it-IT" sz="1100" dirty="0" err="1" smtClean="0">
                <a:solidFill>
                  <a:srgbClr val="005A84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Velardi</a:t>
            </a:r>
            <a:r>
              <a:rPr lang="it-IT" sz="1100" dirty="0" smtClean="0">
                <a:solidFill>
                  <a:srgbClr val="005A84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, L</a:t>
            </a:r>
            <a:r>
              <a:rPr lang="it-IT" sz="1100" dirty="0" smtClean="0">
                <a:solidFill>
                  <a:srgbClr val="333333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it-IT" sz="11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it-IT" sz="1100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Velardi</a:t>
            </a:r>
            <a:r>
              <a:rPr lang="it-IT" sz="11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L.)</a:t>
            </a:r>
            <a:endParaRPr lang="it-IT" sz="11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1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CODICE ISI: </a:t>
            </a:r>
            <a:r>
              <a:rPr lang="it-IT" sz="1100" dirty="0" smtClean="0">
                <a:solidFill>
                  <a:srgbClr val="33333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000336256200013</a:t>
            </a:r>
            <a:endParaRPr lang="it-IT" sz="11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100" dirty="0" smtClean="0">
                <a:solidFill>
                  <a:srgbClr val="33333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CODICE SCOPUS: 2-s2.0-84901497449</a:t>
            </a:r>
            <a:endParaRPr lang="it-IT" sz="11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Analysis of selective laser cleaning of patina on bronze coins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By</a:t>
            </a:r>
            <a:r>
              <a:rPr kumimoji="0" lang="it-IT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Buccolieri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, G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Buccolieri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G.)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Find more records by this author"/>
              </a:rPr>
              <a:t>Nassisi, V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(Nassisi, V.)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8" tooltip="Find more records by this author"/>
              </a:rPr>
              <a:t>Torrisi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8" tooltip="Find more records by this author"/>
              </a:rPr>
              <a:t>, L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Torrisi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9" tooltip="Find more records by this author"/>
              </a:rPr>
              <a:t>Buccolieri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9" tooltip="Find more records by this author"/>
              </a:rPr>
              <a:t>, 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Buccolieri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0" tooltip="Find more records by this author"/>
              </a:rPr>
              <a:t>Castellano, 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(Castellano, A.)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1" tooltip="Find more records by this author"/>
              </a:rPr>
              <a:t>Di Giulio, M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(Di Giulio, M.)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 tooltip="Find more records by this author"/>
              </a:rPr>
              <a:t>Giuffreda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 tooltip="Find more records by this author"/>
              </a:rPr>
              <a:t>, E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Giuffreda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E.)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Delle Side, D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(Delle Side, D.)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, L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CODICE ISI: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000336256200032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CODICE SCOPUS: 2-s2.0-84901479436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 antibacterial coating obtained through implantation of titanium ions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By: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Delle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 Side, 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Delle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Side, D.)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3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Find more records by this author"/>
              </a:rPr>
              <a:t>Nassisi, V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(Nassisi, V.)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3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 tooltip="Find more records by this author"/>
              </a:rPr>
              <a:t>Giuffreda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 tooltip="Find more records by this author"/>
              </a:rPr>
              <a:t>, E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Giuffreda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E.)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3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, L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3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4" tooltip="Find more records by this author"/>
              </a:rPr>
              <a:t>Alifano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4" tooltip="Find more records by this author"/>
              </a:rPr>
              <a:t>, P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Alifano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P.);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5" tooltip="Find more records by this author"/>
              </a:rPr>
              <a:t>Tala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5" tooltip="Find more records by this author"/>
              </a:rPr>
              <a:t>, 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Tala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6" tooltip="Find more records by this author"/>
              </a:rPr>
              <a:t>Tredici, SM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(Tredici, S. M.)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CODICE ISI: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000336256200029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CODICE SCOPUS: 2-s2.0-84901505284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pulsed magnetic stress applied to Drosophila </a:t>
            </a: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melanogaster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flies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By: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Delle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 Side, 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Delle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Side, D.)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8" tooltip="Find more records by this author"/>
              </a:rPr>
              <a:t>Bozzetti, MP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(Bozzetti, M. P.);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9" tooltip="Find more records by this author"/>
              </a:rPr>
              <a:t>Friscini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9" tooltip="Find more records by this author"/>
              </a:rPr>
              <a:t>, 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Friscini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 tooltip="Find more records by this author"/>
              </a:rPr>
              <a:t>Giuffreda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 tooltip="Find more records by this author"/>
              </a:rPr>
              <a:t>, E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Giuffreda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E.)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Find more records by this author"/>
              </a:rPr>
              <a:t>Nassisi, V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(Nassisi, V.)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0" tooltip="Find more records by this author"/>
              </a:rPr>
              <a:t>Specchia, V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(Specchia, V.);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, L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7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CODICE ISI: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000336256200031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CODICE SCOPUS: 2-s2.0-84901495120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51720" y="620688"/>
            <a:ext cx="5400600" cy="648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/>
              <a:t>Lavori 2013-14</a:t>
            </a:r>
            <a:endParaRPr lang="it-IT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67544" y="1484784"/>
            <a:ext cx="8064896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Quasi-</a:t>
            </a: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monoenergetic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proton beams by laser-plasma X-rays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By: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Delle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 Side, 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Delle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Side, D.)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Find more records by this author"/>
              </a:rPr>
              <a:t>Krasa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Find more records by this author"/>
              </a:rPr>
              <a:t>, J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Krasa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J.);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Nassisi, V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(Nassisi, V.)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, L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CODICE ISI: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000336256200003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CODICE SCOPUS: 2-s2.0-84901494713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High magnetic pulse by solenoids for intense ion beam transport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By</a:t>
            </a:r>
            <a:r>
              <a:rPr kumimoji="0" lang="it-IT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 tooltip="Find more records by this author"/>
              </a:rPr>
              <a:t>Giuffreda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 tooltip="Find more records by this author"/>
              </a:rPr>
              <a:t>, E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Giuffreda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E.)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8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, L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Delle Side, D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(Delle Side, D.);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9" tooltip="Find more records by this author"/>
              </a:rPr>
              <a:t>Paladini, F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(Paladini, F.);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Nassisi, V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(Nassisi, V.)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CODICE ISI: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000336256200022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CODICE SCOPUS: 2-s2.0-84901479537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Distance-of-flight spectra of charge density of ions generated with a low laser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intensity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By: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Find more records by this author"/>
              </a:rPr>
              <a:t>Krasa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Find more records by this author"/>
              </a:rPr>
              <a:t>, J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Krasa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J.)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0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, L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1" tooltip="Find more records by this author"/>
              </a:rPr>
              <a:t>Lorusso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1" tooltip="Find more records by this author"/>
              </a:rPr>
              <a:t>, 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Lorusso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Delle Side, D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(Delle Side, D.);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Nassisi, V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(Nassisi, V.)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CODICE ISI: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000336256200004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CODICE SCOPUS: 2-s2.0-84901492361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study of the secondary electrons yield produced by laser induced ions 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Faraday cups as a function of beam angle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By</a:t>
            </a:r>
            <a:r>
              <a:rPr kumimoji="0" lang="it-IT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Find more records by this author"/>
              </a:rPr>
              <a:t>Nassisi, V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(Nassisi, V.)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Delle Side, D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(Delle Side, D.)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, L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3" tooltip="Find more records by this author"/>
              </a:rPr>
              <a:t>Buccolieri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3" tooltip="Find more records by this author"/>
              </a:rPr>
              <a:t>, G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Buccolieri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G.)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4" tooltip="Find more records by this author"/>
              </a:rPr>
              <a:t>De 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4" tooltip="Find more records by this author"/>
              </a:rPr>
              <a:t>Benedittis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4" tooltip="Find more records by this author"/>
              </a:rPr>
              <a:t>, A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(De 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Benedittis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9" tooltip="Find more records by this author"/>
              </a:rPr>
              <a:t>Paladini, F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(Paladini, F.)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CODICE ISI: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000336256200021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CODICE SCOPUS: 2-s2.0-84901479400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 the </a:t>
            </a: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Emittance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dependence on anode morphology of laser induced ion beams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By</a:t>
            </a:r>
            <a:r>
              <a:rPr kumimoji="0" lang="it-IT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Find more records by this author"/>
              </a:rPr>
              <a:t>, L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Velardi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5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Find more records by this author"/>
              </a:rPr>
              <a:t>Delle Side, D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(Delle Side, D.)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5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6" tooltip="Find more records by this author"/>
              </a:rPr>
              <a:t>Nassisi, V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(Nassisi, V.)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005A8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5"/>
              </a:rPr>
              <a:t>1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1000" b="1" i="0" u="none" strike="noStrike" cap="none" normalizeH="0" baseline="3000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CODICE ISI: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000336256200005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CODICE SCOPUS: 2-s2.0-84901496622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2518048" cy="290463"/>
          </a:xfrm>
        </p:spPr>
        <p:txBody>
          <a:bodyPr>
            <a:normAutofit fontScale="90000"/>
          </a:bodyPr>
          <a:lstStyle/>
          <a:p>
            <a:r>
              <a:rPr lang="it-IT" sz="1600" dirty="0" smtClean="0"/>
              <a:t>ELIMED LECCE</a:t>
            </a:r>
            <a:br>
              <a:rPr lang="it-IT" sz="1600" dirty="0" smtClean="0"/>
            </a:br>
            <a:r>
              <a:rPr lang="it-IT" sz="1600" dirty="0" smtClean="0"/>
              <a:t>2014</a:t>
            </a:r>
            <a:endParaRPr lang="it-IT" sz="1600" dirty="0"/>
          </a:p>
        </p:txBody>
      </p:sp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1403648" y="1412776"/>
          <a:ext cx="5886452" cy="4023360"/>
        </p:xfrm>
        <a:graphic>
          <a:graphicData uri="http://schemas.openxmlformats.org/drawingml/2006/table">
            <a:tbl>
              <a:tblPr/>
              <a:tblGrid>
                <a:gridCol w="850908"/>
                <a:gridCol w="673609"/>
                <a:gridCol w="832479"/>
                <a:gridCol w="774650"/>
                <a:gridCol w="623406"/>
                <a:gridCol w="722541"/>
                <a:gridCol w="722541"/>
                <a:gridCol w="68631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/>
                          <a:ea typeface="MS Minngs"/>
                          <a:cs typeface="Times New Roman"/>
                        </a:rPr>
                        <a:t>Nome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/>
                          <a:ea typeface="MS Minngs"/>
                          <a:cs typeface="Times New Roman"/>
                        </a:rPr>
                        <a:t>Sezione</a:t>
                      </a: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/>
                          <a:ea typeface="MS Minngs"/>
                          <a:cs typeface="Times New Roman"/>
                        </a:rPr>
                        <a:t>Posizione</a:t>
                      </a: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/>
                          <a:ea typeface="MS Minngs"/>
                          <a:cs typeface="Times New Roman"/>
                        </a:rPr>
                        <a:t>ELIMED</a:t>
                      </a: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Totale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/>
                          <a:ea typeface="MS Minngs"/>
                          <a:cs typeface="Times New Roman"/>
                        </a:rPr>
                        <a:t>Buccolieri Giovanni</a:t>
                      </a: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/>
                          <a:ea typeface="MS Minngs"/>
                          <a:cs typeface="Times New Roman"/>
                        </a:rPr>
                        <a:t>Lecce</a:t>
                      </a: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/>
                          <a:ea typeface="MS Minngs"/>
                          <a:cs typeface="Times New Roman"/>
                        </a:rPr>
                        <a:t>Ric.</a:t>
                      </a: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mbria"/>
                          <a:ea typeface="MS Minngs"/>
                          <a:cs typeface="Times New Roman"/>
                        </a:rPr>
                        <a:t>40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mbria"/>
                          <a:ea typeface="MS Minngs"/>
                          <a:cs typeface="Times New Roman"/>
                        </a:rPr>
                        <a:t>40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mbria"/>
                          <a:ea typeface="MS Minngs"/>
                          <a:cs typeface="Times New Roman"/>
                        </a:rPr>
                        <a:t>Di </a:t>
                      </a:r>
                      <a:r>
                        <a:rPr lang="en-US" sz="1200" dirty="0" err="1" smtClean="0">
                          <a:latin typeface="Cambria"/>
                          <a:ea typeface="MS Minngs"/>
                          <a:cs typeface="Times New Roman"/>
                        </a:rPr>
                        <a:t>Giulio</a:t>
                      </a:r>
                      <a:endParaRPr lang="en-US" sz="1200" dirty="0" smtClean="0">
                        <a:latin typeface="Cambria"/>
                        <a:ea typeface="MS Minngs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mbria"/>
                          <a:ea typeface="MS Minngs"/>
                          <a:cs typeface="Times New Roman"/>
                        </a:rPr>
                        <a:t>Massimo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Cambria"/>
                          <a:ea typeface="MS Minngs"/>
                          <a:cs typeface="Times New Roman"/>
                        </a:rPr>
                        <a:t>Lecce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Cambria"/>
                          <a:ea typeface="MS Minngs"/>
                          <a:cs typeface="Times New Roman"/>
                        </a:rPr>
                        <a:t>Prof. </a:t>
                      </a: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Ass.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40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40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Cambria"/>
                          <a:ea typeface="MS Minngs"/>
                          <a:cs typeface="Times New Roman"/>
                        </a:rPr>
                        <a:t>Castellano</a:t>
                      </a:r>
                      <a:r>
                        <a:rPr lang="en-US" sz="1200" dirty="0" smtClean="0">
                          <a:latin typeface="Cambria"/>
                          <a:ea typeface="MS Minngs"/>
                          <a:cs typeface="Times New Roman"/>
                        </a:rPr>
                        <a:t> </a:t>
                      </a:r>
                      <a:r>
                        <a:rPr lang="en-US" sz="1200" dirty="0">
                          <a:latin typeface="Cambria"/>
                          <a:ea typeface="MS Minngs"/>
                          <a:cs typeface="Times New Roman"/>
                        </a:rPr>
                        <a:t>Alfredo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Cambria"/>
                          <a:ea typeface="MS Minngs"/>
                          <a:cs typeface="Times New Roman"/>
                        </a:rPr>
                        <a:t>Lecce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Cambria"/>
                          <a:ea typeface="MS Minngs"/>
                          <a:cs typeface="Times New Roman"/>
                        </a:rPr>
                        <a:t>Prof. </a:t>
                      </a:r>
                      <a:r>
                        <a:rPr lang="it-IT" sz="1200" dirty="0" err="1">
                          <a:latin typeface="Cambria"/>
                          <a:ea typeface="MS Minngs"/>
                          <a:cs typeface="Times New Roman"/>
                        </a:rPr>
                        <a:t>Ord</a:t>
                      </a:r>
                      <a:r>
                        <a:rPr lang="it-IT" sz="1200" dirty="0">
                          <a:latin typeface="Cambria"/>
                          <a:ea typeface="MS Minngs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40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40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err="1" smtClean="0">
                          <a:latin typeface="Cambria"/>
                          <a:ea typeface="MS Minngs"/>
                          <a:cs typeface="Times New Roman"/>
                        </a:rPr>
                        <a:t>Giuffreda</a:t>
                      </a:r>
                      <a:endParaRPr lang="it-IT" sz="1200" dirty="0" smtClean="0">
                        <a:latin typeface="Cambria"/>
                        <a:ea typeface="MS Minngs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Ernesto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Lecce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err="1" smtClean="0">
                          <a:latin typeface="Cambria"/>
                          <a:ea typeface="MS Minngs"/>
                          <a:cs typeface="Times New Roman"/>
                        </a:rPr>
                        <a:t>Dott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100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100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Vincitore borsa giovani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Lecce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err="1" smtClean="0">
                          <a:latin typeface="Cambria"/>
                          <a:ea typeface="MS Minngs"/>
                          <a:cs typeface="Times New Roman"/>
                        </a:rPr>
                        <a:t>Dott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mbria"/>
                          <a:ea typeface="MS Minngs"/>
                          <a:cs typeface="Times New Roman"/>
                        </a:rPr>
                        <a:t>100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Delle Side Domenico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Lecce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Dott.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Nassisi Vincenzo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Lecce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Pro. Ord.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mbria"/>
                          <a:ea typeface="MS Minngs"/>
                          <a:cs typeface="Times New Roman"/>
                        </a:rPr>
                        <a:t>Totale</a:t>
                      </a: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mbria"/>
                          <a:ea typeface="MS Minngs"/>
                          <a:cs typeface="Times New Roman"/>
                        </a:rPr>
                        <a:t>2.90</a:t>
                      </a:r>
                      <a:endParaRPr lang="it-IT" sz="1200" dirty="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Accoto Giorgio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Lecce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Tecnico Cat. 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Paladini Fabio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Lecce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Tecnico Cat. 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Cambria"/>
                          <a:ea typeface="MS Minngs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Cambria"/>
                        <a:ea typeface="MS Minng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Cambria"/>
                          <a:ea typeface="MS Minngs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Richieste finanziarie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600201"/>
            <a:ext cx="5429288" cy="3773016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Materiali per target 3000 €</a:t>
            </a:r>
          </a:p>
          <a:p>
            <a:r>
              <a:rPr lang="it-IT" dirty="0" smtClean="0"/>
              <a:t>Gas idrogeno 1000 €</a:t>
            </a:r>
          </a:p>
          <a:p>
            <a:r>
              <a:rPr lang="it-IT" dirty="0" smtClean="0"/>
              <a:t>Gas puri per il funzionamento del laser 3000 €</a:t>
            </a:r>
          </a:p>
          <a:p>
            <a:r>
              <a:rPr lang="it-IT" dirty="0" smtClean="0"/>
              <a:t>Missioni 5000 €</a:t>
            </a:r>
          </a:p>
          <a:p>
            <a:r>
              <a:rPr lang="it-IT" dirty="0" smtClean="0"/>
              <a:t>Alimentatore per polarizzazione coppa di Faraday strutturata 1000 €</a:t>
            </a:r>
          </a:p>
          <a:p>
            <a:r>
              <a:rPr lang="it-IT" dirty="0" smtClean="0"/>
              <a:t>Licenza </a:t>
            </a:r>
            <a:r>
              <a:rPr lang="it-IT" dirty="0" err="1" smtClean="0"/>
              <a:t>Mathematica</a:t>
            </a:r>
            <a:r>
              <a:rPr lang="it-IT" dirty="0" smtClean="0"/>
              <a:t> 1000 €)</a:t>
            </a:r>
          </a:p>
          <a:p>
            <a:r>
              <a:rPr lang="it-IT" dirty="0" err="1" smtClean="0"/>
              <a:t>Mat</a:t>
            </a:r>
            <a:r>
              <a:rPr lang="it-IT" dirty="0" smtClean="0"/>
              <a:t> </a:t>
            </a:r>
            <a:r>
              <a:rPr lang="it-IT" dirty="0" err="1" smtClean="0"/>
              <a:t>inv</a:t>
            </a:r>
            <a:r>
              <a:rPr lang="it-IT" dirty="0" smtClean="0"/>
              <a:t>. </a:t>
            </a:r>
            <a:r>
              <a:rPr lang="it-IT" b="1" dirty="0" smtClean="0"/>
              <a:t>TRIVAC D 8 B </a:t>
            </a:r>
            <a:r>
              <a:rPr lang="it-IT" dirty="0" smtClean="0"/>
              <a:t>monofase</a:t>
            </a:r>
          </a:p>
          <a:p>
            <a:r>
              <a:rPr lang="it-IT" dirty="0" smtClean="0"/>
              <a:t>come da caratteristiche </a:t>
            </a:r>
            <a:r>
              <a:rPr lang="it-IT" dirty="0" err="1" smtClean="0"/>
              <a:t>tecnich</a:t>
            </a:r>
            <a:r>
              <a:rPr lang="it-IT" dirty="0" smtClean="0"/>
              <a:t> 2500 €</a:t>
            </a:r>
          </a:p>
          <a:p>
            <a:r>
              <a:rPr lang="it-IT" dirty="0" smtClean="0"/>
              <a:t>Totale 15.500 €</a:t>
            </a:r>
            <a:endParaRPr lang="it-IT" dirty="0"/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015710"/>
            <a:ext cx="2628000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000" y="1658256"/>
            <a:ext cx="2628000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ELI</a:t>
            </a:r>
            <a:endParaRPr lang="it-IT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20888"/>
            <a:ext cx="6580011" cy="24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673"/>
            <a:ext cx="8459787" cy="1008112"/>
          </a:xfrm>
        </p:spPr>
        <p:txBody>
          <a:bodyPr>
            <a:normAutofit/>
          </a:bodyPr>
          <a:lstStyle/>
          <a:p>
            <a:r>
              <a:rPr lang="it-IT" sz="4000" b="1" dirty="0" smtClean="0"/>
              <a:t>E L I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endParaRPr lang="it-IT" sz="1600" b="1" dirty="0" smtClean="0"/>
          </a:p>
        </p:txBody>
      </p:sp>
      <p:sp>
        <p:nvSpPr>
          <p:cNvPr id="2053" name="TextBox 18"/>
          <p:cNvSpPr txBox="1">
            <a:spLocks noChangeArrowheads="1"/>
          </p:cNvSpPr>
          <p:nvPr/>
        </p:nvSpPr>
        <p:spPr bwMode="auto">
          <a:xfrm>
            <a:off x="1187624" y="1340768"/>
            <a:ext cx="7046912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-</a:t>
            </a:r>
            <a:r>
              <a:rPr lang="it-IT" sz="2000" b="1" i="1" dirty="0" smtClean="0"/>
              <a:t> ELI - </a:t>
            </a:r>
            <a:r>
              <a:rPr lang="it-IT" sz="2000" b="1" i="1" dirty="0" err="1" smtClean="0"/>
              <a:t>Extreme</a:t>
            </a:r>
            <a:r>
              <a:rPr lang="it-IT" sz="2000" b="1" i="1" dirty="0" smtClean="0"/>
              <a:t> Light </a:t>
            </a:r>
            <a:r>
              <a:rPr lang="it-IT" sz="2000" b="1" i="1" dirty="0" err="1" smtClean="0"/>
              <a:t>Infrastructure</a:t>
            </a:r>
            <a:r>
              <a:rPr lang="it-IT" sz="2000" b="1" i="1" dirty="0" smtClean="0"/>
              <a:t>: ultra high </a:t>
            </a:r>
            <a:r>
              <a:rPr lang="it-IT" sz="2000" b="1" i="1" dirty="0" err="1" smtClean="0"/>
              <a:t>intensity</a:t>
            </a:r>
            <a:r>
              <a:rPr lang="it-IT" sz="2000" b="1" i="1" dirty="0" smtClean="0"/>
              <a:t> short </a:t>
            </a:r>
            <a:r>
              <a:rPr lang="it-IT" sz="2000" b="1" i="1" dirty="0" err="1" smtClean="0"/>
              <a:t>pulse</a:t>
            </a:r>
            <a:r>
              <a:rPr lang="it-IT" sz="2000" b="1" i="1" dirty="0" smtClean="0"/>
              <a:t> laser · è una </a:t>
            </a:r>
            <a:r>
              <a:rPr lang="it-IT" sz="2000" b="1" i="1" dirty="0" err="1" smtClean="0"/>
              <a:t>facility</a:t>
            </a:r>
            <a:r>
              <a:rPr lang="it-IT" sz="2000" b="1" i="1" dirty="0" smtClean="0"/>
              <a:t> Laser Pan-Europea che </a:t>
            </a:r>
          </a:p>
          <a:p>
            <a:r>
              <a:rPr lang="it-IT" sz="2000" b="1" i="1" dirty="0" smtClean="0"/>
              <a:t>coinvolge 13 Stati membri e oltre 40 Istituzioni scientifiche per realizzare i laser più intensi del mondo finalizzati allo </a:t>
            </a:r>
          </a:p>
          <a:p>
            <a:r>
              <a:rPr lang="it-IT" sz="2000" b="1" i="1" dirty="0" smtClean="0"/>
              <a:t>studio della materia su scale temporali ultra-brevi. L'infrastruttura distribuita ELI è basata su 3 siti localizzati </a:t>
            </a:r>
          </a:p>
          <a:p>
            <a:r>
              <a:rPr lang="it-IT" sz="2000" b="1" i="1" dirty="0" smtClean="0"/>
              <a:t>nell'Europa orientale, dove verranno realizzati rispettivamente i cosiddetti 3 pilastri di ELI: </a:t>
            </a:r>
            <a:r>
              <a:rPr lang="it-IT" sz="2000" b="1" i="1" dirty="0" err="1" smtClean="0"/>
              <a:t>Atto-second</a:t>
            </a:r>
            <a:r>
              <a:rPr lang="it-IT" sz="2000" b="1" i="1" dirty="0" smtClean="0"/>
              <a:t> Pi11ar </a:t>
            </a:r>
          </a:p>
          <a:p>
            <a:r>
              <a:rPr lang="it-IT" sz="2000" b="1" i="1" dirty="0" smtClean="0"/>
              <a:t>(Ungheria), </a:t>
            </a:r>
            <a:r>
              <a:rPr lang="it-IT" sz="2000" b="1" i="1" dirty="0" err="1" smtClean="0"/>
              <a:t>Beamlines</a:t>
            </a:r>
            <a:r>
              <a:rPr lang="it-IT" sz="2000" b="1" i="1" dirty="0" smtClean="0"/>
              <a:t> Pillar (Repubblica Ceca) e </a:t>
            </a:r>
            <a:r>
              <a:rPr lang="it-IT" sz="2000" b="1" i="1" dirty="0" err="1" smtClean="0"/>
              <a:t>Photonuclear</a:t>
            </a:r>
            <a:r>
              <a:rPr lang="it-IT" sz="2000" b="1" i="1" dirty="0" smtClean="0"/>
              <a:t> PiI1ar (Romania). L'Italia partecipa a tutti i pilastri di </a:t>
            </a:r>
          </a:p>
          <a:p>
            <a:r>
              <a:rPr lang="it-IT" sz="2000" b="1" i="1" dirty="0" smtClean="0"/>
              <a:t>ELI .L'assegnazione 2013 all'INFN copre le spese per la progettazione e sviluppo di componentistiche rilevanti per </a:t>
            </a:r>
          </a:p>
          <a:p>
            <a:r>
              <a:rPr lang="it-IT" sz="2000" b="1" i="1" dirty="0" smtClean="0"/>
              <a:t>tutti e tre i "</a:t>
            </a:r>
            <a:r>
              <a:rPr lang="it-IT" sz="2000" b="1" i="1" dirty="0" err="1" smtClean="0"/>
              <a:t>pillars</a:t>
            </a:r>
            <a:r>
              <a:rPr lang="it-IT" sz="2000" b="1" i="1" dirty="0" smtClean="0"/>
              <a:t> H di EU e prevede una collaborazione con divisione delle risorse con CNR e Sincrotrone di Trieste</a:t>
            </a:r>
            <a:endParaRPr lang="it-IT" sz="2000" b="1" i="1" dirty="0"/>
          </a:p>
          <a:p>
            <a:endParaRPr lang="it-IT" b="1" dirty="0"/>
          </a:p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673"/>
            <a:ext cx="8459787" cy="1008112"/>
          </a:xfrm>
        </p:spPr>
        <p:txBody>
          <a:bodyPr>
            <a:normAutofit fontScale="90000"/>
          </a:bodyPr>
          <a:lstStyle/>
          <a:p>
            <a:r>
              <a:rPr lang="it-IT" sz="4000" b="1" dirty="0" smtClean="0"/>
              <a:t>E L I M E </a:t>
            </a:r>
            <a:r>
              <a:rPr lang="it-IT" sz="4000" b="1" dirty="0" smtClean="0"/>
              <a:t>D /PLASMA ME D</a:t>
            </a:r>
            <a:r>
              <a:rPr lang="it-IT" sz="4000" b="1" dirty="0" smtClean="0"/>
              <a:t/>
            </a:r>
            <a:br>
              <a:rPr lang="it-IT" sz="4000" b="1" dirty="0" smtClean="0"/>
            </a:br>
            <a:r>
              <a:rPr lang="it-IT" sz="2400" b="1" dirty="0" smtClean="0"/>
              <a:t/>
            </a:r>
            <a:br>
              <a:rPr lang="it-IT" sz="2400" b="1" dirty="0" smtClean="0"/>
            </a:br>
            <a:endParaRPr lang="it-IT" sz="1600" b="1" dirty="0" smtClean="0"/>
          </a:p>
        </p:txBody>
      </p:sp>
      <p:sp>
        <p:nvSpPr>
          <p:cNvPr id="2053" name="TextBox 18"/>
          <p:cNvSpPr txBox="1">
            <a:spLocks noChangeArrowheads="1"/>
          </p:cNvSpPr>
          <p:nvPr/>
        </p:nvSpPr>
        <p:spPr bwMode="auto">
          <a:xfrm>
            <a:off x="1187624" y="1340768"/>
            <a:ext cx="7046912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-</a:t>
            </a:r>
            <a:r>
              <a:rPr lang="it-IT" sz="2000" b="1" i="1" dirty="0" err="1" smtClean="0"/>
              <a:t>Extreme</a:t>
            </a:r>
            <a:r>
              <a:rPr lang="it-IT" sz="2000" b="1" i="1" dirty="0" smtClean="0"/>
              <a:t> Light </a:t>
            </a:r>
            <a:r>
              <a:rPr lang="it-IT" sz="2000" b="1" i="1" dirty="0" err="1" smtClean="0"/>
              <a:t>Infrastructure</a:t>
            </a:r>
            <a:r>
              <a:rPr lang="it-IT" sz="2000" b="1" i="1" dirty="0" smtClean="0"/>
              <a:t> - Medicina</a:t>
            </a:r>
          </a:p>
          <a:p>
            <a:pPr algn="ctr"/>
            <a:endParaRPr lang="it-IT" sz="2000" b="1" i="1" dirty="0" smtClean="0"/>
          </a:p>
          <a:p>
            <a:pPr algn="ctr"/>
            <a:r>
              <a:rPr lang="it-IT" sz="2000" b="1" i="1" dirty="0" err="1" smtClean="0"/>
              <a:t>Adroterapia</a:t>
            </a:r>
            <a:r>
              <a:rPr lang="it-IT" sz="2000" b="1" i="1" dirty="0" smtClean="0"/>
              <a:t> con protoni da Target sottili</a:t>
            </a:r>
          </a:p>
          <a:p>
            <a:pPr algn="ctr"/>
            <a:endParaRPr lang="it-IT" sz="2000" b="1" i="1" dirty="0" smtClean="0"/>
          </a:p>
          <a:p>
            <a:pPr algn="ctr"/>
            <a:endParaRPr lang="it-IT" sz="2000" b="1" i="1" dirty="0" smtClean="0"/>
          </a:p>
          <a:p>
            <a:pPr algn="ctr"/>
            <a:endParaRPr lang="it-IT" sz="2000" b="1" i="1" dirty="0" smtClean="0"/>
          </a:p>
          <a:p>
            <a:pPr algn="ctr"/>
            <a:endParaRPr lang="it-IT" sz="2000" b="1" i="1" dirty="0" smtClean="0"/>
          </a:p>
          <a:p>
            <a:pPr algn="ctr"/>
            <a:endParaRPr lang="it-IT" sz="2000" b="1" i="1" dirty="0" smtClean="0"/>
          </a:p>
          <a:p>
            <a:pPr algn="ctr"/>
            <a:endParaRPr lang="it-IT" sz="2000" b="1" i="1" dirty="0" smtClean="0"/>
          </a:p>
          <a:p>
            <a:pPr algn="ctr"/>
            <a:endParaRPr lang="it-IT" sz="2000" b="1" i="1" dirty="0" smtClean="0"/>
          </a:p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098" name="AutoShape 2" descr="Displaying IMG_20140710_1017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0" name="AutoShape 4" descr="Displaying IMG_20140710_1017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2" name="Picture 6" descr="I:\INFN PROGETTI\INFN 2014\porta campio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852936"/>
            <a:ext cx="3052091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152400" y="4895850"/>
            <a:ext cx="48895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i="1"/>
              <a:t>A plasma is a quasineutral gas of </a:t>
            </a:r>
          </a:p>
          <a:p>
            <a:pPr algn="just">
              <a:lnSpc>
                <a:spcPct val="150000"/>
              </a:lnSpc>
            </a:pPr>
            <a:r>
              <a:rPr lang="it-IT" b="1" i="1"/>
              <a:t>charged and neutral particles which </a:t>
            </a:r>
          </a:p>
          <a:p>
            <a:pPr algn="just">
              <a:lnSpc>
                <a:spcPct val="150000"/>
              </a:lnSpc>
            </a:pPr>
            <a:r>
              <a:rPr lang="it-IT" b="1" i="1"/>
              <a:t>exhibits collective behaviour.</a:t>
            </a:r>
          </a:p>
        </p:txBody>
      </p:sp>
      <p:sp>
        <p:nvSpPr>
          <p:cNvPr id="19461" name="CasellaDiTesto 1"/>
          <p:cNvSpPr txBox="1">
            <a:spLocks noChangeArrowheads="1"/>
          </p:cNvSpPr>
          <p:nvPr/>
        </p:nvSpPr>
        <p:spPr bwMode="auto">
          <a:xfrm>
            <a:off x="0" y="-152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Plasma laser generato da target sottili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5029200" y="771525"/>
          <a:ext cx="3567113" cy="6086475"/>
        </p:xfrm>
        <a:graphic>
          <a:graphicData uri="http://schemas.openxmlformats.org/presentationml/2006/ole">
            <p:oleObj spid="_x0000_s1026" name="Image" r:id="rId3" imgW="16304762" imgH="27809524" progId="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74725" y="3429000"/>
            <a:ext cx="3673475" cy="1389063"/>
            <a:chOff x="614" y="2160"/>
            <a:chExt cx="2314" cy="875"/>
          </a:xfrm>
        </p:grpSpPr>
        <p:sp>
          <p:nvSpPr>
            <p:cNvPr id="19480" name="Line 6"/>
            <p:cNvSpPr>
              <a:spLocks noChangeShapeType="1"/>
            </p:cNvSpPr>
            <p:nvPr/>
          </p:nvSpPr>
          <p:spPr bwMode="auto">
            <a:xfrm flipV="1">
              <a:off x="960" y="2208"/>
              <a:ext cx="0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1" name="Text Box 7"/>
            <p:cNvSpPr txBox="1">
              <a:spLocks noChangeArrowheads="1"/>
            </p:cNvSpPr>
            <p:nvPr/>
          </p:nvSpPr>
          <p:spPr bwMode="auto">
            <a:xfrm>
              <a:off x="614" y="2804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Backward</a:t>
              </a:r>
            </a:p>
          </p:txBody>
        </p:sp>
        <p:sp>
          <p:nvSpPr>
            <p:cNvPr id="19482" name="Line 8"/>
            <p:cNvSpPr>
              <a:spLocks noChangeShapeType="1"/>
            </p:cNvSpPr>
            <p:nvPr/>
          </p:nvSpPr>
          <p:spPr bwMode="auto">
            <a:xfrm flipV="1">
              <a:off x="2496" y="2160"/>
              <a:ext cx="0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112" y="2784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Forward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0" y="968375"/>
            <a:ext cx="4984750" cy="2708275"/>
            <a:chOff x="0" y="610"/>
            <a:chExt cx="3140" cy="1706"/>
          </a:xfrm>
        </p:grpSpPr>
        <p:sp>
          <p:nvSpPr>
            <p:cNvPr id="4" name="Rettangolo 3"/>
            <p:cNvSpPr/>
            <p:nvPr/>
          </p:nvSpPr>
          <p:spPr>
            <a:xfrm>
              <a:off x="1830" y="1151"/>
              <a:ext cx="240" cy="11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7" name="Ovale 6"/>
            <p:cNvSpPr>
              <a:spLocks noChangeAspect="1" noChangeArrowheads="1"/>
            </p:cNvSpPr>
            <p:nvPr/>
          </p:nvSpPr>
          <p:spPr bwMode="auto">
            <a:xfrm>
              <a:off x="221" y="1390"/>
              <a:ext cx="1609" cy="583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6" name="Connettore 2 5"/>
            <p:cNvCxnSpPr>
              <a:cxnSpLocks noChangeAspect="1" noChangeShapeType="1"/>
              <a:endCxn id="0" idx="1"/>
            </p:cNvCxnSpPr>
            <p:nvPr/>
          </p:nvCxnSpPr>
          <p:spPr bwMode="auto">
            <a:xfrm>
              <a:off x="467" y="610"/>
              <a:ext cx="1335" cy="1114"/>
            </a:xfrm>
            <a:prstGeom prst="straightConnector1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19469" name="Text Box 15"/>
            <p:cNvSpPr txBox="1">
              <a:spLocks noChangeAspect="1" noChangeArrowheads="1"/>
            </p:cNvSpPr>
            <p:nvPr/>
          </p:nvSpPr>
          <p:spPr bwMode="auto">
            <a:xfrm>
              <a:off x="914" y="758"/>
              <a:ext cx="95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Laser beam</a:t>
              </a:r>
            </a:p>
          </p:txBody>
        </p:sp>
        <p:sp>
          <p:nvSpPr>
            <p:cNvPr id="19470" name="Text Box 16"/>
            <p:cNvSpPr txBox="1">
              <a:spLocks noChangeAspect="1" noChangeArrowheads="1"/>
            </p:cNvSpPr>
            <p:nvPr/>
          </p:nvSpPr>
          <p:spPr bwMode="auto">
            <a:xfrm>
              <a:off x="370" y="1193"/>
              <a:ext cx="5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Plume</a:t>
              </a:r>
            </a:p>
          </p:txBody>
        </p:sp>
        <p:sp>
          <p:nvSpPr>
            <p:cNvPr id="19471" name="Text Box 17"/>
            <p:cNvSpPr txBox="1">
              <a:spLocks noChangeAspect="1" noChangeArrowheads="1"/>
            </p:cNvSpPr>
            <p:nvPr/>
          </p:nvSpPr>
          <p:spPr bwMode="auto">
            <a:xfrm>
              <a:off x="1747" y="903"/>
              <a:ext cx="6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Target </a:t>
              </a:r>
            </a:p>
          </p:txBody>
        </p:sp>
        <p:sp>
          <p:nvSpPr>
            <p:cNvPr id="19472" name="Line 18"/>
            <p:cNvSpPr>
              <a:spLocks noChangeAspect="1" noChangeShapeType="1"/>
            </p:cNvSpPr>
            <p:nvPr/>
          </p:nvSpPr>
          <p:spPr bwMode="auto">
            <a:xfrm flipH="1">
              <a:off x="153" y="1701"/>
              <a:ext cx="1666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3" name="Text Box 19"/>
            <p:cNvSpPr txBox="1">
              <a:spLocks noChangeAspect="1" noChangeArrowheads="1"/>
            </p:cNvSpPr>
            <p:nvPr/>
          </p:nvSpPr>
          <p:spPr bwMode="auto">
            <a:xfrm>
              <a:off x="0" y="1897"/>
              <a:ext cx="6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Normal</a:t>
              </a:r>
            </a:p>
          </p:txBody>
        </p:sp>
        <p:sp>
          <p:nvSpPr>
            <p:cNvPr id="19474" name="Line 20"/>
            <p:cNvSpPr>
              <a:spLocks noChangeAspect="1" noChangeShapeType="1"/>
            </p:cNvSpPr>
            <p:nvPr/>
          </p:nvSpPr>
          <p:spPr bwMode="auto">
            <a:xfrm flipV="1">
              <a:off x="189" y="1737"/>
              <a:ext cx="326" cy="145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5" name="AutoShape 21"/>
            <p:cNvSpPr>
              <a:spLocks noChangeAspect="1" noChangeArrowheads="1"/>
            </p:cNvSpPr>
            <p:nvPr/>
          </p:nvSpPr>
          <p:spPr bwMode="auto">
            <a:xfrm rot="-5400000">
              <a:off x="1809" y="1638"/>
              <a:ext cx="108" cy="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600 w 21600"/>
                <a:gd name="T13" fmla="*/ 4469 h 21600"/>
                <a:gd name="T14" fmla="*/ 17200 w 21600"/>
                <a:gd name="T15" fmla="*/ 171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476" name="Text Box 22"/>
            <p:cNvSpPr txBox="1">
              <a:spLocks noChangeAspect="1" noChangeArrowheads="1"/>
            </p:cNvSpPr>
            <p:nvPr/>
          </p:nvSpPr>
          <p:spPr bwMode="auto">
            <a:xfrm>
              <a:off x="1348" y="1084"/>
              <a:ext cx="5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Crater</a:t>
              </a:r>
            </a:p>
          </p:txBody>
        </p:sp>
        <p:sp>
          <p:nvSpPr>
            <p:cNvPr id="19477" name="Line 23"/>
            <p:cNvSpPr>
              <a:spLocks noChangeAspect="1" noChangeShapeType="1"/>
            </p:cNvSpPr>
            <p:nvPr/>
          </p:nvSpPr>
          <p:spPr bwMode="auto">
            <a:xfrm>
              <a:off x="1711" y="1338"/>
              <a:ext cx="145" cy="29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8" name="Oval 24"/>
            <p:cNvSpPr>
              <a:spLocks noChangeAspect="1" noChangeArrowheads="1"/>
            </p:cNvSpPr>
            <p:nvPr/>
          </p:nvSpPr>
          <p:spPr bwMode="auto">
            <a:xfrm>
              <a:off x="2077" y="1375"/>
              <a:ext cx="966" cy="58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479" name="Line 25"/>
            <p:cNvSpPr>
              <a:spLocks noChangeAspect="1" noChangeShapeType="1"/>
            </p:cNvSpPr>
            <p:nvPr/>
          </p:nvSpPr>
          <p:spPr bwMode="auto">
            <a:xfrm>
              <a:off x="2077" y="1688"/>
              <a:ext cx="1063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6" name="Segnaposto piè di pagina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25/11/2011 Laboratorio LEAS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Hydrogen</a:t>
            </a:r>
            <a:r>
              <a:rPr lang="it-IT" dirty="0" smtClean="0"/>
              <a:t> </a:t>
            </a:r>
            <a:r>
              <a:rPr lang="it-IT" dirty="0" err="1" smtClean="0"/>
              <a:t>enriched</a:t>
            </a:r>
            <a:r>
              <a:rPr lang="it-IT" dirty="0" smtClean="0"/>
              <a:t> </a:t>
            </a:r>
            <a:r>
              <a:rPr lang="it-IT" dirty="0" err="1" smtClean="0"/>
              <a:t>transition</a:t>
            </a:r>
            <a:r>
              <a:rPr lang="it-IT" dirty="0" smtClean="0"/>
              <a:t> </a:t>
            </a:r>
            <a:r>
              <a:rPr lang="it-IT" dirty="0" err="1" smtClean="0"/>
              <a:t>metals</a:t>
            </a:r>
            <a:r>
              <a:rPr lang="it-IT" dirty="0" smtClean="0"/>
              <a:t> </a:t>
            </a:r>
            <a:r>
              <a:rPr lang="it-IT" dirty="0" err="1" smtClean="0"/>
              <a:t>targets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5543560" cy="4525963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/>
              <a:t>Some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transition</a:t>
            </a:r>
            <a:r>
              <a:rPr lang="it-IT" dirty="0" smtClean="0"/>
              <a:t> </a:t>
            </a:r>
            <a:r>
              <a:rPr lang="it-IT" dirty="0" err="1" smtClean="0"/>
              <a:t>metals</a:t>
            </a:r>
            <a:r>
              <a:rPr lang="it-IT" dirty="0" smtClean="0"/>
              <a:t> (Ta, Ti, </a:t>
            </a:r>
            <a:r>
              <a:rPr lang="it-IT" dirty="0" err="1" smtClean="0"/>
              <a:t>Nb</a:t>
            </a:r>
            <a:r>
              <a:rPr lang="it-IT" dirty="0" smtClean="0"/>
              <a:t>, Pd) are </a:t>
            </a:r>
            <a:r>
              <a:rPr lang="it-IT" dirty="0" err="1" smtClean="0"/>
              <a:t>known</a:t>
            </a:r>
            <a:r>
              <a:rPr lang="it-IT" dirty="0" smtClean="0"/>
              <a:t> </a:t>
            </a:r>
            <a:r>
              <a:rPr lang="it-IT" dirty="0" err="1" smtClean="0"/>
              <a:t>hydrogen</a:t>
            </a:r>
            <a:r>
              <a:rPr lang="it-IT" dirty="0" smtClean="0"/>
              <a:t> </a:t>
            </a:r>
            <a:r>
              <a:rPr lang="it-IT" dirty="0" err="1" smtClean="0"/>
              <a:t>adsorbers</a:t>
            </a:r>
            <a:r>
              <a:rPr lang="it-IT" dirty="0" smtClean="0"/>
              <a:t> and </a:t>
            </a:r>
            <a:r>
              <a:rPr lang="it-IT" dirty="0" err="1" smtClean="0"/>
              <a:t>absorbers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Irradiation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laser </a:t>
            </a:r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transition</a:t>
            </a:r>
            <a:r>
              <a:rPr lang="it-IT" dirty="0" smtClean="0"/>
              <a:t> </a:t>
            </a:r>
            <a:r>
              <a:rPr lang="it-IT" dirty="0" err="1" smtClean="0"/>
              <a:t>metals</a:t>
            </a:r>
            <a:r>
              <a:rPr lang="it-IT" dirty="0" smtClean="0"/>
              <a:t> </a:t>
            </a:r>
            <a:r>
              <a:rPr lang="it-IT" dirty="0" err="1" smtClean="0"/>
              <a:t>foils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known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enhance</a:t>
            </a:r>
            <a:r>
              <a:rPr lang="it-IT" dirty="0" smtClean="0"/>
              <a:t> </a:t>
            </a:r>
            <a:r>
              <a:rPr lang="it-IT" dirty="0" err="1" smtClean="0"/>
              <a:t>hydrogen</a:t>
            </a:r>
            <a:r>
              <a:rPr lang="it-IT" dirty="0" smtClean="0"/>
              <a:t> </a:t>
            </a:r>
            <a:r>
              <a:rPr lang="it-IT" dirty="0" err="1" smtClean="0"/>
              <a:t>absorption</a:t>
            </a:r>
            <a:r>
              <a:rPr lang="it-IT" dirty="0" smtClean="0"/>
              <a:t> [</a:t>
            </a:r>
            <a:r>
              <a:rPr lang="it-IT" sz="1600" i="1" dirty="0" err="1" smtClean="0"/>
              <a:t>Chuang</a:t>
            </a:r>
            <a:r>
              <a:rPr lang="it-IT" sz="1600" i="1" dirty="0" smtClean="0"/>
              <a:t>, Surf. Sci. Rep. 3, p. 1 (1983)</a:t>
            </a:r>
            <a:r>
              <a:rPr lang="it-IT" dirty="0" smtClean="0"/>
              <a:t>]</a:t>
            </a:r>
          </a:p>
          <a:p>
            <a:r>
              <a:rPr lang="it-IT" dirty="0" err="1" smtClean="0"/>
              <a:t>Lighter</a:t>
            </a:r>
            <a:r>
              <a:rPr lang="it-IT" dirty="0" smtClean="0"/>
              <a:t> </a:t>
            </a:r>
            <a:r>
              <a:rPr lang="it-IT" dirty="0" err="1" smtClean="0"/>
              <a:t>contaminants</a:t>
            </a:r>
            <a:r>
              <a:rPr lang="it-IT" dirty="0" smtClean="0"/>
              <a:t> (=&gt; </a:t>
            </a:r>
            <a:r>
              <a:rPr lang="it-IT" dirty="0" err="1" smtClean="0"/>
              <a:t>protons</a:t>
            </a:r>
            <a:r>
              <a:rPr lang="it-IT" dirty="0" smtClean="0"/>
              <a:t>)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efficiently</a:t>
            </a:r>
            <a:r>
              <a:rPr lang="it-IT" dirty="0" smtClean="0"/>
              <a:t> </a:t>
            </a:r>
            <a:r>
              <a:rPr lang="it-IT" dirty="0" err="1" smtClean="0"/>
              <a:t>accelerated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the fast electron </a:t>
            </a:r>
            <a:r>
              <a:rPr lang="it-IT" dirty="0" err="1" smtClean="0"/>
              <a:t>population</a:t>
            </a:r>
            <a:r>
              <a:rPr lang="it-IT" dirty="0" smtClean="0"/>
              <a:t> in TNSA </a:t>
            </a:r>
            <a:r>
              <a:rPr lang="it-IT" dirty="0" err="1" smtClean="0"/>
              <a:t>scheme</a:t>
            </a:r>
            <a:endParaRPr lang="it-IT" dirty="0"/>
          </a:p>
        </p:txBody>
      </p:sp>
      <p:pic>
        <p:nvPicPr>
          <p:cNvPr id="1026" name="Picture 2" descr="C:\Users\Nico\Desktop\TiO2CLEO\IMG_20130927_173438.jpg"/>
          <p:cNvPicPr>
            <a:picLocks noChangeAspect="1" noChangeArrowheads="1"/>
          </p:cNvPicPr>
          <p:nvPr/>
        </p:nvPicPr>
        <p:blipFill>
          <a:blip r:embed="rId2" cstate="print"/>
          <a:srcRect l="8141" t="11347" r="12487" b="24823"/>
          <a:stretch>
            <a:fillRect/>
          </a:stretch>
        </p:blipFill>
        <p:spPr bwMode="auto">
          <a:xfrm>
            <a:off x="6143636" y="1571612"/>
            <a:ext cx="2786082" cy="1285884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6143636" y="3000372"/>
            <a:ext cx="27860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 smtClean="0"/>
              <a:t>We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developed</a:t>
            </a:r>
            <a:r>
              <a:rPr lang="it-IT" sz="2400" b="1" i="1" dirty="0" smtClean="0"/>
              <a:t> a </a:t>
            </a:r>
            <a:r>
              <a:rPr lang="it-IT" sz="2400" b="1" i="1" dirty="0" err="1" smtClean="0"/>
              <a:t>technique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for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cleaning</a:t>
            </a:r>
            <a:r>
              <a:rPr lang="it-IT" sz="2400" b="1" i="1" dirty="0" smtClean="0"/>
              <a:t> the </a:t>
            </a:r>
            <a:r>
              <a:rPr lang="it-IT" sz="2400" b="1" i="1" dirty="0" err="1" smtClean="0"/>
              <a:t>thin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foils</a:t>
            </a:r>
            <a:r>
              <a:rPr lang="it-IT" sz="2400" b="1" i="1" dirty="0" smtClean="0"/>
              <a:t> and </a:t>
            </a:r>
            <a:r>
              <a:rPr lang="it-IT" sz="2400" b="1" i="1" dirty="0" err="1" smtClean="0"/>
              <a:t>to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stimulate</a:t>
            </a:r>
            <a:r>
              <a:rPr lang="it-IT" sz="2400" b="1" i="1" dirty="0" smtClean="0"/>
              <a:t> H</a:t>
            </a:r>
            <a:r>
              <a:rPr lang="it-IT" sz="2400" b="1" i="1" baseline="-25000" dirty="0" smtClean="0"/>
              <a:t>2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adsorption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through</a:t>
            </a:r>
            <a:r>
              <a:rPr lang="it-IT" sz="2400" b="1" i="1" dirty="0" smtClean="0"/>
              <a:t> UV laser </a:t>
            </a:r>
            <a:r>
              <a:rPr lang="it-IT" sz="2400" b="1" i="1" dirty="0" err="1" smtClean="0"/>
              <a:t>pulses</a:t>
            </a:r>
            <a:r>
              <a:rPr lang="it-IT" sz="2400" b="1" i="1" dirty="0" smtClean="0"/>
              <a:t> ( </a:t>
            </a:r>
            <a:r>
              <a:rPr lang="it-IT" sz="2400" b="1" i="1" dirty="0" err="1" smtClean="0"/>
              <a:t>excimer</a:t>
            </a:r>
            <a:r>
              <a:rPr lang="it-IT" sz="2400" b="1" i="1" dirty="0" smtClean="0"/>
              <a:t> laser @ </a:t>
            </a:r>
            <a:r>
              <a:rPr lang="it-IT" sz="2400" b="1" i="1" dirty="0" err="1" smtClean="0"/>
              <a:t>Leas</a:t>
            </a:r>
            <a:r>
              <a:rPr lang="it-IT" sz="2400" b="1" i="1" dirty="0" smtClean="0"/>
              <a:t> Lecce)</a:t>
            </a:r>
            <a:endParaRPr lang="it-IT" sz="2400" b="1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2014  </a:t>
            </a:r>
            <a:r>
              <a:rPr lang="it-IT" i="1" dirty="0" smtClean="0"/>
              <a:t>1-2Q</a:t>
            </a:r>
            <a:r>
              <a:rPr lang="it-IT" dirty="0" smtClean="0"/>
              <a:t> </a:t>
            </a:r>
            <a:r>
              <a:rPr lang="it-IT" dirty="0" err="1" smtClean="0"/>
              <a:t>plan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600200"/>
            <a:ext cx="5429288" cy="45259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it-IT" dirty="0" smtClean="0"/>
              <a:t>FLAME TESTS ROADMAP</a:t>
            </a:r>
          </a:p>
          <a:p>
            <a:r>
              <a:rPr lang="it-IT" dirty="0" smtClean="0"/>
              <a:t>Material </a:t>
            </a:r>
            <a:r>
              <a:rPr lang="it-IT" dirty="0" err="1" smtClean="0"/>
              <a:t>choice</a:t>
            </a:r>
            <a:r>
              <a:rPr lang="it-IT" dirty="0" smtClean="0"/>
              <a:t> and </a:t>
            </a:r>
            <a:r>
              <a:rPr lang="it-IT" dirty="0" err="1" smtClean="0"/>
              <a:t>acquisition</a:t>
            </a:r>
            <a:endParaRPr lang="it-IT" dirty="0" smtClean="0"/>
          </a:p>
          <a:p>
            <a:r>
              <a:rPr lang="it-IT" dirty="0" err="1" smtClean="0"/>
              <a:t>Preliminary</a:t>
            </a:r>
            <a:r>
              <a:rPr lang="it-IT" dirty="0" smtClean="0"/>
              <a:t> design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process</a:t>
            </a:r>
            <a:endParaRPr lang="it-IT" dirty="0" smtClean="0"/>
          </a:p>
          <a:p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process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r>
              <a:rPr lang="it-IT" dirty="0" smtClean="0"/>
              <a:t> (target </a:t>
            </a:r>
            <a:r>
              <a:rPr lang="en-US" dirty="0" smtClean="0"/>
              <a:t>thickness</a:t>
            </a:r>
            <a:r>
              <a:rPr lang="it-IT" dirty="0" smtClean="0"/>
              <a:t>, laser </a:t>
            </a:r>
            <a:r>
              <a:rPr lang="it-IT" dirty="0" err="1" smtClean="0"/>
              <a:t>energy</a:t>
            </a:r>
            <a:r>
              <a:rPr lang="it-IT" dirty="0" smtClean="0"/>
              <a:t>, H</a:t>
            </a:r>
            <a:r>
              <a:rPr lang="it-IT" baseline="-25000" dirty="0" smtClean="0"/>
              <a:t>2</a:t>
            </a:r>
            <a:r>
              <a:rPr lang="it-IT" dirty="0" smtClean="0"/>
              <a:t> </a:t>
            </a:r>
            <a:r>
              <a:rPr lang="it-IT" dirty="0" err="1" smtClean="0"/>
              <a:t>pressure</a:t>
            </a:r>
            <a:r>
              <a:rPr lang="it-IT" dirty="0" smtClean="0"/>
              <a:t>, </a:t>
            </a:r>
            <a:r>
              <a:rPr lang="it-IT" dirty="0" err="1" smtClean="0"/>
              <a:t>etc…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Tests@FLAME</a:t>
            </a:r>
            <a:endParaRPr lang="it-IT" dirty="0" smtClean="0"/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015710"/>
            <a:ext cx="2628000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000" y="1658256"/>
            <a:ext cx="2628000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457200" y="0"/>
            <a:ext cx="86868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400" b="1" dirty="0" smtClean="0">
                <a:solidFill>
                  <a:schemeClr val="tx2"/>
                </a:solidFill>
              </a:rPr>
              <a:t>LILIA </a:t>
            </a:r>
            <a:r>
              <a:rPr lang="it-IT" sz="2400" b="1" dirty="0">
                <a:solidFill>
                  <a:schemeClr val="tx2"/>
                </a:solidFill>
              </a:rPr>
              <a:t/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en-US" sz="2400" b="1" dirty="0" smtClean="0"/>
              <a:t> Laser Induced Light Ions Acceleration </a:t>
            </a:r>
            <a:r>
              <a:rPr lang="it-IT" sz="2000" b="1" dirty="0">
                <a:solidFill>
                  <a:schemeClr val="tx2"/>
                </a:solidFill>
              </a:rPr>
              <a:t/>
            </a:r>
            <a:br>
              <a:rPr lang="it-IT" sz="2000" b="1" dirty="0">
                <a:solidFill>
                  <a:schemeClr val="tx2"/>
                </a:solidFill>
              </a:rPr>
            </a:br>
            <a:endParaRPr lang="it-IT" sz="2000" b="1" dirty="0">
              <a:solidFill>
                <a:schemeClr val="tx2"/>
              </a:solidFill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3384376" cy="23760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7" name="Picture 4" descr="3MeV_O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3672408" cy="2754306"/>
          </a:xfrm>
          <a:prstGeom prst="rect">
            <a:avLst/>
          </a:prstGeom>
          <a:noFill/>
        </p:spPr>
      </p:pic>
      <p:sp>
        <p:nvSpPr>
          <p:cNvPr id="59398" name="AutoShape 6" descr="https://webmail.le.infn.it/src/download.php?passed_id=64011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0" name="AutoShape 8" descr="https://webmail.le.infn.it/src/download.php?passed_id=64011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401" name="Picture 9" descr="H:\Lilia\solenoid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052736"/>
            <a:ext cx="4734694" cy="148927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004048" y="2492896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Simulazioni del trasporto:</a:t>
            </a:r>
          </a:p>
          <a:p>
            <a:r>
              <a:rPr lang="it-IT" sz="1600" dirty="0" smtClean="0"/>
              <a:t>-Aladyn</a:t>
            </a:r>
          </a:p>
          <a:p>
            <a:r>
              <a:rPr lang="it-IT" sz="1600" dirty="0" smtClean="0"/>
              <a:t>-Simion</a:t>
            </a:r>
          </a:p>
          <a:p>
            <a:r>
              <a:rPr lang="it-IT" sz="1600" dirty="0" smtClean="0"/>
              <a:t>-calcoli di massima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644008" y="3564791"/>
            <a:ext cx="39604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-.I° Il </a:t>
            </a:r>
            <a:r>
              <a:rPr lang="it-IT" sz="1600" dirty="0"/>
              <a:t>laser incidendo sulla superficie della targhetta , esercita una pressione che risulta in un campo elettrico </a:t>
            </a:r>
            <a:r>
              <a:rPr lang="it-IT" sz="1600" dirty="0" smtClean="0"/>
              <a:t>FSA </a:t>
            </a:r>
            <a:r>
              <a:rPr lang="it-IT" sz="1600" dirty="0"/>
              <a:t>(Front Surface Acceleration). </a:t>
            </a:r>
          </a:p>
          <a:p>
            <a:r>
              <a:rPr lang="it-IT" sz="1600" dirty="0" smtClean="0"/>
              <a:t>-II° l’interazione </a:t>
            </a:r>
            <a:r>
              <a:rPr lang="it-IT" sz="1600" dirty="0"/>
              <a:t>alla superficie </a:t>
            </a:r>
            <a:r>
              <a:rPr lang="it-IT" sz="1600" dirty="0" smtClean="0"/>
              <a:t>produce </a:t>
            </a:r>
            <a:r>
              <a:rPr lang="it-IT" sz="1600" dirty="0"/>
              <a:t>una popolazione di elettroni relativistici </a:t>
            </a:r>
            <a:r>
              <a:rPr lang="it-IT" sz="1600" dirty="0" smtClean="0"/>
              <a:t>in </a:t>
            </a:r>
            <a:r>
              <a:rPr lang="it-IT" sz="1600" dirty="0"/>
              <a:t>grado di propagarsi all’interno del bersaglio ed espandersi nel vuoto, oltre la </a:t>
            </a:r>
            <a:r>
              <a:rPr lang="it-IT" sz="1600" dirty="0" smtClean="0"/>
              <a:t>seconda superficie.</a:t>
            </a:r>
            <a:r>
              <a:rPr lang="en-US" sz="1600" dirty="0" smtClean="0"/>
              <a:t> TNSA (Target Normal Sheath Acceleration) </a:t>
            </a:r>
            <a:endParaRPr lang="it-IT" sz="1600" dirty="0" smtClean="0"/>
          </a:p>
          <a:p>
            <a:r>
              <a:rPr lang="it-IT" sz="1600" dirty="0" smtClean="0"/>
              <a:t>-III° Per target bulk gli elettroni accelerati formano un campo accelerante per gli ioni (Larmor)</a:t>
            </a:r>
            <a:endParaRPr lang="en-US" sz="1600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395536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25/11/2011 Laboratorio LEAS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Preliminary</a:t>
            </a:r>
            <a:r>
              <a:rPr lang="it-IT" dirty="0" smtClean="0"/>
              <a:t> </a:t>
            </a:r>
            <a:r>
              <a:rPr lang="it-IT" dirty="0" err="1" smtClean="0"/>
              <a:t>tests</a:t>
            </a:r>
            <a:r>
              <a:rPr lang="it-IT" dirty="0" smtClean="0"/>
              <a:t> at FLAME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600201"/>
            <a:ext cx="5429288" cy="3773016"/>
          </a:xfrm>
        </p:spPr>
        <p:txBody>
          <a:bodyPr>
            <a:normAutofit/>
          </a:bodyPr>
          <a:lstStyle/>
          <a:p>
            <a:r>
              <a:rPr lang="it-IT" dirty="0" err="1" smtClean="0"/>
              <a:t>Time</a:t>
            </a:r>
            <a:r>
              <a:rPr lang="it-IT" dirty="0" smtClean="0"/>
              <a:t> 10-15 </a:t>
            </a:r>
            <a:r>
              <a:rPr lang="it-IT" dirty="0" err="1" smtClean="0"/>
              <a:t>fs</a:t>
            </a:r>
            <a:endParaRPr lang="it-IT" dirty="0" smtClean="0"/>
          </a:p>
          <a:p>
            <a:r>
              <a:rPr lang="it-IT" dirty="0" smtClean="0"/>
              <a:t>Energy 10 J</a:t>
            </a:r>
          </a:p>
          <a:p>
            <a:r>
              <a:rPr lang="it-IT" dirty="0" err="1" smtClean="0"/>
              <a:t>Intensity</a:t>
            </a:r>
            <a:r>
              <a:rPr lang="it-IT" dirty="0" smtClean="0"/>
              <a:t> 10^18 W/cm^2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95536" y="39330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Collaborazione esperimento SPES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dirty="0" smtClean="0">
                <a:latin typeface="+mj-lt"/>
                <a:ea typeface="+mj-ea"/>
                <a:cs typeface="+mj-cs"/>
              </a:rPr>
              <a:t>Ricerca ioni esotici</a:t>
            </a:r>
            <a:endParaRPr kumimoji="0" lang="it-IT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Lavori 2013-14</a:t>
            </a:r>
            <a:endParaRPr lang="it-IT" dirty="0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7402"/>
            <a:ext cx="9136219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Comparison of the alpha-decay half-life of Po-210 implanted in a copper matrix at 4.2 and</a:t>
            </a:r>
          </a:p>
          <a:p>
            <a:r>
              <a:rPr lang="en-US" b="1" dirty="0" smtClean="0"/>
              <a:t> 293 K</a:t>
            </a:r>
            <a:endParaRPr lang="it-IT" dirty="0" smtClean="0"/>
          </a:p>
          <a:p>
            <a:r>
              <a:rPr lang="en-US" sz="1400" b="1" dirty="0" err="1" smtClean="0"/>
              <a:t>By:</a:t>
            </a:r>
            <a:r>
              <a:rPr lang="en-US" sz="1400" dirty="0" err="1" smtClean="0">
                <a:hlinkClick r:id="rId2" tooltip="Find more records by this author"/>
              </a:rPr>
              <a:t>Poml</a:t>
            </a:r>
            <a:r>
              <a:rPr lang="en-US" sz="1400" dirty="0" smtClean="0">
                <a:hlinkClick r:id="rId2" tooltip="Find more records by this author"/>
              </a:rPr>
              <a:t>, P</a:t>
            </a:r>
            <a:r>
              <a:rPr lang="en-US" sz="1400" dirty="0" smtClean="0"/>
              <a:t> (</a:t>
            </a:r>
            <a:r>
              <a:rPr lang="en-US" sz="1400" dirty="0" err="1" smtClean="0"/>
              <a:t>Poeml</a:t>
            </a:r>
            <a:r>
              <a:rPr lang="en-US" sz="1400" dirty="0" smtClean="0"/>
              <a:t>, P.)</a:t>
            </a:r>
            <a:r>
              <a:rPr lang="en-US" sz="1400" b="1" baseline="30000" dirty="0" smtClean="0"/>
              <a:t>[ </a:t>
            </a:r>
            <a:r>
              <a:rPr lang="it-IT" sz="1400" b="1" baseline="30000" dirty="0" smtClean="0">
                <a:hlinkClick r:id="rId3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err="1" smtClean="0">
                <a:hlinkClick r:id="rId4" tooltip="Find more records by this author"/>
              </a:rPr>
              <a:t>Belloni</a:t>
            </a:r>
            <a:r>
              <a:rPr lang="it-IT" sz="1400" dirty="0" smtClean="0">
                <a:hlinkClick r:id="rId4" tooltip="Find more records by this author"/>
              </a:rPr>
              <a:t>, F</a:t>
            </a:r>
            <a:r>
              <a:rPr lang="it-IT" sz="1400" dirty="0" smtClean="0"/>
              <a:t> (</a:t>
            </a:r>
            <a:r>
              <a:rPr lang="it-IT" sz="1400" dirty="0" err="1" smtClean="0"/>
              <a:t>Belloni</a:t>
            </a:r>
            <a:r>
              <a:rPr lang="it-IT" sz="1400" dirty="0" smtClean="0"/>
              <a:t>, F.)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3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err="1" smtClean="0">
                <a:hlinkClick r:id="rId5" tooltip="Find more records by this author"/>
              </a:rPr>
              <a:t>D'Agata</a:t>
            </a:r>
            <a:r>
              <a:rPr lang="it-IT" sz="1400" dirty="0" smtClean="0">
                <a:hlinkClick r:id="rId5" tooltip="Find more records by this author"/>
              </a:rPr>
              <a:t>, E</a:t>
            </a:r>
            <a:r>
              <a:rPr lang="it-IT" sz="1400" dirty="0" smtClean="0"/>
              <a:t> (</a:t>
            </a:r>
            <a:r>
              <a:rPr lang="it-IT" sz="1400" dirty="0" err="1" smtClean="0"/>
              <a:t>D'Agata</a:t>
            </a:r>
            <a:r>
              <a:rPr lang="it-IT" sz="1400" dirty="0" smtClean="0"/>
              <a:t>, E.)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3"/>
              </a:rPr>
              <a:t>2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err="1" smtClean="0">
                <a:hlinkClick r:id="rId6" tooltip="Find more records by this author"/>
              </a:rPr>
              <a:t>Colineau</a:t>
            </a:r>
            <a:r>
              <a:rPr lang="it-IT" sz="1400" dirty="0" smtClean="0">
                <a:hlinkClick r:id="rId6" tooltip="Find more records by this author"/>
              </a:rPr>
              <a:t>, E</a:t>
            </a:r>
            <a:r>
              <a:rPr lang="it-IT" sz="1400" dirty="0" smtClean="0"/>
              <a:t> </a:t>
            </a:r>
          </a:p>
          <a:p>
            <a:r>
              <a:rPr lang="it-IT" sz="1400" dirty="0" smtClean="0"/>
              <a:t>(</a:t>
            </a:r>
            <a:r>
              <a:rPr lang="it-IT" sz="1400" dirty="0" err="1" smtClean="0"/>
              <a:t>Colineau</a:t>
            </a:r>
            <a:r>
              <a:rPr lang="it-IT" sz="1400" dirty="0" smtClean="0"/>
              <a:t>, E.)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3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err="1" smtClean="0">
                <a:hlinkClick r:id="rId7" tooltip="Find more records by this author"/>
              </a:rPr>
              <a:t>Morgenstern</a:t>
            </a:r>
            <a:r>
              <a:rPr lang="it-IT" sz="1400" dirty="0" smtClean="0">
                <a:hlinkClick r:id="rId7" tooltip="Find more records by this author"/>
              </a:rPr>
              <a:t>, A</a:t>
            </a:r>
            <a:r>
              <a:rPr lang="it-IT" sz="1400" dirty="0" smtClean="0"/>
              <a:t> (</a:t>
            </a:r>
            <a:r>
              <a:rPr lang="it-IT" sz="1400" dirty="0" err="1" smtClean="0"/>
              <a:t>Morgenstern</a:t>
            </a:r>
            <a:r>
              <a:rPr lang="it-IT" sz="1400" dirty="0" smtClean="0"/>
              <a:t>, A.)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3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err="1" smtClean="0">
                <a:hlinkClick r:id="rId8" tooltip="Find more records by this author"/>
              </a:rPr>
              <a:t>Griveau</a:t>
            </a:r>
            <a:r>
              <a:rPr lang="it-IT" sz="1400" dirty="0" smtClean="0">
                <a:hlinkClick r:id="rId8" tooltip="Find more records by this author"/>
              </a:rPr>
              <a:t>, JC</a:t>
            </a:r>
            <a:r>
              <a:rPr lang="it-IT" sz="1400" dirty="0" smtClean="0"/>
              <a:t> (</a:t>
            </a:r>
            <a:r>
              <a:rPr lang="it-IT" sz="1400" dirty="0" err="1" smtClean="0"/>
              <a:t>Griveau</a:t>
            </a:r>
            <a:r>
              <a:rPr lang="it-IT" sz="1400" dirty="0" smtClean="0"/>
              <a:t>, J. </a:t>
            </a:r>
            <a:r>
              <a:rPr lang="it-IT" sz="1400" dirty="0" err="1" smtClean="0"/>
              <a:t>-C</a:t>
            </a:r>
            <a:r>
              <a:rPr lang="it-IT" sz="1400" dirty="0" smtClean="0"/>
              <a:t>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3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smtClean="0">
                <a:hlinkClick r:id="rId9" tooltip="Find more records by this author"/>
              </a:rPr>
              <a:t>Rondinella, VV</a:t>
            </a:r>
            <a:r>
              <a:rPr lang="it-IT" sz="1400" dirty="0" smtClean="0"/>
              <a:t> (Rondinella, V. V.)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3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</a:t>
            </a:r>
          </a:p>
          <a:p>
            <a:r>
              <a:rPr lang="it-IT" sz="1400" dirty="0" smtClean="0"/>
              <a:t> </a:t>
            </a:r>
            <a:r>
              <a:rPr lang="it-IT" sz="1400" dirty="0" err="1" smtClean="0">
                <a:hlinkClick r:id="rId10" tooltip="Find more records by this author"/>
              </a:rPr>
              <a:t>Repnow</a:t>
            </a:r>
            <a:r>
              <a:rPr lang="it-IT" sz="1400" dirty="0" smtClean="0">
                <a:hlinkClick r:id="rId10" tooltip="Find more records by this author"/>
              </a:rPr>
              <a:t>, R</a:t>
            </a:r>
            <a:r>
              <a:rPr lang="it-IT" sz="1400" dirty="0" smtClean="0"/>
              <a:t> (</a:t>
            </a:r>
            <a:r>
              <a:rPr lang="it-IT" sz="1400" dirty="0" err="1" smtClean="0"/>
              <a:t>Repnow</a:t>
            </a:r>
            <a:r>
              <a:rPr lang="it-IT" sz="1400" dirty="0" smtClean="0"/>
              <a:t>, R.)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3"/>
              </a:rPr>
              <a:t>3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smtClean="0">
                <a:hlinkClick r:id="rId11" tooltip="Find more records by this author"/>
              </a:rPr>
              <a:t>Nassisi, V</a:t>
            </a:r>
            <a:r>
              <a:rPr lang="it-IT" sz="1400" dirty="0" smtClean="0"/>
              <a:t> (Nassisi, V.)</a:t>
            </a:r>
            <a:r>
              <a:rPr lang="it-IT" sz="1400" b="1" baseline="30000" dirty="0" smtClean="0"/>
              <a:t>[ </a:t>
            </a:r>
            <a:r>
              <a:rPr lang="en-US" sz="1400" b="1" baseline="30000" dirty="0" smtClean="0">
                <a:hlinkClick r:id="rId3"/>
              </a:rPr>
              <a:t>4</a:t>
            </a:r>
            <a:r>
              <a:rPr lang="en-US" sz="1400" b="1" baseline="30000" dirty="0" smtClean="0"/>
              <a:t>,</a:t>
            </a:r>
            <a:r>
              <a:rPr lang="en-US" sz="1400" b="1" baseline="30000" dirty="0" smtClean="0">
                <a:hlinkClick r:id="rId3"/>
              </a:rPr>
              <a:t>5</a:t>
            </a:r>
            <a:r>
              <a:rPr lang="en-US" sz="1400" b="1" baseline="30000" dirty="0" smtClean="0"/>
              <a:t> ] </a:t>
            </a:r>
            <a:r>
              <a:rPr lang="en-US" sz="1400" dirty="0" smtClean="0"/>
              <a:t>; </a:t>
            </a:r>
            <a:r>
              <a:rPr lang="en-US" sz="1400" dirty="0" err="1" smtClean="0">
                <a:hlinkClick r:id="rId12" tooltip="Find more records by this author"/>
              </a:rPr>
              <a:t>Benneker</a:t>
            </a:r>
            <a:r>
              <a:rPr lang="en-US" sz="1400" dirty="0" smtClean="0">
                <a:hlinkClick r:id="rId12" tooltip="Find more records by this author"/>
              </a:rPr>
              <a:t>, PBJM</a:t>
            </a:r>
            <a:r>
              <a:rPr lang="en-US" sz="1400" dirty="0" smtClean="0"/>
              <a:t> (</a:t>
            </a:r>
            <a:r>
              <a:rPr lang="en-US" sz="1400" dirty="0" err="1" smtClean="0"/>
              <a:t>Benneker</a:t>
            </a:r>
            <a:r>
              <a:rPr lang="en-US" sz="1400" dirty="0" smtClean="0"/>
              <a:t>, P. B. J. M.)</a:t>
            </a:r>
            <a:r>
              <a:rPr lang="en-US" sz="1400" b="1" baseline="30000" dirty="0" smtClean="0"/>
              <a:t>[ </a:t>
            </a:r>
            <a:r>
              <a:rPr lang="en-US" sz="1400" b="1" baseline="30000" dirty="0" smtClean="0">
                <a:hlinkClick r:id="rId3"/>
              </a:rPr>
              <a:t>6</a:t>
            </a:r>
            <a:r>
              <a:rPr lang="en-US" sz="1400" b="1" baseline="30000" dirty="0" smtClean="0"/>
              <a:t> ] </a:t>
            </a:r>
            <a:r>
              <a:rPr lang="en-US" sz="1400" dirty="0" smtClean="0"/>
              <a:t>; </a:t>
            </a:r>
            <a:r>
              <a:rPr lang="en-US" sz="1400" dirty="0" err="1" smtClean="0">
                <a:hlinkClick r:id="rId13" tooltip="Find more records by this author"/>
              </a:rPr>
              <a:t>Lapetite</a:t>
            </a:r>
            <a:r>
              <a:rPr lang="en-US" sz="1400" dirty="0" smtClean="0">
                <a:hlinkClick r:id="rId13" tooltip="Find more records by this author"/>
              </a:rPr>
              <a:t>, JM</a:t>
            </a:r>
            <a:r>
              <a:rPr lang="en-US" sz="1400" dirty="0" smtClean="0"/>
              <a:t> 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Lapetite</a:t>
            </a:r>
            <a:r>
              <a:rPr lang="en-US" sz="1400" dirty="0" smtClean="0"/>
              <a:t>, J. -M)</a:t>
            </a:r>
            <a:r>
              <a:rPr lang="en-US" sz="1400" b="1" baseline="30000" dirty="0" smtClean="0"/>
              <a:t>[ </a:t>
            </a:r>
            <a:r>
              <a:rPr lang="en-US" sz="1400" b="1" baseline="30000" dirty="0" smtClean="0">
                <a:hlinkClick r:id="rId3"/>
              </a:rPr>
              <a:t>2</a:t>
            </a:r>
            <a:r>
              <a:rPr lang="en-US" sz="1400" b="1" baseline="30000" dirty="0" smtClean="0"/>
              <a:t> ] </a:t>
            </a:r>
            <a:r>
              <a:rPr lang="en-US" sz="1400" dirty="0" smtClean="0"/>
              <a:t>; </a:t>
            </a:r>
            <a:r>
              <a:rPr lang="en-US" sz="1400" dirty="0" err="1" smtClean="0">
                <a:hlinkClick r:id="rId14" tooltip="Find more records by this author"/>
              </a:rPr>
              <a:t>Himbert</a:t>
            </a:r>
            <a:r>
              <a:rPr lang="en-US" sz="1400" dirty="0" smtClean="0">
                <a:hlinkClick r:id="rId14" tooltip="Find more records by this author"/>
              </a:rPr>
              <a:t>, J</a:t>
            </a:r>
            <a:r>
              <a:rPr lang="en-US" sz="1400" dirty="0" smtClean="0"/>
              <a:t> (</a:t>
            </a:r>
            <a:r>
              <a:rPr lang="en-US" sz="1400" dirty="0" err="1" smtClean="0"/>
              <a:t>Himbert</a:t>
            </a:r>
            <a:r>
              <a:rPr lang="en-US" sz="1400" dirty="0" smtClean="0"/>
              <a:t>, J.)</a:t>
            </a:r>
            <a:r>
              <a:rPr lang="en-US" sz="1400" b="1" baseline="30000" dirty="0" smtClean="0"/>
              <a:t>[ </a:t>
            </a:r>
            <a:r>
              <a:rPr lang="it-IT" sz="1400" b="1" baseline="30000" dirty="0" smtClean="0">
                <a:hlinkClick r:id="rId3"/>
              </a:rPr>
              <a:t>1</a:t>
            </a:r>
            <a:r>
              <a:rPr lang="it-IT" sz="1400" b="1" baseline="30000" dirty="0" smtClean="0"/>
              <a:t> ] </a:t>
            </a:r>
            <a:endParaRPr lang="it-IT" sz="1400" dirty="0" smtClean="0"/>
          </a:p>
          <a:p>
            <a:r>
              <a:rPr lang="it-IT" sz="1400" dirty="0" smtClean="0"/>
              <a:t>ISI CODICE: 000332173700005</a:t>
            </a:r>
          </a:p>
          <a:p>
            <a:r>
              <a:rPr lang="it-IT" sz="1400" dirty="0" smtClean="0"/>
              <a:t>SCOPUS CODICE: 2-s2.0-84897788145</a:t>
            </a:r>
            <a:r>
              <a:rPr lang="it-IT" dirty="0" smtClean="0"/>
              <a:t> </a:t>
            </a:r>
          </a:p>
          <a:p>
            <a:r>
              <a:rPr lang="en-US" b="1" dirty="0" smtClean="0"/>
              <a:t>Production and acceleration of protons by Titanium Hydride solid disks via </a:t>
            </a:r>
            <a:r>
              <a:rPr lang="en-US" b="1" dirty="0" err="1" smtClean="0"/>
              <a:t>excimer</a:t>
            </a:r>
            <a:r>
              <a:rPr lang="en-US" b="1" dirty="0" smtClean="0"/>
              <a:t> laser </a:t>
            </a:r>
          </a:p>
          <a:p>
            <a:r>
              <a:rPr lang="en-US" b="1" dirty="0" smtClean="0"/>
              <a:t>ablation</a:t>
            </a:r>
            <a:endParaRPr lang="it-IT" dirty="0" smtClean="0"/>
          </a:p>
          <a:p>
            <a:r>
              <a:rPr lang="en-US" sz="1400" b="1" dirty="0" err="1" smtClean="0"/>
              <a:t>By:</a:t>
            </a:r>
            <a:r>
              <a:rPr lang="en-US" sz="1400" dirty="0" err="1" smtClean="0">
                <a:hlinkClick r:id="rId15" tooltip="Find more records by this author"/>
              </a:rPr>
              <a:t>Delle</a:t>
            </a:r>
            <a:r>
              <a:rPr lang="en-US" sz="1400" dirty="0" smtClean="0">
                <a:hlinkClick r:id="rId15" tooltip="Find more records by this author"/>
              </a:rPr>
              <a:t> Side, D</a:t>
            </a:r>
            <a:r>
              <a:rPr lang="en-US" sz="1400" dirty="0" smtClean="0"/>
              <a:t> (</a:t>
            </a:r>
            <a:r>
              <a:rPr lang="en-US" sz="1400" dirty="0" err="1" smtClean="0"/>
              <a:t>Delle</a:t>
            </a:r>
            <a:r>
              <a:rPr lang="en-US" sz="1400" dirty="0" smtClean="0"/>
              <a:t> Side, D.)</a:t>
            </a:r>
            <a:r>
              <a:rPr lang="en-US" sz="1400" b="1" baseline="30000" dirty="0" smtClean="0"/>
              <a:t>[ </a:t>
            </a:r>
            <a:r>
              <a:rPr lang="it-IT" sz="1400" b="1" baseline="30000" dirty="0" smtClean="0">
                <a:hlinkClick r:id="rId16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err="1" smtClean="0">
                <a:hlinkClick r:id="rId17" tooltip="Find more records by this author"/>
              </a:rPr>
              <a:t>Velardi</a:t>
            </a:r>
            <a:r>
              <a:rPr lang="it-IT" sz="1400" dirty="0" smtClean="0">
                <a:hlinkClick r:id="rId17" tooltip="Find more records by this author"/>
              </a:rPr>
              <a:t>, L</a:t>
            </a:r>
            <a:r>
              <a:rPr lang="it-IT" sz="1400" dirty="0" smtClean="0"/>
              <a:t> (</a:t>
            </a:r>
            <a:r>
              <a:rPr lang="it-IT" sz="1400" dirty="0" err="1" smtClean="0"/>
              <a:t>Velardi</a:t>
            </a:r>
            <a:r>
              <a:rPr lang="it-IT" sz="1400" dirty="0" smtClean="0"/>
              <a:t>, L.)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16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smtClean="0">
                <a:hlinkClick r:id="rId11" tooltip="Find more records by this author"/>
              </a:rPr>
              <a:t>Nassisi, V</a:t>
            </a:r>
            <a:r>
              <a:rPr lang="it-IT" sz="1400" dirty="0" smtClean="0"/>
              <a:t> (Nassisi, V.)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16"/>
              </a:rPr>
              <a:t>1</a:t>
            </a:r>
            <a:r>
              <a:rPr lang="it-IT" sz="1400" b="1" baseline="30000" dirty="0" smtClean="0"/>
              <a:t> ]</a:t>
            </a:r>
            <a:endParaRPr lang="it-IT" sz="1400" dirty="0" smtClean="0"/>
          </a:p>
          <a:p>
            <a:r>
              <a:rPr lang="it-IT" sz="1400" dirty="0" smtClean="0"/>
              <a:t>ISI CODICE: 000317186200025</a:t>
            </a:r>
          </a:p>
          <a:p>
            <a:r>
              <a:rPr lang="it-IT" sz="1400" dirty="0" smtClean="0"/>
              <a:t>SCOPUS CODICE: 2-s2.0-84876044053 </a:t>
            </a:r>
          </a:p>
          <a:p>
            <a:r>
              <a:rPr lang="en-US" b="1" dirty="0" smtClean="0"/>
              <a:t>Electromagnetic and geometric characterization of accelerated ion beams by laser ablation</a:t>
            </a:r>
            <a:endParaRPr lang="it-IT" dirty="0" smtClean="0"/>
          </a:p>
          <a:p>
            <a:r>
              <a:rPr lang="it-IT" sz="1400" b="1" dirty="0" err="1" smtClean="0"/>
              <a:t>By</a:t>
            </a:r>
            <a:r>
              <a:rPr lang="it-IT" sz="1400" b="1" dirty="0" smtClean="0"/>
              <a:t>:</a:t>
            </a:r>
            <a:r>
              <a:rPr lang="it-IT" sz="1400" dirty="0" smtClean="0">
                <a:hlinkClick r:id="rId18" tooltip="Find more records by this author"/>
              </a:rPr>
              <a:t>Nassisi, V</a:t>
            </a:r>
            <a:r>
              <a:rPr lang="it-IT" sz="1400" dirty="0" smtClean="0"/>
              <a:t> (Nassisi, V.)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19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err="1" smtClean="0">
                <a:hlinkClick r:id="rId17" tooltip="Find more records by this author"/>
              </a:rPr>
              <a:t>Velardi</a:t>
            </a:r>
            <a:r>
              <a:rPr lang="it-IT" sz="1400" dirty="0" smtClean="0">
                <a:hlinkClick r:id="rId17" tooltip="Find more records by this author"/>
              </a:rPr>
              <a:t>, L</a:t>
            </a:r>
            <a:r>
              <a:rPr lang="it-IT" sz="1400" dirty="0" smtClean="0"/>
              <a:t> (</a:t>
            </a:r>
            <a:r>
              <a:rPr lang="it-IT" sz="1400" dirty="0" err="1" smtClean="0"/>
              <a:t>Velardi</a:t>
            </a:r>
            <a:r>
              <a:rPr lang="it-IT" sz="1400" dirty="0" smtClean="0"/>
              <a:t>, L.)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19"/>
              </a:rPr>
              <a:t>1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smtClean="0">
                <a:hlinkClick r:id="rId15" tooltip="Find more records by this author"/>
              </a:rPr>
              <a:t>Delle Side, D</a:t>
            </a:r>
            <a:r>
              <a:rPr lang="it-IT" sz="1400" dirty="0" smtClean="0"/>
              <a:t> (Delle Side, D.)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19"/>
              </a:rPr>
              <a:t>1</a:t>
            </a:r>
            <a:r>
              <a:rPr lang="it-IT" sz="1400" b="1" baseline="30000" dirty="0" smtClean="0"/>
              <a:t> ]</a:t>
            </a:r>
            <a:endParaRPr lang="it-IT" sz="1400" dirty="0" smtClean="0"/>
          </a:p>
          <a:p>
            <a:r>
              <a:rPr lang="it-IT" sz="1400" dirty="0" smtClean="0"/>
              <a:t>ISI CODICE: 000317186200023</a:t>
            </a:r>
          </a:p>
          <a:p>
            <a:r>
              <a:rPr lang="it-IT" sz="1400" dirty="0" smtClean="0"/>
              <a:t>SCOPUS CODICE:  2-s2.0-84876037130 </a:t>
            </a:r>
          </a:p>
          <a:p>
            <a:r>
              <a:rPr lang="en-US" b="1" dirty="0" smtClean="0"/>
              <a:t>Characterization of laser plasma by Cu, Cu/Be and Cu/</a:t>
            </a:r>
            <a:r>
              <a:rPr lang="en-US" b="1" dirty="0" err="1" smtClean="0"/>
              <a:t>Sn</a:t>
            </a:r>
            <a:r>
              <a:rPr lang="en-US" b="1" dirty="0" smtClean="0"/>
              <a:t> alloy targets</a:t>
            </a:r>
            <a:endParaRPr lang="it-IT" dirty="0" smtClean="0"/>
          </a:p>
          <a:p>
            <a:r>
              <a:rPr lang="it-IT" sz="1400" b="1" dirty="0" err="1" smtClean="0"/>
              <a:t>By</a:t>
            </a:r>
            <a:r>
              <a:rPr lang="it-IT" sz="1400" b="1" dirty="0" smtClean="0"/>
              <a:t>:</a:t>
            </a:r>
            <a:r>
              <a:rPr lang="it-IT" sz="1400" dirty="0" err="1" smtClean="0">
                <a:hlinkClick r:id="rId17" tooltip="Find more records by this author"/>
              </a:rPr>
              <a:t>Velardi</a:t>
            </a:r>
            <a:r>
              <a:rPr lang="it-IT" sz="1400" dirty="0" smtClean="0">
                <a:hlinkClick r:id="rId17" tooltip="Find more records by this author"/>
              </a:rPr>
              <a:t>, L</a:t>
            </a:r>
            <a:r>
              <a:rPr lang="it-IT" sz="1400" dirty="0" smtClean="0"/>
              <a:t> (</a:t>
            </a:r>
            <a:r>
              <a:rPr lang="it-IT" sz="1400" dirty="0" err="1" smtClean="0"/>
              <a:t>Velardi</a:t>
            </a:r>
            <a:r>
              <a:rPr lang="it-IT" sz="1400" dirty="0" smtClean="0"/>
              <a:t>, L.)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20"/>
              </a:rPr>
              <a:t>1</a:t>
            </a:r>
            <a:r>
              <a:rPr lang="it-IT" sz="1400" b="1" baseline="30000" dirty="0" smtClean="0"/>
              <a:t>,</a:t>
            </a:r>
            <a:r>
              <a:rPr lang="it-IT" sz="1400" b="1" baseline="30000" dirty="0" smtClean="0">
                <a:hlinkClick r:id="rId20"/>
              </a:rPr>
              <a:t>2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err="1" smtClean="0">
                <a:hlinkClick r:id="rId21" tooltip="Find more records by this author"/>
              </a:rPr>
              <a:t>Krasa</a:t>
            </a:r>
            <a:r>
              <a:rPr lang="it-IT" sz="1400" dirty="0" smtClean="0">
                <a:hlinkClick r:id="rId21" tooltip="Find more records by this author"/>
              </a:rPr>
              <a:t>, J</a:t>
            </a:r>
            <a:r>
              <a:rPr lang="it-IT" sz="1400" dirty="0" smtClean="0"/>
              <a:t> (</a:t>
            </a:r>
            <a:r>
              <a:rPr lang="it-IT" sz="1400" dirty="0" err="1" smtClean="0"/>
              <a:t>Krasa</a:t>
            </a:r>
            <a:r>
              <a:rPr lang="it-IT" sz="1400" dirty="0" smtClean="0"/>
              <a:t>, J.)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20"/>
              </a:rPr>
              <a:t>3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err="1" smtClean="0">
                <a:hlinkClick r:id="rId22" tooltip="Find more records by this author"/>
              </a:rPr>
              <a:t>Velyhan</a:t>
            </a:r>
            <a:r>
              <a:rPr lang="it-IT" sz="1400" dirty="0" smtClean="0">
                <a:hlinkClick r:id="rId22" tooltip="Find more records by this author"/>
              </a:rPr>
              <a:t>, A</a:t>
            </a:r>
            <a:r>
              <a:rPr lang="it-IT" sz="1400" dirty="0" smtClean="0"/>
              <a:t> (</a:t>
            </a:r>
            <a:r>
              <a:rPr lang="it-IT" sz="1400" dirty="0" err="1" smtClean="0"/>
              <a:t>Velyhan</a:t>
            </a:r>
            <a:r>
              <a:rPr lang="it-IT" sz="1400" dirty="0" smtClean="0"/>
              <a:t>, A.)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20"/>
              </a:rPr>
              <a:t>3</a:t>
            </a:r>
            <a:r>
              <a:rPr lang="it-IT" sz="1400" b="1" baseline="30000" dirty="0" smtClean="0"/>
              <a:t> ] </a:t>
            </a:r>
            <a:r>
              <a:rPr lang="it-IT" sz="1400" dirty="0" smtClean="0"/>
              <a:t>; </a:t>
            </a:r>
            <a:r>
              <a:rPr lang="it-IT" sz="1400" dirty="0" smtClean="0">
                <a:hlinkClick r:id="rId18" tooltip="Find more records by this author"/>
              </a:rPr>
              <a:t>Nassisi, V</a:t>
            </a:r>
            <a:endParaRPr lang="it-IT" sz="1400" dirty="0" smtClean="0"/>
          </a:p>
          <a:p>
            <a:r>
              <a:rPr lang="it-IT" sz="1400" dirty="0" smtClean="0"/>
              <a:t> (Nassisi, V.)</a:t>
            </a:r>
            <a:r>
              <a:rPr lang="it-IT" sz="1400" b="1" baseline="30000" dirty="0" smtClean="0"/>
              <a:t>[ </a:t>
            </a:r>
            <a:r>
              <a:rPr lang="it-IT" sz="1400" b="1" baseline="30000" dirty="0" smtClean="0">
                <a:hlinkClick r:id="rId20"/>
              </a:rPr>
              <a:t>1</a:t>
            </a:r>
            <a:r>
              <a:rPr lang="it-IT" sz="1400" b="1" baseline="30000" dirty="0" smtClean="0"/>
              <a:t>,</a:t>
            </a:r>
            <a:r>
              <a:rPr lang="it-IT" sz="1400" b="1" baseline="30000" dirty="0" smtClean="0">
                <a:hlinkClick r:id="rId20"/>
              </a:rPr>
              <a:t>2</a:t>
            </a:r>
            <a:r>
              <a:rPr lang="it-IT" sz="1400" b="1" baseline="30000" dirty="0" smtClean="0"/>
              <a:t> ]</a:t>
            </a:r>
            <a:endParaRPr lang="it-IT" sz="1400" dirty="0" smtClean="0"/>
          </a:p>
          <a:p>
            <a:r>
              <a:rPr lang="it-IT" sz="1400" dirty="0" smtClean="0"/>
              <a:t>ISI CODICE: 000317186200014</a:t>
            </a:r>
          </a:p>
          <a:p>
            <a:r>
              <a:rPr lang="it-IT" sz="1400" dirty="0" smtClean="0"/>
              <a:t>SCOPUS CODICE:  2-s2.0-84876045616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652</Words>
  <Application>Microsoft Office PowerPoint</Application>
  <PresentationFormat>Presentazione su schermo (4:3)</PresentationFormat>
  <Paragraphs>210</Paragraphs>
  <Slides>14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6" baseType="lpstr">
      <vt:lpstr>Tema di Office</vt:lpstr>
      <vt:lpstr>Image</vt:lpstr>
      <vt:lpstr>Esperimento ELIMED/PLASMAMED 2015 ex LILIA LILIA : Laser Induced Light Ions Acceleration (2014) INFN LECCE-UNIVERSITA’     </vt:lpstr>
      <vt:lpstr>E L I </vt:lpstr>
      <vt:lpstr>E L I M E D /PLASMA ME D  </vt:lpstr>
      <vt:lpstr>Diapositiva 4</vt:lpstr>
      <vt:lpstr>Hydrogen enriched transition metals targets</vt:lpstr>
      <vt:lpstr>2014  1-2Q plan </vt:lpstr>
      <vt:lpstr>Diapositiva 7</vt:lpstr>
      <vt:lpstr>Preliminary tests at FLAME</vt:lpstr>
      <vt:lpstr>Lavori 2013-14</vt:lpstr>
      <vt:lpstr>Lavori 2013-14</vt:lpstr>
      <vt:lpstr>Diapositiva 11</vt:lpstr>
      <vt:lpstr>ELIMED LECCE 2014</vt:lpstr>
      <vt:lpstr>Richieste finanziarie</vt:lpstr>
      <vt:lpstr>ELI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Generation of monoenergetic protons</dc:title>
  <dc:creator>dds</dc:creator>
  <cp:lastModifiedBy>Vincenzo Nassisi</cp:lastModifiedBy>
  <cp:revision>27</cp:revision>
  <dcterms:created xsi:type="dcterms:W3CDTF">2013-09-27T15:17:18Z</dcterms:created>
  <dcterms:modified xsi:type="dcterms:W3CDTF">2014-07-11T11:55:14Z</dcterms:modified>
</cp:coreProperties>
</file>