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3926" r:id="rId3"/>
  </p:sldMasterIdLst>
  <p:notesMasterIdLst>
    <p:notesMasterId r:id="rId55"/>
  </p:notesMasterIdLst>
  <p:handoutMasterIdLst>
    <p:handoutMasterId r:id="rId56"/>
  </p:handoutMasterIdLst>
  <p:sldIdLst>
    <p:sldId id="439" r:id="rId4"/>
    <p:sldId id="571" r:id="rId5"/>
    <p:sldId id="664" r:id="rId6"/>
    <p:sldId id="572" r:id="rId7"/>
    <p:sldId id="574" r:id="rId8"/>
    <p:sldId id="576" r:id="rId9"/>
    <p:sldId id="668" r:id="rId10"/>
    <p:sldId id="578" r:id="rId11"/>
    <p:sldId id="669" r:id="rId12"/>
    <p:sldId id="670" r:id="rId13"/>
    <p:sldId id="597" r:id="rId14"/>
    <p:sldId id="598" r:id="rId15"/>
    <p:sldId id="599" r:id="rId16"/>
    <p:sldId id="577" r:id="rId17"/>
    <p:sldId id="615" r:id="rId18"/>
    <p:sldId id="616" r:id="rId19"/>
    <p:sldId id="617" r:id="rId20"/>
    <p:sldId id="618" r:id="rId21"/>
    <p:sldId id="619" r:id="rId22"/>
    <p:sldId id="567" r:id="rId23"/>
    <p:sldId id="665" r:id="rId24"/>
    <p:sldId id="666" r:id="rId25"/>
    <p:sldId id="667" r:id="rId26"/>
    <p:sldId id="583" r:id="rId27"/>
    <p:sldId id="624" r:id="rId28"/>
    <p:sldId id="625" r:id="rId29"/>
    <p:sldId id="626" r:id="rId30"/>
    <p:sldId id="627" r:id="rId31"/>
    <p:sldId id="628" r:id="rId32"/>
    <p:sldId id="631" r:id="rId33"/>
    <p:sldId id="634" r:id="rId34"/>
    <p:sldId id="635" r:id="rId35"/>
    <p:sldId id="629" r:id="rId36"/>
    <p:sldId id="637" r:id="rId37"/>
    <p:sldId id="638" r:id="rId38"/>
    <p:sldId id="641" r:id="rId39"/>
    <p:sldId id="645" r:id="rId40"/>
    <p:sldId id="647" r:id="rId41"/>
    <p:sldId id="649" r:id="rId42"/>
    <p:sldId id="650" r:id="rId43"/>
    <p:sldId id="651" r:id="rId44"/>
    <p:sldId id="655" r:id="rId45"/>
    <p:sldId id="656" r:id="rId46"/>
    <p:sldId id="657" r:id="rId47"/>
    <p:sldId id="658" r:id="rId48"/>
    <p:sldId id="588" r:id="rId49"/>
    <p:sldId id="661" r:id="rId50"/>
    <p:sldId id="662" r:id="rId51"/>
    <p:sldId id="663" r:id="rId52"/>
    <p:sldId id="660" r:id="rId53"/>
    <p:sldId id="49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ltan Dabagov" initials="S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3399"/>
    <a:srgbClr val="FF66FF"/>
    <a:srgbClr val="FF99FF"/>
    <a:srgbClr val="8AF86C"/>
    <a:srgbClr val="3737FF"/>
    <a:srgbClr val="FFFF99"/>
    <a:srgbClr val="0000CC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2" autoAdjust="0"/>
    <p:restoredTop sz="99841" autoAdjust="0"/>
  </p:normalViewPr>
  <p:slideViewPr>
    <p:cSldViewPr>
      <p:cViewPr>
        <p:scale>
          <a:sx n="100" d="100"/>
          <a:sy n="100" d="100"/>
        </p:scale>
        <p:origin x="-1368" y="-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2650"/>
    </p:cViewPr>
  </p:sorterViewPr>
  <p:notesViewPr>
    <p:cSldViewPr>
      <p:cViewPr varScale="1">
        <p:scale>
          <a:sx n="49" d="100"/>
          <a:sy n="49" d="100"/>
        </p:scale>
        <p:origin x="-240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commentAuthors" Target="commentAuthors.xml"/><Relationship Id="rId59" Type="http://schemas.openxmlformats.org/officeDocument/2006/relationships/presProps" Target="pres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873F0-4DB0-479C-B201-BF2C8CF21BFC}" type="datetimeFigureOut">
              <a:rPr lang="en-US" smtClean="0"/>
              <a:pPr/>
              <a:t>01/07/14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45535-C58B-47B4-B86A-192F4E750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76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B19C5-3EF9-4691-8FB0-956CE77FFAC3}" type="datetimeFigureOut">
              <a:rPr lang="en-US" smtClean="0"/>
              <a:pPr/>
              <a:t>01/07/14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56569-6233-4405-96E5-A8F3921731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0C589-5825-8941-A16C-A872AFB6A8F1}" type="slidenum">
              <a:rPr lang="it-IT"/>
              <a:pPr/>
              <a:t>5</a:t>
            </a:fld>
            <a:endParaRPr lang="it-IT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0AA9-EC01-4881-9ABA-7648CD60672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0AA9-EC01-4881-9ABA-7648CD60672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0F4F06-5CE7-D046-840C-E536F801D9DC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1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2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37931725" indent="-37474525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D172A2A2-58CB-B54A-8E07-DBBF8C3B2EB5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37931725" indent="-37474525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7A88A42-BE87-4B46-BF13-C74FE185E1AB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DE2B94F4-A37B-424A-81C6-83C601DF2AA4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34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37931725" indent="-37474525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eaLnBrk="1" hangingPunct="1"/>
            <a:fld id="{77A88A42-BE87-4B46-BF13-C74FE185E1AB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2529CD-A399-8442-974D-4ED312D3BFB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92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02954D9-1CEE-D54E-955E-1BE48A0D29E6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33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9D682-37D4-0C47-BD9F-F3DB27A7C1A2}" type="slidenum">
              <a:rPr lang="en-US"/>
              <a:pPr/>
              <a:t>40</a:t>
            </a:fld>
            <a:endParaRPr lang="en-US"/>
          </a:p>
        </p:txBody>
      </p:sp>
      <p:sp>
        <p:nvSpPr>
          <p:cNvPr id="179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40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6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1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5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12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88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7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5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67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7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30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0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5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2312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8065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4609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048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5808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6033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9150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18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3720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5745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7886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5422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8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6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1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2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" y="6245225"/>
            <a:ext cx="830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</a:p>
        </p:txBody>
      </p:sp>
    </p:spTree>
    <p:extLst>
      <p:ext uri="{BB962C8B-B14F-4D97-AF65-F5344CB8AC3E}">
        <p14:creationId xmlns:p14="http://schemas.microsoft.com/office/powerpoint/2010/main" val="119491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 xmlns:p14="http://schemas.microsoft.com/office/powerpoint/2010/main"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0.pn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48.emf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49.emf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50.emf"/><Relationship Id="rId18" Type="http://schemas.openxmlformats.org/officeDocument/2006/relationships/oleObject" Target="../embeddings/oleObject6.bin"/><Relationship Id="rId19" Type="http://schemas.openxmlformats.org/officeDocument/2006/relationships/image" Target="../media/image5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4" Type="http://schemas.openxmlformats.org/officeDocument/2006/relationships/image" Target="../media/image52.png"/><Relationship Id="rId5" Type="http://schemas.openxmlformats.org/officeDocument/2006/relationships/image" Target="../media/image40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46.emf"/><Relationship Id="rId10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55.emf"/><Relationship Id="rId6" Type="http://schemas.openxmlformats.org/officeDocument/2006/relationships/image" Target="../media/image5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7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505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4625" y="2702530"/>
            <a:ext cx="71392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Accelerator</a:t>
            </a:r>
            <a:r>
              <a:rPr lang="it-I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Division</a:t>
            </a:r>
            <a:r>
              <a:rPr lang="it-IT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Activities</a:t>
            </a:r>
            <a:endParaRPr lang="it-IT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it-IT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97" y="279598"/>
            <a:ext cx="2396851" cy="17653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627056" y="3894147"/>
            <a:ext cx="40132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Andrea </a:t>
            </a:r>
            <a:r>
              <a:rPr lang="en-US" sz="2400" b="1" dirty="0" err="1" smtClean="0">
                <a:solidFill>
                  <a:srgbClr val="FFFF00"/>
                </a:solidFill>
              </a:rPr>
              <a:t>Ghigo</a:t>
            </a:r>
            <a:r>
              <a:rPr lang="en-US" sz="2400" b="1" dirty="0" smtClean="0">
                <a:solidFill>
                  <a:srgbClr val="FFFF00"/>
                </a:solidFill>
              </a:rPr>
              <a:t> on behalf of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INFN-LNF Accelerator Division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1216025" y="779463"/>
            <a:ext cx="67373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DA</a:t>
            </a:r>
            <a:r>
              <a:rPr lang="en-US" sz="1800">
                <a:solidFill>
                  <a:srgbClr val="000090"/>
                </a:solidFill>
                <a:latin typeface="Symbol" charset="0"/>
                <a:cs typeface="Symbol" charset="0"/>
              </a:rPr>
              <a:t>F</a:t>
            </a:r>
            <a:r>
              <a:rPr lang="en-US" sz="1800">
                <a:solidFill>
                  <a:srgbClr val="000090"/>
                </a:solidFill>
              </a:rPr>
              <a:t>NE shut-down </a:t>
            </a:r>
            <a:r>
              <a:rPr lang="en-US" sz="1800">
                <a:solidFill>
                  <a:srgbClr val="000090"/>
                </a:solidFill>
                <a:latin typeface="Calibri" charset="0"/>
              </a:rPr>
              <a:t> was intended mainly to upgrade the experimental detector (KLOE became KLOE-2), and it has been very useful to consolidate the entire collider.</a:t>
            </a:r>
          </a:p>
          <a:p>
            <a:pPr algn="ctr" eaLnBrk="1" hangingPunct="1"/>
            <a:r>
              <a:rPr lang="en-US" sz="1800">
                <a:solidFill>
                  <a:srgbClr val="000090"/>
                </a:solidFill>
              </a:rPr>
              <a:t>December 16</a:t>
            </a:r>
            <a:r>
              <a:rPr lang="en-US" sz="1800" baseline="30000">
                <a:solidFill>
                  <a:srgbClr val="000090"/>
                </a:solidFill>
              </a:rPr>
              <a:t>th</a:t>
            </a:r>
            <a:r>
              <a:rPr lang="en-US" sz="1800">
                <a:solidFill>
                  <a:srgbClr val="000090"/>
                </a:solidFill>
              </a:rPr>
              <a:t> 2012 ÷ mid July 2013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216025" y="2419350"/>
            <a:ext cx="6737350" cy="4248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Activities involved almost all the components of the DA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NE accelerator complex: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IR mechanical structure and IP vacuum chamber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auxiliaries’ automation and control system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Control system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Vacuum installation (windows, scrapers) 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Cooling system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Cryogenic plant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Magnets and power supplies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Modification of the LLRF controllers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 err="1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Linac</a:t>
            </a:r>
            <a:endParaRPr lang="en-US" dirty="0">
              <a:solidFill>
                <a:srgbClr val="0000FF"/>
              </a:solidFill>
              <a:latin typeface="Calibri" charset="0"/>
              <a:ea typeface="Arial" charset="0"/>
              <a:cs typeface="Arial" charset="0"/>
            </a:endParaRP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E-cloud electrode power supplies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new horizontal kicker for the </a:t>
            </a:r>
            <a:r>
              <a:rPr lang="en-US" dirty="0" err="1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MRe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 feedback</a:t>
            </a:r>
          </a:p>
          <a:p>
            <a:pPr marL="538163" lvl="1" indent="-96838">
              <a:buFont typeface="Arial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Additional </a:t>
            </a:r>
            <a:r>
              <a:rPr lang="en-US" dirty="0" err="1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BPMs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 and improved tools for beam profile measurements</a:t>
            </a: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1552575" y="88900"/>
            <a:ext cx="6038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DA</a:t>
            </a:r>
            <a:r>
              <a:rPr lang="en-US" sz="3600" dirty="0">
                <a:solidFill>
                  <a:srgbClr val="FFFFFF"/>
                </a:solidFill>
                <a:latin typeface="Symbol" charset="0"/>
                <a:cs typeface="Symbol" charset="0"/>
              </a:rPr>
              <a:t>F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NE Consolidation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205245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70225" y="0"/>
            <a:ext cx="3035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Commissioning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39713" y="679450"/>
            <a:ext cx="8675687" cy="584200"/>
          </a:xfrm>
          <a:prstGeom prst="rect">
            <a:avLst/>
          </a:prstGeom>
          <a:solidFill>
            <a:schemeClr val="bg1"/>
          </a:solidFill>
          <a:ln w="28575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000090"/>
                </a:solidFill>
                <a:latin typeface="Calibri" charset="0"/>
              </a:rPr>
              <a:t>Commissioning started mainly by the end of January 2014, but it has been severely slowed down by 3 main interruptions due to external circumstances causing, in total, </a:t>
            </a:r>
            <a:r>
              <a:rPr lang="en-GB" sz="1600" b="1">
                <a:solidFill>
                  <a:srgbClr val="000090"/>
                </a:solidFill>
                <a:latin typeface="Calibri" charset="0"/>
              </a:rPr>
              <a:t>two and half months of inactivity.</a:t>
            </a:r>
            <a:r>
              <a:rPr lang="en-US" sz="1600" b="1">
                <a:solidFill>
                  <a:srgbClr val="000090"/>
                </a:solidFill>
                <a:latin typeface="Calibri" charset="0"/>
              </a:rPr>
              <a:t> </a:t>
            </a:r>
          </a:p>
        </p:txBody>
      </p:sp>
      <p:pic>
        <p:nvPicPr>
          <p:cNvPr id="7" name="Picture 5" descr="Screen shot 2014-06-16 at 7.06.4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775" y="1414463"/>
            <a:ext cx="4532313" cy="2722562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39713" y="5151438"/>
            <a:ext cx="4921250" cy="1568450"/>
          </a:xfrm>
          <a:prstGeom prst="rect">
            <a:avLst/>
          </a:prstGeom>
          <a:solidFill>
            <a:schemeClr val="bg1"/>
          </a:solidFill>
          <a:ln w="28575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000090"/>
                </a:solidFill>
                <a:latin typeface="Calibri" charset="0"/>
              </a:rPr>
              <a:t>Transverse </a:t>
            </a:r>
            <a:r>
              <a:rPr lang="en-GB" sz="1600" dirty="0" err="1" smtClean="0">
                <a:solidFill>
                  <a:srgbClr val="000090"/>
                </a:solidFill>
                <a:latin typeface="Calibri" charset="0"/>
              </a:rPr>
              <a:t>betatron</a:t>
            </a:r>
            <a:r>
              <a:rPr lang="en-GB" sz="1600" dirty="0" smtClean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GB" sz="1600" dirty="0">
                <a:solidFill>
                  <a:srgbClr val="000090"/>
                </a:solidFill>
                <a:latin typeface="Calibri" charset="0"/>
              </a:rPr>
              <a:t>coupling all skew QUADs off</a:t>
            </a:r>
            <a:r>
              <a:rPr lang="en-GB" sz="1800" dirty="0">
                <a:solidFill>
                  <a:srgbClr val="000090"/>
                </a:solidFill>
                <a:latin typeface="Calibri" charset="0"/>
              </a:rPr>
              <a:t>:</a:t>
            </a:r>
          </a:p>
          <a:p>
            <a:pPr lvl="1" eaLnBrk="1" hangingPunct="1"/>
            <a:r>
              <a:rPr lang="en-GB" sz="2000" b="1" dirty="0">
                <a:solidFill>
                  <a:srgbClr val="000090"/>
                </a:solidFill>
                <a:latin typeface="Symbol" charset="0"/>
                <a:cs typeface="Symbol" charset="0"/>
              </a:rPr>
              <a:t>k</a:t>
            </a:r>
            <a:r>
              <a:rPr lang="en-GB" sz="2000" b="1" baseline="30000" dirty="0">
                <a:solidFill>
                  <a:srgbClr val="000090"/>
                </a:solidFill>
              </a:rPr>
              <a:t>+</a:t>
            </a:r>
            <a:r>
              <a:rPr lang="en-GB" sz="1800" b="1" dirty="0">
                <a:solidFill>
                  <a:srgbClr val="000090"/>
                </a:solidFill>
                <a:sym typeface="Symbol" charset="0"/>
              </a:rPr>
              <a:t></a:t>
            </a:r>
            <a:r>
              <a:rPr lang="en-GB" sz="1800" b="1" dirty="0">
                <a:solidFill>
                  <a:srgbClr val="000090"/>
                </a:solidFill>
              </a:rPr>
              <a:t>~ 0.4%  </a:t>
            </a:r>
            <a:endParaRPr lang="en-GB" sz="1800" b="1" dirty="0">
              <a:solidFill>
                <a:srgbClr val="000090"/>
              </a:solidFill>
              <a:latin typeface="Calibri" charset="0"/>
            </a:endParaRPr>
          </a:p>
          <a:p>
            <a:pPr lvl="1" eaLnBrk="1" hangingPunct="1"/>
            <a:r>
              <a:rPr lang="en-GB" sz="2000" dirty="0">
                <a:solidFill>
                  <a:srgbClr val="000090"/>
                </a:solidFill>
                <a:latin typeface="Symbol" charset="0"/>
                <a:cs typeface="Symbol" charset="0"/>
              </a:rPr>
              <a:t>k</a:t>
            </a:r>
            <a:r>
              <a:rPr lang="en-GB" sz="2000" baseline="30000" dirty="0">
                <a:solidFill>
                  <a:srgbClr val="000090"/>
                </a:solidFill>
              </a:rPr>
              <a:t>-</a:t>
            </a:r>
            <a:r>
              <a:rPr lang="en-GB" sz="1800" dirty="0">
                <a:solidFill>
                  <a:srgbClr val="000090"/>
                </a:solidFill>
                <a:sym typeface="Symbol" charset="0"/>
              </a:rPr>
              <a:t> </a:t>
            </a:r>
            <a:r>
              <a:rPr lang="en-GB" sz="1800" dirty="0">
                <a:solidFill>
                  <a:srgbClr val="000090"/>
                </a:solidFill>
                <a:latin typeface="Calibri" charset="0"/>
                <a:sym typeface="Symbol" charset="0"/>
              </a:rPr>
              <a:t>not yet optimal</a:t>
            </a:r>
            <a:endParaRPr lang="en-GB" sz="1800" dirty="0">
              <a:solidFill>
                <a:srgbClr val="000090"/>
              </a:solidFill>
              <a:latin typeface="Calibri" charset="0"/>
            </a:endParaRPr>
          </a:p>
          <a:p>
            <a:pPr eaLnBrk="1" hangingPunct="1"/>
            <a:r>
              <a:rPr lang="en-GB" sz="1800" dirty="0">
                <a:solidFill>
                  <a:srgbClr val="000090"/>
                </a:solidFill>
                <a:latin typeface="Calibri" charset="0"/>
              </a:rPr>
              <a:t>Tuning the </a:t>
            </a:r>
            <a:r>
              <a:rPr lang="en-GB" sz="1800" dirty="0">
                <a:solidFill>
                  <a:srgbClr val="000090"/>
                </a:solidFill>
              </a:rPr>
              <a:t>skew QUADs:</a:t>
            </a:r>
            <a:endParaRPr lang="en-GB" sz="1800" dirty="0">
              <a:solidFill>
                <a:srgbClr val="000090"/>
              </a:solidFill>
              <a:latin typeface="Calibri" charset="0"/>
            </a:endParaRPr>
          </a:p>
          <a:p>
            <a:pPr lvl="1" eaLnBrk="1" hangingPunct="1"/>
            <a:r>
              <a:rPr lang="en-GB" sz="1800" dirty="0">
                <a:solidFill>
                  <a:srgbClr val="000090"/>
                </a:solidFill>
              </a:rPr>
              <a:t> 0.2% &lt; </a:t>
            </a:r>
            <a:r>
              <a:rPr lang="en-GB" sz="2000" dirty="0">
                <a:solidFill>
                  <a:srgbClr val="000090"/>
                </a:solidFill>
                <a:latin typeface="Symbol" charset="0"/>
                <a:cs typeface="Symbol" charset="0"/>
              </a:rPr>
              <a:t>k</a:t>
            </a:r>
            <a:r>
              <a:rPr lang="en-GB" sz="1800" dirty="0">
                <a:solidFill>
                  <a:srgbClr val="000090"/>
                </a:solidFill>
                <a:latin typeface="Symbol" charset="0"/>
                <a:cs typeface="Symbol" charset="0"/>
              </a:rPr>
              <a:t> &lt;</a:t>
            </a:r>
            <a:r>
              <a:rPr lang="en-GB" sz="1800" dirty="0">
                <a:solidFill>
                  <a:srgbClr val="000090"/>
                </a:solidFill>
              </a:rPr>
              <a:t> 0.3%  (both beams)</a:t>
            </a:r>
            <a:endParaRPr lang="en-US" sz="1800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63525" y="1414463"/>
            <a:ext cx="3817938" cy="1323975"/>
          </a:xfrm>
          <a:prstGeom prst="rect">
            <a:avLst/>
          </a:prstGeom>
          <a:solidFill>
            <a:schemeClr val="bg1"/>
          </a:solidFill>
          <a:ln w="28575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000090"/>
                </a:solidFill>
                <a:latin typeface="Calibri" charset="0"/>
              </a:rPr>
              <a:t>working points adopted</a:t>
            </a:r>
          </a:p>
          <a:p>
            <a:pPr lvl="1" eaLnBrk="1" hangingPunct="1"/>
            <a:r>
              <a:rPr lang="en-GB" sz="1600">
                <a:solidFill>
                  <a:srgbClr val="000090"/>
                </a:solidFill>
                <a:latin typeface="Symbol" charset="0"/>
                <a:cs typeface="Symbol" charset="0"/>
              </a:rPr>
              <a:t>n</a:t>
            </a:r>
            <a:r>
              <a:rPr lang="en-GB" sz="1600" baseline="-25000">
                <a:solidFill>
                  <a:srgbClr val="000090"/>
                </a:solidFill>
                <a:latin typeface="Calibri" charset="0"/>
              </a:rPr>
              <a:t>x</a:t>
            </a:r>
            <a:r>
              <a:rPr lang="en-GB" sz="1600" baseline="30000">
                <a:solidFill>
                  <a:srgbClr val="000090"/>
                </a:solidFill>
                <a:latin typeface="Calibri" charset="0"/>
              </a:rPr>
              <a:t>-</a:t>
            </a:r>
            <a:r>
              <a:rPr lang="en-GB" sz="1600">
                <a:solidFill>
                  <a:srgbClr val="000090"/>
                </a:solidFill>
                <a:latin typeface="Calibri" charset="0"/>
              </a:rPr>
              <a:t> = 5.098   </a:t>
            </a:r>
            <a:r>
              <a:rPr lang="en-GB" sz="1600">
                <a:solidFill>
                  <a:srgbClr val="000090"/>
                </a:solidFill>
                <a:latin typeface="Symbol" charset="0"/>
                <a:cs typeface="Symbol" charset="0"/>
              </a:rPr>
              <a:t>n</a:t>
            </a:r>
            <a:r>
              <a:rPr lang="en-GB" sz="1600" baseline="-25000">
                <a:solidFill>
                  <a:srgbClr val="000090"/>
                </a:solidFill>
                <a:latin typeface="Calibri" charset="0"/>
              </a:rPr>
              <a:t>y</a:t>
            </a:r>
            <a:r>
              <a:rPr lang="en-GB" sz="1600" baseline="30000">
                <a:solidFill>
                  <a:srgbClr val="000090"/>
                </a:solidFill>
                <a:latin typeface="Calibri" charset="0"/>
              </a:rPr>
              <a:t>-</a:t>
            </a:r>
            <a:r>
              <a:rPr lang="en-GB" sz="1600">
                <a:solidFill>
                  <a:srgbClr val="000090"/>
                </a:solidFill>
                <a:latin typeface="Calibri" charset="0"/>
              </a:rPr>
              <a:t> =</a:t>
            </a:r>
            <a:r>
              <a:rPr lang="en-GB" sz="1600">
                <a:solidFill>
                  <a:srgbClr val="000090"/>
                </a:solidFill>
                <a:latin typeface="Calibri" charset="0"/>
                <a:sym typeface="Symbol" charset="0"/>
              </a:rPr>
              <a:t></a:t>
            </a:r>
            <a:r>
              <a:rPr lang="en-GB" sz="1600">
                <a:solidFill>
                  <a:srgbClr val="000090"/>
                </a:solidFill>
                <a:latin typeface="Calibri" charset="0"/>
              </a:rPr>
              <a:t>5.164 </a:t>
            </a:r>
          </a:p>
          <a:p>
            <a:pPr lvl="1" eaLnBrk="1" hangingPunct="1"/>
            <a:r>
              <a:rPr lang="en-GB" sz="1600">
                <a:solidFill>
                  <a:srgbClr val="000090"/>
                </a:solidFill>
                <a:latin typeface="Symbol" charset="0"/>
                <a:cs typeface="Symbol" charset="0"/>
              </a:rPr>
              <a:t>n</a:t>
            </a:r>
            <a:r>
              <a:rPr lang="en-GB" sz="1600" baseline="-25000">
                <a:solidFill>
                  <a:srgbClr val="000090"/>
                </a:solidFill>
                <a:latin typeface="Calibri" charset="0"/>
              </a:rPr>
              <a:t>x</a:t>
            </a:r>
            <a:r>
              <a:rPr lang="en-GB" sz="1600" baseline="30000">
                <a:solidFill>
                  <a:srgbClr val="000090"/>
                </a:solidFill>
                <a:latin typeface="Calibri" charset="0"/>
              </a:rPr>
              <a:t>+</a:t>
            </a:r>
            <a:r>
              <a:rPr lang="en-GB" sz="1600">
                <a:solidFill>
                  <a:srgbClr val="000090"/>
                </a:solidFill>
                <a:latin typeface="Calibri" charset="0"/>
              </a:rPr>
              <a:t> = 5.102  </a:t>
            </a:r>
            <a:r>
              <a:rPr lang="en-GB" sz="1600">
                <a:solidFill>
                  <a:srgbClr val="000090"/>
                </a:solidFill>
                <a:latin typeface="Symbol" charset="0"/>
                <a:cs typeface="Symbol" charset="0"/>
              </a:rPr>
              <a:t>n</a:t>
            </a:r>
            <a:r>
              <a:rPr lang="en-GB" sz="1600" baseline="-25000">
                <a:solidFill>
                  <a:srgbClr val="000090"/>
                </a:solidFill>
                <a:latin typeface="Calibri" charset="0"/>
              </a:rPr>
              <a:t>y</a:t>
            </a:r>
            <a:r>
              <a:rPr lang="en-GB" sz="1600" baseline="30000">
                <a:solidFill>
                  <a:srgbClr val="000090"/>
                </a:solidFill>
                <a:latin typeface="Calibri" charset="0"/>
              </a:rPr>
              <a:t>+</a:t>
            </a:r>
            <a:r>
              <a:rPr lang="en-GB" sz="1600">
                <a:solidFill>
                  <a:srgbClr val="000090"/>
                </a:solidFill>
                <a:latin typeface="Calibri" charset="0"/>
              </a:rPr>
              <a:t> = 5.139</a:t>
            </a:r>
          </a:p>
          <a:p>
            <a:pPr eaLnBrk="1" hangingPunct="1"/>
            <a:r>
              <a:rPr lang="en-GB" sz="1600">
                <a:solidFill>
                  <a:srgbClr val="000090"/>
                </a:solidFill>
                <a:latin typeface="Calibri" charset="0"/>
              </a:rPr>
              <a:t>according</a:t>
            </a:r>
            <a:r>
              <a:rPr lang="en-GB" sz="1600" i="1">
                <a:solidFill>
                  <a:srgbClr val="000090"/>
                </a:solidFill>
                <a:latin typeface="Calibri" charset="0"/>
              </a:rPr>
              <a:t> LIFETRAC</a:t>
            </a:r>
            <a:r>
              <a:rPr lang="en-GB" sz="1600">
                <a:solidFill>
                  <a:srgbClr val="000090"/>
                </a:solidFill>
                <a:latin typeface="Calibri" charset="0"/>
              </a:rPr>
              <a:t> simulations should provide good luminosity</a:t>
            </a:r>
            <a:endParaRPr lang="en-US" sz="1600" b="1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10" name="Picture 8" descr="Screen shot 2014-06-16 at 10.59.59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2824163"/>
            <a:ext cx="3786187" cy="2138362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00600" y="1497013"/>
            <a:ext cx="15922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e</a:t>
            </a:r>
            <a:r>
              <a:rPr lang="en-US" sz="1800" baseline="30000">
                <a:solidFill>
                  <a:srgbClr val="000090"/>
                </a:solidFill>
              </a:rPr>
              <a:t>-</a:t>
            </a:r>
            <a:r>
              <a:rPr lang="en-US" sz="1800">
                <a:solidFill>
                  <a:srgbClr val="000090"/>
                </a:solidFill>
              </a:rPr>
              <a:t> ring optics</a:t>
            </a:r>
          </a:p>
        </p:txBody>
      </p:sp>
      <p:pic>
        <p:nvPicPr>
          <p:cNvPr id="12" name="Picture 9" descr="p_250ma_singlebeam15 May 2014_17_03_4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313" y="4449763"/>
            <a:ext cx="3660775" cy="2271712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89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89263" y="242888"/>
            <a:ext cx="3165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Beam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025" y="1350963"/>
            <a:ext cx="4759325" cy="237013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Highest currents stored, so far, in 98 bunches spaced by 2.7 ns are:</a:t>
            </a:r>
          </a:p>
          <a:p>
            <a:pPr algn="ctr">
              <a:defRPr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I</a:t>
            </a:r>
            <a:r>
              <a:rPr lang="en-GB" sz="2800" b="1" baseline="3000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-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 = 1.7 A           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I</a:t>
            </a:r>
            <a:r>
              <a:rPr lang="en-GB" sz="2800" b="1" baseline="30000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+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 = 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1.15 A</a:t>
            </a:r>
          </a:p>
          <a:p>
            <a:pPr>
              <a:defRPr/>
            </a:pP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These currents are the highest ever achieved after installing the new IR for the KLOE-2 detector, based on the </a:t>
            </a:r>
            <a:r>
              <a:rPr lang="en-GB" sz="2000" i="1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Crab-Waist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 collision scheme.</a:t>
            </a:r>
          </a:p>
        </p:txBody>
      </p:sp>
      <p:pic>
        <p:nvPicPr>
          <p:cNvPr id="7" name="Picture 5" descr="Ie_1p7A_16_5_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288" y="1357313"/>
            <a:ext cx="3016250" cy="2363787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025" y="4010025"/>
            <a:ext cx="7910513" cy="22479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90"/>
                </a:solidFill>
                <a:latin typeface="Calibri" charset="0"/>
              </a:rPr>
              <a:t>The three independent bunch-by-bunch feedback systems installed on each ring are essential for high current multi-bunch operations.</a:t>
            </a:r>
          </a:p>
          <a:p>
            <a:pPr eaLnBrk="1" hangingPunct="1"/>
            <a:endParaRPr lang="en-GB" sz="2000">
              <a:solidFill>
                <a:srgbClr val="000090"/>
              </a:solidFill>
              <a:latin typeface="Calibri" charset="0"/>
            </a:endParaRPr>
          </a:p>
          <a:p>
            <a:pPr eaLnBrk="1" hangingPunct="1"/>
            <a:r>
              <a:rPr lang="en-GB" sz="2000">
                <a:solidFill>
                  <a:srgbClr val="000090"/>
                </a:solidFill>
                <a:latin typeface="Calibri" charset="0"/>
              </a:rPr>
              <a:t>The e</a:t>
            </a:r>
            <a:r>
              <a:rPr lang="en-GB" sz="2000" baseline="30000">
                <a:solidFill>
                  <a:srgbClr val="000090"/>
                </a:solidFill>
                <a:latin typeface="Calibri" charset="0"/>
              </a:rPr>
              <a:t>+</a:t>
            </a:r>
            <a:r>
              <a:rPr lang="en-GB" sz="2000">
                <a:solidFill>
                  <a:srgbClr val="000090"/>
                </a:solidFill>
                <a:latin typeface="Calibri" charset="0"/>
              </a:rPr>
              <a:t> vertical feedback is now using a new ultra-low noise front-end module, designed in collaboration with the SuperKEKB feedback team, aimed at reducing the noise contribution to the transverse vertical beam size in collision</a:t>
            </a:r>
            <a:r>
              <a:rPr lang="en-US" sz="2000">
                <a:solidFill>
                  <a:srgbClr val="000090"/>
                </a:solidFill>
                <a:latin typeface="Calibri" charset="0"/>
              </a:rPr>
              <a:t>.</a:t>
            </a:r>
            <a:endParaRPr lang="en-GB" sz="200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2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5188" y="1484313"/>
            <a:ext cx="7413625" cy="163195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Beam dynamics in the e</a:t>
            </a:r>
            <a:r>
              <a:rPr lang="en-GB" sz="2000" baseline="30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+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 ring </a:t>
            </a:r>
            <a:r>
              <a:rPr lang="en-GB" sz="2000" dirty="0" smtClean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is dominated 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by the </a:t>
            </a:r>
            <a:r>
              <a:rPr lang="en-GB" sz="2000" b="1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e-cloud 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induced instabilities which are kept under control by:</a:t>
            </a:r>
          </a:p>
          <a:p>
            <a:pPr lvl="1" indent="-195263">
              <a:buFont typeface="Arial"/>
              <a:buChar char="•"/>
              <a:defRPr/>
            </a:pP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powerful bunch-by-bunch transverse feedback systems</a:t>
            </a:r>
          </a:p>
          <a:p>
            <a:pPr lvl="1" indent="-195263">
              <a:buFont typeface="Arial"/>
              <a:buChar char="•"/>
              <a:defRPr/>
            </a:pP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solenoids wound all around the straight sections</a:t>
            </a:r>
          </a:p>
          <a:p>
            <a:pPr lvl="1" indent="-195263">
              <a:buFont typeface="Arial"/>
              <a:buChar char="•"/>
              <a:defRPr/>
            </a:pP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electrodes installed inside dipole and wiggler vacuum chambers.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188" y="3595688"/>
            <a:ext cx="7413625" cy="163195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Electrodes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 effectiveness has been already proved in 2012 polarizing the </a:t>
            </a:r>
            <a:r>
              <a:rPr lang="en-GB" sz="2000" dirty="0" err="1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stripline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 with a positive voltage in the range 0÷250 V</a:t>
            </a:r>
          </a:p>
          <a:p>
            <a:pPr>
              <a:defRPr/>
            </a:pP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Simulations indicate that a factor two higher voltage is required to completely neutralize the </a:t>
            </a:r>
            <a:r>
              <a:rPr lang="en-GB" sz="2000" dirty="0" err="1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-cloud density due to a </a:t>
            </a:r>
            <a:r>
              <a:rPr lang="en-GB" sz="2000" dirty="0" err="1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lang="en-GB" sz="2000" baseline="30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+</a:t>
            </a:r>
            <a:r>
              <a:rPr lang="en-GB" sz="2000" dirty="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rPr>
              <a:t> current of the order of 1 A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35263" y="379413"/>
            <a:ext cx="37258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i="1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i="1" baseline="3000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+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Beam Dynamics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9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415allora_27_11_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" y="1304503"/>
            <a:ext cx="50196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123728" y="260648"/>
            <a:ext cx="4788490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4000" b="1" dirty="0" err="1">
                <a:solidFill>
                  <a:srgbClr val="F2F2F2"/>
                </a:solidFill>
                <a:latin typeface="Calibri" charset="0"/>
              </a:rPr>
              <a:t>I</a:t>
            </a:r>
            <a:r>
              <a:rPr lang="it-IT" sz="4000" b="1" dirty="0" err="1" smtClean="0">
                <a:solidFill>
                  <a:srgbClr val="F2F2F2"/>
                </a:solidFill>
                <a:latin typeface="Calibri" charset="0"/>
              </a:rPr>
              <a:t>ntegrated</a:t>
            </a:r>
            <a:r>
              <a:rPr lang="it-IT" sz="4000" b="1" dirty="0" smtClean="0">
                <a:solidFill>
                  <a:srgbClr val="F2F2F2"/>
                </a:solidFill>
                <a:latin typeface="Calibri" charset="0"/>
              </a:rPr>
              <a:t> </a:t>
            </a:r>
            <a:r>
              <a:rPr lang="it-IT" sz="4000" b="1" dirty="0" err="1">
                <a:solidFill>
                  <a:srgbClr val="F2F2F2"/>
                </a:solidFill>
                <a:latin typeface="Calibri" charset="0"/>
              </a:rPr>
              <a:t>luminosity</a:t>
            </a:r>
            <a:endParaRPr lang="en-US" sz="4000" b="1" dirty="0">
              <a:solidFill>
                <a:srgbClr val="F2F2F2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2113" y="1335088"/>
            <a:ext cx="3533775" cy="3135312"/>
          </a:xfrm>
          <a:prstGeom prst="rect">
            <a:avLst/>
          </a:prstGeom>
          <a:solidFill>
            <a:srgbClr val="FEFFEA"/>
          </a:solidFill>
          <a:ln>
            <a:solidFill>
              <a:srgbClr val="FCF60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5691188" y="1528763"/>
            <a:ext cx="3314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9063" indent="-119063"/>
            <a:r>
              <a:rPr lang="it-IT" sz="3200" b="1" i="1">
                <a:solidFill>
                  <a:srgbClr val="E30D1A"/>
                </a:solidFill>
                <a:latin typeface="Calibri" charset="0"/>
              </a:rPr>
              <a:t>L</a:t>
            </a:r>
            <a:r>
              <a:rPr lang="it-IT" altLang="ja-JP" sz="3200" b="1" i="1" baseline="-25000">
                <a:solidFill>
                  <a:srgbClr val="E30D1A"/>
                </a:solidFill>
                <a:latin typeface="Calibri" charset="0"/>
              </a:rPr>
              <a:t>∫1 hour </a:t>
            </a:r>
            <a:r>
              <a:rPr lang="it-IT" altLang="ja-JP" sz="3200" b="1" i="1">
                <a:solidFill>
                  <a:srgbClr val="E30D1A"/>
                </a:solidFill>
                <a:latin typeface="Calibri" charset="0"/>
              </a:rPr>
              <a:t>= 0.415 pb</a:t>
            </a:r>
            <a:r>
              <a:rPr lang="it-IT" altLang="ja-JP" sz="3200" b="1" i="1" baseline="30000">
                <a:solidFill>
                  <a:srgbClr val="E30D1A"/>
                </a:solidFill>
                <a:latin typeface="Calibri" charset="0"/>
              </a:rPr>
              <a:t>-1 </a:t>
            </a: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5951538" y="3694113"/>
            <a:ext cx="2586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9063" indent="-119063"/>
            <a:r>
              <a:rPr lang="it-IT" sz="3200" b="1" i="1">
                <a:solidFill>
                  <a:srgbClr val="7F7F7F"/>
                </a:solidFill>
                <a:latin typeface="Calibri" charset="0"/>
              </a:rPr>
              <a:t>L</a:t>
            </a:r>
            <a:r>
              <a:rPr lang="it-IT" altLang="ja-JP" sz="3200" b="1" i="1" baseline="-25000">
                <a:solidFill>
                  <a:srgbClr val="7F7F7F"/>
                </a:solidFill>
                <a:latin typeface="Calibri" charset="0"/>
              </a:rPr>
              <a:t>∫day </a:t>
            </a:r>
            <a:r>
              <a:rPr lang="it-IT" altLang="ja-JP" sz="3200" b="1" i="1">
                <a:solidFill>
                  <a:srgbClr val="7F7F7F"/>
                </a:solidFill>
                <a:latin typeface="Calibri" charset="0"/>
              </a:rPr>
              <a:t>≈ 10. pb</a:t>
            </a:r>
            <a:r>
              <a:rPr lang="it-IT" altLang="ja-JP" sz="3200" b="1" i="1" baseline="30000">
                <a:solidFill>
                  <a:srgbClr val="7F7F7F"/>
                </a:solidFill>
                <a:latin typeface="Calibri" charset="0"/>
              </a:rPr>
              <a:t>-1 </a:t>
            </a:r>
          </a:p>
        </p:txBody>
      </p:sp>
      <p:sp>
        <p:nvSpPr>
          <p:cNvPr id="8" name="Down Arrow 7"/>
          <p:cNvSpPr/>
          <p:nvPr/>
        </p:nvSpPr>
        <p:spPr>
          <a:xfrm>
            <a:off x="6931025" y="2419350"/>
            <a:ext cx="847725" cy="1004888"/>
          </a:xfrm>
          <a:prstGeom prst="downArrow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5473700" y="4762500"/>
            <a:ext cx="3532188" cy="1477963"/>
          </a:xfrm>
          <a:prstGeom prst="rect">
            <a:avLst/>
          </a:prstGeom>
          <a:solidFill>
            <a:srgbClr val="EBF0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KLOE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is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taking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data</a:t>
            </a:r>
          </a:p>
          <a:p>
            <a:pPr eaLnBrk="1" hangingPunct="1">
              <a:buFont typeface="Arial" charset="0"/>
              <a:buChar char="•"/>
            </a:pPr>
            <a:r>
              <a:rPr lang="it-IT" sz="1800" b="1" i="1" dirty="0" err="1" smtClean="0">
                <a:solidFill>
                  <a:srgbClr val="881742"/>
                </a:solidFill>
                <a:latin typeface="Calibri" charset="0"/>
              </a:rPr>
              <a:t>Acquired</a:t>
            </a:r>
            <a:r>
              <a:rPr lang="it-IT" sz="1800" b="1" i="1" dirty="0" smtClean="0">
                <a:solidFill>
                  <a:srgbClr val="881742"/>
                </a:solidFill>
                <a:latin typeface="Calibri" charset="0"/>
              </a:rPr>
              <a:t>  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and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delivered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L are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comparable</a:t>
            </a:r>
            <a:endParaRPr lang="it-IT" sz="1800" b="1" i="1" dirty="0">
              <a:solidFill>
                <a:srgbClr val="881742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L</a:t>
            </a:r>
            <a:r>
              <a:rPr lang="it-IT" sz="1800" b="1" i="1" baseline="-25000" dirty="0">
                <a:solidFill>
                  <a:srgbClr val="881742"/>
                </a:solidFill>
                <a:latin typeface="Calibri" charset="0"/>
              </a:rPr>
              <a:t>∫1 hour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is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the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highest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</a:t>
            </a:r>
            <a:r>
              <a:rPr lang="it-IT" sz="1800" b="1" i="1" dirty="0" err="1">
                <a:solidFill>
                  <a:srgbClr val="881742"/>
                </a:solidFill>
                <a:latin typeface="Calibri" charset="0"/>
              </a:rPr>
              <a:t>measured</a:t>
            </a:r>
            <a:r>
              <a:rPr lang="it-IT" sz="1800" b="1" i="1" dirty="0">
                <a:solidFill>
                  <a:srgbClr val="881742"/>
                </a:solidFill>
                <a:latin typeface="Calibri" charset="0"/>
              </a:rPr>
              <a:t> with KLOE-2</a:t>
            </a:r>
            <a:endParaRPr lang="en-US" sz="1800" dirty="0">
              <a:solidFill>
                <a:srgbClr val="881742"/>
              </a:solidFill>
              <a:latin typeface="Calibri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3551238" y="5827713"/>
            <a:ext cx="1298575" cy="369887"/>
          </a:xfrm>
          <a:prstGeom prst="rect">
            <a:avLst/>
          </a:prstGeom>
          <a:solidFill>
            <a:srgbClr val="DCF0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53735"/>
                </a:solidFill>
                <a:latin typeface="Calibri" charset="0"/>
              </a:rPr>
              <a:t>27/11/2012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5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Screen shot 2014-06-09 at 8.39.1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363" y="928688"/>
            <a:ext cx="2420937" cy="1774825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oup 94"/>
          <p:cNvGraphicFramePr>
            <a:graphicFrameLocks noGrp="1"/>
          </p:cNvGraphicFramePr>
          <p:nvPr/>
        </p:nvGraphicFramePr>
        <p:xfrm>
          <a:off x="969963" y="3230563"/>
          <a:ext cx="7219950" cy="1925003"/>
        </p:xfrm>
        <a:graphic>
          <a:graphicData uri="http://schemas.openxmlformats.org/drawingml/2006/table">
            <a:tbl>
              <a:tblPr/>
              <a:tblGrid>
                <a:gridCol w="1560512"/>
                <a:gridCol w="1890713"/>
                <a:gridCol w="1187450"/>
                <a:gridCol w="1284287"/>
                <a:gridCol w="1296988"/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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 CW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upgrade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SIDDHARTA (2009)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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KLOE (2005)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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 (CW)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KLOE (2012)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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 (CW)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KLOE-2 (2014)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peak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[cm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4.53•10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1600" b="1" i="0" u="none" strike="noStrike" cap="none" normalizeH="0" baseline="3000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1.50•10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1.52•10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1.70•10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[A]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</a:t>
                      </a:r>
                      <a:r>
                        <a:rPr kumimoji="0" lang="en-US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[A]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bunches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88988" y="5245100"/>
            <a:ext cx="7581900" cy="64611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solidFill>
                  <a:srgbClr val="953735"/>
                </a:solidFill>
                <a:latin typeface="Calibri" charset="0"/>
              </a:rPr>
              <a:t>L</a:t>
            </a:r>
            <a:r>
              <a:rPr lang="en-GB" sz="1800" b="1" baseline="-25000">
                <a:solidFill>
                  <a:srgbClr val="953735"/>
                </a:solidFill>
                <a:latin typeface="Calibri" charset="0"/>
              </a:rPr>
              <a:t>peak</a:t>
            </a:r>
            <a:r>
              <a:rPr lang="en-GB" sz="1800">
                <a:solidFill>
                  <a:srgbClr val="953735"/>
                </a:solidFill>
                <a:latin typeface="Calibri" charset="0"/>
              </a:rPr>
              <a:t> exceeds by a 13% the best luminosity ever achieved, at DA</a:t>
            </a:r>
            <a:r>
              <a:rPr lang="en-GB" sz="1800">
                <a:solidFill>
                  <a:srgbClr val="953735"/>
                </a:solidFill>
                <a:latin typeface="Symbol" charset="0"/>
                <a:cs typeface="Symbol" charset="0"/>
              </a:rPr>
              <a:t>F</a:t>
            </a:r>
            <a:r>
              <a:rPr lang="en-GB" sz="1800">
                <a:solidFill>
                  <a:srgbClr val="953735"/>
                </a:solidFill>
                <a:latin typeface="Calibri" charset="0"/>
              </a:rPr>
              <a:t>NE, during operations for an experimental apparatus including high field detector solenoid.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59100" y="-7938"/>
            <a:ext cx="322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Peak Luminosity 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88988" y="5989638"/>
            <a:ext cx="7581900" cy="64611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953735"/>
                </a:solidFill>
                <a:latin typeface="+mn-lt"/>
                <a:ea typeface="ＭＳ Ｐゴシック" charset="-128"/>
                <a:cs typeface="ＭＳ Ｐゴシック" charset="-128"/>
              </a:rPr>
              <a:t>Background</a:t>
            </a:r>
            <a:r>
              <a:rPr lang="en-GB" dirty="0">
                <a:solidFill>
                  <a:srgbClr val="953735"/>
                </a:solidFill>
                <a:latin typeface="+mn-lt"/>
                <a:ea typeface="ＭＳ Ｐゴシック" charset="-128"/>
                <a:cs typeface="ＭＳ Ｐゴシック" charset="-128"/>
              </a:rPr>
              <a:t> presently has been reduced to levels almost compatible with the detector data-taking</a:t>
            </a:r>
            <a:r>
              <a:rPr lang="en-US" dirty="0">
                <a:solidFill>
                  <a:srgbClr val="953735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7692" name="TextBox 9"/>
          <p:cNvSpPr txBox="1">
            <a:spLocks noChangeArrowheads="1"/>
          </p:cNvSpPr>
          <p:nvPr/>
        </p:nvSpPr>
        <p:spPr bwMode="auto">
          <a:xfrm>
            <a:off x="1450975" y="2533650"/>
            <a:ext cx="1408113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100 bunches</a:t>
            </a:r>
          </a:p>
        </p:txBody>
      </p:sp>
      <p:pic>
        <p:nvPicPr>
          <p:cNvPr id="27693" name="P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613" y="638175"/>
            <a:ext cx="2533650" cy="2566988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94" name="TextBox 10"/>
          <p:cNvSpPr txBox="1">
            <a:spLocks noChangeArrowheads="1"/>
          </p:cNvSpPr>
          <p:nvPr/>
        </p:nvSpPr>
        <p:spPr bwMode="auto">
          <a:xfrm>
            <a:off x="6353175" y="2581275"/>
            <a:ext cx="2595563" cy="615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i="1">
                <a:solidFill>
                  <a:srgbClr val="E30D1A"/>
                </a:solidFill>
                <a:latin typeface="Calibri" charset="0"/>
              </a:rPr>
              <a:t>L</a:t>
            </a:r>
            <a:r>
              <a:rPr lang="it-IT" altLang="ja-JP" sz="1800" i="1" baseline="-25000">
                <a:solidFill>
                  <a:srgbClr val="E30D1A"/>
                </a:solidFill>
                <a:latin typeface="Calibri" charset="0"/>
              </a:rPr>
              <a:t>∫1 hour </a:t>
            </a:r>
            <a:r>
              <a:rPr lang="it-IT" altLang="ja-JP" sz="1800" i="1">
                <a:solidFill>
                  <a:srgbClr val="E30D1A"/>
                </a:solidFill>
                <a:latin typeface="Calibri" charset="0"/>
              </a:rPr>
              <a:t>= 0.4 pb</a:t>
            </a:r>
            <a:r>
              <a:rPr lang="it-IT" altLang="ja-JP" sz="1800" i="1" baseline="30000">
                <a:solidFill>
                  <a:srgbClr val="E30D1A"/>
                </a:solidFill>
                <a:latin typeface="Calibri" charset="0"/>
              </a:rPr>
              <a:t>-1 </a:t>
            </a:r>
            <a:endParaRPr lang="en-US" sz="1800" i="1"/>
          </a:p>
          <a:p>
            <a:pPr eaLnBrk="1" hangingPunct="1"/>
            <a:r>
              <a:rPr lang="en-US" sz="1600" i="1"/>
              <a:t>moderate injection regime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53336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97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Screen shot 2014-06-16 at 7.26.45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988" y="1473200"/>
            <a:ext cx="5280025" cy="3463925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057275" y="258763"/>
            <a:ext cx="7035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Vertical beam-beam </a:t>
            </a:r>
            <a:r>
              <a:rPr lang="en-US" sz="3600" i="1" dirty="0">
                <a:solidFill>
                  <a:srgbClr val="FFFFFF"/>
                </a:solidFill>
                <a:latin typeface="Calibri" charset="0"/>
              </a:rPr>
              <a:t>Luminosity scan</a:t>
            </a:r>
            <a:endParaRPr lang="en-US" sz="36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3825" y="5419725"/>
            <a:ext cx="6373813" cy="7080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0"/>
                </a:solidFill>
                <a:latin typeface="Symbol" charset="0"/>
                <a:cs typeface="Symbol" charset="0"/>
              </a:rPr>
              <a:t>S</a:t>
            </a:r>
            <a:r>
              <a:rPr lang="en-US" sz="2000" baseline="30000">
                <a:solidFill>
                  <a:srgbClr val="000090"/>
                </a:solidFill>
                <a:latin typeface="Calibri" charset="0"/>
              </a:rPr>
              <a:t>meas</a:t>
            </a:r>
            <a:r>
              <a:rPr lang="en-US" sz="2000" baseline="-25000">
                <a:solidFill>
                  <a:srgbClr val="000090"/>
                </a:solidFill>
                <a:latin typeface="Calibri" charset="0"/>
              </a:rPr>
              <a:t>y </a:t>
            </a:r>
            <a:r>
              <a:rPr lang="en-US" sz="2000">
                <a:solidFill>
                  <a:srgbClr val="000090"/>
                </a:solidFill>
                <a:latin typeface="Calibri" charset="0"/>
              </a:rPr>
              <a:t>is still considerably high since the transverse betatron coupling in the e</a:t>
            </a:r>
            <a:r>
              <a:rPr lang="en-US" sz="2000" baseline="30000">
                <a:solidFill>
                  <a:srgbClr val="000090"/>
                </a:solidFill>
                <a:latin typeface="Calibri" charset="0"/>
              </a:rPr>
              <a:t>-</a:t>
            </a:r>
            <a:r>
              <a:rPr lang="en-US" sz="2000">
                <a:solidFill>
                  <a:srgbClr val="000090"/>
                </a:solidFill>
                <a:latin typeface="Calibri" charset="0"/>
              </a:rPr>
              <a:t> ring is not yet properly corrected  </a:t>
            </a:r>
          </a:p>
        </p:txBody>
      </p:sp>
    </p:spTree>
    <p:extLst>
      <p:ext uri="{BB962C8B-B14F-4D97-AF65-F5344CB8AC3E}">
        <p14:creationId xmlns:p14="http://schemas.microsoft.com/office/powerpoint/2010/main" val="2233604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Fig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3" y="1631950"/>
            <a:ext cx="3652837" cy="2762250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57438" y="115888"/>
            <a:ext cx="4432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Crab-Waist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Sextupoles</a:t>
            </a:r>
            <a:endParaRPr lang="en-US" sz="360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381125" y="942975"/>
            <a:ext cx="6429375" cy="36988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1800" i="1">
                <a:solidFill>
                  <a:srgbClr val="000090"/>
                </a:solidFill>
                <a:latin typeface="Calibri" charset="0"/>
              </a:rPr>
              <a:t>Crab-Waist </a:t>
            </a:r>
            <a:r>
              <a:rPr lang="en-GB" sz="1800">
                <a:solidFill>
                  <a:srgbClr val="000090"/>
                </a:solidFill>
                <a:latin typeface="Calibri" charset="0"/>
              </a:rPr>
              <a:t>Sextupoles effectiveness has been tested on the e</a:t>
            </a:r>
            <a:r>
              <a:rPr lang="en-GB" sz="1800" baseline="30000">
                <a:solidFill>
                  <a:srgbClr val="000090"/>
                </a:solidFill>
                <a:latin typeface="Calibri" charset="0"/>
              </a:rPr>
              <a:t>+</a:t>
            </a:r>
            <a:r>
              <a:rPr lang="en-GB" sz="1800">
                <a:solidFill>
                  <a:srgbClr val="000090"/>
                </a:solidFill>
                <a:latin typeface="Calibri" charset="0"/>
              </a:rPr>
              <a:t> ring</a:t>
            </a:r>
            <a:endParaRPr lang="en-US" sz="1800" i="1">
              <a:solidFill>
                <a:srgbClr val="000090"/>
              </a:solidFill>
              <a:latin typeface="Calibri" charset="0"/>
            </a:endParaRPr>
          </a:p>
        </p:txBody>
      </p:sp>
      <p:grpSp>
        <p:nvGrpSpPr>
          <p:cNvPr id="29701" name="Group 16"/>
          <p:cNvGrpSpPr>
            <a:grpSpLocks/>
          </p:cNvGrpSpPr>
          <p:nvPr/>
        </p:nvGrpSpPr>
        <p:grpSpPr bwMode="auto">
          <a:xfrm>
            <a:off x="4799013" y="1617663"/>
            <a:ext cx="3608387" cy="4810125"/>
            <a:chOff x="4825992" y="2018027"/>
            <a:chExt cx="3609482" cy="4810208"/>
          </a:xfrm>
        </p:grpSpPr>
        <p:pic>
          <p:nvPicPr>
            <p:cNvPr id="29703" name="Picture 4" descr="crab_sext_pos_on_off_on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9995"/>
            <a:stretch>
              <a:fillRect/>
            </a:stretch>
          </p:blipFill>
          <p:spPr bwMode="auto">
            <a:xfrm>
              <a:off x="4825992" y="2018027"/>
              <a:ext cx="3609482" cy="4810208"/>
            </a:xfrm>
            <a:prstGeom prst="rect">
              <a:avLst/>
            </a:prstGeom>
            <a:noFill/>
            <a:ln w="28575">
              <a:solidFill>
                <a:srgbClr val="42DAD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704" name="Group 15"/>
            <p:cNvGrpSpPr>
              <a:grpSpLocks/>
            </p:cNvGrpSpPr>
            <p:nvPr/>
          </p:nvGrpSpPr>
          <p:grpSpPr bwMode="auto">
            <a:xfrm>
              <a:off x="5544275" y="2402198"/>
              <a:ext cx="2530252" cy="3814117"/>
              <a:chOff x="5544275" y="2402198"/>
              <a:chExt cx="2530252" cy="381411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483845" y="5150219"/>
                <a:ext cx="1151286" cy="369894"/>
              </a:xfrm>
              <a:prstGeom prst="rect">
                <a:avLst/>
              </a:prstGeom>
              <a:solidFill>
                <a:srgbClr val="FFFEE3"/>
              </a:solidFill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90"/>
                    </a:solidFill>
                    <a:latin typeface="Calibri" charset="0"/>
                  </a:rPr>
                  <a:t>I</a:t>
                </a:r>
                <a:r>
                  <a:rPr lang="en-US" sz="1800" baseline="-25000">
                    <a:solidFill>
                      <a:srgbClr val="000090"/>
                    </a:solidFill>
                    <a:latin typeface="Calibri" charset="0"/>
                  </a:rPr>
                  <a:t>CS</a:t>
                </a:r>
                <a:r>
                  <a:rPr lang="en-US" sz="1800">
                    <a:solidFill>
                      <a:srgbClr val="000090"/>
                    </a:solidFill>
                    <a:latin typeface="Calibri" charset="0"/>
                  </a:rPr>
                  <a:t> = 210 A</a:t>
                </a:r>
                <a:endParaRPr lang="en-US" sz="1800" baseline="-25000">
                  <a:solidFill>
                    <a:srgbClr val="000090"/>
                  </a:solidFill>
                  <a:latin typeface="Calibri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37450" y="5520113"/>
                <a:ext cx="1151287" cy="368306"/>
              </a:xfrm>
              <a:prstGeom prst="rect">
                <a:avLst/>
              </a:prstGeom>
              <a:solidFill>
                <a:srgbClr val="FFFEE3"/>
              </a:solidFill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90"/>
                    </a:solidFill>
                    <a:latin typeface="Calibri" charset="0"/>
                  </a:rPr>
                  <a:t>I</a:t>
                </a:r>
                <a:r>
                  <a:rPr lang="en-US" sz="1800" baseline="-25000">
                    <a:solidFill>
                      <a:srgbClr val="000090"/>
                    </a:solidFill>
                    <a:latin typeface="Calibri" charset="0"/>
                  </a:rPr>
                  <a:t>CS</a:t>
                </a:r>
                <a:r>
                  <a:rPr lang="en-US" sz="1800">
                    <a:solidFill>
                      <a:srgbClr val="000090"/>
                    </a:solidFill>
                    <a:latin typeface="Calibri" charset="0"/>
                  </a:rPr>
                  <a:t> = 150 A</a:t>
                </a:r>
                <a:endParaRPr lang="en-US" sz="1800" baseline="-25000">
                  <a:solidFill>
                    <a:srgbClr val="000090"/>
                  </a:solidFill>
                  <a:latin typeface="Calibri" charset="0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7635132" y="5453437"/>
                <a:ext cx="439872" cy="1587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6200000" flipH="1">
                <a:off x="6514065" y="5942363"/>
                <a:ext cx="330206" cy="219142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543760" y="2402209"/>
                <a:ext cx="2453432" cy="3381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latin typeface="+mn-lt"/>
                    <a:ea typeface="ＭＳ Ｐゴシック" charset="-128"/>
                    <a:cs typeface="ＭＳ Ｐゴシック" charset="-128"/>
                  </a:rPr>
                  <a:t>DA</a:t>
                </a:r>
                <a:r>
                  <a:rPr lang="en-US" sz="1600" dirty="0">
                    <a:latin typeface="Symbol" charset="2"/>
                    <a:ea typeface="ＭＳ Ｐゴシック" charset="-128"/>
                    <a:cs typeface="Symbol" charset="2"/>
                  </a:rPr>
                  <a:t>F</a:t>
                </a:r>
                <a:r>
                  <a:rPr lang="en-US" sz="1600" dirty="0">
                    <a:latin typeface="+mn-lt"/>
                    <a:ea typeface="ＭＳ Ｐゴシック" charset="-128"/>
                    <a:cs typeface="ＭＳ Ｐゴシック" charset="-128"/>
                  </a:rPr>
                  <a:t>NE luminosity monitor</a:t>
                </a:r>
              </a:p>
            </p:txBody>
          </p:sp>
        </p:grpSp>
      </p:grp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754063" y="4749800"/>
            <a:ext cx="3652837" cy="9239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1800" i="1">
                <a:solidFill>
                  <a:srgbClr val="000090"/>
                </a:solidFill>
                <a:latin typeface="Calibri" charset="0"/>
              </a:rPr>
              <a:t>Crab-Waist </a:t>
            </a:r>
            <a:r>
              <a:rPr lang="en-GB" sz="1800">
                <a:solidFill>
                  <a:srgbClr val="000090"/>
                </a:solidFill>
                <a:latin typeface="Calibri" charset="0"/>
              </a:rPr>
              <a:t>Sextupoles strengths are 30% and 50% lower than the nominal ones for e</a:t>
            </a:r>
            <a:r>
              <a:rPr lang="en-GB" sz="1800" baseline="30000">
                <a:solidFill>
                  <a:srgbClr val="000090"/>
                </a:solidFill>
                <a:latin typeface="Calibri" charset="0"/>
              </a:rPr>
              <a:t>+</a:t>
            </a:r>
            <a:r>
              <a:rPr lang="en-GB" sz="1800">
                <a:solidFill>
                  <a:srgbClr val="000090"/>
                </a:solidFill>
                <a:latin typeface="Calibri" charset="0"/>
              </a:rPr>
              <a:t> and e</a:t>
            </a:r>
            <a:r>
              <a:rPr lang="en-GB" sz="1800" baseline="30000">
                <a:solidFill>
                  <a:srgbClr val="000090"/>
                </a:solidFill>
                <a:latin typeface="Calibri" charset="0"/>
              </a:rPr>
              <a:t>-</a:t>
            </a:r>
            <a:r>
              <a:rPr lang="en-GB" sz="1800">
                <a:solidFill>
                  <a:srgbClr val="000090"/>
                </a:solidFill>
                <a:latin typeface="Calibri" charset="0"/>
              </a:rPr>
              <a:t> respectively.</a:t>
            </a:r>
            <a:r>
              <a:rPr lang="en-US" sz="1800">
                <a:solidFill>
                  <a:srgbClr val="000090"/>
                </a:solidFill>
                <a:latin typeface="Calibri" charset="0"/>
              </a:rPr>
              <a:t> </a:t>
            </a:r>
            <a:endParaRPr lang="en-US" sz="1800" i="1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1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Screen shot 2014-06-14 at 7.43.2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75" y="895350"/>
            <a:ext cx="4211638" cy="2997200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4" descr="10_bunches_2e55alla31_13june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77"/>
          <a:stretch>
            <a:fillRect/>
          </a:stretch>
        </p:blipFill>
        <p:spPr bwMode="auto">
          <a:xfrm>
            <a:off x="925513" y="1946275"/>
            <a:ext cx="2498725" cy="1773238"/>
          </a:xfrm>
          <a:prstGeom prst="rect">
            <a:avLst/>
          </a:prstGeom>
          <a:noFill/>
          <a:ln w="28575">
            <a:solidFill>
              <a:srgbClr val="42DA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57438" y="115888"/>
            <a:ext cx="4494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10 Bunches Luminosity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1176338" y="4005064"/>
            <a:ext cx="6796087" cy="2554287"/>
          </a:xfrm>
          <a:prstGeom prst="rect">
            <a:avLst/>
          </a:prstGeom>
          <a:solidFill>
            <a:schemeClr val="bg1"/>
          </a:solidFill>
          <a:ln w="28575">
            <a:solidFill>
              <a:srgbClr val="42DAD8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 err="1">
                <a:solidFill>
                  <a:srgbClr val="953735"/>
                </a:solidFill>
                <a:latin typeface="Calibri" charset="0"/>
              </a:rPr>
              <a:t>L</a:t>
            </a:r>
            <a:r>
              <a:rPr lang="en-US" sz="2000" b="1" i="1" baseline="-25000" dirty="0" err="1">
                <a:solidFill>
                  <a:srgbClr val="953735"/>
                </a:solidFill>
                <a:latin typeface="Calibri" charset="0"/>
              </a:rPr>
              <a:t>peak</a:t>
            </a:r>
            <a:r>
              <a:rPr lang="en-US" sz="2000" b="1" i="1" baseline="-25000" dirty="0">
                <a:solidFill>
                  <a:srgbClr val="953735"/>
                </a:solidFill>
                <a:latin typeface="Calibri" charset="0"/>
              </a:rPr>
              <a:t> </a:t>
            </a:r>
            <a:r>
              <a:rPr lang="en-US" sz="2000" b="1" i="1" dirty="0">
                <a:solidFill>
                  <a:srgbClr val="953735"/>
                </a:solidFill>
                <a:latin typeface="Calibri" charset="0"/>
              </a:rPr>
              <a:t>~ 2.5 10</a:t>
            </a:r>
            <a:r>
              <a:rPr lang="en-US" sz="2000" b="1" i="1" baseline="30000" dirty="0">
                <a:solidFill>
                  <a:srgbClr val="953735"/>
                </a:solidFill>
                <a:latin typeface="Calibri" charset="0"/>
              </a:rPr>
              <a:t>32</a:t>
            </a:r>
            <a:r>
              <a:rPr lang="en-US" sz="2000" b="1" i="1" dirty="0">
                <a:solidFill>
                  <a:srgbClr val="953735"/>
                </a:solidFill>
                <a:latin typeface="Calibri" charset="0"/>
              </a:rPr>
              <a:t> cm</a:t>
            </a:r>
            <a:r>
              <a:rPr lang="en-US" sz="2000" b="1" i="1" baseline="30000" dirty="0">
                <a:solidFill>
                  <a:srgbClr val="953735"/>
                </a:solidFill>
                <a:latin typeface="Calibri" charset="0"/>
              </a:rPr>
              <a:t>-2</a:t>
            </a:r>
            <a:r>
              <a:rPr lang="en-US" sz="2000" b="1" i="1" dirty="0">
                <a:solidFill>
                  <a:srgbClr val="953735"/>
                </a:solidFill>
                <a:latin typeface="Calibri" charset="0"/>
              </a:rPr>
              <a:t> s</a:t>
            </a:r>
            <a:r>
              <a:rPr lang="en-US" sz="2000" b="1" i="1" baseline="30000" dirty="0">
                <a:solidFill>
                  <a:srgbClr val="953735"/>
                </a:solidFill>
                <a:latin typeface="Calibri" charset="0"/>
              </a:rPr>
              <a:t>-</a:t>
            </a:r>
            <a:r>
              <a:rPr lang="en-US" sz="2000" i="1" baseline="30000" dirty="0">
                <a:solidFill>
                  <a:srgbClr val="953735"/>
                </a:solidFill>
                <a:latin typeface="Calibri" charset="0"/>
              </a:rPr>
              <a:t>1</a:t>
            </a:r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 might be achieved by using 100 bunches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Beam-beam is not a limiting factor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Crab-Waist </a:t>
            </a:r>
            <a:r>
              <a:rPr lang="en-US" sz="2000" i="1" dirty="0" err="1">
                <a:solidFill>
                  <a:srgbClr val="953735"/>
                </a:solidFill>
                <a:latin typeface="Calibri" charset="0"/>
              </a:rPr>
              <a:t>Sextupoles</a:t>
            </a:r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 work (even at lower strength)</a:t>
            </a:r>
          </a:p>
          <a:p>
            <a:pPr eaLnBrk="1" hangingPunct="1"/>
            <a:endParaRPr lang="en-US" sz="2000" i="1" dirty="0">
              <a:solidFill>
                <a:srgbClr val="953735"/>
              </a:solidFill>
              <a:latin typeface="Calibri" charset="0"/>
            </a:endParaRPr>
          </a:p>
          <a:p>
            <a:pPr eaLnBrk="1" hangingPunct="1"/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This result can be improved by: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optimizing dynamical vacuum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perfecting colliding beams parameters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i="1" dirty="0">
                <a:solidFill>
                  <a:srgbClr val="953735"/>
                </a:solidFill>
                <a:latin typeface="Calibri" charset="0"/>
              </a:rPr>
              <a:t>tuning multi-bunch and high current operations</a:t>
            </a: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523875" y="1079500"/>
            <a:ext cx="3402013" cy="646113"/>
          </a:xfrm>
          <a:prstGeom prst="rect">
            <a:avLst/>
          </a:prstGeom>
          <a:solidFill>
            <a:schemeClr val="bg1"/>
          </a:solidFill>
          <a:ln w="28575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Aiming at minimizing the impact of collective effects on </a:t>
            </a:r>
            <a:r>
              <a:rPr lang="en-US" sz="1800" i="1">
                <a:solidFill>
                  <a:srgbClr val="0000FF"/>
                </a:solidFill>
              </a:rPr>
              <a:t>L</a:t>
            </a:r>
            <a:endParaRPr lang="en-US" sz="1800" i="1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17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985963" y="368300"/>
            <a:ext cx="5154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Pushing luminosity further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71538" y="1395413"/>
            <a:ext cx="7416800" cy="372409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42DAD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90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endParaRPr lang="en-GB" sz="2000" dirty="0">
              <a:solidFill>
                <a:srgbClr val="000090"/>
              </a:solidFill>
            </a:endParaRPr>
          </a:p>
          <a:p>
            <a:pPr algn="just" eaLnBrk="1" hangingPunct="1"/>
            <a:r>
              <a:rPr lang="en-GB" dirty="0">
                <a:solidFill>
                  <a:srgbClr val="000090"/>
                </a:solidFill>
                <a:latin typeface="Calibri" charset="0"/>
              </a:rPr>
              <a:t>H</a:t>
            </a:r>
            <a:r>
              <a:rPr lang="en-GB" dirty="0" smtClean="0">
                <a:solidFill>
                  <a:srgbClr val="000090"/>
                </a:solidFill>
                <a:latin typeface="Calibri" charset="0"/>
              </a:rPr>
              <a:t>igher 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luminosity might be attained by: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Improving the transverse </a:t>
            </a:r>
            <a:r>
              <a:rPr lang="en-GB" dirty="0" err="1">
                <a:solidFill>
                  <a:srgbClr val="000090"/>
                </a:solidFill>
                <a:latin typeface="Calibri" charset="0"/>
              </a:rPr>
              <a:t>betatron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 coupling correction in the e</a:t>
            </a:r>
            <a:r>
              <a:rPr lang="en-GB" baseline="30000" dirty="0">
                <a:solidFill>
                  <a:srgbClr val="000090"/>
                </a:solidFill>
                <a:latin typeface="Calibri" charset="0"/>
              </a:rPr>
              <a:t>-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 ring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optimizing the present rings optics and working point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Setting the </a:t>
            </a:r>
            <a:r>
              <a:rPr lang="en-GB" i="1" dirty="0">
                <a:solidFill>
                  <a:srgbClr val="000090"/>
                </a:solidFill>
                <a:latin typeface="Calibri" charset="0"/>
              </a:rPr>
              <a:t>CW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-</a:t>
            </a:r>
            <a:r>
              <a:rPr lang="en-GB" dirty="0" err="1">
                <a:solidFill>
                  <a:srgbClr val="000090"/>
                </a:solidFill>
                <a:latin typeface="Calibri" charset="0"/>
              </a:rPr>
              <a:t>Sextupoles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 to the nominal values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improving dynamic vacuum</a:t>
            </a:r>
          </a:p>
          <a:p>
            <a:pPr lvl="1" algn="just" eaLnBrk="1" hangingPunct="1">
              <a:buFont typeface="Arial" charset="0"/>
              <a:buChar char="•"/>
            </a:pPr>
            <a:r>
              <a:rPr lang="en-GB" dirty="0">
                <a:solidFill>
                  <a:srgbClr val="000090"/>
                </a:solidFill>
              </a:rPr>
              <a:t>Increasing stored currents and number of colliding bunches</a:t>
            </a:r>
            <a:endParaRPr lang="en-GB" dirty="0">
              <a:solidFill>
                <a:srgbClr val="000090"/>
              </a:solidFill>
              <a:latin typeface="Calibri" charset="0"/>
            </a:endParaRPr>
          </a:p>
          <a:p>
            <a:pPr lvl="1" algn="just" eaLnBrk="1" hangingPunct="1">
              <a:buFont typeface="Arial" charset="0"/>
              <a:buChar char="•"/>
            </a:pPr>
            <a:endParaRPr lang="en-GB" dirty="0">
              <a:solidFill>
                <a:srgbClr val="00009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1822" y="204475"/>
            <a:ext cx="8642350" cy="8482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Accelerator Division Main Projects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5889" y="1064716"/>
            <a:ext cx="8128599" cy="54606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DA</a:t>
            </a:r>
            <a:r>
              <a:rPr lang="en-US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F</a:t>
            </a:r>
            <a:r>
              <a:rPr lang="en-US" sz="2800" dirty="0" smtClean="0">
                <a:solidFill>
                  <a:srgbClr val="FFFFFF"/>
                </a:solidFill>
              </a:rPr>
              <a:t>NE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SPARC-LAB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05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SPARC</a:t>
            </a:r>
            <a:r>
              <a:rPr lang="en-US" sz="2800" dirty="0" smtClean="0">
                <a:solidFill>
                  <a:srgbClr val="FFFFFF"/>
                </a:solidFill>
              </a:rPr>
              <a:t>-</a:t>
            </a:r>
            <a:r>
              <a:rPr lang="en-US" sz="2800" dirty="0" err="1" smtClean="0">
                <a:solidFill>
                  <a:srgbClr val="FFFFFF"/>
                </a:solidFill>
              </a:rPr>
              <a:t>Premiale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CHAOS-</a:t>
            </a:r>
            <a:r>
              <a:rPr lang="en-US" sz="2800" dirty="0" err="1" smtClean="0">
                <a:solidFill>
                  <a:srgbClr val="FFFFFF"/>
                </a:solidFill>
              </a:rPr>
              <a:t>Premiale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ELI-NP (Romania) / STAR (Cosenza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Collaborations: LC/CLIC, HL-LHC, FCC, </a:t>
            </a:r>
            <a:r>
              <a:rPr lang="en-US" sz="2800" dirty="0" smtClean="0">
                <a:solidFill>
                  <a:srgbClr val="FFFFFF"/>
                </a:solidFill>
              </a:rPr>
              <a:t>ESRF, CNAO…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FP7 European projects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2229832"/>
            <a:ext cx="4572000" cy="163121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FEL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Plasma acceleration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Thomson Scattering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FLAME</a:t>
            </a:r>
          </a:p>
          <a:p>
            <a:pPr lvl="1"/>
            <a:r>
              <a:rPr lang="en-US" sz="2000" dirty="0" err="1" smtClean="0">
                <a:solidFill>
                  <a:srgbClr val="FFFF00"/>
                </a:solidFill>
              </a:rPr>
              <a:t>TeraHertz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V="1">
            <a:off x="1128316" y="4356392"/>
            <a:ext cx="318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!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74168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0320" y="973177"/>
            <a:ext cx="4572000" cy="101566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KLOE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Beam Test Facility</a:t>
            </a:r>
            <a:endParaRPr lang="en-US" sz="2000" dirty="0" smtClean="0">
              <a:solidFill>
                <a:srgbClr val="FFFF00"/>
              </a:solidFill>
            </a:endParaRP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Synchrotron Radiation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5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5966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Beam Test </a:t>
            </a:r>
            <a: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Facility (</a:t>
            </a:r>
            <a:r>
              <a:rPr lang="en-US" sz="32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BTF) </a:t>
            </a:r>
            <a: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Infrastructure</a:t>
            </a:r>
            <a:br>
              <a:rPr lang="en-US" sz="32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</a:br>
            <a:r>
              <a:rPr lang="en-US" sz="2400" dirty="0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@DAFNE </a:t>
            </a:r>
            <a:r>
              <a:rPr lang="en-US" sz="2400" dirty="0" err="1" smtClean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Linac</a:t>
            </a:r>
            <a:endParaRPr lang="it-IT" sz="2400" dirty="0">
              <a:solidFill>
                <a:srgbClr val="FFFF00"/>
              </a:solidFill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71450" y="3776662"/>
            <a:ext cx="8685213" cy="2573338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 2" pitchFamily="36" charset="2"/>
              <a:buNone/>
            </a:pP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The </a:t>
            </a:r>
            <a:r>
              <a:rPr lang="en-US" sz="2400" dirty="0" err="1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Frascati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Beam Test Facility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infrastructure is a beam extraction line optimized to produce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electrons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,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positrons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,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photons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 and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neutrons</a:t>
            </a:r>
            <a:r>
              <a:rPr lang="en-US" sz="2400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mainly for HEP detector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calibration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purposes. 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The quality of the beam, energy and intensity is also of interest for </a:t>
            </a:r>
            <a:r>
              <a:rPr lang="en-US" sz="2400" b="1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experiments</a:t>
            </a:r>
            <a:r>
              <a:rPr lang="en-US" sz="2400" dirty="0">
                <a:solidFill>
                  <a:schemeClr val="bg1"/>
                </a:solidFill>
                <a:ea typeface="ＭＳ Ｐゴシック" pitchFamily="36" charset="-128"/>
                <a:cs typeface="ＭＳ Ｐゴシック" pitchFamily="36" charset="-128"/>
              </a:rPr>
              <a:t> (~ 20% of the users) studying the </a:t>
            </a:r>
            <a:r>
              <a:rPr lang="en-US" sz="2400" b="1" dirty="0">
                <a:solidFill>
                  <a:srgbClr val="FFFF00"/>
                </a:solidFill>
                <a:ea typeface="ＭＳ Ｐゴシック" pitchFamily="36" charset="-128"/>
                <a:cs typeface="ＭＳ Ｐゴシック" pitchFamily="36" charset="-128"/>
              </a:rPr>
              <a:t>electromagnetic interaction with matter</a:t>
            </a:r>
          </a:p>
        </p:txBody>
      </p:sp>
      <p:pic>
        <p:nvPicPr>
          <p:cNvPr id="37891" name="Picture 4" descr="Stitched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85900"/>
            <a:ext cx="76295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BTF LAYOUT – Primary beam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0" y="2132856"/>
            <a:ext cx="652139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827584" y="4254169"/>
            <a:ext cx="136815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9592" y="2854677"/>
            <a:ext cx="136815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544" y="227861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Positron Beam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+mj-lt"/>
              </a:rPr>
              <a:t>6×10</a:t>
            </a:r>
            <a:r>
              <a:rPr lang="en-US" i="1" baseline="30000" dirty="0" smtClean="0">
                <a:solidFill>
                  <a:srgbClr val="FFFFFF"/>
                </a:solidFill>
                <a:latin typeface="+mj-lt"/>
              </a:rPr>
              <a:t>9</a:t>
            </a:r>
            <a:r>
              <a:rPr lang="en-US" i="1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i="1" dirty="0">
                <a:solidFill>
                  <a:srgbClr val="FFFFFF"/>
                </a:solidFill>
                <a:latin typeface="+mj-lt"/>
              </a:rPr>
              <a:t>e</a:t>
            </a:r>
            <a:r>
              <a:rPr lang="en-US" i="1" baseline="30000" dirty="0">
                <a:solidFill>
                  <a:srgbClr val="FFFFFF"/>
                </a:solidFill>
                <a:latin typeface="+mj-lt"/>
              </a:rPr>
              <a:t>+</a:t>
            </a:r>
            <a:r>
              <a:rPr lang="en-US" i="1" dirty="0">
                <a:solidFill>
                  <a:srgbClr val="FFFFFF"/>
                </a:solidFill>
                <a:latin typeface="+mj-lt"/>
              </a:rPr>
              <a:t>/bunch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29483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Electron Beam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+mj-lt"/>
              </a:rPr>
              <a:t>3×10</a:t>
            </a:r>
            <a:r>
              <a:rPr lang="en-US" i="1" baseline="30000" dirty="0" smtClean="0">
                <a:solidFill>
                  <a:srgbClr val="FFFFFF"/>
                </a:solidFill>
                <a:latin typeface="+mj-lt"/>
              </a:rPr>
              <a:t>10</a:t>
            </a:r>
            <a:r>
              <a:rPr lang="en-US" i="1" dirty="0" smtClean="0">
                <a:solidFill>
                  <a:srgbClr val="FFFFFF"/>
                </a:solidFill>
                <a:latin typeface="+mj-lt"/>
              </a:rPr>
              <a:t> e</a:t>
            </a:r>
            <a:r>
              <a:rPr lang="en-US" i="1" baseline="30000" dirty="0" smtClean="0">
                <a:solidFill>
                  <a:srgbClr val="FFFFFF"/>
                </a:solidFill>
                <a:latin typeface="+mj-lt"/>
              </a:rPr>
              <a:t>-</a:t>
            </a:r>
            <a:r>
              <a:rPr lang="en-US" i="1" dirty="0" smtClean="0">
                <a:solidFill>
                  <a:srgbClr val="FFFFFF"/>
                </a:solidFill>
                <a:latin typeface="+mj-lt"/>
              </a:rPr>
              <a:t>/bunch</a:t>
            </a:r>
            <a:endParaRPr lang="en-US" i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" name="Picture 8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361528" y="4568548"/>
            <a:ext cx="1931999" cy="1608138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327527" y="3573016"/>
            <a:ext cx="332119" cy="83360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6" idx="1"/>
          </p:cNvCxnSpPr>
          <p:nvPr/>
        </p:nvCxnSpPr>
        <p:spPr>
          <a:xfrm flipV="1">
            <a:off x="6612236" y="1944299"/>
            <a:ext cx="681058" cy="76898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8548029">
            <a:off x="7067523" y="1284868"/>
            <a:ext cx="1224136" cy="369332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TO BTF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35896" y="2132856"/>
            <a:ext cx="1152128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81711" y="2707179"/>
            <a:ext cx="722154" cy="4337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659646" y="1121942"/>
            <a:ext cx="0" cy="237906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7544" y="134076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PRIMARY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9646" y="1340768"/>
            <a:ext cx="480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PRIM conditioned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0222" y="3246075"/>
            <a:ext cx="3258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4x single-axes SCRAPERS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Forward Magnetic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LINAC Energy is conserved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446" y="4365202"/>
            <a:ext cx="2531482" cy="195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flipH="1" flipV="1">
            <a:off x="5364088" y="3573016"/>
            <a:ext cx="1248148" cy="25922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264188" y="3284984"/>
            <a:ext cx="468052" cy="208763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1133762" cy="859465"/>
          </a:xfrm>
          <a:prstGeom prst="rect">
            <a:avLst/>
          </a:prstGeom>
        </p:spPr>
      </p:pic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" y="-2513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BTF LAYOUT -  Secondary Beam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52536" y="5589240"/>
            <a:ext cx="2895600" cy="365125"/>
          </a:xfrm>
        </p:spPr>
        <p:txBody>
          <a:bodyPr/>
          <a:lstStyle/>
          <a:p>
            <a:r>
              <a:rPr lang="en-US" sz="2000" dirty="0" smtClean="0">
                <a:solidFill>
                  <a:srgbClr val="FFFFFF"/>
                </a:solidFill>
              </a:rPr>
              <a:t>BTF Workshop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 6-7 May 2014 / LNF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0" y="2132856"/>
            <a:ext cx="652139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827584" y="4254169"/>
            <a:ext cx="136815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9592" y="2854677"/>
            <a:ext cx="136815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92080" y="314096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544" y="227861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Positron Beam</a:t>
            </a:r>
          </a:p>
          <a:p>
            <a:r>
              <a:rPr lang="en-US" i="1" dirty="0">
                <a:solidFill>
                  <a:srgbClr val="FFFFFF"/>
                </a:solidFill>
                <a:latin typeface="+mj-lt"/>
              </a:rPr>
              <a:t>4×10</a:t>
            </a:r>
            <a:r>
              <a:rPr lang="en-US" i="1" baseline="30000" dirty="0">
                <a:solidFill>
                  <a:srgbClr val="FFFFFF"/>
                </a:solidFill>
                <a:latin typeface="+mj-lt"/>
              </a:rPr>
              <a:t>9</a:t>
            </a:r>
            <a:r>
              <a:rPr lang="en-US" i="1" dirty="0">
                <a:solidFill>
                  <a:srgbClr val="FFFFFF"/>
                </a:solidFill>
                <a:latin typeface="+mj-lt"/>
              </a:rPr>
              <a:t> e</a:t>
            </a:r>
            <a:r>
              <a:rPr lang="en-US" i="1" baseline="30000" dirty="0">
                <a:solidFill>
                  <a:srgbClr val="FFFFFF"/>
                </a:solidFill>
                <a:latin typeface="+mj-lt"/>
              </a:rPr>
              <a:t>+</a:t>
            </a:r>
            <a:r>
              <a:rPr lang="en-US" i="1" dirty="0">
                <a:solidFill>
                  <a:srgbClr val="FFFFFF"/>
                </a:solidFill>
                <a:latin typeface="+mj-lt"/>
              </a:rPr>
              <a:t>/bunch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29483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Electron Beam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+mj-lt"/>
              </a:rPr>
              <a:t>3×10</a:t>
            </a:r>
            <a:r>
              <a:rPr lang="en-US" i="1" baseline="30000" dirty="0" smtClean="0">
                <a:solidFill>
                  <a:srgbClr val="FFFFFF"/>
                </a:solidFill>
                <a:latin typeface="+mj-lt"/>
              </a:rPr>
              <a:t>10</a:t>
            </a:r>
            <a:r>
              <a:rPr lang="en-US" i="1" dirty="0" smtClean="0">
                <a:solidFill>
                  <a:srgbClr val="FFFFFF"/>
                </a:solidFill>
                <a:latin typeface="+mj-lt"/>
              </a:rPr>
              <a:t> e</a:t>
            </a:r>
            <a:r>
              <a:rPr lang="en-US" i="1" baseline="30000" dirty="0" smtClean="0">
                <a:solidFill>
                  <a:srgbClr val="FFFFFF"/>
                </a:solidFill>
                <a:latin typeface="+mj-lt"/>
              </a:rPr>
              <a:t>-</a:t>
            </a:r>
            <a:r>
              <a:rPr lang="en-US" i="1" dirty="0" smtClean="0">
                <a:solidFill>
                  <a:srgbClr val="FFFFFF"/>
                </a:solidFill>
                <a:latin typeface="+mj-lt"/>
              </a:rPr>
              <a:t>/bunch</a:t>
            </a:r>
            <a:endParaRPr lang="en-US" i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" name="Picture 8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361528" y="4568548"/>
            <a:ext cx="1931999" cy="1608138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327527" y="3598168"/>
            <a:ext cx="308369" cy="80845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972963" y="3656740"/>
            <a:ext cx="2096049" cy="3224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4203865" y="3526971"/>
            <a:ext cx="2888416" cy="1630221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6" idx="1"/>
          </p:cNvCxnSpPr>
          <p:nvPr/>
        </p:nvCxnSpPr>
        <p:spPr>
          <a:xfrm flipV="1">
            <a:off x="6612236" y="1944299"/>
            <a:ext cx="681058" cy="76898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8548029">
            <a:off x="7067523" y="1284868"/>
            <a:ext cx="1224136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TO BTF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35896" y="2132856"/>
            <a:ext cx="1152128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81711" y="2707179"/>
            <a:ext cx="722154" cy="4337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095593" y="980728"/>
            <a:ext cx="0" cy="237906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7544" y="134076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PRIMARY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39952" y="134076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SECONDARY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1133762" cy="8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3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4325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BTF LAYOUT -  Secondary Beam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10800000">
            <a:off x="1749413" y="1772815"/>
            <a:ext cx="3974715" cy="2952328"/>
            <a:chOff x="755576" y="1052736"/>
            <a:chExt cx="3974715" cy="2952328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55576" y="1239839"/>
              <a:ext cx="3722687" cy="240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755576" y="1556792"/>
              <a:ext cx="504056" cy="1944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2519772" y="2240868"/>
              <a:ext cx="504056" cy="3024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26235" y="1472644"/>
              <a:ext cx="504056" cy="1944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2462039" y="-207404"/>
              <a:ext cx="504056" cy="3024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199" y="980728"/>
            <a:ext cx="8536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3-selectable thickness Copper Showering TARGET (</a:t>
            </a:r>
            <a:r>
              <a:rPr lang="en-US" sz="2400" b="1" dirty="0" err="1" smtClean="0">
                <a:solidFill>
                  <a:srgbClr val="FFFFFF"/>
                </a:solidFill>
              </a:rPr>
              <a:t>Targhettone</a:t>
            </a:r>
            <a:r>
              <a:rPr lang="en-US" sz="2400" b="1" dirty="0" smtClean="0">
                <a:solidFill>
                  <a:srgbClr val="FFFFFF"/>
                </a:solidFill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1.7, 2.0 </a:t>
            </a:r>
            <a:r>
              <a:rPr lang="en-US" sz="2400" dirty="0" smtClean="0">
                <a:solidFill>
                  <a:srgbClr val="FFFFFF"/>
                </a:solidFill>
              </a:rPr>
              <a:t>or 2.3 </a:t>
            </a:r>
            <a:r>
              <a:rPr lang="en-US" sz="2400" dirty="0">
                <a:solidFill>
                  <a:srgbClr val="FFFFFF"/>
                </a:solidFill>
              </a:rPr>
              <a:t>radiation lengths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3095" name="Group 3094"/>
          <p:cNvGrpSpPr/>
          <p:nvPr/>
        </p:nvGrpSpPr>
        <p:grpSpPr>
          <a:xfrm>
            <a:off x="-36512" y="1988840"/>
            <a:ext cx="2642567" cy="2808312"/>
            <a:chOff x="-36512" y="1988840"/>
            <a:chExt cx="2642567" cy="2808312"/>
          </a:xfrm>
        </p:grpSpPr>
        <p:sp>
          <p:nvSpPr>
            <p:cNvPr id="3073" name="TextBox 3072"/>
            <p:cNvSpPr txBox="1"/>
            <p:nvPr/>
          </p:nvSpPr>
          <p:spPr>
            <a:xfrm>
              <a:off x="1619672" y="4437112"/>
              <a:ext cx="9863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rgbClr val="FFFFFF"/>
                  </a:solidFill>
                </a:rPr>
                <a:t>Energy [MeV]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grpSp>
          <p:nvGrpSpPr>
            <p:cNvPr id="3094" name="Group 3093"/>
            <p:cNvGrpSpPr/>
            <p:nvPr/>
          </p:nvGrpSpPr>
          <p:grpSpPr>
            <a:xfrm>
              <a:off x="-36512" y="1988840"/>
              <a:ext cx="2304256" cy="2808312"/>
              <a:chOff x="-36512" y="2204864"/>
              <a:chExt cx="2304256" cy="2808312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395536" y="2204864"/>
                <a:ext cx="0" cy="25554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323528" y="4663185"/>
                <a:ext cx="194421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403648" y="2502945"/>
                <a:ext cx="0" cy="21602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403648" y="2754973"/>
                <a:ext cx="0" cy="190821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403648" y="3187021"/>
                <a:ext cx="0" cy="147616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1475656" y="2817689"/>
                <a:ext cx="5874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>
                    <a:solidFill>
                      <a:srgbClr val="FFFFFF"/>
                    </a:solidFill>
                  </a:rPr>
                  <a:t>10</a:t>
                </a:r>
                <a:r>
                  <a:rPr lang="en-US" i="1" baseline="30000" dirty="0">
                    <a:solidFill>
                      <a:srgbClr val="FFFFFF"/>
                    </a:solidFill>
                  </a:rPr>
                  <a:t>10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403648" y="4663185"/>
                <a:ext cx="0" cy="1791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2" name="Rectangle 3071"/>
              <p:cNvSpPr/>
              <p:nvPr/>
            </p:nvSpPr>
            <p:spPr>
              <a:xfrm>
                <a:off x="1115748" y="4643844"/>
                <a:ext cx="5484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 smtClean="0">
                    <a:solidFill>
                      <a:srgbClr val="FFFFFF"/>
                    </a:solidFill>
                  </a:rPr>
                  <a:t>510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-36512" y="2375987"/>
                <a:ext cx="98638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err="1" smtClean="0">
                    <a:solidFill>
                      <a:srgbClr val="FFFFFF"/>
                    </a:solidFill>
                  </a:rPr>
                  <a:t>Mult</a:t>
                </a:r>
                <a:endParaRPr lang="en-US" sz="105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076" name="Straight Connector 3075"/>
              <p:cNvCxnSpPr/>
              <p:nvPr/>
            </p:nvCxnSpPr>
            <p:spPr>
              <a:xfrm flipV="1">
                <a:off x="1259632" y="2375987"/>
                <a:ext cx="0" cy="2287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547664" y="2365938"/>
                <a:ext cx="0" cy="22871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8" name="Rectangle 3077"/>
              <p:cNvSpPr/>
              <p:nvPr/>
            </p:nvSpPr>
            <p:spPr>
              <a:xfrm>
                <a:off x="708264" y="4496403"/>
                <a:ext cx="1688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∫∫ </a:t>
                </a:r>
              </a:p>
            </p:txBody>
          </p:sp>
        </p:grpSp>
      </p:grpSp>
      <p:grpSp>
        <p:nvGrpSpPr>
          <p:cNvPr id="3093" name="Group 3092"/>
          <p:cNvGrpSpPr/>
          <p:nvPr/>
        </p:nvGrpSpPr>
        <p:grpSpPr>
          <a:xfrm>
            <a:off x="4937161" y="1340768"/>
            <a:ext cx="4027327" cy="3744416"/>
            <a:chOff x="4577121" y="1556792"/>
            <a:chExt cx="4027327" cy="374441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121" y="1556792"/>
              <a:ext cx="4027327" cy="374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724128" y="3933056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rgbClr val="FFFFFF"/>
                  </a:solidFill>
                </a:rPr>
                <a:t>For 10^8 </a:t>
              </a:r>
              <a:r>
                <a:rPr lang="en-US" i="1" u="sng" dirty="0" smtClean="0">
                  <a:solidFill>
                    <a:srgbClr val="FFFFFF"/>
                  </a:solidFill>
                </a:rPr>
                <a:t>e</a:t>
              </a:r>
              <a:r>
                <a:rPr lang="en-US" i="1" u="sng" baseline="30000" dirty="0" smtClean="0">
                  <a:solidFill>
                    <a:srgbClr val="FFFFFF"/>
                  </a:solidFill>
                </a:rPr>
                <a:t>+/</a:t>
              </a:r>
              <a:r>
                <a:rPr lang="en-US" i="1" u="sng" dirty="0" smtClean="0">
                  <a:solidFill>
                    <a:srgbClr val="FFFFFF"/>
                  </a:solidFill>
                </a:rPr>
                <a:t>e</a:t>
              </a:r>
              <a:r>
                <a:rPr lang="en-US" i="1" u="sng" baseline="30000" dirty="0" smtClean="0">
                  <a:solidFill>
                    <a:srgbClr val="FFFFFF"/>
                  </a:solidFill>
                </a:rPr>
                <a:t>-</a:t>
              </a:r>
              <a:r>
                <a:rPr lang="en-US" u="sng" dirty="0">
                  <a:solidFill>
                    <a:srgbClr val="FFFFFF"/>
                  </a:solidFill>
                </a:rPr>
                <a:t> </a:t>
              </a:r>
              <a:r>
                <a:rPr lang="en-US" u="sng" dirty="0" smtClean="0">
                  <a:solidFill>
                    <a:srgbClr val="FFFFFF"/>
                  </a:solidFill>
                </a:rPr>
                <a:t>primary particles</a:t>
              </a:r>
              <a:endParaRPr lang="en-US" u="sng" dirty="0">
                <a:solidFill>
                  <a:srgbClr val="FFFFFF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8028384" y="2053698"/>
              <a:ext cx="0" cy="291167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596336" y="2060848"/>
              <a:ext cx="9863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 smtClean="0">
                  <a:solidFill>
                    <a:srgbClr val="FFFFFF"/>
                  </a:solidFill>
                </a:rPr>
                <a:t>Mult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grpSp>
          <p:nvGrpSpPr>
            <p:cNvPr id="3091" name="Group 3090"/>
            <p:cNvGrpSpPr/>
            <p:nvPr/>
          </p:nvGrpSpPr>
          <p:grpSpPr>
            <a:xfrm>
              <a:off x="8291901" y="1808441"/>
              <a:ext cx="276999" cy="3102144"/>
              <a:chOff x="8623494" y="1808441"/>
              <a:chExt cx="368685" cy="310214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8784089" y="1808441"/>
                <a:ext cx="0" cy="31021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8784089" y="1952457"/>
                <a:ext cx="0" cy="295812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784089" y="2411612"/>
                <a:ext cx="0" cy="249897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 rot="5400000">
                <a:off x="8723416" y="2957767"/>
                <a:ext cx="168841" cy="3686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∫∫ </a:t>
                </a:r>
              </a:p>
            </p:txBody>
          </p:sp>
        </p:grpSp>
      </p:grpSp>
      <p:grpSp>
        <p:nvGrpSpPr>
          <p:cNvPr id="3090" name="Group 3089"/>
          <p:cNvGrpSpPr/>
          <p:nvPr/>
        </p:nvGrpSpPr>
        <p:grpSpPr>
          <a:xfrm>
            <a:off x="460090" y="5203527"/>
            <a:ext cx="1869070" cy="1393825"/>
            <a:chOff x="460090" y="5203527"/>
            <a:chExt cx="1869070" cy="1393825"/>
          </a:xfrm>
        </p:grpSpPr>
        <p:pic>
          <p:nvPicPr>
            <p:cNvPr id="56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35" y="5203527"/>
              <a:ext cx="1851025" cy="139382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088" name="TextBox 3087"/>
            <p:cNvSpPr txBox="1"/>
            <p:nvPr/>
          </p:nvSpPr>
          <p:spPr>
            <a:xfrm>
              <a:off x="460090" y="5212837"/>
              <a:ext cx="1087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</a:rPr>
                <a:t>Primary Beam</a:t>
              </a:r>
            </a:p>
            <a:p>
              <a:pPr algn="ctr"/>
              <a:r>
                <a:rPr lang="en-US" sz="1200" dirty="0" err="1" smtClean="0">
                  <a:solidFill>
                    <a:srgbClr val="FFFFFF"/>
                  </a:solidFill>
                </a:rPr>
                <a:t>YAG:Ce</a:t>
              </a:r>
              <a:r>
                <a:rPr lang="en-US" sz="1200" dirty="0" smtClean="0">
                  <a:solidFill>
                    <a:srgbClr val="FFFFFF"/>
                  </a:solidFill>
                </a:rPr>
                <a:t> FLAG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089" name="Group 3088"/>
          <p:cNvGrpSpPr/>
          <p:nvPr/>
        </p:nvGrpSpPr>
        <p:grpSpPr>
          <a:xfrm>
            <a:off x="6417680" y="5157192"/>
            <a:ext cx="1610704" cy="1528531"/>
            <a:chOff x="5121536" y="5157192"/>
            <a:chExt cx="1610704" cy="162437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1536" y="5157192"/>
              <a:ext cx="1610704" cy="162437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9" name="TextBox 58"/>
            <p:cNvSpPr txBox="1"/>
            <p:nvPr/>
          </p:nvSpPr>
          <p:spPr>
            <a:xfrm>
              <a:off x="5220072" y="6202975"/>
              <a:ext cx="1336413" cy="49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FFFF"/>
                  </a:solidFill>
                </a:rPr>
                <a:t>Secondary Beam</a:t>
              </a:r>
            </a:p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2cm</a:t>
              </a:r>
              <a:r>
                <a:rPr lang="en-US" sz="1200" baseline="30000" dirty="0" smtClean="0">
                  <a:solidFill>
                    <a:srgbClr val="FFFFFF"/>
                  </a:solidFill>
                </a:rPr>
                <a:t>2</a:t>
              </a:r>
              <a:r>
                <a:rPr lang="en-US" sz="1200" dirty="0" smtClean="0">
                  <a:solidFill>
                    <a:srgbClr val="FFFFFF"/>
                  </a:solidFill>
                </a:rPr>
                <a:t> MEDIPIX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1133762" cy="859465"/>
          </a:xfrm>
          <a:prstGeom prst="rect">
            <a:avLst/>
          </a:prstGeom>
        </p:spPr>
      </p:pic>
      <p:pic>
        <p:nvPicPr>
          <p:cNvPr id="3092" name="Picture 309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4799510"/>
            <a:ext cx="2047498" cy="13956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51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NF0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FF00"/>
                </a:solidFill>
                <a:latin typeface="Eras Bold ITC" pitchFamily="34" charset="0"/>
              </a:rPr>
              <a:t>LNF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083051" y="4140201"/>
            <a:ext cx="2603500" cy="15621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sz="3200">
              <a:solidFill>
                <a:srgbClr val="FFFF00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038990" y="5802313"/>
            <a:ext cx="842448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FLAME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118225" y="5988289"/>
            <a:ext cx="1246180" cy="36933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SPARC-LAB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7417" name="CasellaDiTesto 10"/>
          <p:cNvSpPr txBox="1">
            <a:spLocks noChangeArrowheads="1"/>
          </p:cNvSpPr>
          <p:nvPr/>
        </p:nvSpPr>
        <p:spPr bwMode="auto">
          <a:xfrm>
            <a:off x="899592" y="3501008"/>
            <a:ext cx="4237859" cy="584776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2F2F2"/>
                </a:solidFill>
              </a:rPr>
              <a:t>The SPARC-LAB complex</a:t>
            </a:r>
            <a:endParaRPr lang="en-US" sz="3200" dirty="0">
              <a:solidFill>
                <a:srgbClr val="F2F2F2"/>
              </a:solidFill>
            </a:endParaRPr>
          </a:p>
        </p:txBody>
      </p:sp>
      <p:cxnSp>
        <p:nvCxnSpPr>
          <p:cNvPr id="5" name="Connettore 2 4"/>
          <p:cNvCxnSpPr>
            <a:stCxn id="17414" idx="0"/>
          </p:cNvCxnSpPr>
          <p:nvPr/>
        </p:nvCxnSpPr>
        <p:spPr>
          <a:xfrm flipH="1" flipV="1">
            <a:off x="5786442" y="5165965"/>
            <a:ext cx="954873" cy="822324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3131613" y="4819651"/>
            <a:ext cx="1902876" cy="982662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0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395536" y="1844824"/>
            <a:ext cx="8280920" cy="4824536"/>
            <a:chOff x="1177008" y="2214106"/>
            <a:chExt cx="9692571" cy="7125858"/>
          </a:xfrm>
        </p:grpSpPr>
        <p:grpSp>
          <p:nvGrpSpPr>
            <p:cNvPr id="28676" name="Gruppo 41"/>
            <p:cNvGrpSpPr>
              <a:grpSpLocks/>
            </p:cNvGrpSpPr>
            <p:nvPr/>
          </p:nvGrpSpPr>
          <p:grpSpPr bwMode="auto">
            <a:xfrm>
              <a:off x="1177008" y="2214106"/>
              <a:ext cx="9692571" cy="7125858"/>
              <a:chOff x="1259632" y="908721"/>
              <a:chExt cx="6815090" cy="5010369"/>
            </a:xfrm>
          </p:grpSpPr>
          <p:pic>
            <p:nvPicPr>
              <p:cNvPr id="28686" name="Immagine 4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908721"/>
                <a:ext cx="6120000" cy="5010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sellaDiTesto 32"/>
              <p:cNvSpPr txBox="1"/>
              <p:nvPr/>
            </p:nvSpPr>
            <p:spPr>
              <a:xfrm>
                <a:off x="6300193" y="3933057"/>
                <a:ext cx="912913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smtClean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COMB</a:t>
                </a:r>
                <a:endPara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endParaRPr>
              </a:p>
            </p:txBody>
          </p:sp>
          <p:cxnSp>
            <p:nvCxnSpPr>
              <p:cNvPr id="17" name="Connettore 2 34"/>
              <p:cNvCxnSpPr>
                <a:stCxn id="16" idx="0"/>
              </p:cNvCxnSpPr>
              <p:nvPr/>
            </p:nvCxnSpPr>
            <p:spPr>
              <a:xfrm flipH="1" flipV="1">
                <a:off x="5364585" y="3717584"/>
                <a:ext cx="1392065" cy="2154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9" name="Connettore 2 38"/>
              <p:cNvCxnSpPr/>
              <p:nvPr/>
            </p:nvCxnSpPr>
            <p:spPr>
              <a:xfrm>
                <a:off x="3446547" y="1972905"/>
                <a:ext cx="2277492" cy="2319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" name="CasellaDiTesto 32"/>
              <p:cNvSpPr txBox="1"/>
              <p:nvPr/>
            </p:nvSpPr>
            <p:spPr>
              <a:xfrm>
                <a:off x="4788023" y="4725145"/>
                <a:ext cx="1459568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 err="1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THz</a:t>
                </a: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 Source</a:t>
                </a:r>
              </a:p>
            </p:txBody>
          </p:sp>
          <p:cxnSp>
            <p:nvCxnSpPr>
              <p:cNvPr id="21" name="Connettore 2 34"/>
              <p:cNvCxnSpPr/>
              <p:nvPr/>
            </p:nvCxnSpPr>
            <p:spPr>
              <a:xfrm flipH="1" flipV="1">
                <a:off x="5220551" y="3789013"/>
                <a:ext cx="215461" cy="9187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2" name="CasellaDiTesto 32"/>
              <p:cNvSpPr txBox="1"/>
              <p:nvPr/>
            </p:nvSpPr>
            <p:spPr>
              <a:xfrm>
                <a:off x="6871030" y="2924945"/>
                <a:ext cx="1203692" cy="74953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FEL</a:t>
                </a:r>
              </a:p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(2colors)</a:t>
                </a:r>
              </a:p>
            </p:txBody>
          </p:sp>
          <p:cxnSp>
            <p:nvCxnSpPr>
              <p:cNvPr id="23" name="Connettore 2 34"/>
              <p:cNvCxnSpPr>
                <a:stCxn id="22" idx="0"/>
              </p:cNvCxnSpPr>
              <p:nvPr/>
            </p:nvCxnSpPr>
            <p:spPr>
              <a:xfrm flipH="1" flipV="1">
                <a:off x="6712890" y="2390127"/>
                <a:ext cx="759987" cy="5348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4" name="CasellaDiTesto 32"/>
              <p:cNvSpPr txBox="1"/>
              <p:nvPr/>
            </p:nvSpPr>
            <p:spPr>
              <a:xfrm>
                <a:off x="6137242" y="1409758"/>
                <a:ext cx="645736" cy="42830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l" defTabSz="45603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Calibri"/>
                  </a:rPr>
                  <a:t>EOS</a:t>
                </a:r>
              </a:p>
            </p:txBody>
          </p:sp>
          <p:cxnSp>
            <p:nvCxnSpPr>
              <p:cNvPr id="27" name="Connettore 2 34"/>
              <p:cNvCxnSpPr>
                <a:stCxn id="24" idx="2"/>
              </p:cNvCxnSpPr>
              <p:nvPr/>
            </p:nvCxnSpPr>
            <p:spPr>
              <a:xfrm flipH="1">
                <a:off x="6361081" y="1838064"/>
                <a:ext cx="99028" cy="40675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6" name="CasellaDiTesto 43"/>
            <p:cNvSpPr txBox="1"/>
            <p:nvPr/>
          </p:nvSpPr>
          <p:spPr>
            <a:xfrm>
              <a:off x="3399259" y="2645220"/>
              <a:ext cx="2855363" cy="67343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l" defTabSz="45603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Thomson X-</a:t>
              </a:r>
              <a:r>
                <a:rPr lang="it-IT" sz="1800" b="1" spc="50" dirty="0" err="1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ray</a:t>
              </a:r>
              <a:endParaRPr lang="it-IT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7" name="Connettore 2 45"/>
            <p:cNvCxnSpPr>
              <a:stCxn id="6" idx="3"/>
            </p:cNvCxnSpPr>
            <p:nvPr/>
          </p:nvCxnSpPr>
          <p:spPr>
            <a:xfrm>
              <a:off x="6254622" y="2981937"/>
              <a:ext cx="657315" cy="56429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Connettore 1 54"/>
            <p:cNvCxnSpPr/>
            <p:nvPr/>
          </p:nvCxnSpPr>
          <p:spPr>
            <a:xfrm>
              <a:off x="3430013" y="5799264"/>
              <a:ext cx="717659" cy="40964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Connettore 1 56"/>
            <p:cNvCxnSpPr/>
            <p:nvPr/>
          </p:nvCxnSpPr>
          <p:spPr>
            <a:xfrm flipV="1">
              <a:off x="4147672" y="3647852"/>
              <a:ext cx="2764259" cy="25610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ttore 1 60"/>
            <p:cNvCxnSpPr/>
            <p:nvPr/>
          </p:nvCxnSpPr>
          <p:spPr>
            <a:xfrm>
              <a:off x="6957165" y="3671987"/>
              <a:ext cx="308022" cy="20481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CasellaDiTesto 43"/>
            <p:cNvSpPr txBox="1"/>
            <p:nvPr/>
          </p:nvSpPr>
          <p:spPr>
            <a:xfrm>
              <a:off x="1381836" y="3706397"/>
              <a:ext cx="1510228" cy="67343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AF27F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l" defTabSz="45603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FLAME</a:t>
              </a:r>
            </a:p>
          </p:txBody>
        </p:sp>
        <p:cxnSp>
          <p:nvCxnSpPr>
            <p:cNvPr id="12" name="Connettore 2 45"/>
            <p:cNvCxnSpPr/>
            <p:nvPr/>
          </p:nvCxnSpPr>
          <p:spPr>
            <a:xfrm>
              <a:off x="1893079" y="4348053"/>
              <a:ext cx="206406" cy="1348007"/>
            </a:xfrm>
            <a:prstGeom prst="straightConnector1">
              <a:avLst/>
            </a:prstGeom>
            <a:ln>
              <a:solidFill>
                <a:srgbClr val="FAF27F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CasellaDiTesto 43"/>
            <p:cNvSpPr txBox="1"/>
            <p:nvPr/>
          </p:nvSpPr>
          <p:spPr>
            <a:xfrm>
              <a:off x="3599363" y="3491556"/>
              <a:ext cx="1173605" cy="67343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130039" tIns="65020" rIns="130039" bIns="650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l" defTabSz="45603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1" spc="50" dirty="0" smtClean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</a:rPr>
                <a:t>EXIN</a:t>
              </a:r>
              <a:endParaRPr lang="it-IT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2114" y="188971"/>
            <a:ext cx="8991600" cy="20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501" tIns="47753" rIns="95501" bIns="47753">
            <a:spAutoFit/>
          </a:bodyPr>
          <a:lstStyle>
            <a:lvl1pPr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957263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r>
              <a:rPr lang="en-US" sz="44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SPARC_LAB </a:t>
            </a:r>
            <a:endParaRPr lang="en-US" sz="44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ources for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lasma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ccelerators and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adiation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ompton with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asers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nd </a:t>
            </a:r>
            <a:r>
              <a:rPr lang="en-US" sz="20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000" b="1" dirty="0">
                <a:latin typeface="Times New Roman" charset="0"/>
                <a:ea typeface="ＭＳ Ｐゴシック" charset="0"/>
                <a:cs typeface="ＭＳ Ｐゴシック" charset="0"/>
              </a:rPr>
              <a:t>eams</a:t>
            </a:r>
          </a:p>
          <a:p>
            <a:endParaRPr lang="en-US" sz="4400" b="1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magin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60" y="764853"/>
            <a:ext cx="6912694" cy="463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051721" y="188640"/>
            <a:ext cx="4464496" cy="584596"/>
          </a:xfrm>
          <a:prstGeom prst="rect">
            <a:avLst/>
          </a:prstGeom>
          <a:noFill/>
        </p:spPr>
        <p:txBody>
          <a:bodyPr wrap="square" lIns="91260" tIns="45631" rIns="91260" bIns="45631">
            <a:spAutoFit/>
          </a:bodyPr>
          <a:lstStyle/>
          <a:p>
            <a:pPr algn="l"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 err="1" smtClean="0">
                <a:solidFill>
                  <a:srgbClr val="FFFFFF"/>
                </a:solidFill>
              </a:rPr>
              <a:t>Ti:Sa</a:t>
            </a:r>
            <a:r>
              <a:rPr lang="it-IT" sz="3200" dirty="0" smtClean="0">
                <a:solidFill>
                  <a:srgbClr val="FFFFFF"/>
                </a:solidFill>
              </a:rPr>
              <a:t> </a:t>
            </a:r>
            <a:r>
              <a:rPr lang="it-IT" sz="3200" dirty="0">
                <a:solidFill>
                  <a:srgbClr val="FFFFFF"/>
                </a:solidFill>
              </a:rPr>
              <a:t>FLAME laser</a:t>
            </a:r>
          </a:p>
        </p:txBody>
      </p:sp>
      <p:sp>
        <p:nvSpPr>
          <p:cNvPr id="6" name="Ovale 5"/>
          <p:cNvSpPr/>
          <p:nvPr/>
        </p:nvSpPr>
        <p:spPr>
          <a:xfrm>
            <a:off x="1980163" y="3429033"/>
            <a:ext cx="503411" cy="216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156" y="5661422"/>
            <a:ext cx="1512465" cy="64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>
                <a:solidFill>
                  <a:prstClr val="white"/>
                </a:solidFill>
                <a:latin typeface="Calibri"/>
              </a:rPr>
              <a:t>Stretcher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68141" y="5661422"/>
            <a:ext cx="1799332" cy="6474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>
                <a:solidFill>
                  <a:prstClr val="white"/>
                </a:solidFill>
                <a:latin typeface="Calibri"/>
              </a:rPr>
              <a:t>Amplifiers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428017" y="5661422"/>
            <a:ext cx="1727895" cy="6474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>
                <a:solidFill>
                  <a:prstClr val="white"/>
                </a:solidFill>
                <a:latin typeface="Calibri"/>
              </a:rPr>
              <a:t>Compressor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443889" y="5661422"/>
            <a:ext cx="2448967" cy="10799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>
                <a:solidFill>
                  <a:prstClr val="white"/>
                </a:solidFill>
                <a:latin typeface="Calibri"/>
              </a:rPr>
              <a:t>LWFA</a:t>
            </a:r>
          </a:p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>
                <a:solidFill>
                  <a:prstClr val="white"/>
                </a:solidFill>
                <a:latin typeface="Calibri"/>
              </a:rPr>
              <a:t>Electron Self </a:t>
            </a:r>
            <a:r>
              <a:rPr lang="it-IT" sz="1800" dirty="0" err="1">
                <a:solidFill>
                  <a:prstClr val="white"/>
                </a:solidFill>
                <a:latin typeface="Calibri"/>
              </a:rPr>
              <a:t>Injection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>
                <a:solidFill>
                  <a:prstClr val="white"/>
                </a:solidFill>
                <a:latin typeface="Calibri"/>
              </a:rPr>
              <a:t>And</a:t>
            </a:r>
          </a:p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>
                <a:solidFill>
                  <a:prstClr val="white"/>
                </a:solidFill>
                <a:latin typeface="Calibri"/>
              </a:rPr>
              <a:t>Protons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Connettore 2 11"/>
          <p:cNvCxnSpPr>
            <a:stCxn id="6" idx="3"/>
            <a:endCxn id="7" idx="0"/>
          </p:cNvCxnSpPr>
          <p:nvPr/>
        </p:nvCxnSpPr>
        <p:spPr>
          <a:xfrm flipH="1">
            <a:off x="1007944" y="3613423"/>
            <a:ext cx="1045889" cy="20482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1980163" y="3645545"/>
            <a:ext cx="503411" cy="287982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2483695" y="3501555"/>
            <a:ext cx="504527" cy="287982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3276202" y="3429000"/>
            <a:ext cx="1656457" cy="656332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Connettore 2 16"/>
          <p:cNvCxnSpPr>
            <a:stCxn id="13" idx="4"/>
            <a:endCxn id="8" idx="0"/>
          </p:cNvCxnSpPr>
          <p:nvPr/>
        </p:nvCxnSpPr>
        <p:spPr>
          <a:xfrm>
            <a:off x="2231456" y="3933802"/>
            <a:ext cx="936501" cy="17278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14" idx="4"/>
            <a:endCxn id="8" idx="0"/>
          </p:cNvCxnSpPr>
          <p:nvPr/>
        </p:nvCxnSpPr>
        <p:spPr>
          <a:xfrm>
            <a:off x="2735957" y="3789785"/>
            <a:ext cx="431973" cy="18718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5" idx="4"/>
          </p:cNvCxnSpPr>
          <p:nvPr/>
        </p:nvCxnSpPr>
        <p:spPr>
          <a:xfrm flipH="1">
            <a:off x="3203527" y="4085333"/>
            <a:ext cx="900783" cy="15035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Ovale 21"/>
          <p:cNvSpPr/>
          <p:nvPr/>
        </p:nvSpPr>
        <p:spPr>
          <a:xfrm>
            <a:off x="5867921" y="2565053"/>
            <a:ext cx="719956" cy="64740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Connettore 2 23"/>
          <p:cNvCxnSpPr>
            <a:stCxn id="22" idx="4"/>
            <a:endCxn id="9" idx="0"/>
          </p:cNvCxnSpPr>
          <p:nvPr/>
        </p:nvCxnSpPr>
        <p:spPr>
          <a:xfrm flipH="1">
            <a:off x="5292106" y="3212730"/>
            <a:ext cx="936501" cy="24489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Ovale 24"/>
          <p:cNvSpPr/>
          <p:nvPr/>
        </p:nvSpPr>
        <p:spPr>
          <a:xfrm>
            <a:off x="6516442" y="3860983"/>
            <a:ext cx="431974" cy="431973"/>
          </a:xfrm>
          <a:prstGeom prst="ellipse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260" tIns="45631" rIns="91260" bIns="45631" anchor="ctr"/>
          <a:lstStyle/>
          <a:p>
            <a:pPr defTabSz="912607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Connettore 2 26"/>
          <p:cNvCxnSpPr>
            <a:stCxn id="25" idx="5"/>
            <a:endCxn id="10" idx="0"/>
          </p:cNvCxnSpPr>
          <p:nvPr/>
        </p:nvCxnSpPr>
        <p:spPr>
          <a:xfrm>
            <a:off x="6885210" y="4229694"/>
            <a:ext cx="783219" cy="14317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540568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0" descr="SPARC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8" name="Group 3"/>
          <p:cNvGrpSpPr>
            <a:grpSpLocks/>
          </p:cNvGrpSpPr>
          <p:nvPr/>
        </p:nvGrpSpPr>
        <p:grpSpPr bwMode="auto">
          <a:xfrm>
            <a:off x="7501092" y="2197037"/>
            <a:ext cx="1393031" cy="1831703"/>
            <a:chOff x="6720" y="1968"/>
            <a:chExt cx="1248" cy="1641"/>
          </a:xfrm>
        </p:grpSpPr>
        <p:sp>
          <p:nvSpPr>
            <p:cNvPr id="2120708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34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ea typeface="ヒラギノ明朝 Pro W3" charset="0"/>
                </a:rPr>
                <a:t>S-band Gun</a:t>
              </a:r>
            </a:p>
          </p:txBody>
        </p:sp>
        <p:sp>
          <p:nvSpPr>
            <p:cNvPr id="2120709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</p:grp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7233048" y="428625"/>
            <a:ext cx="1394148" cy="1394148"/>
            <a:chOff x="6480" y="384"/>
            <a:chExt cx="1248" cy="1248"/>
          </a:xfrm>
        </p:grpSpPr>
        <p:sp>
          <p:nvSpPr>
            <p:cNvPr id="2120711" name="Text Box 7"/>
            <p:cNvSpPr txBox="1">
              <a:spLocks/>
            </p:cNvSpPr>
            <p:nvPr/>
          </p:nvSpPr>
          <p:spPr bwMode="auto">
            <a:xfrm>
              <a:off x="6480" y="384"/>
              <a:ext cx="1248" cy="63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FF"/>
                  </a:solidFill>
                  <a:ea typeface="ヒラギノ明朝 Pro W3" charset="0"/>
                </a:rPr>
                <a:t>Velocity Bunching</a:t>
              </a:r>
            </a:p>
          </p:txBody>
        </p:sp>
        <p:sp>
          <p:nvSpPr>
            <p:cNvPr id="2120712" name="Line 8"/>
            <p:cNvSpPr>
              <a:spLocks noChangeShapeType="1"/>
            </p:cNvSpPr>
            <p:nvPr/>
          </p:nvSpPr>
          <p:spPr bwMode="auto">
            <a:xfrm flipH="1">
              <a:off x="6912" y="1008"/>
              <a:ext cx="144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</p:grpSp>
      <p:grpSp>
        <p:nvGrpSpPr>
          <p:cNvPr id="39940" name="Group 9"/>
          <p:cNvGrpSpPr>
            <a:grpSpLocks/>
          </p:cNvGrpSpPr>
          <p:nvPr/>
        </p:nvGrpSpPr>
        <p:grpSpPr bwMode="auto">
          <a:xfrm>
            <a:off x="6000779" y="2251398"/>
            <a:ext cx="1659806" cy="1779220"/>
            <a:chOff x="5376" y="2016"/>
            <a:chExt cx="1488" cy="1596"/>
          </a:xfrm>
        </p:grpSpPr>
        <p:sp>
          <p:nvSpPr>
            <p:cNvPr id="2120714" name="Text Box 10"/>
            <p:cNvSpPr txBox="1">
              <a:spLocks/>
            </p:cNvSpPr>
            <p:nvPr/>
          </p:nvSpPr>
          <p:spPr bwMode="auto">
            <a:xfrm>
              <a:off x="5376" y="2977"/>
              <a:ext cx="1248" cy="6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FF"/>
                  </a:solidFill>
                  <a:ea typeface="ヒラギノ明朝 Pro W3" charset="0"/>
                </a:rPr>
                <a:t>Long Solenoids</a:t>
              </a:r>
            </a:p>
          </p:txBody>
        </p:sp>
        <p:sp>
          <p:nvSpPr>
            <p:cNvPr id="2120715" name="Line 11"/>
            <p:cNvSpPr>
              <a:spLocks noChangeShapeType="1"/>
            </p:cNvSpPr>
            <p:nvPr/>
          </p:nvSpPr>
          <p:spPr bwMode="auto">
            <a:xfrm flipV="1">
              <a:off x="6000" y="2256"/>
              <a:ext cx="283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  <p:sp>
          <p:nvSpPr>
            <p:cNvPr id="2120716" name="Line 12"/>
            <p:cNvSpPr>
              <a:spLocks noChangeShapeType="1"/>
            </p:cNvSpPr>
            <p:nvPr/>
          </p:nvSpPr>
          <p:spPr bwMode="auto">
            <a:xfrm flipV="1">
              <a:off x="6432" y="2016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</p:grpSp>
      <p:grpSp>
        <p:nvGrpSpPr>
          <p:cNvPr id="39941" name="Group 13"/>
          <p:cNvGrpSpPr>
            <a:grpSpLocks/>
          </p:cNvGrpSpPr>
          <p:nvPr/>
        </p:nvGrpSpPr>
        <p:grpSpPr bwMode="auto">
          <a:xfrm>
            <a:off x="3214687" y="1125141"/>
            <a:ext cx="2518172" cy="2126382"/>
            <a:chOff x="2880" y="1008"/>
            <a:chExt cx="2256" cy="1904"/>
          </a:xfrm>
        </p:grpSpPr>
        <p:sp>
          <p:nvSpPr>
            <p:cNvPr id="2120718" name="Line 14"/>
            <p:cNvSpPr>
              <a:spLocks noChangeShapeType="1"/>
            </p:cNvSpPr>
            <p:nvPr/>
          </p:nvSpPr>
          <p:spPr bwMode="auto">
            <a:xfrm flipV="1">
              <a:off x="4096" y="2448"/>
              <a:ext cx="1040" cy="4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  <p:sp>
          <p:nvSpPr>
            <p:cNvPr id="2120719" name="Text Box 15"/>
            <p:cNvSpPr txBox="1">
              <a:spLocks/>
            </p:cNvSpPr>
            <p:nvPr/>
          </p:nvSpPr>
          <p:spPr bwMode="auto">
            <a:xfrm>
              <a:off x="2880" y="1008"/>
              <a:ext cx="1392" cy="9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0000"/>
                  </a:solidFill>
                  <a:ea typeface="ヒラギノ明朝 Pro W3" charset="0"/>
                </a:rPr>
                <a:t>Diagnostic and Matching</a:t>
              </a:r>
            </a:p>
          </p:txBody>
        </p:sp>
        <p:sp>
          <p:nvSpPr>
            <p:cNvPr id="2120720" name="Line 16"/>
            <p:cNvSpPr>
              <a:spLocks noChangeShapeType="1"/>
            </p:cNvSpPr>
            <p:nvPr/>
          </p:nvSpPr>
          <p:spPr bwMode="auto">
            <a:xfrm>
              <a:off x="3552" y="1872"/>
              <a:ext cx="1056" cy="7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</p:grpSp>
      <p:grpSp>
        <p:nvGrpSpPr>
          <p:cNvPr id="39942" name="Group 17"/>
          <p:cNvGrpSpPr>
            <a:grpSpLocks/>
          </p:cNvGrpSpPr>
          <p:nvPr/>
        </p:nvGrpSpPr>
        <p:grpSpPr bwMode="auto">
          <a:xfrm>
            <a:off x="4715993" y="3911539"/>
            <a:ext cx="1552649" cy="1147465"/>
            <a:chOff x="4224" y="3504"/>
            <a:chExt cx="1392" cy="1028"/>
          </a:xfrm>
        </p:grpSpPr>
        <p:sp>
          <p:nvSpPr>
            <p:cNvPr id="2120722" name="Text Box 18"/>
            <p:cNvSpPr txBox="1">
              <a:spLocks/>
            </p:cNvSpPr>
            <p:nvPr/>
          </p:nvSpPr>
          <p:spPr bwMode="auto">
            <a:xfrm>
              <a:off x="4224" y="4174"/>
              <a:ext cx="1392" cy="358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FF"/>
                  </a:solidFill>
                  <a:ea typeface="ヒラギノ明朝 Pro W3" charset="0"/>
                </a:rPr>
                <a:t>Seeding</a:t>
              </a:r>
            </a:p>
          </p:txBody>
        </p:sp>
        <p:sp>
          <p:nvSpPr>
            <p:cNvPr id="2120723" name="Line 19"/>
            <p:cNvSpPr>
              <a:spLocks noChangeShapeType="1"/>
            </p:cNvSpPr>
            <p:nvPr/>
          </p:nvSpPr>
          <p:spPr bwMode="auto">
            <a:xfrm flipV="1">
              <a:off x="4800" y="3504"/>
              <a:ext cx="48" cy="6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</p:grpSp>
      <p:grpSp>
        <p:nvGrpSpPr>
          <p:cNvPr id="39944" name="Group 23"/>
          <p:cNvGrpSpPr>
            <a:grpSpLocks/>
          </p:cNvGrpSpPr>
          <p:nvPr/>
        </p:nvGrpSpPr>
        <p:grpSpPr bwMode="auto">
          <a:xfrm>
            <a:off x="5304236" y="428961"/>
            <a:ext cx="2356322" cy="2303859"/>
            <a:chOff x="4752" y="384"/>
            <a:chExt cx="2112" cy="2064"/>
          </a:xfrm>
        </p:grpSpPr>
        <p:grpSp>
          <p:nvGrpSpPr>
            <p:cNvPr id="39958" name="Group 24"/>
            <p:cNvGrpSpPr>
              <a:grpSpLocks/>
            </p:cNvGrpSpPr>
            <p:nvPr/>
          </p:nvGrpSpPr>
          <p:grpSpPr bwMode="auto">
            <a:xfrm>
              <a:off x="4752" y="384"/>
              <a:ext cx="2112" cy="2064"/>
              <a:chOff x="4752" y="384"/>
              <a:chExt cx="2112" cy="2064"/>
            </a:xfrm>
          </p:grpSpPr>
          <p:sp>
            <p:nvSpPr>
              <p:cNvPr id="2120729" name="Line 25"/>
              <p:cNvSpPr>
                <a:spLocks noChangeShapeType="1"/>
              </p:cNvSpPr>
              <p:nvPr/>
            </p:nvSpPr>
            <p:spPr bwMode="auto">
              <a:xfrm flipV="1">
                <a:off x="5136" y="1632"/>
                <a:ext cx="1728" cy="81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pPr defTabSz="641823">
                  <a:defRPr/>
                </a:pPr>
                <a:endParaRPr lang="en-US" sz="2700"/>
              </a:p>
            </p:txBody>
          </p:sp>
          <p:sp>
            <p:nvSpPr>
              <p:cNvPr id="2120730" name="Text Box 26"/>
              <p:cNvSpPr txBox="1">
                <a:spLocks/>
              </p:cNvSpPr>
              <p:nvPr/>
            </p:nvSpPr>
            <p:spPr bwMode="auto">
              <a:xfrm>
                <a:off x="4752" y="384"/>
                <a:ext cx="1248" cy="910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3pPr>
                <a:lvl4pPr marL="1370013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4pPr>
                <a:lvl5pPr marL="1830388" algn="l"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5pPr>
                <a:lvl6pPr marL="22875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6pPr>
                <a:lvl7pPr marL="27447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7pPr>
                <a:lvl8pPr marL="32019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8pPr>
                <a:lvl9pPr marL="3659188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merican Typewriter" charset="0"/>
                    <a:ea typeface="ＭＳ Ｐゴシック" charset="0"/>
                  </a:defRPr>
                </a:lvl9pPr>
              </a:lstStyle>
              <a:p>
                <a:pPr algn="ctr" defTabSz="641823">
                  <a:spcBef>
                    <a:spcPct val="50000"/>
                  </a:spcBef>
                  <a:defRPr/>
                </a:pPr>
                <a:r>
                  <a:rPr lang="en-US" sz="2000">
                    <a:solidFill>
                      <a:srgbClr val="FFFF00"/>
                    </a:solidFill>
                    <a:ea typeface="ヒラギノ明朝 Pro W3" charset="0"/>
                  </a:rPr>
                  <a:t>150 MeV S-band linac</a:t>
                </a:r>
              </a:p>
            </p:txBody>
          </p:sp>
          <p:sp>
            <p:nvSpPr>
              <p:cNvPr id="2120731" name="Line 27"/>
              <p:cNvSpPr>
                <a:spLocks noChangeShapeType="1"/>
              </p:cNvSpPr>
              <p:nvPr/>
            </p:nvSpPr>
            <p:spPr bwMode="auto">
              <a:xfrm>
                <a:off x="5376" y="1248"/>
                <a:ext cx="859" cy="67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18" tIns="45706" rIns="91418" bIns="45706">
                <a:spAutoFit/>
              </a:bodyPr>
              <a:lstStyle/>
              <a:p>
                <a:pPr defTabSz="641823">
                  <a:defRPr/>
                </a:pPr>
                <a:endParaRPr lang="en-US" sz="2700"/>
              </a:p>
            </p:txBody>
          </p:sp>
        </p:grpSp>
        <p:sp>
          <p:nvSpPr>
            <p:cNvPr id="2120732" name="Text Box 28"/>
            <p:cNvSpPr txBox="1">
              <a:spLocks/>
            </p:cNvSpPr>
            <p:nvPr/>
          </p:nvSpPr>
          <p:spPr bwMode="auto">
            <a:xfrm>
              <a:off x="5472" y="1777"/>
              <a:ext cx="667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ea typeface="ヒラギノ明朝 Pro W3" charset="0"/>
                </a:rPr>
                <a:t>12 m</a:t>
              </a:r>
            </a:p>
          </p:txBody>
        </p:sp>
      </p:grpSp>
      <p:grpSp>
        <p:nvGrpSpPr>
          <p:cNvPr id="39945" name="Group 29"/>
          <p:cNvGrpSpPr>
            <a:grpSpLocks/>
          </p:cNvGrpSpPr>
          <p:nvPr/>
        </p:nvGrpSpPr>
        <p:grpSpPr bwMode="auto">
          <a:xfrm>
            <a:off x="696522" y="1649760"/>
            <a:ext cx="3750469" cy="3333006"/>
            <a:chOff x="624" y="1477"/>
            <a:chExt cx="3360" cy="2987"/>
          </a:xfrm>
        </p:grpSpPr>
        <p:sp>
          <p:nvSpPr>
            <p:cNvPr id="2120734" name="Line 30"/>
            <p:cNvSpPr>
              <a:spLocks noChangeShapeType="1"/>
            </p:cNvSpPr>
            <p:nvPr/>
          </p:nvSpPr>
          <p:spPr bwMode="auto">
            <a:xfrm flipV="1">
              <a:off x="624" y="2928"/>
              <a:ext cx="3360" cy="153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  <p:sp>
          <p:nvSpPr>
            <p:cNvPr id="2120735" name="Text Box 31"/>
            <p:cNvSpPr txBox="1">
              <a:spLocks/>
            </p:cNvSpPr>
            <p:nvPr/>
          </p:nvSpPr>
          <p:spPr bwMode="auto">
            <a:xfrm>
              <a:off x="768" y="1477"/>
              <a:ext cx="1392" cy="1876"/>
            </a:xfrm>
            <a:prstGeom prst="rect">
              <a:avLst/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ea typeface="ヒラギノ明朝 Pro W3" charset="0"/>
                </a:rPr>
                <a:t>Undulators</a:t>
              </a:r>
            </a:p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latin typeface="Symbol" charset="0"/>
                  <a:ea typeface="ヒラギノ明朝 Pro W3" charset="0"/>
                  <a:sym typeface="Symbol" charset="0"/>
                </a:rPr>
                <a:t></a:t>
              </a:r>
              <a:r>
                <a:rPr lang="en-US" sz="2000" baseline="-25000">
                  <a:solidFill>
                    <a:srgbClr val="00FF00"/>
                  </a:solidFill>
                  <a:ea typeface="ヒラギノ明朝 Pro W3" charset="0"/>
                </a:rPr>
                <a:t>u </a:t>
              </a:r>
              <a:r>
                <a:rPr lang="en-US" sz="2000">
                  <a:solidFill>
                    <a:srgbClr val="00FF00"/>
                  </a:solidFill>
                  <a:ea typeface="ヒラギノ明朝 Pro W3" charset="0"/>
                </a:rPr>
                <a:t>= 2.8 cm</a:t>
              </a:r>
            </a:p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ea typeface="ヒラギノ明朝 Pro W3" charset="0"/>
                </a:rPr>
                <a:t>K</a:t>
              </a:r>
              <a:r>
                <a:rPr lang="en-US" sz="2000" baseline="-25000">
                  <a:solidFill>
                    <a:srgbClr val="00FF00"/>
                  </a:solidFill>
                  <a:ea typeface="ヒラギノ明朝 Pro W3" charset="0"/>
                </a:rPr>
                <a:t>max</a:t>
              </a:r>
              <a:r>
                <a:rPr lang="en-US" sz="2000">
                  <a:solidFill>
                    <a:srgbClr val="00FF00"/>
                  </a:solidFill>
                  <a:ea typeface="ヒラギノ明朝 Pro W3" charset="0"/>
                </a:rPr>
                <a:t> = 2.2</a:t>
              </a:r>
            </a:p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latin typeface="Symbol" charset="0"/>
                  <a:ea typeface="ヒラギノ明朝 Pro W3" charset="0"/>
                  <a:sym typeface="Symbol" charset="0"/>
                </a:rPr>
                <a:t></a:t>
              </a:r>
              <a:r>
                <a:rPr lang="en-US" sz="2000" baseline="-25000">
                  <a:solidFill>
                    <a:srgbClr val="00FF00"/>
                  </a:solidFill>
                  <a:ea typeface="ヒラギノ明朝 Pro W3" charset="0"/>
                </a:rPr>
                <a:t>r </a:t>
              </a:r>
              <a:r>
                <a:rPr lang="en-US" sz="2000">
                  <a:solidFill>
                    <a:srgbClr val="00FF00"/>
                  </a:solidFill>
                  <a:ea typeface="ヒラギノ明朝 Pro W3" charset="0"/>
                </a:rPr>
                <a:t>= 500 nm</a:t>
              </a:r>
            </a:p>
          </p:txBody>
        </p:sp>
        <p:sp>
          <p:nvSpPr>
            <p:cNvPr id="2120736" name="Line 32"/>
            <p:cNvSpPr>
              <a:spLocks noChangeShapeType="1"/>
            </p:cNvSpPr>
            <p:nvPr/>
          </p:nvSpPr>
          <p:spPr bwMode="auto">
            <a:xfrm>
              <a:off x="1536" y="3024"/>
              <a:ext cx="720" cy="72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/>
            <a:p>
              <a:pPr defTabSz="641823">
                <a:defRPr/>
              </a:pPr>
              <a:endParaRPr lang="en-US" sz="2700"/>
            </a:p>
          </p:txBody>
        </p:sp>
        <p:sp>
          <p:nvSpPr>
            <p:cNvPr id="2120737" name="Text Box 33"/>
            <p:cNvSpPr txBox="1">
              <a:spLocks/>
            </p:cNvSpPr>
            <p:nvPr/>
          </p:nvSpPr>
          <p:spPr bwMode="auto">
            <a:xfrm>
              <a:off x="2112" y="3217"/>
              <a:ext cx="67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18" tIns="45706" rIns="91418" bIns="45706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3pPr>
              <a:lvl4pPr marL="1370013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4pPr>
              <a:lvl5pPr marL="1830388" algn="l"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5pPr>
              <a:lvl6pPr marL="22875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6pPr>
              <a:lvl7pPr marL="27447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7pPr>
              <a:lvl8pPr marL="32019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8pPr>
              <a:lvl9pPr marL="3659188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merican Typewriter" charset="0"/>
                  <a:ea typeface="ＭＳ Ｐゴシック" charset="0"/>
                </a:defRPr>
              </a:lvl9pPr>
            </a:lstStyle>
            <a:p>
              <a:pPr algn="ctr" defTabSz="641823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FF00"/>
                  </a:solidFill>
                  <a:ea typeface="ヒラギノ明朝 Pro W3" charset="0"/>
                </a:rPr>
                <a:t>15 m</a:t>
              </a:r>
            </a:p>
          </p:txBody>
        </p:sp>
      </p:grpSp>
      <p:pic>
        <p:nvPicPr>
          <p:cNvPr id="2120738" name="Picture 3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1" y="3911203"/>
            <a:ext cx="1138535" cy="750094"/>
          </a:xfrm>
          <a:prstGeom prst="rect">
            <a:avLst/>
          </a:prstGeom>
          <a:solidFill>
            <a:srgbClr val="00FF00"/>
          </a:solidFill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9949" name="Group 37"/>
          <p:cNvGrpSpPr>
            <a:grpSpLocks noChangeAspect="1"/>
          </p:cNvGrpSpPr>
          <p:nvPr/>
        </p:nvGrpSpPr>
        <p:grpSpPr bwMode="auto">
          <a:xfrm>
            <a:off x="4007770" y="6215310"/>
            <a:ext cx="4948711" cy="526058"/>
            <a:chOff x="1488" y="3792"/>
            <a:chExt cx="4184" cy="481"/>
          </a:xfrm>
        </p:grpSpPr>
        <p:pic>
          <p:nvPicPr>
            <p:cNvPr id="39952" name="Picture 11" descr="Istantanea 2008-02-05 19-20-0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792"/>
              <a:ext cx="3512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9" descr="Istantanea 2008-02-05 19-18-0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792"/>
              <a:ext cx="672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 Box 18"/>
          <p:cNvSpPr txBox="1">
            <a:spLocks/>
          </p:cNvSpPr>
          <p:nvPr/>
        </p:nvSpPr>
        <p:spPr bwMode="auto">
          <a:xfrm>
            <a:off x="118589" y="6337168"/>
            <a:ext cx="1927599" cy="399940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72" tIns="45636" rIns="91272" bIns="456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4pPr>
            <a:lvl5pPr marL="1830388" algn="l"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merican Typewriter" charset="0"/>
                <a:ea typeface="ＭＳ Ｐゴシック" charset="0"/>
              </a:defRPr>
            </a:lvl9pPr>
          </a:lstStyle>
          <a:p>
            <a:pPr algn="ctr" defTabSz="641823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FF00"/>
                </a:solidFill>
                <a:ea typeface="ヒラギノ明朝 Pro W3" charset="0"/>
              </a:rPr>
              <a:t>Spectrometer</a:t>
            </a:r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flipV="1">
            <a:off x="185058" y="4725145"/>
            <a:ext cx="66469" cy="161419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72" tIns="45636" rIns="91272" bIns="45636">
            <a:spAutoFit/>
          </a:bodyPr>
          <a:lstStyle/>
          <a:p>
            <a:pPr defTabSz="641823">
              <a:defRPr/>
            </a:pPr>
            <a:endParaRPr lang="en-US" sz="2700"/>
          </a:p>
        </p:txBody>
      </p:sp>
      <p:sp>
        <p:nvSpPr>
          <p:cNvPr id="45" name="CasellaDiTesto 4"/>
          <p:cNvSpPr txBox="1"/>
          <p:nvPr/>
        </p:nvSpPr>
        <p:spPr>
          <a:xfrm>
            <a:off x="107504" y="188640"/>
            <a:ext cx="8676307" cy="584596"/>
          </a:xfrm>
          <a:prstGeom prst="rect">
            <a:avLst/>
          </a:prstGeom>
          <a:noFill/>
        </p:spPr>
        <p:txBody>
          <a:bodyPr lIns="91260" tIns="45631" rIns="91260" bIns="45631">
            <a:spAutoFit/>
          </a:bodyPr>
          <a:lstStyle/>
          <a:p>
            <a:pPr algn="l" defTabSz="91260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Linac and FEL</a:t>
            </a:r>
            <a:endParaRPr lang="it-IT" sz="32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NFN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7748"/>
            <a:ext cx="9144000" cy="609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16863"/>
            <a:ext cx="9144000" cy="646113"/>
          </a:xfrm>
          <a:prstGeom prst="rect">
            <a:avLst/>
          </a:prstGeom>
        </p:spPr>
        <p:txBody>
          <a:bodyPr wrap="square" lIns="91224" tIns="45612" rIns="91224" bIns="4561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HB photo- injector with Velocity Bunching</a:t>
            </a:r>
          </a:p>
        </p:txBody>
      </p:sp>
    </p:spTree>
    <p:extLst>
      <p:ext uri="{BB962C8B-B14F-4D97-AF65-F5344CB8AC3E}">
        <p14:creationId xmlns:p14="http://schemas.microsoft.com/office/powerpoint/2010/main" val="20877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FN0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138"/>
            <a:ext cx="9144000" cy="609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7479" y="116648"/>
            <a:ext cx="3371400" cy="584557"/>
          </a:xfrm>
          <a:prstGeom prst="rect">
            <a:avLst/>
          </a:prstGeom>
        </p:spPr>
        <p:txBody>
          <a:bodyPr wrap="none" lIns="91224" tIns="45612" rIns="91224" bIns="4561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Free Electron Laser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DA20140616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732240" y="332656"/>
            <a:ext cx="17625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Dipendenti</a:t>
            </a:r>
            <a:r>
              <a:rPr lang="en-US" dirty="0" smtClean="0"/>
              <a:t>:</a:t>
            </a:r>
          </a:p>
          <a:p>
            <a:r>
              <a:rPr lang="en-US" dirty="0" smtClean="0"/>
              <a:t>38 </a:t>
            </a:r>
            <a:r>
              <a:rPr lang="en-US" dirty="0" err="1" smtClean="0"/>
              <a:t>Laureati</a:t>
            </a:r>
            <a:r>
              <a:rPr lang="en-US" dirty="0" smtClean="0"/>
              <a:t> </a:t>
            </a:r>
          </a:p>
          <a:p>
            <a:r>
              <a:rPr lang="en-US" dirty="0" smtClean="0"/>
              <a:t>48 </a:t>
            </a:r>
            <a:r>
              <a:rPr lang="en-US" dirty="0" err="1" smtClean="0"/>
              <a:t>Tecnici</a:t>
            </a:r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 err="1" smtClean="0"/>
              <a:t>Coll.Amm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+ 3 </a:t>
            </a:r>
            <a:r>
              <a:rPr lang="en-US" dirty="0" err="1" smtClean="0"/>
              <a:t>Ass.Ric</a:t>
            </a:r>
            <a:endParaRPr lang="en-US" dirty="0"/>
          </a:p>
          <a:p>
            <a:r>
              <a:rPr lang="en-US" dirty="0" smtClean="0"/>
              <a:t>+3 </a:t>
            </a:r>
            <a:r>
              <a:rPr lang="en-US" dirty="0" err="1" smtClean="0"/>
              <a:t>borse</a:t>
            </a:r>
            <a:r>
              <a:rPr lang="en-US" dirty="0" smtClean="0"/>
              <a:t> </a:t>
            </a:r>
            <a:r>
              <a:rPr lang="en-US" dirty="0" err="1" smtClean="0"/>
              <a:t>diplom</a:t>
            </a:r>
            <a:r>
              <a:rPr lang="en-US" dirty="0" smtClean="0"/>
              <a:t>.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Dottorandi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552" y="1484784"/>
            <a:ext cx="1151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</a:t>
            </a:r>
            <a:r>
              <a:rPr lang="en-US" dirty="0" err="1" smtClean="0"/>
              <a:t>Servizi</a:t>
            </a:r>
            <a:endParaRPr lang="en-US" dirty="0" smtClean="0"/>
          </a:p>
          <a:p>
            <a:r>
              <a:rPr lang="en-US" dirty="0" smtClean="0"/>
              <a:t>16 </a:t>
            </a:r>
            <a:r>
              <a:rPr lang="en-US" dirty="0" err="1" smtClean="0"/>
              <a:t>Reparti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24328" y="5733256"/>
            <a:ext cx="72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TD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CL - </a:t>
            </a:r>
            <a:r>
              <a:rPr lang="en-US" sz="1600" dirty="0" err="1" smtClean="0">
                <a:solidFill>
                  <a:schemeClr val="tx1"/>
                </a:solidFill>
              </a:rPr>
              <a:t>Preventivi</a:t>
            </a:r>
            <a:r>
              <a:rPr lang="en-US" sz="1600" dirty="0" smtClean="0">
                <a:solidFill>
                  <a:schemeClr val="tx1"/>
                </a:solidFill>
              </a:rPr>
              <a:t> 		</a:t>
            </a:r>
            <a:r>
              <a:rPr lang="en-US" sz="1600" dirty="0" err="1" smtClean="0">
                <a:solidFill>
                  <a:schemeClr val="tx1"/>
                </a:solidFill>
              </a:rPr>
              <a:t>Frascati</a:t>
            </a:r>
            <a:r>
              <a:rPr lang="en-US" sz="1600" dirty="0" smtClean="0">
                <a:solidFill>
                  <a:schemeClr val="tx1"/>
                </a:solidFill>
              </a:rPr>
              <a:t>, 1 </a:t>
            </a:r>
            <a:r>
              <a:rPr lang="en-US" sz="1600" dirty="0" err="1" smtClean="0">
                <a:solidFill>
                  <a:schemeClr val="tx1"/>
                </a:solidFill>
              </a:rPr>
              <a:t>Luglio</a:t>
            </a:r>
            <a:r>
              <a:rPr lang="en-US" sz="1600" dirty="0" smtClean="0">
                <a:solidFill>
                  <a:schemeClr val="tx1"/>
                </a:solidFill>
              </a:rPr>
              <a:t> 2014 	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PARC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13" y="0"/>
            <a:ext cx="8598712" cy="93610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TWO COLORS SASE FEL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6153" y="1340811"/>
            <a:ext cx="4453418" cy="1015505"/>
          </a:xfrm>
          <a:prstGeom prst="rect">
            <a:avLst/>
          </a:prstGeom>
          <a:noFill/>
        </p:spPr>
        <p:txBody>
          <a:bodyPr wrap="square" lIns="91284" tIns="45642" rIns="91284" bIns="45642" rtlCol="0">
            <a:spAutoFit/>
          </a:bodyPr>
          <a:lstStyle/>
          <a:p>
            <a:pPr algn="l"/>
            <a:r>
              <a:rPr lang="en-US" sz="2000" dirty="0"/>
              <a:t>two bunches  with </a:t>
            </a:r>
          </a:p>
          <a:p>
            <a:pPr algn="l"/>
            <a:r>
              <a:rPr lang="en-US" sz="2000" dirty="0"/>
              <a:t>a two-level energy distribution </a:t>
            </a:r>
          </a:p>
          <a:p>
            <a:pPr algn="just"/>
            <a:r>
              <a:rPr lang="en-US" sz="2000" dirty="0"/>
              <a:t>and time overlap (</a:t>
            </a:r>
            <a:r>
              <a:rPr lang="en-US" sz="2000" dirty="0">
                <a:solidFill>
                  <a:srgbClr val="FFFF00"/>
                </a:solidFill>
              </a:rPr>
              <a:t>Laser COMB tech.</a:t>
            </a:r>
            <a:r>
              <a:rPr lang="en-US" sz="2000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6156" y="4653166"/>
            <a:ext cx="3389915" cy="1015505"/>
          </a:xfrm>
          <a:prstGeom prst="rect">
            <a:avLst/>
          </a:prstGeom>
          <a:noFill/>
        </p:spPr>
        <p:txBody>
          <a:bodyPr wrap="square" lIns="91284" tIns="45642" rIns="91284" bIns="45642" rtlCol="0">
            <a:spAutoFit/>
          </a:bodyPr>
          <a:lstStyle/>
          <a:p>
            <a:pPr algn="just"/>
            <a:r>
              <a:rPr lang="en-US" sz="2000" dirty="0"/>
              <a:t>produce two wavelength SASE –FEL radiation </a:t>
            </a:r>
          </a:p>
          <a:p>
            <a:pPr algn="just"/>
            <a:r>
              <a:rPr lang="en-US" sz="2000" dirty="0"/>
              <a:t>with time modulation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85051" y="1470044"/>
            <a:ext cx="2880000" cy="2175049"/>
            <a:chOff x="200472" y="1469975"/>
            <a:chExt cx="3120000" cy="2175049"/>
          </a:xfrm>
        </p:grpSpPr>
        <p:grpSp>
          <p:nvGrpSpPr>
            <p:cNvPr id="15" name="Group 14"/>
            <p:cNvGrpSpPr/>
            <p:nvPr/>
          </p:nvGrpSpPr>
          <p:grpSpPr>
            <a:xfrm>
              <a:off x="200472" y="1469975"/>
              <a:ext cx="3120000" cy="2175049"/>
              <a:chOff x="200472" y="908720"/>
              <a:chExt cx="3120000" cy="2175049"/>
            </a:xfrm>
          </p:grpSpPr>
          <p:pic>
            <p:nvPicPr>
              <p:cNvPr id="6" name="Picture 1" descr="C:\Documents and Settings\enrica\Documenti\MisureComb_Dec2012\paper\talk\18h_56m_03s Whole Bunch_LPS_5_SingleImageTitti.bmp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744" t="5532" r="6930"/>
              <a:stretch>
                <a:fillRect/>
              </a:stretch>
            </p:blipFill>
            <p:spPr bwMode="auto">
              <a:xfrm>
                <a:off x="200472" y="908720"/>
                <a:ext cx="3120000" cy="2175049"/>
              </a:xfrm>
              <a:prstGeom prst="rect">
                <a:avLst/>
              </a:prstGeom>
              <a:noFill/>
            </p:spPr>
          </p:pic>
          <p:cxnSp>
            <p:nvCxnSpPr>
              <p:cNvPr id="11" name="Straight Connector 10"/>
              <p:cNvCxnSpPr/>
              <p:nvPr/>
            </p:nvCxnSpPr>
            <p:spPr bwMode="auto">
              <a:xfrm>
                <a:off x="1280592" y="1484784"/>
                <a:ext cx="1008112" cy="0"/>
              </a:xfrm>
              <a:prstGeom prst="lin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1280592" y="2204864"/>
                <a:ext cx="1008112" cy="0"/>
              </a:xfrm>
              <a:prstGeom prst="lin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1928664" y="2204864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1 MeV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2144688" y="2060848"/>
              <a:ext cx="0" cy="64807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/>
          <p:cNvGrpSpPr/>
          <p:nvPr/>
        </p:nvGrpSpPr>
        <p:grpSpPr>
          <a:xfrm>
            <a:off x="230587" y="4797196"/>
            <a:ext cx="2847462" cy="1859307"/>
            <a:chOff x="249802" y="4797152"/>
            <a:chExt cx="3084750" cy="1859307"/>
          </a:xfrm>
        </p:grpSpPr>
        <p:pic>
          <p:nvPicPr>
            <p:cNvPr id="16" name="Picture 2" descr="C:\Documents and Settings\enrica\Documenti\MisureComb_Dec2012\2012_12_20\spettri\SpectraAnalysis_S1298degFilter001\Iharm\Frame23_Iharm_S1298degFilter001.bmp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18" t="1509" r="7252" b="657"/>
            <a:stretch>
              <a:fillRect/>
            </a:stretch>
          </p:blipFill>
          <p:spPr bwMode="auto">
            <a:xfrm>
              <a:off x="249802" y="4797152"/>
              <a:ext cx="3084750" cy="1859307"/>
            </a:xfrm>
            <a:prstGeom prst="rect">
              <a:avLst/>
            </a:prstGeom>
            <a:solidFill>
              <a:schemeClr val="tx1"/>
            </a:solidFill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1723979" y="5157192"/>
              <a:ext cx="0" cy="504056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360712" y="5157192"/>
              <a:ext cx="0" cy="504056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>
              <a:off x="1352600" y="4797152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18 nm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>
              <a:off x="1784648" y="5373216"/>
              <a:ext cx="504056" cy="0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8" name="Group 37"/>
          <p:cNvGrpSpPr/>
          <p:nvPr/>
        </p:nvGrpSpPr>
        <p:grpSpPr>
          <a:xfrm>
            <a:off x="6566072" y="4336556"/>
            <a:ext cx="2422785" cy="2426676"/>
            <a:chOff x="7113240" y="4336556"/>
            <a:chExt cx="2624684" cy="242667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13240" y="4336556"/>
              <a:ext cx="2624684" cy="2426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" name="Group 36"/>
            <p:cNvGrpSpPr/>
            <p:nvPr/>
          </p:nvGrpSpPr>
          <p:grpSpPr>
            <a:xfrm>
              <a:off x="7473280" y="4581128"/>
              <a:ext cx="2160240" cy="576064"/>
              <a:chOff x="7473280" y="4581128"/>
              <a:chExt cx="2160240" cy="576064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>
                <a:off x="7916667" y="4653136"/>
                <a:ext cx="0" cy="504056"/>
              </a:xfrm>
              <a:prstGeom prst="line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7473280" y="4581128"/>
                <a:ext cx="864096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</a:rPr>
                  <a:t>110 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fs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flipH="1">
                <a:off x="8265368" y="5013176"/>
                <a:ext cx="288032" cy="0"/>
              </a:xfrm>
              <a:prstGeom prst="straightConnector1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9273480" y="4581128"/>
                <a:ext cx="36004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518961"/>
              </p:ext>
            </p:extLst>
          </p:nvPr>
        </p:nvGraphicFramePr>
        <p:xfrm>
          <a:off x="3242631" y="2492896"/>
          <a:ext cx="1413379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48" name="Equation" r:id="rId8" imgW="1231900" imgH="927100" progId="Equation.3">
                  <p:embed/>
                </p:oleObj>
              </mc:Choice>
              <mc:Fallback>
                <p:oleObj name="Equation" r:id="rId8" imgW="1231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42631" y="2492896"/>
                        <a:ext cx="1413379" cy="11521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021684"/>
              </p:ext>
            </p:extLst>
          </p:nvPr>
        </p:nvGraphicFramePr>
        <p:xfrm>
          <a:off x="2245588" y="1916832"/>
          <a:ext cx="24618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49" name="Equation" r:id="rId10" imgW="266700" imgH="241300" progId="Equation.3">
                  <p:embed/>
                </p:oleObj>
              </mc:Choice>
              <mc:Fallback>
                <p:oleObj name="Equation" r:id="rId10" imgW="266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45588" y="1916832"/>
                        <a:ext cx="246185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29235"/>
              </p:ext>
            </p:extLst>
          </p:nvPr>
        </p:nvGraphicFramePr>
        <p:xfrm>
          <a:off x="2239108" y="2636838"/>
          <a:ext cx="25790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50" name="Equation" r:id="rId12" imgW="279400" imgH="241300" progId="Equation.3">
                  <p:embed/>
                </p:oleObj>
              </mc:Choice>
              <mc:Fallback>
                <p:oleObj name="Equation" r:id="rId12" imgW="279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39108" y="2636838"/>
                        <a:ext cx="257908" cy="241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083069"/>
              </p:ext>
            </p:extLst>
          </p:nvPr>
        </p:nvGraphicFramePr>
        <p:xfrm>
          <a:off x="1447961" y="5438776"/>
          <a:ext cx="265601" cy="354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51" name="Equation" r:id="rId14" imgW="165100" imgH="203200" progId="Equation.3">
                  <p:embed/>
                </p:oleObj>
              </mc:Choice>
              <mc:Fallback>
                <p:oleObj name="Equation" r:id="rId14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47961" y="5438776"/>
                        <a:ext cx="265601" cy="3541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143839"/>
              </p:ext>
            </p:extLst>
          </p:nvPr>
        </p:nvGraphicFramePr>
        <p:xfrm>
          <a:off x="2035425" y="5445194"/>
          <a:ext cx="287215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52" name="Equation" r:id="rId16" imgW="177800" imgH="203200" progId="Equation.3">
                  <p:embed/>
                </p:oleObj>
              </mc:Choice>
              <mc:Fallback>
                <p:oleObj name="Equation" r:id="rId16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35425" y="5445194"/>
                        <a:ext cx="287215" cy="354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826270"/>
              </p:ext>
            </p:extLst>
          </p:nvPr>
        </p:nvGraphicFramePr>
        <p:xfrm>
          <a:off x="4829912" y="5876925"/>
          <a:ext cx="1635369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53" name="Equation" r:id="rId18" imgW="1308100" imgH="508000" progId="Equation.3">
                  <p:embed/>
                </p:oleObj>
              </mc:Choice>
              <mc:Fallback>
                <p:oleObj name="Equation" r:id="rId18" imgW="1308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29912" y="5876925"/>
                        <a:ext cx="1635369" cy="6873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813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647" y="946547"/>
            <a:ext cx="8001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 err="1" smtClean="0">
                <a:solidFill>
                  <a:srgbClr val="FFFFFF"/>
                </a:solidFill>
              </a:rPr>
              <a:t>Tunable</a:t>
            </a:r>
            <a:r>
              <a:rPr lang="en-GB" sz="3200" b="1" dirty="0" smtClean="0">
                <a:solidFill>
                  <a:srgbClr val="FFFFFF"/>
                </a:solidFill>
              </a:rPr>
              <a:t> </a:t>
            </a:r>
            <a:r>
              <a:rPr lang="en-GB" sz="3200" b="1" dirty="0">
                <a:solidFill>
                  <a:srgbClr val="FFFFFF"/>
                </a:solidFill>
              </a:rPr>
              <a:t>X-ray radiation source based on  Thomson Scattering </a:t>
            </a:r>
            <a:endParaRPr lang="en-US" dirty="0" smtClean="0">
              <a:solidFill>
                <a:srgbClr val="FFFFFF"/>
              </a:solidFill>
            </a:endParaRPr>
          </a:p>
        </p:txBody>
      </p:sp>
      <p:graphicFrame>
        <p:nvGraphicFramePr>
          <p:cNvPr id="1034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24657"/>
              </p:ext>
            </p:extLst>
          </p:nvPr>
        </p:nvGraphicFramePr>
        <p:xfrm>
          <a:off x="323528" y="2204864"/>
          <a:ext cx="8542242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7" name="Document" r:id="rId4" imgW="3987800" imgH="1524000" progId="Word.Document.8">
                  <p:embed/>
                </p:oleObj>
              </mc:Choice>
              <mc:Fallback>
                <p:oleObj name="Document" r:id="rId4" imgW="3987800" imgH="1524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204864"/>
                        <a:ext cx="8542242" cy="3960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04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10097" cy="83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SL-Thomson Source at SPARCLAB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layout 11-03-201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3" y="1578640"/>
            <a:ext cx="9129974" cy="5279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08312" y="1561020"/>
            <a:ext cx="4833581" cy="1845838"/>
            <a:chOff x="308178" y="1561020"/>
            <a:chExt cx="4833581" cy="184583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178" y="2787502"/>
              <a:ext cx="4809732" cy="1364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08178" y="1561020"/>
              <a:ext cx="0" cy="126600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141759" y="2773854"/>
              <a:ext cx="0" cy="633004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72008" y="3299598"/>
            <a:ext cx="5045902" cy="2591043"/>
            <a:chOff x="72008" y="3299294"/>
            <a:chExt cx="5045902" cy="2591043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72008" y="5890336"/>
              <a:ext cx="675051" cy="1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747059" y="5588000"/>
              <a:ext cx="672353" cy="302337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419412" y="3839882"/>
              <a:ext cx="1553882" cy="1748119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973294" y="3299294"/>
              <a:ext cx="956235" cy="540588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929529" y="3299294"/>
              <a:ext cx="1188381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none" w="med" len="med"/>
              <a:tailEnd type="triangle" w="med" len="med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20384" y="1578660"/>
            <a:ext cx="2201044" cy="769223"/>
          </a:xfrm>
          <a:prstGeom prst="rect">
            <a:avLst/>
          </a:prstGeom>
          <a:noFill/>
        </p:spPr>
        <p:txBody>
          <a:bodyPr wrap="none" lIns="91224" tIns="45612" rIns="91224" bIns="4561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456120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i="1" dirty="0">
                <a:ln w="11430"/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onburi"/>
                <a:ea typeface="+mn-ea"/>
                <a:cs typeface="Marker Felt"/>
              </a:rPr>
              <a:t>FLAME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79612" y="5741213"/>
            <a:ext cx="2170625" cy="769223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none" lIns="91224" tIns="45612" rIns="91224" bIns="4561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456120"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i="1" dirty="0">
                <a:ln w="11430"/>
                <a:solidFill>
                  <a:srgbClr val="48C6E3"/>
                </a:solidFill>
                <a:effectLst>
                  <a:glow rad="228600">
                    <a:srgbClr val="5AA2AE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onburi"/>
                <a:ea typeface="+mn-ea"/>
                <a:cs typeface="Marker Felt"/>
              </a:rPr>
              <a:t>SPARC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839" y="3681495"/>
            <a:ext cx="2346883" cy="3108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5936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4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355" y="764872"/>
            <a:ext cx="9158356" cy="602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0071" y="116648"/>
            <a:ext cx="5574327" cy="584557"/>
          </a:xfrm>
          <a:prstGeom prst="rect">
            <a:avLst/>
          </a:prstGeom>
        </p:spPr>
        <p:txBody>
          <a:bodyPr wrap="none" lIns="91224" tIns="45612" rIns="91224" bIns="4561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Thomson back-scattering source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PARC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0086" y="116648"/>
            <a:ext cx="5574327" cy="584557"/>
          </a:xfrm>
          <a:prstGeom prst="rect">
            <a:avLst/>
          </a:prstGeom>
        </p:spPr>
        <p:txBody>
          <a:bodyPr wrap="none" lIns="91224" tIns="45612" rIns="91224" bIns="4561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Thomson back-scattering source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39" y="1281978"/>
            <a:ext cx="8316647" cy="53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960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SPARC_LAB synchronization system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3818112"/>
            <a:ext cx="4656137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832102" y="4075326"/>
            <a:ext cx="1778000" cy="390066"/>
          </a:xfrm>
          <a:prstGeom prst="rect">
            <a:avLst/>
          </a:pr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lIns="81494" tIns="40747" rIns="81494" bIns="40747" compatLnSpc="0">
            <a:spAutoFit/>
          </a:bodyPr>
          <a:lstStyle/>
          <a:p>
            <a:pPr algn="l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DejaVu Sans" pitchFamily="2"/>
                <a:cs typeface="DejaVu Sans" pitchFamily="2"/>
              </a:rPr>
              <a:t>SPARC</a:t>
            </a:r>
            <a:r>
              <a:rPr lang="en-US" sz="2000" b="1" dirty="0">
                <a:solidFill>
                  <a:srgbClr val="FFFFFF"/>
                </a:solidFill>
                <a:latin typeface="Calibri"/>
                <a:ea typeface="DejaVu Sans" pitchFamily="2"/>
                <a:cs typeface="DejaVu Sans" pitchFamily="2"/>
              </a:rPr>
              <a:t> HALL</a:t>
            </a:r>
          </a:p>
        </p:txBody>
      </p:sp>
      <p:grpSp>
        <p:nvGrpSpPr>
          <p:cNvPr id="8" name="Gruppo 14"/>
          <p:cNvGrpSpPr>
            <a:grpSpLocks/>
          </p:cNvGrpSpPr>
          <p:nvPr/>
        </p:nvGrpSpPr>
        <p:grpSpPr bwMode="auto">
          <a:xfrm>
            <a:off x="196863" y="1019349"/>
            <a:ext cx="4003675" cy="2698750"/>
            <a:chOff x="196850" y="914400"/>
            <a:chExt cx="4003675" cy="269875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799400">
              <a:off x="196850" y="914400"/>
              <a:ext cx="4003675" cy="26987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10" name="CasellaDiTesto 9"/>
            <p:cNvSpPr txBox="1"/>
            <p:nvPr/>
          </p:nvSpPr>
          <p:spPr>
            <a:xfrm>
              <a:off x="2073275" y="1062038"/>
              <a:ext cx="1912938" cy="39021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prstDash val="solid"/>
            </a:ln>
          </p:spPr>
          <p:txBody>
            <a:bodyPr lIns="81639" tIns="40820" rIns="81639" bIns="40820" compatLnSpc="0">
              <a:spAutoFit/>
            </a:bodyPr>
            <a:lstStyle/>
            <a:p>
              <a:pPr algn="l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  <a:latin typeface="Calibri"/>
                  <a:ea typeface="DejaVu Sans" pitchFamily="2"/>
                  <a:cs typeface="DejaVu Sans" pitchFamily="2"/>
                </a:rPr>
                <a:t>FLAME AREA</a:t>
              </a:r>
            </a:p>
          </p:txBody>
        </p:sp>
        <p:sp>
          <p:nvSpPr>
            <p:cNvPr id="11" name="Text Box 8"/>
            <p:cNvSpPr/>
            <p:nvPr/>
          </p:nvSpPr>
          <p:spPr>
            <a:xfrm>
              <a:off x="2335213" y="2060575"/>
              <a:ext cx="1516062" cy="7782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9080">
              <a:solidFill>
                <a:schemeClr val="tx1"/>
              </a:solidFill>
              <a:prstDash val="solid"/>
              <a:miter/>
            </a:ln>
          </p:spPr>
          <p:txBody>
            <a:bodyPr lIns="81639" tIns="42452" rIns="81639" bIns="42452" compatLnSpc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DejaVu Sans" pitchFamily="2"/>
                  <a:cs typeface="DejaVu Sans" pitchFamily="2"/>
                </a:rPr>
                <a:t>FLAME oscillator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DejaVu Sans" pitchFamily="2"/>
                  <a:cs typeface="DejaVu Sans" pitchFamily="2"/>
                </a:rPr>
                <a:t>In 2856MHz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Calibri"/>
                  <a:ea typeface="DejaVu Sans" pitchFamily="2"/>
                  <a:cs typeface="DejaVu Sans" pitchFamily="2"/>
                </a:rPr>
                <a:t>Out 79.33MHz</a:t>
              </a:r>
            </a:p>
          </p:txBody>
        </p:sp>
      </p:grpSp>
      <p:sp>
        <p:nvSpPr>
          <p:cNvPr id="12" name="Figura a mano libera 11"/>
          <p:cNvSpPr/>
          <p:nvPr/>
        </p:nvSpPr>
        <p:spPr>
          <a:xfrm>
            <a:off x="1163639" y="3835610"/>
            <a:ext cx="395287" cy="111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494" tIns="40747" rIns="81494" bIns="40747" anchor="ctr" compatLnSpc="0"/>
          <a:lstStyle/>
          <a:p>
            <a:pPr algn="l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Calibri"/>
              <a:ea typeface="DejaVu Sans" pitchFamily="2"/>
              <a:cs typeface="DejaVu Sans" pitchFamily="2"/>
            </a:endParaRPr>
          </a:p>
        </p:txBody>
      </p:sp>
      <p:grpSp>
        <p:nvGrpSpPr>
          <p:cNvPr id="13" name="Gruppo 57"/>
          <p:cNvGrpSpPr>
            <a:grpSpLocks/>
          </p:cNvGrpSpPr>
          <p:nvPr/>
        </p:nvGrpSpPr>
        <p:grpSpPr bwMode="auto">
          <a:xfrm>
            <a:off x="282599" y="2554643"/>
            <a:ext cx="2206624" cy="3282799"/>
            <a:chOff x="282302" y="2449992"/>
            <a:chExt cx="2206294" cy="3283264"/>
          </a:xfrm>
        </p:grpSpPr>
        <p:grpSp>
          <p:nvGrpSpPr>
            <p:cNvPr id="14" name="Gruppo 47"/>
            <p:cNvGrpSpPr>
              <a:grpSpLocks/>
            </p:cNvGrpSpPr>
            <p:nvPr/>
          </p:nvGrpSpPr>
          <p:grpSpPr bwMode="auto">
            <a:xfrm>
              <a:off x="282302" y="4004223"/>
              <a:ext cx="2206294" cy="1729033"/>
              <a:chOff x="277813" y="4004223"/>
              <a:chExt cx="2206294" cy="1729033"/>
            </a:xfrm>
          </p:grpSpPr>
          <p:sp>
            <p:nvSpPr>
              <p:cNvPr id="16" name="Text Box 8"/>
              <p:cNvSpPr/>
              <p:nvPr/>
            </p:nvSpPr>
            <p:spPr>
              <a:xfrm>
                <a:off x="277813" y="4004223"/>
                <a:ext cx="1128544" cy="77834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 w="19080">
                <a:solidFill>
                  <a:srgbClr val="E46C0A"/>
                </a:solidFill>
                <a:prstDash val="solid"/>
                <a:miter/>
              </a:ln>
            </p:spPr>
            <p:txBody>
              <a:bodyPr lIns="81639" tIns="42452" rIns="81639" bIns="42452" compatLnSpc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Calibri"/>
                    <a:ea typeface="DejaVu Sans" pitchFamily="2"/>
                    <a:cs typeface="DejaVu Sans" pitchFamily="2"/>
                  </a:rPr>
                  <a:t>PC laser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DejaVu Sans" pitchFamily="2"/>
                    <a:cs typeface="DejaVu Sans" pitchFamily="2"/>
                  </a:rPr>
                  <a:t>Oscillator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Calibri"/>
                    <a:ea typeface="DejaVu Sans" pitchFamily="2"/>
                    <a:cs typeface="DejaVu Sans" pitchFamily="2"/>
                  </a:rPr>
                  <a:t>79.33MHz</a:t>
                </a:r>
              </a:p>
            </p:txBody>
          </p:sp>
          <p:sp>
            <p:nvSpPr>
              <p:cNvPr id="17" name="Text Box 8"/>
              <p:cNvSpPr/>
              <p:nvPr/>
            </p:nvSpPr>
            <p:spPr>
              <a:xfrm>
                <a:off x="1260329" y="4869534"/>
                <a:ext cx="1223778" cy="54747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 w="19080">
                <a:solidFill>
                  <a:srgbClr val="E46C0A"/>
                </a:solidFill>
                <a:prstDash val="solid"/>
                <a:miter/>
              </a:ln>
            </p:spPr>
            <p:txBody>
              <a:bodyPr lIns="81639" tIns="42452" rIns="81639" bIns="42452" compatLnSpc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Calibri"/>
                    <a:ea typeface="DejaVu Sans" pitchFamily="2"/>
                    <a:cs typeface="DejaVu Sans" pitchFamily="2"/>
                  </a:rPr>
                  <a:t>RF </a:t>
                </a: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DejaVu Sans" pitchFamily="2"/>
                    <a:cs typeface="DejaVu Sans" pitchFamily="2"/>
                  </a:rPr>
                  <a:t>reference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FFFFFF"/>
                    </a:solidFill>
                    <a:latin typeface="Calibri"/>
                    <a:ea typeface="DejaVu Sans" pitchFamily="2"/>
                    <a:cs typeface="DejaVu Sans" pitchFamily="2"/>
                  </a:rPr>
                  <a:t>2856MHz</a:t>
                </a:r>
              </a:p>
            </p:txBody>
          </p:sp>
          <p:cxnSp>
            <p:nvCxnSpPr>
              <p:cNvPr id="18" name="Connettore 2 17"/>
              <p:cNvCxnSpPr>
                <a:stCxn id="17" idx="2"/>
              </p:cNvCxnSpPr>
              <p:nvPr/>
            </p:nvCxnSpPr>
            <p:spPr>
              <a:xfrm flipH="1">
                <a:off x="611142" y="5417009"/>
                <a:ext cx="1261076" cy="24481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/>
              <p:cNvCxnSpPr>
                <a:stCxn id="17" idx="2"/>
              </p:cNvCxnSpPr>
              <p:nvPr/>
            </p:nvCxnSpPr>
            <p:spPr>
              <a:xfrm flipH="1">
                <a:off x="1403184" y="5417009"/>
                <a:ext cx="469034" cy="31624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/>
              <p:cNvCxnSpPr>
                <a:stCxn id="17" idx="2"/>
              </p:cNvCxnSpPr>
              <p:nvPr/>
            </p:nvCxnSpPr>
            <p:spPr>
              <a:xfrm>
                <a:off x="1872218" y="5417009"/>
                <a:ext cx="107140" cy="31624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Connettore 4 6"/>
            <p:cNvCxnSpPr>
              <a:cxnSpLocks noChangeShapeType="1"/>
              <a:stCxn id="17" idx="0"/>
              <a:endCxn id="11" idx="3"/>
            </p:cNvCxnSpPr>
            <p:nvPr/>
          </p:nvCxnSpPr>
          <p:spPr bwMode="auto">
            <a:xfrm rot="5400000" flipH="1" flipV="1">
              <a:off x="895893" y="3430807"/>
              <a:ext cx="2419541" cy="457912"/>
            </a:xfrm>
            <a:prstGeom prst="bentConnector2">
              <a:avLst/>
            </a:prstGeom>
            <a:noFill/>
            <a:ln w="36720">
              <a:solidFill>
                <a:srgbClr val="0066CC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1" name="Connettore 4 6"/>
          <p:cNvCxnSpPr>
            <a:cxnSpLocks noChangeShapeType="1"/>
          </p:cNvCxnSpPr>
          <p:nvPr/>
        </p:nvCxnSpPr>
        <p:spPr bwMode="auto">
          <a:xfrm rot="10800000">
            <a:off x="1361299" y="4470575"/>
            <a:ext cx="515141" cy="503240"/>
          </a:xfrm>
          <a:prstGeom prst="bentConnector3">
            <a:avLst>
              <a:gd name="adj1" fmla="val -1100"/>
            </a:avLst>
          </a:prstGeom>
          <a:noFill/>
          <a:ln w="36720">
            <a:solidFill>
              <a:srgbClr val="0066C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CasellaDiTesto 21"/>
          <p:cNvSpPr txBox="1"/>
          <p:nvPr/>
        </p:nvSpPr>
        <p:spPr>
          <a:xfrm>
            <a:off x="4463480" y="1268760"/>
            <a:ext cx="4680520" cy="4154826"/>
          </a:xfrm>
          <a:prstGeom prst="rect">
            <a:avLst/>
          </a:prstGeom>
          <a:noFill/>
        </p:spPr>
        <p:txBody>
          <a:bodyPr wrap="square" lIns="91284" tIns="45642" rIns="91284" bIns="45642" rtlCol="0">
            <a:spAutoFit/>
          </a:bodyPr>
          <a:lstStyle/>
          <a:p>
            <a:pPr marL="342319" indent="-34231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Main RF Reference oscillator</a:t>
            </a:r>
          </a:p>
          <a:p>
            <a:pPr marL="798731" lvl="1" indent="-34231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RF system and laser oscillators locked to the reference through PLL</a:t>
            </a:r>
          </a:p>
          <a:p>
            <a:pPr marL="798731" lvl="1" indent="-34231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Electrical signal distributed through coaxial cable</a:t>
            </a:r>
          </a:p>
          <a:p>
            <a:pPr marL="798731" lvl="1" indent="-34231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Single sub-system VS reference time jitter &lt;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50fs</a:t>
            </a:r>
            <a:r>
              <a: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rPr>
              <a:t>RMS</a:t>
            </a:r>
            <a:endParaRPr lang="en-US" sz="2400" baseline="-25000" dirty="0">
              <a:solidFill>
                <a:srgbClr val="FFFFFF"/>
              </a:solidFill>
              <a:latin typeface="Calibri"/>
            </a:endParaRPr>
          </a:p>
          <a:p>
            <a:pPr marL="798731" lvl="1" indent="-342319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Interaction laser VS electrons time jitter (estimated)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&lt;200fs</a:t>
            </a:r>
            <a:r>
              <a:rPr lang="en-US" sz="2400" baseline="-25000" dirty="0">
                <a:solidFill>
                  <a:srgbClr val="FFFFFF"/>
                </a:solidFill>
                <a:latin typeface="Times New Roman"/>
                <a:cs typeface="Times New Roman"/>
              </a:rPr>
              <a:t>RMS</a:t>
            </a:r>
            <a:endParaRPr lang="en-US" sz="2400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7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Electron Beam Experimental Studies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srgbClr val="FFFFFF"/>
                </a:solidFill>
              </a:rPr>
              <a:pPr/>
              <a:t>36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324744"/>
          </a:xfrm>
        </p:spPr>
        <p:txBody>
          <a:bodyPr/>
          <a:lstStyle/>
          <a:p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Thomson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backscattering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experiments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Flame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transport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4853549"/>
            <a:ext cx="3024336" cy="1815664"/>
          </a:xfrm>
          <a:prstGeom prst="rect">
            <a:avLst/>
          </a:prstGeom>
          <a:noFill/>
        </p:spPr>
        <p:txBody>
          <a:bodyPr wrap="square" lIns="91224" tIns="45612" rIns="91224" bIns="45612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Max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energy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7J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Max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energy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on target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  ̴ 5J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Min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bunch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duration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23 </a:t>
            </a:r>
            <a:r>
              <a:rPr lang="it-IT" sz="14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fs</a:t>
            </a:r>
            <a:endParaRPr lang="it-IT" sz="14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Wavelength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800 </a:t>
            </a:r>
            <a:r>
              <a:rPr lang="it-IT" sz="14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nm</a:t>
            </a:r>
            <a:endParaRPr lang="it-IT" sz="14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Bandwidth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60/80 </a:t>
            </a:r>
            <a:r>
              <a:rPr lang="it-IT" sz="14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nm</a:t>
            </a:r>
            <a:endParaRPr lang="it-IT" sz="14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Spot-size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@ focus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10 µm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Max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power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  ̴ 300 TW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Contrast</a:t>
            </a:r>
            <a:r>
              <a:rPr lang="it-IT" sz="14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ratio</a:t>
            </a:r>
            <a:r>
              <a:rPr lang="it-IT" sz="14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: 10</a:t>
            </a:r>
            <a:r>
              <a:rPr lang="it-IT" sz="14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88847"/>
            <a:ext cx="3600000" cy="290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1 8"/>
          <p:cNvCxnSpPr/>
          <p:nvPr/>
        </p:nvCxnSpPr>
        <p:spPr>
          <a:xfrm>
            <a:off x="1979712" y="3573016"/>
            <a:ext cx="14401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endCxn id="11" idx="2"/>
          </p:cNvCxnSpPr>
          <p:nvPr/>
        </p:nvCxnSpPr>
        <p:spPr>
          <a:xfrm flipV="1">
            <a:off x="2051727" y="2276872"/>
            <a:ext cx="1152128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e 10"/>
          <p:cNvSpPr/>
          <p:nvPr/>
        </p:nvSpPr>
        <p:spPr>
          <a:xfrm>
            <a:off x="3203848" y="2132856"/>
            <a:ext cx="504056" cy="288032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224" tIns="45612" rIns="91224" bIns="45612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" name="Picture 10" descr="x-rays-new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1" t="5263" r="9866" b="6736"/>
          <a:stretch/>
        </p:blipFill>
        <p:spPr>
          <a:xfrm>
            <a:off x="3779912" y="1916844"/>
            <a:ext cx="5148000" cy="406001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140969"/>
            <a:ext cx="1368000" cy="1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3"/>
          <p:cNvSpPr txBox="1"/>
          <p:nvPr/>
        </p:nvSpPr>
        <p:spPr>
          <a:xfrm>
            <a:off x="7236334" y="4223047"/>
            <a:ext cx="1656184" cy="646113"/>
          </a:xfrm>
          <a:prstGeom prst="rect">
            <a:avLst/>
          </a:prstGeom>
          <a:noFill/>
        </p:spPr>
        <p:txBody>
          <a:bodyPr wrap="square" lIns="91224" tIns="45612" rIns="91224" bIns="45612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</a:t>
            </a:r>
            <a:r>
              <a:rPr lang="en-US" sz="1200" b="1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-</a:t>
            </a:r>
            <a:r>
              <a:rPr lang="en-US" sz="12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beam at IP</a:t>
            </a:r>
            <a:endParaRPr lang="en-US" sz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σ</a:t>
            </a:r>
            <a:r>
              <a:rPr lang="it-IT" sz="1200" baseline="-25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x</a:t>
            </a: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=0.16±0.01 mm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σ</a:t>
            </a:r>
            <a:r>
              <a:rPr lang="it-IT" sz="1200" baseline="-25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y</a:t>
            </a:r>
            <a:r>
              <a:rPr lang="it-IT" sz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=0.24±0.01 mm</a:t>
            </a:r>
            <a:endParaRPr lang="en-US" sz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2"/>
          <p:cNvGrpSpPr>
            <a:grpSpLocks/>
          </p:cNvGrpSpPr>
          <p:nvPr/>
        </p:nvGrpSpPr>
        <p:grpSpPr bwMode="auto">
          <a:xfrm>
            <a:off x="1406769" y="1179575"/>
            <a:ext cx="6541477" cy="2782887"/>
            <a:chOff x="768" y="688"/>
            <a:chExt cx="4123" cy="1328"/>
          </a:xfrm>
        </p:grpSpPr>
        <p:grpSp>
          <p:nvGrpSpPr>
            <p:cNvPr id="36869" name="Group 3"/>
            <p:cNvGrpSpPr>
              <a:grpSpLocks/>
            </p:cNvGrpSpPr>
            <p:nvPr/>
          </p:nvGrpSpPr>
          <p:grpSpPr bwMode="auto">
            <a:xfrm>
              <a:off x="768" y="688"/>
              <a:ext cx="4123" cy="1328"/>
              <a:chOff x="768" y="688"/>
              <a:chExt cx="4123" cy="1328"/>
            </a:xfrm>
          </p:grpSpPr>
          <p:pic>
            <p:nvPicPr>
              <p:cNvPr id="1925124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0299"/>
              <a:stretch>
                <a:fillRect/>
              </a:stretch>
            </p:blipFill>
            <p:spPr bwMode="auto">
              <a:xfrm>
                <a:off x="768" y="688"/>
                <a:ext cx="4123" cy="1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925125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2473" y="1370"/>
                <a:ext cx="455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925126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9293" t="75822" r="19670" b="16168"/>
              <a:stretch>
                <a:fillRect/>
              </a:stretch>
            </p:blipFill>
            <p:spPr bwMode="auto">
              <a:xfrm>
                <a:off x="1488" y="1370"/>
                <a:ext cx="453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925127" name="Picture 7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6875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/>
              </a:p>
            </p:txBody>
          </p:sp>
          <p:sp>
            <p:nvSpPr>
              <p:cNvPr id="36876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/>
              </a:p>
            </p:txBody>
          </p:sp>
          <p:sp>
            <p:nvSpPr>
              <p:cNvPr id="36877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/>
              </a:p>
            </p:txBody>
          </p:sp>
        </p:grpSp>
        <p:sp>
          <p:nvSpPr>
            <p:cNvPr id="36870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/>
            </a:p>
          </p:txBody>
        </p:sp>
      </p:grpSp>
      <p:sp>
        <p:nvSpPr>
          <p:cNvPr id="36866" name="Text Box 12"/>
          <p:cNvSpPr txBox="1">
            <a:spLocks noChangeArrowheads="1"/>
          </p:cNvSpPr>
          <p:nvPr/>
        </p:nvSpPr>
        <p:spPr bwMode="auto">
          <a:xfrm>
            <a:off x="375145" y="4105380"/>
            <a:ext cx="8572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151" tIns="33587" rIns="67151" bIns="33587">
            <a:spAutoFit/>
          </a:bodyPr>
          <a:lstStyle>
            <a:lvl1pPr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1pPr>
            <a:lvl2pPr marL="742950" indent="-28575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2pPr>
            <a:lvl3pPr marL="11430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3pPr>
            <a:lvl4pPr marL="16002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4pPr>
            <a:lvl5pPr marL="2057400" indent="-228600" defTabSz="673100" eaLnBrk="0" hangingPunct="0"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5pPr>
            <a:lvl6pPr marL="25146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6pPr>
            <a:lvl7pPr marL="29718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7pPr>
            <a:lvl8pPr marL="34290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8pPr>
            <a:lvl9pPr marL="3886200" indent="-228600" algn="ctr" defTabSz="6731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Weak blowout regime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with resonant amplification of plasma wave by a train of high Brightness electron bunches produced by </a:t>
            </a:r>
            <a:r>
              <a:rPr lang="en-US" sz="2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Laser Comb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technique?</a:t>
            </a:r>
            <a:endParaRPr lang="en-US" sz="21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Ramped bunch train configuration</a:t>
            </a:r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to enhance tranformer ratio?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High quality bunch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preservation during acceleration and transport?</a:t>
            </a:r>
            <a:endParaRPr lang="en-US" sz="21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Rectangle 13"/>
          <p:cNvSpPr>
            <a:spLocks noChangeArrowheads="1"/>
          </p:cNvSpPr>
          <p:nvPr/>
        </p:nvSpPr>
        <p:spPr bwMode="auto">
          <a:xfrm>
            <a:off x="107045" y="298450"/>
            <a:ext cx="8894885" cy="48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151" tIns="33587" rIns="67151" bIns="33587">
            <a:spAutoFit/>
          </a:bodyPr>
          <a:lstStyle/>
          <a:p>
            <a:pPr defTabSz="671164" eaLnBrk="0" hangingPunct="0"/>
            <a:r>
              <a:rPr lang="en-US" sz="2700" b="1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Resonant plasma excitation by a Train of Bunches</a:t>
            </a:r>
          </a:p>
        </p:txBody>
      </p:sp>
      <p:pic>
        <p:nvPicPr>
          <p:cNvPr id="1925134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72" t="27777" r="29445" b="41112"/>
          <a:stretch>
            <a:fillRect/>
          </a:stretch>
        </p:blipFill>
        <p:spPr bwMode="auto">
          <a:xfrm>
            <a:off x="8036204" y="6215063"/>
            <a:ext cx="965689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9512" y="980730"/>
            <a:ext cx="9370219" cy="5590429"/>
            <a:chOff x="428229" y="692150"/>
            <a:chExt cx="9823863" cy="54008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29" y="692150"/>
              <a:ext cx="9243880" cy="534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" name="CasellaDiTesto 3"/>
            <p:cNvSpPr txBox="1">
              <a:spLocks noChangeArrowheads="1"/>
            </p:cNvSpPr>
            <p:nvPr/>
          </p:nvSpPr>
          <p:spPr bwMode="auto">
            <a:xfrm>
              <a:off x="1363795" y="1557338"/>
              <a:ext cx="26536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Sezione Banda C</a:t>
              </a:r>
            </a:p>
          </p:txBody>
        </p:sp>
        <p:cxnSp>
          <p:nvCxnSpPr>
            <p:cNvPr id="6" name="Connettore 2 5"/>
            <p:cNvCxnSpPr>
              <a:cxnSpLocks noChangeShapeType="1"/>
            </p:cNvCxnSpPr>
            <p:nvPr/>
          </p:nvCxnSpPr>
          <p:spPr bwMode="auto">
            <a:xfrm>
              <a:off x="2067191" y="1925641"/>
              <a:ext cx="390393" cy="782637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3" name="CasellaDiTesto 7"/>
            <p:cNvSpPr txBox="1">
              <a:spLocks noChangeArrowheads="1"/>
            </p:cNvSpPr>
            <p:nvPr/>
          </p:nvSpPr>
          <p:spPr bwMode="auto">
            <a:xfrm>
              <a:off x="4406108" y="1187450"/>
              <a:ext cx="26536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Gruppo Pompe Vuoto</a:t>
              </a:r>
            </a:p>
          </p:txBody>
        </p:sp>
        <p:cxnSp>
          <p:nvCxnSpPr>
            <p:cNvPr id="9" name="Connettore 2 8"/>
            <p:cNvCxnSpPr>
              <a:cxnSpLocks noChangeShapeType="1"/>
            </p:cNvCxnSpPr>
            <p:nvPr/>
          </p:nvCxnSpPr>
          <p:spPr bwMode="auto">
            <a:xfrm>
              <a:off x="5343395" y="1614488"/>
              <a:ext cx="196056" cy="519112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nettore 2 10"/>
            <p:cNvCxnSpPr>
              <a:cxnSpLocks noChangeShapeType="1"/>
            </p:cNvCxnSpPr>
            <p:nvPr/>
          </p:nvCxnSpPr>
          <p:spPr bwMode="auto">
            <a:xfrm>
              <a:off x="5343395" y="1614488"/>
              <a:ext cx="196056" cy="1814512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6" name="CasellaDiTesto 14"/>
            <p:cNvSpPr txBox="1">
              <a:spLocks noChangeArrowheads="1"/>
            </p:cNvSpPr>
            <p:nvPr/>
          </p:nvSpPr>
          <p:spPr bwMode="auto">
            <a:xfrm>
              <a:off x="3549652" y="5446713"/>
              <a:ext cx="26519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black"/>
                  </a:solidFill>
                  <a:cs typeface="Arial" charset="0"/>
                </a:rPr>
                <a:t>Permanent magnet actuator</a:t>
              </a:r>
            </a:p>
          </p:txBody>
        </p:sp>
        <p:cxnSp>
          <p:nvCxnSpPr>
            <p:cNvPr id="16" name="Connettore 2 15"/>
            <p:cNvCxnSpPr>
              <a:cxnSpLocks noChangeShapeType="1"/>
            </p:cNvCxnSpPr>
            <p:nvPr/>
          </p:nvCxnSpPr>
          <p:spPr bwMode="auto">
            <a:xfrm flipV="1">
              <a:off x="5441421" y="3429003"/>
              <a:ext cx="760148" cy="2124075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8" name="CasellaDiTesto 18"/>
            <p:cNvSpPr txBox="1">
              <a:spLocks noChangeArrowheads="1"/>
            </p:cNvSpPr>
            <p:nvPr/>
          </p:nvSpPr>
          <p:spPr bwMode="auto">
            <a:xfrm>
              <a:off x="6512853" y="5405438"/>
              <a:ext cx="26519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black"/>
                  </a:solidFill>
                  <a:cs typeface="Arial" charset="0"/>
                </a:rPr>
                <a:t>YAG/OTR/EOS crystal actuator</a:t>
              </a:r>
            </a:p>
          </p:txBody>
        </p:sp>
        <p:cxnSp>
          <p:nvCxnSpPr>
            <p:cNvPr id="20" name="Connettore 2 19"/>
            <p:cNvCxnSpPr>
              <a:cxnSpLocks noChangeShapeType="1"/>
            </p:cNvCxnSpPr>
            <p:nvPr/>
          </p:nvCxnSpPr>
          <p:spPr bwMode="auto">
            <a:xfrm flipH="1" flipV="1">
              <a:off x="7059745" y="3860800"/>
              <a:ext cx="233892" cy="1544638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60" name="CasellaDiTesto 22"/>
            <p:cNvSpPr txBox="1">
              <a:spLocks noChangeArrowheads="1"/>
            </p:cNvSpPr>
            <p:nvPr/>
          </p:nvSpPr>
          <p:spPr bwMode="auto">
            <a:xfrm>
              <a:off x="7002993" y="817563"/>
              <a:ext cx="26519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Camera interazione e</a:t>
              </a:r>
            </a:p>
            <a:p>
              <a:pPr algn="l"/>
              <a:r>
                <a:rPr lang="en-US" sz="1800" b="1">
                  <a:solidFill>
                    <a:prstClr val="white"/>
                  </a:solidFill>
                  <a:cs typeface="Arial" charset="0"/>
                </a:rPr>
                <a:t>Sistemi ancillari di pompaggio e iniezione gas</a:t>
              </a:r>
            </a:p>
          </p:txBody>
        </p:sp>
        <p:cxnSp>
          <p:nvCxnSpPr>
            <p:cNvPr id="24" name="Connettore 2 23"/>
            <p:cNvCxnSpPr>
              <a:cxnSpLocks noChangeShapeType="1"/>
            </p:cNvCxnSpPr>
            <p:nvPr/>
          </p:nvCxnSpPr>
          <p:spPr bwMode="auto">
            <a:xfrm>
              <a:off x="7838811" y="1965328"/>
              <a:ext cx="79110" cy="1103313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ttore 2 25"/>
            <p:cNvCxnSpPr>
              <a:cxnSpLocks noChangeShapeType="1"/>
            </p:cNvCxnSpPr>
            <p:nvPr/>
          </p:nvCxnSpPr>
          <p:spPr bwMode="auto">
            <a:xfrm flipV="1">
              <a:off x="5606522" y="3365503"/>
              <a:ext cx="2856575" cy="2339975"/>
            </a:xfrm>
            <a:prstGeom prst="straightConnector1">
              <a:avLst/>
            </a:prstGeom>
            <a:noFill/>
            <a:ln w="38100">
              <a:solidFill>
                <a:srgbClr val="F79646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63" name="CasellaDiTesto 27"/>
            <p:cNvSpPr txBox="1">
              <a:spLocks noChangeArrowheads="1"/>
            </p:cNvSpPr>
            <p:nvPr/>
          </p:nvSpPr>
          <p:spPr bwMode="auto">
            <a:xfrm>
              <a:off x="7600173" y="4935715"/>
              <a:ext cx="26519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 dirty="0">
                  <a:solidFill>
                    <a:prstClr val="black"/>
                  </a:solidFill>
                  <a:cs typeface="Arial" charset="0"/>
                </a:rPr>
                <a:t>YAG/OTR actuator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8129" y="180094"/>
            <a:ext cx="8375084" cy="584610"/>
          </a:xfrm>
          <a:prstGeom prst="rect">
            <a:avLst/>
          </a:prstGeom>
          <a:noFill/>
        </p:spPr>
        <p:txBody>
          <a:bodyPr wrap="square" lIns="91275" tIns="45638" rIns="91275" bIns="45638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COMB plasma interaction chamber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19" name="Connettore 2 19"/>
          <p:cNvCxnSpPr>
            <a:cxnSpLocks noChangeShapeType="1"/>
          </p:cNvCxnSpPr>
          <p:nvPr/>
        </p:nvCxnSpPr>
        <p:spPr bwMode="auto">
          <a:xfrm flipH="1" flipV="1">
            <a:off x="8244408" y="3933056"/>
            <a:ext cx="223091" cy="1598844"/>
          </a:xfrm>
          <a:prstGeom prst="straightConnector1">
            <a:avLst/>
          </a:prstGeom>
          <a:noFill/>
          <a:ln w="381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59" y="1214438"/>
            <a:ext cx="777329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>
                <a:solidFill>
                  <a:srgbClr val="FFFFFF"/>
                </a:solidFill>
              </a:rPr>
              <a:t>LWFA acceleration of  externally injected electrons in a gas-jet plasma</a:t>
            </a:r>
            <a:endParaRPr 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1013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263445"/>
              </p:ext>
            </p:extLst>
          </p:nvPr>
        </p:nvGraphicFramePr>
        <p:xfrm>
          <a:off x="685359" y="2481346"/>
          <a:ext cx="7696275" cy="37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81" name="Document" r:id="rId4" imgW="4102100" imgH="1511300" progId="Word.Document.8">
                  <p:embed/>
                </p:oleObj>
              </mc:Choice>
              <mc:Fallback>
                <p:oleObj name="Document" r:id="rId4" imgW="4102100" imgH="1511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59" y="2481346"/>
                        <a:ext cx="7696275" cy="373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NF0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</p:pic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122863" y="1293813"/>
            <a:ext cx="3494087" cy="2270125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sz="3200">
              <a:solidFill>
                <a:srgbClr val="FFFF00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514850" y="3563938"/>
            <a:ext cx="9715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DAFNE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8256588" y="3509963"/>
            <a:ext cx="882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LINAC</a:t>
            </a:r>
          </a:p>
        </p:txBody>
      </p:sp>
      <p:sp>
        <p:nvSpPr>
          <p:cNvPr id="17415" name="Text Box 13"/>
          <p:cNvSpPr txBox="1">
            <a:spLocks noChangeArrowheads="1"/>
          </p:cNvSpPr>
          <p:nvPr/>
        </p:nvSpPr>
        <p:spPr bwMode="auto">
          <a:xfrm>
            <a:off x="6686550" y="3773488"/>
            <a:ext cx="6286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FF00"/>
                </a:solidFill>
              </a:rPr>
              <a:t>BTF</a:t>
            </a: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3881438" y="1263650"/>
            <a:ext cx="1381125" cy="33655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FFFF00"/>
                </a:solidFill>
              </a:rPr>
              <a:t>DAFNE-light</a:t>
            </a:r>
          </a:p>
        </p:txBody>
      </p:sp>
      <p:sp>
        <p:nvSpPr>
          <p:cNvPr id="17417" name="CasellaDiTesto 10"/>
          <p:cNvSpPr txBox="1">
            <a:spLocks noChangeArrowheads="1"/>
          </p:cNvSpPr>
          <p:nvPr/>
        </p:nvSpPr>
        <p:spPr bwMode="auto">
          <a:xfrm>
            <a:off x="827584" y="4797152"/>
            <a:ext cx="6109365" cy="646331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The DA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NE 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sym typeface="Symbol" pitchFamily="36" charset="2"/>
              </a:rPr>
              <a:t>-Factory complex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Connettore 2 4"/>
          <p:cNvCxnSpPr>
            <a:stCxn id="17414" idx="0"/>
          </p:cNvCxnSpPr>
          <p:nvPr/>
        </p:nvCxnSpPr>
        <p:spPr>
          <a:xfrm flipH="1" flipV="1">
            <a:off x="7924800" y="2687638"/>
            <a:ext cx="773113" cy="8223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7415" idx="0"/>
          </p:cNvCxnSpPr>
          <p:nvPr/>
        </p:nvCxnSpPr>
        <p:spPr>
          <a:xfrm flipV="1">
            <a:off x="7000875" y="2798763"/>
            <a:ext cx="314325" cy="97472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683125" y="1600200"/>
            <a:ext cx="1662113" cy="422275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7413" idx="0"/>
          </p:cNvCxnSpPr>
          <p:nvPr/>
        </p:nvCxnSpPr>
        <p:spPr>
          <a:xfrm flipV="1">
            <a:off x="5000625" y="2581275"/>
            <a:ext cx="1838325" cy="982663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315200" y="0"/>
            <a:ext cx="1828800" cy="76200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>
                <a:solidFill>
                  <a:srgbClr val="FFFF00"/>
                </a:solidFill>
                <a:latin typeface="Eras Bold ITC" pitchFamily="34" charset="0"/>
              </a:rPr>
              <a:t>LNF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Content Placeholder 3" descr="layout03 28-02-2011-1.jpg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192" y="620688"/>
            <a:ext cx="5775081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Sun 1"/>
          <p:cNvSpPr/>
          <p:nvPr/>
        </p:nvSpPr>
        <p:spPr bwMode="auto">
          <a:xfrm>
            <a:off x="4173188" y="2060849"/>
            <a:ext cx="465282" cy="360040"/>
          </a:xfrm>
          <a:prstGeom prst="sun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158" tIns="45579" rIns="91158" bIns="45579" numCol="1" rtlCol="0" anchor="t" anchorCtr="0" compatLnSpc="1">
            <a:prstTxWarp prst="textNoShape">
              <a:avLst/>
            </a:prstTxWarp>
          </a:bodyPr>
          <a:lstStyle/>
          <a:p>
            <a:pPr defTabSz="911593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Interaction Layout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34544" y="5852295"/>
            <a:ext cx="2895600" cy="365125"/>
          </a:xfrm>
        </p:spPr>
        <p:txBody>
          <a:bodyPr/>
          <a:lstStyle/>
          <a:p>
            <a:r>
              <a:rPr lang="it-IT" smtClean="0">
                <a:solidFill>
                  <a:srgbClr val="FFFFFF"/>
                </a:solidFill>
              </a:rPr>
              <a:t>Enrica Chiadroni (INFN - LNF)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5" name="Picture 2" descr="C:\Documents and Settings\enrica\Documenti\Dropbox\WebPage-FIRB\EXI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336704" cy="5530829"/>
          </a:xfrm>
          <a:prstGeom prst="rect">
            <a:avLst/>
          </a:prstGeom>
          <a:noFill/>
        </p:spPr>
      </p:pic>
      <p:cxnSp>
        <p:nvCxnSpPr>
          <p:cNvPr id="6" name="Connettore 2 5"/>
          <p:cNvCxnSpPr/>
          <p:nvPr/>
        </p:nvCxnSpPr>
        <p:spPr>
          <a:xfrm>
            <a:off x="2494112" y="2627621"/>
            <a:ext cx="1512168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2494126" y="2339610"/>
            <a:ext cx="874093" cy="307619"/>
          </a:xfrm>
          <a:prstGeom prst="rect">
            <a:avLst/>
          </a:prstGeom>
          <a:noFill/>
        </p:spPr>
        <p:txBody>
          <a:bodyPr wrap="none" lIns="91284" tIns="45642" rIns="91284" bIns="45642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e-beam</a:t>
            </a:r>
          </a:p>
        </p:txBody>
      </p:sp>
      <p:sp>
        <p:nvSpPr>
          <p:cNvPr id="10" name="Ovale 9"/>
          <p:cNvSpPr/>
          <p:nvPr/>
        </p:nvSpPr>
        <p:spPr>
          <a:xfrm rot="21434924">
            <a:off x="6324424" y="4924136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4" tIns="45642" rIns="91284" bIns="45642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238540" y="4437133"/>
            <a:ext cx="1415457" cy="307619"/>
          </a:xfrm>
          <a:prstGeom prst="rect">
            <a:avLst/>
          </a:prstGeom>
          <a:noFill/>
        </p:spPr>
        <p:txBody>
          <a:bodyPr wrap="none" lIns="91284" tIns="45642" rIns="91284" bIns="45642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EOS chamber</a:t>
            </a:r>
          </a:p>
        </p:txBody>
      </p:sp>
      <p:cxnSp>
        <p:nvCxnSpPr>
          <p:cNvPr id="12" name="Connettore 2 11"/>
          <p:cNvCxnSpPr/>
          <p:nvPr/>
        </p:nvCxnSpPr>
        <p:spPr>
          <a:xfrm rot="5400000">
            <a:off x="6742584" y="4869169"/>
            <a:ext cx="216024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4582356" y="3429012"/>
            <a:ext cx="2018186" cy="307619"/>
          </a:xfrm>
          <a:prstGeom prst="rect">
            <a:avLst/>
          </a:prstGeom>
          <a:noFill/>
        </p:spPr>
        <p:txBody>
          <a:bodyPr wrap="none" lIns="91284" tIns="45642" rIns="91284" bIns="45642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Interaction chamber</a:t>
            </a:r>
          </a:p>
        </p:txBody>
      </p:sp>
      <p:cxnSp>
        <p:nvCxnSpPr>
          <p:cNvPr id="15" name="Connettore 2 14"/>
          <p:cNvCxnSpPr/>
          <p:nvPr/>
        </p:nvCxnSpPr>
        <p:spPr>
          <a:xfrm rot="5400000">
            <a:off x="5302424" y="3861049"/>
            <a:ext cx="28803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1702025" y="1124761"/>
            <a:ext cx="2376264" cy="738506"/>
          </a:xfrm>
          <a:prstGeom prst="rect">
            <a:avLst/>
          </a:prstGeom>
        </p:spPr>
        <p:txBody>
          <a:bodyPr wrap="square" lIns="91284" tIns="45642" rIns="91284" bIns="45642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Gas: Hydrogen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FFFFFF"/>
              </a:solidFill>
              <a:latin typeface="Verdana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Gas cell and/or capillary</a:t>
            </a: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179512" y="6381328"/>
            <a:ext cx="8610600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>
                <a:solidFill>
                  <a:srgbClr val="FFFFFF"/>
                </a:solidFill>
              </a:rPr>
              <a:t>CL - Preventivi 		Frascati, 1 Luglio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936104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SPARC_LAB THz beam lines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2" descr="E:\backup\enrica\SPARC\SPARC_LAB\THzBeamlines\CompleteLayout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405228"/>
            <a:ext cx="8928000" cy="4177963"/>
          </a:xfrm>
          <a:prstGeom prst="rect">
            <a:avLst/>
          </a:prstGeom>
          <a:noFill/>
        </p:spPr>
      </p:pic>
      <p:sp>
        <p:nvSpPr>
          <p:cNvPr id="8" name="Ovale 7"/>
          <p:cNvSpPr/>
          <p:nvPr/>
        </p:nvSpPr>
        <p:spPr>
          <a:xfrm>
            <a:off x="1043644" y="4510861"/>
            <a:ext cx="2664296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8" rIns="91275" bIns="45638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82056" y="5579964"/>
            <a:ext cx="1296144" cy="369166"/>
          </a:xfrm>
          <a:prstGeom prst="rect">
            <a:avLst/>
          </a:prstGeom>
          <a:solidFill>
            <a:srgbClr val="FFFF00"/>
          </a:solidFill>
        </p:spPr>
        <p:txBody>
          <a:bodyPr wrap="square" lIns="91275" tIns="45638" rIns="91275" bIns="45638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CTR source</a:t>
            </a:r>
          </a:p>
        </p:txBody>
      </p:sp>
      <p:cxnSp>
        <p:nvCxnSpPr>
          <p:cNvPr id="10" name="Connettore 7 10"/>
          <p:cNvCxnSpPr/>
          <p:nvPr/>
        </p:nvCxnSpPr>
        <p:spPr>
          <a:xfrm flipH="1">
            <a:off x="1282138" y="5010464"/>
            <a:ext cx="2425849" cy="794993"/>
          </a:xfrm>
          <a:prstGeom prst="curvedConnector5">
            <a:avLst>
              <a:gd name="adj1" fmla="val -9424"/>
              <a:gd name="adj2" fmla="val 67823"/>
              <a:gd name="adj3" fmla="val 109424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/>
          <p:cNvSpPr/>
          <p:nvPr/>
        </p:nvSpPr>
        <p:spPr>
          <a:xfrm>
            <a:off x="4499992" y="2494637"/>
            <a:ext cx="2160240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8" rIns="91275" bIns="45638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308304" y="2565063"/>
            <a:ext cx="1728192" cy="646165"/>
          </a:xfrm>
          <a:prstGeom prst="rect">
            <a:avLst/>
          </a:prstGeom>
          <a:solidFill>
            <a:srgbClr val="FFFF00"/>
          </a:solidFill>
        </p:spPr>
        <p:txBody>
          <a:bodyPr wrap="square" lIns="91275" tIns="45638" rIns="91275" bIns="45638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</a:rPr>
              <a:t>CTR and CDR sources</a:t>
            </a:r>
          </a:p>
        </p:txBody>
      </p:sp>
      <p:cxnSp>
        <p:nvCxnSpPr>
          <p:cNvPr id="13" name="Connettore 7 10"/>
          <p:cNvCxnSpPr>
            <a:stCxn id="11" idx="6"/>
            <a:endCxn id="12" idx="1"/>
          </p:cNvCxnSpPr>
          <p:nvPr/>
        </p:nvCxnSpPr>
        <p:spPr>
          <a:xfrm flipV="1">
            <a:off x="6660232" y="2888141"/>
            <a:ext cx="648072" cy="2540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51522" y="836905"/>
            <a:ext cx="8640960" cy="830989"/>
          </a:xfrm>
          <a:prstGeom prst="rect">
            <a:avLst/>
          </a:prstGeom>
          <a:noFill/>
        </p:spPr>
        <p:txBody>
          <a:bodyPr wrap="square" lIns="91275" tIns="45638" rIns="91275" bIns="45638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 err="1">
                <a:solidFill>
                  <a:srgbClr val="FFFFFF"/>
                </a:solidFill>
                <a:latin typeface="Comic Sans MS" pitchFamily="66" charset="0"/>
              </a:rPr>
              <a:t>Linac</a:t>
            </a:r>
            <a:r>
              <a:rPr lang="en-US" sz="1600" b="1" u="sng" dirty="0">
                <a:solidFill>
                  <a:srgbClr val="FFFFFF"/>
                </a:solidFill>
                <a:latin typeface="Comic Sans MS" pitchFamily="66" charset="0"/>
              </a:rPr>
              <a:t>-based source</a:t>
            </a:r>
            <a:r>
              <a:rPr lang="en-US" sz="1600" dirty="0">
                <a:solidFill>
                  <a:srgbClr val="FFFFFF"/>
                </a:solidFill>
                <a:latin typeface="Comic Sans MS" pitchFamily="66" charset="0"/>
              </a:rPr>
              <a:t>: Coherent Radiation from an aluminum-coated silicon screen (Coherent Transition Radiation, CTR) and from a rectangular aperture in the metallic screen (Coherent Diffraction Radiation, CDR).</a:t>
            </a:r>
            <a:endParaRPr lang="it-IT" sz="16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6" name="Picture 2" descr="E:\backup\enrica\SPARC\SPARC_LAB\THzBeamlines\IMG00144-20120322-103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3" y="3573207"/>
            <a:ext cx="1260000" cy="286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ttore 2 26"/>
          <p:cNvCxnSpPr>
            <a:stCxn id="28" idx="1"/>
          </p:cNvCxnSpPr>
          <p:nvPr/>
        </p:nvCxnSpPr>
        <p:spPr>
          <a:xfrm flipH="1">
            <a:off x="5724152" y="3940240"/>
            <a:ext cx="1728186" cy="35286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15"/>
          <p:cNvSpPr txBox="1">
            <a:spLocks noChangeArrowheads="1"/>
          </p:cNvSpPr>
          <p:nvPr/>
        </p:nvSpPr>
        <p:spPr bwMode="auto">
          <a:xfrm>
            <a:off x="7452338" y="3647935"/>
            <a:ext cx="1368152" cy="58461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square" lIns="91275" tIns="45638" rIns="91275" bIns="45638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rgbClr val="FFFFFF"/>
                </a:solidFill>
                <a:latin typeface="Calibri" pitchFamily="34" charset="0"/>
              </a:rPr>
              <a:t>YAG:Ce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 screen</a:t>
            </a:r>
          </a:p>
        </p:txBody>
      </p:sp>
      <p:cxnSp>
        <p:nvCxnSpPr>
          <p:cNvPr id="29" name="Connettore 2 28"/>
          <p:cNvCxnSpPr>
            <a:stCxn id="30" idx="1"/>
          </p:cNvCxnSpPr>
          <p:nvPr/>
        </p:nvCxnSpPr>
        <p:spPr>
          <a:xfrm flipH="1">
            <a:off x="5724139" y="4227767"/>
            <a:ext cx="1151053" cy="107344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18"/>
          <p:cNvSpPr txBox="1">
            <a:spLocks noChangeArrowheads="1"/>
          </p:cNvSpPr>
          <p:nvPr/>
        </p:nvSpPr>
        <p:spPr bwMode="auto">
          <a:xfrm>
            <a:off x="6875189" y="4058493"/>
            <a:ext cx="1873250" cy="33854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lIns="91275" tIns="45638" rIns="91275" bIns="45638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Si-Al screen (CTR)</a:t>
            </a:r>
          </a:p>
        </p:txBody>
      </p:sp>
      <p:cxnSp>
        <p:nvCxnSpPr>
          <p:cNvPr id="31" name="Connettore 2 30"/>
          <p:cNvCxnSpPr>
            <a:stCxn id="32" idx="1"/>
          </p:cNvCxnSpPr>
          <p:nvPr/>
        </p:nvCxnSpPr>
        <p:spPr>
          <a:xfrm flipH="1">
            <a:off x="5724140" y="4669272"/>
            <a:ext cx="1151051" cy="92015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20"/>
          <p:cNvSpPr txBox="1">
            <a:spLocks noChangeArrowheads="1"/>
          </p:cNvSpPr>
          <p:nvPr/>
        </p:nvSpPr>
        <p:spPr bwMode="auto">
          <a:xfrm>
            <a:off x="6875225" y="4499818"/>
            <a:ext cx="1657350" cy="33854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lIns="91275" tIns="45638" rIns="91275" bIns="45638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latin typeface="Calibri" pitchFamily="34" charset="0"/>
              </a:rPr>
              <a:t>5 mm slit (CDR)</a:t>
            </a:r>
          </a:p>
        </p:txBody>
      </p:sp>
      <p:cxnSp>
        <p:nvCxnSpPr>
          <p:cNvPr id="33" name="Connettore 2 32"/>
          <p:cNvCxnSpPr>
            <a:stCxn id="34" idx="1"/>
          </p:cNvCxnSpPr>
          <p:nvPr/>
        </p:nvCxnSpPr>
        <p:spPr>
          <a:xfrm flipH="1">
            <a:off x="5724187" y="5182604"/>
            <a:ext cx="1152121" cy="83884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22"/>
          <p:cNvSpPr txBox="1">
            <a:spLocks noChangeArrowheads="1"/>
          </p:cNvSpPr>
          <p:nvPr/>
        </p:nvSpPr>
        <p:spPr bwMode="auto">
          <a:xfrm>
            <a:off x="6876257" y="5013176"/>
            <a:ext cx="1655762" cy="33854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lIns="91275" tIns="45638" rIns="91275" bIns="45638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FFFFFF"/>
                </a:solidFill>
                <a:latin typeface="Calibri" pitchFamily="34" charset="0"/>
              </a:rPr>
              <a:t>3 mm slit (CDR)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5"/>
            <a:ext cx="4176000" cy="61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Broad-band </a:t>
            </a:r>
            <a:r>
              <a:rPr lang="it-IT" dirty="0" err="1" smtClean="0">
                <a:solidFill>
                  <a:srgbClr val="FFFFFF"/>
                </a:solidFill>
              </a:rPr>
              <a:t>THz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radiation</a:t>
            </a:r>
            <a:r>
              <a:rPr lang="it-IT" dirty="0" smtClean="0">
                <a:solidFill>
                  <a:srgbClr val="FFFFFF"/>
                </a:solidFill>
              </a:rPr>
              <a:t>: </a:t>
            </a:r>
            <a:r>
              <a:rPr lang="it-IT" dirty="0" err="1" smtClean="0">
                <a:solidFill>
                  <a:srgbClr val="FFFFFF"/>
                </a:solidFill>
              </a:rPr>
              <a:t>Measurements</a:t>
            </a:r>
            <a:endParaRPr lang="it-IT" dirty="0">
              <a:solidFill>
                <a:srgbClr val="FFFFFF"/>
              </a:solidFill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174846"/>
              </p:ext>
            </p:extLst>
          </p:nvPr>
        </p:nvGraphicFramePr>
        <p:xfrm>
          <a:off x="539572" y="3933056"/>
          <a:ext cx="28803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341"/>
                <a:gridCol w="757979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400" noProof="0" dirty="0" smtClean="0">
                          <a:latin typeface="Comic Sans MS" pitchFamily="66" charset="0"/>
                        </a:rPr>
                        <a:t>Electron beam parameters</a:t>
                      </a:r>
                      <a:endParaRPr lang="en-US" sz="14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latin typeface="Comic Sans MS" pitchFamily="66" charset="0"/>
                        </a:rPr>
                        <a:t>Energy</a:t>
                      </a:r>
                      <a:r>
                        <a:rPr lang="en-US" sz="1400" baseline="0" noProof="0" dirty="0" smtClean="0">
                          <a:latin typeface="Comic Sans MS" pitchFamily="66" charset="0"/>
                        </a:rPr>
                        <a:t> (</a:t>
                      </a:r>
                      <a:r>
                        <a:rPr lang="en-US" sz="1400" baseline="0" noProof="0" dirty="0" err="1" smtClean="0">
                          <a:latin typeface="Comic Sans MS" pitchFamily="66" charset="0"/>
                        </a:rPr>
                        <a:t>MeV</a:t>
                      </a:r>
                      <a:r>
                        <a:rPr lang="en-US" sz="1400" baseline="0" noProof="0" dirty="0" smtClean="0">
                          <a:latin typeface="Comic Sans MS" pitchFamily="66" charset="0"/>
                        </a:rPr>
                        <a:t>)</a:t>
                      </a:r>
                      <a:endParaRPr lang="en-US" sz="14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omic Sans MS" pitchFamily="66" charset="0"/>
                        </a:rPr>
                        <a:t>100</a:t>
                      </a:r>
                      <a:endParaRPr lang="en-US" sz="14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latin typeface="Comic Sans MS" pitchFamily="66" charset="0"/>
                        </a:rPr>
                        <a:t>Charge</a:t>
                      </a:r>
                      <a:r>
                        <a:rPr lang="en-US" sz="1400" baseline="0" noProof="0" dirty="0" smtClean="0">
                          <a:latin typeface="Comic Sans MS" pitchFamily="66" charset="0"/>
                        </a:rPr>
                        <a:t> (</a:t>
                      </a:r>
                      <a:r>
                        <a:rPr lang="en-US" sz="1400" baseline="0" noProof="0" dirty="0" err="1" smtClean="0">
                          <a:latin typeface="Comic Sans MS" pitchFamily="66" charset="0"/>
                        </a:rPr>
                        <a:t>pC</a:t>
                      </a:r>
                      <a:r>
                        <a:rPr lang="en-US" sz="1400" baseline="0" noProof="0" dirty="0" smtClean="0">
                          <a:latin typeface="Comic Sans MS" pitchFamily="66" charset="0"/>
                        </a:rPr>
                        <a:t>)</a:t>
                      </a:r>
                      <a:endParaRPr lang="en-US" sz="14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omic Sans MS" pitchFamily="66" charset="0"/>
                        </a:rPr>
                        <a:t>260</a:t>
                      </a:r>
                      <a:endParaRPr lang="en-US" sz="14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atin typeface="Comic Sans MS" pitchFamily="66" charset="0"/>
                        </a:rPr>
                        <a:t>RMS bunch</a:t>
                      </a:r>
                      <a:r>
                        <a:rPr lang="en-US" sz="1400" baseline="0" noProof="0" smtClean="0">
                          <a:latin typeface="Comic Sans MS" pitchFamily="66" charset="0"/>
                        </a:rPr>
                        <a:t> length (fs)</a:t>
                      </a:r>
                      <a:endParaRPr lang="en-US" sz="1400" noProof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omic Sans MS" pitchFamily="66" charset="0"/>
                        </a:rPr>
                        <a:t>260</a:t>
                      </a:r>
                      <a:endParaRPr lang="en-US" sz="14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3" descr="D:\enrica\My_seminars\IPAC10\paperTHz\CTRlayout.bmp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312000" cy="238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CTRvsFrequency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6" t="8199" r="28784" b="5941"/>
          <a:stretch>
            <a:fillRect/>
          </a:stretch>
        </p:blipFill>
        <p:spPr>
          <a:xfrm>
            <a:off x="4355977" y="1700808"/>
            <a:ext cx="4104456" cy="3672408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971615" y="1628800"/>
            <a:ext cx="360040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8" rIns="91275" bIns="45638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3071397" y="3057849"/>
            <a:ext cx="2886996" cy="461499"/>
          </a:xfrm>
          <a:prstGeom prst="rect">
            <a:avLst/>
          </a:prstGeom>
          <a:solidFill>
            <a:schemeClr val="bg1"/>
          </a:solidFill>
        </p:spPr>
        <p:txBody>
          <a:bodyPr wrap="none" lIns="91275" tIns="45638" rIns="91275" bIns="45638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Intensity</a:t>
            </a:r>
            <a:r>
              <a:rPr lang="it-IT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arb</a:t>
            </a:r>
            <a:r>
              <a:rPr lang="it-IT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it-IT" sz="2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units</a:t>
            </a:r>
            <a:r>
              <a:rPr lang="it-IT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461882" y="4941344"/>
            <a:ext cx="2493108" cy="461499"/>
          </a:xfrm>
          <a:prstGeom prst="rect">
            <a:avLst/>
          </a:prstGeom>
          <a:solidFill>
            <a:schemeClr val="bg1"/>
          </a:solidFill>
        </p:spPr>
        <p:txBody>
          <a:bodyPr wrap="none" lIns="91275" tIns="45638" rIns="91275" bIns="45638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it-IT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4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THz</a:t>
            </a:r>
            <a:r>
              <a:rPr lang="it-IT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297226" y="1916832"/>
            <a:ext cx="0" cy="2664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63695" y="2204919"/>
            <a:ext cx="1595254" cy="1384837"/>
          </a:xfrm>
          <a:prstGeom prst="rect">
            <a:avLst/>
          </a:prstGeom>
          <a:noFill/>
        </p:spPr>
        <p:txBody>
          <a:bodyPr wrap="square" lIns="91284" tIns="45642" rIns="91284" bIns="45642" rtlCol="0">
            <a:spAutoFit/>
          </a:bodyPr>
          <a:lstStyle/>
          <a:p>
            <a:pPr algn="just"/>
            <a:r>
              <a:rPr lang="en-US" sz="1400" dirty="0">
                <a:solidFill>
                  <a:srgbClr val="FFFFFF"/>
                </a:solidFill>
              </a:rPr>
              <a:t>Frequency cut limited by the vacuum window quartz</a:t>
            </a:r>
          </a:p>
          <a:p>
            <a:pPr algn="just"/>
            <a:r>
              <a:rPr lang="en-US" sz="1400" dirty="0">
                <a:solidFill>
                  <a:srgbClr val="FFFFFF"/>
                </a:solidFill>
              </a:rPr>
              <a:t>Diamond window to be installed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Narrow-band THz radiation: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2-bunches train measurements</a:t>
            </a:r>
            <a:endParaRPr lang="it-IT" sz="3200" dirty="0">
              <a:solidFill>
                <a:srgbClr val="FFFFFF"/>
              </a:solidFill>
            </a:endParaRPr>
          </a:p>
        </p:txBody>
      </p:sp>
      <p:pic>
        <p:nvPicPr>
          <p:cNvPr id="145411" name="Picture 3" descr="E:\backup\enrica\SPARC\SPARC_LAB\FemtoTera\Flavio\fig_formFact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473" y="4293096"/>
            <a:ext cx="3528000" cy="2159982"/>
          </a:xfrm>
          <a:prstGeom prst="rect">
            <a:avLst/>
          </a:prstGeom>
          <a:noFill/>
        </p:spPr>
      </p:pic>
      <p:sp>
        <p:nvSpPr>
          <p:cNvPr id="17" name="Rettangolo 18"/>
          <p:cNvSpPr>
            <a:spLocks noChangeArrowheads="1"/>
          </p:cNvSpPr>
          <p:nvPr/>
        </p:nvSpPr>
        <p:spPr bwMode="auto">
          <a:xfrm>
            <a:off x="5760677" y="1198669"/>
            <a:ext cx="3347864" cy="64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5" tIns="45638" rIns="91275" bIns="45638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omic Sans MS" pitchFamily="66" charset="0"/>
              </a:rPr>
              <a:t>Current profile as measured at the end of the </a:t>
            </a:r>
            <a:r>
              <a:rPr lang="en-US" sz="1800" dirty="0" err="1">
                <a:solidFill>
                  <a:srgbClr val="FFFFFF"/>
                </a:solidFill>
                <a:latin typeface="Comic Sans MS" pitchFamily="66" charset="0"/>
              </a:rPr>
              <a:t>linac</a:t>
            </a:r>
            <a:endParaRPr lang="en-US" sz="1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8" name="Rettangolo 7"/>
          <p:cNvSpPr>
            <a:spLocks noChangeArrowheads="1"/>
          </p:cNvSpPr>
          <p:nvPr/>
        </p:nvSpPr>
        <p:spPr bwMode="auto">
          <a:xfrm>
            <a:off x="2858646" y="1198669"/>
            <a:ext cx="2721471" cy="64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5" tIns="45638" rIns="91275" bIns="45638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omic Sans MS" pitchFamily="66" charset="0"/>
                <a:ea typeface="ヒラギノ角ゴ Pro W3" charset="-128"/>
              </a:rPr>
              <a:t>Measured Longitudinal Phase Space (LPS)</a:t>
            </a:r>
          </a:p>
        </p:txBody>
      </p:sp>
      <p:pic>
        <p:nvPicPr>
          <p:cNvPr id="19" name="Picture 3" descr="C:\Documents and Settings\enrica\Documenti\MisureEOS-THz\2013_04_24\EnergyMeasurement&amp;LPS\OfflineAnalysis_19h_08m_42s\19h_08m_42s All Bunches_Current_2_SingleImageTitt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916834"/>
            <a:ext cx="2880000" cy="2248082"/>
          </a:xfrm>
          <a:prstGeom prst="rect">
            <a:avLst/>
          </a:prstGeom>
          <a:noFill/>
        </p:spPr>
      </p:pic>
      <p:pic>
        <p:nvPicPr>
          <p:cNvPr id="20" name="Picture 6" descr="C:\Documents and Settings\enrica\Documenti\MisureEOS-THz\2013_04_24\EnergyMeasurement&amp;LPS\OfflineAnalysis_19h_08m_42s\19h_08m_42s Whole Bunch_LPS_2_SingleImageTitti_Frame0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120" y="1915361"/>
            <a:ext cx="2880000" cy="2233720"/>
          </a:xfrm>
          <a:prstGeom prst="rect">
            <a:avLst/>
          </a:prstGeom>
          <a:noFill/>
        </p:spPr>
      </p:pic>
      <p:graphicFrame>
        <p:nvGraphicFramePr>
          <p:cNvPr id="21" name="Tabel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39693"/>
              </p:ext>
            </p:extLst>
          </p:nvPr>
        </p:nvGraphicFramePr>
        <p:xfrm>
          <a:off x="179530" y="1700808"/>
          <a:ext cx="252028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94"/>
                <a:gridCol w="777686"/>
              </a:tblGrid>
              <a:tr h="274320">
                <a:tc gridSpan="2"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Comic Sans MS" pitchFamily="66" charset="0"/>
                        </a:rPr>
                        <a:t>Electron beam parameters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Comic Sans MS" pitchFamily="66" charset="0"/>
                        </a:rPr>
                        <a:t>Energy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 (</a:t>
                      </a:r>
                      <a:r>
                        <a:rPr lang="en-US" sz="1200" baseline="0" noProof="0" dirty="0" err="1" smtClean="0">
                          <a:latin typeface="Comic Sans MS" pitchFamily="66" charset="0"/>
                        </a:rPr>
                        <a:t>MeV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)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latin typeface="Comic Sans MS" pitchFamily="66" charset="0"/>
                        </a:rPr>
                        <a:t>122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Comic Sans MS" pitchFamily="66" charset="0"/>
                        </a:rPr>
                        <a:t>Charge/bunch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 (</a:t>
                      </a:r>
                      <a:r>
                        <a:rPr lang="en-US" sz="1200" baseline="0" noProof="0" dirty="0" err="1" smtClean="0">
                          <a:latin typeface="Comic Sans MS" pitchFamily="66" charset="0"/>
                        </a:rPr>
                        <a:t>pC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)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latin typeface="Comic Sans MS" pitchFamily="66" charset="0"/>
                        </a:rPr>
                        <a:t>80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Comic Sans MS" pitchFamily="66" charset="0"/>
                        </a:rPr>
                        <a:t>RMS bunch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 1 length (</a:t>
                      </a:r>
                      <a:r>
                        <a:rPr lang="en-US" sz="1200" baseline="0" noProof="0" dirty="0" err="1" smtClean="0">
                          <a:latin typeface="Comic Sans MS" pitchFamily="66" charset="0"/>
                        </a:rPr>
                        <a:t>fs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)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latin typeface="Comic Sans MS" pitchFamily="66" charset="0"/>
                        </a:rPr>
                        <a:t>150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latin typeface="Comic Sans MS" pitchFamily="66" charset="0"/>
                        </a:rPr>
                        <a:t>RMS bunch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 2 length (</a:t>
                      </a:r>
                      <a:r>
                        <a:rPr lang="en-US" sz="1200" baseline="0" noProof="0" dirty="0" err="1" smtClean="0">
                          <a:latin typeface="Comic Sans MS" pitchFamily="66" charset="0"/>
                        </a:rPr>
                        <a:t>fs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)</a:t>
                      </a:r>
                      <a:endParaRPr lang="en-US" sz="1200" noProof="0" dirty="0" smtClean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latin typeface="Comic Sans MS" pitchFamily="66" charset="0"/>
                        </a:rPr>
                        <a:t>165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latin typeface="Comic Sans MS" pitchFamily="66" charset="0"/>
                        </a:rPr>
                        <a:t>Time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 distance (</a:t>
                      </a:r>
                      <a:r>
                        <a:rPr lang="en-US" sz="1200" baseline="0" noProof="0" dirty="0" err="1" smtClean="0">
                          <a:latin typeface="Comic Sans MS" pitchFamily="66" charset="0"/>
                        </a:rPr>
                        <a:t>ps</a:t>
                      </a:r>
                      <a:r>
                        <a:rPr lang="en-US" sz="1200" baseline="0" noProof="0" dirty="0" smtClean="0">
                          <a:latin typeface="Comic Sans MS" pitchFamily="66" charset="0"/>
                        </a:rPr>
                        <a:t>)</a:t>
                      </a:r>
                      <a:endParaRPr lang="en-US" sz="1200" noProof="0" dirty="0" smtClean="0"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latin typeface="Comic Sans MS" pitchFamily="66" charset="0"/>
                        </a:rPr>
                        <a:t>0.91 (0.019)</a:t>
                      </a:r>
                      <a:endParaRPr lang="en-US" sz="1200" noProof="0" dirty="0">
                        <a:latin typeface="Comic Sans MS" pitchFamily="66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2" name="Picture 2" descr="C:\Documents and Settings\enrica\Documenti\MisureEOS-THz\2013_04_24\THz\THz_michelson_golay\2013_04_24\THz\20h_39m_24s\ElaboratedDiffInterferogram_ps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040" y="4221281"/>
            <a:ext cx="3096000" cy="22973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3" name="Rettangolo 7"/>
          <p:cNvSpPr>
            <a:spLocks noChangeArrowheads="1"/>
          </p:cNvSpPr>
          <p:nvPr/>
        </p:nvSpPr>
        <p:spPr bwMode="auto">
          <a:xfrm>
            <a:off x="35533" y="4472115"/>
            <a:ext cx="1907704" cy="147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5" tIns="45638" rIns="91275" bIns="45638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omic Sans MS" pitchFamily="66" charset="0"/>
                <a:ea typeface="ヒラギノ角ゴ Pro W3" charset="-128"/>
              </a:rPr>
              <a:t>Autocorrelation measurement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omic Sans MS" pitchFamily="66" charset="0"/>
                <a:ea typeface="ヒラギノ角ゴ Pro W3" charset="-128"/>
              </a:rPr>
              <a:t>of CTR with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omic Sans MS" pitchFamily="66" charset="0"/>
                <a:ea typeface="ヒラギノ角ゴ Pro W3" charset="-128"/>
              </a:rPr>
              <a:t>a Michelson interferometer</a:t>
            </a:r>
          </a:p>
        </p:txBody>
      </p:sp>
      <p:cxnSp>
        <p:nvCxnSpPr>
          <p:cNvPr id="25" name="Connettore 2 24"/>
          <p:cNvCxnSpPr/>
          <p:nvPr/>
        </p:nvCxnSpPr>
        <p:spPr>
          <a:xfrm>
            <a:off x="3347884" y="4437112"/>
            <a:ext cx="288032" cy="1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2958545" y="4437127"/>
            <a:ext cx="678559" cy="338389"/>
          </a:xfrm>
          <a:prstGeom prst="rect">
            <a:avLst/>
          </a:prstGeom>
          <a:noFill/>
        </p:spPr>
        <p:txBody>
          <a:bodyPr wrap="none" lIns="91275" tIns="45638" rIns="91275" bIns="45638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solidFill>
                  <a:srgbClr val="FFFFFF"/>
                </a:solidFill>
                <a:latin typeface="Calibri"/>
              </a:rPr>
              <a:t>0.9 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00785" y="5517304"/>
            <a:ext cx="664689" cy="307619"/>
          </a:xfrm>
          <a:prstGeom prst="rect">
            <a:avLst/>
          </a:prstGeom>
          <a:noFill/>
        </p:spPr>
        <p:txBody>
          <a:bodyPr wrap="square" lIns="91284" tIns="45642" rIns="91284" bIns="45642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40%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70" y="44624"/>
            <a:ext cx="8496944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Achieved THz Performances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133500"/>
              </p:ext>
            </p:extLst>
          </p:nvPr>
        </p:nvGraphicFramePr>
        <p:xfrm>
          <a:off x="755583" y="3361301"/>
          <a:ext cx="7632846" cy="2814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6355"/>
                <a:gridCol w="2270188"/>
                <a:gridCol w="2736303"/>
              </a:tblGrid>
              <a:tr h="589157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Radiation </a:t>
                      </a:r>
                    </a:p>
                    <a:p>
                      <a:r>
                        <a:rPr lang="en-US" sz="1600" noProof="0" dirty="0" smtClean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parameters</a:t>
                      </a:r>
                      <a:endParaRPr lang="en-US" sz="1600" noProof="0" dirty="0">
                        <a:solidFill>
                          <a:srgbClr val="FFC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SPARC </a:t>
                      </a:r>
                    </a:p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(single bunch)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SPARC </a:t>
                      </a:r>
                    </a:p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(4-bunches/train)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Energy per pulse (J)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40 10</a:t>
                      </a:r>
                      <a:r>
                        <a:rPr lang="en-US" sz="1600" baseline="30000" noProof="0" dirty="0" smtClean="0">
                          <a:latin typeface="Comic Sans MS" pitchFamily="66" charset="0"/>
                        </a:rPr>
                        <a:t>-6</a:t>
                      </a:r>
                      <a:endParaRPr lang="en-US" sz="1600" baseline="300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latin typeface="Comic Sans MS" pitchFamily="66" charset="0"/>
                        </a:rPr>
                        <a:t>0.6 10</a:t>
                      </a:r>
                      <a:r>
                        <a:rPr lang="en-US" sz="1600" baseline="30000" noProof="0" dirty="0" smtClean="0">
                          <a:latin typeface="Comic Sans MS" pitchFamily="66" charset="0"/>
                        </a:rPr>
                        <a:t>-6</a:t>
                      </a:r>
                      <a:r>
                        <a:rPr lang="en-US" sz="1600" baseline="0" noProof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600" noProof="0" dirty="0" smtClean="0">
                          <a:latin typeface="Comic Sans MS" pitchFamily="66" charset="0"/>
                        </a:rPr>
                        <a:t>(@ 1 THz)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smtClean="0">
                          <a:latin typeface="Comic Sans MS" pitchFamily="66" charset="0"/>
                        </a:rPr>
                        <a:t>Peak power (MW)</a:t>
                      </a:r>
                      <a:endParaRPr lang="en-US" sz="1600" noProof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smtClean="0">
                          <a:latin typeface="Comic Sans MS" pitchFamily="66" charset="0"/>
                        </a:rPr>
                        <a:t>&gt; 100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3 (@ 1 THz)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Average power (W)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1.8 10</a:t>
                      </a:r>
                      <a:r>
                        <a:rPr lang="en-US" sz="1600" baseline="30000" noProof="0" dirty="0" smtClean="0">
                          <a:latin typeface="Comic Sans MS" pitchFamily="66" charset="0"/>
                        </a:rPr>
                        <a:t>-4</a:t>
                      </a:r>
                      <a:endParaRPr lang="en-US" sz="1600" baseline="300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6 10</a:t>
                      </a:r>
                      <a:r>
                        <a:rPr lang="en-US" sz="1600" baseline="30000" noProof="0" dirty="0" smtClean="0">
                          <a:latin typeface="Comic Sans MS" pitchFamily="66" charset="0"/>
                        </a:rPr>
                        <a:t>-6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Electric field (kV/cm)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500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en-US" sz="1600" noProof="0" dirty="0" smtClean="0">
                          <a:latin typeface="Comic Sans MS" pitchFamily="66" charset="0"/>
                        </a:rPr>
                        <a:t>&gt;</a:t>
                      </a:r>
                      <a:r>
                        <a:rPr lang="en-US" sz="1600" baseline="0" noProof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n-US" sz="1600" noProof="0" dirty="0" smtClean="0">
                          <a:latin typeface="Comic Sans MS" pitchFamily="66" charset="0"/>
                        </a:rPr>
                        <a:t>10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smtClean="0">
                          <a:latin typeface="Comic Sans MS" pitchFamily="66" charset="0"/>
                        </a:rPr>
                        <a:t>Pulse duration</a:t>
                      </a:r>
                      <a:r>
                        <a:rPr lang="en-US" sz="1600" baseline="0" noProof="0" smtClean="0">
                          <a:latin typeface="Comic Sans MS" pitchFamily="66" charset="0"/>
                        </a:rPr>
                        <a:t> (fs)</a:t>
                      </a:r>
                      <a:endParaRPr lang="en-US" sz="1600" noProof="0" smtClean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 160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&lt; 100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smtClean="0">
                          <a:latin typeface="Comic Sans MS" pitchFamily="66" charset="0"/>
                        </a:rPr>
                        <a:t>Bandwidth</a:t>
                      </a:r>
                      <a:r>
                        <a:rPr lang="en-US" sz="1600" baseline="0" noProof="0" smtClean="0">
                          <a:latin typeface="Comic Sans MS" pitchFamily="66" charset="0"/>
                        </a:rPr>
                        <a:t> (%)</a:t>
                      </a:r>
                      <a:endParaRPr lang="en-US" sz="1600" noProof="0" smtClean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broadband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&lt; 25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9689260"/>
              </p:ext>
            </p:extLst>
          </p:nvPr>
        </p:nvGraphicFramePr>
        <p:xfrm>
          <a:off x="755594" y="917061"/>
          <a:ext cx="7632848" cy="2321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278196"/>
                <a:gridCol w="2762364"/>
              </a:tblGrid>
              <a:tr h="838015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Electron beam </a:t>
                      </a:r>
                    </a:p>
                    <a:p>
                      <a:r>
                        <a:rPr lang="en-US" sz="1600" noProof="0" dirty="0" smtClean="0">
                          <a:solidFill>
                            <a:srgbClr val="FFC000"/>
                          </a:solidFill>
                          <a:latin typeface="Comic Sans MS" pitchFamily="66" charset="0"/>
                        </a:rPr>
                        <a:t>parameters</a:t>
                      </a:r>
                      <a:endParaRPr lang="en-US" sz="1600" noProof="0" dirty="0">
                        <a:solidFill>
                          <a:srgbClr val="FFC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Single bunch</a:t>
                      </a:r>
                    </a:p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(VB mode: max compression)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Comic Sans MS" pitchFamily="66" charset="0"/>
                        </a:rPr>
                        <a:t>4-bunches</a:t>
                      </a:r>
                      <a:r>
                        <a:rPr lang="en-US" sz="1600" baseline="0" noProof="0" dirty="0" smtClean="0">
                          <a:latin typeface="Comic Sans MS" pitchFamily="66" charset="0"/>
                        </a:rPr>
                        <a:t> per train </a:t>
                      </a:r>
                    </a:p>
                    <a:p>
                      <a:r>
                        <a:rPr lang="en-US" sz="1600" baseline="0" noProof="0" dirty="0" smtClean="0">
                          <a:latin typeface="Comic Sans MS" pitchFamily="66" charset="0"/>
                        </a:rPr>
                        <a:t>(VB mode + laser comb)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smtClean="0">
                          <a:latin typeface="Comic Sans MS" pitchFamily="66" charset="0"/>
                        </a:rPr>
                        <a:t>Charge/bunch (pC)</a:t>
                      </a:r>
                      <a:endParaRPr lang="en-US" sz="1600" noProof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smtClean="0">
                          <a:latin typeface="Comic Sans MS" pitchFamily="66" charset="0"/>
                        </a:rPr>
                        <a:t>300</a:t>
                      </a:r>
                      <a:endParaRPr lang="en-US" sz="1600" noProof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50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smtClean="0">
                          <a:latin typeface="Comic Sans MS" pitchFamily="66" charset="0"/>
                        </a:rPr>
                        <a:t>Energy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smtClean="0">
                          <a:latin typeface="Comic Sans MS" pitchFamily="66" charset="0"/>
                        </a:rPr>
                        <a:t>130</a:t>
                      </a:r>
                      <a:endParaRPr lang="en-US" sz="1600" noProof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100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smtClean="0">
                          <a:latin typeface="Comic Sans MS" pitchFamily="66" charset="0"/>
                        </a:rPr>
                        <a:t>Bunch</a:t>
                      </a:r>
                      <a:r>
                        <a:rPr lang="en-US" sz="1600" baseline="0" noProof="0" smtClean="0">
                          <a:latin typeface="Comic Sans MS" pitchFamily="66" charset="0"/>
                        </a:rPr>
                        <a:t> length (fs)</a:t>
                      </a:r>
                      <a:endParaRPr lang="en-US" sz="1600" noProof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160</a:t>
                      </a:r>
                      <a:endParaRPr lang="en-US" sz="1600" noProof="0" dirty="0">
                        <a:solidFill>
                          <a:srgbClr val="C00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200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smtClean="0">
                          <a:latin typeface="Comic Sans MS" pitchFamily="66" charset="0"/>
                        </a:rPr>
                        <a:t>Rep. Rate (Hz)</a:t>
                      </a:r>
                      <a:endParaRPr lang="en-US" sz="1600" noProof="0">
                        <a:latin typeface="Comic Sans MS" pitchFamily="66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latin typeface="Comic Sans MS" pitchFamily="66" charset="0"/>
                        </a:rPr>
                        <a:t>10</a:t>
                      </a:r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noProof="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55976" y="1556792"/>
            <a:ext cx="4824536" cy="172819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ELI-NP proposal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INFN – CNRS – STFC – ALBA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+European High Tech firms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32089"/>
            <a:ext cx="3848099" cy="5437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702" y="3428999"/>
            <a:ext cx="4788793" cy="2997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8" y="59479"/>
            <a:ext cx="8648700" cy="1281289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685415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5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recirculatorb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" y="1231900"/>
            <a:ext cx="90551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116632"/>
            <a:ext cx="59442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Laser Optical </a:t>
            </a:r>
            <a:r>
              <a:rPr lang="en-US" sz="3200" dirty="0" err="1" smtClean="0">
                <a:solidFill>
                  <a:srgbClr val="FFFFFF"/>
                </a:solidFill>
              </a:rPr>
              <a:t>multipass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ricirculator</a:t>
            </a: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LAL-</a:t>
            </a:r>
            <a:r>
              <a:rPr lang="en-US" sz="3200" dirty="0" err="1" smtClean="0">
                <a:solidFill>
                  <a:srgbClr val="FFFFFF"/>
                </a:solidFill>
              </a:rPr>
              <a:t>Orsay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8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21/07/09 Krakow - HEP 2009                                                       C.Biscari - "Accelerators R&amp;D"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0DDDE4-6A2B-4946-B53A-9DE61EA2AD53}" type="slidenum">
              <a:rPr lang="it-IT"/>
              <a:pPr/>
              <a:t>5</a:t>
            </a:fld>
            <a:endParaRPr lang="it-IT"/>
          </a:p>
        </p:txBody>
      </p:sp>
      <p:pic>
        <p:nvPicPr>
          <p:cNvPr id="722946" name="Picture 2" descr="DAFNE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63843" cy="6858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1454522" y="0"/>
            <a:ext cx="6861894" cy="83671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3600" b="1" dirty="0">
                <a:solidFill>
                  <a:srgbClr val="FFFFFF"/>
                </a:solidFill>
              </a:rPr>
              <a:t>DA</a:t>
            </a:r>
            <a:r>
              <a:rPr lang="it-IT" sz="3600" b="1" dirty="0">
                <a:solidFill>
                  <a:srgbClr val="FFFFFF"/>
                </a:solidFill>
                <a:latin typeface="Symbol" pitchFamily="-108" charset="2"/>
              </a:rPr>
              <a:t>F</a:t>
            </a:r>
            <a:r>
              <a:rPr lang="it-IT" sz="3600" b="1" dirty="0">
                <a:solidFill>
                  <a:srgbClr val="FFFFFF"/>
                </a:solidFill>
              </a:rPr>
              <a:t>NE </a:t>
            </a:r>
            <a:r>
              <a:rPr lang="it-IT" sz="3600" b="1" dirty="0" err="1">
                <a:solidFill>
                  <a:srgbClr val="FFFFFF"/>
                </a:solidFill>
              </a:rPr>
              <a:t>–</a:t>
            </a:r>
            <a:r>
              <a:rPr lang="it-IT" sz="3600" b="1" dirty="0">
                <a:solidFill>
                  <a:srgbClr val="FFFFFF"/>
                </a:solidFill>
              </a:rPr>
              <a:t> LNF - </a:t>
            </a:r>
            <a:r>
              <a:rPr lang="it-IT" sz="3600" b="1" dirty="0" smtClean="0">
                <a:solidFill>
                  <a:srgbClr val="FFFFFF"/>
                </a:solidFill>
              </a:rPr>
              <a:t>FRASCATI</a:t>
            </a:r>
            <a:endParaRPr lang="it-IT" sz="3600" b="1" dirty="0">
              <a:solidFill>
                <a:srgbClr val="FFFFFF"/>
              </a:solidFill>
            </a:endParaRPr>
          </a:p>
        </p:txBody>
      </p:sp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0" y="5942013"/>
            <a:ext cx="2185214" cy="92333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dirty="0" err="1">
                <a:solidFill>
                  <a:srgbClr val="FFFFFF"/>
                </a:solidFill>
              </a:rPr>
              <a:t>e+</a:t>
            </a:r>
            <a:r>
              <a:rPr lang="it-IT" b="1" dirty="0">
                <a:solidFill>
                  <a:srgbClr val="FFFFFF"/>
                </a:solidFill>
              </a:rPr>
              <a:t> e-</a:t>
            </a:r>
          </a:p>
          <a:p>
            <a:r>
              <a:rPr lang="it-IT" b="1" dirty="0" err="1" smtClean="0">
                <a:solidFill>
                  <a:srgbClr val="FFFFFF"/>
                </a:solidFill>
              </a:rPr>
              <a:t>E</a:t>
            </a:r>
            <a:r>
              <a:rPr lang="it-IT" sz="1400" b="1" dirty="0" err="1" smtClean="0">
                <a:solidFill>
                  <a:srgbClr val="FFFFFF"/>
                </a:solidFill>
              </a:rPr>
              <a:t>cm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r>
              <a:rPr lang="it-IT" b="1" dirty="0">
                <a:solidFill>
                  <a:srgbClr val="FFFFFF"/>
                </a:solidFill>
              </a:rPr>
              <a:t>= </a:t>
            </a:r>
            <a:r>
              <a:rPr lang="it-IT" b="1" dirty="0" smtClean="0">
                <a:solidFill>
                  <a:srgbClr val="FFFFFF"/>
                </a:solidFill>
              </a:rPr>
              <a:t>1.02 </a:t>
            </a:r>
            <a:r>
              <a:rPr lang="it-IT" b="1" dirty="0" err="1">
                <a:solidFill>
                  <a:srgbClr val="FFFFFF"/>
                </a:solidFill>
              </a:rPr>
              <a:t>GeV</a:t>
            </a:r>
            <a:endParaRPr lang="it-IT" b="1" dirty="0">
              <a:solidFill>
                <a:srgbClr val="FFFFFF"/>
              </a:solidFill>
            </a:endParaRPr>
          </a:p>
          <a:p>
            <a:r>
              <a:rPr lang="it-IT" b="1" dirty="0">
                <a:solidFill>
                  <a:srgbClr val="FFFFFF"/>
                </a:solidFill>
              </a:rPr>
              <a:t>L = </a:t>
            </a:r>
            <a:r>
              <a:rPr lang="it-IT" b="1" dirty="0" smtClean="0">
                <a:solidFill>
                  <a:srgbClr val="FFFFFF"/>
                </a:solidFill>
              </a:rPr>
              <a:t>1.5 </a:t>
            </a:r>
            <a:r>
              <a:rPr lang="it-IT" b="1" dirty="0">
                <a:solidFill>
                  <a:srgbClr val="FFFFFF"/>
                </a:solidFill>
              </a:rPr>
              <a:t>10</a:t>
            </a:r>
            <a:r>
              <a:rPr lang="it-IT" b="1" baseline="30000" dirty="0">
                <a:solidFill>
                  <a:srgbClr val="FFFFFF"/>
                </a:solidFill>
              </a:rPr>
              <a:t>32</a:t>
            </a:r>
            <a:r>
              <a:rPr lang="it-IT" b="1" dirty="0">
                <a:solidFill>
                  <a:srgbClr val="FFFFFF"/>
                </a:solidFill>
              </a:rPr>
              <a:t> cm</a:t>
            </a:r>
            <a:r>
              <a:rPr lang="it-IT" b="1" baseline="30000" dirty="0">
                <a:solidFill>
                  <a:srgbClr val="FFFFFF"/>
                </a:solidFill>
              </a:rPr>
              <a:t>-2</a:t>
            </a:r>
            <a:r>
              <a:rPr lang="it-IT" b="1" dirty="0">
                <a:solidFill>
                  <a:srgbClr val="FFFFFF"/>
                </a:solidFill>
              </a:rPr>
              <a:t> sec</a:t>
            </a:r>
            <a:r>
              <a:rPr lang="it-IT" b="1" baseline="30000" dirty="0">
                <a:solidFill>
                  <a:srgbClr val="FFFF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285582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512" y="44624"/>
            <a:ext cx="9144000" cy="6594691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423992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0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865710"/>
            <a:ext cx="7844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Thanks for your attention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35696" y="6237312"/>
            <a:ext cx="8610600" cy="533400"/>
          </a:xfrm>
          <a:prstGeom prst="rect">
            <a:avLst/>
          </a:prstGeo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figure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05300" y="6070600"/>
            <a:ext cx="43370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DA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ymbol" charset="2"/>
                <a:ea typeface="ＭＳ Ｐゴシック" charset="-128"/>
                <a:cs typeface="Symbol" charset="2"/>
              </a:rPr>
              <a:t>F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NE IR for the KLOE-2 run 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51984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</a:rPr>
              <a:t>CL - </a:t>
            </a:r>
            <a:r>
              <a:rPr lang="en-US" sz="1600" dirty="0" err="1" smtClean="0">
                <a:solidFill>
                  <a:srgbClr val="000000"/>
                </a:solidFill>
              </a:rPr>
              <a:t>Preventivi</a:t>
            </a:r>
            <a:r>
              <a:rPr lang="en-US" sz="1600" dirty="0" smtClean="0">
                <a:solidFill>
                  <a:srgbClr val="000000"/>
                </a:solidFill>
              </a:rPr>
              <a:t> 		</a:t>
            </a:r>
            <a:r>
              <a:rPr lang="en-US" sz="1600" dirty="0" err="1" smtClean="0">
                <a:solidFill>
                  <a:srgbClr val="000000"/>
                </a:solidFill>
              </a:rPr>
              <a:t>Frascati</a:t>
            </a:r>
            <a:r>
              <a:rPr lang="en-US" sz="1600" dirty="0" smtClean="0">
                <a:solidFill>
                  <a:srgbClr val="000000"/>
                </a:solidFill>
              </a:rPr>
              <a:t>, 1 </a:t>
            </a:r>
            <a:r>
              <a:rPr lang="en-US" sz="1600" dirty="0" err="1" smtClean="0">
                <a:solidFill>
                  <a:srgbClr val="000000"/>
                </a:solidFill>
              </a:rPr>
              <a:t>Luglio</a:t>
            </a:r>
            <a:r>
              <a:rPr lang="en-US" sz="1600" dirty="0" smtClean="0">
                <a:solidFill>
                  <a:srgbClr val="000000"/>
                </a:solidFill>
              </a:rPr>
              <a:t> 2014 	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1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20130619_1052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100" y="3617913"/>
            <a:ext cx="2363788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20130618_15380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338" y="1350963"/>
            <a:ext cx="2901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20130517_1107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1350963"/>
            <a:ext cx="2901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 descr="20130617_18485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313" y="1350963"/>
            <a:ext cx="29019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2" descr="P107025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88" y="381635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14"/>
          <p:cNvSpPr txBox="1">
            <a:spLocks noChangeArrowheads="1"/>
          </p:cNvSpPr>
          <p:nvPr/>
        </p:nvSpPr>
        <p:spPr bwMode="auto">
          <a:xfrm>
            <a:off x="199108" y="116632"/>
            <a:ext cx="91254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The new KLOE detector layers have been wired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Whole structure has been inserted inside the experimental apparatus</a:t>
            </a:r>
          </a:p>
          <a:p>
            <a:pPr eaLnBrk="1" hangingPunct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2F2F2"/>
                </a:solidFill>
              </a:rPr>
              <a:t>New KLOE </a:t>
            </a:r>
            <a:r>
              <a:rPr lang="it-IT" sz="4000" dirty="0" err="1" smtClean="0">
                <a:solidFill>
                  <a:srgbClr val="F2F2F2"/>
                </a:solidFill>
              </a:rPr>
              <a:t>vertex</a:t>
            </a:r>
            <a:r>
              <a:rPr lang="it-IT" sz="4000" dirty="0" smtClean="0">
                <a:solidFill>
                  <a:srgbClr val="F2F2F2"/>
                </a:solidFill>
              </a:rPr>
              <a:t> detector</a:t>
            </a:r>
            <a:endParaRPr lang="it-IT" sz="4000" dirty="0">
              <a:solidFill>
                <a:srgbClr val="F2F2F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6" y="1825402"/>
            <a:ext cx="5306482" cy="397986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276" y="1633537"/>
            <a:ext cx="3513212" cy="4716568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9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20130722_1441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68363"/>
            <a:ext cx="61849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2171700" y="279400"/>
            <a:ext cx="4922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Third carbon fiber support installed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628650" y="5608638"/>
            <a:ext cx="8158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IR branches outside the detector reassembled and aligned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</a:rPr>
              <a:t>Shut-down activities completed by mid July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24600"/>
            <a:ext cx="8610600" cy="533400"/>
          </a:xfrm>
        </p:spPr>
        <p:txBody>
          <a:bodyPr/>
          <a:lstStyle/>
          <a:p>
            <a:r>
              <a:rPr lang="en-US" sz="1600" dirty="0" smtClean="0">
                <a:solidFill>
                  <a:srgbClr val="FFFFFF"/>
                </a:solidFill>
              </a:rPr>
              <a:t>CL - </a:t>
            </a:r>
            <a:r>
              <a:rPr lang="en-US" sz="1600" dirty="0" err="1" smtClean="0">
                <a:solidFill>
                  <a:srgbClr val="FFFFFF"/>
                </a:solidFill>
              </a:rPr>
              <a:t>Preventivi</a:t>
            </a:r>
            <a:r>
              <a:rPr lang="en-US" sz="1600" dirty="0" smtClean="0">
                <a:solidFill>
                  <a:srgbClr val="FFFFFF"/>
                </a:solidFill>
              </a:rPr>
              <a:t> 		</a:t>
            </a:r>
            <a:r>
              <a:rPr lang="en-US" sz="1600" dirty="0" err="1" smtClean="0">
                <a:solidFill>
                  <a:srgbClr val="FFFFFF"/>
                </a:solidFill>
              </a:rPr>
              <a:t>Frascati</a:t>
            </a:r>
            <a:r>
              <a:rPr lang="en-US" sz="1600" dirty="0" smtClean="0">
                <a:solidFill>
                  <a:srgbClr val="FFFFFF"/>
                </a:solidFill>
              </a:rPr>
              <a:t>, 1 </a:t>
            </a:r>
            <a:r>
              <a:rPr lang="en-US" sz="1600" dirty="0" err="1" smtClean="0">
                <a:solidFill>
                  <a:srgbClr val="FFFFFF"/>
                </a:solidFill>
              </a:rPr>
              <a:t>Luglio</a:t>
            </a:r>
            <a:r>
              <a:rPr lang="en-US" sz="1600" dirty="0" smtClean="0">
                <a:solidFill>
                  <a:srgbClr val="FFFFFF"/>
                </a:solidFill>
              </a:rPr>
              <a:t> 2014 	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7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15458</TotalTime>
  <Words>2122</Words>
  <Application>Microsoft Macintosh PowerPoint</Application>
  <PresentationFormat>On-screen Show (4:3)</PresentationFormat>
  <Paragraphs>441</Paragraphs>
  <Slides>51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Tema di Office</vt:lpstr>
      <vt:lpstr>10_Tema di Office</vt:lpstr>
      <vt:lpstr>1_Struttura predefinita</vt:lpstr>
      <vt:lpstr>Equation</vt:lpstr>
      <vt:lpstr>Document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KLOE vertex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Test Facility (BTF) Infrastructure @DAFNE Linac</vt:lpstr>
      <vt:lpstr>BTF LAYOUT – Primary beam</vt:lpstr>
      <vt:lpstr>BTF LAYOUT -  Secondary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COLORS SASE FEL </vt:lpstr>
      <vt:lpstr>Tunable X-ray radiation source based on  Thomson Scattering </vt:lpstr>
      <vt:lpstr>SL-Thomson Source at SPARCLAB</vt:lpstr>
      <vt:lpstr>PowerPoint Presentation</vt:lpstr>
      <vt:lpstr>PowerPoint Presentation</vt:lpstr>
      <vt:lpstr>SPARC_LAB synchronization system</vt:lpstr>
      <vt:lpstr>Electron Beam Experimental Studies</vt:lpstr>
      <vt:lpstr>PowerPoint Presentation</vt:lpstr>
      <vt:lpstr>PowerPoint Presentation</vt:lpstr>
      <vt:lpstr>LWFA acceleration of  externally injected electrons in a gas-jet plasma</vt:lpstr>
      <vt:lpstr>PowerPoint Presentation</vt:lpstr>
      <vt:lpstr>Interaction Layout</vt:lpstr>
      <vt:lpstr>The SPARC_LAB THz beam lines</vt:lpstr>
      <vt:lpstr>Broad-band THz radiation: Measurements</vt:lpstr>
      <vt:lpstr>Narrow-band THz radiation:  2-bunches train measurements</vt:lpstr>
      <vt:lpstr>Achieved THz Performances</vt:lpstr>
      <vt:lpstr>ELI-NP proposal INFN – CNRS – STFC – ALBA +European High Tech firms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Accelerators</dc:title>
  <dc:creator>Biscari</dc:creator>
  <cp:lastModifiedBy>Ghigo Andrea</cp:lastModifiedBy>
  <cp:revision>423</cp:revision>
  <dcterms:created xsi:type="dcterms:W3CDTF">2012-09-21T06:23:00Z</dcterms:created>
  <dcterms:modified xsi:type="dcterms:W3CDTF">2014-07-01T07:39:08Z</dcterms:modified>
</cp:coreProperties>
</file>