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Default Extension="xls" ContentType="application/vnd.ms-exce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Default Extension="xlsx" ContentType="application/vnd.openxmlformats-officedocument.spreadsheetml.shee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2" showSpecialPlsOnTitleSld="0" saveSubsetFonts="1" autoCompressPictures="0">
  <p:sldMasterIdLst>
    <p:sldMasterId id="2147483741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9" r:id="rId3"/>
    <p:sldId id="353" r:id="rId4"/>
    <p:sldId id="426" r:id="rId5"/>
    <p:sldId id="425" r:id="rId6"/>
    <p:sldId id="483" r:id="rId7"/>
    <p:sldId id="300" r:id="rId8"/>
    <p:sldId id="424" r:id="rId9"/>
    <p:sldId id="456" r:id="rId10"/>
    <p:sldId id="457" r:id="rId11"/>
    <p:sldId id="458" r:id="rId12"/>
    <p:sldId id="459" r:id="rId13"/>
    <p:sldId id="460" r:id="rId14"/>
    <p:sldId id="461" r:id="rId15"/>
    <p:sldId id="382" r:id="rId16"/>
    <p:sldId id="383" r:id="rId17"/>
    <p:sldId id="384" r:id="rId18"/>
    <p:sldId id="436" r:id="rId19"/>
    <p:sldId id="437" r:id="rId20"/>
    <p:sldId id="439" r:id="rId21"/>
    <p:sldId id="441" r:id="rId22"/>
    <p:sldId id="442" r:id="rId23"/>
    <p:sldId id="443" r:id="rId24"/>
    <p:sldId id="390" r:id="rId25"/>
    <p:sldId id="420" r:id="rId26"/>
    <p:sldId id="444" r:id="rId27"/>
    <p:sldId id="445" r:id="rId28"/>
    <p:sldId id="446" r:id="rId29"/>
    <p:sldId id="309" r:id="rId30"/>
    <p:sldId id="308" r:id="rId31"/>
    <p:sldId id="333" r:id="rId32"/>
    <p:sldId id="374" r:id="rId33"/>
    <p:sldId id="427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462" r:id="rId42"/>
    <p:sldId id="463" r:id="rId43"/>
    <p:sldId id="464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9" r:id="rId52"/>
    <p:sldId id="480" r:id="rId53"/>
    <p:sldId id="481" r:id="rId54"/>
    <p:sldId id="482" r:id="rId55"/>
    <p:sldId id="321" r:id="rId56"/>
    <p:sldId id="448" r:id="rId57"/>
    <p:sldId id="449" r:id="rId58"/>
    <p:sldId id="451" r:id="rId59"/>
    <p:sldId id="450" r:id="rId60"/>
    <p:sldId id="349" r:id="rId61"/>
    <p:sldId id="393" r:id="rId62"/>
    <p:sldId id="394" r:id="rId63"/>
    <p:sldId id="396" r:id="rId64"/>
    <p:sldId id="399" r:id="rId65"/>
    <p:sldId id="473" r:id="rId66"/>
    <p:sldId id="476" r:id="rId67"/>
    <p:sldId id="477" r:id="rId68"/>
    <p:sldId id="478" r:id="rId69"/>
    <p:sldId id="268" r:id="rId70"/>
    <p:sldId id="264" r:id="rId71"/>
    <p:sldId id="266" r:id="rId72"/>
    <p:sldId id="265" r:id="rId73"/>
    <p:sldId id="421" r:id="rId74"/>
    <p:sldId id="484" r:id="rId75"/>
    <p:sldId id="270" r:id="rId76"/>
    <p:sldId id="284" r:id="rId77"/>
    <p:sldId id="282" r:id="rId78"/>
    <p:sldId id="348" r:id="rId79"/>
    <p:sldId id="351" r:id="rId80"/>
    <p:sldId id="447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7297BF"/>
    <a:srgbClr val="6C99C6"/>
    <a:srgbClr val="6F9BC8"/>
    <a:srgbClr val="4A749A"/>
    <a:srgbClr val="FF3CE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2" autoAdjust="0"/>
    <p:restoredTop sz="93217" autoAdjust="0"/>
  </p:normalViewPr>
  <p:slideViewPr>
    <p:cSldViewPr snapToGrid="0" snapToObjects="1">
      <p:cViewPr>
        <p:scale>
          <a:sx n="100" d="100"/>
          <a:sy n="100" d="100"/>
        </p:scale>
        <p:origin x="-1240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ABA-F058-7847-83A9-897C8FA5C0A5}" type="datetimeFigureOut">
              <a:rPr lang="en-US" smtClean="0"/>
              <a:pPr/>
              <a:t>6/26/14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F48C-4E8E-BC48-9BDB-963529F8D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9F30-F67D-E344-95C2-12AD18D22F28}" type="datetimeFigureOut">
              <a:rPr lang="en-US" smtClean="0"/>
              <a:pPr/>
              <a:t>6/26/14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693B-74F4-6441-A85E-4D4092B65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60FE2-EF13-864F-B985-515675F1B515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5D77208-AF24-4C9E-9EE0-79DC85498DC3}" type="slidenum">
              <a:rPr lang="it-IT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46</a:t>
            </a:fld>
            <a:endParaRPr lang="it-IT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5D77208-AF24-4C9E-9EE0-79DC85498DC3}" type="slidenum">
              <a:rPr lang="it-IT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47</a:t>
            </a:fld>
            <a:endParaRPr lang="it-IT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roadmap </a:t>
            </a:r>
            <a:r>
              <a:rPr lang="en-US" dirty="0" err="1" smtClean="0"/>
              <a:t>presentata</a:t>
            </a:r>
            <a:r>
              <a:rPr lang="en-US" dirty="0" smtClean="0"/>
              <a:t> al BESIII </a:t>
            </a:r>
            <a:r>
              <a:rPr lang="en-US" dirty="0" err="1" smtClean="0"/>
              <a:t>collab</a:t>
            </a:r>
            <a:r>
              <a:rPr lang="en-US" dirty="0" smtClean="0"/>
              <a:t> meeting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giugno</a:t>
            </a:r>
            <a:r>
              <a:rPr lang="en-US" dirty="0" smtClean="0"/>
              <a:t>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modificare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  <a:ln/>
        </p:spPr>
        <p:txBody>
          <a:bodyPr lIns="86481" tIns="43241" rIns="86481" bIns="43241"/>
          <a:lstStyle/>
          <a:p>
            <a:fld id="{B436FE1A-194E-8240-864D-F3EA5DF91177}" type="slidenum">
              <a:rPr lang="de-DE"/>
              <a:pPr/>
              <a:t>62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 smtClean="0"/>
              <a:t>Controllare</a:t>
            </a:r>
            <a:r>
              <a:rPr lang="en-US" dirty="0" smtClean="0"/>
              <a:t> la schedule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5"/>
            <a:ext cx="2972098" cy="456595"/>
          </a:xfrm>
          <a:prstGeom prst="rect">
            <a:avLst/>
          </a:prstGeom>
        </p:spPr>
        <p:txBody>
          <a:bodyPr lIns="86481" tIns="43241" rIns="86481" bIns="43241"/>
          <a:lstStyle/>
          <a:p>
            <a:pPr>
              <a:defRPr/>
            </a:pPr>
            <a:r>
              <a:rPr lang="en-US" smtClean="0"/>
              <a:t>G. Venanzoni - Seminar at University of Pisa 10 July 2012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6"/>
            <a:ext cx="2972098" cy="456595"/>
          </a:xfrm>
          <a:prstGeom prst="rect">
            <a:avLst/>
          </a:prstGeom>
          <a:ln/>
        </p:spPr>
        <p:txBody>
          <a:bodyPr lIns="86473" tIns="43237" rIns="86473" bIns="43237"/>
          <a:lstStyle/>
          <a:p>
            <a:fld id="{B436FE1A-194E-8240-864D-F3EA5DF91177}" type="slidenum">
              <a:rPr lang="de-DE"/>
              <a:pPr/>
              <a:t>66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 smtClean="0"/>
              <a:t>Controllare</a:t>
            </a:r>
            <a:r>
              <a:rPr lang="en-US" dirty="0" smtClean="0"/>
              <a:t> la schedule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6"/>
            <a:ext cx="2972098" cy="456595"/>
          </a:xfrm>
          <a:prstGeom prst="rect">
            <a:avLst/>
          </a:prstGeom>
        </p:spPr>
        <p:txBody>
          <a:bodyPr lIns="86473" tIns="43237" rIns="86473" bIns="43237"/>
          <a:lstStyle/>
          <a:p>
            <a:pPr>
              <a:defRPr/>
            </a:pPr>
            <a:r>
              <a:rPr lang="en-US" smtClean="0"/>
              <a:t>G. Venanzoni - Seminar at University of Pisa 10 July 2012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F2E0C-F265-DC4F-8254-906F340D35A8}" type="slidenum">
              <a:rPr lang="en-US"/>
              <a:pPr/>
              <a:t>17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5496C-D870-254A-A326-3F08DB8E460E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020450-AB62-E043-9E47-BE7953BC0F64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FBD8E-D802-C646-B99E-3F788933358B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5D77208-AF24-4C9E-9EE0-79DC85498DC3}" type="slidenum">
              <a:rPr lang="it-IT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43</a:t>
            </a:fld>
            <a:endParaRPr lang="it-IT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5D77208-AF24-4C9E-9EE0-79DC85498DC3}" type="slidenum">
              <a:rPr lang="it-IT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44</a:t>
            </a:fld>
            <a:endParaRPr lang="it-IT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F5D77208-AF24-4C9E-9EE0-79DC85498DC3}" type="slidenum">
              <a:rPr lang="it-IT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45</a:t>
            </a:fld>
            <a:endParaRPr lang="it-IT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671023" y="6355080"/>
            <a:ext cx="3702345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2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1/7/2014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95972" y="6597352"/>
            <a:ext cx="3752056" cy="313184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400" b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8372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5080"/>
            <a:ext cx="3782568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3848" y="6356350"/>
            <a:ext cx="38100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163E516C-94F5-4E40-9A38-EEEC21F39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4" Type="http://schemas.openxmlformats.org/officeDocument/2006/relationships/slide" Target="slide15.xml"/><Relationship Id="rId5" Type="http://schemas.openxmlformats.org/officeDocument/2006/relationships/slide" Target="slide25.xml"/><Relationship Id="rId6" Type="http://schemas.openxmlformats.org/officeDocument/2006/relationships/slide" Target="slide41.xml"/><Relationship Id="rId7" Type="http://schemas.openxmlformats.org/officeDocument/2006/relationships/slide" Target="slide51.xml"/><Relationship Id="rId8" Type="http://schemas.openxmlformats.org/officeDocument/2006/relationships/slide" Target="slide55.xml"/><Relationship Id="rId9" Type="http://schemas.openxmlformats.org/officeDocument/2006/relationships/slide" Target="slide69.xml"/><Relationship Id="rId10" Type="http://schemas.openxmlformats.org/officeDocument/2006/relationships/slide" Target="slide32.xml"/><Relationship Id="rId11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slide" Target="slid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emf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package" Target="../embeddings/Microsoft_Excel_Sheet1.xlsx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1.xls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slide" Target="slide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slide" Target="slide69.xml"/><Relationship Id="rId1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15.xml"/><Relationship Id="rId6" Type="http://schemas.openxmlformats.org/officeDocument/2006/relationships/slide" Target="slide25.xml"/><Relationship Id="rId7" Type="http://schemas.openxmlformats.org/officeDocument/2006/relationships/slide" Target="slide32.xml"/><Relationship Id="rId8" Type="http://schemas.openxmlformats.org/officeDocument/2006/relationships/slide" Target="slide41.xml"/><Relationship Id="rId9" Type="http://schemas.openxmlformats.org/officeDocument/2006/relationships/slide" Target="slide51.xml"/><Relationship Id="rId10" Type="http://schemas.openxmlformats.org/officeDocument/2006/relationships/slide" Target="slide5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643020"/>
            <a:ext cx="6858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Relazione</a:t>
            </a:r>
            <a:r>
              <a:rPr lang="en-US" dirty="0" smtClean="0"/>
              <a:t> </a:t>
            </a:r>
            <a:r>
              <a:rPr lang="en-US" dirty="0" err="1" smtClean="0"/>
              <a:t>coordinatore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I</a:t>
            </a:r>
            <a:br>
              <a:rPr lang="en-US" dirty="0" smtClean="0"/>
            </a:br>
            <a:r>
              <a:rPr lang="en-US" dirty="0" smtClean="0"/>
              <a:t>al CL </a:t>
            </a:r>
            <a:r>
              <a:rPr lang="en-US" dirty="0" err="1" smtClean="0"/>
              <a:t>aperto</a:t>
            </a:r>
            <a:r>
              <a:rPr lang="en-US" dirty="0" smtClean="0"/>
              <a:t> del</a:t>
            </a:r>
            <a:r>
              <a:rPr lang="en-US" dirty="0" smtClean="0"/>
              <a:t> 1/</a:t>
            </a:r>
            <a:r>
              <a:rPr lang="en-US" dirty="0" smtClean="0"/>
              <a:t>7/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344" y="5124450"/>
            <a:ext cx="7071856" cy="1120018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T. Spadaro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31802"/>
            <a:ext cx="7286751" cy="102229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KLOE</a:t>
            </a:r>
            <a:r>
              <a:rPr lang="en-US" b="1" dirty="0" smtClean="0"/>
              <a:t>-2: </a:t>
            </a:r>
            <a:r>
              <a:rPr lang="en-US" b="1" dirty="0" err="1" smtClean="0"/>
              <a:t>Risultati</a:t>
            </a:r>
            <a:r>
              <a:rPr lang="en-US" b="1" dirty="0" smtClean="0"/>
              <a:t> di </a:t>
            </a:r>
            <a:r>
              <a:rPr lang="en-US" b="1" dirty="0" err="1" smtClean="0"/>
              <a:t>fisica</a:t>
            </a:r>
            <a:r>
              <a:rPr lang="en-US" b="1" dirty="0" smtClean="0"/>
              <a:t>  2014 (I)</a:t>
            </a:r>
            <a:endParaRPr lang="en-US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99646" y="1851670"/>
            <a:ext cx="4535853" cy="3495030"/>
            <a:chOff x="53848" y="1288534"/>
            <a:chExt cx="3695700" cy="3118366"/>
          </a:xfrm>
          <a:solidFill>
            <a:schemeClr val="bg2">
              <a:lumMod val="50000"/>
            </a:schemeClr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0" y="1670566"/>
              <a:ext cx="3439175" cy="2578100"/>
            </a:xfrm>
            <a:prstGeom prst="rect">
              <a:avLst/>
            </a:prstGeom>
            <a:grpFill/>
          </p:spPr>
        </p:pic>
        <p:sp>
          <p:nvSpPr>
            <p:cNvPr id="15" name="TextBox 14"/>
            <p:cNvSpPr txBox="1"/>
            <p:nvPr/>
          </p:nvSpPr>
          <p:spPr>
            <a:xfrm>
              <a:off x="139700" y="1301234"/>
              <a:ext cx="196313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PLB730</a:t>
              </a:r>
              <a:r>
                <a:rPr lang="en-US" b="1" dirty="0" smtClean="0"/>
                <a:t>(2014)89</a:t>
              </a:r>
              <a:endParaRPr lang="en-US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848" y="1288534"/>
              <a:ext cx="3695700" cy="3118366"/>
            </a:xfrm>
            <a:prstGeom prst="rect">
              <a:avLst/>
            </a:prstGeom>
            <a:solidFill>
              <a:schemeClr val="bg2">
                <a:lumMod val="50000"/>
                <a:alpha val="1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4635500" y="3068966"/>
            <a:ext cx="4451121" cy="3258066"/>
            <a:chOff x="4637326" y="1428731"/>
            <a:chExt cx="4561094" cy="32580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5373" y="1662668"/>
              <a:ext cx="3225347" cy="29601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7326" y="1484868"/>
              <a:ext cx="4368800" cy="2354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3733493" y="2903738"/>
              <a:ext cx="2566027" cy="378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to be submitted - </a:t>
              </a:r>
              <a:r>
                <a:rPr lang="en-US" b="1" dirty="0" err="1" smtClean="0"/>
                <a:t>PLB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23166" y="1695967"/>
              <a:ext cx="975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0.7% accuracy</a:t>
              </a:r>
              <a:endParaRPr lang="en-US" sz="14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77072" y="1428731"/>
              <a:ext cx="4368800" cy="325806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748" y="1181100"/>
            <a:ext cx="4440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CPT test con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“entangled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”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K : </a:t>
            </a:r>
          </a:p>
          <a:p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Seminario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LNF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 di A. De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Santis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–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Marzo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9257" y="2413000"/>
            <a:ext cx="470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Measurement of the absolute branching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ratio of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 K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</a:rPr>
              <a:t>+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  <a:sym typeface="Wingdings"/>
              </a:rPr>
              <a:t>+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  <a:sym typeface="Wingdings"/>
              </a:rPr>
              <a:t> p</a:t>
            </a:r>
            <a:r>
              <a:rPr lang="en-US" b="1" baseline="30000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  <a:sym typeface="Wingdings"/>
              </a:rPr>
              <a:t>-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Symbol" charset="2"/>
                <a:cs typeface="Symbol" charset="2"/>
                <a:sym typeface="Wingdings"/>
              </a:rPr>
              <a:t>(g)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decay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19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2" name="Group 19"/>
          <p:cNvGrpSpPr/>
          <p:nvPr/>
        </p:nvGrpSpPr>
        <p:grpSpPr>
          <a:xfrm>
            <a:off x="76200" y="1460500"/>
            <a:ext cx="4470400" cy="3623800"/>
            <a:chOff x="4800600" y="889000"/>
            <a:chExt cx="4470400" cy="3623800"/>
          </a:xfrm>
        </p:grpSpPr>
        <p:grpSp>
          <p:nvGrpSpPr>
            <p:cNvPr id="4" name="Group 10"/>
            <p:cNvGrpSpPr/>
            <p:nvPr/>
          </p:nvGrpSpPr>
          <p:grpSpPr>
            <a:xfrm>
              <a:off x="4800600" y="889000"/>
              <a:ext cx="4470400" cy="3623800"/>
              <a:chOff x="4800600" y="889000"/>
              <a:chExt cx="4470400" cy="36238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53000" y="1441449"/>
                <a:ext cx="4000500" cy="3071351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800600" y="889000"/>
                <a:ext cx="4470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dk1"/>
                    </a:solidFill>
                  </a:rPr>
                  <a:t>Search for light vector boson production in </a:t>
                </a:r>
                <a:r>
                  <a:rPr lang="en-US" b="1" dirty="0" err="1">
                    <a:solidFill>
                      <a:schemeClr val="dk1"/>
                    </a:solidFill>
                  </a:rPr>
                  <a:t>e</a:t>
                </a:r>
                <a:r>
                  <a:rPr lang="en-US" b="1" baseline="30000" dirty="0" err="1">
                    <a:solidFill>
                      <a:schemeClr val="dk1"/>
                    </a:solidFill>
                  </a:rPr>
                  <a:t>+</a:t>
                </a:r>
                <a:r>
                  <a:rPr lang="en-US" b="1" dirty="0" err="1">
                    <a:solidFill>
                      <a:schemeClr val="dk1"/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dk1"/>
                    </a:solidFill>
                  </a:rPr>
                  <a:t>-</a:t>
                </a:r>
                <a:r>
                  <a:rPr lang="en-US" b="1" dirty="0">
                    <a:solidFill>
                      <a:schemeClr val="dk1"/>
                    </a:solidFill>
                  </a:rPr>
                  <a:t> </a:t>
                </a:r>
                <a:r>
                  <a:rPr lang="en-US" b="1" dirty="0">
                    <a:solidFill>
                      <a:schemeClr val="dk1"/>
                    </a:solidFill>
                    <a:sym typeface="Wingdings"/>
                  </a:rPr>
                  <a:t> </a:t>
                </a:r>
                <a:r>
                  <a:rPr lang="en-US" b="1" dirty="0">
                    <a:solidFill>
                      <a:schemeClr val="dk1"/>
                    </a:solidFill>
                    <a:latin typeface="Symbol" charset="2"/>
                    <a:cs typeface="Symbol" charset="2"/>
                    <a:sym typeface="Wingdings"/>
                  </a:rPr>
                  <a:t>m</a:t>
                </a:r>
                <a:r>
                  <a:rPr lang="en-US" b="1" baseline="30000" dirty="0">
                    <a:solidFill>
                      <a:schemeClr val="dk1"/>
                    </a:solidFill>
                    <a:sym typeface="Wingdings"/>
                  </a:rPr>
                  <a:t>+ </a:t>
                </a:r>
                <a:r>
                  <a:rPr lang="en-US" b="1" dirty="0">
                    <a:solidFill>
                      <a:schemeClr val="dk1"/>
                    </a:solidFill>
                    <a:latin typeface="Symbol" charset="2"/>
                    <a:cs typeface="Symbol" charset="2"/>
                    <a:sym typeface="Wingdings"/>
                  </a:rPr>
                  <a:t>m</a:t>
                </a:r>
                <a:r>
                  <a:rPr lang="en-US" b="1" baseline="30000" dirty="0">
                    <a:solidFill>
                      <a:schemeClr val="dk1"/>
                    </a:solidFill>
                    <a:sym typeface="Wingdings"/>
                  </a:rPr>
                  <a:t>-</a:t>
                </a:r>
                <a:r>
                  <a:rPr lang="en-US" b="1" dirty="0">
                    <a:solidFill>
                      <a:schemeClr val="dk1"/>
                    </a:solidFill>
                    <a:sym typeface="Wingdings"/>
                  </a:rPr>
                  <a:t> </a:t>
                </a:r>
                <a:r>
                  <a:rPr lang="en-US" b="1" dirty="0">
                    <a:solidFill>
                      <a:schemeClr val="dk1"/>
                    </a:solidFill>
                    <a:latin typeface="Symbol" charset="2"/>
                    <a:cs typeface="Symbol" charset="2"/>
                    <a:sym typeface="Wingdings"/>
                  </a:rPr>
                  <a:t>g</a:t>
                </a:r>
                <a:r>
                  <a:rPr lang="en-US" b="1" dirty="0">
                    <a:solidFill>
                      <a:schemeClr val="dk1"/>
                    </a:solidFill>
                    <a:sym typeface="Wingdings"/>
                  </a:rPr>
                  <a:t> </a:t>
                </a:r>
                <a:r>
                  <a:rPr lang="en-US" b="1" dirty="0">
                    <a:solidFill>
                      <a:schemeClr val="dk1"/>
                    </a:solidFill>
                  </a:rPr>
                  <a:t>interactions </a:t>
                </a:r>
              </a:p>
              <a:p>
                <a:pPr algn="ctr"/>
                <a:endParaRPr lang="en-US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864100" y="889000"/>
              <a:ext cx="4343400" cy="35179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63000"/>
                    <a:alpha val="37000"/>
                  </a:schemeClr>
                </a:gs>
                <a:gs pos="30000">
                  <a:schemeClr val="accent1">
                    <a:shade val="90000"/>
                    <a:satMod val="110000"/>
                    <a:alpha val="37000"/>
                  </a:schemeClr>
                </a:gs>
                <a:gs pos="45000">
                  <a:schemeClr val="accent1">
                    <a:shade val="100000"/>
                    <a:satMod val="118000"/>
                    <a:alpha val="37000"/>
                  </a:schemeClr>
                </a:gs>
                <a:gs pos="55000">
                  <a:schemeClr val="accent1">
                    <a:shade val="100000"/>
                    <a:satMod val="118000"/>
                    <a:alpha val="37000"/>
                  </a:schemeClr>
                </a:gs>
                <a:gs pos="73000">
                  <a:schemeClr val="accent1">
                    <a:shade val="90000"/>
                    <a:satMod val="110000"/>
                    <a:alpha val="37000"/>
                  </a:schemeClr>
                </a:gs>
                <a:gs pos="100000">
                  <a:schemeClr val="accent1">
                    <a:shade val="63000"/>
                    <a:alpha val="37000"/>
                  </a:schemeClr>
                </a:gs>
              </a:gsLst>
              <a:lin ang="95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KLOE</a:t>
            </a:r>
            <a:r>
              <a:rPr lang="en-US" b="1" dirty="0"/>
              <a:t>-2: </a:t>
            </a:r>
            <a:r>
              <a:rPr lang="en-US" b="1" dirty="0" err="1"/>
              <a:t>Risultati</a:t>
            </a:r>
            <a:r>
              <a:rPr lang="en-US" b="1" dirty="0"/>
              <a:t> </a:t>
            </a:r>
            <a:r>
              <a:rPr lang="en-US" b="1" dirty="0" smtClean="0"/>
              <a:t>di </a:t>
            </a:r>
            <a:r>
              <a:rPr lang="en-US" b="1" dirty="0" err="1" smtClean="0"/>
              <a:t>fisica</a:t>
            </a:r>
            <a:r>
              <a:rPr lang="en-US" b="1" dirty="0" smtClean="0"/>
              <a:t> 2014 </a:t>
            </a:r>
            <a:r>
              <a:rPr lang="en-US" b="1" dirty="0"/>
              <a:t>(</a:t>
            </a:r>
            <a:r>
              <a:rPr lang="en-US" b="1" dirty="0" smtClean="0"/>
              <a:t>II)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2900" y="5334000"/>
            <a:ext cx="389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... da </a:t>
            </a:r>
            <a:r>
              <a:rPr lang="en-US" b="1" dirty="0" err="1" smtClean="0"/>
              <a:t>aggiornare</a:t>
            </a:r>
            <a:r>
              <a:rPr lang="en-US" b="1" dirty="0" smtClean="0"/>
              <a:t> </a:t>
            </a:r>
            <a:r>
              <a:rPr lang="en-US" b="1" dirty="0" err="1" smtClean="0"/>
              <a:t>subito</a:t>
            </a:r>
            <a:r>
              <a:rPr lang="en-US" b="1" dirty="0" smtClean="0"/>
              <a:t> </a:t>
            </a:r>
            <a:r>
              <a:rPr lang="en-US" b="1" dirty="0" err="1" smtClean="0"/>
              <a:t>coi</a:t>
            </a:r>
            <a:r>
              <a:rPr lang="en-US" b="1" dirty="0" smtClean="0"/>
              <a:t> </a:t>
            </a:r>
            <a:r>
              <a:rPr lang="en-US" b="1" dirty="0" err="1" smtClean="0"/>
              <a:t>risultati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in </a:t>
            </a:r>
            <a:r>
              <a:rPr lang="en-US" b="1" dirty="0" err="1">
                <a:solidFill>
                  <a:schemeClr val="dk1"/>
                </a:solidFill>
              </a:rPr>
              <a:t>e</a:t>
            </a:r>
            <a:r>
              <a:rPr lang="en-US" b="1" baseline="30000" dirty="0" err="1">
                <a:solidFill>
                  <a:schemeClr val="dk1"/>
                </a:solidFill>
              </a:rPr>
              <a:t>+</a:t>
            </a:r>
            <a:r>
              <a:rPr lang="en-US" b="1" dirty="0" err="1">
                <a:solidFill>
                  <a:schemeClr val="dk1"/>
                </a:solidFill>
              </a:rPr>
              <a:t>e</a:t>
            </a:r>
            <a:r>
              <a:rPr lang="en-US" b="1" baseline="30000" dirty="0" smtClean="0">
                <a:solidFill>
                  <a:schemeClr val="dk1"/>
                </a:solidFill>
              </a:rPr>
              <a:t>- </a:t>
            </a:r>
            <a:r>
              <a:rPr lang="en-US" b="1" dirty="0" smtClean="0">
                <a:solidFill>
                  <a:schemeClr val="dk1"/>
                </a:solidFill>
                <a:sym typeface="Wingdings"/>
              </a:rPr>
              <a:t> </a:t>
            </a:r>
            <a:r>
              <a:rPr lang="en-US" b="1" dirty="0" err="1">
                <a:solidFill>
                  <a:schemeClr val="dk1"/>
                </a:solidFill>
              </a:rPr>
              <a:t>e</a:t>
            </a:r>
            <a:r>
              <a:rPr lang="en-US" b="1" baseline="30000" dirty="0" err="1">
                <a:solidFill>
                  <a:schemeClr val="dk1"/>
                </a:solidFill>
              </a:rPr>
              <a:t>+</a:t>
            </a:r>
            <a:r>
              <a:rPr lang="en-US" b="1" dirty="0" err="1">
                <a:solidFill>
                  <a:schemeClr val="dk1"/>
                </a:solidFill>
              </a:rPr>
              <a:t>e</a:t>
            </a:r>
            <a:r>
              <a:rPr lang="en-US" b="1" baseline="30000" dirty="0" smtClean="0">
                <a:solidFill>
                  <a:schemeClr val="dk1"/>
                </a:solidFill>
              </a:rPr>
              <a:t>- </a:t>
            </a:r>
            <a:r>
              <a:rPr lang="en-US" b="1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g</a:t>
            </a:r>
            <a:endParaRPr lang="en-US" b="1" dirty="0">
              <a:latin typeface="Symbol" charset="2"/>
              <a:cs typeface="Symbol" charset="2"/>
            </a:endParaRPr>
          </a:p>
        </p:txBody>
      </p:sp>
      <p:grpSp>
        <p:nvGrpSpPr>
          <p:cNvPr id="6" name="Group 26"/>
          <p:cNvGrpSpPr/>
          <p:nvPr/>
        </p:nvGrpSpPr>
        <p:grpSpPr>
          <a:xfrm>
            <a:off x="4864100" y="1472683"/>
            <a:ext cx="4063999" cy="4597917"/>
            <a:chOff x="4305300" y="1472683"/>
            <a:chExt cx="4063999" cy="4597917"/>
          </a:xfrm>
        </p:grpSpPr>
        <p:grpSp>
          <p:nvGrpSpPr>
            <p:cNvPr id="10" name="Group 24"/>
            <p:cNvGrpSpPr/>
            <p:nvPr/>
          </p:nvGrpSpPr>
          <p:grpSpPr>
            <a:xfrm>
              <a:off x="4406900" y="1472683"/>
              <a:ext cx="3919134" cy="4597917"/>
              <a:chOff x="5059766" y="1472683"/>
              <a:chExt cx="3919134" cy="459791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9766" y="2184400"/>
                <a:ext cx="3919134" cy="38862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257800" y="1472683"/>
                <a:ext cx="3263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The transition for factor </a:t>
                </a:r>
                <a:r>
                  <a:rPr lang="en-US" b="1" dirty="0" err="1"/>
                  <a:t>F</a:t>
                </a:r>
                <a:r>
                  <a:rPr lang="en-US" b="1" baseline="-25000" dirty="0" err="1">
                    <a:latin typeface="Symbol" charset="2"/>
                    <a:cs typeface="Symbol" charset="2"/>
                  </a:rPr>
                  <a:t>fh</a:t>
                </a:r>
                <a:r>
                  <a:rPr lang="en-US" b="1" dirty="0">
                    <a:cs typeface="Symbol" charset="2"/>
                  </a:rPr>
                  <a:t> from </a:t>
                </a:r>
                <a:r>
                  <a:rPr lang="en-US" b="1" dirty="0" err="1">
                    <a:latin typeface="Symbol" charset="2"/>
                    <a:cs typeface="Symbol" charset="2"/>
                  </a:rPr>
                  <a:t>f</a:t>
                </a:r>
                <a:r>
                  <a:rPr lang="en-US" b="1" dirty="0" err="1">
                    <a:cs typeface="Symbol" charset="2"/>
                    <a:sym typeface="Wingdings"/>
                  </a:rPr>
                  <a:t></a:t>
                </a:r>
                <a:r>
                  <a:rPr lang="en-US" b="1" dirty="0" err="1">
                    <a:latin typeface="Symbol" charset="2"/>
                    <a:cs typeface="Symbol" charset="2"/>
                    <a:sym typeface="Wingdings"/>
                  </a:rPr>
                  <a:t>h</a:t>
                </a:r>
                <a:r>
                  <a:rPr lang="en-US" b="1" dirty="0">
                    <a:cs typeface="Symbol" charset="2"/>
                    <a:sym typeface="Wingdings"/>
                  </a:rPr>
                  <a:t> e</a:t>
                </a:r>
                <a:r>
                  <a:rPr lang="en-US" b="1" baseline="30000" dirty="0">
                    <a:cs typeface="Symbol" charset="2"/>
                    <a:sym typeface="Wingdings"/>
                  </a:rPr>
                  <a:t>+</a:t>
                </a:r>
                <a:r>
                  <a:rPr lang="en-US" b="1" dirty="0">
                    <a:cs typeface="Symbol" charset="2"/>
                    <a:sym typeface="Wingdings"/>
                  </a:rPr>
                  <a:t> e</a:t>
                </a:r>
                <a:r>
                  <a:rPr lang="en-US" b="1" baseline="30000" dirty="0">
                    <a:cs typeface="Symbol" charset="2"/>
                    <a:sym typeface="Wingdings"/>
                  </a:rPr>
                  <a:t>-</a:t>
                </a:r>
                <a:r>
                  <a:rPr lang="en-US" b="1" dirty="0">
                    <a:latin typeface="Symbol" charset="2"/>
                    <a:cs typeface="Symbol" charset="2"/>
                    <a:sym typeface="Wingdings"/>
                  </a:rPr>
                  <a:t> </a:t>
                </a:r>
                <a:endParaRPr lang="en-US" b="1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4305300" y="1472683"/>
              <a:ext cx="4063999" cy="4597917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1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75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5400" y="50800"/>
            <a:ext cx="9118600" cy="6858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KLOE</a:t>
            </a:r>
            <a:r>
              <a:rPr lang="en-US" sz="2800" b="1" dirty="0"/>
              <a:t>-2: </a:t>
            </a:r>
            <a:r>
              <a:rPr lang="en-US" sz="2800" b="1" dirty="0" smtClean="0"/>
              <a:t>Detector and upgrades in one slide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25400" y="1041400"/>
            <a:ext cx="4711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Calibrazioni</a:t>
            </a:r>
            <a:r>
              <a:rPr lang="en-US" dirty="0" smtClean="0"/>
              <a:t> di camera e </a:t>
            </a:r>
            <a:r>
              <a:rPr lang="en-US" dirty="0" err="1" smtClean="0"/>
              <a:t>calorimetro</a:t>
            </a:r>
            <a:r>
              <a:rPr lang="en-US" dirty="0" smtClean="0"/>
              <a:t> </a:t>
            </a:r>
            <a:r>
              <a:rPr lang="en-US" dirty="0" err="1" smtClean="0"/>
              <a:t>confermata</a:t>
            </a:r>
            <a:r>
              <a:rPr lang="en-US" dirty="0" smtClean="0"/>
              <a:t> </a:t>
            </a:r>
            <a:r>
              <a:rPr lang="en-US" dirty="0" err="1" smtClean="0"/>
              <a:t>l’operazione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rivelatori</a:t>
            </a:r>
            <a:r>
              <a:rPr lang="en-US" dirty="0" smtClean="0"/>
              <a:t> </a:t>
            </a:r>
            <a:r>
              <a:rPr lang="en-US" dirty="0" err="1" smtClean="0"/>
              <a:t>allo</a:t>
            </a:r>
            <a:r>
              <a:rPr lang="en-US" dirty="0" smtClean="0"/>
              <a:t> </a:t>
            </a:r>
            <a:r>
              <a:rPr lang="en-US" dirty="0" err="1" smtClean="0"/>
              <a:t>stesso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di </a:t>
            </a:r>
            <a:r>
              <a:rPr lang="en-US" dirty="0" err="1" smtClean="0"/>
              <a:t>sensibilita</a:t>
            </a:r>
            <a:r>
              <a:rPr lang="en-US" dirty="0" smtClean="0"/>
              <a:t>’ del 2005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>
                <a:cs typeface="Symbol" charset="2"/>
              </a:rPr>
              <a:t>i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maggiori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livelli</a:t>
            </a:r>
            <a:r>
              <a:rPr lang="en-US" dirty="0" smtClean="0">
                <a:cs typeface="Symbol" charset="2"/>
              </a:rPr>
              <a:t> di </a:t>
            </a:r>
            <a:r>
              <a:rPr lang="en-US" dirty="0" err="1" smtClean="0">
                <a:cs typeface="Symbol" charset="2"/>
              </a:rPr>
              <a:t>fondo-macchina</a:t>
            </a:r>
            <a:r>
              <a:rPr lang="en-US" dirty="0" smtClean="0">
                <a:cs typeface="Symbol" charset="2"/>
              </a:rPr>
              <a:t>, </a:t>
            </a:r>
            <a:r>
              <a:rPr lang="en-US" dirty="0" err="1" smtClean="0">
                <a:cs typeface="Symbol" charset="2"/>
              </a:rPr>
              <a:t>specialmente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dalla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macchina</a:t>
            </a:r>
            <a:r>
              <a:rPr lang="en-US" dirty="0" smtClean="0">
                <a:cs typeface="Symbol" charset="2"/>
              </a:rPr>
              <a:t> ad </a:t>
            </a:r>
            <a:r>
              <a:rPr lang="en-US" dirty="0" err="1" smtClean="0">
                <a:cs typeface="Symbol" charset="2"/>
              </a:rPr>
              <a:t>elettroni</a:t>
            </a:r>
            <a:r>
              <a:rPr lang="en-US" dirty="0" smtClean="0">
                <a:cs typeface="Symbol" charset="2"/>
              </a:rPr>
              <a:t>, </a:t>
            </a:r>
            <a:r>
              <a:rPr lang="en-US" dirty="0" err="1" smtClean="0">
                <a:cs typeface="Symbol" charset="2"/>
              </a:rPr>
              <a:t>hanno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imposto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nuovi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criteri</a:t>
            </a:r>
            <a:r>
              <a:rPr lang="en-US" dirty="0" smtClean="0">
                <a:cs typeface="Symbol" charset="2"/>
              </a:rPr>
              <a:t> per la </a:t>
            </a:r>
            <a:r>
              <a:rPr lang="en-US" dirty="0" err="1" smtClean="0">
                <a:cs typeface="Symbol" charset="2"/>
              </a:rPr>
              <a:t>selezione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dei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campioni</a:t>
            </a:r>
            <a:r>
              <a:rPr lang="en-US" dirty="0" smtClean="0">
                <a:cs typeface="Symbol" charset="2"/>
              </a:rPr>
              <a:t> e la </a:t>
            </a:r>
            <a:r>
              <a:rPr lang="en-US" dirty="0" err="1" smtClean="0">
                <a:cs typeface="Symbol" charset="2"/>
              </a:rPr>
              <a:t>calibrazione</a:t>
            </a:r>
            <a:r>
              <a:rPr lang="en-US" dirty="0" smtClean="0">
                <a:cs typeface="Symbol" charset="2"/>
              </a:rPr>
              <a:t> del </a:t>
            </a:r>
            <a:r>
              <a:rPr lang="en-US" dirty="0" err="1" smtClean="0">
                <a:cs typeface="Symbol" charset="2"/>
              </a:rPr>
              <a:t>calorimetro</a:t>
            </a:r>
            <a:endParaRPr lang="en-US" dirty="0" smtClean="0">
              <a:cs typeface="Symbol" charset="2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cs typeface="Symbol" charset="2"/>
              </a:rPr>
              <a:t>in </a:t>
            </a:r>
            <a:r>
              <a:rPr lang="en-US" dirty="0" err="1">
                <a:cs typeface="Symbol" charset="2"/>
              </a:rPr>
              <a:t>corso</a:t>
            </a:r>
            <a:r>
              <a:rPr lang="en-US" dirty="0">
                <a:cs typeface="Symbol" charset="2"/>
              </a:rPr>
              <a:t> la </a:t>
            </a:r>
            <a:r>
              <a:rPr lang="en-US" dirty="0" err="1">
                <a:cs typeface="Symbol" charset="2"/>
              </a:rPr>
              <a:t>valutazione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dell’innalzamento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delle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soglie</a:t>
            </a:r>
            <a:r>
              <a:rPr lang="en-US" dirty="0">
                <a:cs typeface="Symbol" charset="2"/>
              </a:rPr>
              <a:t> per </a:t>
            </a:r>
            <a:r>
              <a:rPr lang="en-US" dirty="0" err="1">
                <a:cs typeface="Symbol" charset="2"/>
              </a:rPr>
              <a:t>il</a:t>
            </a:r>
            <a:r>
              <a:rPr lang="en-US" dirty="0">
                <a:cs typeface="Symbol" charset="2"/>
              </a:rPr>
              <a:t> trigger, </a:t>
            </a:r>
            <a:r>
              <a:rPr lang="en-US" dirty="0" err="1">
                <a:cs typeface="Symbol" charset="2"/>
              </a:rPr>
              <a:t>almeno</a:t>
            </a:r>
            <a:r>
              <a:rPr lang="en-US" dirty="0">
                <a:cs typeface="Symbol" charset="2"/>
              </a:rPr>
              <a:t> per </a:t>
            </a:r>
            <a:r>
              <a:rPr lang="en-US" dirty="0" err="1">
                <a:cs typeface="Symbol" charset="2"/>
              </a:rPr>
              <a:t>i</a:t>
            </a:r>
            <a:r>
              <a:rPr lang="en-US" dirty="0">
                <a:cs typeface="Symbol" charset="2"/>
              </a:rPr>
              <a:t> moduli </a:t>
            </a:r>
            <a:r>
              <a:rPr lang="en-US" dirty="0" err="1">
                <a:cs typeface="Symbol" charset="2"/>
              </a:rPr>
              <a:t>dell’end</a:t>
            </a:r>
            <a:r>
              <a:rPr lang="en-US" dirty="0">
                <a:cs typeface="Symbol" charset="2"/>
              </a:rPr>
              <a:t>-cap </a:t>
            </a:r>
            <a:r>
              <a:rPr lang="en-US" dirty="0" err="1">
                <a:cs typeface="Symbol" charset="2"/>
              </a:rPr>
              <a:t>piu</a:t>
            </a:r>
            <a:r>
              <a:rPr lang="en-US" dirty="0">
                <a:cs typeface="Symbol" charset="2"/>
              </a:rPr>
              <a:t>’ </a:t>
            </a:r>
            <a:r>
              <a:rPr lang="en-US" dirty="0" err="1">
                <a:cs typeface="Symbol" charset="2"/>
              </a:rPr>
              <a:t>vicini</a:t>
            </a:r>
            <a:r>
              <a:rPr lang="en-US" dirty="0">
                <a:cs typeface="Symbol" charset="2"/>
              </a:rPr>
              <a:t> al </a:t>
            </a:r>
            <a:r>
              <a:rPr lang="en-US" dirty="0" err="1" smtClean="0">
                <a:cs typeface="Symbol" charset="2"/>
              </a:rPr>
              <a:t>fascio</a:t>
            </a:r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cs typeface="Symbol" charset="2"/>
              </a:rPr>
              <a:t>in </a:t>
            </a:r>
            <a:r>
              <a:rPr lang="en-US" dirty="0" err="1">
                <a:cs typeface="Symbol" charset="2"/>
              </a:rPr>
              <a:t>corso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il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completamento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dello</a:t>
            </a:r>
            <a:r>
              <a:rPr lang="en-US" dirty="0">
                <a:cs typeface="Symbol" charset="2"/>
              </a:rPr>
              <a:t> slow-control </a:t>
            </a:r>
            <a:r>
              <a:rPr lang="en-US" dirty="0" err="1">
                <a:cs typeface="Symbol" charset="2"/>
              </a:rPr>
              <a:t>degli</a:t>
            </a:r>
            <a:r>
              <a:rPr lang="en-US" dirty="0">
                <a:cs typeface="Symbol" charset="2"/>
              </a:rPr>
              <a:t> upgrade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00" y="4637752"/>
            <a:ext cx="5829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Symbol" charset="2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in </a:t>
            </a:r>
            <a:r>
              <a:rPr lang="en-US" dirty="0" err="1" smtClean="0">
                <a:cs typeface="Symbol" charset="2"/>
              </a:rPr>
              <a:t>corso</a:t>
            </a:r>
            <a:r>
              <a:rPr lang="en-US" dirty="0" smtClean="0">
                <a:cs typeface="Symbol" charset="2"/>
              </a:rPr>
              <a:t> la </a:t>
            </a:r>
            <a:r>
              <a:rPr lang="en-US" dirty="0" err="1" smtClean="0">
                <a:cs typeface="Symbol" charset="2"/>
              </a:rPr>
              <a:t>produzione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degli</a:t>
            </a:r>
            <a:r>
              <a:rPr lang="en-US" dirty="0" smtClean="0">
                <a:cs typeface="Symbol" charset="2"/>
              </a:rPr>
              <a:t> ADC per LET e </a:t>
            </a:r>
            <a:r>
              <a:rPr lang="en-US" dirty="0" err="1" smtClean="0">
                <a:cs typeface="Symbol" charset="2"/>
              </a:rPr>
              <a:t>CCALT</a:t>
            </a:r>
            <a:endParaRPr lang="en-US" dirty="0" smtClean="0">
              <a:cs typeface="Symbol" charset="2"/>
            </a:endParaRPr>
          </a:p>
          <a:p>
            <a:pPr marL="285750" indent="-285750">
              <a:buFontTx/>
              <a:buChar char="-"/>
            </a:pPr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in </a:t>
            </a:r>
            <a:r>
              <a:rPr lang="en-US" dirty="0" err="1" smtClean="0">
                <a:cs typeface="Symbol" charset="2"/>
              </a:rPr>
              <a:t>corso</a:t>
            </a:r>
            <a:r>
              <a:rPr lang="en-US" dirty="0" smtClean="0">
                <a:cs typeface="Symbol" charset="2"/>
              </a:rPr>
              <a:t> test per </a:t>
            </a:r>
            <a:r>
              <a:rPr lang="en-US" dirty="0" err="1" smtClean="0">
                <a:cs typeface="Symbol" charset="2"/>
              </a:rPr>
              <a:t>fissare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i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parametri</a:t>
            </a:r>
            <a:r>
              <a:rPr lang="en-US" dirty="0" smtClean="0">
                <a:cs typeface="Symbol" charset="2"/>
              </a:rPr>
              <a:t> di </a:t>
            </a:r>
            <a:r>
              <a:rPr lang="en-US" dirty="0" err="1" smtClean="0">
                <a:cs typeface="Symbol" charset="2"/>
              </a:rPr>
              <a:t>operazione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dell’IT</a:t>
            </a:r>
            <a:endParaRPr lang="en-US" dirty="0" smtClean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in </a:t>
            </a:r>
            <a:r>
              <a:rPr lang="en-US" dirty="0" err="1" smtClean="0">
                <a:cs typeface="Symbol" charset="2"/>
              </a:rPr>
              <a:t>corso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posizionamento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relativo</a:t>
            </a:r>
            <a:r>
              <a:rPr lang="en-US" dirty="0" smtClean="0">
                <a:cs typeface="Symbol" charset="2"/>
              </a:rPr>
              <a:t> DC/IT e </a:t>
            </a:r>
            <a:r>
              <a:rPr lang="en-US" dirty="0" err="1" smtClean="0">
                <a:cs typeface="Symbol" charset="2"/>
              </a:rPr>
              <a:t>procedura</a:t>
            </a:r>
            <a:r>
              <a:rPr lang="en-US" dirty="0" smtClean="0">
                <a:cs typeface="Symbol" charset="2"/>
              </a:rPr>
              <a:t> </a:t>
            </a:r>
            <a:r>
              <a:rPr lang="en-US" smtClean="0">
                <a:cs typeface="Symbol" charset="2"/>
              </a:rPr>
              <a:t>di tracking</a:t>
            </a:r>
            <a:endParaRPr lang="en-US" dirty="0">
              <a:cs typeface="Symbol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622" y="736600"/>
            <a:ext cx="3965378" cy="2158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374" y="3009773"/>
            <a:ext cx="3352800" cy="36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6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II </a:t>
            </a:r>
            <a:r>
              <a:rPr lang="en-US" dirty="0" err="1" smtClean="0"/>
              <a:t>semestre</a:t>
            </a:r>
            <a:r>
              <a:rPr lang="en-US" dirty="0" smtClean="0"/>
              <a:t> KLOE</a:t>
            </a:r>
            <a:r>
              <a:rPr lang="en-US" dirty="0" smtClean="0"/>
              <a:t>-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0853595"/>
              </p:ext>
            </p:extLst>
          </p:nvPr>
        </p:nvGraphicFramePr>
        <p:xfrm>
          <a:off x="50800" y="1257300"/>
          <a:ext cx="8973024" cy="2194632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  <a:gridCol w="689832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2014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 elettronica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DAQ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DC,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ECAL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ripristino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spare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Completamento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sistema controllo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HV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dell’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1.5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 e messa a punto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FEE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nuovi rivelatori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Produzione/ Test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scheda flash-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ADC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(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CCALT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LET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5 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2015 </a:t>
            </a:r>
            <a:r>
              <a:rPr lang="en-US" dirty="0" err="1" smtClean="0"/>
              <a:t>KLOE</a:t>
            </a:r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7258799"/>
              </p:ext>
            </p:extLst>
          </p:nvPr>
        </p:nvGraphicFramePr>
        <p:xfrm>
          <a:off x="114300" y="1333500"/>
          <a:ext cx="8283192" cy="1463088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</a:tblGrid>
              <a:tr h="33786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Personale tecnico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per il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run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Sistema</a:t>
                      </a:r>
                      <a:r>
                        <a:rPr lang="en-US" dirty="0" smtClean="0">
                          <a:latin typeface="+mj-lt"/>
                        </a:rPr>
                        <a:t> gas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Computing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  2 </a:t>
                      </a:r>
                      <a:r>
                        <a:rPr lang="en-US" dirty="0" err="1" smtClean="0">
                          <a:latin typeface="+mj-lt"/>
                        </a:rPr>
                        <a:t>fte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2734380"/>
              </p:ext>
            </p:extLst>
          </p:nvPr>
        </p:nvGraphicFramePr>
        <p:xfrm>
          <a:off x="76200" y="3086100"/>
          <a:ext cx="8973024" cy="1463088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  <a:gridCol w="689832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revision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DAQ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/nuovi rivelatori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Supporto</a:t>
                      </a:r>
                      <a:r>
                        <a:rPr lang="en-US" dirty="0" smtClean="0">
                          <a:latin typeface="+mj-lt"/>
                        </a:rPr>
                        <a:t> slow control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3 mu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Manutenzione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elettronica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KLOE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durante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il</a:t>
                      </a:r>
                      <a:r>
                        <a:rPr lang="en-US" baseline="0" dirty="0" smtClean="0">
                          <a:latin typeface="+mj-lt"/>
                        </a:rPr>
                        <a:t> run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3 </a:t>
                      </a:r>
                      <a:r>
                        <a:rPr lang="en-US" dirty="0" smtClean="0">
                          <a:latin typeface="+mj-lt"/>
                        </a:rPr>
                        <a:t>mu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20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poccia\Desktop\P1050245.JPG"/>
          <p:cNvPicPr>
            <a:picLocks noChangeAspect="1" noChangeArrowheads="1"/>
          </p:cNvPicPr>
          <p:nvPr/>
        </p:nvPicPr>
        <p:blipFill>
          <a:blip r:embed="rId3"/>
          <a:srcRect r="10680" b="13667"/>
          <a:stretch>
            <a:fillRect/>
          </a:stretch>
        </p:blipFill>
        <p:spPr bwMode="auto">
          <a:xfrm>
            <a:off x="-1588" y="115888"/>
            <a:ext cx="9145588" cy="66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4"/>
          <p:cNvSpPr txBox="1">
            <a:spLocks/>
          </p:cNvSpPr>
          <p:nvPr/>
        </p:nvSpPr>
        <p:spPr bwMode="auto">
          <a:xfrm>
            <a:off x="685800" y="3814763"/>
            <a:ext cx="777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A.Antonelli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G.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Mannocchi,S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Martellotti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M. Martini, M.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Moulson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F.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Gonnella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V.Kozhuharov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M.Raggi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T. Spadaro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C.Capoccia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E.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Capitolo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A.Cecchetti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G.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Corradi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R.Lenci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C.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Paglia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V. Russo, M.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Santoni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S.Valeri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D.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Tagnani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T.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Vassilieva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In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collaborazione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con: G.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Bisogni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U. Martini, V.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Lollo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G. Di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Raddo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P.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Chimenti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 M.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Troiani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M.Paris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E.Di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Pasquale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ctrTitle"/>
          </p:nvPr>
        </p:nvSpPr>
        <p:spPr>
          <a:xfrm>
            <a:off x="5329113" y="260648"/>
            <a:ext cx="3635375" cy="1143000"/>
          </a:xfrm>
          <a:ln w="38100"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rgbClr val="FFFFFF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p="http://schemas.openxmlformats.org/presentationml/2006/main" xmlns:a="http://schemas.openxmlformats.org/drawingml/2006/main" xmlns:ma14="http://schemas.microsoft.com/office/mac/drawingml/2011/main" xmlns:mv="urn:schemas-microsoft-com:mac:vml" xmlns:mc="http://schemas.openxmlformats.org/markup-compatibility/2006" xmlns:r="http://schemas.openxmlformats.org/officeDocument/2006/relationships" val="1"/>
            </a:ext>
          </a:extLst>
        </p:spPr>
        <p:txBody>
          <a:bodyPr/>
          <a:lstStyle/>
          <a:p>
            <a:pPr algn="r">
              <a:defRPr/>
            </a:pP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NA62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stato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prospettive</a:t>
            </a:r>
            <a:endParaRPr lang="en-US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-100013"/>
            <a:ext cx="8229600" cy="1143001"/>
          </a:xfrm>
        </p:spPr>
        <p:txBody>
          <a:bodyPr/>
          <a:lstStyle/>
          <a:p>
            <a:r>
              <a:rPr lang="it-IT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LAV “Post-card”</a:t>
            </a:r>
            <a:endParaRPr lang="en-US">
              <a:solidFill>
                <a:srgbClr val="FF3300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233488"/>
            <a:ext cx="5648325" cy="4968875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12 LAV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stations mounted along 120 meter decay region 6 meters apart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4 different types: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Helvetica" charset="0"/>
              </a:rPr>
              <a:t>160, 240 blocks; 5 layers in vacuum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Helvetica" charset="0"/>
              </a:rPr>
              <a:t>240 blocks; 4 layers in vacuum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Helvetica" charset="0"/>
              </a:rPr>
              <a:t>256 blocks; 4 layers in air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Angular coverage </a:t>
            </a:r>
            <a:r>
              <a:rPr lang="en-US" dirty="0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7-50 </a:t>
            </a:r>
            <a:r>
              <a:rPr lang="en-US" dirty="0" err="1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mrad</a:t>
            </a:r>
            <a:endParaRPr lang="en-US" dirty="0">
              <a:solidFill>
                <a:srgbClr val="FF3300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Inefficiency &lt; 10</a:t>
            </a:r>
            <a:r>
              <a:rPr lang="en-US" baseline="30000" dirty="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 from few hundred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MeV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to 35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GeV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Building blocks: OPAL calorimeter lead glass blocks, for a total of 2500 crystals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2007 efficiency measurements with electron beams: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	1-</a:t>
            </a:r>
            <a:r>
              <a:rPr lang="en-US" dirty="0">
                <a:latin typeface="Symbol" charset="2"/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&lt;10</a:t>
            </a:r>
            <a:r>
              <a:rPr lang="en-US" baseline="30000" dirty="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for 200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MeV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&lt;E&lt;500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MeV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195" name="Picture 4" descr="aa"/>
          <p:cNvPicPr>
            <a:picLocks noChangeAspect="1" noChangeArrowheads="1"/>
          </p:cNvPicPr>
          <p:nvPr/>
        </p:nvPicPr>
        <p:blipFill>
          <a:blip r:embed="rId3"/>
          <a:srcRect l="4532" r="2838"/>
          <a:stretch>
            <a:fillRect/>
          </a:stretch>
        </p:blipFill>
        <p:spPr bwMode="auto">
          <a:xfrm>
            <a:off x="6165850" y="2903538"/>
            <a:ext cx="2725738" cy="1749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6256338" y="2924175"/>
            <a:ext cx="202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A1-A11 Vacuum</a:t>
            </a:r>
          </a:p>
        </p:txBody>
      </p:sp>
      <p:pic>
        <p:nvPicPr>
          <p:cNvPr id="8197" name="Picture 11" descr="XB"/>
          <p:cNvPicPr>
            <a:picLocks noChangeAspect="1" noChangeArrowheads="1"/>
          </p:cNvPicPr>
          <p:nvPr/>
        </p:nvPicPr>
        <p:blipFill>
          <a:blip r:embed="rId4"/>
          <a:srcRect l="2307" r="4666"/>
          <a:stretch>
            <a:fillRect/>
          </a:stretch>
        </p:blipFill>
        <p:spPr bwMode="auto">
          <a:xfrm>
            <a:off x="6234113" y="4724400"/>
            <a:ext cx="2657475" cy="176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8" name="Content Placeholder 6" descr="NA62Pinunu2.png"/>
          <p:cNvPicPr>
            <a:picLocks noChangeAspect="1"/>
          </p:cNvPicPr>
          <p:nvPr/>
        </p:nvPicPr>
        <p:blipFill>
          <a:blip r:embed="rId5"/>
          <a:srcRect b="1440"/>
          <a:stretch>
            <a:fillRect/>
          </a:stretch>
        </p:blipFill>
        <p:spPr bwMode="auto">
          <a:xfrm>
            <a:off x="6034088" y="800100"/>
            <a:ext cx="29098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904954" y="4207431"/>
            <a:ext cx="906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A1</a:t>
            </a:r>
            <a:r>
              <a:rPr lang="en-US" dirty="0" smtClean="0">
                <a:solidFill>
                  <a:srgbClr val="FF3300"/>
                </a:solidFill>
              </a:rPr>
              <a:t>2</a:t>
            </a:r>
            <a:r>
              <a:rPr lang="en-US" dirty="0" smtClean="0">
                <a:solidFill>
                  <a:srgbClr val="FF3300"/>
                </a:solidFill>
              </a:rPr>
              <a:t> Air</a:t>
            </a:r>
            <a:endParaRPr lang="en-US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Responsabilit</a:t>
            </a:r>
            <a:r>
              <a:rPr lang="en-US" alt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à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LNF per NA62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587A71-C12B-B34D-BBCA-3C8B48A1DF97}" type="slidenum">
              <a:rPr lang="en-US"/>
              <a:pPr/>
              <a:t>18</a:t>
            </a:fld>
            <a:endParaRPr lang="en-US" sz="1400"/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65100" y="1244601"/>
            <a:ext cx="8902700" cy="47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 dirty="0" err="1"/>
              <a:t>Progettazione</a:t>
            </a:r>
            <a:r>
              <a:rPr lang="en-US" sz="2200" dirty="0"/>
              <a:t> </a:t>
            </a:r>
            <a:r>
              <a:rPr lang="en-US" sz="2200" dirty="0" err="1"/>
              <a:t>meccanica</a:t>
            </a:r>
            <a:r>
              <a:rPr lang="en-US" sz="2200" dirty="0"/>
              <a:t> </a:t>
            </a:r>
            <a:r>
              <a:rPr lang="en-US" sz="2200" dirty="0" err="1"/>
              <a:t>sistema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veti</a:t>
            </a:r>
            <a:r>
              <a:rPr lang="en-US" sz="2200" dirty="0"/>
              <a:t> a </a:t>
            </a:r>
            <a:r>
              <a:rPr lang="en-US" sz="2200" dirty="0" err="1"/>
              <a:t>grande</a:t>
            </a:r>
            <a:r>
              <a:rPr lang="en-US" sz="2200" dirty="0"/>
              <a:t> </a:t>
            </a:r>
            <a:r>
              <a:rPr lang="en-US" sz="2200" dirty="0" err="1"/>
              <a:t>angolo</a:t>
            </a:r>
            <a:r>
              <a:rPr lang="en-US" sz="2200" dirty="0"/>
              <a:t> (LAV) </a:t>
            </a:r>
            <a:r>
              <a:rPr lang="en-US" sz="2200" dirty="0" err="1" smtClean="0"/>
              <a:t>compresi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/>
              <a:t>tools per la </a:t>
            </a:r>
            <a:r>
              <a:rPr lang="en-US" sz="2200" dirty="0" err="1"/>
              <a:t>costruzione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 smtClean="0"/>
              <a:t> </a:t>
            </a:r>
            <a:r>
              <a:rPr lang="en-US" sz="2200" dirty="0" err="1" smtClean="0"/>
              <a:t>l’</a:t>
            </a:r>
            <a:r>
              <a:rPr lang="en-US" altLang="ja-JP" sz="2200" dirty="0" err="1" smtClean="0"/>
              <a:t>installazione</a:t>
            </a:r>
            <a:r>
              <a:rPr lang="en-US" altLang="ja-JP" sz="2200" dirty="0" smtClean="0"/>
              <a:t> </a:t>
            </a:r>
            <a:r>
              <a:rPr lang="en-US" altLang="ja-JP" sz="2200" dirty="0"/>
              <a:t>(SPAS)</a:t>
            </a:r>
            <a:endParaRPr lang="en-US" altLang="ja-JP" sz="2200" dirty="0" smtClean="0"/>
          </a:p>
          <a:p>
            <a:pPr>
              <a:spcBef>
                <a:spcPts val="1800"/>
              </a:spcBef>
            </a:pPr>
            <a:r>
              <a:rPr lang="en-US" sz="2200" dirty="0" err="1" smtClean="0"/>
              <a:t>Validazione</a:t>
            </a:r>
            <a:r>
              <a:rPr lang="en-US" sz="2200" dirty="0" smtClean="0"/>
              <a:t> </a:t>
            </a:r>
            <a:r>
              <a:rPr lang="en-US" sz="2200" dirty="0" err="1"/>
              <a:t>dei</a:t>
            </a:r>
            <a:r>
              <a:rPr lang="en-US" sz="2200" dirty="0"/>
              <a:t> vessel </a:t>
            </a:r>
            <a:r>
              <a:rPr lang="en-US" sz="2200" dirty="0" err="1"/>
              <a:t>presso</a:t>
            </a:r>
            <a:r>
              <a:rPr lang="en-US" sz="2200" dirty="0"/>
              <a:t> la </a:t>
            </a:r>
            <a:r>
              <a:rPr lang="en-US" sz="2200" dirty="0" err="1"/>
              <a:t>ditta</a:t>
            </a:r>
            <a:r>
              <a:rPr lang="en-US" sz="2200" dirty="0"/>
              <a:t> </a:t>
            </a:r>
            <a:r>
              <a:rPr lang="en-US" sz="2200" dirty="0" err="1"/>
              <a:t>costruttrice</a:t>
            </a:r>
            <a:r>
              <a:rPr lang="en-US" sz="2200" dirty="0"/>
              <a:t> (SPAS, </a:t>
            </a:r>
            <a:r>
              <a:rPr lang="en-US" sz="2200" dirty="0" err="1"/>
              <a:t>Servizio</a:t>
            </a:r>
            <a:r>
              <a:rPr lang="en-US" sz="2200" dirty="0"/>
              <a:t> </a:t>
            </a:r>
            <a:r>
              <a:rPr lang="en-US" sz="2200" dirty="0" err="1"/>
              <a:t>Vuoto</a:t>
            </a:r>
            <a:r>
              <a:rPr lang="en-US" sz="2200" dirty="0"/>
              <a:t>)</a:t>
            </a:r>
            <a:endParaRPr lang="en-US" sz="2200" dirty="0" smtClean="0"/>
          </a:p>
          <a:p>
            <a:pPr>
              <a:spcBef>
                <a:spcPts val="1800"/>
              </a:spcBef>
            </a:pPr>
            <a:r>
              <a:rPr lang="en-US" sz="2200" dirty="0" err="1" smtClean="0"/>
              <a:t>Costruzione</a:t>
            </a:r>
            <a:r>
              <a:rPr lang="en-US" sz="2200" dirty="0" smtClean="0"/>
              <a:t> </a:t>
            </a:r>
            <a:r>
              <a:rPr lang="en-US" sz="2200" dirty="0"/>
              <a:t>tools </a:t>
            </a:r>
            <a:r>
              <a:rPr lang="en-US" sz="2200" dirty="0" err="1"/>
              <a:t>installazione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</a:t>
            </a:r>
            <a:r>
              <a:rPr lang="en-US" sz="2200" dirty="0" err="1"/>
              <a:t>meccanica</a:t>
            </a:r>
            <a:r>
              <a:rPr lang="en-US" sz="2200" dirty="0"/>
              <a:t> </a:t>
            </a:r>
            <a:r>
              <a:rPr lang="en-US" sz="2200" dirty="0" err="1"/>
              <a:t>assemblaggio</a:t>
            </a:r>
            <a:r>
              <a:rPr lang="en-US" sz="2200" dirty="0"/>
              <a:t> (SSCR, SPAS)</a:t>
            </a:r>
            <a:endParaRPr lang="en-US" sz="2200" dirty="0" smtClean="0"/>
          </a:p>
          <a:p>
            <a:pPr>
              <a:spcBef>
                <a:spcPts val="1800"/>
              </a:spcBef>
            </a:pPr>
            <a:r>
              <a:rPr lang="en-US" sz="2200" dirty="0" err="1" smtClean="0"/>
              <a:t>Costruzione</a:t>
            </a:r>
            <a:r>
              <a:rPr lang="en-US" sz="2200" dirty="0" smtClean="0"/>
              <a:t> </a:t>
            </a:r>
            <a:r>
              <a:rPr lang="en-US" sz="2200" dirty="0" err="1"/>
              <a:t>e</a:t>
            </a:r>
            <a:r>
              <a:rPr lang="en-US" sz="2200" dirty="0"/>
              <a:t> commissioning </a:t>
            </a:r>
            <a:endParaRPr lang="en-US" sz="2200" dirty="0" smtClean="0"/>
          </a:p>
          <a:p>
            <a:pPr>
              <a:spcBef>
                <a:spcPts val="1800"/>
              </a:spcBef>
            </a:pPr>
            <a:r>
              <a:rPr lang="en-US" sz="2200" dirty="0" err="1" smtClean="0"/>
              <a:t>Installazione</a:t>
            </a:r>
            <a:r>
              <a:rPr lang="en-US" sz="2200" dirty="0" smtClean="0"/>
              <a:t> </a:t>
            </a:r>
            <a:r>
              <a:rPr lang="en-US" sz="2200" dirty="0"/>
              <a:t>al</a:t>
            </a:r>
            <a:r>
              <a:rPr lang="en-US" sz="2200" dirty="0" smtClean="0"/>
              <a:t> CERN</a:t>
            </a:r>
          </a:p>
          <a:p>
            <a:pPr>
              <a:spcBef>
                <a:spcPts val="1800"/>
              </a:spcBef>
            </a:pPr>
            <a:r>
              <a:rPr lang="en-US" sz="2200" dirty="0" err="1" smtClean="0"/>
              <a:t>Progettazione</a:t>
            </a:r>
            <a:r>
              <a:rPr lang="en-US" sz="2200" dirty="0" smtClean="0"/>
              <a:t> </a:t>
            </a:r>
            <a:r>
              <a:rPr lang="en-US" sz="2200" dirty="0" err="1"/>
              <a:t>realizzazione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test </a:t>
            </a:r>
            <a:r>
              <a:rPr lang="en-US" sz="2200" dirty="0" err="1" smtClean="0"/>
              <a:t>dell</a:t>
            </a:r>
            <a:r>
              <a:rPr lang="en-US" sz="2200" dirty="0" err="1" smtClean="0"/>
              <a:t>’</a:t>
            </a:r>
            <a:r>
              <a:rPr lang="en-US" altLang="ja-JP" sz="2200" dirty="0" err="1" smtClean="0"/>
              <a:t>elettronica</a:t>
            </a:r>
            <a:r>
              <a:rPr lang="en-US" altLang="ja-JP" sz="2200" dirty="0" smtClean="0"/>
              <a:t> </a:t>
            </a:r>
            <a:r>
              <a:rPr lang="en-US" altLang="ja-JP" sz="2200" dirty="0" err="1"/>
              <a:t>di</a:t>
            </a:r>
            <a:r>
              <a:rPr lang="en-US" altLang="ja-JP" sz="2200" dirty="0"/>
              <a:t> front end (SEA</a:t>
            </a:r>
            <a:r>
              <a:rPr lang="en-US" altLang="ja-JP" sz="2200" dirty="0" smtClean="0"/>
              <a:t>)</a:t>
            </a:r>
          </a:p>
          <a:p>
            <a:pPr>
              <a:spcBef>
                <a:spcPts val="1800"/>
              </a:spcBef>
            </a:pPr>
            <a:r>
              <a:rPr lang="en-US" sz="2200" dirty="0" err="1" smtClean="0"/>
              <a:t>Progettazione</a:t>
            </a:r>
            <a:r>
              <a:rPr lang="en-US" sz="2200" dirty="0" smtClean="0"/>
              <a:t> </a:t>
            </a:r>
            <a:r>
              <a:rPr lang="en-US" sz="2200" dirty="0" err="1" smtClean="0"/>
              <a:t>realizzazione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test dell</a:t>
            </a:r>
            <a:r>
              <a:rPr lang="it-IT" sz="2200" dirty="0" smtClean="0"/>
              <a:t>’</a:t>
            </a:r>
            <a:r>
              <a:rPr lang="en-US" altLang="ja-JP" sz="2200" dirty="0" err="1" smtClean="0"/>
              <a:t>elettronica</a:t>
            </a:r>
            <a:r>
              <a:rPr lang="en-US" altLang="ja-JP" sz="2200" dirty="0" smtClean="0"/>
              <a:t> del LED </a:t>
            </a:r>
            <a:r>
              <a:rPr lang="en-US" altLang="ja-JP" sz="2200" dirty="0" smtClean="0"/>
              <a:t>driver</a:t>
            </a:r>
          </a:p>
          <a:p>
            <a:pPr>
              <a:spcBef>
                <a:spcPts val="1800"/>
              </a:spcBef>
            </a:pPr>
            <a:r>
              <a:rPr lang="en-US" sz="2200" dirty="0" err="1" smtClean="0"/>
              <a:t>Installazione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commissioning </a:t>
            </a:r>
            <a:r>
              <a:rPr lang="en-US" sz="2200" dirty="0" err="1" smtClean="0"/>
              <a:t>veti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piccolo </a:t>
            </a:r>
            <a:r>
              <a:rPr lang="en-US" sz="2200" dirty="0" err="1" smtClean="0"/>
              <a:t>angolo</a:t>
            </a:r>
            <a:r>
              <a:rPr lang="en-US" sz="2200" dirty="0" smtClean="0"/>
              <a:t> (IRC, SAC)</a:t>
            </a:r>
            <a:endParaRPr lang="en-US" sz="22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1/7/2014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ransition advTm="4102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Stato dell’installazione al CERN</a:t>
            </a:r>
          </a:p>
        </p:txBody>
      </p:sp>
      <p:sp>
        <p:nvSpPr>
          <p:cNvPr id="122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F3DE6FB-59F5-BA4D-B8C6-151F2B3CD36E}" type="slidenum">
              <a:rPr lang="en-US"/>
              <a:pPr/>
              <a:t>19</a:t>
            </a:fld>
            <a:endParaRPr lang="en-US" sz="1400"/>
          </a:p>
        </p:txBody>
      </p:sp>
      <p:pic>
        <p:nvPicPr>
          <p:cNvPr id="12291" name="Picture 3" descr="20140612_0951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935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20140613_151508.jpg"/>
          <p:cNvPicPr>
            <a:picLocks noChangeAspect="1"/>
          </p:cNvPicPr>
          <p:nvPr/>
        </p:nvPicPr>
        <p:blipFill>
          <a:blip r:embed="rId3"/>
          <a:srcRect l="5929"/>
          <a:stretch>
            <a:fillRect/>
          </a:stretch>
        </p:blipFill>
        <p:spPr bwMode="auto">
          <a:xfrm>
            <a:off x="4572000" y="2703513"/>
            <a:ext cx="45593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4716463" y="1179513"/>
            <a:ext cx="4176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A9 </a:t>
            </a:r>
            <a:r>
              <a:rPr lang="en-US" dirty="0" err="1"/>
              <a:t>ed</a:t>
            </a:r>
            <a:r>
              <a:rPr lang="en-US" dirty="0"/>
              <a:t> A10 </a:t>
            </a:r>
            <a:r>
              <a:rPr lang="en-US" dirty="0" err="1"/>
              <a:t>installati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fascio</a:t>
            </a:r>
            <a:r>
              <a:rPr lang="en-US" dirty="0"/>
              <a:t> la </a:t>
            </a:r>
            <a:r>
              <a:rPr lang="en-US" dirty="0" err="1"/>
              <a:t>settimana</a:t>
            </a:r>
            <a:r>
              <a:rPr lang="en-US" dirty="0"/>
              <a:t> del 9 </a:t>
            </a:r>
            <a:r>
              <a:rPr lang="en-US" dirty="0" err="1" smtClean="0"/>
              <a:t>giugno</a:t>
            </a:r>
            <a:endParaRPr lang="en-US" dirty="0"/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31750" y="4822825"/>
            <a:ext cx="42529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 l’installazione di A10 è terminata la costruzione e l’installazione di tutti i LAV in vuoto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113"/>
            <a:ext cx="7772400" cy="969962"/>
          </a:xfrm>
        </p:spPr>
        <p:txBody>
          <a:bodyPr/>
          <a:lstStyle/>
          <a:p>
            <a:r>
              <a:rPr lang="en-US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Stato costruzione A12</a:t>
            </a:r>
          </a:p>
        </p:txBody>
      </p:sp>
      <p:sp>
        <p:nvSpPr>
          <p:cNvPr id="133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EF1194-AF76-3149-9D72-4A57549643AA}" type="slidenum">
              <a:rPr lang="en-US"/>
              <a:pPr/>
              <a:t>20</a:t>
            </a:fld>
            <a:endParaRPr lang="en-US" sz="1400"/>
          </a:p>
        </p:txBody>
      </p:sp>
      <p:pic>
        <p:nvPicPr>
          <p:cNvPr id="13315" name="Picture 2" descr="Schermata 2014-06-26 alle 22.18.2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68401"/>
            <a:ext cx="4588982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" descr="Schermata 2014-06-26 alle 22.09.0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8982" y="3295326"/>
            <a:ext cx="4555018" cy="30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4859338" y="2106613"/>
            <a:ext cx="41767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2/4 piani installati cablati e testati</a:t>
            </a:r>
          </a:p>
          <a:p>
            <a:r>
              <a:rPr lang="en-US"/>
              <a:t>Fine della costruzione prevista per la fine di luglio </a:t>
            </a:r>
          </a:p>
        </p:txBody>
      </p:sp>
      <p:sp>
        <p:nvSpPr>
          <p:cNvPr id="13318" name="TextBox 11"/>
          <p:cNvSpPr txBox="1">
            <a:spLocks noChangeArrowheads="1"/>
          </p:cNvSpPr>
          <p:nvPr/>
        </p:nvSpPr>
        <p:spPr bwMode="auto">
          <a:xfrm>
            <a:off x="63500" y="4414838"/>
            <a:ext cx="3851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Trasporto</a:t>
            </a:r>
            <a:r>
              <a:rPr lang="en-US" dirty="0"/>
              <a:t> al CERN </a:t>
            </a:r>
            <a:r>
              <a:rPr lang="en-US" dirty="0" err="1"/>
              <a:t>previsto</a:t>
            </a:r>
            <a:r>
              <a:rPr lang="en-US" dirty="0"/>
              <a:t> per </a:t>
            </a:r>
          </a:p>
          <a:p>
            <a:r>
              <a:rPr lang="en-US" dirty="0"/>
              <a:t>la prima </a:t>
            </a:r>
            <a:r>
              <a:rPr lang="en-US" dirty="0" err="1"/>
              <a:t>settimana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Agosto</a:t>
            </a:r>
            <a:endParaRPr lang="en-US" dirty="0"/>
          </a:p>
        </p:txBody>
      </p:sp>
      <p:sp>
        <p:nvSpPr>
          <p:cNvPr id="13319" name="TextBox 12"/>
          <p:cNvSpPr txBox="1">
            <a:spLocks noChangeArrowheads="1"/>
          </p:cNvSpPr>
          <p:nvPr/>
        </p:nvSpPr>
        <p:spPr bwMode="auto">
          <a:xfrm>
            <a:off x="4859338" y="1171575"/>
            <a:ext cx="3852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Ultimo </a:t>
            </a:r>
            <a:r>
              <a:rPr lang="en-US" dirty="0" err="1"/>
              <a:t>dei</a:t>
            </a:r>
            <a:r>
              <a:rPr lang="en-US" dirty="0"/>
              <a:t> LAV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dirty="0" err="1" smtClean="0"/>
              <a:t>costruito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unico</a:t>
            </a:r>
            <a:r>
              <a:rPr lang="en-US" dirty="0"/>
              <a:t> non in </a:t>
            </a:r>
            <a:r>
              <a:rPr lang="en-US" dirty="0" err="1"/>
              <a:t>vuoto</a:t>
            </a:r>
            <a:r>
              <a:rPr lang="en-US" dirty="0"/>
              <a:t>)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ransition advTm="4102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795" y="1538394"/>
          <a:ext cx="8971747" cy="4685453"/>
        </p:xfrm>
        <a:graphic>
          <a:graphicData uri="http://schemas.openxmlformats.org/drawingml/2006/table">
            <a:tbl>
              <a:tblPr/>
              <a:tblGrid>
                <a:gridCol w="1233181"/>
                <a:gridCol w="457247"/>
                <a:gridCol w="443391"/>
                <a:gridCol w="651231"/>
                <a:gridCol w="942206"/>
                <a:gridCol w="616591"/>
                <a:gridCol w="578487"/>
                <a:gridCol w="585415"/>
                <a:gridCol w="493622"/>
                <a:gridCol w="594075"/>
                <a:gridCol w="859459"/>
                <a:gridCol w="520700"/>
                <a:gridCol w="402067"/>
                <a:gridCol w="594075"/>
              </a:tblGrid>
              <a:tr h="238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4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ATLAS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18.1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0.82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261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69 </a:t>
                      </a:r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473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228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135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BABAR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BelleII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36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G-2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KLOE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14.7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31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23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97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35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44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233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SPS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314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87+60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0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31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 smtClean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49 </a:t>
                      </a:r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UA9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 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354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94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25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70.9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0.60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Action Button: Custom 11">
            <a:hlinkClick r:id="" action="ppaction://noaction" highlightClick="1"/>
            <a:hlinkHover r:id="rId2" action="ppaction://hlinksldjump"/>
          </p:cNvPr>
          <p:cNvSpPr/>
          <p:nvPr/>
        </p:nvSpPr>
        <p:spPr>
          <a:xfrm>
            <a:off x="888999" y="20193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092200"/>
            <a:ext cx="82296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0000FF"/>
                </a:solidFill>
              </a:rPr>
              <a:t>Richieste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2013</a:t>
            </a:r>
            <a:r>
              <a:rPr lang="en-US" sz="2200" dirty="0" smtClean="0"/>
              <a:t>, </a:t>
            </a:r>
            <a:r>
              <a:rPr lang="en-US" sz="2200" dirty="0" err="1" smtClean="0">
                <a:solidFill>
                  <a:srgbClr val="FF0000"/>
                </a:solidFill>
              </a:rPr>
              <a:t>assegnazioni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2014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008000"/>
                </a:solidFill>
              </a:rPr>
              <a:t>SJ </a:t>
            </a:r>
            <a:r>
              <a:rPr lang="en-US" sz="2200" dirty="0" smtClean="0">
                <a:solidFill>
                  <a:srgbClr val="008000"/>
                </a:solidFill>
              </a:rPr>
              <a:t>2014 </a:t>
            </a:r>
            <a:r>
              <a:rPr lang="en-US" sz="2200" dirty="0" err="1" smtClean="0"/>
              <a:t>approssimati</a:t>
            </a:r>
            <a:r>
              <a:rPr lang="en-US" sz="2200" dirty="0" smtClean="0"/>
              <a:t> a 1 </a:t>
            </a:r>
            <a:r>
              <a:rPr lang="en-US" sz="2200" dirty="0" err="1" smtClean="0"/>
              <a:t>kE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Status</a:t>
            </a:r>
            <a:r>
              <a:rPr lang="en-US" dirty="0" smtClean="0"/>
              <a:t>: </a:t>
            </a:r>
            <a:r>
              <a:rPr lang="en-US" dirty="0" err="1" smtClean="0"/>
              <a:t>gruppo</a:t>
            </a:r>
            <a:r>
              <a:rPr lang="en-US" dirty="0" smtClean="0"/>
              <a:t> 1 LNF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21" name="Action Button: Custom 20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88999" y="4025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8999" y="4724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4457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88999" y="30353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2730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88998" y="5168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88999" y="59816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8999" y="3632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11"/>
          <p:cNvGrpSpPr/>
          <p:nvPr/>
        </p:nvGrpSpPr>
        <p:grpSpPr>
          <a:xfrm>
            <a:off x="8401858" y="697468"/>
            <a:ext cx="620683" cy="369332"/>
            <a:chOff x="8379506" y="5919374"/>
            <a:chExt cx="620683" cy="369332"/>
          </a:xfrm>
        </p:grpSpPr>
        <p:sp>
          <p:nvSpPr>
            <p:cNvPr id="48" name="Action Button: Custom 47">
              <a:hlinkClick r:id="" action="ppaction://noaction" highlightClick="1"/>
              <a:hlinkHover r:id="rId11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79506" y="5919374"/>
              <a:ext cx="526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fwd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Test delle schede di front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" y="1246189"/>
            <a:ext cx="9163050" cy="1728786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2200" b="1" dirty="0" err="1">
                <a:solidFill>
                  <a:srgbClr val="800000"/>
                </a:solidFill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Tutte</a:t>
            </a:r>
            <a:r>
              <a:rPr lang="en-US" sz="2200" b="1" dirty="0">
                <a:solidFill>
                  <a:srgbClr val="800000"/>
                </a:solidFill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le 90 FEE boards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sono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state testate con 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successo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per 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ogni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canale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:</a:t>
            </a:r>
          </a:p>
          <a:p>
            <a:pPr marL="187200" lvl="1">
              <a:lnSpc>
                <a:spcPct val="90000"/>
              </a:lnSpc>
            </a:pP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Misura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umore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p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rofilo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di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soglia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risoluzione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temporale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calibrazione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di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soglia</a:t>
            </a:r>
            <a:r>
              <a:rPr lang="en-US" sz="19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lang="en-US" sz="19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isteresi</a:t>
            </a:r>
            <a:endParaRPr lang="en-US" sz="1900" b="1" dirty="0" smtClean="0"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marL="187200" lvl="1">
              <a:lnSpc>
                <a:spcPct val="90000"/>
              </a:lnSpc>
              <a:buNone/>
            </a:pPr>
            <a:r>
              <a:rPr lang="en-US" sz="2200" dirty="0" err="1" smtClean="0">
                <a:latin typeface="Helvetica" pitchFamily="-104" charset="0"/>
              </a:rPr>
              <a:t>Risoluzione</a:t>
            </a:r>
            <a:r>
              <a:rPr lang="en-US" sz="2200" dirty="0" smtClean="0">
                <a:latin typeface="Helvetica" pitchFamily="-104" charset="0"/>
              </a:rPr>
              <a:t> </a:t>
            </a:r>
            <a:r>
              <a:rPr lang="en-US" sz="2200" dirty="0" err="1">
                <a:latin typeface="Helvetica" pitchFamily="-104" charset="0"/>
              </a:rPr>
              <a:t>temporale</a:t>
            </a:r>
            <a:r>
              <a:rPr lang="en-US" sz="2200" dirty="0">
                <a:latin typeface="Helvetica" pitchFamily="-104" charset="0"/>
              </a:rPr>
              <a:t> </a:t>
            </a:r>
            <a:r>
              <a:rPr lang="en-US" sz="2200" dirty="0" err="1">
                <a:latin typeface="Helvetica" pitchFamily="-104" charset="0"/>
              </a:rPr>
              <a:t>e</a:t>
            </a:r>
            <a:r>
              <a:rPr lang="en-US" sz="2200" dirty="0">
                <a:latin typeface="Helvetica" pitchFamily="-104" charset="0"/>
              </a:rPr>
              <a:t> offset </a:t>
            </a:r>
            <a:r>
              <a:rPr lang="en-US" sz="2200" dirty="0" err="1">
                <a:latin typeface="Helvetica" pitchFamily="-104" charset="0"/>
              </a:rPr>
              <a:t>di</a:t>
            </a:r>
            <a:r>
              <a:rPr lang="en-US" sz="2200" dirty="0">
                <a:latin typeface="Helvetica" pitchFamily="-104" charset="0"/>
              </a:rPr>
              <a:t> </a:t>
            </a:r>
            <a:r>
              <a:rPr lang="en-US" sz="2200" dirty="0" err="1">
                <a:latin typeface="Helvetica" pitchFamily="-104" charset="0"/>
              </a:rPr>
              <a:t>soglia</a:t>
            </a:r>
            <a:r>
              <a:rPr lang="en-US" sz="2200" dirty="0">
                <a:latin typeface="Helvetica" pitchFamily="-104" charset="0"/>
              </a:rPr>
              <a:t> </a:t>
            </a:r>
            <a:r>
              <a:rPr lang="en-US" sz="2200" dirty="0" err="1">
                <a:latin typeface="Helvetica" pitchFamily="-104" charset="0"/>
              </a:rPr>
              <a:t>nelle</a:t>
            </a:r>
            <a:r>
              <a:rPr lang="en-US" sz="2200" dirty="0">
                <a:latin typeface="Helvetica" pitchFamily="-104" charset="0"/>
              </a:rPr>
              <a:t> </a:t>
            </a:r>
            <a:r>
              <a:rPr lang="en-US" sz="2200" dirty="0" err="1">
                <a:latin typeface="Helvetica" pitchFamily="-104" charset="0"/>
              </a:rPr>
              <a:t>specifiche</a:t>
            </a:r>
            <a:endParaRPr lang="en-US" sz="2200" dirty="0">
              <a:latin typeface="Helvetica" pitchFamily="-104" charset="0"/>
            </a:endParaRPr>
          </a:p>
          <a:p>
            <a:pPr marL="187200" lvl="1">
              <a:lnSpc>
                <a:spcPct val="90000"/>
              </a:lnSpc>
            </a:pPr>
            <a:r>
              <a:rPr lang="en-US" sz="1946" dirty="0">
                <a:latin typeface="Helvetica" pitchFamily="-104" charset="0"/>
              </a:rPr>
              <a:t>9 boards spare </a:t>
            </a:r>
            <a:r>
              <a:rPr lang="en-US" sz="1946" dirty="0" err="1">
                <a:latin typeface="Helvetica" pitchFamily="-104" charset="0"/>
              </a:rPr>
              <a:t>disponibili</a:t>
            </a:r>
            <a:endParaRPr lang="en-US" sz="1946" dirty="0">
              <a:latin typeface="Helvetica" pitchFamily="-104" charset="0"/>
            </a:endParaRPr>
          </a:p>
          <a:p>
            <a:pPr marL="187200" lvl="1">
              <a:lnSpc>
                <a:spcPct val="90000"/>
              </a:lnSpc>
            </a:pPr>
            <a:r>
              <a:rPr lang="en-US" sz="1946" dirty="0">
                <a:latin typeface="Helvetica" pitchFamily="-104" charset="0"/>
              </a:rPr>
              <a:t>4 more boards have 1 faulty channel to be fixed </a:t>
            </a:r>
            <a:r>
              <a:rPr lang="en-US" sz="1946" dirty="0" smtClean="0">
                <a:latin typeface="Helvetica" pitchFamily="-104" charset="0"/>
              </a:rPr>
              <a:t>soon</a:t>
            </a: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483BA9-BE8B-914E-AAA9-8F95FCD27E04}" type="slidenum">
              <a:rPr lang="en-GB"/>
              <a:pPr/>
              <a:t>21</a:t>
            </a:fld>
            <a:endParaRPr lang="en-GB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87875" y="2974975"/>
            <a:ext cx="45561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chemeClr val="accent2"/>
              </a:buClr>
            </a:pP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104" charset="0"/>
              </a:rPr>
              <a:t>Threshold offset of 85 boards</a:t>
            </a:r>
          </a:p>
        </p:txBody>
      </p:sp>
      <p:pic>
        <p:nvPicPr>
          <p:cNvPr id="22" name="Picture 427" descr="C:\Users\gonnella\Dropbox\raggi-gonnella\board_report\pdf\TimeResolu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t="8235"/>
          <a:stretch/>
        </p:blipFill>
        <p:spPr bwMode="auto">
          <a:xfrm>
            <a:off x="63500" y="3373438"/>
            <a:ext cx="4319588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28" descr="C:\Users\gonnella\Dropbox\raggi-gonnella\board_report\pdf\ThresholdOffse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t="6234"/>
          <a:stretch/>
        </p:blipFill>
        <p:spPr bwMode="auto">
          <a:xfrm>
            <a:off x="4587875" y="3373438"/>
            <a:ext cx="4319588" cy="256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2974975"/>
            <a:ext cx="45878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chemeClr val="accent2"/>
              </a:buClr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pitchFamily="-104" charset="0"/>
              </a:rPr>
              <a:t>Time resolution of 85 boards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Stato dell’installazione al CERN</a:t>
            </a: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24AB63-78C7-CF42-95E5-3B35F9B1B985}" type="slidenum">
              <a:rPr lang="en-GB"/>
              <a:pPr/>
              <a:t>22</a:t>
            </a:fld>
            <a:endParaRPr lang="en-GB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10356" y="3147523"/>
          <a:ext cx="8624887" cy="3050077"/>
        </p:xfrm>
        <a:graphic>
          <a:graphicData uri="http://schemas.openxmlformats.org/drawingml/2006/table">
            <a:tbl>
              <a:tblPr/>
              <a:tblGrid>
                <a:gridCol w="885825"/>
                <a:gridCol w="428625"/>
                <a:gridCol w="403225"/>
                <a:gridCol w="246062"/>
                <a:gridCol w="412750"/>
                <a:gridCol w="498475"/>
                <a:gridCol w="779463"/>
                <a:gridCol w="442912"/>
                <a:gridCol w="714375"/>
                <a:gridCol w="762000"/>
                <a:gridCol w="501650"/>
                <a:gridCol w="482600"/>
                <a:gridCol w="482600"/>
                <a:gridCol w="482600"/>
                <a:gridCol w="639763"/>
                <a:gridCol w="461962"/>
              </a:tblGrid>
              <a:tr h="32154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LAV station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HV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Crate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PS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RasPi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FEE Boards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FEE firmware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Signal cable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CAN chain cables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CAN terminator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Dongle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TDC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Mech.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TEL 62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TEL62 fw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3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TDCBs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1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A1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ok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BFBFBF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old ok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20131113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0,1,2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1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A2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ok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BFBFBF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old ok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20131113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0,1,2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ok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BFBFBF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old</a:t>
                      </a: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 ?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20131113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2,3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1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ok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AB930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new </a:t>
                      </a: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?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20131205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0,1,2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1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A5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ok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11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A6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BFBFBF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offline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AB930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ECN3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 nose support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11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A7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BFBFBF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offline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AB930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ECN3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AB930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ECN3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 nose support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11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A8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BFBFBF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offline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yes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1.01.384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AB930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ECN3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AB9302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ECN3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 nose support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6F2114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2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A9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storage room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storage room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2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A10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storage room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storage room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11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A11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Frascati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storage room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10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A12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Frascati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??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104" charset="0"/>
                          <a:ea typeface="ＭＳ Ｐゴシック" pitchFamily="-104" charset="-128"/>
                          <a:cs typeface="ＭＳ Ｐゴシック" pitchFamily="-104" charset="-128"/>
                        </a:rPr>
                        <a:t>no</a:t>
                      </a: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-104" charset="0"/>
                        <a:ea typeface="ＭＳ Ｐゴシック" pitchFamily="-104" charset="-128"/>
                        <a:cs typeface="ＭＳ Ｐゴシック" pitchFamily="-104" charset="-128"/>
                      </a:endParaRPr>
                    </a:p>
                  </a:txBody>
                  <a:tcPr marL="8938" marR="8938" marT="8938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0" y="1149350"/>
            <a:ext cx="9144000" cy="31686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A1-A8: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Installazione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delle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schede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di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FE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fino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ad A8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completata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est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del DCS in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corso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In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attesa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delle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schede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di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RO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TEL62 per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testare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la catena con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i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dati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A9-A12: 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Schede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arrivo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la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prossima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settimana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, In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attesa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dei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crate A9-A12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Piano </a:t>
            </a:r>
            <a:r>
              <a:rPr lang="en-US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di</a:t>
            </a:r>
            <a:r>
              <a:rPr lang="en-US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lavoro</a:t>
            </a:r>
            <a:r>
              <a:rPr lang="en-US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2014-2015</a:t>
            </a:r>
            <a:endParaRPr lang="en-US" dirty="0"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46075" y="1168400"/>
            <a:ext cx="8458200" cy="4851400"/>
          </a:xfrm>
        </p:spPr>
        <p:txBody>
          <a:bodyPr>
            <a:normAutofit/>
          </a:bodyPr>
          <a:lstStyle/>
          <a:p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Da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qui 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alla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fine del 2014:</a:t>
            </a:r>
          </a:p>
          <a:p>
            <a:pPr lvl="1"/>
            <a:r>
              <a:rPr lang="en-US" sz="20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Terminare</a:t>
            </a:r>
            <a:r>
              <a:rPr lang="en-US" sz="20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costruzione</a:t>
            </a:r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ultimo LAV A12 </a:t>
            </a:r>
          </a:p>
          <a:p>
            <a:pPr lvl="1"/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Terminare</a:t>
            </a:r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cablaggio</a:t>
            </a:r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e</a:t>
            </a:r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commissioning </a:t>
            </a:r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dei</a:t>
            </a:r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12 LAV </a:t>
            </a:r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installati</a:t>
            </a:r>
            <a:endParaRPr lang="en-US" sz="2000" dirty="0"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lvl="1"/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Test del Detector Control System</a:t>
            </a:r>
          </a:p>
          <a:p>
            <a:pPr lvl="1"/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Ottobre</a:t>
            </a:r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2014 prima </a:t>
            </a:r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presa</a:t>
            </a:r>
            <a:r>
              <a:rPr lang="en-US" sz="20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0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dati</a:t>
            </a:r>
            <a:endParaRPr lang="en-US" sz="2000" dirty="0" smtClean="0"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Durante 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il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2015:</a:t>
            </a:r>
          </a:p>
          <a:p>
            <a:pPr lvl="1"/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8 </a:t>
            </a:r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mesi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di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 run </a:t>
            </a:r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nel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2015</a:t>
            </a:r>
          </a:p>
          <a:p>
            <a:pPr lvl="1"/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Validazione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 trigger </a:t>
            </a:r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dedicati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 per </a:t>
            </a:r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calibrazione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sz="2000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fisica</a:t>
            </a:r>
            <a:endParaRPr lang="en-US" sz="2000" dirty="0" smtClean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Questo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richieder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à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un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notevole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sforzo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del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nostro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gruppo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e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la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presenza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al CERN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dei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tecnici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meccanici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ed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elettronici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che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hanno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fatto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</a:t>
            </a:r>
            <a:r>
              <a:rPr lang="en-US" sz="2200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ì</a:t>
            </a:r>
            <a:r>
              <a:rPr lang="en-US" sz="2200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che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questa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impresa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fosse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completata</a:t>
            </a:r>
            <a:r>
              <a:rPr lang="en-US" sz="2200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con </a:t>
            </a:r>
            <a:r>
              <a:rPr lang="en-US" sz="2200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successo</a:t>
            </a:r>
            <a:endParaRPr lang="en-US" sz="2200" dirty="0"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1D0141-2518-E248-93F4-45AB34E076C4}" type="slidenum">
              <a:rPr lang="en-US"/>
              <a:pPr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14325" y="1435100"/>
          <a:ext cx="8282880" cy="4241810"/>
        </p:xfrm>
        <a:graphic>
          <a:graphicData uri="http://schemas.openxmlformats.org/drawingml/2006/table">
            <a:tbl>
              <a:tblPr/>
              <a:tblGrid>
                <a:gridCol w="3402583"/>
                <a:gridCol w="3233897"/>
                <a:gridCol w="1646400"/>
              </a:tblGrid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latin typeface="Verdana"/>
                        </a:rPr>
                        <a:t>Antonella</a:t>
                      </a: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latin typeface="Verdana"/>
                        </a:rPr>
                        <a:t>Antonelli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Primo </a:t>
                      </a:r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100(14 PRIN)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Matthew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Moulson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86 (8 PRIN)</a:t>
                      </a: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Tommaso Spadaro</a:t>
                      </a: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92 (8 PRIN)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latin typeface="Verdana"/>
                        </a:rPr>
                        <a:t>Venelin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  KOZHUHAROV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latin typeface="Verdana"/>
                        </a:rPr>
                        <a:t>Borsista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latin typeface="Verdana"/>
                        </a:rPr>
                        <a:t>straniero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100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Mauro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Raggi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latin typeface="Verdana"/>
                        </a:rPr>
                        <a:t>Ricercatore</a:t>
                      </a:r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100</a:t>
                      </a: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Matteo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 Martini</a:t>
                      </a: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Associato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30</a:t>
                      </a: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Francesco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Gonnella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Assegnista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100</a:t>
                      </a: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Gianpaolo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Mannocchi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Dirigente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Ricerca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4650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Silvia</a:t>
                      </a:r>
                      <a:r>
                        <a:rPr lang="en-US" sz="1800" b="0" i="0" u="none" strike="noStrike" baseline="0" dirty="0" smtClean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latin typeface="Verdana"/>
                        </a:rPr>
                        <a:t>Martellotti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latin typeface="Verdana"/>
                        </a:rPr>
                        <a:t>Assegnista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100</a:t>
                      </a:r>
                      <a:r>
                        <a:rPr lang="en-US" sz="1800" b="0" i="0" u="none" strike="noStrike" baseline="0" dirty="0" smtClean="0">
                          <a:latin typeface="Verdana"/>
                        </a:rPr>
                        <a:t> (PRIN)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38384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Totale</a:t>
                      </a:r>
                      <a:r>
                        <a:rPr lang="en-US" sz="1800" b="1" i="0" u="none" strike="noStrike" baseline="0" dirty="0" smtClean="0">
                          <a:solidFill>
                            <a:srgbClr val="FFFFFF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Ric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/Tecnologi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730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0" marR="12700" marT="1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</a:tr>
            </a:tbl>
          </a:graphicData>
        </a:graphic>
      </p:graphicFrame>
      <p:pic>
        <p:nvPicPr>
          <p:cNvPr id="2051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Composizione</a:t>
            </a:r>
            <a:r>
              <a:rPr lang="en-US" dirty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dirty="0" err="1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gruppo</a:t>
            </a:r>
            <a:r>
              <a:rPr lang="en-US" dirty="0" smtClean="0">
                <a:latin typeface="Helvetica" pitchFamily="-104" charset="0"/>
                <a:ea typeface="ＭＳ Ｐゴシック" pitchFamily="-104" charset="-128"/>
                <a:cs typeface="ＭＳ Ｐゴシック" pitchFamily="-104" charset="-128"/>
              </a:rPr>
              <a:t> 2015 (FTE, %)</a:t>
            </a:r>
            <a:endParaRPr lang="en-US" dirty="0">
              <a:latin typeface="Helvetic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0517" name="Rectangle 2"/>
          <p:cNvSpPr>
            <a:spLocks noChangeArrowheads="1"/>
          </p:cNvSpPr>
          <p:nvPr/>
        </p:nvSpPr>
        <p:spPr bwMode="auto">
          <a:xfrm>
            <a:off x="57150" y="5822950"/>
            <a:ext cx="903605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b" hangingPunct="1">
              <a:lnSpc>
                <a:spcPct val="150000"/>
              </a:lnSpc>
            </a:pPr>
            <a:r>
              <a:rPr lang="en-US" dirty="0" err="1" smtClean="0">
                <a:latin typeface="Verdana" pitchFamily="-104" charset="0"/>
              </a:rPr>
              <a:t>Tecnici</a:t>
            </a:r>
            <a:r>
              <a:rPr lang="en-US" dirty="0" smtClean="0">
                <a:latin typeface="Verdana" pitchFamily="-104" charset="0"/>
              </a:rPr>
              <a:t>: </a:t>
            </a:r>
            <a:r>
              <a:rPr lang="en-US" dirty="0" err="1" smtClean="0">
                <a:latin typeface="Verdana" pitchFamily="-104" charset="0"/>
              </a:rPr>
              <a:t>Capitolo</a:t>
            </a:r>
            <a:r>
              <a:rPr lang="en-US" dirty="0">
                <a:latin typeface="Verdana" pitchFamily="-104" charset="0"/>
              </a:rPr>
              <a:t>,</a:t>
            </a:r>
            <a:r>
              <a:rPr lang="en-US" dirty="0" smtClean="0">
                <a:latin typeface="Verdana" pitchFamily="-104" charset="0"/>
              </a:rPr>
              <a:t> </a:t>
            </a:r>
            <a:r>
              <a:rPr lang="en-US" dirty="0" err="1" smtClean="0">
                <a:latin typeface="Verdana" pitchFamily="-104" charset="0"/>
              </a:rPr>
              <a:t>Capoccia</a:t>
            </a:r>
            <a:r>
              <a:rPr lang="en-US" dirty="0">
                <a:latin typeface="Verdana" pitchFamily="-104" charset="0"/>
              </a:rPr>
              <a:t>,</a:t>
            </a:r>
            <a:r>
              <a:rPr lang="en-US" dirty="0" smtClean="0">
                <a:latin typeface="Verdana" pitchFamily="-104" charset="0"/>
              </a:rPr>
              <a:t> </a:t>
            </a:r>
            <a:r>
              <a:rPr lang="en-US" dirty="0" err="1" smtClean="0">
                <a:latin typeface="Verdana" pitchFamily="-104" charset="0"/>
              </a:rPr>
              <a:t>Cecchetti</a:t>
            </a:r>
            <a:r>
              <a:rPr lang="en-US" dirty="0">
                <a:latin typeface="Verdana" pitchFamily="-104" charset="0"/>
              </a:rPr>
              <a:t>,</a:t>
            </a:r>
            <a:r>
              <a:rPr lang="en-US" dirty="0" smtClean="0">
                <a:latin typeface="Verdana" pitchFamily="-104" charset="0"/>
              </a:rPr>
              <a:t> </a:t>
            </a:r>
            <a:r>
              <a:rPr lang="en-US" dirty="0" err="1" smtClean="0">
                <a:latin typeface="Verdana" pitchFamily="-104" charset="0"/>
              </a:rPr>
              <a:t>Lenci</a:t>
            </a:r>
            <a:r>
              <a:rPr lang="en-US" dirty="0">
                <a:latin typeface="Verdana" pitchFamily="-104" charset="0"/>
              </a:rPr>
              <a:t>,</a:t>
            </a:r>
            <a:r>
              <a:rPr lang="en-US" dirty="0" smtClean="0">
                <a:latin typeface="Verdana" pitchFamily="-104" charset="0"/>
              </a:rPr>
              <a:t> Russo</a:t>
            </a:r>
            <a:r>
              <a:rPr lang="en-US" dirty="0">
                <a:latin typeface="Verdana" pitchFamily="-104" charset="0"/>
              </a:rPr>
              <a:t>,</a:t>
            </a:r>
            <a:r>
              <a:rPr lang="en-US" dirty="0" smtClean="0">
                <a:latin typeface="Verdana" pitchFamily="-104" charset="0"/>
              </a:rPr>
              <a:t> </a:t>
            </a:r>
            <a:r>
              <a:rPr lang="en-US" dirty="0" err="1" smtClean="0">
                <a:latin typeface="Verdana" pitchFamily="-104" charset="0"/>
              </a:rPr>
              <a:t>Vassilieva</a:t>
            </a:r>
            <a:r>
              <a:rPr lang="en-US" dirty="0">
                <a:latin typeface="Verdana" pitchFamily="-104" charset="0"/>
              </a:rPr>
              <a:t>,</a:t>
            </a:r>
            <a:r>
              <a:rPr lang="en-US" dirty="0" smtClean="0">
                <a:latin typeface="Verdana" pitchFamily="-104" charset="0"/>
              </a:rPr>
              <a:t> </a:t>
            </a:r>
            <a:r>
              <a:rPr lang="en-US" dirty="0" err="1" smtClean="0">
                <a:latin typeface="Verdana" pitchFamily="-104" charset="0"/>
              </a:rPr>
              <a:t>Valeri</a:t>
            </a:r>
            <a:endParaRPr lang="en-US" dirty="0">
              <a:latin typeface="Verdana" pitchFamily="-10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Attivit</a:t>
            </a:r>
            <a:r>
              <a:rPr lang="en-US" alt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à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>
                <a:latin typeface="Helvetica" charset="0"/>
                <a:ea typeface="ＭＳ Ｐゴシック" charset="-128"/>
                <a:cs typeface="ＭＳ Ｐゴシック" charset="-128"/>
              </a:rPr>
              <a:t>r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ichieste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2015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52400" y="2133601"/>
            <a:ext cx="8839200" cy="1479477"/>
          </a:xfrm>
        </p:spPr>
        <p:txBody>
          <a:bodyPr>
            <a:normAutofit lnSpcReduction="10000"/>
          </a:bodyPr>
          <a:lstStyle/>
          <a:p>
            <a:pPr marL="0" lvl="2"/>
            <a:r>
              <a:rPr lang="en-US" sz="2000" dirty="0" err="1">
                <a:latin typeface="Helvetica" charset="0"/>
                <a:ea typeface="ＭＳ Ｐゴシック" charset="-128"/>
              </a:rPr>
              <a:t>Consumo</a:t>
            </a:r>
            <a:r>
              <a:rPr lang="en-US" sz="2000" dirty="0">
                <a:latin typeface="Helvetica" charset="0"/>
                <a:ea typeface="ＭＳ Ｐゴシック" charset="-128"/>
              </a:rPr>
              <a:t> per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1 LAV </a:t>
            </a:r>
            <a:r>
              <a:rPr lang="en-US" sz="2000" dirty="0" err="1" smtClean="0">
                <a:latin typeface="Helvetica" charset="0"/>
                <a:ea typeface="ＭＳ Ｐゴシック" charset="-128"/>
              </a:rPr>
              <a:t>e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tooling IRC: 		</a:t>
            </a:r>
            <a:r>
              <a:rPr lang="en-US" sz="2000" dirty="0">
                <a:latin typeface="Helvetica" charset="0"/>
                <a:ea typeface="ＭＳ Ｐゴシック" charset="-128"/>
              </a:rPr>
              <a:t> 	20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0" lvl="2"/>
            <a:r>
              <a:rPr lang="en-US" sz="2000" dirty="0" err="1">
                <a:latin typeface="Helvetica" charset="0"/>
                <a:ea typeface="ＭＳ Ｐゴシック" charset="-128"/>
              </a:rPr>
              <a:t>Trasporti</a:t>
            </a:r>
            <a:r>
              <a:rPr lang="en-US" sz="2000" dirty="0">
                <a:latin typeface="Helvetica" charset="0"/>
                <a:ea typeface="ＭＳ Ｐゴシック" charset="-128"/>
              </a:rPr>
              <a:t> per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LAV </a:t>
            </a:r>
            <a:r>
              <a:rPr lang="en-US" sz="2000" dirty="0" err="1" smtClean="0">
                <a:latin typeface="Helvetica" charset="0"/>
                <a:ea typeface="ＭＳ Ｐゴシック" charset="-128"/>
              </a:rPr>
              <a:t>e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IRC:		</a:t>
            </a:r>
            <a:r>
              <a:rPr lang="en-US" sz="2000" dirty="0">
                <a:latin typeface="Helvetica" charset="0"/>
                <a:ea typeface="ＭＳ Ｐゴシック" charset="-128"/>
              </a:rPr>
              <a:t>	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	5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0" lvl="2"/>
            <a:r>
              <a:rPr lang="en-US" sz="2000" dirty="0" err="1" smtClean="0">
                <a:latin typeface="Helvetica" charset="0"/>
                <a:ea typeface="ＭＳ Ｐゴシック" charset="-128"/>
              </a:rPr>
              <a:t>Missioni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:</a:t>
            </a:r>
            <a:r>
              <a:rPr lang="en-US" sz="2000" dirty="0">
                <a:latin typeface="Helvetica" charset="0"/>
                <a:ea typeface="ＭＳ Ｐゴシック" charset="-128"/>
              </a:rPr>
              <a:t>	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			</a:t>
            </a:r>
            <a:r>
              <a:rPr lang="en-US" sz="2000" dirty="0">
                <a:latin typeface="Helvetica" charset="0"/>
                <a:ea typeface="ＭＳ Ｐゴシック" charset="-128"/>
              </a:rPr>
              <a:t>	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	108 </a:t>
            </a:r>
            <a:r>
              <a:rPr lang="en-US" sz="2000" dirty="0" err="1" smtClean="0">
                <a:latin typeface="Helvetica" charset="0"/>
                <a:ea typeface="ＭＳ Ｐゴシック" charset="-128"/>
              </a:rPr>
              <a:t>kEur</a:t>
            </a:r>
            <a:endParaRPr lang="en-US" sz="2000" dirty="0" smtClean="0">
              <a:latin typeface="Helvetica" charset="0"/>
              <a:ea typeface="ＭＳ Ｐゴシック" charset="-128"/>
            </a:endParaRPr>
          </a:p>
          <a:p>
            <a:pPr marL="0" lvl="2"/>
            <a:r>
              <a:rPr lang="en-US" dirty="0" err="1" smtClean="0">
                <a:latin typeface="Helvetica" charset="0"/>
                <a:ea typeface="ＭＳ Ｐゴシック" charset="-128"/>
              </a:rPr>
              <a:t>Apparati</a:t>
            </a:r>
            <a:r>
              <a:rPr lang="en-US" dirty="0" smtClean="0">
                <a:latin typeface="Helvetica" charset="0"/>
                <a:ea typeface="ＭＳ Ｐゴシック" charset="-128"/>
              </a:rPr>
              <a:t>:</a:t>
            </a:r>
            <a:r>
              <a:rPr lang="en-US" dirty="0" smtClean="0">
                <a:latin typeface="Helvetica" charset="0"/>
                <a:ea typeface="ＭＳ Ｐゴシック" charset="-128"/>
              </a:rPr>
              <a:t>						108 </a:t>
            </a:r>
            <a:r>
              <a:rPr lang="en-US" dirty="0" err="1" smtClean="0">
                <a:latin typeface="Helvetica" charset="0"/>
                <a:ea typeface="ＭＳ Ｐゴシック" charset="-128"/>
              </a:rPr>
              <a:t>kEur</a:t>
            </a:r>
            <a:endParaRPr lang="en-US" dirty="0" smtClean="0">
              <a:latin typeface="Helvetica" charset="0"/>
              <a:ea typeface="ＭＳ Ｐゴシック" charset="-128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381000" y="1192212"/>
            <a:ext cx="80819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Commissioning </a:t>
            </a:r>
            <a:r>
              <a:rPr lang="en-US" dirty="0" err="1" smtClean="0"/>
              <a:t>delle</a:t>
            </a:r>
            <a:r>
              <a:rPr lang="en-US" dirty="0" smtClean="0"/>
              <a:t> 12 </a:t>
            </a:r>
            <a:r>
              <a:rPr lang="en-US" dirty="0" err="1" smtClean="0"/>
              <a:t>stazioni</a:t>
            </a:r>
            <a:endParaRPr lang="en-US" dirty="0" smtClean="0"/>
          </a:p>
          <a:p>
            <a:r>
              <a:rPr lang="en-US" dirty="0" err="1" smtClean="0"/>
              <a:t>Interventi</a:t>
            </a:r>
            <a:r>
              <a:rPr lang="en-US" dirty="0" smtClean="0"/>
              <a:t> </a:t>
            </a:r>
            <a:r>
              <a:rPr lang="en-US" dirty="0" err="1" smtClean="0"/>
              <a:t>sull’apparato</a:t>
            </a:r>
            <a:endParaRPr lang="en-US" dirty="0" smtClean="0"/>
          </a:p>
          <a:p>
            <a:r>
              <a:rPr lang="en-US" dirty="0" err="1" smtClean="0"/>
              <a:t>Posizionamento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allineamento</a:t>
            </a:r>
            <a:r>
              <a:rPr lang="en-US" dirty="0" smtClean="0"/>
              <a:t> </a:t>
            </a:r>
            <a:r>
              <a:rPr lang="en-US" dirty="0" err="1" smtClean="0"/>
              <a:t>calorimetri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27000" y="5891768"/>
            <a:ext cx="525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/>
            <a:r>
              <a:rPr lang="en-US" dirty="0" err="1"/>
              <a:t>Servizio</a:t>
            </a:r>
            <a:r>
              <a:rPr lang="en-US" dirty="0"/>
              <a:t> </a:t>
            </a:r>
            <a:r>
              <a:rPr lang="en-US" dirty="0" err="1" smtClean="0"/>
              <a:t>Vuoto</a:t>
            </a:r>
            <a:r>
              <a:rPr lang="en-US" dirty="0" smtClean="0"/>
              <a:t>: </a:t>
            </a:r>
            <a:r>
              <a:rPr lang="en-US" dirty="0"/>
              <a:t>1m.u.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6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0853595"/>
              </p:ext>
            </p:extLst>
          </p:nvPr>
        </p:nvGraphicFramePr>
        <p:xfrm>
          <a:off x="101600" y="3574978"/>
          <a:ext cx="8973024" cy="2194632"/>
        </p:xfrm>
        <a:graphic>
          <a:graphicData uri="http://schemas.openxmlformats.org/drawingml/2006/table">
            <a:tbl>
              <a:tblPr/>
              <a:tblGrid>
                <a:gridCol w="952500"/>
                <a:gridCol w="6337300"/>
                <a:gridCol w="993392"/>
                <a:gridCol w="689832"/>
              </a:tblGrid>
              <a:tr h="310104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2014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10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 test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crate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e FEE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1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Finalizzazione progetto LED driver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010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firmware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gestione LED driver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0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trasporto LAV12 e progettazione IRC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trasporto LAV12 e costruzione IRC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4-06-30 at 4.41.20 PM.png"/>
          <p:cNvPicPr>
            <a:picLocks noChangeAspect="1"/>
          </p:cNvPicPr>
          <p:nvPr/>
        </p:nvPicPr>
        <p:blipFill>
          <a:blip r:embed="rId2"/>
          <a:srcRect t="4995" b="4538"/>
          <a:stretch>
            <a:fillRect/>
          </a:stretch>
        </p:blipFill>
        <p:spPr>
          <a:xfrm>
            <a:off x="0" y="1143000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</a:t>
            </a:r>
            <a:r>
              <a:rPr lang="en-US" dirty="0" smtClean="0"/>
              <a:t>2015: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7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smtClean="0"/>
              <a:t>2015 </a:t>
            </a:r>
            <a:r>
              <a:rPr lang="en-US" dirty="0" err="1" smtClean="0"/>
              <a:t>LHCb</a:t>
            </a:r>
            <a:r>
              <a:rPr lang="en-US" dirty="0" smtClean="0"/>
              <a:t>: MWPC per upgrade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8712200" y="6045200"/>
            <a:ext cx="317500" cy="288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4-06-30 at 6.53.10 PM.png"/>
          <p:cNvPicPr>
            <a:picLocks noChangeAspect="1"/>
          </p:cNvPicPr>
          <p:nvPr/>
        </p:nvPicPr>
        <p:blipFill>
          <a:blip r:embed="rId2"/>
          <a:srcRect t="647"/>
          <a:stretch>
            <a:fillRect/>
          </a:stretch>
        </p:blipFill>
        <p:spPr>
          <a:xfrm>
            <a:off x="82550" y="1003300"/>
            <a:ext cx="8978900" cy="5340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smtClean="0"/>
              <a:t>2015 </a:t>
            </a:r>
            <a:r>
              <a:rPr lang="en-US" dirty="0" err="1" smtClean="0"/>
              <a:t>LHCb</a:t>
            </a:r>
            <a:r>
              <a:rPr lang="en-US" dirty="0" smtClean="0"/>
              <a:t>: GEM per </a:t>
            </a:r>
            <a:r>
              <a:rPr lang="en-US" dirty="0" err="1" smtClean="0"/>
              <a:t>l’u</a:t>
            </a:r>
            <a:r>
              <a:rPr lang="en-US" dirty="0" err="1" smtClean="0"/>
              <a:t>pgrade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8318500" y="6070600"/>
            <a:ext cx="317500" cy="288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4-06-30 at 6.54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1178891"/>
            <a:ext cx="8242300" cy="513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smtClean="0"/>
              <a:t>2015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analisi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8318500" y="6070600"/>
            <a:ext cx="317500" cy="288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4-06-30 at 4.45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2" y="1308100"/>
            <a:ext cx="8541317" cy="5055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2o sem. </a:t>
            </a:r>
            <a:r>
              <a:rPr lang="en-US" dirty="0" smtClean="0"/>
              <a:t>2014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254001" y="1308101"/>
          <a:ext cx="8768626" cy="4818574"/>
        </p:xfrm>
        <a:graphic>
          <a:graphicData uri="http://schemas.openxmlformats.org/drawingml/2006/table">
            <a:tbl>
              <a:tblPr/>
              <a:tblGrid>
                <a:gridCol w="711199"/>
                <a:gridCol w="116840"/>
                <a:gridCol w="6324600"/>
                <a:gridCol w="952500"/>
                <a:gridCol w="663487"/>
              </a:tblGrid>
              <a:tr h="23566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877">
                <a:tc rowSpan="5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schede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elettroniche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94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/aggiornamento SW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slow control (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PVSS)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223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revisione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circuito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e dei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foglii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GEM alta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granularita’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275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Definizione architettura e sviluppo nuova scheda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upgrade e consulenza per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firmware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TELL40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691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componentistica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camere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spare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SPCM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tooling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assemblaggio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camere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alla progettazione prototipi M1R1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per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upgrade con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assemblaggio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59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nuove camere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MWPC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18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2014</a:t>
            </a:r>
            <a:r>
              <a:rPr lang="en-US" dirty="0" smtClean="0"/>
              <a:t>: ATLAS @ LNF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66280"/>
            <a:ext cx="9169400" cy="519007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2200" b="1" dirty="0" err="1" smtClean="0"/>
              <a:t>Gruppo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</a:t>
            </a:r>
            <a:r>
              <a:rPr lang="en-US" sz="2200" b="1" dirty="0" smtClean="0"/>
              <a:t>2015: 17 </a:t>
            </a:r>
            <a:r>
              <a:rPr lang="en-US" sz="2200" b="1" dirty="0" err="1" smtClean="0"/>
              <a:t>ricercatori</a:t>
            </a:r>
            <a:r>
              <a:rPr lang="en-US" sz="2200" b="1" dirty="0" smtClean="0"/>
              <a:t>, </a:t>
            </a:r>
            <a:r>
              <a:rPr lang="en-US" sz="2200" b="1" dirty="0" smtClean="0"/>
              <a:t>6 </a:t>
            </a:r>
            <a:r>
              <a:rPr lang="en-US" sz="2200" b="1" dirty="0" err="1" smtClean="0"/>
              <a:t>tecnologi</a:t>
            </a:r>
            <a:r>
              <a:rPr lang="en-US" sz="2200" b="1" dirty="0" smtClean="0"/>
              <a:t> per 18 </a:t>
            </a:r>
            <a:r>
              <a:rPr lang="en-US" sz="2200" b="1" dirty="0" smtClean="0"/>
              <a:t>FTE (18.1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2014, </a:t>
            </a:r>
            <a:r>
              <a:rPr lang="en-US" sz="2200" b="1" dirty="0" smtClean="0"/>
              <a:t>16.3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2013)</a:t>
            </a:r>
            <a:endParaRPr lang="en-US" sz="2200" b="1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581" dirty="0" err="1" smtClean="0"/>
              <a:t>L</a:t>
            </a:r>
            <a:r>
              <a:rPr lang="en-US" sz="2581" dirty="0" err="1" smtClean="0"/>
              <a:t>inee</a:t>
            </a:r>
            <a:r>
              <a:rPr lang="en-US" sz="2581" dirty="0" smtClean="0"/>
              <a:t> </a:t>
            </a:r>
            <a:r>
              <a:rPr lang="en-US" sz="2581" dirty="0" err="1" smtClean="0"/>
              <a:t>di</a:t>
            </a:r>
            <a:r>
              <a:rPr lang="en-US" sz="2581" dirty="0" smtClean="0"/>
              <a:t> </a:t>
            </a:r>
            <a:r>
              <a:rPr lang="en-US" sz="2581" dirty="0" err="1" smtClean="0"/>
              <a:t>attivit</a:t>
            </a:r>
            <a:r>
              <a:rPr lang="en-US" sz="2581" dirty="0" err="1" smtClean="0"/>
              <a:t>à</a:t>
            </a:r>
            <a:r>
              <a:rPr lang="en-US" sz="2581" dirty="0" smtClean="0"/>
              <a:t>:</a:t>
            </a:r>
            <a:endParaRPr lang="en-US" sz="2581" dirty="0" smtClean="0"/>
          </a:p>
          <a:p>
            <a:pPr>
              <a:buNone/>
            </a:pPr>
            <a:r>
              <a:rPr lang="en-US" sz="2581" dirty="0" err="1" smtClean="0">
                <a:solidFill>
                  <a:srgbClr val="FF0000"/>
                </a:solidFill>
              </a:rPr>
              <a:t>Spettrometro</a:t>
            </a:r>
            <a:r>
              <a:rPr lang="en-US" sz="2581" dirty="0" smtClean="0">
                <a:solidFill>
                  <a:srgbClr val="FF0000"/>
                </a:solidFill>
              </a:rPr>
              <a:t> x </a:t>
            </a:r>
            <a:r>
              <a:rPr lang="en-US" sz="2581" dirty="0" err="1" smtClean="0">
                <a:solidFill>
                  <a:srgbClr val="FF0000"/>
                </a:solidFill>
              </a:rPr>
              <a:t>muoni</a:t>
            </a:r>
            <a:r>
              <a:rPr lang="en-US" sz="2581" dirty="0" smtClean="0">
                <a:solidFill>
                  <a:srgbClr val="FF0000"/>
                </a:solidFill>
              </a:rPr>
              <a:t> barrel </a:t>
            </a:r>
            <a:r>
              <a:rPr lang="en-US" sz="2581" dirty="0" smtClean="0">
                <a:solidFill>
                  <a:srgbClr val="FF0000"/>
                </a:solidFill>
              </a:rPr>
              <a:t>MDT:</a:t>
            </a:r>
          </a:p>
          <a:p>
            <a:r>
              <a:rPr lang="en-US" sz="2323" dirty="0" err="1" smtClean="0"/>
              <a:t>manutenzione</a:t>
            </a:r>
            <a:r>
              <a:rPr lang="en-US" sz="2323" dirty="0" smtClean="0"/>
              <a:t> e </a:t>
            </a:r>
            <a:r>
              <a:rPr lang="en-US" sz="2323" dirty="0" err="1" smtClean="0"/>
              <a:t>attivita</a:t>
            </a:r>
            <a:r>
              <a:rPr lang="en-US" sz="2323" dirty="0" smtClean="0"/>
              <a:t>’ di pub </a:t>
            </a:r>
            <a:r>
              <a:rPr lang="en-US" sz="2323" dirty="0" smtClean="0"/>
              <a:t>board</a:t>
            </a:r>
          </a:p>
          <a:p>
            <a:pPr>
              <a:buNone/>
            </a:pPr>
            <a:r>
              <a:rPr lang="en-US" sz="2581" dirty="0" smtClean="0">
                <a:solidFill>
                  <a:srgbClr val="FF0000"/>
                </a:solidFill>
              </a:rPr>
              <a:t>Upgrades: </a:t>
            </a:r>
          </a:p>
          <a:p>
            <a:r>
              <a:rPr lang="en-US" sz="2200" dirty="0" err="1" smtClean="0">
                <a:solidFill>
                  <a:srgbClr val="0000FF"/>
                </a:solidFill>
              </a:rPr>
              <a:t>Spettrometro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2200" dirty="0" err="1" smtClean="0">
                <a:solidFill>
                  <a:srgbClr val="0000FF"/>
                </a:solidFill>
              </a:rPr>
              <a:t>mega’s</a:t>
            </a:r>
            <a:r>
              <a:rPr lang="en-US" sz="2200" dirty="0" smtClean="0">
                <a:solidFill>
                  <a:srgbClr val="0000FF"/>
                </a:solidFill>
              </a:rPr>
              <a:t> new Small Wheels </a:t>
            </a:r>
            <a:r>
              <a:rPr lang="en-US" sz="2200" dirty="0" smtClean="0">
                <a:solidFill>
                  <a:srgbClr val="0000FF"/>
                </a:solidFill>
              </a:rPr>
              <a:t>(NSW</a:t>
            </a:r>
            <a:r>
              <a:rPr lang="en-US" sz="2200" dirty="0" smtClean="0">
                <a:solidFill>
                  <a:srgbClr val="0000FF"/>
                </a:solidFill>
              </a:rPr>
              <a:t>)</a:t>
            </a:r>
            <a:endParaRPr lang="en-US" sz="1600" dirty="0" smtClean="0">
              <a:solidFill>
                <a:srgbClr val="0000FF"/>
              </a:solidFill>
            </a:endParaRP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INFN coordination, layout, PCB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LNF come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uno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dei</a:t>
            </a:r>
            <a:r>
              <a:rPr lang="en-US" sz="1900" dirty="0">
                <a:solidFill>
                  <a:schemeClr val="tx1"/>
                </a:solidFill>
              </a:rPr>
              <a:t> ~3 </a:t>
            </a:r>
            <a:r>
              <a:rPr lang="en-US" sz="1900" dirty="0" err="1">
                <a:solidFill>
                  <a:schemeClr val="tx1"/>
                </a:solidFill>
              </a:rPr>
              <a:t>siti</a:t>
            </a:r>
            <a:r>
              <a:rPr lang="en-US" sz="1900" dirty="0">
                <a:solidFill>
                  <a:schemeClr val="tx1"/>
                </a:solidFill>
              </a:rPr>
              <a:t> di </a:t>
            </a:r>
            <a:r>
              <a:rPr lang="en-US" sz="1900" dirty="0" err="1">
                <a:solidFill>
                  <a:schemeClr val="tx1"/>
                </a:solidFill>
              </a:rPr>
              <a:t>produzione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endParaRPr lang="en-US" sz="1900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rgbClr val="0000FF"/>
                </a:solidFill>
              </a:rPr>
              <a:t>Fast Track</a:t>
            </a:r>
          </a:p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Project leadership, IM production</a:t>
            </a:r>
          </a:p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New chip project</a:t>
            </a:r>
          </a:p>
          <a:p>
            <a:pPr>
              <a:buNone/>
            </a:pPr>
            <a:r>
              <a:rPr lang="en-US" sz="2581" dirty="0" smtClean="0">
                <a:solidFill>
                  <a:srgbClr val="FF0000"/>
                </a:solidFill>
              </a:rPr>
              <a:t>Analysis</a:t>
            </a:r>
            <a:r>
              <a:rPr lang="en-US" sz="2581" dirty="0" smtClean="0">
                <a:solidFill>
                  <a:srgbClr val="FF0000"/>
                </a:solidFill>
              </a:rPr>
              <a:t>:</a:t>
            </a:r>
            <a:endParaRPr lang="en-US" sz="2581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Higgs  </a:t>
            </a:r>
            <a:r>
              <a:rPr lang="en-US" sz="2000" dirty="0" smtClean="0"/>
              <a:t>(</a:t>
            </a:r>
            <a:r>
              <a:rPr lang="en-US" sz="2000" dirty="0" smtClean="0"/>
              <a:t>properties, WG </a:t>
            </a:r>
            <a:r>
              <a:rPr lang="en-US" sz="2000" dirty="0" err="1" smtClean="0"/>
              <a:t>convenership</a:t>
            </a:r>
            <a:r>
              <a:rPr lang="en-US" sz="2000" dirty="0" smtClean="0"/>
              <a:t>, paper editors</a:t>
            </a:r>
            <a:r>
              <a:rPr lang="en-US" sz="2000" dirty="0" smtClean="0"/>
              <a:t>: mass</a:t>
            </a:r>
            <a:r>
              <a:rPr lang="en-US" sz="2000" dirty="0" smtClean="0"/>
              <a:t>, couplings,  properties</a:t>
            </a:r>
            <a:r>
              <a:rPr lang="en-US" sz="2000" dirty="0" smtClean="0"/>
              <a:t>)</a:t>
            </a:r>
          </a:p>
          <a:p>
            <a:r>
              <a:rPr lang="en-US" sz="2054" dirty="0" smtClean="0"/>
              <a:t>Particle Flow/</a:t>
            </a:r>
            <a:r>
              <a:rPr lang="en-US" sz="2054" dirty="0" err="1" smtClean="0"/>
              <a:t>ETmiss</a:t>
            </a:r>
            <a:r>
              <a:rPr lang="en-US" sz="2054" dirty="0" smtClean="0"/>
              <a:t> </a:t>
            </a:r>
            <a:r>
              <a:rPr lang="en-US" sz="2054" dirty="0" smtClean="0"/>
              <a:t>(</a:t>
            </a:r>
            <a:r>
              <a:rPr lang="en-US" sz="2054" dirty="0" smtClean="0"/>
              <a:t>Particle flow </a:t>
            </a:r>
            <a:r>
              <a:rPr lang="en-US" sz="2054" dirty="0" smtClean="0"/>
              <a:t>convener</a:t>
            </a:r>
            <a:r>
              <a:rPr lang="en-US" sz="2054" dirty="0" smtClean="0"/>
              <a:t>)</a:t>
            </a:r>
          </a:p>
          <a:p>
            <a:pPr>
              <a:buNone/>
            </a:pPr>
            <a:r>
              <a:rPr lang="en-US" sz="2581" dirty="0" smtClean="0">
                <a:solidFill>
                  <a:srgbClr val="FF0000"/>
                </a:solidFill>
              </a:rPr>
              <a:t>Computing:</a:t>
            </a:r>
          </a:p>
          <a:p>
            <a:r>
              <a:rPr lang="en-US" sz="1900" dirty="0" smtClean="0">
                <a:solidFill>
                  <a:srgbClr val="000000"/>
                </a:solidFill>
              </a:rPr>
              <a:t>Tier-2 operation</a:t>
            </a:r>
          </a:p>
          <a:p>
            <a:r>
              <a:rPr lang="en-US" sz="1900" dirty="0" err="1" smtClean="0">
                <a:solidFill>
                  <a:srgbClr val="000000"/>
                </a:solidFill>
              </a:rPr>
              <a:t>Installazione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 err="1" smtClean="0">
                <a:solidFill>
                  <a:srgbClr val="000000"/>
                </a:solidFill>
              </a:rPr>
              <a:t>nella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 err="1" smtClean="0">
                <a:solidFill>
                  <a:srgbClr val="000000"/>
                </a:solidFill>
              </a:rPr>
              <a:t>nuova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 err="1" smtClean="0">
                <a:solidFill>
                  <a:srgbClr val="000000"/>
                </a:solidFill>
              </a:rPr>
              <a:t>sala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 err="1" smtClean="0">
                <a:solidFill>
                  <a:srgbClr val="000000"/>
                </a:solidFill>
              </a:rPr>
              <a:t>di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 err="1" smtClean="0">
                <a:solidFill>
                  <a:srgbClr val="000000"/>
                </a:solidFill>
              </a:rPr>
              <a:t>calcolo</a:t>
            </a:r>
            <a:endParaRPr lang="en-US" sz="1900" dirty="0" smtClean="0">
              <a:solidFill>
                <a:srgbClr val="000000"/>
              </a:solidFill>
            </a:endParaRPr>
          </a:p>
          <a:p>
            <a:pPr lvl="1"/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12" name="Picture 11" descr="IMG_04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222" y="1965198"/>
            <a:ext cx="4387978" cy="292760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403600" y="5308600"/>
            <a:ext cx="2781300" cy="812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82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2015 </a:t>
            </a:r>
            <a:r>
              <a:rPr lang="en-US" dirty="0" smtClean="0"/>
              <a:t>a CSN1: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0880"/>
            <a:ext cx="8686800" cy="7969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Gruppo</a:t>
            </a:r>
            <a:r>
              <a:rPr lang="en-US" sz="2200" dirty="0" smtClean="0"/>
              <a:t>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smtClean="0"/>
              <a:t>2015 </a:t>
            </a:r>
            <a:r>
              <a:rPr lang="en-US" sz="2200" dirty="0" smtClean="0"/>
              <a:t>~ </a:t>
            </a:r>
            <a:r>
              <a:rPr lang="en-US" sz="2200" dirty="0" err="1" smtClean="0"/>
              <a:t>invariato</a:t>
            </a:r>
            <a:r>
              <a:rPr lang="en-US" sz="2200" dirty="0" smtClean="0"/>
              <a:t>: 10 </a:t>
            </a:r>
            <a:r>
              <a:rPr lang="en-US" sz="2200" dirty="0" err="1" smtClean="0"/>
              <a:t>Ric</a:t>
            </a:r>
            <a:r>
              <a:rPr lang="en-US" sz="2200" dirty="0" smtClean="0"/>
              <a:t> + 2 Tec per </a:t>
            </a:r>
            <a:r>
              <a:rPr lang="en-US" sz="2200" dirty="0" smtClean="0"/>
              <a:t>8.1 </a:t>
            </a:r>
            <a:r>
              <a:rPr lang="en-US" sz="2200" dirty="0" smtClean="0"/>
              <a:t>FTE (era</a:t>
            </a:r>
            <a:r>
              <a:rPr lang="en-US" sz="2200" dirty="0" smtClean="0"/>
              <a:t> 8.4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smtClean="0"/>
              <a:t>2014)</a:t>
            </a:r>
            <a:endParaRPr lang="en-US" sz="2200" dirty="0" smtClean="0"/>
          </a:p>
          <a:p>
            <a:pPr>
              <a:buNone/>
            </a:pPr>
            <a:r>
              <a:rPr lang="en-US" sz="1800" dirty="0" err="1" smtClean="0"/>
              <a:t>Tecnici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</a:t>
            </a:r>
            <a:r>
              <a:rPr lang="en-US" sz="1800" dirty="0" err="1" smtClean="0"/>
              <a:t>supporto</a:t>
            </a:r>
            <a:r>
              <a:rPr lang="en-US" sz="1800" dirty="0" smtClean="0"/>
              <a:t>: M. </a:t>
            </a:r>
            <a:r>
              <a:rPr lang="en-US" sz="1800" dirty="0" err="1" smtClean="0"/>
              <a:t>Anelli</a:t>
            </a:r>
            <a:r>
              <a:rPr lang="en-US" sz="1800" dirty="0" smtClean="0"/>
              <a:t>,</a:t>
            </a:r>
            <a:r>
              <a:rPr lang="en-US" sz="1800" dirty="0" smtClean="0"/>
              <a:t> E. </a:t>
            </a:r>
            <a:r>
              <a:rPr lang="en-US" sz="1800" dirty="0" err="1" smtClean="0"/>
              <a:t>Paoletti</a:t>
            </a:r>
            <a:r>
              <a:rPr lang="en-US" sz="1800" dirty="0" smtClean="0"/>
              <a:t>, L. </a:t>
            </a:r>
            <a:r>
              <a:rPr lang="en-US" sz="1800" dirty="0" err="1" smtClean="0"/>
              <a:t>Pasquali</a:t>
            </a:r>
            <a:r>
              <a:rPr lang="en-US" sz="1800" dirty="0" smtClean="0"/>
              <a:t>, </a:t>
            </a:r>
            <a:r>
              <a:rPr lang="en-US" sz="1800" dirty="0" smtClean="0"/>
              <a:t>R</a:t>
            </a:r>
            <a:r>
              <a:rPr lang="en-US" sz="1800" dirty="0" smtClean="0"/>
              <a:t>. </a:t>
            </a:r>
            <a:r>
              <a:rPr lang="en-US" sz="1800" dirty="0" err="1" smtClean="0"/>
              <a:t>Rosellini</a:t>
            </a:r>
            <a:r>
              <a:rPr lang="en-US" sz="1800" dirty="0" smtClean="0"/>
              <a:t>,</a:t>
            </a:r>
            <a:r>
              <a:rPr lang="en-US" sz="1800" dirty="0" smtClean="0"/>
              <a:t> A</a:t>
            </a:r>
            <a:r>
              <a:rPr lang="en-US" sz="1800" dirty="0" smtClean="0"/>
              <a:t>. </a:t>
            </a:r>
            <a:r>
              <a:rPr lang="en-US" sz="1800" dirty="0" err="1" smtClean="0"/>
              <a:t>Saputi</a:t>
            </a:r>
            <a:endParaRPr lang="en-US" sz="1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406400" y="1937864"/>
          <a:ext cx="8016562" cy="3596760"/>
        </p:xfrm>
        <a:graphic>
          <a:graphicData uri="http://schemas.openxmlformats.org/drawingml/2006/table">
            <a:tbl>
              <a:tblPr/>
              <a:tblGrid>
                <a:gridCol w="1462481"/>
                <a:gridCol w="4570019"/>
                <a:gridCol w="1110624"/>
                <a:gridCol w="873438"/>
              </a:tblGrid>
              <a:tr h="1977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algoritmico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7.6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vestizione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/test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MWPC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spare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Muon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metabolismo: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LHCb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weeks,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riunioni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al CERN,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conferenze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11.4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shifts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3.8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16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à (Rare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decays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PID,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MuonID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APP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MOF-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B Rivelatore muoni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140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MWPC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2015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proiezione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4" name="Group 9"/>
          <p:cNvGrpSpPr/>
          <p:nvPr/>
        </p:nvGrpSpPr>
        <p:grpSpPr>
          <a:xfrm>
            <a:off x="8523317" y="6488668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3" name="Group 92"/>
          <p:cNvGraphicFramePr>
            <a:graphicFrameLocks noGrp="1"/>
          </p:cNvGraphicFramePr>
          <p:nvPr/>
        </p:nvGraphicFramePr>
        <p:xfrm>
          <a:off x="152400" y="1231901"/>
          <a:ext cx="8847635" cy="4998475"/>
        </p:xfrm>
        <a:graphic>
          <a:graphicData uri="http://schemas.openxmlformats.org/drawingml/2006/table">
            <a:tbl>
              <a:tblPr/>
              <a:tblGrid>
                <a:gridCol w="927018"/>
                <a:gridCol w="6214940"/>
                <a:gridCol w="757442"/>
                <a:gridCol w="948235"/>
              </a:tblGrid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304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schede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elettroniche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  <a:tr h="39587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/update SW (PVSS)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FW (ODE)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ECS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circuito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prototipi GEM alta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granularita’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Prototipizzazione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FEE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nuovi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rivelatori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Realizzazione nuova architettura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upgrade e consulenza per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firmware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TELL40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SSE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upgrade al CERN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strutture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movimento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prototipi scala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: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rivelatore GEM per upgrade stazione M2,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tendi-GEM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embedded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86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nuove camere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MWPC / GEM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  <a:tr h="2468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Contratti FAI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2306885" y="127000"/>
            <a:ext cx="5104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a typeface="ＭＳ Ｐゴシック" charset="-128"/>
              </a:rPr>
              <a:t>CMS </a:t>
            </a:r>
            <a:r>
              <a:rPr lang="en-US" sz="4400" b="1" dirty="0" err="1" smtClean="0">
                <a:solidFill>
                  <a:srgbClr val="FF0000"/>
                </a:solidFill>
                <a:ea typeface="ＭＳ Ｐゴシック" charset="-128"/>
              </a:rPr>
              <a:t>Frascati</a:t>
            </a:r>
            <a:r>
              <a:rPr lang="en-US" sz="4400" b="1" dirty="0" smtClean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a typeface="ＭＳ Ｐゴシック" charset="-128"/>
              </a:rPr>
              <a:t>2015</a:t>
            </a:r>
            <a:endParaRPr lang="en-GB" sz="4400" b="1" dirty="0">
              <a:solidFill>
                <a:srgbClr val="FF00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8458200" cy="30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L.Benussi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S.Bianco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8000"/>
                </a:solidFill>
                <a:latin typeface="Tahoma" charset="0"/>
              </a:rPr>
              <a:t>M.A.Caponero</a:t>
            </a:r>
            <a:r>
              <a:rPr lang="en-US" sz="2000" b="1" baseline="30000" dirty="0" err="1">
                <a:solidFill>
                  <a:srgbClr val="008000"/>
                </a:solidFill>
                <a:latin typeface="Tahoma" charset="0"/>
              </a:rPr>
              <a:t>b</a:t>
            </a:r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,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 </a:t>
            </a:r>
          </a:p>
          <a:p>
            <a:pPr algn="ctr" eaLnBrk="0" hangingPunct="0"/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M.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Ferrini</a:t>
            </a:r>
            <a:r>
              <a:rPr lang="en-US" sz="2000" b="1" baseline="30000" dirty="0" err="1" smtClean="0">
                <a:solidFill>
                  <a:srgbClr val="008000"/>
                </a:solidFill>
                <a:latin typeface="Tahoma" charset="0"/>
              </a:rPr>
              <a:t>c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L.Passamonti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baseline="30000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D.Piccolo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endParaRPr lang="en-US" sz="20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D.Pierluigi</a:t>
            </a:r>
            <a:r>
              <a:rPr lang="en-US" sz="2000" b="1" i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G.Raffone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M.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Parvis</a:t>
            </a:r>
            <a:r>
              <a:rPr lang="en-US" sz="2000" b="1" baseline="30000" dirty="0" err="1" smtClean="0">
                <a:solidFill>
                  <a:srgbClr val="008000"/>
                </a:solidFill>
                <a:latin typeface="Tahoma" charset="0"/>
              </a:rPr>
              <a:t>d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A.Russo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8000"/>
                </a:solidFill>
                <a:latin typeface="Tahoma" charset="0"/>
              </a:rPr>
              <a:t>G.Saviano</a:t>
            </a:r>
            <a:r>
              <a:rPr lang="en-US" sz="2000" b="1" baseline="30000" dirty="0" err="1">
                <a:solidFill>
                  <a:srgbClr val="008000"/>
                </a:solidFill>
                <a:latin typeface="Tahoma" charset="0"/>
              </a:rPr>
              <a:t>c</a:t>
            </a:r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 </a:t>
            </a:r>
          </a:p>
          <a:p>
            <a:pPr algn="ctr" eaLnBrk="0" hangingPunct="0"/>
            <a:endParaRPr lang="en-US" sz="14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INFN, Italy</a:t>
            </a: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b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ENEA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, Italy</a:t>
            </a: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c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Facolta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Ingegneria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Roma1, Italy </a:t>
            </a:r>
            <a:endParaRPr lang="en-US" altLang="ja-JP" sz="14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400" b="1" baseline="30000" dirty="0" err="1" smtClean="0">
                <a:solidFill>
                  <a:srgbClr val="0000FF"/>
                </a:solidFill>
                <a:latin typeface="Tahoma" charset="0"/>
              </a:rPr>
              <a:t>d</a:t>
            </a:r>
            <a:r>
              <a:rPr lang="en-US" sz="1400" b="1" baseline="30000" dirty="0" smtClean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Politecnico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Torino, Italy</a:t>
            </a:r>
            <a:endParaRPr lang="en-US" altLang="ja-JP" sz="14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it-IT" sz="2000" b="1" dirty="0" smtClean="0">
                <a:solidFill>
                  <a:srgbClr val="008000"/>
                </a:solidFill>
                <a:latin typeface="Tahoma" charset="0"/>
              </a:rPr>
              <a:t>A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ssociati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 in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verde</a:t>
            </a:r>
            <a:endParaRPr lang="en-US" sz="2000" b="1" dirty="0" smtClean="0">
              <a:solidFill>
                <a:srgbClr val="008000"/>
              </a:solidFill>
              <a:latin typeface="Tahoma" charset="0"/>
            </a:endParaRPr>
          </a:p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 </a:t>
            </a:r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tecnici</a:t>
            </a:r>
            <a:r>
              <a:rPr lang="en-US" sz="2000" b="1" i="1" dirty="0">
                <a:solidFill>
                  <a:srgbClr val="0000FF"/>
                </a:solidFill>
                <a:latin typeface="Tahoma" charset="0"/>
              </a:rPr>
              <a:t> in </a:t>
            </a:r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carattere</a:t>
            </a:r>
            <a:r>
              <a:rPr lang="en-US" sz="2000" b="1" i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corsivo</a:t>
            </a:r>
            <a:endParaRPr lang="en-US" sz="2000" b="1" i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endParaRPr lang="en-US" sz="2000" b="1" dirty="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14" name="Rettangolo 9"/>
          <p:cNvSpPr>
            <a:spLocks noChangeArrowheads="1"/>
          </p:cNvSpPr>
          <p:nvPr/>
        </p:nvSpPr>
        <p:spPr bwMode="auto">
          <a:xfrm>
            <a:off x="228600" y="3657600"/>
            <a:ext cx="5499100" cy="249299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300" b="1" dirty="0">
                <a:solidFill>
                  <a:schemeClr val="bg2"/>
                </a:solidFill>
              </a:rPr>
              <a:t>PERCENTUALI </a:t>
            </a:r>
            <a:r>
              <a:rPr lang="it-IT" sz="1300" b="1" dirty="0" smtClean="0">
                <a:solidFill>
                  <a:schemeClr val="bg2"/>
                </a:solidFill>
              </a:rPr>
              <a:t>2014</a:t>
            </a:r>
          </a:p>
          <a:p>
            <a:endParaRPr lang="it-IT" sz="1300" b="1" dirty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Benussi</a:t>
            </a:r>
            <a:r>
              <a:rPr lang="it-IT" sz="1300" b="1" dirty="0">
                <a:solidFill>
                  <a:schemeClr val="bg2"/>
                </a:solidFill>
              </a:rPr>
              <a:t>      </a:t>
            </a:r>
            <a:r>
              <a:rPr lang="it-IT" sz="1300" b="1" dirty="0" smtClean="0">
                <a:solidFill>
                  <a:schemeClr val="bg2"/>
                </a:solidFill>
              </a:rPr>
              <a:t>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>
                <a:solidFill>
                  <a:schemeClr val="bg2"/>
                </a:solidFill>
              </a:rPr>
              <a:t>Bianco        </a:t>
            </a:r>
            <a:r>
              <a:rPr lang="it-IT" sz="1300" b="1" dirty="0" smtClean="0">
                <a:solidFill>
                  <a:schemeClr val="bg2"/>
                </a:solidFill>
              </a:rPr>
              <a:t>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Caponero</a:t>
            </a:r>
            <a:r>
              <a:rPr lang="it-IT" sz="1300" b="1" dirty="0">
                <a:solidFill>
                  <a:schemeClr val="bg2"/>
                </a:solidFill>
              </a:rPr>
              <a:t>    </a:t>
            </a:r>
            <a:r>
              <a:rPr lang="it-IT" sz="1300" b="1" dirty="0" smtClean="0">
                <a:solidFill>
                  <a:schemeClr val="bg2"/>
                </a:solidFill>
              </a:rPr>
              <a:t>0.7</a:t>
            </a:r>
          </a:p>
          <a:p>
            <a:r>
              <a:rPr lang="it-IT" sz="1300" b="1" dirty="0" smtClean="0">
                <a:solidFill>
                  <a:schemeClr val="bg2"/>
                </a:solidFill>
              </a:rPr>
              <a:t>Piccolo        </a:t>
            </a:r>
            <a:r>
              <a:rPr lang="it-IT" sz="1300" b="1" dirty="0" err="1" smtClean="0">
                <a:solidFill>
                  <a:schemeClr val="bg2"/>
                </a:solidFill>
              </a:rPr>
              <a:t>1</a:t>
            </a:r>
            <a:r>
              <a:rPr lang="it-IT" sz="1300" b="1" dirty="0" smtClean="0">
                <a:solidFill>
                  <a:schemeClr val="bg2"/>
                </a:solidFill>
              </a:rPr>
              <a:t>   </a:t>
            </a:r>
            <a:endParaRPr lang="it-IT" sz="1300" b="1" dirty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Raffone</a:t>
            </a:r>
            <a:r>
              <a:rPr lang="it-IT" sz="1300" b="1" dirty="0">
                <a:solidFill>
                  <a:schemeClr val="bg2"/>
                </a:solidFill>
              </a:rPr>
              <a:t>       </a:t>
            </a:r>
            <a:r>
              <a:rPr lang="it-IT" sz="1300" b="1" dirty="0" smtClean="0">
                <a:solidFill>
                  <a:schemeClr val="bg2"/>
                </a:solidFill>
              </a:rPr>
              <a:t>0.5 </a:t>
            </a:r>
            <a:endParaRPr lang="it-IT" sz="1300" b="1" dirty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Saviano</a:t>
            </a:r>
            <a:r>
              <a:rPr lang="it-IT" sz="1300" b="1" dirty="0">
                <a:solidFill>
                  <a:schemeClr val="bg2"/>
                </a:solidFill>
              </a:rPr>
              <a:t>     </a:t>
            </a:r>
            <a:r>
              <a:rPr lang="it-IT" sz="1300" b="1" dirty="0" smtClean="0">
                <a:solidFill>
                  <a:schemeClr val="bg2"/>
                </a:solidFill>
              </a:rPr>
              <a:t> 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err="1" smtClean="0">
                <a:solidFill>
                  <a:schemeClr val="bg2"/>
                </a:solidFill>
              </a:rPr>
              <a:t>Parvis</a:t>
            </a:r>
            <a:r>
              <a:rPr lang="it-IT" sz="1300" b="1" dirty="0" smtClean="0">
                <a:solidFill>
                  <a:schemeClr val="bg2"/>
                </a:solidFill>
              </a:rPr>
              <a:t>         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err="1" smtClean="0">
                <a:solidFill>
                  <a:schemeClr val="bg2"/>
                </a:solidFill>
              </a:rPr>
              <a:t>Ferrini</a:t>
            </a:r>
            <a:r>
              <a:rPr lang="it-IT" sz="1300" b="1" dirty="0" smtClean="0">
                <a:solidFill>
                  <a:schemeClr val="bg2"/>
                </a:solidFill>
              </a:rPr>
              <a:t>         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r>
              <a:rPr lang="it-IT" sz="1300" b="1" dirty="0" smtClean="0">
                <a:solidFill>
                  <a:schemeClr val="bg2"/>
                </a:solidFill>
              </a:rPr>
              <a:t> </a:t>
            </a:r>
          </a:p>
          <a:p>
            <a:endParaRPr lang="it-IT" sz="1300" b="1" dirty="0" smtClean="0">
              <a:solidFill>
                <a:schemeClr val="bg2"/>
              </a:solidFill>
            </a:endParaRPr>
          </a:p>
          <a:p>
            <a:r>
              <a:rPr lang="it-IT" sz="1300" b="1" dirty="0" smtClean="0">
                <a:solidFill>
                  <a:schemeClr val="bg2"/>
                </a:solidFill>
              </a:rPr>
              <a:t>Totale           7.2   + </a:t>
            </a:r>
            <a:r>
              <a:rPr lang="it-IT" sz="1300" b="1" dirty="0" err="1" smtClean="0">
                <a:solidFill>
                  <a:schemeClr val="bg2"/>
                </a:solidFill>
              </a:rPr>
              <a:t>1</a:t>
            </a:r>
            <a:r>
              <a:rPr lang="it-IT" sz="1300" b="1" dirty="0" smtClean="0">
                <a:solidFill>
                  <a:schemeClr val="bg2"/>
                </a:solidFill>
              </a:rPr>
              <a:t>  bando assegno di ricerca in preparazione</a:t>
            </a:r>
            <a:endParaRPr lang="it-IT" sz="13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2014 summary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9900" y="13335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73" b="1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Responsabilita</a:t>
            </a:r>
            <a:r>
              <a:rPr kumimoji="0" lang="en-GB" sz="2588" b="1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’</a:t>
            </a:r>
            <a:endParaRPr kumimoji="0" lang="en-GB" sz="2909" b="1" i="0" u="none" strike="noStrike" kern="1200" cap="none" spc="0" normalizeH="0" baseline="0" noProof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909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GB" sz="2909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esponsabile GGM (L3): </a:t>
            </a:r>
            <a:r>
              <a:rPr kumimoji="0" lang="en-GB" sz="2909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S. Bianco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909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Attivita’ DPG RPC e RPC aging: </a:t>
            </a:r>
            <a:r>
              <a:rPr kumimoji="0" lang="en-GB" sz="2909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Piccolo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909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RPC Editorial Board chair (L3): </a:t>
            </a:r>
            <a:r>
              <a:rPr kumimoji="0" lang="en-GB" sz="2909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Piccolo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909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Responsabile GEM hardware (L2): </a:t>
            </a:r>
            <a:r>
              <a:rPr kumimoji="0" lang="en-GB" sz="2909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 Benussi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909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Responsabile naz. RPC: </a:t>
            </a:r>
            <a:r>
              <a:rPr kumimoji="0" lang="en-GB" sz="2909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S. Bianco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92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73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2 presentazioni a conferenza </a:t>
            </a:r>
            <a:endParaRPr kumimoji="0" lang="en-GB" sz="2545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5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``Study of materials for the GEM detector for the muon detector upgrades of CMS at LHC''</a:t>
            </a:r>
            <a:br>
              <a:rPr kumimoji="0" lang="it-IT" sz="25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it-IT" sz="25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talk at IPRD2103 conference, Siena, Italy, October 2013.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5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``Performances of Gas Gain Monitoring system of  the CMS RPC system''</a:t>
            </a:r>
            <a:br>
              <a:rPr kumimoji="0" lang="it-IT" sz="25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it-IT" sz="25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talk at RPC2103 conference, Beijing, China, February 2014.</a:t>
            </a:r>
            <a:br>
              <a:rPr kumimoji="0" lang="it-IT" sz="25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it-IT" sz="2545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54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egnaposto contenuto 9"/>
          <p:cNvSpPr txBox="1">
            <a:spLocks/>
          </p:cNvSpPr>
          <p:nvPr/>
        </p:nvSpPr>
        <p:spPr>
          <a:xfrm>
            <a:off x="4660900" y="1295400"/>
            <a:ext cx="4495800" cy="5060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588" b="1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Attivita’ LS1 al CERN: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GB" sz="2288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installazione RPC nel disco 4, commissioning elettronica di readout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288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M</a:t>
            </a:r>
            <a:r>
              <a:rPr kumimoji="0" lang="en-GB" sz="2288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anutenzione sistema GGM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588" b="1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CMS Muon upgrade: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56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Preparazione TP muons e TDR GEM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56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Analisi “long term perfromance e aging” sistema RPC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56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R&amp;D RPC miscele ecologiche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56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R&amp;D GEM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56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Organizzazione e definizione protocolli costruzione GEM e criteri di QC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GB" sz="2588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588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T</a:t>
            </a:r>
            <a:r>
              <a:rPr kumimoji="0" lang="en-GB" sz="2588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erzo anno progetto EU AIDA task 8.5.3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353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ＭＳ Ｐゴシック" pitchFamily="1" charset="-128"/>
              </a:rPr>
              <a:t>I</a:t>
            </a:r>
            <a:r>
              <a:rPr kumimoji="0" lang="en-GB" sz="2353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ＭＳ Ｐゴシック" pitchFamily="1" charset="-128"/>
              </a:rPr>
              <a:t>nfrastrutture utente per laboratorio di radiazione al CERN GIF++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GB" sz="2353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88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call PIM gr5  (sottomissione luglio 2014)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it-IT" sz="2480" b="0" i="1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Benussi, Bianco, Saviano, Caponero, Ferrini, Parvis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88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call AIDA1 in completamento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288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call AIDA2 (sottomissione settembre 2014)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GB" sz="2480" b="0" i="0" u="none" strike="noStrike" kern="1200" cap="none" spc="0" normalizeH="0" baseline="0" noProof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ＭＳ Ｐゴシック" pitchFamily="1" charset="-128"/>
              <a:cs typeface="ＭＳ Ｐゴシック" pitchFamily="1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88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72055" y="1143000"/>
            <a:ext cx="5871545" cy="120032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Attivita</a:t>
            </a:r>
            <a:r>
              <a:rPr lang="en-GB" b="1" dirty="0" smtClean="0">
                <a:solidFill>
                  <a:srgbClr val="FF0000"/>
                </a:solidFill>
              </a:rPr>
              <a:t>’ </a:t>
            </a:r>
            <a:r>
              <a:rPr lang="en-GB" b="1" dirty="0" err="1" smtClean="0">
                <a:solidFill>
                  <a:srgbClr val="FF0000"/>
                </a:solidFill>
              </a:rPr>
              <a:t>di</a:t>
            </a:r>
            <a:r>
              <a:rPr lang="en-GB" b="1" dirty="0" smtClean="0">
                <a:solidFill>
                  <a:srgbClr val="FF0000"/>
                </a:solidFill>
              </a:rPr>
              <a:t> commissioning LS1:</a:t>
            </a:r>
          </a:p>
          <a:p>
            <a:r>
              <a:rPr lang="en-GB" dirty="0" smtClean="0">
                <a:solidFill>
                  <a:srgbClr val="3366FF"/>
                </a:solidFill>
              </a:rPr>
              <a:t>Grande </a:t>
            </a:r>
            <a:r>
              <a:rPr lang="en-GB" dirty="0" err="1" smtClean="0">
                <a:solidFill>
                  <a:srgbClr val="3366FF"/>
                </a:solidFill>
              </a:rPr>
              <a:t>successo</a:t>
            </a:r>
            <a:r>
              <a:rPr lang="en-GB" dirty="0" smtClean="0">
                <a:solidFill>
                  <a:srgbClr val="3366FF"/>
                </a:solidFill>
              </a:rPr>
              <a:t> </a:t>
            </a:r>
            <a:r>
              <a:rPr lang="en-GB" dirty="0" err="1" smtClean="0">
                <a:solidFill>
                  <a:srgbClr val="3366FF"/>
                </a:solidFill>
              </a:rPr>
              <a:t>nelle</a:t>
            </a:r>
            <a:r>
              <a:rPr lang="en-GB" dirty="0" smtClean="0">
                <a:solidFill>
                  <a:srgbClr val="3366FF"/>
                </a:solidFill>
              </a:rPr>
              <a:t> </a:t>
            </a:r>
            <a:r>
              <a:rPr lang="en-GB" dirty="0" err="1" smtClean="0">
                <a:solidFill>
                  <a:srgbClr val="3366FF"/>
                </a:solidFill>
              </a:rPr>
              <a:t>attivita</a:t>
            </a:r>
            <a:r>
              <a:rPr lang="en-GB" dirty="0" smtClean="0">
                <a:solidFill>
                  <a:srgbClr val="3366FF"/>
                </a:solidFill>
              </a:rPr>
              <a:t> </a:t>
            </a:r>
            <a:r>
              <a:rPr lang="en-GB" dirty="0" err="1" smtClean="0">
                <a:solidFill>
                  <a:srgbClr val="3366FF"/>
                </a:solidFill>
              </a:rPr>
              <a:t>di</a:t>
            </a:r>
            <a:r>
              <a:rPr lang="en-GB" dirty="0" smtClean="0">
                <a:solidFill>
                  <a:srgbClr val="3366FF"/>
                </a:solidFill>
              </a:rPr>
              <a:t> LS1</a:t>
            </a:r>
          </a:p>
          <a:p>
            <a:r>
              <a:rPr lang="en-GB" dirty="0" smtClean="0"/>
              <a:t>144 </a:t>
            </a:r>
            <a:r>
              <a:rPr lang="en-GB" dirty="0" err="1" smtClean="0"/>
              <a:t>camere</a:t>
            </a:r>
            <a:r>
              <a:rPr lang="en-GB" dirty="0" smtClean="0"/>
              <a:t> RPC </a:t>
            </a:r>
            <a:r>
              <a:rPr lang="en-GB" dirty="0" err="1" smtClean="0"/>
              <a:t>installate</a:t>
            </a:r>
            <a:r>
              <a:rPr lang="en-GB" dirty="0" smtClean="0"/>
              <a:t> </a:t>
            </a:r>
            <a:r>
              <a:rPr lang="en-GB" dirty="0" err="1" smtClean="0"/>
              <a:t>nell’endcap</a:t>
            </a:r>
            <a:r>
              <a:rPr lang="en-GB" dirty="0" smtClean="0"/>
              <a:t>. </a:t>
            </a:r>
            <a:r>
              <a:rPr lang="en-GB" dirty="0" err="1" smtClean="0"/>
              <a:t>Completate</a:t>
            </a:r>
            <a:r>
              <a:rPr lang="en-GB" dirty="0" smtClean="0"/>
              <a:t> in tempo.</a:t>
            </a:r>
          </a:p>
          <a:p>
            <a:r>
              <a:rPr lang="en-GB" dirty="0" err="1" smtClean="0"/>
              <a:t>Riparazioni</a:t>
            </a:r>
            <a:r>
              <a:rPr lang="en-GB" dirty="0" smtClean="0"/>
              <a:t> </a:t>
            </a:r>
            <a:r>
              <a:rPr lang="en-GB" dirty="0" err="1" smtClean="0"/>
              <a:t>e</a:t>
            </a:r>
            <a:r>
              <a:rPr lang="en-GB" dirty="0" smtClean="0"/>
              <a:t> </a:t>
            </a:r>
            <a:r>
              <a:rPr lang="en-GB" dirty="0" err="1" smtClean="0"/>
              <a:t>mantenimento</a:t>
            </a:r>
            <a:r>
              <a:rPr lang="en-GB" dirty="0" smtClean="0"/>
              <a:t> </a:t>
            </a:r>
            <a:r>
              <a:rPr lang="en-GB" dirty="0" err="1" smtClean="0"/>
              <a:t>dell’apparato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490189" y="4726311"/>
            <a:ext cx="104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8000"/>
                </a:solidFill>
              </a:rPr>
              <a:t>B</a:t>
            </a:r>
            <a:r>
              <a:rPr lang="en-GB" sz="1400" dirty="0" err="1" smtClean="0">
                <a:solidFill>
                  <a:srgbClr val="008000"/>
                </a:solidFill>
              </a:rPr>
              <a:t>ackground</a:t>
            </a:r>
            <a:endParaRPr lang="en-GB" sz="1400" dirty="0" smtClean="0">
              <a:solidFill>
                <a:srgbClr val="008000"/>
              </a:solidFill>
            </a:endParaRPr>
          </a:p>
          <a:p>
            <a:r>
              <a:rPr lang="it-IT" sz="1400" dirty="0" err="1" smtClean="0">
                <a:solidFill>
                  <a:srgbClr val="008000"/>
                </a:solidFill>
              </a:rPr>
              <a:t>v</a:t>
            </a:r>
            <a:r>
              <a:rPr lang="en-GB" sz="1400" dirty="0" err="1" smtClean="0">
                <a:solidFill>
                  <a:srgbClr val="008000"/>
                </a:solidFill>
              </a:rPr>
              <a:t>s</a:t>
            </a:r>
            <a:r>
              <a:rPr lang="en-GB" sz="1400" dirty="0" smtClean="0">
                <a:solidFill>
                  <a:srgbClr val="008000"/>
                </a:solidFill>
              </a:rPr>
              <a:t> </a:t>
            </a:r>
            <a:r>
              <a:rPr lang="en-GB" sz="1400" dirty="0" err="1" smtClean="0">
                <a:solidFill>
                  <a:srgbClr val="008000"/>
                </a:solidFill>
              </a:rPr>
              <a:t>Lumi</a:t>
            </a:r>
            <a:endParaRPr lang="en-GB" sz="1400" dirty="0">
              <a:solidFill>
                <a:srgbClr val="008000"/>
              </a:solidFill>
            </a:endParaRPr>
          </a:p>
        </p:txBody>
      </p:sp>
      <p:pic>
        <p:nvPicPr>
          <p:cNvPr id="21" name="Immagine 20" descr="RE4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4352" y="2411016"/>
            <a:ext cx="5640648" cy="444698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905000"/>
            <a:ext cx="2971800" cy="229239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12" y="4191000"/>
            <a:ext cx="2987588" cy="2026065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6049787" y="1143000"/>
            <a:ext cx="286561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Aging and long term stability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RPC system studies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550739" y="3200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6600"/>
                </a:solidFill>
              </a:rPr>
              <a:t>Eff</a:t>
            </a:r>
            <a:r>
              <a:rPr lang="en-GB" b="1" dirty="0" smtClean="0">
                <a:solidFill>
                  <a:srgbClr val="FF6600"/>
                </a:solidFill>
              </a:rPr>
              <a:t> </a:t>
            </a:r>
            <a:r>
              <a:rPr lang="en-GB" b="1" dirty="0" err="1" smtClean="0">
                <a:solidFill>
                  <a:srgbClr val="FF6600"/>
                </a:solidFill>
              </a:rPr>
              <a:t>vs</a:t>
            </a:r>
            <a:r>
              <a:rPr lang="en-GB" b="1" dirty="0" smtClean="0">
                <a:solidFill>
                  <a:srgbClr val="FF6600"/>
                </a:solidFill>
              </a:rPr>
              <a:t> HV</a:t>
            </a:r>
            <a:endParaRPr lang="en-GB" b="1" dirty="0">
              <a:solidFill>
                <a:srgbClr val="FF66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7194025" y="5249531"/>
            <a:ext cx="117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6600"/>
                </a:solidFill>
              </a:rPr>
              <a:t>Eff</a:t>
            </a:r>
            <a:r>
              <a:rPr lang="en-GB" b="1" dirty="0" smtClean="0">
                <a:solidFill>
                  <a:srgbClr val="FF6600"/>
                </a:solidFill>
              </a:rPr>
              <a:t> </a:t>
            </a:r>
            <a:r>
              <a:rPr lang="en-GB" b="1" dirty="0" err="1" smtClean="0">
                <a:solidFill>
                  <a:srgbClr val="FF6600"/>
                </a:solidFill>
              </a:rPr>
              <a:t>vs</a:t>
            </a:r>
            <a:r>
              <a:rPr lang="en-GB" b="1" dirty="0" smtClean="0">
                <a:solidFill>
                  <a:srgbClr val="FF6600"/>
                </a:solidFill>
              </a:rPr>
              <a:t> time</a:t>
            </a:r>
            <a:endParaRPr lang="en-GB" b="1" dirty="0">
              <a:solidFill>
                <a:srgbClr val="FF66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706210"/>
            <a:ext cx="5134618" cy="3216525"/>
          </a:xfrm>
          <a:prstGeom prst="rect">
            <a:avLst/>
          </a:prstGeom>
          <a:ln>
            <a:noFill/>
          </a:ln>
        </p:spPr>
      </p:pic>
      <p:sp>
        <p:nvSpPr>
          <p:cNvPr id="12" name="CasellaDiTesto 22"/>
          <p:cNvSpPr txBox="1"/>
          <p:nvPr/>
        </p:nvSpPr>
        <p:spPr>
          <a:xfrm>
            <a:off x="2387600" y="1143000"/>
            <a:ext cx="63390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Tec</a:t>
            </a:r>
            <a:r>
              <a:rPr lang="it-IT" b="1" dirty="0" err="1" smtClean="0"/>
              <a:t>h</a:t>
            </a:r>
            <a:r>
              <a:rPr lang="en-GB" b="1" dirty="0" err="1" smtClean="0"/>
              <a:t>nical</a:t>
            </a:r>
            <a:r>
              <a:rPr lang="en-GB" b="1" dirty="0" smtClean="0"/>
              <a:t> Proposal per </a:t>
            </a:r>
            <a:r>
              <a:rPr lang="en-GB" b="1" dirty="0" err="1" smtClean="0"/>
              <a:t>Fase</a:t>
            </a:r>
            <a:r>
              <a:rPr lang="en-GB" b="1" dirty="0" smtClean="0"/>
              <a:t> II: </a:t>
            </a:r>
          </a:p>
          <a:p>
            <a:r>
              <a:rPr lang="en-GB" b="1" dirty="0" smtClean="0"/>
              <a:t>Grande </a:t>
            </a:r>
            <a:r>
              <a:rPr lang="en-GB" b="1" dirty="0" err="1" smtClean="0"/>
              <a:t>sforzo</a:t>
            </a:r>
            <a:r>
              <a:rPr lang="en-GB" b="1" dirty="0" smtClean="0"/>
              <a:t> per </a:t>
            </a:r>
            <a:r>
              <a:rPr lang="en-GB" b="1" dirty="0" err="1" smtClean="0"/>
              <a:t>finalizzare</a:t>
            </a:r>
            <a:r>
              <a:rPr lang="en-GB" b="1" dirty="0" smtClean="0"/>
              <a:t> </a:t>
            </a:r>
            <a:r>
              <a:rPr lang="en-GB" b="1" dirty="0" err="1" smtClean="0"/>
              <a:t>il</a:t>
            </a:r>
            <a:r>
              <a:rPr lang="en-GB" b="1" dirty="0" smtClean="0"/>
              <a:t> </a:t>
            </a:r>
            <a:r>
              <a:rPr lang="en-GB" b="1" dirty="0" err="1" smtClean="0"/>
              <a:t>documento</a:t>
            </a:r>
            <a:endParaRPr lang="en-GB" b="1" dirty="0" smtClean="0"/>
          </a:p>
          <a:p>
            <a:r>
              <a:rPr lang="it-IT" dirty="0" smtClean="0"/>
              <a:t>Completamento atteso per fine luglio. </a:t>
            </a:r>
          </a:p>
          <a:p>
            <a:r>
              <a:rPr lang="it-IT" dirty="0" smtClean="0"/>
              <a:t>Presentazione a LHCC 23 settembre</a:t>
            </a:r>
          </a:p>
          <a:p>
            <a:r>
              <a:rPr lang="it-IT" dirty="0" smtClean="0">
                <a:solidFill>
                  <a:srgbClr val="008000"/>
                </a:solidFill>
              </a:rPr>
              <a:t>Coinvolgimento di Frascati nel testo e nella </a:t>
            </a:r>
            <a:r>
              <a:rPr lang="it-IT" dirty="0" err="1" smtClean="0">
                <a:solidFill>
                  <a:srgbClr val="008000"/>
                </a:solidFill>
              </a:rPr>
              <a:t>review</a:t>
            </a:r>
            <a:r>
              <a:rPr lang="it-IT" dirty="0" smtClean="0">
                <a:solidFill>
                  <a:srgbClr val="008000"/>
                </a:solidFill>
              </a:rPr>
              <a:t> del documento</a:t>
            </a:r>
          </a:p>
          <a:p>
            <a:r>
              <a:rPr lang="it-IT" dirty="0" smtClean="0">
                <a:solidFill>
                  <a:srgbClr val="008000"/>
                </a:solidFill>
              </a:rPr>
              <a:t>(</a:t>
            </a:r>
            <a:r>
              <a:rPr lang="it-IT" dirty="0" err="1" smtClean="0">
                <a:solidFill>
                  <a:srgbClr val="008000"/>
                </a:solidFill>
              </a:rPr>
              <a:t>co-editor</a:t>
            </a:r>
            <a:r>
              <a:rPr lang="it-IT" dirty="0" smtClean="0">
                <a:solidFill>
                  <a:srgbClr val="008000"/>
                </a:solidFill>
              </a:rPr>
              <a:t> D. Piccolo)</a:t>
            </a:r>
            <a:endParaRPr lang="en-GB" dirty="0" smtClean="0">
              <a:solidFill>
                <a:srgbClr val="008000"/>
              </a:solidFill>
            </a:endParaRP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739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2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2400"/>
            <a:ext cx="2209800" cy="30571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rcRect b="12363"/>
          <a:stretch>
            <a:fillRect/>
          </a:stretch>
        </p:blipFill>
        <p:spPr>
          <a:xfrm>
            <a:off x="152400" y="3352800"/>
            <a:ext cx="2555423" cy="300355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895600" y="5757635"/>
            <a:ext cx="345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</a:t>
            </a:r>
            <a:r>
              <a:rPr lang="en-GB" dirty="0" err="1" smtClean="0"/>
              <a:t>parallelo</a:t>
            </a:r>
            <a:r>
              <a:rPr lang="en-GB" dirty="0" smtClean="0"/>
              <a:t>: </a:t>
            </a:r>
            <a:r>
              <a:rPr lang="en-GB" dirty="0" smtClean="0"/>
              <a:t>TDR </a:t>
            </a:r>
            <a:r>
              <a:rPr lang="en-GB" dirty="0" err="1" smtClean="0"/>
              <a:t>progetto</a:t>
            </a:r>
            <a:r>
              <a:rPr lang="en-GB" dirty="0" smtClean="0"/>
              <a:t> GE1/1</a:t>
            </a:r>
          </a:p>
          <a:p>
            <a:r>
              <a:rPr lang="en-GB" dirty="0" smtClean="0">
                <a:solidFill>
                  <a:srgbClr val="008000"/>
                </a:solidFill>
              </a:rPr>
              <a:t>S. </a:t>
            </a:r>
            <a:r>
              <a:rPr lang="en-GB" dirty="0" err="1" smtClean="0">
                <a:solidFill>
                  <a:srgbClr val="008000"/>
                </a:solidFill>
              </a:rPr>
              <a:t>Bianco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e</a:t>
            </a:r>
            <a:r>
              <a:rPr lang="en-GB" dirty="0" smtClean="0">
                <a:solidFill>
                  <a:srgbClr val="008000"/>
                </a:solidFill>
              </a:rPr>
              <a:t> L. </a:t>
            </a:r>
            <a:r>
              <a:rPr lang="en-GB" dirty="0" err="1" smtClean="0">
                <a:solidFill>
                  <a:srgbClr val="008000"/>
                </a:solidFill>
              </a:rPr>
              <a:t>Benussi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tra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>
                <a:solidFill>
                  <a:srgbClr val="008000"/>
                </a:solidFill>
              </a:rPr>
              <a:t>gli</a:t>
            </a:r>
            <a:r>
              <a:rPr lang="en-GB" dirty="0" smtClean="0">
                <a:solidFill>
                  <a:srgbClr val="008000"/>
                </a:solidFill>
              </a:rPr>
              <a:t> editors</a:t>
            </a:r>
            <a:endParaRPr lang="en-GB" dirty="0">
              <a:solidFill>
                <a:srgbClr val="00800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rot="16200000" flipV="1">
            <a:off x="5058683" y="5228320"/>
            <a:ext cx="779235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41300"/>
            <a:ext cx="8473988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R&amp;D GEM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2014 -&gt;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6" name="CasellaDiTesto 13"/>
          <p:cNvSpPr txBox="1"/>
          <p:nvPr/>
        </p:nvSpPr>
        <p:spPr>
          <a:xfrm>
            <a:off x="-1732" y="1079500"/>
            <a:ext cx="8263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Frascati</a:t>
            </a:r>
            <a:r>
              <a:rPr lang="en-US" b="1" dirty="0" smtClean="0"/>
              <a:t> </a:t>
            </a:r>
            <a:r>
              <a:rPr lang="en-US" b="1" dirty="0" err="1" smtClean="0"/>
              <a:t>identificato</a:t>
            </a:r>
            <a:r>
              <a:rPr lang="en-US" b="1" dirty="0" smtClean="0"/>
              <a:t> come </a:t>
            </a:r>
            <a:r>
              <a:rPr lang="en-US" b="1" dirty="0" err="1" smtClean="0"/>
              <a:t>uno</a:t>
            </a:r>
            <a:r>
              <a:rPr lang="en-US" b="1" dirty="0" smtClean="0"/>
              <a:t> </a:t>
            </a:r>
            <a:r>
              <a:rPr lang="en-US" b="1" dirty="0" err="1" smtClean="0"/>
              <a:t>dei</a:t>
            </a:r>
            <a:r>
              <a:rPr lang="en-US" b="1" dirty="0" smtClean="0"/>
              <a:t> </a:t>
            </a:r>
            <a:r>
              <a:rPr lang="en-US" b="1" dirty="0" err="1" smtClean="0"/>
              <a:t>siti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assemblaggio</a:t>
            </a:r>
            <a:r>
              <a:rPr lang="en-US" b="1" dirty="0" smtClean="0"/>
              <a:t> </a:t>
            </a:r>
            <a:r>
              <a:rPr lang="en-US" b="1" dirty="0" err="1" smtClean="0"/>
              <a:t>delle</a:t>
            </a:r>
            <a:r>
              <a:rPr lang="en-US" b="1" dirty="0" smtClean="0"/>
              <a:t> GEM per </a:t>
            </a:r>
            <a:r>
              <a:rPr lang="en-US" b="1" dirty="0" err="1" smtClean="0"/>
              <a:t>progetto</a:t>
            </a:r>
            <a:r>
              <a:rPr lang="en-US" b="1" dirty="0" smtClean="0"/>
              <a:t> GE1/1</a:t>
            </a:r>
          </a:p>
          <a:p>
            <a:pPr>
              <a:buFontTx/>
              <a:buChar char="-"/>
            </a:pPr>
            <a:r>
              <a:rPr lang="it-IT" b="1" dirty="0" smtClean="0"/>
              <a:t> </a:t>
            </a:r>
            <a:r>
              <a:rPr lang="it-IT" dirty="0" err="1" smtClean="0"/>
              <a:t>S</a:t>
            </a:r>
            <a:r>
              <a:rPr lang="en-US" dirty="0" smtClean="0"/>
              <a:t>et up del </a:t>
            </a:r>
            <a:r>
              <a:rPr lang="en-US" dirty="0" err="1" smtClean="0"/>
              <a:t>laboratorio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definizione</a:t>
            </a:r>
            <a:r>
              <a:rPr lang="en-US" dirty="0" smtClean="0"/>
              <a:t> </a:t>
            </a:r>
            <a:r>
              <a:rPr lang="en-US" dirty="0" err="1" smtClean="0"/>
              <a:t>criteri</a:t>
            </a:r>
            <a:r>
              <a:rPr lang="en-US" dirty="0" smtClean="0"/>
              <a:t> QC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primi</a:t>
            </a:r>
            <a:r>
              <a:rPr lang="en-US" dirty="0" smtClean="0"/>
              <a:t> </a:t>
            </a:r>
            <a:r>
              <a:rPr lang="en-US" dirty="0" err="1" smtClean="0"/>
              <a:t>prototipi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camere</a:t>
            </a:r>
            <a:r>
              <a:rPr lang="en-US" dirty="0" smtClean="0"/>
              <a:t> </a:t>
            </a:r>
            <a:r>
              <a:rPr lang="en-US" i="1" dirty="0" smtClean="0"/>
              <a:t>full size </a:t>
            </a:r>
            <a:r>
              <a:rPr lang="en-US" dirty="0" err="1" smtClean="0"/>
              <a:t>assemblati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clean room </a:t>
            </a:r>
            <a:r>
              <a:rPr lang="en-US" dirty="0" err="1" smtClean="0"/>
              <a:t>di</a:t>
            </a:r>
            <a:r>
              <a:rPr lang="en-US" dirty="0" smtClean="0"/>
              <a:t> ASTRA</a:t>
            </a:r>
            <a:endParaRPr lang="en-GB" dirty="0"/>
          </a:p>
        </p:txBody>
      </p:sp>
      <p:sp>
        <p:nvSpPr>
          <p:cNvPr id="17" name="CasellaDiTesto 14"/>
          <p:cNvSpPr txBox="1"/>
          <p:nvPr/>
        </p:nvSpPr>
        <p:spPr>
          <a:xfrm>
            <a:off x="3319864" y="2311400"/>
            <a:ext cx="539121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R&amp;D GEM per </a:t>
            </a:r>
            <a:r>
              <a:rPr lang="en-US" b="1" dirty="0" err="1" smtClean="0"/>
              <a:t>progetto</a:t>
            </a:r>
            <a:r>
              <a:rPr lang="en-US" b="1" dirty="0" smtClean="0"/>
              <a:t> GE1/1 </a:t>
            </a:r>
            <a:r>
              <a:rPr lang="en-US" b="1" dirty="0" err="1" smtClean="0"/>
              <a:t>finanziato</a:t>
            </a:r>
            <a:r>
              <a:rPr lang="en-US" b="1" dirty="0" smtClean="0"/>
              <a:t> per 2014 -15</a:t>
            </a:r>
          </a:p>
          <a:p>
            <a:pPr>
              <a:buFontTx/>
              <a:buChar char="-"/>
            </a:pPr>
            <a:r>
              <a:rPr lang="it-IT" b="1" dirty="0" smtClean="0"/>
              <a:t> </a:t>
            </a:r>
            <a:r>
              <a:rPr lang="en-US" dirty="0" err="1" smtClean="0"/>
              <a:t>tecniche</a:t>
            </a:r>
            <a:r>
              <a:rPr lang="en-US" dirty="0" smtClean="0"/>
              <a:t> </a:t>
            </a:r>
            <a:r>
              <a:rPr lang="en-US" dirty="0" err="1" smtClean="0"/>
              <a:t>moire</a:t>
            </a:r>
            <a:r>
              <a:rPr lang="en-US" dirty="0" smtClean="0"/>
              <a:t> per </a:t>
            </a:r>
            <a:r>
              <a:rPr lang="en-US" dirty="0" err="1" smtClean="0"/>
              <a:t>controllo</a:t>
            </a:r>
            <a:r>
              <a:rPr lang="en-US" dirty="0" smtClean="0"/>
              <a:t> </a:t>
            </a:r>
            <a:r>
              <a:rPr lang="en-US" dirty="0" err="1" smtClean="0"/>
              <a:t>tensionamento</a:t>
            </a:r>
            <a:r>
              <a:rPr lang="en-US" dirty="0" smtClean="0"/>
              <a:t> </a:t>
            </a:r>
            <a:r>
              <a:rPr lang="en-US" dirty="0" err="1" smtClean="0"/>
              <a:t>fogli</a:t>
            </a:r>
            <a:r>
              <a:rPr lang="en-US" dirty="0" smtClean="0"/>
              <a:t> GEM</a:t>
            </a:r>
          </a:p>
          <a:p>
            <a:pPr>
              <a:buFontTx/>
              <a:buChar char="-"/>
            </a:pPr>
            <a:r>
              <a:rPr lang="en-US" dirty="0" smtClean="0"/>
              <a:t> monitor </a:t>
            </a:r>
            <a:r>
              <a:rPr lang="en-US" dirty="0" err="1" smtClean="0"/>
              <a:t>tensionamento</a:t>
            </a:r>
            <a:r>
              <a:rPr lang="en-US" dirty="0" smtClean="0"/>
              <a:t> </a:t>
            </a:r>
            <a:r>
              <a:rPr lang="en-US" dirty="0" err="1" smtClean="0"/>
              <a:t>meccanico</a:t>
            </a:r>
            <a:r>
              <a:rPr lang="en-US" dirty="0" smtClean="0"/>
              <a:t> con </a:t>
            </a:r>
          </a:p>
          <a:p>
            <a:r>
              <a:rPr lang="en-US" dirty="0" smtClean="0"/>
              <a:t>  </a:t>
            </a:r>
            <a:r>
              <a:rPr lang="it-IT" dirty="0" smtClean="0"/>
              <a:t>sensori </a:t>
            </a:r>
            <a:r>
              <a:rPr lang="it-IT" dirty="0" err="1" smtClean="0"/>
              <a:t>Fiber</a:t>
            </a:r>
            <a:r>
              <a:rPr lang="it-IT" dirty="0" smtClean="0"/>
              <a:t> </a:t>
            </a:r>
            <a:r>
              <a:rPr lang="it-IT" dirty="0" err="1" smtClean="0"/>
              <a:t>Bragg</a:t>
            </a:r>
            <a:r>
              <a:rPr lang="it-IT" dirty="0" smtClean="0"/>
              <a:t> </a:t>
            </a:r>
            <a:r>
              <a:rPr lang="it-IT" dirty="0" err="1" smtClean="0"/>
              <a:t>Grating</a:t>
            </a:r>
            <a:r>
              <a:rPr lang="it-IT" dirty="0" smtClean="0"/>
              <a:t> (FBG)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miscele</a:t>
            </a:r>
            <a:r>
              <a:rPr lang="en-US" dirty="0" smtClean="0"/>
              <a:t> alternative   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misure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guadagno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r>
              <a:rPr lang="en-US" dirty="0" smtClean="0"/>
              <a:t> </a:t>
            </a:r>
            <a:r>
              <a:rPr lang="en-US" dirty="0" err="1" smtClean="0"/>
              <a:t>temporale</a:t>
            </a:r>
            <a:r>
              <a:rPr lang="en-US" dirty="0" smtClean="0"/>
              <a:t>)</a:t>
            </a:r>
            <a:endParaRPr lang="en-GB" dirty="0"/>
          </a:p>
        </p:txBody>
      </p:sp>
      <p:pic>
        <p:nvPicPr>
          <p:cNvPr id="21" name="Picture 3" descr="gainferro55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213100" y="4015264"/>
            <a:ext cx="2361632" cy="2361632"/>
          </a:xfrm>
          <a:prstGeom prst="rect">
            <a:avLst/>
          </a:prstGeom>
        </p:spPr>
      </p:pic>
      <p:sp>
        <p:nvSpPr>
          <p:cNvPr id="22" name="CasellaDiTesto 19"/>
          <p:cNvSpPr txBox="1"/>
          <p:nvPr/>
        </p:nvSpPr>
        <p:spPr>
          <a:xfrm>
            <a:off x="3670300" y="4374634"/>
            <a:ext cx="118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8000"/>
                </a:solidFill>
              </a:rPr>
              <a:t>G</a:t>
            </a:r>
            <a:r>
              <a:rPr lang="en-GB" dirty="0" smtClean="0">
                <a:solidFill>
                  <a:srgbClr val="008000"/>
                </a:solidFill>
              </a:rPr>
              <a:t>ain </a:t>
            </a:r>
            <a:r>
              <a:rPr lang="en-GB" dirty="0" err="1" smtClean="0">
                <a:solidFill>
                  <a:srgbClr val="008000"/>
                </a:solidFill>
              </a:rPr>
              <a:t>vs</a:t>
            </a:r>
            <a:r>
              <a:rPr lang="en-GB" dirty="0" smtClean="0">
                <a:solidFill>
                  <a:srgbClr val="008000"/>
                </a:solidFill>
              </a:rPr>
              <a:t> HV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2700" y="2325941"/>
            <a:ext cx="3065670" cy="4087559"/>
          </a:xfrm>
          <a:prstGeom prst="rect">
            <a:avLst/>
          </a:prstGeom>
        </p:spPr>
      </p:pic>
      <p:sp>
        <p:nvSpPr>
          <p:cNvPr id="26" name="Freccia giù 24"/>
          <p:cNvSpPr/>
          <p:nvPr/>
        </p:nvSpPr>
        <p:spPr>
          <a:xfrm>
            <a:off x="1765300" y="2229029"/>
            <a:ext cx="273395" cy="37709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ccia giù 26"/>
          <p:cNvSpPr/>
          <p:nvPr/>
        </p:nvSpPr>
        <p:spPr>
          <a:xfrm>
            <a:off x="4279900" y="4078764"/>
            <a:ext cx="273395" cy="37709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17"/>
          <p:cNvSpPr txBox="1"/>
          <p:nvPr/>
        </p:nvSpPr>
        <p:spPr>
          <a:xfrm>
            <a:off x="5575300" y="4610100"/>
            <a:ext cx="3278380" cy="17081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100" b="1" dirty="0" smtClean="0">
                <a:solidFill>
                  <a:srgbClr val="FF0000"/>
                </a:solidFill>
              </a:rPr>
              <a:t>Call </a:t>
            </a:r>
            <a:r>
              <a:rPr lang="en-GB" sz="2100" b="1" dirty="0" err="1" smtClean="0">
                <a:solidFill>
                  <a:srgbClr val="FF0000"/>
                </a:solidFill>
              </a:rPr>
              <a:t>di</a:t>
            </a:r>
            <a:r>
              <a:rPr lang="en-GB" sz="2100" b="1" dirty="0" smtClean="0">
                <a:solidFill>
                  <a:srgbClr val="FF0000"/>
                </a:solidFill>
              </a:rPr>
              <a:t> </a:t>
            </a:r>
            <a:r>
              <a:rPr lang="en-GB" sz="2100" b="1" dirty="0" err="1" smtClean="0">
                <a:solidFill>
                  <a:srgbClr val="FF0000"/>
                </a:solidFill>
              </a:rPr>
              <a:t>grV</a:t>
            </a:r>
            <a:r>
              <a:rPr lang="en-GB" sz="21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2100" dirty="0" smtClean="0"/>
              <a:t>"Progress in MPGD in corso”</a:t>
            </a:r>
          </a:p>
          <a:p>
            <a:r>
              <a:rPr lang="en-GB" sz="2100" b="1" dirty="0" smtClean="0">
                <a:solidFill>
                  <a:srgbClr val="FF0000"/>
                </a:solidFill>
              </a:rPr>
              <a:t>in </a:t>
            </a:r>
            <a:r>
              <a:rPr lang="en-GB" sz="2100" b="1" dirty="0" err="1" smtClean="0">
                <a:solidFill>
                  <a:srgbClr val="FF0000"/>
                </a:solidFill>
              </a:rPr>
              <a:t>corso</a:t>
            </a:r>
            <a:r>
              <a:rPr lang="en-GB" sz="21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GB" sz="2100" dirty="0" smtClean="0">
                <a:solidFill>
                  <a:srgbClr val="3366FF"/>
                </a:solidFill>
              </a:rPr>
              <a:t>In </a:t>
            </a:r>
            <a:r>
              <a:rPr lang="en-GB" sz="2100" dirty="0" err="1" smtClean="0">
                <a:solidFill>
                  <a:srgbClr val="3366FF"/>
                </a:solidFill>
              </a:rPr>
              <a:t>caso</a:t>
            </a:r>
            <a:r>
              <a:rPr lang="en-GB" sz="2100" dirty="0" smtClean="0">
                <a:solidFill>
                  <a:srgbClr val="3366FF"/>
                </a:solidFill>
              </a:rPr>
              <a:t> </a:t>
            </a:r>
            <a:r>
              <a:rPr lang="en-GB" sz="2100" dirty="0" err="1" smtClean="0">
                <a:solidFill>
                  <a:srgbClr val="3366FF"/>
                </a:solidFill>
              </a:rPr>
              <a:t>di</a:t>
            </a:r>
            <a:r>
              <a:rPr lang="en-GB" sz="2100" dirty="0" smtClean="0">
                <a:solidFill>
                  <a:srgbClr val="3366FF"/>
                </a:solidFill>
              </a:rPr>
              <a:t> </a:t>
            </a:r>
            <a:r>
              <a:rPr lang="en-GB" sz="2100" dirty="0" err="1" smtClean="0">
                <a:solidFill>
                  <a:srgbClr val="3366FF"/>
                </a:solidFill>
              </a:rPr>
              <a:t>approvazione</a:t>
            </a:r>
            <a:endParaRPr lang="en-GB" sz="2100" dirty="0" smtClean="0">
              <a:solidFill>
                <a:srgbClr val="3366FF"/>
              </a:solidFill>
            </a:endParaRPr>
          </a:p>
          <a:p>
            <a:r>
              <a:rPr lang="en-GB" sz="2100" dirty="0" smtClean="0">
                <a:solidFill>
                  <a:srgbClr val="3366FF"/>
                </a:solidFill>
              </a:rPr>
              <a:t>~1.5 FTE </a:t>
            </a:r>
            <a:r>
              <a:rPr lang="en-GB" sz="2100" dirty="0" err="1" smtClean="0">
                <a:solidFill>
                  <a:srgbClr val="3366FF"/>
                </a:solidFill>
              </a:rPr>
              <a:t>coinvolto</a:t>
            </a:r>
            <a:endParaRPr lang="en-GB" sz="21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servizi</a:t>
            </a:r>
            <a:r>
              <a:rPr lang="en-US" dirty="0" smtClean="0">
                <a:solidFill>
                  <a:srgbClr val="FF0000"/>
                </a:solidFill>
              </a:rPr>
              <a:t> II </a:t>
            </a:r>
            <a:r>
              <a:rPr lang="en-US" dirty="0" err="1" smtClean="0">
                <a:solidFill>
                  <a:srgbClr val="FF0000"/>
                </a:solidFill>
              </a:rPr>
              <a:t>semestre</a:t>
            </a:r>
            <a:r>
              <a:rPr lang="en-US" dirty="0" smtClean="0">
                <a:solidFill>
                  <a:srgbClr val="FF0000"/>
                </a:solidFill>
              </a:rPr>
              <a:t> 2014: CMS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" y="1229780"/>
            <a:ext cx="8940800" cy="4937760"/>
          </a:xfrm>
        </p:spPr>
        <p:txBody>
          <a:bodyPr>
            <a:normAutofit/>
          </a:bodyPr>
          <a:lstStyle/>
          <a:p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Confermate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le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richieste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spazi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tecnici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del I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semestre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: </a:t>
            </a:r>
          </a:p>
          <a:p>
            <a:pPr lvl="1"/>
            <a:r>
              <a:rPr lang="it-IT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U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tilizzo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camera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pulita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ASTRA per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studi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protocollo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montaggio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GEM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grande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dimensione</a:t>
            </a:r>
            <a:endParaRPr lang="en-GB" sz="2000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1"/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Supporto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tecnici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elettronici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: 11 MU</a:t>
            </a:r>
          </a:p>
          <a:p>
            <a:pPr lvl="2"/>
            <a:r>
              <a:rPr lang="it-IT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nterventi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apparato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al CERN LS1</a:t>
            </a:r>
          </a:p>
          <a:p>
            <a:pPr lvl="2"/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Manutenzione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sistema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GGM al CERN</a:t>
            </a:r>
            <a:endParaRPr lang="en-GB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2"/>
            <a:r>
              <a:rPr lang="it-IT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upporto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R&amp;D GEM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e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RPC in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sede</a:t>
            </a:r>
            <a:endParaRPr lang="en-GB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2"/>
            <a:r>
              <a:rPr lang="it-IT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F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inalizzazione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impegni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AIDA I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SPCM: 0 MU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SPECAS: 1 MU </a:t>
            </a:r>
          </a:p>
          <a:p>
            <a:pPr lvl="2"/>
            <a:r>
              <a:rPr lang="it-IT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Disegno </a:t>
            </a:r>
            <a:r>
              <a:rPr lang="it-IT" dirty="0" err="1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l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ayout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fibre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fbg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su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camera GEM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grande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dimensione</a:t>
            </a:r>
            <a:endParaRPr lang="en-GB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2"/>
            <a:r>
              <a:rPr lang="it-IT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isegno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meccanica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movimentazione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xy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cannone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raggi</a:t>
            </a:r>
            <a:r>
              <a:rPr lang="en-US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X per test GEM</a:t>
            </a:r>
            <a:endParaRPr lang="en-GB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1"/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SEA: 0.5 MU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montaggio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componenti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smd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su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PCB 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per R&amp;D GEM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81000"/>
            <a:ext cx="8473988" cy="609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CMS a CSN1 per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1206500"/>
            <a:ext cx="8921536" cy="1752600"/>
          </a:xfrm>
        </p:spPr>
        <p:txBody>
          <a:bodyPr>
            <a:norm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2015: 3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fisici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ricercatori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 </a:t>
            </a:r>
            <a:r>
              <a:rPr lang="en-GB" sz="1800" dirty="0">
                <a:solidFill>
                  <a:srgbClr val="0000FF"/>
                </a:solidFill>
                <a:ea typeface="ＭＳ Ｐゴシック" pitchFamily="1" charset="-128"/>
              </a:rPr>
              <a:t>2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tecnologi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4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ingengeri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(un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Assegno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ricerca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atteso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): </a:t>
            </a:r>
            <a:r>
              <a:rPr lang="en-GB" sz="1800" b="1" dirty="0" smtClean="0">
                <a:solidFill>
                  <a:srgbClr val="0000FF"/>
                </a:solidFill>
                <a:ea typeface="ＭＳ Ｐゴシック" pitchFamily="1" charset="-128"/>
              </a:rPr>
              <a:t>8.2 FTE 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(era 6.3 FTE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2014)</a:t>
            </a:r>
          </a:p>
          <a:p>
            <a:pPr lvl="1"/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Tecnici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gia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coinvolti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nell’attivita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’: L.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Passamonti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D.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Pierluigi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 A. Russo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612648" y="2578100"/>
          <a:ext cx="8232649" cy="3552695"/>
        </p:xfrm>
        <a:graphic>
          <a:graphicData uri="http://schemas.openxmlformats.org/drawingml/2006/table">
            <a:tbl>
              <a:tblPr/>
              <a:tblGrid>
                <a:gridCol w="791601"/>
                <a:gridCol w="4834854"/>
                <a:gridCol w="1303097"/>
                <a:gridCol w="1303097"/>
              </a:tblGrid>
              <a:tr h="44883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0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8.2 FTE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x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/FTE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8.2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3.7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kE/m.u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18.7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m.u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. + 1 KE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bous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talk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71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03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CON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Metabolismo 1.5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/FTE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x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8,2 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FTE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Symbol"/>
                        </a:rPr>
                        <a:t>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12.3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37.3 KE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71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Auto CERN</a:t>
                      </a: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Symbol"/>
                        </a:rPr>
                        <a:t>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4 kE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R&amp;D RPC fase II (ecogas studies)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11 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camera GEM per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slice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 test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8 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gas per QC GEM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2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3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INVENT.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un flussimetro per eco gas studies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2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latin typeface="Bookman Old Style"/>
                        </a:rPr>
                        <a:t>2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 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latin typeface="Bookman Old Style"/>
                        </a:rPr>
                        <a:t>KE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 rot="18150680">
            <a:off x="-33862" y="2324470"/>
            <a:ext cx="1661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</a:rPr>
              <a:t>V</a:t>
            </a:r>
            <a:r>
              <a:rPr lang="en-GB" sz="2400" b="1" dirty="0" err="1" smtClean="0">
                <a:solidFill>
                  <a:srgbClr val="FF0000"/>
                </a:solidFill>
              </a:rPr>
              <a:t>ery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preliminary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servizi</a:t>
            </a:r>
            <a:r>
              <a:rPr lang="en-US" dirty="0" smtClean="0">
                <a:solidFill>
                  <a:srgbClr val="FF0000"/>
                </a:solidFill>
              </a:rPr>
              <a:t> 2015 CMS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6612" y="1193800"/>
            <a:ext cx="8931188" cy="111843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v"/>
            </a:pPr>
            <a:r>
              <a:rPr lang="it-IT" sz="1800" b="1" dirty="0" err="1" smtClean="0">
                <a:solidFill>
                  <a:srgbClr val="0000FF"/>
                </a:solidFill>
                <a:ea typeface="ＭＳ Ｐゴシック" pitchFamily="1" charset="-128"/>
              </a:rPr>
              <a:t>R&amp;D</a:t>
            </a:r>
            <a:r>
              <a:rPr lang="it-IT" sz="1800" b="1" dirty="0" smtClean="0">
                <a:solidFill>
                  <a:srgbClr val="0000FF"/>
                </a:solidFill>
                <a:ea typeface="ＭＳ Ｐゴシック" pitchFamily="1" charset="-128"/>
              </a:rPr>
              <a:t> su GEM per GE1/</a:t>
            </a:r>
            <a:r>
              <a:rPr lang="it-IT" sz="1800" b="1" dirty="0" err="1" smtClean="0">
                <a:solidFill>
                  <a:srgbClr val="0000FF"/>
                </a:solidFill>
                <a:ea typeface="ＭＳ Ｐゴシック" pitchFamily="1" charset="-128"/>
              </a:rPr>
              <a:t>1</a:t>
            </a:r>
            <a:r>
              <a:rPr lang="it-IT" sz="1800" b="1" dirty="0" smtClean="0">
                <a:solidFill>
                  <a:srgbClr val="0000FF"/>
                </a:solidFill>
                <a:ea typeface="ＭＳ Ｐゴシック" pitchFamily="1" charset="-128"/>
              </a:rPr>
              <a:t> e </a:t>
            </a:r>
            <a:r>
              <a:rPr lang="it-IT" sz="1800" b="1" dirty="0" err="1" smtClean="0">
                <a:solidFill>
                  <a:srgbClr val="0000FF"/>
                </a:solidFill>
                <a:ea typeface="ＭＳ Ｐゴシック" pitchFamily="1" charset="-128"/>
              </a:rPr>
              <a:t>R&amp;D</a:t>
            </a:r>
            <a:r>
              <a:rPr lang="it-IT" sz="1800" b="1" dirty="0" smtClean="0">
                <a:solidFill>
                  <a:srgbClr val="0000FF"/>
                </a:solidFill>
                <a:ea typeface="ＭＳ Ｐゴシック" pitchFamily="1" charset="-128"/>
              </a:rPr>
              <a:t> su RPC </a:t>
            </a:r>
            <a:r>
              <a:rPr lang="it-IT" sz="1800" b="1" dirty="0" err="1" smtClean="0">
                <a:solidFill>
                  <a:srgbClr val="0000FF"/>
                </a:solidFill>
                <a:ea typeface="ＭＳ Ｐゴシック" pitchFamily="1" charset="-128"/>
              </a:rPr>
              <a:t>eco-gases</a:t>
            </a:r>
            <a:r>
              <a:rPr lang="it-IT" sz="1800" b="1" dirty="0" smtClean="0">
                <a:solidFill>
                  <a:srgbClr val="0000FF"/>
                </a:solidFill>
                <a:ea typeface="ＭＳ Ｐゴシック" pitchFamily="1" charset="-128"/>
              </a:rPr>
              <a:t> in sede e alla GIF++ @ CERN</a:t>
            </a:r>
          </a:p>
          <a:p>
            <a:pPr>
              <a:buFont typeface="Wingdings" charset="2"/>
              <a:buChar char="v"/>
            </a:pPr>
            <a:r>
              <a:rPr lang="it-IT" sz="1800" b="1" dirty="0" smtClean="0">
                <a:solidFill>
                  <a:srgbClr val="0000FF"/>
                </a:solidFill>
                <a:ea typeface="ＭＳ Ｐゴシック" pitchFamily="1" charset="-128"/>
              </a:rPr>
              <a:t>inizio costruzione camere per </a:t>
            </a:r>
            <a:r>
              <a:rPr lang="it-IT" sz="1800" b="1" dirty="0" err="1" smtClean="0">
                <a:solidFill>
                  <a:srgbClr val="0000FF"/>
                </a:solidFill>
                <a:ea typeface="ＭＳ Ｐゴシック" pitchFamily="1" charset="-128"/>
              </a:rPr>
              <a:t>slice</a:t>
            </a:r>
            <a:r>
              <a:rPr lang="it-IT" sz="1800" b="1" dirty="0" smtClean="0">
                <a:solidFill>
                  <a:srgbClr val="0000FF"/>
                </a:solidFill>
                <a:ea typeface="ＭＳ Ｐゴシック" pitchFamily="1" charset="-128"/>
              </a:rPr>
              <a:t> test, messa a punto laboratorio per produzione e test QC</a:t>
            </a:r>
          </a:p>
          <a:p>
            <a:pPr>
              <a:buNone/>
            </a:pPr>
            <a:r>
              <a:rPr lang="it-IT" sz="1800" dirty="0" smtClean="0">
                <a:solidFill>
                  <a:srgbClr val="0000FF"/>
                </a:solidFill>
                <a:ea typeface="ＭＳ Ｐゴシック" pitchFamily="1" charset="-128"/>
              </a:rPr>
              <a:t>        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127000" y="2312236"/>
          <a:ext cx="8864600" cy="3537156"/>
        </p:xfrm>
        <a:graphic>
          <a:graphicData uri="http://schemas.openxmlformats.org/drawingml/2006/table">
            <a:tbl>
              <a:tblPr/>
              <a:tblGrid>
                <a:gridCol w="1181100"/>
                <a:gridCol w="5600700"/>
                <a:gridCol w="1219200"/>
                <a:gridCol w="863600"/>
              </a:tblGrid>
              <a:tr h="30751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I e II semestre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539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elettronici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Div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Ric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Test RPC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GEM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alla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GIF++ al CERN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23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upporto</a:t>
                      </a: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R&amp;D eco-gases in </a:t>
                      </a:r>
                      <a:r>
                        <a:rPr kumimoji="0" lang="en-US" sz="1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laboratorio</a:t>
                      </a: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ASTRA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iparazioni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commissioning al CERN GGM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essa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punto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laboratorio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test QC per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produzione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GEM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finalizzazione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 R&amp;D GEM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grande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area in ASTRA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scatola contenimento GEM + supporti movibili per </a:t>
                      </a:r>
                      <a:r>
                        <a:rPr kumimoji="0" lang="it-IT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x-ray</a:t>
                      </a: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gun</a:t>
                      </a: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moire., 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SPECAS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rogettazione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mobile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cannone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x-ray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layout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fbg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GEM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8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inalizzazione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circuito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pcb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GEM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 descr="Exploded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118" b="2118"/>
          <a:stretch>
            <a:fillRect/>
          </a:stretch>
        </p:blipFill>
        <p:spPr>
          <a:xfrm>
            <a:off x="3624257" y="3812021"/>
            <a:ext cx="3032125" cy="1667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ATLAS: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spectrometer </a:t>
            </a:r>
            <a:r>
              <a:rPr lang="en-US" dirty="0" smtClean="0"/>
              <a:t>upgrade: </a:t>
            </a:r>
            <a:r>
              <a:rPr lang="en-US" dirty="0" err="1" smtClean="0"/>
              <a:t>nSW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3-06-29 at 9.53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768694"/>
            <a:ext cx="3032125" cy="3350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87172" y="1417638"/>
            <a:ext cx="3765950" cy="369332"/>
          </a:xfrm>
          <a:prstGeom prst="rect">
            <a:avLst/>
          </a:prstGeom>
          <a:solidFill>
            <a:srgbClr val="C0504D"/>
          </a:solidFill>
        </p:spPr>
        <p:txBody>
          <a:bodyPr wrap="none">
            <a:spAutoFit/>
          </a:bodyPr>
          <a:lstStyle/>
          <a:p>
            <a:r>
              <a:rPr lang="it-IT" dirty="0"/>
              <a:t>1 m</a:t>
            </a:r>
            <a:r>
              <a:rPr lang="it-IT" baseline="30000" dirty="0"/>
              <a:t>2</a:t>
            </a:r>
            <a:r>
              <a:rPr lang="it-IT" dirty="0"/>
              <a:t> </a:t>
            </a:r>
            <a:r>
              <a:rPr lang="it-IT" dirty="0" err="1" smtClean="0"/>
              <a:t>prototypes</a:t>
            </a:r>
            <a:r>
              <a:rPr lang="it-IT" dirty="0" smtClean="0"/>
              <a:t> made </a:t>
            </a:r>
            <a:r>
              <a:rPr lang="it-IT" dirty="0" err="1" smtClean="0"/>
              <a:t>now</a:t>
            </a:r>
            <a:r>
              <a:rPr lang="it-IT" dirty="0" smtClean="0"/>
              <a:t> under test</a:t>
            </a:r>
            <a:endParaRPr lang="it-IT" dirty="0"/>
          </a:p>
        </p:txBody>
      </p:sp>
      <p:sp>
        <p:nvSpPr>
          <p:cNvPr id="5" name="CasellaDiTesto 3"/>
          <p:cNvSpPr txBox="1"/>
          <p:nvPr/>
        </p:nvSpPr>
        <p:spPr>
          <a:xfrm>
            <a:off x="457200" y="5343048"/>
            <a:ext cx="4019049" cy="923330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New Small Wheel for the </a:t>
            </a:r>
            <a:r>
              <a:rPr lang="it-IT" dirty="0" err="1" smtClean="0"/>
              <a:t>muon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 smtClean="0"/>
          </a:p>
          <a:p>
            <a:r>
              <a:rPr lang="it-IT" dirty="0" smtClean="0"/>
              <a:t>Precision </a:t>
            </a:r>
            <a:r>
              <a:rPr lang="it-IT" dirty="0" err="1" smtClean="0"/>
              <a:t>tracking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</a:t>
            </a:r>
            <a:r>
              <a:rPr lang="it-IT" dirty="0" err="1" smtClean="0"/>
              <a:t>Micromega’s</a:t>
            </a:r>
            <a:r>
              <a:rPr lang="it-IT" dirty="0" smtClean="0"/>
              <a:t> </a:t>
            </a:r>
          </a:p>
          <a:p>
            <a:r>
              <a:rPr lang="it-IT" dirty="0" smtClean="0"/>
              <a:t>1° time use on large area detectors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69000" y="5070900"/>
            <a:ext cx="2726017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it-IT" dirty="0" smtClean="0"/>
              <a:t>Large area </a:t>
            </a:r>
            <a:r>
              <a:rPr lang="it-IT" dirty="0" err="1" smtClean="0"/>
              <a:t>prototype</a:t>
            </a:r>
            <a:r>
              <a:rPr lang="it-IT" dirty="0" smtClean="0"/>
              <a:t> with PCB from company </a:t>
            </a:r>
            <a:endParaRPr lang="it-IT" dirty="0"/>
          </a:p>
        </p:txBody>
      </p:sp>
      <p:sp>
        <p:nvSpPr>
          <p:cNvPr id="6" name="CasellaDiTesto 14"/>
          <p:cNvSpPr txBox="1"/>
          <p:nvPr/>
        </p:nvSpPr>
        <p:spPr>
          <a:xfrm>
            <a:off x="3787172" y="1959194"/>
            <a:ext cx="5111045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Coordination</a:t>
            </a:r>
            <a:r>
              <a:rPr lang="it-IT" dirty="0">
                <a:solidFill>
                  <a:schemeClr val="bg1"/>
                </a:solidFill>
              </a:rPr>
              <a:t> of INFN </a:t>
            </a:r>
            <a:r>
              <a:rPr lang="it-IT" dirty="0" err="1">
                <a:solidFill>
                  <a:schemeClr val="bg1"/>
                </a:solidFill>
              </a:rPr>
              <a:t>activity</a:t>
            </a:r>
            <a:r>
              <a:rPr lang="it-IT" dirty="0">
                <a:solidFill>
                  <a:schemeClr val="bg1"/>
                </a:solidFill>
              </a:rPr>
              <a:t>   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Responsibility</a:t>
            </a:r>
            <a:r>
              <a:rPr lang="it-IT" dirty="0" smtClean="0">
                <a:solidFill>
                  <a:schemeClr val="bg1"/>
                </a:solidFill>
              </a:rPr>
              <a:t> for </a:t>
            </a:r>
            <a:r>
              <a:rPr lang="it-IT" dirty="0" err="1" smtClean="0">
                <a:solidFill>
                  <a:schemeClr val="bg1"/>
                </a:solidFill>
              </a:rPr>
              <a:t>Technological</a:t>
            </a:r>
            <a:r>
              <a:rPr lang="it-IT" dirty="0" smtClean="0">
                <a:solidFill>
                  <a:schemeClr val="bg1"/>
                </a:solidFill>
              </a:rPr>
              <a:t> transfer to company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Layout </a:t>
            </a:r>
            <a:r>
              <a:rPr lang="it-IT" dirty="0" err="1" smtClean="0">
                <a:solidFill>
                  <a:schemeClr val="bg1"/>
                </a:solidFill>
              </a:rPr>
              <a:t>responsibility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(SPAS)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¼ of </a:t>
            </a:r>
            <a:r>
              <a:rPr lang="it-IT" dirty="0" err="1" smtClean="0">
                <a:solidFill>
                  <a:schemeClr val="bg1"/>
                </a:solidFill>
              </a:rPr>
              <a:t>chambers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construction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at</a:t>
            </a:r>
            <a:r>
              <a:rPr lang="it-IT" dirty="0" smtClean="0">
                <a:solidFill>
                  <a:schemeClr val="bg1"/>
                </a:solidFill>
              </a:rPr>
              <a:t> LNF</a:t>
            </a:r>
          </a:p>
        </p:txBody>
      </p:sp>
      <p:pic>
        <p:nvPicPr>
          <p:cNvPr id="10" name="Picture 9" descr="layou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743" t="18069"/>
          <a:stretch/>
        </p:blipFill>
        <p:spPr>
          <a:xfrm>
            <a:off x="6796184" y="3675143"/>
            <a:ext cx="1881091" cy="13916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955800" y="3180833"/>
            <a:ext cx="990600" cy="2159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522483">
            <a:off x="2033586" y="2889116"/>
            <a:ext cx="70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3.5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39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848" y="-12700"/>
            <a:ext cx="8802410" cy="1143000"/>
          </a:xfrm>
        </p:spPr>
        <p:txBody>
          <a:bodyPr>
            <a:norm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P</a:t>
            </a:r>
            <a:r>
              <a:rPr lang="en-GB" dirty="0" err="1" smtClean="0">
                <a:solidFill>
                  <a:srgbClr val="FF0000"/>
                </a:solidFill>
              </a:rPr>
              <a:t>rofilo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temporale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impegni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</a:t>
            </a:r>
            <a:r>
              <a:rPr lang="en-GB" dirty="0" smtClean="0">
                <a:solidFill>
                  <a:srgbClr val="FF0000"/>
                </a:solidFill>
              </a:rPr>
              <a:t> FTE CMS LNF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180848" y="3657600"/>
            <a:ext cx="899477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Necessit</a:t>
            </a:r>
            <a:r>
              <a:rPr lang="en-GB" b="1" dirty="0" err="1" smtClean="0">
                <a:solidFill>
                  <a:srgbClr val="FF0000"/>
                </a:solidFill>
              </a:rPr>
              <a:t>à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periodo</a:t>
            </a:r>
            <a:r>
              <a:rPr lang="en-GB" b="1" dirty="0" smtClean="0">
                <a:solidFill>
                  <a:srgbClr val="FF0000"/>
                </a:solidFill>
              </a:rPr>
              <a:t> 2014-2018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b="1" dirty="0" smtClean="0"/>
              <a:t>2014-15:</a:t>
            </a:r>
            <a:r>
              <a:rPr lang="en-GB" dirty="0" smtClean="0"/>
              <a:t> </a:t>
            </a:r>
            <a:r>
              <a:rPr lang="en-GB" dirty="0" err="1" smtClean="0"/>
              <a:t>uso</a:t>
            </a:r>
            <a:r>
              <a:rPr lang="en-GB" dirty="0" smtClean="0"/>
              <a:t> camera </a:t>
            </a:r>
            <a:r>
              <a:rPr lang="en-GB" dirty="0" err="1" smtClean="0"/>
              <a:t>pulita</a:t>
            </a:r>
            <a:r>
              <a:rPr lang="en-GB" dirty="0" smtClean="0"/>
              <a:t> ASTRA per </a:t>
            </a:r>
            <a:r>
              <a:rPr lang="en-GB" dirty="0" err="1" smtClean="0"/>
              <a:t>finalizzazione</a:t>
            </a:r>
            <a:r>
              <a:rPr lang="en-GB" dirty="0" smtClean="0"/>
              <a:t> </a:t>
            </a:r>
            <a:r>
              <a:rPr lang="en-GB" dirty="0" err="1" smtClean="0"/>
              <a:t>ottimizzazione</a:t>
            </a:r>
            <a:r>
              <a:rPr lang="en-GB" dirty="0" smtClean="0"/>
              <a:t> </a:t>
            </a:r>
            <a:r>
              <a:rPr lang="en-GB" dirty="0" err="1" smtClean="0"/>
              <a:t>montaggio</a:t>
            </a:r>
            <a:r>
              <a:rPr lang="en-GB" dirty="0" smtClean="0"/>
              <a:t> GEM </a:t>
            </a:r>
            <a:r>
              <a:rPr lang="en-GB" dirty="0" err="1" smtClean="0"/>
              <a:t>e</a:t>
            </a:r>
            <a:r>
              <a:rPr lang="en-GB" dirty="0" smtClean="0"/>
              <a:t> R&amp;D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b="1" dirty="0" smtClean="0"/>
              <a:t>2015-2017:  </a:t>
            </a:r>
            <a:r>
              <a:rPr lang="en-GB" i="1" dirty="0" err="1" smtClean="0"/>
              <a:t>Inizio</a:t>
            </a:r>
            <a:r>
              <a:rPr lang="en-GB" i="1" dirty="0" smtClean="0"/>
              <a:t> </a:t>
            </a:r>
            <a:r>
              <a:rPr lang="en-GB" i="1" dirty="0" err="1" smtClean="0"/>
              <a:t>produzione</a:t>
            </a:r>
            <a:r>
              <a:rPr lang="en-GB" i="1" dirty="0" smtClean="0"/>
              <a:t> </a:t>
            </a:r>
            <a:r>
              <a:rPr lang="en-GB" i="1" dirty="0" err="1" smtClean="0"/>
              <a:t>camere</a:t>
            </a:r>
            <a:r>
              <a:rPr lang="en-GB" i="1" dirty="0" smtClean="0"/>
              <a:t> GEM slice test(2015) full production (2016-17)</a:t>
            </a:r>
          </a:p>
          <a:p>
            <a:pPr lvl="1">
              <a:buFontTx/>
              <a:buChar char="-"/>
            </a:pPr>
            <a:r>
              <a:rPr lang="en-GB" dirty="0" smtClean="0"/>
              <a:t> </a:t>
            </a:r>
            <a:r>
              <a:rPr lang="en-GB" dirty="0" err="1" smtClean="0"/>
              <a:t>utilizzo</a:t>
            </a:r>
            <a:r>
              <a:rPr lang="en-GB" dirty="0" smtClean="0"/>
              <a:t> 20 </a:t>
            </a:r>
            <a:r>
              <a:rPr lang="en-GB" dirty="0" err="1" smtClean="0"/>
              <a:t>mq</a:t>
            </a:r>
            <a:r>
              <a:rPr lang="en-GB" dirty="0" smtClean="0"/>
              <a:t> camera </a:t>
            </a:r>
            <a:r>
              <a:rPr lang="en-GB" dirty="0" err="1" smtClean="0"/>
              <a:t>pulita</a:t>
            </a:r>
            <a:r>
              <a:rPr lang="en-GB" dirty="0" smtClean="0"/>
              <a:t> (</a:t>
            </a:r>
            <a:r>
              <a:rPr lang="en-GB" dirty="0" err="1" smtClean="0"/>
              <a:t>classe</a:t>
            </a:r>
            <a:r>
              <a:rPr lang="en-GB" dirty="0" smtClean="0"/>
              <a:t> 1000)  </a:t>
            </a:r>
          </a:p>
          <a:p>
            <a:r>
              <a:rPr lang="en-GB" dirty="0" smtClean="0"/>
              <a:t>	- ~20 </a:t>
            </a:r>
            <a:r>
              <a:rPr lang="en-GB" dirty="0" err="1" smtClean="0"/>
              <a:t>mq</a:t>
            </a:r>
            <a:r>
              <a:rPr lang="en-GB" dirty="0" smtClean="0"/>
              <a:t> per test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qualita</a:t>
            </a:r>
            <a:r>
              <a:rPr lang="en-GB" dirty="0" smtClean="0"/>
              <a:t> GEM </a:t>
            </a:r>
            <a:r>
              <a:rPr lang="en-GB" dirty="0" err="1" smtClean="0"/>
              <a:t>e</a:t>
            </a:r>
            <a:r>
              <a:rPr lang="en-GB" dirty="0" smtClean="0"/>
              <a:t> R&amp;D RPC (lab. ASTRA)</a:t>
            </a:r>
          </a:p>
          <a:p>
            <a:r>
              <a:rPr lang="en-GB" dirty="0" smtClean="0"/>
              <a:t>	- ~2 FTE/anno </a:t>
            </a:r>
            <a:r>
              <a:rPr lang="en-GB" dirty="0" err="1" smtClean="0"/>
              <a:t>tecnici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supporto</a:t>
            </a:r>
            <a:endParaRPr lang="en-GB" dirty="0"/>
          </a:p>
        </p:txBody>
      </p:sp>
      <p:grpSp>
        <p:nvGrpSpPr>
          <p:cNvPr id="6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0" name="Action Button: Custom 9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609601" y="1206500"/>
          <a:ext cx="7315199" cy="2379441"/>
        </p:xfrm>
        <a:graphic>
          <a:graphicData uri="http://schemas.openxmlformats.org/drawingml/2006/table">
            <a:tbl>
              <a:tblPr/>
              <a:tblGrid>
                <a:gridCol w="855913"/>
                <a:gridCol w="855913"/>
                <a:gridCol w="524959"/>
                <a:gridCol w="604844"/>
                <a:gridCol w="582020"/>
                <a:gridCol w="570608"/>
                <a:gridCol w="855913"/>
                <a:gridCol w="855913"/>
                <a:gridCol w="855913"/>
                <a:gridCol w="753203"/>
              </a:tblGrid>
              <a:tr h="1692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LNF</a:t>
                      </a: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FTE Tot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FTE Tot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FTE Tot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FTE tot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ANALISI</a:t>
                      </a: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RPC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GEM1/1</a:t>
                      </a:r>
                    </a:p>
                  </a:txBody>
                  <a:tcPr marL="9510" marR="9510" marT="9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8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CSN1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CSN5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Altro (PON, EU)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attivita' CMS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Operation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LS1/fase1</a:t>
                      </a:r>
                    </a:p>
                  </a:txBody>
                  <a:tcPr marL="9510" marR="9510" marT="9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fase 2 R&amp;D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new 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5,8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6,1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3,3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2,4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5,3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5,3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183"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9510" marR="9510" marT="9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4,8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693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10" marR="9510" marT="95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1079500" y="5578875"/>
            <a:ext cx="69977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NOTA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008000"/>
                </a:solidFill>
              </a:rPr>
              <a:t>Da</a:t>
            </a:r>
            <a:r>
              <a:rPr lang="en-GB" b="1" dirty="0" smtClean="0">
                <a:solidFill>
                  <a:srgbClr val="008000"/>
                </a:solidFill>
              </a:rPr>
              <a:t> </a:t>
            </a:r>
            <a:r>
              <a:rPr lang="en-GB" b="1" dirty="0" err="1" smtClean="0">
                <a:solidFill>
                  <a:srgbClr val="008000"/>
                </a:solidFill>
              </a:rPr>
              <a:t>Gennaio</a:t>
            </a:r>
            <a:r>
              <a:rPr lang="en-GB" b="1" dirty="0" smtClean="0">
                <a:solidFill>
                  <a:srgbClr val="008000"/>
                </a:solidFill>
              </a:rPr>
              <a:t> 2015 </a:t>
            </a:r>
            <a:r>
              <a:rPr lang="en-GB" b="1" dirty="0" err="1" smtClean="0">
                <a:solidFill>
                  <a:srgbClr val="008000"/>
                </a:solidFill>
              </a:rPr>
              <a:t>nuovo</a:t>
            </a:r>
            <a:r>
              <a:rPr lang="en-GB" b="1" dirty="0" smtClean="0">
                <a:solidFill>
                  <a:srgbClr val="008000"/>
                </a:solidFill>
              </a:rPr>
              <a:t> </a:t>
            </a:r>
            <a:r>
              <a:rPr lang="en-GB" b="1" dirty="0" err="1" smtClean="0">
                <a:solidFill>
                  <a:srgbClr val="008000"/>
                </a:solidFill>
              </a:rPr>
              <a:t>responsabile</a:t>
            </a:r>
            <a:r>
              <a:rPr lang="en-GB" b="1" dirty="0" smtClean="0">
                <a:solidFill>
                  <a:srgbClr val="008000"/>
                </a:solidFill>
              </a:rPr>
              <a:t> locale CMS: Luigi </a:t>
            </a:r>
            <a:r>
              <a:rPr lang="en-GB" b="1" dirty="0" err="1" smtClean="0">
                <a:solidFill>
                  <a:srgbClr val="008000"/>
                </a:solidFill>
              </a:rPr>
              <a:t>Benussi</a:t>
            </a:r>
            <a:endParaRPr lang="en-GB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000" y="1172634"/>
            <a:ext cx="2826000" cy="12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26530" y="2637368"/>
            <a:ext cx="7890941" cy="3200399"/>
          </a:xfrm>
          <a:ln>
            <a:solidFill>
              <a:srgbClr val="008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Chalkboard" pitchFamily="-112" charset="0"/>
              </a:rPr>
              <a:t>Il </a:t>
            </a:r>
            <a:r>
              <a:rPr lang="en-US" sz="2400" dirty="0" err="1" smtClean="0">
                <a:latin typeface="Chalkboard" pitchFamily="-112" charset="0"/>
              </a:rPr>
              <a:t>gruppo</a:t>
            </a:r>
            <a:r>
              <a:rPr lang="en-US" sz="2400" dirty="0" smtClean="0">
                <a:latin typeface="Chalkboard" pitchFamily="-112" charset="0"/>
              </a:rPr>
              <a:t> LNF:</a:t>
            </a:r>
          </a:p>
          <a:p>
            <a:r>
              <a:rPr lang="en-US" sz="2400" i="1" dirty="0" smtClean="0">
                <a:latin typeface="Chalkboard" pitchFamily="-112" charset="0"/>
              </a:rPr>
              <a:t>R</a:t>
            </a:r>
            <a:r>
              <a:rPr lang="en-US" sz="2400" i="1" dirty="0">
                <a:latin typeface="Chalkboard" pitchFamily="-112" charset="0"/>
              </a:rPr>
              <a:t>. </a:t>
            </a:r>
            <a:r>
              <a:rPr lang="en-US" sz="2400" i="1" dirty="0" err="1">
                <a:latin typeface="Chalkboard" pitchFamily="-112" charset="0"/>
              </a:rPr>
              <a:t>Baldini</a:t>
            </a:r>
            <a:r>
              <a:rPr lang="en-US" sz="2400" i="1" dirty="0">
                <a:latin typeface="Chalkboard" pitchFamily="-112" charset="0"/>
              </a:rPr>
              <a:t> </a:t>
            </a:r>
            <a:r>
              <a:rPr lang="en-US" sz="2400" i="1" dirty="0" err="1">
                <a:latin typeface="Chalkboard" pitchFamily="-112" charset="0"/>
              </a:rPr>
              <a:t>Ferroli</a:t>
            </a:r>
            <a:r>
              <a:rPr lang="en-US" sz="2400" i="1" dirty="0">
                <a:latin typeface="Chalkboard" pitchFamily="-112" charset="0"/>
              </a:rPr>
              <a:t>, </a:t>
            </a:r>
            <a:r>
              <a:rPr lang="en-US" sz="2400" i="1" dirty="0" err="1" smtClean="0">
                <a:latin typeface="Chalkboard" pitchFamily="-112" charset="0"/>
              </a:rPr>
              <a:t>M.Bertani</a:t>
            </a:r>
            <a:r>
              <a:rPr lang="en-US" sz="2400" i="1" dirty="0" smtClean="0">
                <a:latin typeface="Chalkboard" pitchFamily="-112" charset="0"/>
              </a:rPr>
              <a:t> </a:t>
            </a:r>
            <a:r>
              <a:rPr lang="en-US" sz="2400" i="1" dirty="0">
                <a:latin typeface="Chalkboard" pitchFamily="-112" charset="0"/>
              </a:rPr>
              <a:t>(resp. loc.), A. </a:t>
            </a:r>
            <a:r>
              <a:rPr lang="en-US" sz="2400" i="1" dirty="0" err="1">
                <a:latin typeface="Chalkboard" pitchFamily="-112" charset="0"/>
              </a:rPr>
              <a:t>Calcaterra</a:t>
            </a:r>
            <a:r>
              <a:rPr lang="en-US" sz="2400" i="1" dirty="0">
                <a:latin typeface="Chalkboard" pitchFamily="-112" charset="0"/>
              </a:rPr>
              <a:t> (resp. MAE project), G. </a:t>
            </a:r>
            <a:r>
              <a:rPr lang="en-US" sz="2400" i="1" dirty="0" err="1">
                <a:latin typeface="Chalkboard" pitchFamily="-112" charset="0"/>
              </a:rPr>
              <a:t>Felici</a:t>
            </a:r>
            <a:r>
              <a:rPr lang="en-US" sz="2400" i="1" dirty="0">
                <a:latin typeface="Chalkboard" pitchFamily="-112" charset="0"/>
              </a:rPr>
              <a:t>, P. </a:t>
            </a:r>
            <a:r>
              <a:rPr lang="en-US" sz="2400" i="1" dirty="0" err="1">
                <a:latin typeface="Chalkboard" pitchFamily="-112" charset="0"/>
              </a:rPr>
              <a:t>Patteri</a:t>
            </a:r>
            <a:r>
              <a:rPr lang="en-US" sz="2400" i="1" dirty="0">
                <a:latin typeface="Chalkboard" pitchFamily="-112" charset="0"/>
              </a:rPr>
              <a:t>, Y. Wang (</a:t>
            </a:r>
            <a:r>
              <a:rPr lang="en-US" sz="2400" i="1" dirty="0" err="1">
                <a:latin typeface="Chalkboard" pitchFamily="-112" charset="0"/>
              </a:rPr>
              <a:t>borsista</a:t>
            </a:r>
            <a:r>
              <a:rPr lang="en-US" sz="2400" i="1" dirty="0">
                <a:latin typeface="Chalkboard" pitchFamily="-112" charset="0"/>
              </a:rPr>
              <a:t>),  A. </a:t>
            </a:r>
            <a:r>
              <a:rPr lang="en-US" sz="2400" i="1" dirty="0" err="1" smtClean="0">
                <a:latin typeface="Chalkboard" pitchFamily="-112" charset="0"/>
              </a:rPr>
              <a:t>Zallo</a:t>
            </a:r>
            <a:r>
              <a:rPr lang="en-US" sz="2400" i="1" dirty="0">
                <a:latin typeface="Chalkboard" pitchFamily="-112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Chalkboard" pitchFamily="-112" charset="0"/>
              </a:rPr>
              <a:t>and </a:t>
            </a:r>
            <a:r>
              <a:rPr lang="en-US" sz="2400" i="1" dirty="0">
                <a:solidFill>
                  <a:srgbClr val="FF0000"/>
                </a:solidFill>
                <a:latin typeface="Chalkboard" pitchFamily="-112" charset="0"/>
              </a:rPr>
              <a:t>J. Dong (IHEP)  </a:t>
            </a:r>
            <a:endParaRPr lang="en-US" sz="2400" i="1" dirty="0" smtClean="0">
              <a:solidFill>
                <a:srgbClr val="FF0000"/>
              </a:solidFill>
              <a:latin typeface="Chalkboard" pitchFamily="-112" charset="0"/>
            </a:endParaRPr>
          </a:p>
          <a:p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In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collaborazione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con: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S.Cerioni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(SP),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L.Passamonti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D.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Pierluigi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A. Russo (SSE), D.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Riondino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G.Corradi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M.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Gatta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(SEA) </a:t>
            </a:r>
          </a:p>
          <a:p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e, con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fondi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FAI: E.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Tskhadadze</a:t>
            </a:r>
            <a:endParaRPr lang="en-US" sz="2400" i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halkboard" pitchFamily="-112" charset="0"/>
            </a:endParaRP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40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D1751-3C9A-4DD9-8230-7768521B3C1F}" type="slidenum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43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147" name="CasellaDiTesto 2"/>
          <p:cNvSpPr txBox="1">
            <a:spLocks noChangeArrowheads="1"/>
          </p:cNvSpPr>
          <p:nvPr/>
        </p:nvSpPr>
        <p:spPr bwMode="auto">
          <a:xfrm>
            <a:off x="1979613" y="3141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it-IT" sz="2400" b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06372" y="336550"/>
            <a:ext cx="693125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The MAE-MOST 2013-2015 CGEM Project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14808" y="1192312"/>
            <a:ext cx="9129192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buClr>
                <a:srgbClr val="333399"/>
              </a:buClr>
              <a:buSzPct val="85000"/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construction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test of a CGEM prototype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</a:p>
          <a:p>
            <a:pPr>
              <a:lnSpc>
                <a:spcPct val="80000"/>
              </a:lnSpc>
              <a:buClr>
                <a:srgbClr val="333399"/>
              </a:buClr>
              <a:buSzPct val="85000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to be used as the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 of a new CGEM Inner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buClr>
                <a:srgbClr val="333399"/>
              </a:buClr>
              <a:buSzPct val="85000"/>
              <a:buFont typeface="Arial" pitchFamily="34" charset="0"/>
              <a:buChar char="•"/>
            </a:pP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buClr>
                <a:srgbClr val="333399"/>
              </a:buClr>
              <a:buSzPct val="85000"/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construction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test of an analog readout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buClr>
                <a:srgbClr val="333399"/>
              </a:buClr>
              <a:buSzPct val="85000"/>
              <a:buFont typeface="Arial" pitchFamily="34" charset="0"/>
              <a:buChar char="•"/>
            </a:pP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buClr>
                <a:srgbClr val="333399"/>
              </a:buClr>
              <a:buSzPct val="85000"/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(euros)  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provided by INFN, MAE and MOST within the Executive Program for Scientific and Technological Cooperation for 2013-2015: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360K€, in three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endParaRPr lang="en-US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77293" y="3162052"/>
            <a:ext cx="49065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for the inners tracking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detector: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capability: ~10</a:t>
            </a:r>
            <a:r>
              <a:rPr lang="en-US" sz="2000" baseline="30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Hz/cm</a:t>
            </a:r>
            <a:r>
              <a:rPr lang="en-US" sz="2000" baseline="30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sz="2000" dirty="0" smtClean="0">
                <a:solidFill>
                  <a:srgbClr val="1808E6"/>
                </a:solidFill>
                <a:latin typeface="Times New Roman"/>
                <a:cs typeface="Times New Roman"/>
              </a:rPr>
              <a:t>σ</a:t>
            </a:r>
            <a:r>
              <a:rPr lang="en-US" sz="2000" baseline="-25000" dirty="0" err="1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~100</a:t>
            </a:r>
            <a:r>
              <a:rPr lang="el-GR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 </a:t>
            </a:r>
            <a:r>
              <a:rPr lang="el-GR" sz="2000" dirty="0" smtClean="0">
                <a:solidFill>
                  <a:srgbClr val="1808E6"/>
                </a:solidFill>
                <a:latin typeface="Times New Roman"/>
                <a:cs typeface="Times New Roman"/>
              </a:rPr>
              <a:t>σ</a:t>
            </a:r>
            <a:r>
              <a:rPr lang="en-US" sz="2000" baseline="-25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1mm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resolution: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sz="2000" dirty="0" smtClean="0">
                <a:solidFill>
                  <a:srgbClr val="1808E6"/>
                </a:solidFill>
                <a:latin typeface="Times New Roman"/>
                <a:cs typeface="Times New Roman"/>
              </a:rPr>
              <a:t>σ</a:t>
            </a:r>
            <a:r>
              <a:rPr lang="en-US" sz="2000" baseline="-25000" dirty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</a:t>
            </a:r>
            <a:r>
              <a:rPr lang="en-US" sz="2000" baseline="-25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~0.5% @1GeV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= ~98%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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1.5%  all layers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Coverage: 93% 4</a:t>
            </a:r>
            <a:r>
              <a:rPr lang="el-GR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US" sz="2000" dirty="0" smtClean="0">
              <a:solidFill>
                <a:srgbClr val="1808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duration ~ 5 </a:t>
            </a:r>
            <a:r>
              <a:rPr lang="en-US" sz="200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8533" y="3860800"/>
            <a:ext cx="3098799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BESIII </a:t>
            </a:r>
            <a:r>
              <a:rPr lang="en-US" sz="2000" dirty="0" err="1" smtClean="0">
                <a:solidFill>
                  <a:srgbClr val="FF0000"/>
                </a:solidFill>
              </a:rPr>
              <a:t>Collab</a:t>
            </a:r>
            <a:r>
              <a:rPr lang="en-US" sz="2000" dirty="0" smtClean="0">
                <a:solidFill>
                  <a:srgbClr val="FF0000"/>
                </a:solidFill>
              </a:rPr>
              <a:t>. on 30/6/2014 has approved the CGEM-IT construction !!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05503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81648"/>
            <a:ext cx="395552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D1751-3C9A-4DD9-8230-7768521B3C1F}" type="slidenum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44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147" name="CasellaDiTesto 2"/>
          <p:cNvSpPr txBox="1">
            <a:spLocks noChangeArrowheads="1"/>
          </p:cNvSpPr>
          <p:nvPr/>
        </p:nvSpPr>
        <p:spPr bwMode="auto">
          <a:xfrm>
            <a:off x="7236295" y="3797672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it-IT" sz="2400" b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84627" y="44450"/>
            <a:ext cx="367408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The BESIII CGEM-IT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gem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/>
        </p:blipFill>
        <p:spPr>
          <a:xfrm>
            <a:off x="457200" y="557312"/>
            <a:ext cx="8229600" cy="302732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95370" y="3330525"/>
            <a:ext cx="7616990" cy="25553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Monotype Sorts"/>
              <a:buChar char="z"/>
              <a:defRPr kumimoji="1" sz="1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Monotype Sorts"/>
              <a:buChar char="y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Monotype Sorts"/>
              <a:buChar char="x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•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active layers: 3 (independent chambers)</a:t>
            </a:r>
          </a:p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area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 length 532 mm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L2 length: 690 mm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L3 length: 847 mm </a:t>
            </a:r>
          </a:p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kern="0" dirty="0" smtClean="0">
                <a:solidFill>
                  <a:srgbClr val="1808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radius: 78 mm, Outer radius: 178 mm</a:t>
            </a:r>
          </a:p>
          <a:p>
            <a:pPr>
              <a:lnSpc>
                <a:spcPct val="120000"/>
              </a:lnSpc>
              <a:buFont typeface="Monotype Sorts"/>
              <a:buBlip>
                <a:blip r:embed="rId5"/>
              </a:buBlip>
            </a:pPr>
            <a:r>
              <a:rPr lang="en-US" sz="2000" b="1" kern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000" b="1" kern="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Rohacell</a:t>
            </a:r>
            <a:r>
              <a:rPr lang="en-US" sz="2000" b="1" kern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supports and anodes: material budget &lt; 1%!</a:t>
            </a:r>
            <a:endParaRPr lang="en-US" sz="2000" b="1" kern="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2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92" y="2021442"/>
            <a:ext cx="7920000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D1751-3C9A-4DD9-8230-7768521B3C1F}" type="slidenum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45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147" name="CasellaDiTesto 2"/>
          <p:cNvSpPr txBox="1">
            <a:spLocks noChangeArrowheads="1"/>
          </p:cNvSpPr>
          <p:nvPr/>
        </p:nvSpPr>
        <p:spPr bwMode="auto">
          <a:xfrm>
            <a:off x="1979613" y="29130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2400" b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84627" y="44450"/>
            <a:ext cx="352660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Financial </a:t>
            </a:r>
            <a:r>
              <a:rPr lang="it-IT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cooperation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32079" y="722412"/>
            <a:ext cx="88007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0070C0"/>
                </a:solidFill>
                <a:latin typeface="Tahoma"/>
              </a:rPr>
              <a:t>The full construction cost for 3 CGEM layers is about 990 </a:t>
            </a:r>
            <a:r>
              <a:rPr lang="en-US" sz="1800" b="0" dirty="0">
                <a:solidFill>
                  <a:srgbClr val="0070C0"/>
                </a:solidFill>
                <a:latin typeface="Tahoma"/>
              </a:rPr>
              <a:t>k€ </a:t>
            </a:r>
            <a:r>
              <a:rPr lang="en-US" sz="1800" b="0" dirty="0" smtClean="0">
                <a:solidFill>
                  <a:srgbClr val="0070C0"/>
                </a:solidFill>
                <a:latin typeface="Tahoma"/>
              </a:rPr>
              <a:t>(not including manpower, integration and installation).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Tahoma"/>
              </a:rPr>
              <a:t>INFN has requested </a:t>
            </a:r>
            <a:r>
              <a:rPr lang="en-US" sz="1800" b="0" dirty="0" smtClean="0">
                <a:solidFill>
                  <a:srgbClr val="008000"/>
                </a:solidFill>
                <a:latin typeface="Tahoma"/>
              </a:rPr>
              <a:t>a minimum </a:t>
            </a:r>
            <a:r>
              <a:rPr lang="en-US" sz="1800" b="0" dirty="0" smtClean="0">
                <a:solidFill>
                  <a:srgbClr val="008000"/>
                </a:solidFill>
                <a:latin typeface="Tahoma"/>
              </a:rPr>
              <a:t>external contribution of ~200 </a:t>
            </a:r>
            <a:r>
              <a:rPr lang="en-US" sz="1800" b="0" dirty="0">
                <a:solidFill>
                  <a:srgbClr val="008000"/>
                </a:solidFill>
                <a:latin typeface="Tahoma"/>
              </a:rPr>
              <a:t>k€.</a:t>
            </a:r>
          </a:p>
        </p:txBody>
      </p:sp>
      <p:sp>
        <p:nvSpPr>
          <p:cNvPr id="8" name="Rectangle 11"/>
          <p:cNvSpPr/>
          <p:nvPr/>
        </p:nvSpPr>
        <p:spPr>
          <a:xfrm>
            <a:off x="467544" y="1652110"/>
            <a:ext cx="8194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Tahoma"/>
              </a:rPr>
              <a:t>+ Exec. </a:t>
            </a:r>
            <a:r>
              <a:rPr lang="en-US" sz="1800" dirty="0" err="1">
                <a:solidFill>
                  <a:srgbClr val="FF0000"/>
                </a:solidFill>
                <a:latin typeface="Tahoma"/>
              </a:rPr>
              <a:t>P</a:t>
            </a:r>
            <a:r>
              <a:rPr lang="en-US" sz="1800" dirty="0" err="1" smtClean="0">
                <a:solidFill>
                  <a:srgbClr val="FF0000"/>
                </a:solidFill>
                <a:latin typeface="Tahoma"/>
              </a:rPr>
              <a:t>rog</a:t>
            </a:r>
            <a:r>
              <a:rPr lang="en-US" sz="1800" dirty="0" smtClean="0">
                <a:solidFill>
                  <a:srgbClr val="FF0000"/>
                </a:solidFill>
                <a:latin typeface="Tahoma"/>
              </a:rPr>
              <a:t>. 70 k€ from IHEP for manpower within INFN-MAE-MOST</a:t>
            </a:r>
            <a:endParaRPr lang="en-US" sz="1800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10" name="Right Brace 10"/>
          <p:cNvSpPr/>
          <p:nvPr/>
        </p:nvSpPr>
        <p:spPr>
          <a:xfrm rot="16200000">
            <a:off x="3515223" y="481807"/>
            <a:ext cx="666750" cy="3675062"/>
          </a:xfrm>
          <a:prstGeom prst="rightBrac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639144" y="2552328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Mainz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Uppsala </a:t>
            </a:r>
            <a:endParaRPr lang="it-IT" sz="2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341" y="5613404"/>
            <a:ext cx="145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(LNF, FE, TO)</a:t>
            </a:r>
            <a:endParaRPr lang="en-US" sz="1600" b="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13661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280390" y="1472337"/>
            <a:ext cx="8554577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new call, first of </a:t>
            </a: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its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kind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it-IT" sz="2200" b="1" dirty="0">
              <a:solidFill>
                <a:srgbClr val="009900"/>
              </a:solidFill>
              <a:latin typeface="Times New Roman"/>
              <a:cs typeface="Times New Roman"/>
              <a:sym typeface="Symbol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merging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old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intersectorial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calls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with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calls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for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cooperation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with Third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Countries</a:t>
            </a:r>
            <a:endParaRPr lang="it-IT" sz="2200" dirty="0" smtClean="0">
              <a:solidFill>
                <a:srgbClr val="1808E6"/>
              </a:solidFill>
              <a:latin typeface="Times New Roman"/>
              <a:cs typeface="Times New Roman"/>
              <a:sym typeface="Symbol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funding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secondments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from EU to IHEP</a:t>
            </a:r>
          </a:p>
          <a:p>
            <a:pPr lvl="1"/>
            <a:endParaRPr lang="en-US" sz="1000" dirty="0" smtClean="0">
              <a:solidFill>
                <a:srgbClr val="1808E6"/>
              </a:solidFill>
              <a:latin typeface="Times New Roman"/>
              <a:cs typeface="Times New Roman"/>
              <a:sym typeface="Symbol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application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to fund </a:t>
            </a: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secondments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focused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on the BESIII CGEM-IT:</a:t>
            </a:r>
            <a:endParaRPr lang="it-IT" sz="2200" b="1" dirty="0">
              <a:solidFill>
                <a:srgbClr val="009900"/>
              </a:solidFill>
              <a:latin typeface="Times New Roman"/>
              <a:cs typeface="Times New Roman"/>
              <a:sym typeface="Symbol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title: “An </a:t>
            </a:r>
            <a:r>
              <a:rPr lang="en-US" sz="2200" dirty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innovative </a:t>
            </a:r>
            <a:r>
              <a:rPr lang="en-US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CGEM </a:t>
            </a:r>
            <a:r>
              <a:rPr lang="en-US" sz="2200" dirty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Inner Tracker for the BESIII </a:t>
            </a:r>
            <a:r>
              <a:rPr lang="en-US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Spectrometer”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one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of the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only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two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applications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from INFN</a:t>
            </a:r>
            <a:endParaRPr lang="it-IT" sz="2200" dirty="0">
              <a:solidFill>
                <a:srgbClr val="1808E6"/>
              </a:solidFill>
              <a:latin typeface="Times New Roman"/>
              <a:cs typeface="Times New Roman"/>
              <a:sym typeface="Symbol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it-IT" sz="1000" b="1" dirty="0">
              <a:solidFill>
                <a:srgbClr val="009900"/>
              </a:solidFill>
              <a:latin typeface="Times New Roman"/>
              <a:cs typeface="Times New Roman"/>
              <a:sym typeface="Symbol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INFN-IHEP  </a:t>
            </a: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cooperation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seed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of EU-IHEP </a:t>
            </a:r>
            <a:r>
              <a:rPr lang="it-IT" sz="2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cooperation</a:t>
            </a:r>
            <a:r>
              <a:rPr lang="it-IT" sz="2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:</a:t>
            </a:r>
            <a:endParaRPr lang="it-IT" sz="2200" b="1" dirty="0">
              <a:solidFill>
                <a:srgbClr val="009900"/>
              </a:solidFill>
              <a:latin typeface="Times New Roman"/>
              <a:cs typeface="Times New Roman"/>
              <a:sym typeface="Symbol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significant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it-IT" sz="2200" dirty="0" err="1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contribution</a:t>
            </a:r>
            <a:r>
              <a:rPr lang="it-IT" sz="2200" dirty="0" smtClean="0">
                <a:solidFill>
                  <a:srgbClr val="1808E6"/>
                </a:solidFill>
                <a:latin typeface="Times New Roman"/>
                <a:cs typeface="Times New Roman"/>
                <a:sym typeface="Symbol"/>
              </a:rPr>
              <a:t> from Mainz (U+HIM) and Uppsala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D1751-3C9A-4DD9-8230-7768521B3C1F}" type="slidenum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46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147" name="CasellaDiTesto 2"/>
          <p:cNvSpPr txBox="1">
            <a:spLocks noChangeArrowheads="1"/>
          </p:cNvSpPr>
          <p:nvPr/>
        </p:nvSpPr>
        <p:spPr bwMode="auto">
          <a:xfrm>
            <a:off x="4465603" y="35734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it-IT" sz="2400" b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36682" y="476250"/>
            <a:ext cx="7041992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application</a:t>
            </a: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to H2020-MSCA-RISE-2014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1/7/2014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51409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D1751-3C9A-4DD9-8230-7768521B3C1F}" type="slidenum">
              <a:rPr lang="it-IT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47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147" name="CasellaDiTesto 2"/>
          <p:cNvSpPr txBox="1">
            <a:spLocks noChangeArrowheads="1"/>
          </p:cNvSpPr>
          <p:nvPr/>
        </p:nvSpPr>
        <p:spPr bwMode="auto">
          <a:xfrm>
            <a:off x="2068513" y="31797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it-IT" sz="2400" b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73527" y="82550"/>
            <a:ext cx="2702599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CGEM-IT 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plans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uppo 35"/>
          <p:cNvGrpSpPr>
            <a:grpSpLocks noChangeAspect="1"/>
          </p:cNvGrpSpPr>
          <p:nvPr/>
        </p:nvGrpSpPr>
        <p:grpSpPr>
          <a:xfrm>
            <a:off x="52388" y="-7925"/>
            <a:ext cx="9155092" cy="6715385"/>
            <a:chOff x="0" y="16990"/>
            <a:chExt cx="9301573" cy="6822831"/>
          </a:xfrm>
        </p:grpSpPr>
        <p:pic>
          <p:nvPicPr>
            <p:cNvPr id="37" name="Picture 3" descr="cgem20140515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0" y="220133"/>
              <a:ext cx="9144000" cy="6619688"/>
            </a:xfrm>
            <a:prstGeom prst="rect">
              <a:avLst/>
            </a:prstGeom>
          </p:spPr>
        </p:pic>
        <p:grpSp>
          <p:nvGrpSpPr>
            <p:cNvPr id="4" name="Gruppo 37"/>
            <p:cNvGrpSpPr/>
            <p:nvPr/>
          </p:nvGrpSpPr>
          <p:grpSpPr>
            <a:xfrm>
              <a:off x="2401819" y="16990"/>
              <a:ext cx="6899754" cy="6822831"/>
              <a:chOff x="2401819" y="16990"/>
              <a:chExt cx="6899754" cy="6822831"/>
            </a:xfrm>
          </p:grpSpPr>
          <p:sp>
            <p:nvSpPr>
              <p:cNvPr id="39" name="TextBox 5"/>
              <p:cNvSpPr txBox="1"/>
              <p:nvPr/>
            </p:nvSpPr>
            <p:spPr>
              <a:xfrm>
                <a:off x="2401819" y="16990"/>
                <a:ext cx="637514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C5986"/>
                    </a:solidFill>
                  </a:rPr>
                  <a:t>2013</a:t>
                </a:r>
                <a:endParaRPr lang="en-US" sz="1600" b="1" dirty="0">
                  <a:solidFill>
                    <a:srgbClr val="0C5986"/>
                  </a:solidFill>
                </a:endParaRPr>
              </a:p>
            </p:txBody>
          </p:sp>
          <p:sp>
            <p:nvSpPr>
              <p:cNvPr id="40" name="TextBox 6"/>
              <p:cNvSpPr txBox="1"/>
              <p:nvPr/>
            </p:nvSpPr>
            <p:spPr>
              <a:xfrm>
                <a:off x="4250256" y="16990"/>
                <a:ext cx="637514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C5986"/>
                    </a:solidFill>
                  </a:rPr>
                  <a:t>2014</a:t>
                </a:r>
                <a:endParaRPr lang="en-US" sz="1600" b="1" dirty="0">
                  <a:solidFill>
                    <a:srgbClr val="0C5986"/>
                  </a:solidFill>
                </a:endParaRPr>
              </a:p>
            </p:txBody>
          </p:sp>
          <p:sp>
            <p:nvSpPr>
              <p:cNvPr id="41" name="TextBox 7"/>
              <p:cNvSpPr txBox="1"/>
              <p:nvPr/>
            </p:nvSpPr>
            <p:spPr>
              <a:xfrm>
                <a:off x="5943590" y="33923"/>
                <a:ext cx="600645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C5986"/>
                    </a:solidFill>
                  </a:rPr>
                  <a:t>2015</a:t>
                </a:r>
                <a:endParaRPr lang="en-US" sz="1600" b="1" dirty="0">
                  <a:solidFill>
                    <a:srgbClr val="0C5986"/>
                  </a:solidFill>
                </a:endParaRPr>
              </a:p>
            </p:txBody>
          </p:sp>
          <p:sp>
            <p:nvSpPr>
              <p:cNvPr id="42" name="TextBox 8"/>
              <p:cNvSpPr txBox="1"/>
              <p:nvPr/>
            </p:nvSpPr>
            <p:spPr>
              <a:xfrm>
                <a:off x="7772390" y="33923"/>
                <a:ext cx="600645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C5986"/>
                    </a:solidFill>
                  </a:rPr>
                  <a:t>2016</a:t>
                </a:r>
                <a:endParaRPr lang="en-US" sz="1600" b="1" dirty="0">
                  <a:solidFill>
                    <a:srgbClr val="0C5986"/>
                  </a:solidFill>
                </a:endParaRPr>
              </a:p>
            </p:txBody>
          </p:sp>
          <p:sp>
            <p:nvSpPr>
              <p:cNvPr id="43" name="TextBox 9"/>
              <p:cNvSpPr txBox="1"/>
              <p:nvPr/>
            </p:nvSpPr>
            <p:spPr>
              <a:xfrm>
                <a:off x="6190800" y="640650"/>
                <a:ext cx="7688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8000FF"/>
                    </a:solidFill>
                  </a:rPr>
                  <a:t>R&amp;D</a:t>
                </a:r>
                <a:endParaRPr lang="en-US" sz="2400" b="1" dirty="0">
                  <a:solidFill>
                    <a:srgbClr val="8000FF"/>
                  </a:solidFill>
                </a:endParaRPr>
              </a:p>
            </p:txBody>
          </p:sp>
          <p:sp>
            <p:nvSpPr>
              <p:cNvPr id="44" name="TextBox 11"/>
              <p:cNvSpPr txBox="1"/>
              <p:nvPr/>
            </p:nvSpPr>
            <p:spPr>
              <a:xfrm>
                <a:off x="7164617" y="3121377"/>
                <a:ext cx="2099555" cy="844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6600"/>
                    </a:solidFill>
                  </a:rPr>
                  <a:t>second layer</a:t>
                </a:r>
              </a:p>
              <a:p>
                <a:r>
                  <a:rPr lang="en-US" sz="2400" dirty="0" smtClean="0">
                    <a:solidFill>
                      <a:srgbClr val="FF6600"/>
                    </a:solidFill>
                  </a:rPr>
                  <a:t>(n.1)</a:t>
                </a:r>
                <a:endParaRPr lang="en-US" sz="24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45" name="TextBox 12"/>
              <p:cNvSpPr txBox="1"/>
              <p:nvPr/>
            </p:nvSpPr>
            <p:spPr>
              <a:xfrm>
                <a:off x="7602055" y="4419591"/>
                <a:ext cx="1699518" cy="844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third layer</a:t>
                </a:r>
              </a:p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(n.3)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6" name="Straight Connector 13"/>
              <p:cNvCxnSpPr/>
              <p:nvPr/>
            </p:nvCxnSpPr>
            <p:spPr>
              <a:xfrm>
                <a:off x="4490574" y="491342"/>
                <a:ext cx="0" cy="6348479"/>
              </a:xfrm>
              <a:prstGeom prst="line">
                <a:avLst/>
              </a:prstGeom>
              <a:ln w="38100" cmpd="sng">
                <a:solidFill>
                  <a:srgbClr val="8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17"/>
              <p:cNvCxnSpPr/>
              <p:nvPr/>
            </p:nvCxnSpPr>
            <p:spPr>
              <a:xfrm flipV="1">
                <a:off x="3864051" y="3935210"/>
                <a:ext cx="509145" cy="301616"/>
              </a:xfrm>
              <a:prstGeom prst="straightConnector1">
                <a:avLst/>
              </a:prstGeom>
              <a:ln w="38100" cmpd="sng">
                <a:solidFill>
                  <a:srgbClr val="8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14"/>
              <p:cNvSpPr txBox="1"/>
              <p:nvPr/>
            </p:nvSpPr>
            <p:spPr>
              <a:xfrm>
                <a:off x="3284024" y="4181553"/>
                <a:ext cx="9196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800000"/>
                    </a:solidFill>
                  </a:rPr>
                  <a:t>today</a:t>
                </a:r>
                <a:endParaRPr lang="en-US" sz="2400" b="1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49" name="TextBox 19"/>
              <p:cNvSpPr txBox="1"/>
              <p:nvPr/>
            </p:nvSpPr>
            <p:spPr>
              <a:xfrm>
                <a:off x="4380305" y="6107287"/>
                <a:ext cx="1897704" cy="469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70C0"/>
                    </a:solidFill>
                  </a:rPr>
                  <a:t>electronics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0" name="TextBox 10"/>
              <p:cNvSpPr txBox="1"/>
              <p:nvPr/>
            </p:nvSpPr>
            <p:spPr>
              <a:xfrm>
                <a:off x="6343200" y="1704620"/>
                <a:ext cx="2255600" cy="469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C000"/>
                    </a:solidFill>
                  </a:rPr>
                  <a:t>f</a:t>
                </a:r>
                <a:r>
                  <a:rPr lang="en-US" sz="2400" b="1" dirty="0" smtClean="0">
                    <a:solidFill>
                      <a:srgbClr val="FFC000"/>
                    </a:solidFill>
                  </a:rPr>
                  <a:t>irst layer (n2)</a:t>
                </a:r>
                <a:endParaRPr lang="en-US" sz="2400" b="1" dirty="0">
                  <a:solidFill>
                    <a:srgbClr val="FFC000"/>
                  </a:solidFill>
                </a:endParaRPr>
              </a:p>
            </p:txBody>
          </p:sp>
        </p:grp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43" y="66604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1/7/2014</a:t>
            </a:r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6795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>
          <a:xfrm>
            <a:off x="1202784" y="57152"/>
            <a:ext cx="6346825" cy="665163"/>
          </a:xfrm>
        </p:spPr>
        <p:txBody>
          <a:bodyPr anchor="ctr"/>
          <a:lstStyle/>
          <a:p>
            <a:pPr algn="ctr"/>
            <a:r>
              <a:rPr lang="en-US" sz="27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Activity in 2014 at  LNF</a:t>
            </a:r>
            <a:endParaRPr lang="en-US" sz="2700" i="1" dirty="0">
              <a:solidFill>
                <a:srgbClr val="0000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89466"/>
            <a:ext cx="8128000" cy="594783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700"/>
              </a:spcBef>
            </a:pPr>
            <a:endParaRPr lang="en-US" sz="18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For the report of the group activity:</a:t>
            </a:r>
          </a:p>
          <a:p>
            <a:pPr lvl="1">
              <a:lnSpc>
                <a:spcPct val="80000"/>
              </a:lnSpc>
              <a:spcBef>
                <a:spcPts val="7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Annual Report on  SIS web page with </a:t>
            </a:r>
          </a:p>
          <a:p>
            <a:pPr marL="471487" lvl="1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The analysis status and results</a:t>
            </a: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CGEM </a:t>
            </a:r>
            <a:r>
              <a:rPr lang="en-US" sz="1800" dirty="0"/>
              <a:t>R&amp;D </a:t>
            </a:r>
            <a:r>
              <a:rPr lang="en-US" sz="1800" dirty="0" smtClean="0"/>
              <a:t>program: </a:t>
            </a:r>
            <a:endParaRPr lang="en-US" sz="1800" dirty="0" smtClean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  <a:spcBef>
                <a:spcPts val="7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cosmic </a:t>
            </a:r>
            <a:r>
              <a:rPr lang="en-US" sz="1800" dirty="0">
                <a:solidFill>
                  <a:srgbClr val="FF0000"/>
                </a:solidFill>
              </a:rPr>
              <a:t>ray setup </a:t>
            </a:r>
            <a:r>
              <a:rPr lang="en-US" sz="1800" dirty="0"/>
              <a:t>test </a:t>
            </a:r>
            <a:r>
              <a:rPr lang="en-US" sz="1800" dirty="0" smtClean="0"/>
              <a:t>with</a:t>
            </a:r>
          </a:p>
          <a:p>
            <a:pPr marL="868362" lvl="2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2 trigger counters, </a:t>
            </a:r>
          </a:p>
          <a:p>
            <a:pPr marL="868362" lvl="2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3 KLOE-type tracking GEM chambers, </a:t>
            </a:r>
          </a:p>
          <a:p>
            <a:pPr marL="868362" lvl="2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800" dirty="0" smtClean="0"/>
              <a:t> 1 BESIII (COMPASS -type test </a:t>
            </a:r>
          </a:p>
          <a:p>
            <a:pPr marL="868362" lvl="2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GEM chamber</a:t>
            </a:r>
          </a:p>
          <a:p>
            <a:pPr lvl="1">
              <a:lnSpc>
                <a:spcPct val="80000"/>
              </a:lnSpc>
              <a:spcBef>
                <a:spcPts val="700"/>
              </a:spcBef>
            </a:pPr>
            <a:r>
              <a:rPr lang="en-US" sz="1800" dirty="0" smtClean="0"/>
              <a:t>IT design and material procurement:</a:t>
            </a:r>
          </a:p>
          <a:p>
            <a:pPr lvl="2">
              <a:lnSpc>
                <a:spcPct val="80000"/>
              </a:lnSpc>
              <a:spcBef>
                <a:spcPts val="700"/>
              </a:spcBef>
            </a:pPr>
            <a:r>
              <a:rPr lang="en-US" sz="1800" dirty="0"/>
              <a:t>Finished GEMs and cathode sheet </a:t>
            </a:r>
            <a:endParaRPr lang="en-US" sz="1800" dirty="0" smtClean="0"/>
          </a:p>
          <a:p>
            <a:pPr marL="909637" lvl="2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800" dirty="0" smtClean="0"/>
              <a:t>Expected in </a:t>
            </a:r>
            <a:r>
              <a:rPr lang="en-US" sz="1800" dirty="0"/>
              <a:t>mid-July</a:t>
            </a:r>
          </a:p>
          <a:p>
            <a:pPr lvl="2">
              <a:lnSpc>
                <a:spcPct val="80000"/>
              </a:lnSpc>
              <a:spcBef>
                <a:spcPts val="700"/>
              </a:spcBef>
            </a:pPr>
            <a:r>
              <a:rPr lang="en-US" sz="1800" dirty="0"/>
              <a:t>Complete set of 5 molds should </a:t>
            </a:r>
          </a:p>
          <a:p>
            <a:pPr marL="909637" lvl="2" indent="0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800" dirty="0" smtClean="0"/>
              <a:t>Arrive in mid July, measured in clean room </a:t>
            </a:r>
          </a:p>
          <a:p>
            <a:pPr lvl="2">
              <a:lnSpc>
                <a:spcPct val="80000"/>
              </a:lnSpc>
              <a:spcBef>
                <a:spcPts val="700"/>
              </a:spcBef>
            </a:pPr>
            <a:r>
              <a:rPr lang="en-US" sz="1800" dirty="0"/>
              <a:t>Reinforcing rings </a:t>
            </a:r>
            <a:r>
              <a:rPr lang="en-US" sz="1800" dirty="0" smtClean="0"/>
              <a:t>just arrived</a:t>
            </a:r>
            <a:r>
              <a:rPr lang="en-US" sz="1800" dirty="0" smtClean="0"/>
              <a:t> </a:t>
            </a:r>
            <a:endParaRPr lang="en-US" sz="1800" b="1" dirty="0" smtClean="0"/>
          </a:p>
          <a:p>
            <a:pPr>
              <a:lnSpc>
                <a:spcPct val="80000"/>
              </a:lnSpc>
              <a:spcBef>
                <a:spcPts val="700"/>
              </a:spcBef>
            </a:pPr>
            <a:r>
              <a:rPr lang="en-US" sz="1800" b="1" dirty="0" smtClean="0"/>
              <a:t>One </a:t>
            </a:r>
            <a:r>
              <a:rPr lang="en-US" sz="1800" b="1" dirty="0"/>
              <a:t>IHEP </a:t>
            </a:r>
            <a:r>
              <a:rPr lang="en-US" sz="1800" b="1" dirty="0" smtClean="0"/>
              <a:t>researcher (Dong Jing)will be </a:t>
            </a:r>
            <a:r>
              <a:rPr lang="en-US" sz="1800" b="1" dirty="0"/>
              <a:t>working </a:t>
            </a:r>
            <a:r>
              <a:rPr lang="en-US" sz="1800" b="1" dirty="0" smtClean="0"/>
              <a:t>8 </a:t>
            </a:r>
            <a:r>
              <a:rPr lang="en-US" sz="1800" b="1" dirty="0"/>
              <a:t>months on the project,  </a:t>
            </a:r>
            <a:r>
              <a:rPr lang="en-US" sz="1800" b="1" dirty="0" smtClean="0"/>
              <a:t>starting in July</a:t>
            </a:r>
            <a:r>
              <a:rPr lang="en-US" sz="1800" b="1" dirty="0"/>
              <a:t>, </a:t>
            </a:r>
            <a:r>
              <a:rPr lang="en-US" sz="1800" dirty="0" smtClean="0"/>
              <a:t>in </a:t>
            </a:r>
            <a:r>
              <a:rPr lang="en-US" sz="1800" dirty="0"/>
              <a:t>the scheme of the </a:t>
            </a:r>
            <a:r>
              <a:rPr lang="en-US" sz="1800" dirty="0" smtClean="0"/>
              <a:t>INFN</a:t>
            </a:r>
            <a:r>
              <a:rPr lang="en-US" sz="1800" dirty="0"/>
              <a:t>-IHEP-MAE-</a:t>
            </a:r>
            <a:r>
              <a:rPr lang="en-US" sz="1800" dirty="0" smtClean="0"/>
              <a:t>MOST program</a:t>
            </a:r>
            <a:endParaRPr lang="en-US" sz="1800" dirty="0"/>
          </a:p>
          <a:p>
            <a:pPr>
              <a:spcBef>
                <a:spcPts val="700"/>
              </a:spcBef>
            </a:pPr>
            <a:r>
              <a:rPr lang="en-US" sz="1800" dirty="0"/>
              <a:t>Other 2 contracts for 10-months duration will follow next </a:t>
            </a:r>
            <a:r>
              <a:rPr lang="en-US" sz="1800" dirty="0" smtClean="0"/>
              <a:t>year</a:t>
            </a:r>
            <a:endParaRPr lang="it-IT" sz="18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09" y="79303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6296" t="9757" r="2222" b="3148"/>
          <a:stretch/>
        </p:blipFill>
        <p:spPr>
          <a:xfrm>
            <a:off x="5472006" y="745060"/>
            <a:ext cx="3671994" cy="461451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36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2015 BES-III </a:t>
            </a:r>
            <a:r>
              <a:rPr lang="en-US" dirty="0" err="1" smtClean="0"/>
              <a:t>alla</a:t>
            </a:r>
            <a:r>
              <a:rPr lang="en-US" dirty="0" smtClean="0"/>
              <a:t> CSN1/INFN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5467" y="1149348"/>
            <a:ext cx="8775700" cy="18859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 err="1" smtClean="0"/>
              <a:t>Gruppo</a:t>
            </a:r>
            <a:r>
              <a:rPr lang="en-US" sz="1600" b="1" dirty="0" smtClean="0"/>
              <a:t> 2015: 7 </a:t>
            </a:r>
            <a:r>
              <a:rPr lang="en-US" sz="1600" b="1" dirty="0" err="1" smtClean="0"/>
              <a:t>Ric</a:t>
            </a:r>
            <a:r>
              <a:rPr lang="en-US" sz="1600" b="1" dirty="0" smtClean="0"/>
              <a:t> + 1 </a:t>
            </a:r>
            <a:r>
              <a:rPr lang="en-US" sz="1600" b="1" dirty="0" err="1"/>
              <a:t>T</a:t>
            </a:r>
            <a:r>
              <a:rPr lang="en-US" sz="1600" b="1" dirty="0" err="1" smtClean="0"/>
              <a:t>ecnologo</a:t>
            </a:r>
            <a:r>
              <a:rPr lang="en-US" sz="1600" b="1" dirty="0" smtClean="0"/>
              <a:t> : </a:t>
            </a:r>
            <a:r>
              <a:rPr lang="en-US" sz="1600" b="1" dirty="0" smtClean="0">
                <a:solidFill>
                  <a:srgbClr val="FF0000"/>
                </a:solidFill>
              </a:rPr>
              <a:t>4.9 FTE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i="1" dirty="0" smtClean="0">
                <a:latin typeface="Chalkboard" pitchFamily="-112" charset="0"/>
              </a:rPr>
              <a:t>R. </a:t>
            </a:r>
            <a:r>
              <a:rPr lang="en-US" sz="1600" i="1" dirty="0" err="1" smtClean="0">
                <a:latin typeface="Chalkboard" pitchFamily="-112" charset="0"/>
              </a:rPr>
              <a:t>Baldini</a:t>
            </a:r>
            <a:r>
              <a:rPr lang="en-US" sz="1600" i="1" dirty="0" smtClean="0">
                <a:latin typeface="Chalkboard" pitchFamily="-112" charset="0"/>
              </a:rPr>
              <a:t> </a:t>
            </a:r>
            <a:r>
              <a:rPr lang="en-US" sz="1600" i="1" dirty="0" err="1" smtClean="0">
                <a:latin typeface="Chalkboard" pitchFamily="-112" charset="0"/>
              </a:rPr>
              <a:t>Ferroli</a:t>
            </a:r>
            <a:r>
              <a:rPr lang="en-US" sz="1600" i="1" dirty="0" smtClean="0">
                <a:latin typeface="Chalkboard" pitchFamily="-112" charset="0"/>
              </a:rPr>
              <a:t>, </a:t>
            </a:r>
            <a:r>
              <a:rPr lang="en-US" sz="1600" i="1" dirty="0" err="1" smtClean="0">
                <a:latin typeface="Chalkboard" pitchFamily="-112" charset="0"/>
              </a:rPr>
              <a:t>M.Bertani</a:t>
            </a:r>
            <a:r>
              <a:rPr lang="en-US" sz="1600" i="1" dirty="0" smtClean="0">
                <a:latin typeface="Chalkboard" pitchFamily="-112" charset="0"/>
              </a:rPr>
              <a:t> (resp. loc.) (90%), A. </a:t>
            </a:r>
            <a:r>
              <a:rPr lang="en-US" sz="1600" i="1" dirty="0" err="1" smtClean="0">
                <a:latin typeface="Chalkboard" pitchFamily="-112" charset="0"/>
              </a:rPr>
              <a:t>Calcaterra</a:t>
            </a:r>
            <a:r>
              <a:rPr lang="en-US" sz="1600" i="1" dirty="0" smtClean="0">
                <a:latin typeface="Chalkboard" pitchFamily="-112" charset="0"/>
              </a:rPr>
              <a:t> (resp. MAE project)(90%), </a:t>
            </a:r>
            <a:r>
              <a:rPr lang="en-US" sz="1600" i="1" dirty="0" err="1" smtClean="0">
                <a:latin typeface="Chalkboard" pitchFamily="-112" charset="0"/>
              </a:rPr>
              <a:t>J.Dong</a:t>
            </a:r>
            <a:r>
              <a:rPr lang="en-US" sz="1600" i="1" dirty="0" smtClean="0">
                <a:latin typeface="Chalkboard" pitchFamily="-112" charset="0"/>
              </a:rPr>
              <a:t> (100%), G.Felici(30%), P. </a:t>
            </a:r>
            <a:r>
              <a:rPr lang="en-US" sz="1600" i="1" dirty="0" err="1" smtClean="0">
                <a:latin typeface="Chalkboard" pitchFamily="-112" charset="0"/>
              </a:rPr>
              <a:t>Patteri</a:t>
            </a:r>
            <a:r>
              <a:rPr lang="en-US" sz="1600" i="1" dirty="0" smtClean="0">
                <a:latin typeface="Chalkboard" pitchFamily="-112" charset="0"/>
              </a:rPr>
              <a:t>) (80%), Y. Wang (borsista)(100%),  A. </a:t>
            </a:r>
            <a:r>
              <a:rPr lang="en-US" sz="1600" i="1" dirty="0" err="1" smtClean="0">
                <a:latin typeface="Chalkboard" pitchFamily="-112" charset="0"/>
              </a:rPr>
              <a:t>Zallo</a:t>
            </a:r>
            <a:endParaRPr lang="en-US" sz="1600" i="1" dirty="0" smtClean="0">
              <a:solidFill>
                <a:srgbClr val="FF0000"/>
              </a:solidFill>
              <a:latin typeface="Chalkboard" pitchFamily="-112" charset="0"/>
            </a:endParaRPr>
          </a:p>
          <a:p>
            <a:r>
              <a:rPr lang="en-US" sz="1600" dirty="0" smtClean="0"/>
              <a:t>Upgrade </a:t>
            </a:r>
            <a:r>
              <a:rPr lang="en-US" sz="1600" dirty="0" smtClean="0"/>
              <a:t>per </a:t>
            </a:r>
            <a:r>
              <a:rPr lang="en-US" sz="1600" dirty="0" err="1" smtClean="0"/>
              <a:t>sostituzione</a:t>
            </a:r>
            <a:r>
              <a:rPr lang="en-US" sz="1600" dirty="0" smtClean="0"/>
              <a:t> camera a </a:t>
            </a:r>
            <a:r>
              <a:rPr lang="en-US" sz="1600" dirty="0" err="1" smtClean="0"/>
              <a:t>deriva</a:t>
            </a:r>
            <a:r>
              <a:rPr lang="en-US" sz="1600" dirty="0" smtClean="0"/>
              <a:t> (noise, ageing)</a:t>
            </a:r>
          </a:p>
          <a:p>
            <a:pPr lvl="0">
              <a:buClr>
                <a:srgbClr val="727CA3"/>
              </a:buClr>
            </a:pPr>
            <a:r>
              <a:rPr lang="en-US" sz="1600" dirty="0" err="1" smtClean="0">
                <a:solidFill>
                  <a:prstClr val="black"/>
                </a:solidFill>
              </a:rPr>
              <a:t>Inizio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c</a:t>
            </a:r>
            <a:r>
              <a:rPr lang="en-US" sz="1600" dirty="0" err="1" smtClean="0">
                <a:solidFill>
                  <a:prstClr val="black"/>
                </a:solidFill>
              </a:rPr>
              <a:t>ostruzione</a:t>
            </a:r>
            <a:r>
              <a:rPr lang="en-US" sz="1600" dirty="0" smtClean="0">
                <a:solidFill>
                  <a:prstClr val="black"/>
                </a:solidFill>
              </a:rPr>
              <a:t> n1 e n.3)  CGEM-IT </a:t>
            </a:r>
          </a:p>
          <a:p>
            <a:pPr lvl="0">
              <a:buClr>
                <a:srgbClr val="727CA3"/>
              </a:buClr>
            </a:pPr>
            <a:r>
              <a:rPr lang="en-US" sz="1600" dirty="0" err="1" smtClean="0">
                <a:solidFill>
                  <a:prstClr val="black"/>
                </a:solidFill>
              </a:rPr>
              <a:t>Completamento</a:t>
            </a:r>
            <a:r>
              <a:rPr lang="en-US" sz="1600" dirty="0" smtClean="0">
                <a:solidFill>
                  <a:prstClr val="black"/>
                </a:solidFill>
              </a:rPr>
              <a:t> e test layer n.2  CGEM-IT </a:t>
            </a:r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3889608"/>
              </p:ext>
            </p:extLst>
          </p:nvPr>
        </p:nvGraphicFramePr>
        <p:xfrm>
          <a:off x="1045635" y="2997201"/>
          <a:ext cx="7226300" cy="3341381"/>
        </p:xfrm>
        <a:graphic>
          <a:graphicData uri="http://schemas.openxmlformats.org/drawingml/2006/table">
            <a:tbl>
              <a:tblPr/>
              <a:tblGrid>
                <a:gridCol w="1257298"/>
                <a:gridCol w="4610102"/>
                <a:gridCol w="1358900"/>
              </a:tblGrid>
              <a:tr h="24546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 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4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Partecipazione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a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turni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presa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dati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Collab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meeting,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progetto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CGEM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+ test beam al CERN (con SHIP)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86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GEM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 1 e 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shared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with FE&amp;TO)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50?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Da definire con BESIII-Italia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CON/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prevMAE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GEM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 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80kE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0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II </a:t>
            </a:r>
            <a:r>
              <a:rPr lang="en-US" dirty="0" err="1" smtClean="0"/>
              <a:t>semestre</a:t>
            </a:r>
            <a:r>
              <a:rPr lang="en-US" dirty="0" smtClean="0"/>
              <a:t> </a:t>
            </a:r>
            <a:r>
              <a:rPr lang="en-US" dirty="0" smtClean="0"/>
              <a:t>2014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LNF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3216092"/>
              </p:ext>
            </p:extLst>
          </p:nvPr>
        </p:nvGraphicFramePr>
        <p:xfrm>
          <a:off x="257173" y="1840172"/>
          <a:ext cx="8395760" cy="3383327"/>
        </p:xfrm>
        <a:graphic>
          <a:graphicData uri="http://schemas.openxmlformats.org/drawingml/2006/table">
            <a:tbl>
              <a:tblPr/>
              <a:tblGrid>
                <a:gridCol w="758827"/>
                <a:gridCol w="6858000"/>
                <a:gridCol w="778933"/>
              </a:tblGrid>
              <a:tr h="33786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2014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Disegno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ANODO  Layer</a:t>
                      </a:r>
                      <a:r>
                        <a:rPr lang="en-US" baseline="0" dirty="0" smtClean="0">
                          <a:latin typeface="Bookman Old Style"/>
                          <a:cs typeface="Bookman Old Style"/>
                        </a:rPr>
                        <a:t> 2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CGEM-IT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Disegno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scheda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di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adattamento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per 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readout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anodo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camaretta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GEM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planare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Supporto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per setup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sistema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qualificazione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GEM 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(test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corrente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di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perdita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)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Supporto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x setup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telescopio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Bookman Old Style"/>
                          <a:ea typeface="+mn-ea"/>
                          <a:cs typeface="Bookman Old Style"/>
                        </a:rPr>
                        <a:t> 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Bookman Old Style"/>
                        <a:ea typeface="+mn-ea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 di gruppo per costruzione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n2 CGEM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progettazione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CGEM (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sharing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con Ferrara)</a:t>
                      </a:r>
                    </a:p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Assistenza camera pulita</a:t>
                      </a:r>
                    </a:p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Adattamemento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attrezzatura di KLOE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-2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94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" y="127000"/>
            <a:ext cx="8229600" cy="963256"/>
          </a:xfrm>
        </p:spPr>
        <p:txBody>
          <a:bodyPr/>
          <a:lstStyle/>
          <a:p>
            <a:r>
              <a:rPr lang="it-IT" dirty="0" err="1" smtClean="0"/>
              <a:t>Fast-Track</a:t>
            </a:r>
            <a:r>
              <a:rPr lang="it-IT" dirty="0" smtClean="0"/>
              <a:t> trigger</a:t>
            </a:r>
            <a:endParaRPr lang="it-IT" dirty="0"/>
          </a:p>
        </p:txBody>
      </p:sp>
      <p:pic>
        <p:nvPicPr>
          <p:cNvPr id="3" name="Segnaposto contenuto 4" descr="Screen shot 2012-01-09 at 15.20.47.png"/>
          <p:cNvPicPr>
            <a:picLocks noChangeAspect="1"/>
          </p:cNvPicPr>
          <p:nvPr/>
        </p:nvPicPr>
        <p:blipFill>
          <a:blip r:embed="rId2"/>
          <a:srcRect t="-7826" b="-7826"/>
          <a:stretch>
            <a:fillRect/>
          </a:stretch>
        </p:blipFill>
        <p:spPr>
          <a:xfrm>
            <a:off x="157215" y="1257450"/>
            <a:ext cx="2544015" cy="285101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67422" y="1564798"/>
            <a:ext cx="3686826" cy="923330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New Associative </a:t>
            </a:r>
            <a:r>
              <a:rPr lang="it-IT" dirty="0" err="1" smtClean="0"/>
              <a:t>Memory</a:t>
            </a:r>
            <a:r>
              <a:rPr lang="it-IT" dirty="0" smtClean="0"/>
              <a:t> ASIC 65nm.</a:t>
            </a:r>
          </a:p>
          <a:p>
            <a:r>
              <a:rPr lang="it-IT" dirty="0" smtClean="0"/>
              <a:t>Pattern density x20, </a:t>
            </a:r>
            <a:r>
              <a:rPr lang="it-IT" dirty="0" err="1" smtClean="0"/>
              <a:t>speed</a:t>
            </a:r>
            <a:r>
              <a:rPr lang="it-IT" dirty="0" smtClean="0"/>
              <a:t> x2.</a:t>
            </a:r>
            <a:r>
              <a:rPr lang="it-IT" dirty="0" err="1" smtClean="0"/>
              <a:t>5</a:t>
            </a:r>
            <a:endParaRPr lang="it-IT" dirty="0" smtClean="0"/>
          </a:p>
          <a:p>
            <a:r>
              <a:rPr lang="it-IT" dirty="0" err="1" smtClean="0"/>
              <a:t>Similar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consumption</a:t>
            </a:r>
            <a:r>
              <a:rPr lang="it-IT" dirty="0" smtClean="0"/>
              <a:t>!!</a:t>
            </a:r>
          </a:p>
        </p:txBody>
      </p:sp>
      <p:pic>
        <p:nvPicPr>
          <p:cNvPr id="5" name="Immagine 4" descr="mezzanina.JPG"/>
          <p:cNvPicPr>
            <a:picLocks noChangeAspect="1"/>
          </p:cNvPicPr>
          <p:nvPr/>
        </p:nvPicPr>
        <p:blipFill>
          <a:blip r:embed="rId3" cstate="print"/>
          <a:srcRect l="10582" t="16750" r="4761" b="29954"/>
          <a:stretch>
            <a:fillRect/>
          </a:stretch>
        </p:blipFill>
        <p:spPr>
          <a:xfrm>
            <a:off x="3116471" y="2533896"/>
            <a:ext cx="2920093" cy="1501871"/>
          </a:xfrm>
          <a:prstGeom prst="rect">
            <a:avLst/>
          </a:prstGeom>
        </p:spPr>
      </p:pic>
      <p:pic>
        <p:nvPicPr>
          <p:cNvPr id="6" name="Immagine 5" descr="Screen shot 2011-10-20 at 17.55.57.png"/>
          <p:cNvPicPr>
            <a:picLocks noChangeAspect="1"/>
          </p:cNvPicPr>
          <p:nvPr/>
        </p:nvPicPr>
        <p:blipFill>
          <a:blip r:embed="rId4"/>
          <a:srcRect l="9063" t="24820" r="69542" b="7382"/>
          <a:stretch>
            <a:fillRect/>
          </a:stretch>
        </p:blipFill>
        <p:spPr>
          <a:xfrm flipH="1">
            <a:off x="7187636" y="2248338"/>
            <a:ext cx="1956364" cy="447379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42622" y="3980403"/>
            <a:ext cx="184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Crate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boards</a:t>
            </a:r>
            <a:endParaRPr lang="it-IT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5267444" y="5112942"/>
            <a:ext cx="192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FPGA </a:t>
            </a:r>
            <a:r>
              <a:rPr lang="it-IT" dirty="0" err="1" smtClean="0"/>
              <a:t>programmer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25023" y="5935741"/>
            <a:ext cx="129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Data source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193531" y="1589063"/>
            <a:ext cx="1348183" cy="646331"/>
          </a:xfrm>
          <a:prstGeom prst="rect">
            <a:avLst/>
          </a:prstGeom>
          <a:solidFill>
            <a:srgbClr val="4D93CB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Vertical </a:t>
            </a:r>
            <a:r>
              <a:rPr lang="it-IT" dirty="0" err="1" smtClean="0"/>
              <a:t>slice</a:t>
            </a:r>
            <a:endParaRPr lang="it-IT" dirty="0" smtClean="0"/>
          </a:p>
          <a:p>
            <a:r>
              <a:rPr lang="it-IT" dirty="0" err="1" smtClean="0"/>
              <a:t>integration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57215" y="4069109"/>
            <a:ext cx="3150885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Fast Tracker </a:t>
            </a:r>
            <a:r>
              <a:rPr lang="it-IT" dirty="0" err="1" smtClean="0"/>
              <a:t>simulation</a:t>
            </a:r>
            <a:r>
              <a:rPr lang="it-IT" dirty="0" smtClean="0"/>
              <a:t>:</a:t>
            </a:r>
          </a:p>
          <a:p>
            <a:r>
              <a:rPr lang="it-IT" dirty="0" err="1" smtClean="0"/>
              <a:t>simulation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a </a:t>
            </a:r>
            <a:r>
              <a:rPr lang="it-IT" dirty="0" err="1" smtClean="0"/>
              <a:t>super-processor</a:t>
            </a:r>
            <a:endParaRPr lang="it-IT" dirty="0" smtClean="0"/>
          </a:p>
          <a:p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conventional</a:t>
            </a:r>
            <a:r>
              <a:rPr lang="it-IT" dirty="0" smtClean="0"/>
              <a:t> </a:t>
            </a:r>
            <a:r>
              <a:rPr lang="it-IT" dirty="0" err="1" smtClean="0"/>
              <a:t>processors</a:t>
            </a:r>
            <a:r>
              <a:rPr lang="it-IT" dirty="0" smtClean="0"/>
              <a:t>!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00390" y="1139713"/>
            <a:ext cx="342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4 </a:t>
            </a:r>
            <a:r>
              <a:rPr lang="it-IT" dirty="0" err="1" smtClean="0">
                <a:solidFill>
                  <a:srgbClr val="FF0000"/>
                </a:solidFill>
              </a:rPr>
              <a:t>activities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coordinated</a:t>
            </a:r>
            <a:r>
              <a:rPr lang="it-IT" dirty="0" smtClean="0">
                <a:solidFill>
                  <a:srgbClr val="FF0000"/>
                </a:solidFill>
              </a:rPr>
              <a:t> by Frascati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922659" y="4137367"/>
            <a:ext cx="1306931" cy="646331"/>
          </a:xfrm>
          <a:prstGeom prst="rect">
            <a:avLst/>
          </a:prstGeom>
          <a:solidFill>
            <a:srgbClr val="4D93CB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FTK input</a:t>
            </a:r>
          </a:p>
          <a:p>
            <a:r>
              <a:rPr lang="it-IT" dirty="0" smtClean="0"/>
              <a:t>&amp; </a:t>
            </a:r>
            <a:r>
              <a:rPr lang="it-IT" dirty="0" err="1" smtClean="0"/>
              <a:t>clustering</a:t>
            </a:r>
            <a:endParaRPr lang="it-IT" dirty="0"/>
          </a:p>
        </p:txBody>
      </p:sp>
      <p:pic>
        <p:nvPicPr>
          <p:cNvPr id="14" name="Immagine 13" descr="Screen shot 2012-04-13 at 08.50.15.png"/>
          <p:cNvPicPr>
            <a:picLocks noChangeAspect="1"/>
          </p:cNvPicPr>
          <p:nvPr/>
        </p:nvPicPr>
        <p:blipFill>
          <a:blip r:embed="rId5"/>
          <a:srcRect t="22643"/>
          <a:stretch>
            <a:fillRect/>
          </a:stretch>
        </p:blipFill>
        <p:spPr>
          <a:xfrm>
            <a:off x="228600" y="5482274"/>
            <a:ext cx="4094026" cy="137905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89897" y="5075049"/>
            <a:ext cx="395492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Invention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variable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resolution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patterns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CasellaDiTesto 14"/>
          <p:cNvSpPr txBox="1"/>
          <p:nvPr/>
        </p:nvSpPr>
        <p:spPr>
          <a:xfrm>
            <a:off x="4392476" y="1192918"/>
            <a:ext cx="456653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Coordination</a:t>
            </a:r>
            <a:r>
              <a:rPr lang="it-IT" dirty="0" smtClean="0">
                <a:solidFill>
                  <a:schemeClr val="bg1"/>
                </a:solidFill>
              </a:rPr>
              <a:t> of ATLAS </a:t>
            </a:r>
            <a:r>
              <a:rPr lang="it-IT" dirty="0" err="1" smtClean="0">
                <a:solidFill>
                  <a:schemeClr val="bg1"/>
                </a:solidFill>
              </a:rPr>
              <a:t>activity</a:t>
            </a:r>
            <a:r>
              <a:rPr lang="it-IT" dirty="0" smtClean="0">
                <a:solidFill>
                  <a:schemeClr val="bg1"/>
                </a:solidFill>
              </a:rPr>
              <a:t> (Project Leader)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2015 BES-</a:t>
            </a:r>
            <a:r>
              <a:rPr lang="en-US" dirty="0" smtClean="0"/>
              <a:t>III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LNF </a:t>
            </a:r>
            <a:endParaRPr lang="en-US" dirty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171368"/>
              </p:ext>
            </p:extLst>
          </p:nvPr>
        </p:nvGraphicFramePr>
        <p:xfrm>
          <a:off x="257173" y="2111100"/>
          <a:ext cx="8607552" cy="3566232"/>
        </p:xfrm>
        <a:graphic>
          <a:graphicData uri="http://schemas.openxmlformats.org/drawingml/2006/table">
            <a:tbl>
              <a:tblPr/>
              <a:tblGrid>
                <a:gridCol w="826560"/>
                <a:gridCol w="5545792"/>
                <a:gridCol w="1079500"/>
                <a:gridCol w="1155700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dirty="0" err="1" smtClean="0"/>
                        <a:t>Disegno</a:t>
                      </a:r>
                      <a:r>
                        <a:rPr lang="en-US" dirty="0" smtClean="0"/>
                        <a:t> ANODO  Layer 1+3 CGEM-IT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8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Disegno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scheda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adattamento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per readout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anodo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CGEM-IT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 di gruppo per costruzione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n1 e n.3 CGEM-IT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progettazione CGEM-IT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sharing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con Ferrara)</a:t>
                      </a:r>
                    </a:p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Assistenza camera pulita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7" name="Action Button: Custom 6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6998" b="-66998"/>
          <a:stretch>
            <a:fillRect/>
          </a:stretch>
        </p:blipFill>
        <p:spPr>
          <a:xfrm>
            <a:off x="4158762" y="0"/>
            <a:ext cx="2121877" cy="294677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0561" y="261938"/>
            <a:ext cx="5044831" cy="57528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Belle-II - </a:t>
            </a:r>
            <a:r>
              <a:rPr lang="en-US" dirty="0" err="1" smtClean="0">
                <a:solidFill>
                  <a:srgbClr val="FF0000"/>
                </a:solidFill>
              </a:rPr>
              <a:t>Attività</a:t>
            </a:r>
            <a:r>
              <a:rPr lang="en-US" dirty="0" smtClean="0">
                <a:solidFill>
                  <a:srgbClr val="FF0000"/>
                </a:solidFill>
              </a:rPr>
              <a:t> in </a:t>
            </a:r>
            <a:r>
              <a:rPr lang="en-US" dirty="0" err="1" smtClean="0">
                <a:solidFill>
                  <a:srgbClr val="FF0000"/>
                </a:solidFill>
              </a:rPr>
              <a:t>corso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 descr="belle2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33231" cy="9207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831" y="4196862"/>
            <a:ext cx="3594100" cy="2489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031" y="2214204"/>
            <a:ext cx="3517900" cy="1701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14831" y="1125362"/>
            <a:ext cx="2627793" cy="646331"/>
          </a:xfrm>
          <a:prstGeom prst="rect">
            <a:avLst/>
          </a:prstGeom>
          <a:noFill/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Custom made r/o board</a:t>
            </a:r>
          </a:p>
          <a:p>
            <a:r>
              <a:rPr lang="en-US" dirty="0" smtClean="0"/>
              <a:t>for 4 APD on single crystal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49900" y="2112604"/>
            <a:ext cx="262123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APD mechanical assembly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1977" y="4095262"/>
            <a:ext cx="279877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Black box with CR telescope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9537" y="1172308"/>
            <a:ext cx="5047763" cy="535549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err="1" smtClean="0"/>
              <a:t>Gruppo</a:t>
            </a:r>
            <a:r>
              <a:rPr lang="en-US" dirty="0" smtClean="0"/>
              <a:t> </a:t>
            </a:r>
            <a:r>
              <a:rPr lang="en-US" dirty="0" smtClean="0"/>
              <a:t>LNF</a:t>
            </a:r>
            <a:r>
              <a:rPr lang="en-US" dirty="0" smtClean="0"/>
              <a:t> </a:t>
            </a:r>
            <a:r>
              <a:rPr lang="en-US" dirty="0" err="1" smtClean="0"/>
              <a:t>inserito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del </a:t>
            </a:r>
            <a:r>
              <a:rPr lang="en-US" dirty="0" err="1" smtClean="0"/>
              <a:t>calorimetro</a:t>
            </a:r>
            <a:r>
              <a:rPr lang="en-US" dirty="0" smtClean="0"/>
              <a:t> (ECL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err="1" smtClean="0"/>
              <a:t>Contributi</a:t>
            </a:r>
            <a:r>
              <a:rPr lang="en-US" dirty="0" smtClean="0"/>
              <a:t> a:</a:t>
            </a:r>
          </a:p>
          <a:p>
            <a:pPr marL="187200" lvl="1"/>
            <a:r>
              <a:rPr lang="en-US" dirty="0"/>
              <a:t>S</a:t>
            </a:r>
            <a:r>
              <a:rPr lang="en-US" dirty="0" smtClean="0"/>
              <a:t>oftware </a:t>
            </a:r>
            <a:r>
              <a:rPr lang="en-US" dirty="0" err="1" smtClean="0"/>
              <a:t>ricostruzione</a:t>
            </a:r>
            <a:endParaRPr lang="en-US" dirty="0" smtClean="0"/>
          </a:p>
          <a:p>
            <a:pPr marL="187200" lvl="1"/>
            <a:r>
              <a:rPr lang="en-US" dirty="0"/>
              <a:t>U</a:t>
            </a:r>
            <a:r>
              <a:rPr lang="en-US" dirty="0" smtClean="0"/>
              <a:t>pgrade </a:t>
            </a:r>
            <a:r>
              <a:rPr lang="en-US" dirty="0" err="1" smtClean="0"/>
              <a:t>dell’elettronica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day 1</a:t>
            </a:r>
            <a:endParaRPr lang="en-US" dirty="0" smtClean="0"/>
          </a:p>
          <a:p>
            <a:pPr marL="374400" lvl="2"/>
            <a:r>
              <a:rPr lang="en-US" dirty="0" smtClean="0">
                <a:solidFill>
                  <a:srgbClr val="FF0000"/>
                </a:solidFill>
              </a:rPr>
              <a:t>Shifts, </a:t>
            </a:r>
            <a:r>
              <a:rPr lang="en-US" dirty="0" err="1" smtClean="0">
                <a:solidFill>
                  <a:srgbClr val="FF0000"/>
                </a:solidFill>
              </a:rPr>
              <a:t>installazione</a:t>
            </a:r>
            <a:r>
              <a:rPr lang="en-US" dirty="0" smtClean="0">
                <a:solidFill>
                  <a:srgbClr val="FF0000"/>
                </a:solidFill>
              </a:rPr>
              <a:t> e </a:t>
            </a:r>
            <a:r>
              <a:rPr lang="en-US" dirty="0" err="1" smtClean="0">
                <a:solidFill>
                  <a:srgbClr val="FF0000"/>
                </a:solidFill>
              </a:rPr>
              <a:t>sostituzione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dell’elettronica</a:t>
            </a:r>
            <a:r>
              <a:rPr lang="en-US" dirty="0" smtClean="0">
                <a:solidFill>
                  <a:srgbClr val="FF0000"/>
                </a:solidFill>
              </a:rPr>
              <a:t> di readout</a:t>
            </a:r>
          </a:p>
          <a:p>
            <a:pPr marL="187200" lvl="1"/>
            <a:r>
              <a:rPr lang="en-US" dirty="0"/>
              <a:t>U</a:t>
            </a:r>
            <a:r>
              <a:rPr lang="en-US" dirty="0" smtClean="0"/>
              <a:t>pgrade </a:t>
            </a:r>
            <a:r>
              <a:rPr lang="en-US" dirty="0" err="1" smtClean="0"/>
              <a:t>dell’end</a:t>
            </a:r>
            <a:r>
              <a:rPr lang="en-US" dirty="0" smtClean="0"/>
              <a:t> cap con </a:t>
            </a:r>
            <a:r>
              <a:rPr lang="en-US" dirty="0" err="1" smtClean="0"/>
              <a:t>cristalli</a:t>
            </a:r>
            <a:r>
              <a:rPr lang="en-US" dirty="0" smtClean="0"/>
              <a:t> </a:t>
            </a:r>
            <a:r>
              <a:rPr lang="en-US" dirty="0" err="1" smtClean="0"/>
              <a:t>CsI</a:t>
            </a:r>
            <a:r>
              <a:rPr lang="en-US" dirty="0" smtClean="0"/>
              <a:t> </a:t>
            </a:r>
            <a:r>
              <a:rPr lang="en-US" dirty="0" err="1" smtClean="0"/>
              <a:t>puro</a:t>
            </a:r>
            <a:endParaRPr lang="en-US" dirty="0" smtClean="0"/>
          </a:p>
          <a:p>
            <a:pPr marL="374400" lvl="2"/>
            <a:r>
              <a:rPr lang="en-US" dirty="0" smtClean="0">
                <a:solidFill>
                  <a:srgbClr val="FF0000"/>
                </a:solidFill>
              </a:rPr>
              <a:t>R&amp;D </a:t>
            </a:r>
            <a:r>
              <a:rPr lang="en-US" dirty="0" err="1" smtClean="0">
                <a:solidFill>
                  <a:srgbClr val="FF0000"/>
                </a:solidFill>
              </a:rPr>
              <a:t>lettura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puro</a:t>
            </a:r>
            <a:r>
              <a:rPr lang="en-US" dirty="0" smtClean="0">
                <a:solidFill>
                  <a:srgbClr val="FF0000"/>
                </a:solidFill>
              </a:rPr>
              <a:t> con </a:t>
            </a:r>
            <a:r>
              <a:rPr lang="en-US" dirty="0" smtClean="0">
                <a:solidFill>
                  <a:srgbClr val="FF0000"/>
                </a:solidFill>
              </a:rPr>
              <a:t>APD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Prima </a:t>
            </a:r>
            <a:r>
              <a:rPr lang="en-US" dirty="0" err="1" smtClean="0"/>
              <a:t>fase</a:t>
            </a:r>
            <a:r>
              <a:rPr lang="en-US" dirty="0" smtClean="0"/>
              <a:t> </a:t>
            </a:r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concentrata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R&amp;D APD per </a:t>
            </a:r>
            <a:r>
              <a:rPr lang="en-US" dirty="0" err="1" smtClean="0"/>
              <a:t>l’upgrade</a:t>
            </a:r>
            <a:endParaRPr lang="en-US" dirty="0" smtClean="0"/>
          </a:p>
          <a:p>
            <a:pPr marL="187200" lvl="1"/>
            <a:r>
              <a:rPr lang="en-US" dirty="0" smtClean="0"/>
              <a:t>Studio </a:t>
            </a:r>
            <a:r>
              <a:rPr lang="en-US" dirty="0" smtClean="0"/>
              <a:t>di APD </a:t>
            </a:r>
            <a:r>
              <a:rPr lang="en-US" dirty="0" err="1" smtClean="0"/>
              <a:t>Excelitas</a:t>
            </a:r>
            <a:r>
              <a:rPr lang="en-US" dirty="0" smtClean="0"/>
              <a:t> (LNF) e large area </a:t>
            </a:r>
            <a:r>
              <a:rPr lang="en-US" dirty="0" smtClean="0"/>
              <a:t>Hamamatsu </a:t>
            </a:r>
            <a:r>
              <a:rPr lang="en-US" dirty="0" smtClean="0"/>
              <a:t>(PG)</a:t>
            </a:r>
            <a:endParaRPr lang="en-US" dirty="0" smtClean="0"/>
          </a:p>
          <a:p>
            <a:pPr marL="374400" lvl="2"/>
            <a:r>
              <a:rPr lang="en-US" dirty="0" smtClean="0">
                <a:solidFill>
                  <a:srgbClr val="FF0000"/>
                </a:solidFill>
              </a:rPr>
              <a:t>4 </a:t>
            </a:r>
            <a:r>
              <a:rPr lang="en-US" dirty="0" smtClean="0">
                <a:solidFill>
                  <a:srgbClr val="FF0000"/>
                </a:solidFill>
              </a:rPr>
              <a:t>APD </a:t>
            </a:r>
            <a:r>
              <a:rPr lang="en-US" dirty="0" err="1" smtClean="0">
                <a:solidFill>
                  <a:srgbClr val="FF0000"/>
                </a:solidFill>
              </a:rPr>
              <a:t>Excelitas</a:t>
            </a:r>
            <a:r>
              <a:rPr lang="en-US" dirty="0" smtClean="0">
                <a:solidFill>
                  <a:srgbClr val="FF0000"/>
                </a:solidFill>
              </a:rPr>
              <a:t> o 2 LAAPD </a:t>
            </a:r>
            <a:r>
              <a:rPr lang="en-US" dirty="0" err="1" smtClean="0">
                <a:solidFill>
                  <a:srgbClr val="FF0000"/>
                </a:solidFill>
              </a:rPr>
              <a:t>sono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sufficienti</a:t>
            </a:r>
            <a:r>
              <a:rPr lang="en-US" dirty="0" smtClean="0">
                <a:solidFill>
                  <a:srgbClr val="FF0000"/>
                </a:solidFill>
              </a:rPr>
              <a:t> a </a:t>
            </a:r>
            <a:r>
              <a:rPr lang="en-US" dirty="0" err="1" smtClean="0">
                <a:solidFill>
                  <a:srgbClr val="FF0000"/>
                </a:solidFill>
              </a:rPr>
              <a:t>soddisfare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le </a:t>
            </a:r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sulle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prestazioni</a:t>
            </a:r>
            <a:r>
              <a:rPr lang="en-US" dirty="0" smtClean="0">
                <a:solidFill>
                  <a:srgbClr val="FF0000"/>
                </a:solidFill>
              </a:rPr>
              <a:t> in termini di equivalent noise </a:t>
            </a:r>
            <a:r>
              <a:rPr lang="en-US" dirty="0" smtClean="0">
                <a:solidFill>
                  <a:srgbClr val="FF0000"/>
                </a:solidFill>
              </a:rPr>
              <a:t>energy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Realizzata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scatola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nera</a:t>
            </a:r>
            <a:r>
              <a:rPr lang="en-US" dirty="0" smtClean="0">
                <a:solidFill>
                  <a:srgbClr val="000000"/>
                </a:solidFill>
              </a:rPr>
              <a:t> per test </a:t>
            </a:r>
            <a:r>
              <a:rPr lang="en-US" dirty="0" err="1" smtClean="0">
                <a:solidFill>
                  <a:srgbClr val="000000"/>
                </a:solidFill>
              </a:rPr>
              <a:t>cristalli</a:t>
            </a:r>
            <a:r>
              <a:rPr lang="en-US" dirty="0" smtClean="0">
                <a:solidFill>
                  <a:srgbClr val="000000"/>
                </a:solidFill>
              </a:rPr>
              <a:t> e APD</a:t>
            </a:r>
          </a:p>
          <a:p>
            <a:pPr marL="187200" lvl="1"/>
            <a:r>
              <a:rPr lang="en-US" dirty="0" err="1" smtClean="0">
                <a:solidFill>
                  <a:srgbClr val="000000"/>
                </a:solidFill>
              </a:rPr>
              <a:t>Flussaggio</a:t>
            </a:r>
            <a:r>
              <a:rPr lang="en-US" dirty="0" smtClean="0">
                <a:solidFill>
                  <a:srgbClr val="000000"/>
                </a:solidFill>
              </a:rPr>
              <a:t> aria </a:t>
            </a:r>
            <a:r>
              <a:rPr lang="en-US" dirty="0" err="1" smtClean="0">
                <a:solidFill>
                  <a:srgbClr val="000000"/>
                </a:solidFill>
              </a:rPr>
              <a:t>secca</a:t>
            </a:r>
            <a:endParaRPr lang="en-US" dirty="0" smtClean="0">
              <a:solidFill>
                <a:srgbClr val="000000"/>
              </a:solidFill>
            </a:endParaRPr>
          </a:p>
          <a:p>
            <a:pPr marL="187200" lvl="1"/>
            <a:r>
              <a:rPr lang="en-US" dirty="0" err="1" smtClean="0">
                <a:solidFill>
                  <a:srgbClr val="000000"/>
                </a:solidFill>
              </a:rPr>
              <a:t>Connessioni</a:t>
            </a:r>
            <a:r>
              <a:rPr lang="en-US" dirty="0" smtClean="0">
                <a:solidFill>
                  <a:srgbClr val="000000"/>
                </a:solidFill>
              </a:rPr>
              <a:t> per </a:t>
            </a:r>
            <a:r>
              <a:rPr lang="en-US" dirty="0" err="1" smtClean="0">
                <a:solidFill>
                  <a:srgbClr val="000000"/>
                </a:solidFill>
              </a:rPr>
              <a:t>alimentazioni</a:t>
            </a:r>
            <a:r>
              <a:rPr lang="en-US" dirty="0" smtClean="0">
                <a:solidFill>
                  <a:srgbClr val="000000"/>
                </a:solidFill>
              </a:rPr>
              <a:t> e readout di un piccolo </a:t>
            </a:r>
            <a:r>
              <a:rPr lang="en-US" dirty="0" err="1" smtClean="0">
                <a:solidFill>
                  <a:srgbClr val="000000"/>
                </a:solidFill>
              </a:rPr>
              <a:t>telescopio</a:t>
            </a:r>
            <a:r>
              <a:rPr lang="en-US" dirty="0" smtClean="0">
                <a:solidFill>
                  <a:srgbClr val="000000"/>
                </a:solidFill>
              </a:rPr>
              <a:t> per </a:t>
            </a:r>
            <a:r>
              <a:rPr lang="en-US" dirty="0" err="1" smtClean="0">
                <a:solidFill>
                  <a:srgbClr val="000000"/>
                </a:solidFill>
              </a:rPr>
              <a:t>raggi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cosmici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all’interno</a:t>
            </a:r>
            <a:endParaRPr lang="en-US" dirty="0" smtClean="0">
              <a:solidFill>
                <a:srgbClr val="000000"/>
              </a:solidFill>
            </a:endParaRPr>
          </a:p>
          <a:p>
            <a:pPr marL="187200" lvl="1"/>
            <a:r>
              <a:rPr lang="en-US" dirty="0" smtClean="0">
                <a:solidFill>
                  <a:srgbClr val="000000"/>
                </a:solidFill>
              </a:rPr>
              <a:t>Monitor </a:t>
            </a:r>
            <a:r>
              <a:rPr lang="en-US" dirty="0" err="1" smtClean="0">
                <a:solidFill>
                  <a:srgbClr val="000000"/>
                </a:solidFill>
              </a:rPr>
              <a:t>temperatura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umidità</a:t>
            </a:r>
            <a:endParaRPr lang="en-US" dirty="0" smtClean="0">
              <a:solidFill>
                <a:srgbClr val="000000"/>
              </a:solidFill>
            </a:endParaRPr>
          </a:p>
          <a:p>
            <a:pPr marL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Realizzate</a:t>
            </a:r>
            <a:r>
              <a:rPr lang="en-US" dirty="0" smtClean="0">
                <a:solidFill>
                  <a:srgbClr val="000000"/>
                </a:solidFill>
              </a:rPr>
              <a:t> diverse </a:t>
            </a:r>
            <a:r>
              <a:rPr lang="en-US" dirty="0" err="1" smtClean="0">
                <a:solidFill>
                  <a:srgbClr val="000000"/>
                </a:solidFill>
              </a:rPr>
              <a:t>schede</a:t>
            </a:r>
            <a:r>
              <a:rPr lang="en-US" dirty="0" smtClean="0">
                <a:solidFill>
                  <a:srgbClr val="000000"/>
                </a:solidFill>
              </a:rPr>
              <a:t> custom per </a:t>
            </a:r>
            <a:r>
              <a:rPr lang="en-US" dirty="0" err="1" smtClean="0">
                <a:solidFill>
                  <a:srgbClr val="000000"/>
                </a:solidFill>
              </a:rPr>
              <a:t>elettronica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lettura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APD e relative </a:t>
            </a:r>
            <a:r>
              <a:rPr lang="en-US" dirty="0" err="1" smtClean="0">
                <a:solidFill>
                  <a:srgbClr val="000000"/>
                </a:solidFill>
              </a:rPr>
              <a:t>meccaniche</a:t>
            </a:r>
            <a:r>
              <a:rPr lang="en-US" dirty="0" smtClean="0">
                <a:solidFill>
                  <a:srgbClr val="000000"/>
                </a:solidFill>
              </a:rPr>
              <a:t> di </a:t>
            </a:r>
            <a:r>
              <a:rPr lang="en-US" dirty="0" err="1" smtClean="0">
                <a:solidFill>
                  <a:srgbClr val="000000"/>
                </a:solidFill>
              </a:rPr>
              <a:t>supporto</a:t>
            </a:r>
            <a:endParaRPr lang="en-US" dirty="0" smtClean="0">
              <a:solidFill>
                <a:srgbClr val="000000"/>
              </a:solidFill>
            </a:endParaRPr>
          </a:p>
          <a:p>
            <a:pPr marL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Lavoro</a:t>
            </a:r>
            <a:r>
              <a:rPr lang="en-US" dirty="0" smtClean="0">
                <a:solidFill>
                  <a:srgbClr val="008000"/>
                </a:solidFill>
              </a:rPr>
              <a:t> R&amp;D </a:t>
            </a:r>
            <a:r>
              <a:rPr lang="en-US" dirty="0" err="1" smtClean="0">
                <a:solidFill>
                  <a:srgbClr val="008000"/>
                </a:solidFill>
              </a:rPr>
              <a:t>presentato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a </a:t>
            </a:r>
            <a:r>
              <a:rPr lang="en-US" dirty="0" smtClean="0">
                <a:solidFill>
                  <a:srgbClr val="008000"/>
                </a:solidFill>
              </a:rPr>
              <a:t>TIPP 2014 ad Amsterdam</a:t>
            </a:r>
          </a:p>
          <a:p>
            <a:pPr marL="0">
              <a:buNone/>
            </a:pPr>
            <a:r>
              <a:rPr lang="en-US" dirty="0" err="1" smtClean="0"/>
              <a:t>Studi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smtClean="0"/>
              <a:t>radiation hardness per </a:t>
            </a:r>
            <a:r>
              <a:rPr lang="en-US" dirty="0" smtClean="0"/>
              <a:t>APD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cristalli</a:t>
            </a:r>
            <a:r>
              <a:rPr lang="en-US" dirty="0" smtClean="0"/>
              <a:t> di </a:t>
            </a:r>
            <a:r>
              <a:rPr lang="en-US" dirty="0" err="1" smtClean="0"/>
              <a:t>CsI(Th</a:t>
            </a:r>
            <a:r>
              <a:rPr lang="en-US" dirty="0" smtClean="0"/>
              <a:t>) e </a:t>
            </a:r>
            <a:r>
              <a:rPr lang="en-US" dirty="0" err="1" smtClean="0"/>
              <a:t>CsI</a:t>
            </a:r>
            <a:r>
              <a:rPr lang="en-US" dirty="0" smtClean="0"/>
              <a:t> </a:t>
            </a:r>
            <a:r>
              <a:rPr lang="en-US" dirty="0" err="1" smtClean="0"/>
              <a:t>puro</a:t>
            </a:r>
            <a:r>
              <a:rPr lang="en-US" dirty="0" smtClean="0"/>
              <a:t> in </a:t>
            </a:r>
            <a:r>
              <a:rPr lang="en-US" dirty="0" err="1" smtClean="0"/>
              <a:t>collaborazione</a:t>
            </a:r>
            <a:r>
              <a:rPr lang="en-US" dirty="0" smtClean="0"/>
              <a:t> con ENEA </a:t>
            </a:r>
            <a:r>
              <a:rPr lang="en-US" dirty="0" err="1" smtClean="0"/>
              <a:t>Casaccia</a:t>
            </a:r>
            <a:endParaRPr lang="en-US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68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lle2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33231" cy="920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39" y="4011390"/>
            <a:ext cx="3195162" cy="2085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9" y="849924"/>
            <a:ext cx="3953607" cy="2968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269" y="3859967"/>
            <a:ext cx="3481150" cy="2284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884" y="1182709"/>
            <a:ext cx="3286369" cy="2471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9523" y="250920"/>
            <a:ext cx="3746113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Signal Amplitude (mV) for a MIP </a:t>
            </a:r>
          </a:p>
          <a:p>
            <a:r>
              <a:rPr lang="en-US" dirty="0" smtClean="0"/>
              <a:t>(~30 MeV deposited energy in crystal)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29231" y="1182709"/>
            <a:ext cx="162095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 goal &lt;1 MeV</a:t>
            </a:r>
            <a:endParaRPr lang="en-US" sz="16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158154" y="2266462"/>
            <a:ext cx="3222265" cy="0"/>
          </a:xfrm>
          <a:prstGeom prst="line">
            <a:avLst/>
          </a:prstGeom>
          <a:ln>
            <a:solidFill>
              <a:srgbClr val="00CC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47692" y="349996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Bias Voltage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838092" y="604632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Bias Voltage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29231" y="3910767"/>
            <a:ext cx="13901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G/G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bias</a:t>
            </a:r>
            <a:endParaRPr 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845" y="3910767"/>
            <a:ext cx="153821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G/G </a:t>
            </a:r>
            <a:r>
              <a:rPr lang="en-US" dirty="0" err="1" smtClean="0"/>
              <a:t>vs</a:t>
            </a:r>
            <a:r>
              <a:rPr lang="en-US" dirty="0" smtClean="0"/>
              <a:t> Temp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1458889" y="5991632"/>
            <a:ext cx="264481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CC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en-US" dirty="0" err="1" smtClean="0"/>
              <a:t>Excelitas</a:t>
            </a:r>
            <a:r>
              <a:rPr lang="en-US" dirty="0" smtClean="0"/>
              <a:t> APD per crystal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37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00" y="176944"/>
            <a:ext cx="3136900" cy="653439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Attività</a:t>
            </a:r>
            <a:r>
              <a:rPr lang="en-US" dirty="0" smtClean="0">
                <a:solidFill>
                  <a:srgbClr val="FF0000"/>
                </a:solidFill>
              </a:rPr>
              <a:t> 2015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118576"/>
            <a:ext cx="4190999" cy="520602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Conclusione</a:t>
            </a:r>
            <a:r>
              <a:rPr lang="en-US" dirty="0" smtClean="0"/>
              <a:t> R&amp;D in </a:t>
            </a:r>
            <a:r>
              <a:rPr lang="en-US" dirty="0" err="1" smtClean="0"/>
              <a:t>corso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err="1" smtClean="0">
                <a:solidFill>
                  <a:srgbClr val="008000"/>
                </a:solidFill>
              </a:rPr>
              <a:t>Qualificazione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produttore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italiano</a:t>
            </a:r>
            <a:r>
              <a:rPr lang="en-US" dirty="0" smtClean="0">
                <a:solidFill>
                  <a:srgbClr val="008000"/>
                </a:solidFill>
              </a:rPr>
              <a:t> di </a:t>
            </a:r>
            <a:r>
              <a:rPr lang="en-US" dirty="0" err="1" smtClean="0">
                <a:solidFill>
                  <a:srgbClr val="008000"/>
                </a:solidFill>
              </a:rPr>
              <a:t>cristalli</a:t>
            </a:r>
            <a:r>
              <a:rPr lang="en-US" dirty="0" smtClean="0">
                <a:solidFill>
                  <a:srgbClr val="008000"/>
                </a:solidFill>
              </a:rPr>
              <a:t> (</a:t>
            </a:r>
            <a:r>
              <a:rPr lang="en-US" dirty="0" err="1" smtClean="0">
                <a:solidFill>
                  <a:srgbClr val="008000"/>
                </a:solidFill>
              </a:rPr>
              <a:t>Optomaterial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LY</a:t>
            </a:r>
            <a:r>
              <a:rPr lang="en-US" dirty="0" err="1">
                <a:solidFill>
                  <a:srgbClr val="000000"/>
                </a:solidFill>
              </a:rPr>
              <a:t>,Trasmittanza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spettri</a:t>
            </a:r>
            <a:r>
              <a:rPr lang="en-US" dirty="0">
                <a:solidFill>
                  <a:srgbClr val="000000"/>
                </a:solidFill>
              </a:rPr>
              <a:t> di </a:t>
            </a:r>
            <a:r>
              <a:rPr lang="en-US" dirty="0" err="1">
                <a:solidFill>
                  <a:srgbClr val="000000"/>
                </a:solidFill>
              </a:rPr>
              <a:t>emissione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ecc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test </a:t>
            </a:r>
            <a:r>
              <a:rPr lang="en-US" dirty="0">
                <a:solidFill>
                  <a:srgbClr val="008000"/>
                </a:solidFill>
              </a:rPr>
              <a:t>in </a:t>
            </a:r>
            <a:r>
              <a:rPr lang="en-US" dirty="0" err="1" smtClean="0">
                <a:solidFill>
                  <a:srgbClr val="008000"/>
                </a:solidFill>
              </a:rPr>
              <a:t>Cosmici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test </a:t>
            </a:r>
            <a:r>
              <a:rPr lang="en-US" dirty="0">
                <a:solidFill>
                  <a:srgbClr val="000000"/>
                </a:solidFill>
              </a:rPr>
              <a:t>di </a:t>
            </a:r>
            <a:r>
              <a:rPr lang="en-US" dirty="0" err="1" smtClean="0">
                <a:solidFill>
                  <a:srgbClr val="000000"/>
                </a:solidFill>
              </a:rPr>
              <a:t>irraggiamento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/>
              <a:t>Messa</a:t>
            </a:r>
            <a:r>
              <a:rPr lang="en-US" dirty="0" smtClean="0"/>
              <a:t> a </a:t>
            </a:r>
            <a:r>
              <a:rPr lang="en-US" dirty="0" err="1" smtClean="0"/>
              <a:t>punto</a:t>
            </a:r>
            <a:r>
              <a:rPr lang="en-US" dirty="0" smtClean="0"/>
              <a:t> </a:t>
            </a:r>
            <a:r>
              <a:rPr lang="en-US" dirty="0" err="1" smtClean="0"/>
              <a:t>tecnica</a:t>
            </a:r>
            <a:r>
              <a:rPr lang="en-US" dirty="0" smtClean="0"/>
              <a:t> di </a:t>
            </a:r>
            <a:r>
              <a:rPr lang="en-US" dirty="0" err="1" smtClean="0"/>
              <a:t>assemblaggio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cristalli</a:t>
            </a:r>
            <a:endParaRPr lang="en-US" dirty="0" smtClean="0"/>
          </a:p>
          <a:p>
            <a:pPr lvl="1"/>
            <a:r>
              <a:rPr lang="en-US" dirty="0" err="1" smtClean="0"/>
              <a:t>Realizzazione</a:t>
            </a:r>
            <a:r>
              <a:rPr lang="en-US" dirty="0" smtClean="0"/>
              <a:t> </a:t>
            </a:r>
            <a:r>
              <a:rPr lang="en-US" dirty="0" err="1" smtClean="0"/>
              <a:t>prototipi</a:t>
            </a:r>
            <a:r>
              <a:rPr lang="en-US" dirty="0" smtClean="0"/>
              <a:t> di tools per</a:t>
            </a:r>
            <a:endParaRPr lang="en-US" dirty="0"/>
          </a:p>
          <a:p>
            <a:pPr lvl="2"/>
            <a:r>
              <a:rPr lang="en-US" dirty="0" err="1" smtClean="0"/>
              <a:t>Applicazione</a:t>
            </a:r>
            <a:r>
              <a:rPr lang="en-US" dirty="0" smtClean="0"/>
              <a:t> </a:t>
            </a:r>
            <a:r>
              <a:rPr lang="en-US" dirty="0" err="1" smtClean="0"/>
              <a:t>Tyvec</a:t>
            </a:r>
            <a:r>
              <a:rPr lang="en-US" dirty="0" smtClean="0"/>
              <a:t>/</a:t>
            </a:r>
            <a:r>
              <a:rPr lang="en-US" dirty="0" err="1" smtClean="0"/>
              <a:t>Dymat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cristalli</a:t>
            </a:r>
            <a:endParaRPr lang="en-US" dirty="0" smtClean="0"/>
          </a:p>
          <a:p>
            <a:pPr lvl="2"/>
            <a:r>
              <a:rPr lang="en-US" dirty="0" err="1" smtClean="0"/>
              <a:t>Montaggio</a:t>
            </a:r>
            <a:r>
              <a:rPr lang="en-US" dirty="0" smtClean="0"/>
              <a:t> APD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10099" y="1182076"/>
            <a:ext cx="4173415" cy="412652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Realizzazione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controllo</a:t>
            </a:r>
            <a:r>
              <a:rPr lang="en-US" dirty="0" smtClean="0">
                <a:solidFill>
                  <a:srgbClr val="008000"/>
                </a:solidFill>
              </a:rPr>
              <a:t> di </a:t>
            </a:r>
            <a:r>
              <a:rPr lang="en-US" dirty="0" err="1" smtClean="0">
                <a:solidFill>
                  <a:srgbClr val="008000"/>
                </a:solidFill>
              </a:rPr>
              <a:t>temperatura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della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scatola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nera</a:t>
            </a:r>
            <a:r>
              <a:rPr lang="en-US" dirty="0" smtClean="0">
                <a:solidFill>
                  <a:srgbClr val="008000"/>
                </a:solidFill>
              </a:rPr>
              <a:t>, per test in </a:t>
            </a:r>
            <a:r>
              <a:rPr lang="en-US" dirty="0" err="1" smtClean="0">
                <a:solidFill>
                  <a:srgbClr val="008000"/>
                </a:solidFill>
              </a:rPr>
              <a:t>cosmici</a:t>
            </a:r>
            <a:r>
              <a:rPr lang="en-US" dirty="0" smtClean="0">
                <a:solidFill>
                  <a:srgbClr val="008000"/>
                </a:solidFill>
              </a:rPr>
              <a:t> di </a:t>
            </a:r>
            <a:r>
              <a:rPr lang="en-US" dirty="0" err="1" smtClean="0">
                <a:solidFill>
                  <a:srgbClr val="008000"/>
                </a:solidFill>
              </a:rPr>
              <a:t>cristalli</a:t>
            </a:r>
            <a:r>
              <a:rPr lang="en-US" dirty="0" smtClean="0">
                <a:solidFill>
                  <a:srgbClr val="008000"/>
                </a:solidFill>
              </a:rPr>
              <a:t> e APD in </a:t>
            </a:r>
            <a:r>
              <a:rPr lang="en-US" dirty="0" err="1" smtClean="0">
                <a:solidFill>
                  <a:srgbClr val="008000"/>
                </a:solidFill>
              </a:rPr>
              <a:t>funzione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della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temperatura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err="1" smtClean="0">
                <a:solidFill>
                  <a:srgbClr val="008000"/>
                </a:solidFill>
              </a:rPr>
              <a:t>Partecipazione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alle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attività</a:t>
            </a:r>
            <a:r>
              <a:rPr lang="en-US" dirty="0" smtClean="0">
                <a:solidFill>
                  <a:srgbClr val="008000"/>
                </a:solidFill>
              </a:rPr>
              <a:t> di </a:t>
            </a:r>
            <a:r>
              <a:rPr lang="en-US" dirty="0" err="1" smtClean="0">
                <a:solidFill>
                  <a:srgbClr val="008000"/>
                </a:solidFill>
              </a:rPr>
              <a:t>installazione</a:t>
            </a:r>
            <a:r>
              <a:rPr lang="en-US" dirty="0" smtClean="0">
                <a:solidFill>
                  <a:srgbClr val="008000"/>
                </a:solidFill>
              </a:rPr>
              <a:t> e commissioning del </a:t>
            </a:r>
            <a:r>
              <a:rPr lang="en-US" dirty="0" err="1" smtClean="0">
                <a:solidFill>
                  <a:srgbClr val="008000"/>
                </a:solidFill>
              </a:rPr>
              <a:t>calorimetro</a:t>
            </a:r>
            <a:r>
              <a:rPr lang="en-US" dirty="0" smtClean="0">
                <a:solidFill>
                  <a:srgbClr val="008000"/>
                </a:solidFill>
              </a:rPr>
              <a:t> a KEK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Software di </a:t>
            </a:r>
            <a:r>
              <a:rPr lang="en-US" dirty="0" err="1" smtClean="0">
                <a:solidFill>
                  <a:srgbClr val="0000FF"/>
                </a:solidFill>
              </a:rPr>
              <a:t>ricostruzione</a:t>
            </a:r>
            <a:r>
              <a:rPr lang="en-US" dirty="0" smtClean="0">
                <a:solidFill>
                  <a:srgbClr val="0000FF"/>
                </a:solidFill>
              </a:rPr>
              <a:t> e PID </a:t>
            </a:r>
            <a:r>
              <a:rPr lang="en-US" dirty="0" err="1" smtClean="0">
                <a:solidFill>
                  <a:srgbClr val="0000FF"/>
                </a:solidFill>
              </a:rPr>
              <a:t>nel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calorimetro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belle2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33231" cy="92075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03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155700" y="306389"/>
            <a:ext cx="7645400" cy="614362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Richieste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Finanziarie</a:t>
            </a:r>
            <a:r>
              <a:rPr lang="en-US" sz="3600" dirty="0" smtClean="0">
                <a:solidFill>
                  <a:srgbClr val="FF0000"/>
                </a:solidFill>
              </a:rPr>
              <a:t> e </a:t>
            </a:r>
            <a:r>
              <a:rPr lang="en-US" sz="3600" dirty="0" err="1" smtClean="0">
                <a:solidFill>
                  <a:srgbClr val="FF0000"/>
                </a:solidFill>
              </a:rPr>
              <a:t>Supporto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3467100" y="1246554"/>
            <a:ext cx="5432669" cy="287117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b="1" dirty="0" err="1" smtClean="0"/>
              <a:t>Supporto</a:t>
            </a:r>
            <a:r>
              <a:rPr lang="en-US" b="1" dirty="0" smtClean="0"/>
              <a:t> </a:t>
            </a:r>
            <a:r>
              <a:rPr lang="en-US" b="1" dirty="0" err="1" smtClean="0"/>
              <a:t>Tecnico</a:t>
            </a:r>
            <a:endParaRPr lang="en-US" b="1" dirty="0" smtClean="0"/>
          </a:p>
          <a:p>
            <a:pPr marL="0" indent="0">
              <a:buNone/>
            </a:pPr>
            <a:r>
              <a:rPr lang="en-US" dirty="0" err="1" smtClean="0"/>
              <a:t>Tecnico</a:t>
            </a:r>
            <a:r>
              <a:rPr lang="en-US" dirty="0" smtClean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gruppo</a:t>
            </a:r>
            <a:r>
              <a:rPr lang="en-US" dirty="0" smtClean="0"/>
              <a:t> per</a:t>
            </a:r>
            <a:r>
              <a:rPr lang="en-US" dirty="0" smtClean="0"/>
              <a:t> </a:t>
            </a:r>
            <a:r>
              <a:rPr lang="en-US" dirty="0" err="1" smtClean="0"/>
              <a:t>supporto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sede</a:t>
            </a:r>
            <a:r>
              <a:rPr lang="en-US" dirty="0" smtClean="0"/>
              <a:t> e </a:t>
            </a:r>
            <a:r>
              <a:rPr lang="en-US" dirty="0" err="1" smtClean="0"/>
              <a:t>piccole</a:t>
            </a:r>
            <a:r>
              <a:rPr lang="en-US" dirty="0" smtClean="0"/>
              <a:t> </a:t>
            </a:r>
            <a:r>
              <a:rPr lang="en-US" dirty="0" err="1" smtClean="0"/>
              <a:t>lavorazioni</a:t>
            </a:r>
            <a:r>
              <a:rPr lang="en-US" dirty="0" smtClean="0"/>
              <a:t> </a:t>
            </a:r>
            <a:r>
              <a:rPr lang="en-US" dirty="0" err="1" smtClean="0"/>
              <a:t>meccaniche</a:t>
            </a:r>
            <a:r>
              <a:rPr lang="en-US" dirty="0" smtClean="0"/>
              <a:t>			</a:t>
            </a:r>
            <a:r>
              <a:rPr lang="en-US" dirty="0" smtClean="0">
                <a:solidFill>
                  <a:srgbClr val="FF0000"/>
                </a:solidFill>
              </a:rPr>
              <a:t>0.6 </a:t>
            </a:r>
            <a:r>
              <a:rPr lang="en-US" dirty="0" smtClean="0">
                <a:solidFill>
                  <a:srgbClr val="FF0000"/>
                </a:solidFill>
              </a:rPr>
              <a:t>FTE</a:t>
            </a:r>
          </a:p>
          <a:p>
            <a:pPr marL="0" indent="0">
              <a:buNone/>
            </a:pPr>
            <a:r>
              <a:rPr lang="en-US" dirty="0" err="1" smtClean="0"/>
              <a:t>tecnico</a:t>
            </a:r>
            <a:r>
              <a:rPr lang="en-US" dirty="0" smtClean="0"/>
              <a:t> di </a:t>
            </a:r>
            <a:r>
              <a:rPr lang="en-US" dirty="0" err="1" smtClean="0"/>
              <a:t>gruppo</a:t>
            </a:r>
            <a:r>
              <a:rPr lang="en-US" dirty="0" smtClean="0"/>
              <a:t> </a:t>
            </a:r>
            <a:r>
              <a:rPr lang="en-US" dirty="0" smtClean="0"/>
              <a:t>per</a:t>
            </a:r>
            <a:r>
              <a:rPr lang="en-US" dirty="0" smtClean="0"/>
              <a:t> </a:t>
            </a:r>
            <a:r>
              <a:rPr lang="en-US" dirty="0" err="1" smtClean="0"/>
              <a:t>installazione</a:t>
            </a:r>
            <a:r>
              <a:rPr lang="en-US" dirty="0" smtClean="0"/>
              <a:t> </a:t>
            </a:r>
            <a:r>
              <a:rPr lang="en-US" dirty="0" smtClean="0"/>
              <a:t>a </a:t>
            </a:r>
            <a:r>
              <a:rPr lang="en-US" dirty="0" smtClean="0"/>
              <a:t>KEK	</a:t>
            </a:r>
            <a:r>
              <a:rPr lang="en-US" dirty="0" smtClean="0">
                <a:solidFill>
                  <a:srgbClr val="FF0000"/>
                </a:solidFill>
              </a:rPr>
              <a:t>2 </a:t>
            </a:r>
            <a:r>
              <a:rPr lang="en-US" dirty="0" smtClean="0">
                <a:solidFill>
                  <a:srgbClr val="FF0000"/>
                </a:solidFill>
              </a:rPr>
              <a:t>MU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err="1" smtClean="0"/>
              <a:t>Richieste</a:t>
            </a:r>
            <a:r>
              <a:rPr lang="en-US" b="1" dirty="0" smtClean="0"/>
              <a:t> </a:t>
            </a:r>
            <a:r>
              <a:rPr lang="en-US" b="1" dirty="0" err="1" smtClean="0"/>
              <a:t>Servizi</a:t>
            </a:r>
            <a:r>
              <a:rPr lang="en-US" b="1" dirty="0" smtClean="0"/>
              <a:t> 2015</a:t>
            </a:r>
          </a:p>
          <a:p>
            <a:pPr marL="0" indent="0">
              <a:buNone/>
            </a:pPr>
            <a:r>
              <a:rPr lang="en-US" dirty="0" err="1" smtClean="0"/>
              <a:t>Progettazione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1 MU</a:t>
            </a:r>
          </a:p>
          <a:p>
            <a:pPr marL="0" indent="0">
              <a:buNone/>
            </a:pPr>
            <a:r>
              <a:rPr lang="en-US" dirty="0" err="1" smtClean="0"/>
              <a:t>Costruzioni</a:t>
            </a:r>
            <a:r>
              <a:rPr lang="en-US" dirty="0" smtClean="0"/>
              <a:t> in </a:t>
            </a:r>
            <a:r>
              <a:rPr lang="en-US" dirty="0" err="1" smtClean="0"/>
              <a:t>Officina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1 </a:t>
            </a:r>
            <a:r>
              <a:rPr lang="en-US" dirty="0" smtClean="0">
                <a:solidFill>
                  <a:srgbClr val="FF0000"/>
                </a:solidFill>
              </a:rPr>
              <a:t>MU</a:t>
            </a:r>
          </a:p>
          <a:p>
            <a:pPr marL="0" indent="0">
              <a:buNone/>
            </a:pPr>
            <a:r>
              <a:rPr lang="en-US" dirty="0" err="1" smtClean="0"/>
              <a:t>Servizio</a:t>
            </a:r>
            <a:r>
              <a:rPr lang="en-US" dirty="0" smtClean="0"/>
              <a:t> </a:t>
            </a:r>
            <a:r>
              <a:rPr lang="en-US" dirty="0" err="1" smtClean="0"/>
              <a:t>Elettronica</a:t>
            </a: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FF0000"/>
                </a:solidFill>
              </a:rPr>
              <a:t>1 MU</a:t>
            </a:r>
          </a:p>
          <a:p>
            <a:pPr marL="0" indent="0">
              <a:buNone/>
            </a:pPr>
            <a:r>
              <a:rPr lang="en-US" dirty="0" err="1" smtClean="0"/>
              <a:t>Servizio</a:t>
            </a:r>
            <a:r>
              <a:rPr lang="en-US" dirty="0" smtClean="0"/>
              <a:t> </a:t>
            </a:r>
            <a:r>
              <a:rPr lang="en-US" dirty="0" err="1" smtClean="0"/>
              <a:t>Automazione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Controlli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1 </a:t>
            </a:r>
            <a:r>
              <a:rPr lang="en-US" dirty="0" smtClean="0">
                <a:solidFill>
                  <a:srgbClr val="FF0000"/>
                </a:solidFill>
              </a:rPr>
              <a:t>MU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57654"/>
            <a:ext cx="3616569" cy="296007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211" dirty="0" err="1" smtClean="0">
                <a:solidFill>
                  <a:srgbClr val="0000FF"/>
                </a:solidFill>
              </a:rPr>
              <a:t>Composizione</a:t>
            </a:r>
            <a:r>
              <a:rPr lang="en-US" sz="4211" dirty="0" smtClean="0">
                <a:solidFill>
                  <a:srgbClr val="0000FF"/>
                </a:solidFill>
              </a:rPr>
              <a:t> del </a:t>
            </a:r>
            <a:r>
              <a:rPr lang="en-US" sz="4211" dirty="0" err="1" smtClean="0">
                <a:solidFill>
                  <a:srgbClr val="0000FF"/>
                </a:solidFill>
              </a:rPr>
              <a:t>gruppo</a:t>
            </a:r>
            <a:endParaRPr lang="en-US" sz="421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Erika De </a:t>
            </a:r>
            <a:r>
              <a:rPr lang="en-US" sz="2000" dirty="0" err="1" smtClean="0">
                <a:solidFill>
                  <a:srgbClr val="0000FF"/>
                </a:solidFill>
              </a:rPr>
              <a:t>Luci</a:t>
            </a:r>
            <a:r>
              <a:rPr lang="en-US" sz="2000" dirty="0" smtClean="0">
                <a:solidFill>
                  <a:srgbClr val="0000FF"/>
                </a:solidFill>
              </a:rPr>
              <a:t>	a	0.3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Riccardo de </a:t>
            </a:r>
            <a:r>
              <a:rPr lang="en-US" sz="2000" dirty="0" err="1" smtClean="0">
                <a:solidFill>
                  <a:srgbClr val="0000FF"/>
                </a:solidFill>
              </a:rPr>
              <a:t>Sangro</a:t>
            </a:r>
            <a:r>
              <a:rPr lang="en-US" sz="2000" dirty="0" smtClean="0">
                <a:solidFill>
                  <a:srgbClr val="0000FF"/>
                </a:solidFill>
              </a:rPr>
              <a:t>	0.8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Giuseppe </a:t>
            </a:r>
            <a:r>
              <a:rPr lang="en-US" sz="2000" dirty="0" err="1" smtClean="0">
                <a:solidFill>
                  <a:srgbClr val="0000FF"/>
                </a:solidFill>
              </a:rPr>
              <a:t>Finocchiaro</a:t>
            </a:r>
            <a:r>
              <a:rPr lang="en-US" sz="2000" dirty="0" smtClean="0">
                <a:solidFill>
                  <a:srgbClr val="0000FF"/>
                </a:solidFill>
              </a:rPr>
              <a:t>	0.8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Benjamin </a:t>
            </a:r>
            <a:r>
              <a:rPr lang="en-US" sz="2000" dirty="0" err="1" smtClean="0">
                <a:solidFill>
                  <a:srgbClr val="0000FF"/>
                </a:solidFill>
              </a:rPr>
              <a:t>Oberhof</a:t>
            </a:r>
            <a:r>
              <a:rPr lang="en-US" sz="2000" dirty="0" smtClean="0">
                <a:solidFill>
                  <a:srgbClr val="0000FF"/>
                </a:solidFill>
              </a:rPr>
              <a:t>	1.0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0000FF"/>
                </a:solidFill>
              </a:rPr>
              <a:t>Piero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Patteri</a:t>
            </a:r>
            <a:r>
              <a:rPr lang="en-US" sz="2000" dirty="0" smtClean="0">
                <a:solidFill>
                  <a:srgbClr val="0000FF"/>
                </a:solidFill>
              </a:rPr>
              <a:t>	</a:t>
            </a:r>
            <a:r>
              <a:rPr lang="en-US" sz="2000" dirty="0" smtClean="0">
                <a:solidFill>
                  <a:srgbClr val="0000FF"/>
                </a:solidFill>
              </a:rPr>
              <a:t>	0.2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Ida Peruzzi	</a:t>
            </a:r>
            <a:r>
              <a:rPr lang="en-US" sz="2000" dirty="0" smtClean="0">
                <a:solidFill>
                  <a:srgbClr val="0000FF"/>
                </a:solidFill>
              </a:rPr>
              <a:t>	0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Marcello Piccolo	</a:t>
            </a:r>
            <a:r>
              <a:rPr lang="en-US" sz="2000" dirty="0" smtClean="0">
                <a:solidFill>
                  <a:srgbClr val="0000FF"/>
                </a:solidFill>
              </a:rPr>
              <a:t> 0.8</a:t>
            </a: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Totale</a:t>
            </a:r>
            <a:r>
              <a:rPr lang="en-US" sz="2000" dirty="0" smtClean="0">
                <a:solidFill>
                  <a:srgbClr val="FF0000"/>
                </a:solidFill>
              </a:rPr>
              <a:t>	 </a:t>
            </a:r>
            <a:r>
              <a:rPr lang="en-US" sz="2000" dirty="0" smtClean="0">
                <a:solidFill>
                  <a:srgbClr val="FF0000"/>
                </a:solidFill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</a:rPr>
              <a:t>3.9 </a:t>
            </a:r>
            <a:r>
              <a:rPr lang="en-US" sz="2000" b="1" dirty="0" smtClean="0">
                <a:solidFill>
                  <a:srgbClr val="FF0000"/>
                </a:solidFill>
              </a:rPr>
              <a:t>FTE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25" name="Picture 24" descr="belle2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33231" cy="920751"/>
          </a:xfrm>
          <a:prstGeom prst="rect">
            <a:avLst/>
          </a:prstGeom>
        </p:spPr>
      </p:pic>
      <p:graphicFrame>
        <p:nvGraphicFramePr>
          <p:cNvPr id="8" name="Group 92"/>
          <p:cNvGraphicFramePr>
            <a:graphicFrameLocks noGrp="1"/>
          </p:cNvGraphicFramePr>
          <p:nvPr/>
        </p:nvGraphicFramePr>
        <p:xfrm>
          <a:off x="152400" y="4281994"/>
          <a:ext cx="8847789" cy="1371636"/>
        </p:xfrm>
        <a:graphic>
          <a:graphicData uri="http://schemas.openxmlformats.org/drawingml/2006/table">
            <a:tbl>
              <a:tblPr/>
              <a:tblGrid>
                <a:gridCol w="850900"/>
                <a:gridCol w="6238763"/>
                <a:gridCol w="1025637"/>
                <a:gridCol w="732489"/>
              </a:tblGrid>
              <a:tr h="32214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2014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14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test beam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laboratorio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sistema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feedback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temperatura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scatola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nera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14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Sviluppo prototipo alimentatore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low-noise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APD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0" name="Action Button: Custom 9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1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Il </a:t>
            </a:r>
            <a:r>
              <a:rPr lang="en-US" dirty="0" err="1" smtClean="0"/>
              <a:t>progetto</a:t>
            </a:r>
            <a:r>
              <a:rPr lang="en-US" dirty="0" smtClean="0"/>
              <a:t> </a:t>
            </a:r>
            <a:r>
              <a:rPr lang="en-US" dirty="0" smtClean="0"/>
              <a:t>Mu2e... in </a:t>
            </a:r>
            <a:r>
              <a:rPr lang="en-US" dirty="0" err="1" smtClean="0"/>
              <a:t>pillole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6" name="Group 35"/>
          <p:cNvGrpSpPr/>
          <p:nvPr/>
        </p:nvGrpSpPr>
        <p:grpSpPr>
          <a:xfrm>
            <a:off x="774317" y="1231928"/>
            <a:ext cx="7607684" cy="1600172"/>
            <a:chOff x="156529" y="2343401"/>
            <a:chExt cx="7857205" cy="1759456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8" y="2541506"/>
              <a:ext cx="7717536" cy="156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Oval 37"/>
            <p:cNvSpPr/>
            <p:nvPr/>
          </p:nvSpPr>
          <p:spPr>
            <a:xfrm>
              <a:off x="4325031" y="2695790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659681" y="2461438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424475" y="2343401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380350" y="276062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2T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97390" y="2564593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715000" y="252626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83614" y="240823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2.5T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6529" y="261989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4.6T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99993" y="2409483"/>
              <a:ext cx="1003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itchFamily="66" charset="0"/>
                </a:rPr>
                <a:t>protons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pic>
          <p:nvPicPr>
            <p:cNvPr id="47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819800">
              <a:off x="1294029" y="3214688"/>
              <a:ext cx="825500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Line 16"/>
            <p:cNvSpPr>
              <a:spLocks noChangeShapeType="1"/>
            </p:cNvSpPr>
            <p:nvPr/>
          </p:nvSpPr>
          <p:spPr bwMode="auto">
            <a:xfrm rot="10800000" flipH="1">
              <a:off x="1130299" y="2710934"/>
              <a:ext cx="1871007" cy="665678"/>
            </a:xfrm>
            <a:prstGeom prst="line">
              <a:avLst/>
            </a:prstGeom>
            <a:noFill/>
            <a:ln w="25400" cap="flat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2700000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838200" y="3282950"/>
              <a:ext cx="244475" cy="101600"/>
            </a:xfrm>
            <a:prstGeom prst="line">
              <a:avLst/>
            </a:prstGeom>
            <a:noFill/>
            <a:ln w="25400" cap="flat">
              <a:solidFill>
                <a:srgbClr val="00FF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2700000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rot="10800000" flipH="1">
              <a:off x="904875" y="3359150"/>
              <a:ext cx="177800" cy="109537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18599963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 rot="10800000" flipH="1">
              <a:off x="1066800" y="3351212"/>
              <a:ext cx="244475" cy="38100"/>
            </a:xfrm>
            <a:prstGeom prst="line">
              <a:avLst/>
            </a:prstGeom>
            <a:noFill/>
            <a:ln w="25400" cap="flat">
              <a:solidFill>
                <a:srgbClr val="0080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2700000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2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7000">
              <a:off x="2067092" y="3150061"/>
              <a:ext cx="613823" cy="61382"/>
            </a:xfrm>
            <a:prstGeom prst="rect">
              <a:avLst/>
            </a:prstGeom>
            <a:noFill/>
            <a:ln>
              <a:noFill/>
            </a:ln>
            <a:effectLst>
              <a:outerShdw blurRad="25400" dist="25399" dir="13319987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97091">
              <a:off x="2635337" y="3284372"/>
              <a:ext cx="460030" cy="4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82431">
              <a:off x="2957440" y="3550246"/>
              <a:ext cx="582299" cy="8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833" y="3687369"/>
              <a:ext cx="710044" cy="7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864114">
              <a:off x="4246999" y="3603329"/>
              <a:ext cx="684527" cy="68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663208">
              <a:off x="4880763" y="3287714"/>
              <a:ext cx="17780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" name="TextBox 57"/>
          <p:cNvSpPr txBox="1"/>
          <p:nvPr/>
        </p:nvSpPr>
        <p:spPr>
          <a:xfrm>
            <a:off x="52766" y="2813668"/>
            <a:ext cx="9053133" cy="2308324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b="1" dirty="0" err="1" smtClean="0"/>
              <a:t>Ricerca</a:t>
            </a:r>
            <a:r>
              <a:rPr lang="en-US" b="1" dirty="0" smtClean="0"/>
              <a:t> di lepton-</a:t>
            </a:r>
            <a:r>
              <a:rPr lang="en-US" b="1" dirty="0" err="1" smtClean="0"/>
              <a:t>flavour</a:t>
            </a:r>
            <a:r>
              <a:rPr lang="en-US" b="1" dirty="0" smtClean="0"/>
              <a:t> violation, </a:t>
            </a:r>
            <a:r>
              <a:rPr lang="en-US" b="1" dirty="0" err="1" smtClean="0"/>
              <a:t>conversione</a:t>
            </a:r>
            <a:r>
              <a:rPr lang="en-US" b="1" dirty="0" smtClean="0"/>
              <a:t> di un </a:t>
            </a:r>
            <a:r>
              <a:rPr lang="en-US" b="1" dirty="0" err="1" smtClean="0"/>
              <a:t>muone</a:t>
            </a:r>
            <a:r>
              <a:rPr lang="en-US" b="1" dirty="0" smtClean="0"/>
              <a:t> in e- @ BR ~ 6x10</a:t>
            </a:r>
            <a:r>
              <a:rPr lang="en-US" b="1" baseline="30000" dirty="0" smtClean="0"/>
              <a:t>-17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esperimento</a:t>
            </a:r>
            <a:r>
              <a:rPr lang="en-US" dirty="0" smtClean="0"/>
              <a:t> 260 M$ detector (USA standard), 80 M$ “core’’ 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acceleratore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/>
              <a:t>Approvazione</a:t>
            </a:r>
            <a:r>
              <a:rPr lang="en-US" dirty="0" smtClean="0"/>
              <a:t> CD1 </a:t>
            </a:r>
            <a:r>
              <a:rPr lang="en-US" dirty="0" err="1" smtClean="0"/>
              <a:t>luglio</a:t>
            </a:r>
            <a:r>
              <a:rPr lang="en-US" dirty="0" smtClean="0"/>
              <a:t> 2012 </a:t>
            </a:r>
            <a:r>
              <a:rPr lang="en-US" dirty="0" smtClean="0">
                <a:sym typeface="Wingdings"/>
              </a:rPr>
              <a:t> TDR </a:t>
            </a:r>
            <a:r>
              <a:rPr lang="en-US" dirty="0" err="1" smtClean="0">
                <a:sym typeface="Wingdings"/>
              </a:rPr>
              <a:t>sottomesso</a:t>
            </a:r>
            <a:r>
              <a:rPr lang="en-US" dirty="0" smtClean="0">
                <a:sym typeface="Wingdings"/>
              </a:rPr>
              <a:t> @ </a:t>
            </a:r>
            <a:r>
              <a:rPr lang="en-US" dirty="0" err="1" smtClean="0">
                <a:sym typeface="Wingdings"/>
              </a:rPr>
              <a:t>maggio</a:t>
            </a:r>
            <a:r>
              <a:rPr lang="en-US" dirty="0" smtClean="0">
                <a:sym typeface="Wingdings"/>
              </a:rPr>
              <a:t> 2014  </a:t>
            </a:r>
            <a:r>
              <a:rPr lang="en-US" b="1" dirty="0" smtClean="0">
                <a:sym typeface="Wingdings"/>
              </a:rPr>
              <a:t>CD-2 </a:t>
            </a:r>
            <a:r>
              <a:rPr lang="en-US" b="1" dirty="0" err="1" smtClean="0">
                <a:sym typeface="Wingdings"/>
              </a:rPr>
              <a:t>agosto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2014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>
                <a:solidFill>
                  <a:srgbClr val="000090"/>
                </a:solidFill>
                <a:sym typeface="Wingdings"/>
              </a:rPr>
              <a:t>USA Panel P5 ha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dato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l’approvazione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per g-2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e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Mu2e a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maggio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2014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Maggio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2014: CSN1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approva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sottomette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a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CTS: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t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etto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finanziario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a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novembre</a:t>
            </a:r>
            <a:endParaRPr lang="en-US" b="1" dirty="0" smtClean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sym typeface="Wingdings"/>
              </a:rPr>
              <a:t>Scelte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tecnologiche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finali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ingegnerizzazione</a:t>
            </a:r>
            <a:r>
              <a:rPr lang="en-US" dirty="0" smtClean="0">
                <a:sym typeface="Wingdings"/>
              </a:rPr>
              <a:t> e Pre-</a:t>
            </a:r>
            <a:r>
              <a:rPr lang="en-US" dirty="0" err="1" smtClean="0">
                <a:sym typeface="Wingdings"/>
              </a:rPr>
              <a:t>produzione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tra</a:t>
            </a:r>
            <a:r>
              <a:rPr lang="en-US" dirty="0" smtClean="0">
                <a:sym typeface="Wingdings"/>
              </a:rPr>
              <a:t> CD-2 e CD-3  (2014-2015)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sym typeface="Wingdings"/>
              </a:rPr>
              <a:t>Costruzione</a:t>
            </a:r>
            <a:r>
              <a:rPr lang="en-US" dirty="0" smtClean="0">
                <a:sym typeface="Wingdings"/>
              </a:rPr>
              <a:t> 2016-2017-2018 + Commissioning Run 2019 + 3 </a:t>
            </a:r>
            <a:r>
              <a:rPr lang="en-US" dirty="0" err="1" smtClean="0">
                <a:sym typeface="Wingdings"/>
              </a:rPr>
              <a:t>anni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presa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dati</a:t>
            </a:r>
            <a:r>
              <a:rPr lang="en-US" dirty="0" smtClean="0">
                <a:sym typeface="Wingdings"/>
              </a:rPr>
              <a:t> 2020-2023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>
                <a:solidFill>
                  <a:srgbClr val="800000"/>
                </a:solidFill>
                <a:sym typeface="Wingdings"/>
              </a:rPr>
              <a:t>FASE-2 con Proton Improvement Plan 2025 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miglioramento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x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10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766" y="5200593"/>
            <a:ext cx="9053133" cy="646331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INFN/GE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prototipo</a:t>
            </a:r>
            <a:r>
              <a:rPr lang="en-US" dirty="0" smtClean="0"/>
              <a:t> </a:t>
            </a:r>
            <a:r>
              <a:rPr lang="en-US" dirty="0" err="1" smtClean="0"/>
              <a:t>Magnete</a:t>
            </a:r>
            <a:r>
              <a:rPr lang="en-US" dirty="0" smtClean="0"/>
              <a:t> di </a:t>
            </a:r>
            <a:r>
              <a:rPr lang="en-US" dirty="0" err="1" smtClean="0"/>
              <a:t>Trasporto</a:t>
            </a:r>
            <a:r>
              <a:rPr lang="en-US" dirty="0"/>
              <a:t> </a:t>
            </a:r>
            <a:r>
              <a:rPr lang="en-US" dirty="0" smtClean="0"/>
              <a:t>(500 </a:t>
            </a:r>
            <a:r>
              <a:rPr lang="en-US" dirty="0" err="1" smtClean="0"/>
              <a:t>kEuro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Consegna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agosto</a:t>
            </a:r>
            <a:r>
              <a:rPr lang="en-US" dirty="0" smtClean="0">
                <a:sym typeface="Wingdings"/>
              </a:rPr>
              <a:t> 2015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INFN LNF/PI/</a:t>
            </a:r>
            <a:r>
              <a:rPr lang="en-US" dirty="0" smtClean="0">
                <a:sym typeface="Wingdings"/>
              </a:rPr>
              <a:t>LE,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Caltech(USA</a:t>
            </a:r>
            <a:r>
              <a:rPr lang="en-US" dirty="0" smtClean="0">
                <a:sym typeface="Wingdings"/>
              </a:rPr>
              <a:t>), JINR(RUS</a:t>
            </a:r>
            <a:r>
              <a:rPr lang="en-US" dirty="0" smtClean="0">
                <a:sym typeface="Wingdings"/>
              </a:rPr>
              <a:t>) </a:t>
            </a:r>
            <a:r>
              <a:rPr lang="en-US" dirty="0" err="1" smtClean="0">
                <a:sym typeface="Wingdings"/>
              </a:rPr>
              <a:t>responsabilit</a:t>
            </a:r>
            <a:r>
              <a:rPr lang="en-US" dirty="0" err="1" smtClean="0">
                <a:sym typeface="Wingdings"/>
              </a:rPr>
              <a:t>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calo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e.m</a:t>
            </a:r>
            <a:r>
              <a:rPr lang="en-US" dirty="0" smtClean="0">
                <a:sym typeface="Wingdings"/>
              </a:rPr>
              <a:t>.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Miscetti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, P. Leader)</a:t>
            </a:r>
            <a:endParaRPr lang="en-US" b="1" dirty="0" smtClean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800" y="5928320"/>
            <a:ext cx="9054000" cy="369332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txBody>
          <a:bodyPr wrap="square" lIns="72000" rIns="72000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Altre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responsabilit</a:t>
            </a:r>
            <a:r>
              <a:rPr lang="en-US" b="1" dirty="0" err="1" smtClean="0">
                <a:solidFill>
                  <a:srgbClr val="800000"/>
                </a:solidFill>
              </a:rPr>
              <a:t>à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italiane</a:t>
            </a:r>
            <a:r>
              <a:rPr lang="en-US" b="1" dirty="0" smtClean="0">
                <a:solidFill>
                  <a:srgbClr val="800000"/>
                </a:solidFill>
              </a:rPr>
              <a:t>: </a:t>
            </a:r>
            <a:r>
              <a:rPr lang="en-US" dirty="0" err="1" smtClean="0"/>
              <a:t>L.Ristori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F.Grancagnolo</a:t>
            </a:r>
            <a:r>
              <a:rPr lang="en-US" dirty="0" smtClean="0"/>
              <a:t> (</a:t>
            </a:r>
            <a:r>
              <a:rPr lang="en-US" dirty="0" smtClean="0"/>
              <a:t>EB), </a:t>
            </a:r>
            <a:r>
              <a:rPr lang="en-US" dirty="0" err="1" smtClean="0"/>
              <a:t>R.Carosi</a:t>
            </a:r>
            <a:r>
              <a:rPr lang="en-US" dirty="0" smtClean="0"/>
              <a:t> (</a:t>
            </a:r>
            <a:r>
              <a:rPr lang="en-US" dirty="0" smtClean="0"/>
              <a:t>Speaker Committee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176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Impatto</a:t>
            </a:r>
            <a:r>
              <a:rPr lang="en-US" dirty="0" smtClean="0"/>
              <a:t> di </a:t>
            </a:r>
            <a:r>
              <a:rPr lang="en-US" dirty="0" err="1" smtClean="0"/>
              <a:t>fisica</a:t>
            </a:r>
            <a:r>
              <a:rPr lang="en-US" dirty="0" smtClean="0"/>
              <a:t> di Mu2e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990600"/>
            <a:ext cx="9144000" cy="4950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798145"/>
            <a:ext cx="860666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Sensibilita</a:t>
            </a:r>
            <a:r>
              <a:rPr lang="en-US" dirty="0" smtClean="0"/>
              <a:t>’ per BSM </a:t>
            </a:r>
            <a:r>
              <a:rPr lang="en-US" dirty="0" err="1" smtClean="0"/>
              <a:t>migliore</a:t>
            </a:r>
            <a:r>
              <a:rPr lang="en-US" dirty="0" smtClean="0"/>
              <a:t> di MEG per SUSY e </a:t>
            </a:r>
            <a:r>
              <a:rPr lang="en-US" dirty="0" err="1" smtClean="0"/>
              <a:t>sensibilita</a:t>
            </a:r>
            <a:r>
              <a:rPr lang="en-US" dirty="0" smtClean="0"/>
              <a:t>’ a </a:t>
            </a:r>
            <a:r>
              <a:rPr lang="en-US" dirty="0" err="1" smtClean="0"/>
              <a:t>processi</a:t>
            </a:r>
            <a:r>
              <a:rPr lang="en-US" dirty="0" smtClean="0"/>
              <a:t> dove MEG non </a:t>
            </a:r>
            <a:r>
              <a:rPr lang="en-US" dirty="0" err="1" smtClean="0"/>
              <a:t>puo</a:t>
            </a:r>
            <a:r>
              <a:rPr lang="en-US" dirty="0" smtClean="0"/>
              <a:t>’</a:t>
            </a:r>
          </a:p>
          <a:p>
            <a:r>
              <a:rPr lang="en-US" dirty="0" err="1" smtClean="0"/>
              <a:t>Avere</a:t>
            </a:r>
            <a:r>
              <a:rPr lang="en-US" dirty="0" smtClean="0"/>
              <a:t> </a:t>
            </a:r>
            <a:r>
              <a:rPr lang="en-US" dirty="0" err="1" smtClean="0"/>
              <a:t>sensibilita</a:t>
            </a:r>
            <a:r>
              <a:rPr lang="en-US" dirty="0" smtClean="0"/>
              <a:t>’ (</a:t>
            </a:r>
            <a:r>
              <a:rPr lang="en-US" dirty="0" err="1" smtClean="0"/>
              <a:t>Leptoquarks</a:t>
            </a:r>
            <a:r>
              <a:rPr lang="en-US" dirty="0" smtClean="0"/>
              <a:t>, Z’, compositeness). </a:t>
            </a:r>
            <a:r>
              <a:rPr lang="en-US" dirty="0" err="1" smtClean="0"/>
              <a:t>Accesso</a:t>
            </a:r>
            <a:r>
              <a:rPr lang="en-US" dirty="0" smtClean="0"/>
              <a:t> a mass-scales di 10000 </a:t>
            </a:r>
            <a:r>
              <a:rPr lang="en-US" dirty="0" err="1" smtClean="0"/>
              <a:t>TeV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Complementarita</a:t>
            </a:r>
            <a:r>
              <a:rPr lang="en-US" dirty="0" smtClean="0"/>
              <a:t>’ with LHC. </a:t>
            </a:r>
            <a:r>
              <a:rPr lang="en-US" dirty="0" err="1" smtClean="0"/>
              <a:t>Descrizione</a:t>
            </a:r>
            <a:r>
              <a:rPr lang="en-US" dirty="0" smtClean="0"/>
              <a:t> del </a:t>
            </a:r>
            <a:r>
              <a:rPr lang="en-US" dirty="0" err="1" smtClean="0"/>
              <a:t>muon</a:t>
            </a:r>
            <a:r>
              <a:rPr lang="en-US" dirty="0" smtClean="0"/>
              <a:t> campus </a:t>
            </a:r>
            <a:r>
              <a:rPr lang="en-US" dirty="0" err="1" smtClean="0"/>
              <a:t>durante</a:t>
            </a:r>
            <a:r>
              <a:rPr lang="en-US" dirty="0"/>
              <a:t> </a:t>
            </a:r>
            <a:r>
              <a:rPr lang="en-US" dirty="0" smtClean="0"/>
              <a:t>LTS1 meeting ad Elba.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51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5956302"/>
            <a:ext cx="9144000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Ruolo</a:t>
            </a:r>
            <a:r>
              <a:rPr lang="en-US" sz="2000" b="1" dirty="0" smtClean="0"/>
              <a:t> LNF : Management, </a:t>
            </a:r>
            <a:r>
              <a:rPr lang="en-US" sz="2000" b="1" dirty="0" err="1" smtClean="0"/>
              <a:t>Meccanica</a:t>
            </a:r>
            <a:r>
              <a:rPr lang="en-US" sz="2000" b="1" dirty="0" smtClean="0"/>
              <a:t>, Test </a:t>
            </a:r>
            <a:r>
              <a:rPr lang="en-US" sz="2000" b="1" dirty="0" err="1" smtClean="0"/>
              <a:t>Cristalli</a:t>
            </a:r>
            <a:r>
              <a:rPr lang="en-US" sz="2000" b="1" dirty="0" smtClean="0"/>
              <a:t>, </a:t>
            </a:r>
            <a:r>
              <a:rPr lang="en-US" sz="2000" b="1" dirty="0" smtClean="0"/>
              <a:t>FEE, </a:t>
            </a:r>
            <a:r>
              <a:rPr lang="en-US" sz="2000" b="1" dirty="0" smtClean="0"/>
              <a:t>Laser </a:t>
            </a:r>
            <a:r>
              <a:rPr lang="en-US" sz="2000" b="1" dirty="0" err="1" smtClean="0"/>
              <a:t>Calib</a:t>
            </a:r>
            <a:r>
              <a:rPr lang="en-US" sz="2000" b="1" dirty="0" smtClean="0"/>
              <a:t> system </a:t>
            </a:r>
            <a:endParaRPr lang="en-US" sz="20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9100" y="564484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Mu2e: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err="1" smtClean="0"/>
              <a:t>alorimetro</a:t>
            </a:r>
            <a:r>
              <a:rPr lang="en-US" dirty="0" smtClean="0"/>
              <a:t> </a:t>
            </a:r>
            <a:r>
              <a:rPr lang="en-US" dirty="0" err="1" smtClean="0"/>
              <a:t>elettromagnetico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5314" y="1193799"/>
            <a:ext cx="5037886" cy="4708982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/>
              </a:rPr>
              <a:t>Requirements:</a:t>
            </a: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latin typeface="Gill Sans MT (Body)"/>
                <a:cs typeface="Gill Sans MT (Body)"/>
                <a:sym typeface="Wingdings"/>
              </a:rPr>
              <a:t>Energy </a:t>
            </a:r>
            <a:r>
              <a:rPr lang="en-US" dirty="0" err="1" smtClean="0">
                <a:latin typeface="Gill Sans MT (Body)"/>
                <a:cs typeface="Gill Sans MT (Body)"/>
                <a:sym typeface="Wingdings"/>
              </a:rPr>
              <a:t>resol</a:t>
            </a:r>
            <a:r>
              <a:rPr lang="en-US" dirty="0" smtClean="0">
                <a:latin typeface="Gill Sans MT (Body)"/>
                <a:cs typeface="Gill Sans MT (Body)"/>
                <a:sym typeface="Wingdings"/>
              </a:rPr>
              <a:t> 5% a 100 </a:t>
            </a:r>
            <a:r>
              <a:rPr lang="en-US" dirty="0" err="1" smtClean="0">
                <a:latin typeface="Gill Sans MT (Body)"/>
                <a:cs typeface="Gill Sans MT (Body)"/>
                <a:sym typeface="Wingdings"/>
              </a:rPr>
              <a:t>MeV</a:t>
            </a:r>
            <a:endParaRPr lang="en-US" dirty="0" smtClean="0">
              <a:latin typeface="Gill Sans MT (Body)"/>
              <a:cs typeface="Gill Sans MT (Body)"/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latin typeface="Gill Sans MT (Body)"/>
                <a:cs typeface="Gill Sans MT (Body)"/>
                <a:sym typeface="Wingdings"/>
              </a:rPr>
              <a:t>Time </a:t>
            </a:r>
            <a:r>
              <a:rPr lang="en-US" dirty="0" err="1" smtClean="0">
                <a:latin typeface="Gill Sans MT (Body)"/>
                <a:cs typeface="Gill Sans MT (Body)"/>
                <a:sym typeface="Wingdings"/>
              </a:rPr>
              <a:t>resol</a:t>
            </a:r>
            <a:r>
              <a:rPr lang="en-US" dirty="0" smtClean="0">
                <a:latin typeface="Gill Sans MT (Body)"/>
                <a:cs typeface="Gill Sans MT (Body)"/>
                <a:sym typeface="Wingdings"/>
              </a:rPr>
              <a:t>  500 </a:t>
            </a:r>
            <a:r>
              <a:rPr lang="en-US" dirty="0" err="1" smtClean="0">
                <a:latin typeface="Gill Sans MT (Body)"/>
                <a:cs typeface="Gill Sans MT (Body)"/>
                <a:sym typeface="Wingdings"/>
              </a:rPr>
              <a:t>ps</a:t>
            </a:r>
            <a:r>
              <a:rPr lang="en-US" dirty="0" smtClean="0">
                <a:latin typeface="Gill Sans MT (Body)"/>
                <a:cs typeface="Gill Sans MT (Body)"/>
                <a:sym typeface="Wingdings"/>
              </a:rPr>
              <a:t> a 100 </a:t>
            </a:r>
            <a:r>
              <a:rPr lang="en-US" dirty="0" err="1" smtClean="0">
                <a:latin typeface="Gill Sans MT (Body)"/>
                <a:cs typeface="Gill Sans MT (Body)"/>
                <a:sym typeface="Wingdings"/>
              </a:rPr>
              <a:t>MeV</a:t>
            </a:r>
            <a:endParaRPr lang="en-US" dirty="0" smtClean="0">
              <a:latin typeface="Gill Sans MT (Body)"/>
              <a:cs typeface="Gill Sans MT (Body)"/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latin typeface="Gill Sans MT (Body)"/>
                <a:cs typeface="Gill Sans MT (Body)"/>
                <a:sym typeface="Wingdings"/>
              </a:rPr>
              <a:t>Pos. </a:t>
            </a:r>
            <a:r>
              <a:rPr lang="en-US" dirty="0" err="1" smtClean="0">
                <a:latin typeface="Gill Sans MT (Body)"/>
                <a:cs typeface="Gill Sans MT (Body)"/>
                <a:sym typeface="Wingdings"/>
              </a:rPr>
              <a:t>resol</a:t>
            </a:r>
            <a:r>
              <a:rPr lang="en-US" dirty="0" smtClean="0">
                <a:latin typeface="Gill Sans MT (Body)"/>
                <a:cs typeface="Gill Sans MT (Body)"/>
                <a:sym typeface="Wingdings"/>
              </a:rPr>
              <a:t>  1 cm a 100 </a:t>
            </a:r>
            <a:r>
              <a:rPr lang="en-US" dirty="0" err="1" smtClean="0">
                <a:latin typeface="Gill Sans MT (Body)"/>
                <a:cs typeface="Gill Sans MT (Body)"/>
                <a:sym typeface="Wingdings"/>
              </a:rPr>
              <a:t>MeV</a:t>
            </a:r>
            <a:endParaRPr lang="en-US" dirty="0" smtClean="0">
              <a:latin typeface="Gill Sans MT (Body)"/>
              <a:cs typeface="Gill Sans MT (Body)"/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endParaRPr lang="en-US" sz="2000" dirty="0" smtClean="0">
              <a:sym typeface="Wingdings"/>
            </a:endParaRPr>
          </a:p>
          <a:p>
            <a:pPr marL="342900" indent="-342900"/>
            <a:r>
              <a:rPr lang="en-US" sz="2000" dirty="0" err="1" smtClean="0">
                <a:sym typeface="Wingdings"/>
              </a:rPr>
              <a:t>Disegno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originale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>
                <a:sym typeface="Wingdings"/>
              </a:rPr>
              <a:t>completato</a:t>
            </a:r>
            <a:r>
              <a:rPr lang="en-US" sz="2000" dirty="0" smtClean="0">
                <a:sym typeface="Wingdings"/>
              </a:rPr>
              <a:t> a </a:t>
            </a:r>
            <a:r>
              <a:rPr lang="en-US" sz="2000" dirty="0" err="1" smtClean="0">
                <a:sym typeface="Wingdings"/>
              </a:rPr>
              <a:t>ottobre</a:t>
            </a:r>
            <a:r>
              <a:rPr lang="en-US" sz="2000" dirty="0" smtClean="0">
                <a:sym typeface="Wingdings"/>
              </a:rPr>
              <a:t> 2013: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 </a:t>
            </a:r>
            <a:r>
              <a:rPr lang="en-US" dirty="0" err="1" smtClean="0"/>
              <a:t>Dischi</a:t>
            </a:r>
            <a:r>
              <a:rPr lang="en-US" dirty="0" smtClean="0"/>
              <a:t> </a:t>
            </a:r>
            <a:r>
              <a:rPr lang="en-US" dirty="0" err="1" smtClean="0"/>
              <a:t>separati</a:t>
            </a:r>
            <a:r>
              <a:rPr lang="en-US" dirty="0" smtClean="0"/>
              <a:t> da 70 </a:t>
            </a:r>
            <a:r>
              <a:rPr lang="en-US" dirty="0" smtClean="0"/>
              <a:t>cm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1860 </a:t>
            </a:r>
            <a:r>
              <a:rPr lang="en-US" dirty="0" err="1" smtClean="0"/>
              <a:t>cristalli</a:t>
            </a:r>
            <a:r>
              <a:rPr lang="en-US" dirty="0" smtClean="0"/>
              <a:t> </a:t>
            </a:r>
            <a:r>
              <a:rPr lang="en-US" dirty="0" err="1" smtClean="0"/>
              <a:t>esagonali</a:t>
            </a:r>
            <a:r>
              <a:rPr lang="en-US" dirty="0" smtClean="0"/>
              <a:t> </a:t>
            </a:r>
            <a:r>
              <a:rPr lang="en-US" dirty="0" smtClean="0"/>
              <a:t>LYSO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smtClean="0"/>
              <a:t>3x3x11 cm</a:t>
            </a:r>
            <a:r>
              <a:rPr lang="en-US" baseline="30000" dirty="0" smtClean="0"/>
              <a:t>3</a:t>
            </a:r>
            <a:r>
              <a:rPr lang="en-US" baseline="30000" dirty="0" smtClean="0"/>
              <a:t> </a:t>
            </a:r>
            <a:endParaRPr lang="en-US" baseline="30000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 </a:t>
            </a:r>
            <a:r>
              <a:rPr lang="en-US" dirty="0" err="1" smtClean="0"/>
              <a:t>APDs/cristallo</a:t>
            </a:r>
            <a:r>
              <a:rPr lang="en-US" dirty="0" smtClean="0"/>
              <a:t>  10x10 </a:t>
            </a:r>
            <a:r>
              <a:rPr lang="en-US" dirty="0" smtClean="0"/>
              <a:t>mm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pPr marL="285750" indent="-285750">
              <a:buFontTx/>
              <a:buChar char="-"/>
            </a:pPr>
            <a:r>
              <a:rPr lang="en-US" dirty="0" smtClean="0"/>
              <a:t>AMP </a:t>
            </a:r>
            <a:r>
              <a:rPr lang="en-US" dirty="0" smtClean="0"/>
              <a:t>boards + WF digitizer</a:t>
            </a:r>
            <a:endParaRPr lang="en-US" dirty="0" smtClean="0"/>
          </a:p>
          <a:p>
            <a:r>
              <a:rPr lang="en-US" sz="2000" dirty="0" smtClean="0"/>
              <a:t>Ma </a:t>
            </a:r>
            <a:r>
              <a:rPr lang="en-US" sz="2000" dirty="0" err="1" smtClean="0"/>
              <a:t>costo</a:t>
            </a:r>
            <a:r>
              <a:rPr lang="en-US" sz="2000" dirty="0" smtClean="0"/>
              <a:t> del LYSO </a:t>
            </a:r>
            <a:r>
              <a:rPr lang="en-US" sz="2000" dirty="0" err="1" smtClean="0"/>
              <a:t>salito</a:t>
            </a:r>
            <a:r>
              <a:rPr lang="en-US" sz="2000" dirty="0" smtClean="0"/>
              <a:t> </a:t>
            </a:r>
            <a:r>
              <a:rPr lang="en-US" sz="2000" dirty="0" err="1" smtClean="0"/>
              <a:t>troppo</a:t>
            </a:r>
            <a:r>
              <a:rPr lang="en-US" sz="2000" dirty="0" smtClean="0"/>
              <a:t> ( x 3)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Scelta</a:t>
            </a:r>
            <a:r>
              <a:rPr lang="en-US" sz="2000" dirty="0" smtClean="0"/>
              <a:t> </a:t>
            </a:r>
            <a:r>
              <a:rPr lang="en-US" sz="2000" dirty="0" err="1" smtClean="0"/>
              <a:t>a</a:t>
            </a:r>
            <a:r>
              <a:rPr lang="en-US" sz="2000" dirty="0" err="1" smtClean="0"/>
              <a:t>lternativa</a:t>
            </a:r>
            <a:r>
              <a:rPr lang="en-US" sz="2000" dirty="0" smtClean="0"/>
              <a:t> sott</a:t>
            </a:r>
            <a:r>
              <a:rPr lang="en-US" sz="2000" dirty="0" smtClean="0"/>
              <a:t>o </a:t>
            </a:r>
            <a:r>
              <a:rPr lang="en-US" sz="2000" dirty="0" err="1" smtClean="0"/>
              <a:t>analisi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r>
              <a:rPr lang="en-US" dirty="0" smtClean="0"/>
              <a:t>New Baseline: BaF</a:t>
            </a:r>
            <a:r>
              <a:rPr lang="en-US" baseline="-25000" dirty="0" smtClean="0"/>
              <a:t>2</a:t>
            </a:r>
            <a:r>
              <a:rPr lang="en-US" dirty="0" smtClean="0"/>
              <a:t> + APD UV </a:t>
            </a:r>
            <a:r>
              <a:rPr lang="en-US" dirty="0" err="1" smtClean="0"/>
              <a:t>estesi</a:t>
            </a:r>
            <a:endParaRPr lang="en-US" dirty="0" smtClean="0"/>
          </a:p>
          <a:p>
            <a:r>
              <a:rPr lang="en-US" dirty="0" smtClean="0"/>
              <a:t>Backup </a:t>
            </a:r>
            <a:r>
              <a:rPr lang="en-US" dirty="0" smtClean="0"/>
              <a:t>Solution</a:t>
            </a:r>
            <a:r>
              <a:rPr lang="en-US" dirty="0" smtClean="0"/>
              <a:t>: </a:t>
            </a:r>
            <a:r>
              <a:rPr lang="en-US" dirty="0" err="1" smtClean="0"/>
              <a:t>CsI</a:t>
            </a:r>
            <a:r>
              <a:rPr lang="en-US" dirty="0" smtClean="0"/>
              <a:t>  + MPPC</a:t>
            </a:r>
          </a:p>
          <a:p>
            <a:r>
              <a:rPr lang="en-US" dirty="0" err="1" smtClean="0"/>
              <a:t>Densita</a:t>
            </a:r>
            <a:r>
              <a:rPr lang="en-US" dirty="0" smtClean="0"/>
              <a:t>’ </a:t>
            </a:r>
            <a:r>
              <a:rPr lang="en-US" dirty="0" err="1" smtClean="0"/>
              <a:t>minore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lunghezza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>
                <a:sym typeface="Wingdings"/>
              </a:rPr>
              <a:t>ora</a:t>
            </a:r>
            <a:r>
              <a:rPr lang="en-US" dirty="0" smtClean="0">
                <a:sym typeface="Wingdings"/>
              </a:rPr>
              <a:t> 20 cm</a:t>
            </a:r>
            <a:r>
              <a:rPr lang="en-US" dirty="0" smtClean="0">
                <a:sym typeface="Wingdings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18" y="1193799"/>
            <a:ext cx="2899481" cy="2521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00" t="17873" r="11667" b="12799"/>
          <a:stretch/>
        </p:blipFill>
        <p:spPr>
          <a:xfrm>
            <a:off x="5321300" y="3708399"/>
            <a:ext cx="3712863" cy="218440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2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" y="145476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897" y="688655"/>
            <a:ext cx="275380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Prototipo</a:t>
            </a:r>
            <a:r>
              <a:rPr lang="en-US" dirty="0" smtClean="0"/>
              <a:t> LYSO Matrix</a:t>
            </a:r>
          </a:p>
          <a:p>
            <a:r>
              <a:rPr lang="en-US" dirty="0" smtClean="0"/>
              <a:t>Test with full readout chain</a:t>
            </a:r>
          </a:p>
          <a:p>
            <a:r>
              <a:rPr lang="en-US" dirty="0" smtClean="0"/>
              <a:t>Laser calibration system</a:t>
            </a:r>
          </a:p>
          <a:p>
            <a:r>
              <a:rPr lang="en-US" dirty="0" smtClean="0"/>
              <a:t>Test of alternative crystals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69145" y="2794000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FEE AMP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145" y="3632226"/>
            <a:ext cx="100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CAD QC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6343" y="517839"/>
            <a:ext cx="3649663" cy="252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455" y="2957538"/>
            <a:ext cx="286985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6529" y="4733925"/>
            <a:ext cx="3251119" cy="21240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599" y="4634115"/>
            <a:ext cx="2485329" cy="1911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60" y="4634115"/>
            <a:ext cx="2477039" cy="1855788"/>
          </a:xfrm>
          <a:prstGeom prst="rect">
            <a:avLst/>
          </a:prstGeom>
        </p:spPr>
      </p:pic>
      <p:pic>
        <p:nvPicPr>
          <p:cNvPr id="12" name="Picture 11" descr="Matric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57723" y="1910794"/>
            <a:ext cx="3340100" cy="250507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4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76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PMU2E: </a:t>
            </a:r>
            <a:r>
              <a:rPr lang="en-US" dirty="0" err="1" smtClean="0"/>
              <a:t>Richieste</a:t>
            </a:r>
            <a:r>
              <a:rPr lang="en-US" dirty="0" smtClean="0"/>
              <a:t>/</a:t>
            </a:r>
            <a:r>
              <a:rPr lang="en-US" dirty="0" err="1" smtClean="0"/>
              <a:t>obiettivi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60</a:t>
            </a:fld>
            <a:endParaRPr lang="en-US" dirty="0"/>
          </a:p>
        </p:txBody>
      </p:sp>
      <p:graphicFrame>
        <p:nvGraphicFramePr>
          <p:cNvPr id="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5790014"/>
              </p:ext>
            </p:extLst>
          </p:nvPr>
        </p:nvGraphicFramePr>
        <p:xfrm>
          <a:off x="989817" y="2301841"/>
          <a:ext cx="7078134" cy="3997359"/>
        </p:xfrm>
        <a:graphic>
          <a:graphicData uri="http://schemas.openxmlformats.org/drawingml/2006/table">
            <a:tbl>
              <a:tblPr/>
              <a:tblGrid>
                <a:gridCol w="1291282"/>
                <a:gridCol w="4035047"/>
                <a:gridCol w="980612"/>
                <a:gridCol w="771193"/>
              </a:tblGrid>
              <a:tr h="33617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2015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Riunioni di collaborazione italiana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Responsabilita`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Project Leader+L3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Riunioni preparazione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Tech.Choice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Misure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capture al PSI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Tooling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meccanica per disco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Costo Sorgente Neutroni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Metabolismo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TRA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Trasporto al PSI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4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C.A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Pre-produzione Cristalli (SJ CD-2,CTS)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346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Pre-produzione Fotosensori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Sj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CD-2,CTS)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6933" y="480000"/>
            <a:ext cx="913583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 smtClean="0"/>
              <a:t>R&amp;D in </a:t>
            </a:r>
            <a:r>
              <a:rPr lang="en-US" b="1" dirty="0" err="1" smtClean="0"/>
              <a:t>corso</a:t>
            </a:r>
            <a:r>
              <a:rPr lang="en-US" dirty="0" smtClean="0"/>
              <a:t>: </a:t>
            </a:r>
            <a:r>
              <a:rPr lang="en-US" dirty="0" err="1" smtClean="0"/>
              <a:t>Completato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	 </a:t>
            </a:r>
            <a:r>
              <a:rPr lang="en-US" dirty="0" smtClean="0"/>
              <a:t>di </a:t>
            </a:r>
            <a:r>
              <a:rPr lang="en-US" dirty="0" err="1" smtClean="0"/>
              <a:t>calibrazione</a:t>
            </a:r>
            <a:r>
              <a:rPr lang="en-US" dirty="0" smtClean="0"/>
              <a:t> laser</a:t>
            </a:r>
            <a:r>
              <a:rPr lang="en-US" dirty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prototipo</a:t>
            </a:r>
            <a:r>
              <a:rPr lang="en-US" dirty="0" smtClean="0"/>
              <a:t> di </a:t>
            </a:r>
            <a:r>
              <a:rPr lang="en-US" dirty="0" err="1" smtClean="0"/>
              <a:t>matrice</a:t>
            </a:r>
            <a:r>
              <a:rPr lang="en-US" dirty="0" smtClean="0"/>
              <a:t> di LYSO con</a:t>
            </a:r>
          </a:p>
          <a:p>
            <a:r>
              <a:rPr lang="en-US" dirty="0"/>
              <a:t> </a:t>
            </a:r>
            <a:r>
              <a:rPr lang="en-US" dirty="0" smtClean="0"/>
              <a:t>   readout </a:t>
            </a:r>
            <a:r>
              <a:rPr lang="en-US" dirty="0" err="1" smtClean="0"/>
              <a:t>completo</a:t>
            </a:r>
            <a:r>
              <a:rPr lang="en-US" dirty="0" smtClean="0"/>
              <a:t>,  </a:t>
            </a:r>
            <a:r>
              <a:rPr lang="en-US" dirty="0" err="1" smtClean="0"/>
              <a:t>stazione</a:t>
            </a:r>
            <a:r>
              <a:rPr lang="en-US" dirty="0" smtClean="0"/>
              <a:t> QA </a:t>
            </a:r>
            <a:r>
              <a:rPr lang="en-US" dirty="0" err="1" smtClean="0"/>
              <a:t>cristalli</a:t>
            </a:r>
            <a:r>
              <a:rPr lang="en-US" dirty="0" smtClean="0"/>
              <a:t>  ~ 80%, test beam @ MAMI/BTF </a:t>
            </a:r>
            <a:r>
              <a:rPr lang="en-US" dirty="0" err="1" smtClean="0"/>
              <a:t>autunno</a:t>
            </a:r>
            <a:r>
              <a:rPr lang="en-US" dirty="0"/>
              <a:t> </a:t>
            </a:r>
            <a:r>
              <a:rPr lang="en-US" dirty="0" smtClean="0"/>
              <a:t>2014.</a:t>
            </a:r>
            <a:endParaRPr lang="en-US" dirty="0" smtClean="0"/>
          </a:p>
          <a:p>
            <a:pPr marL="285750" indent="-285750">
              <a:buFont typeface="Wingdings" charset="2"/>
              <a:buChar char="²"/>
            </a:pPr>
            <a:r>
              <a:rPr lang="en-US" b="1" dirty="0" err="1" smtClean="0"/>
              <a:t>Dopo</a:t>
            </a:r>
            <a:r>
              <a:rPr lang="en-US" b="1" dirty="0" smtClean="0"/>
              <a:t> </a:t>
            </a:r>
            <a:r>
              <a:rPr lang="en-US" b="1" dirty="0" err="1" smtClean="0"/>
              <a:t>approvazioni</a:t>
            </a:r>
            <a:r>
              <a:rPr lang="en-US" b="1" dirty="0" smtClean="0"/>
              <a:t> </a:t>
            </a:r>
            <a:r>
              <a:rPr lang="en-US" b="1" dirty="0" smtClean="0"/>
              <a:t>P5 </a:t>
            </a:r>
            <a:r>
              <a:rPr lang="en-US" b="1" dirty="0" err="1" smtClean="0"/>
              <a:t>e</a:t>
            </a:r>
            <a:r>
              <a:rPr lang="en-US" b="1" dirty="0" smtClean="0"/>
              <a:t> </a:t>
            </a:r>
            <a:r>
              <a:rPr lang="en-US" b="1" dirty="0" smtClean="0"/>
              <a:t>CSN1 a </a:t>
            </a:r>
            <a:r>
              <a:rPr lang="en-US" b="1" dirty="0" err="1" smtClean="0"/>
              <a:t>maggio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/>
              </a:rPr>
              <a:t> </a:t>
            </a:r>
            <a:r>
              <a:rPr lang="en-US" sz="2000" b="1" dirty="0" smtClean="0">
                <a:solidFill>
                  <a:srgbClr val="FF0000"/>
                </a:solidFill>
              </a:rPr>
              <a:t>Da PMu2e  a </a:t>
            </a:r>
            <a:r>
              <a:rPr lang="en-US" sz="2000" b="1" dirty="0" smtClean="0">
                <a:solidFill>
                  <a:srgbClr val="FF0000"/>
                </a:solidFill>
              </a:rPr>
              <a:t>Mu2e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b="1" dirty="0" err="1" smtClean="0">
                <a:solidFill>
                  <a:srgbClr val="000090"/>
                </a:solidFill>
              </a:rPr>
              <a:t>Approvazione</a:t>
            </a:r>
            <a:r>
              <a:rPr lang="en-US" b="1" dirty="0" smtClean="0">
                <a:solidFill>
                  <a:srgbClr val="000090"/>
                </a:solidFill>
              </a:rPr>
              <a:t> CD_2 @ DOE</a:t>
            </a:r>
            <a:r>
              <a:rPr lang="en-US" b="1" dirty="0" smtClean="0"/>
              <a:t>, </a:t>
            </a:r>
            <a:r>
              <a:rPr lang="en-US" b="1" dirty="0" err="1" smtClean="0"/>
              <a:t>luglio/agosto</a:t>
            </a:r>
            <a:r>
              <a:rPr lang="en-US" b="1" dirty="0" smtClean="0"/>
              <a:t> </a:t>
            </a:r>
          </a:p>
          <a:p>
            <a:pPr marL="285750" indent="-285750">
              <a:buFont typeface="Wingdings" charset="2"/>
              <a:buChar char="²"/>
            </a:pPr>
            <a:r>
              <a:rPr lang="en-US" b="1" dirty="0" err="1" smtClean="0">
                <a:solidFill>
                  <a:srgbClr val="800000"/>
                </a:solidFill>
              </a:rPr>
              <a:t>Definizione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800000"/>
                </a:solidFill>
              </a:rPr>
              <a:t>ENVELOPE </a:t>
            </a:r>
            <a:r>
              <a:rPr lang="en-US" b="1" dirty="0" err="1" smtClean="0">
                <a:solidFill>
                  <a:srgbClr val="800000"/>
                </a:solidFill>
              </a:rPr>
              <a:t>finanziario</a:t>
            </a:r>
            <a:r>
              <a:rPr lang="en-US" b="1" dirty="0" smtClean="0">
                <a:solidFill>
                  <a:srgbClr val="800000"/>
                </a:solidFill>
              </a:rPr>
              <a:t> INFN </a:t>
            </a:r>
            <a:r>
              <a:rPr lang="en-US" dirty="0" smtClean="0">
                <a:sym typeface="Wingdings"/>
              </a:rPr>
              <a:t> CTS in </a:t>
            </a:r>
            <a:r>
              <a:rPr lang="en-US" dirty="0" err="1" smtClean="0">
                <a:sym typeface="Wingdings"/>
              </a:rPr>
              <a:t>novembre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Obiettivo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2015: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s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celta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tecnologica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e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ingegnerizzazione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cristalli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e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fotosensori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9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ATLAS: Analysis and Computing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1047" y="1359001"/>
            <a:ext cx="855165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Higgs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H-&gt;ZZ*-&gt;4l: mass, spin-CP, couplings, differential cross section, width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Higgs properties group </a:t>
            </a:r>
            <a:r>
              <a:rPr lang="en-US" sz="2000" dirty="0" err="1" smtClean="0"/>
              <a:t>convenership</a:t>
            </a: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Contact Editor of: Higgs mass paper, Higgs spin and parity paper ,   H-&gt;ZZ*-&gt;4l coupling paper,  H-&gt;4l spin-CP paper (in preparation)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Particle Flow/</a:t>
            </a:r>
            <a:r>
              <a:rPr lang="en-US" sz="2000" dirty="0" err="1" smtClean="0">
                <a:solidFill>
                  <a:srgbClr val="FF0000"/>
                </a:solidFill>
              </a:rPr>
              <a:t>Etmiss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PF algorithm development for jet and </a:t>
            </a:r>
            <a:r>
              <a:rPr lang="en-US" sz="2000" dirty="0" err="1" smtClean="0"/>
              <a:t>Etmiss</a:t>
            </a:r>
            <a:r>
              <a:rPr lang="en-US" sz="2000" dirty="0" smtClean="0"/>
              <a:t> reconstruction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PF software implementation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err="1" smtClean="0"/>
              <a:t>Track&amp;Cluster</a:t>
            </a:r>
            <a:r>
              <a:rPr lang="en-US" sz="2000" dirty="0" smtClean="0"/>
              <a:t> Forum </a:t>
            </a:r>
            <a:r>
              <a:rPr lang="en-US" sz="2000" dirty="0" err="1"/>
              <a:t>c</a:t>
            </a:r>
            <a:r>
              <a:rPr lang="en-US" sz="2000" dirty="0" err="1" smtClean="0"/>
              <a:t>onvenership</a:t>
            </a:r>
            <a:r>
              <a:rPr lang="en-US" sz="2000" dirty="0" smtClean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Editing of “</a:t>
            </a:r>
            <a:r>
              <a:rPr lang="en-US" sz="2000" dirty="0" err="1" smtClean="0"/>
              <a:t>Etmiss</a:t>
            </a:r>
            <a:r>
              <a:rPr lang="en-US" sz="2000" dirty="0" smtClean="0"/>
              <a:t> Pileup suppression” conference note</a:t>
            </a:r>
            <a:r>
              <a:rPr lang="en-US" sz="2000" dirty="0" smtClean="0"/>
              <a:t> and </a:t>
            </a:r>
            <a:r>
              <a:rPr lang="en-US" sz="2000" dirty="0" err="1" smtClean="0"/>
              <a:t>Etmiss</a:t>
            </a:r>
            <a:r>
              <a:rPr lang="en-US" sz="2000" dirty="0" smtClean="0"/>
              <a:t> 2012 paper  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Tier-2: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oordination </a:t>
            </a:r>
            <a:r>
              <a:rPr lang="en-US" sz="2000" dirty="0"/>
              <a:t>of development and </a:t>
            </a:r>
            <a:r>
              <a:rPr lang="en-US" sz="2000" dirty="0" smtClean="0"/>
              <a:t>test of PROOF on Demand (</a:t>
            </a:r>
            <a:r>
              <a:rPr lang="en-US" sz="2000" dirty="0" err="1" smtClean="0"/>
              <a:t>PoD</a:t>
            </a:r>
            <a:r>
              <a:rPr lang="en-US" sz="2000" dirty="0" smtClean="0"/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est site for </a:t>
            </a:r>
            <a:r>
              <a:rPr lang="en-US" sz="2000" dirty="0" smtClean="0"/>
              <a:t>Disk Pool Manager </a:t>
            </a:r>
            <a:r>
              <a:rPr lang="en-US" sz="2000" dirty="0" smtClean="0"/>
              <a:t>collaboration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ATLAS Virtual Organization coordination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05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pMu2e, II sem.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502" y="1166280"/>
            <a:ext cx="9080498" cy="33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 smtClean="0"/>
              <a:t>Richieste</a:t>
            </a:r>
            <a:r>
              <a:rPr lang="en-US" sz="2000" b="1" dirty="0" smtClean="0"/>
              <a:t> </a:t>
            </a:r>
            <a:r>
              <a:rPr lang="en-US" sz="2000" b="1" dirty="0" smtClean="0"/>
              <a:t>2014 per</a:t>
            </a:r>
          </a:p>
          <a:p>
            <a:r>
              <a:rPr lang="en-US" sz="2000" dirty="0" err="1" smtClean="0"/>
              <a:t>Mantenere</a:t>
            </a:r>
            <a:r>
              <a:rPr lang="en-US" sz="2000" dirty="0" smtClean="0"/>
              <a:t> </a:t>
            </a:r>
            <a:r>
              <a:rPr lang="en-US" sz="2000" dirty="0" err="1" smtClean="0"/>
              <a:t>supporto</a:t>
            </a:r>
            <a:r>
              <a:rPr lang="en-US" sz="2000" dirty="0" smtClean="0"/>
              <a:t> </a:t>
            </a:r>
            <a:r>
              <a:rPr lang="en-US" sz="2000" dirty="0" err="1" smtClean="0"/>
              <a:t>dai</a:t>
            </a:r>
            <a:r>
              <a:rPr lang="en-US" sz="2000" dirty="0" smtClean="0"/>
              <a:t> </a:t>
            </a:r>
            <a:r>
              <a:rPr lang="en-US" sz="2000" dirty="0" err="1" smtClean="0"/>
              <a:t>tecnici</a:t>
            </a:r>
            <a:r>
              <a:rPr lang="en-US" sz="2000" dirty="0" smtClean="0"/>
              <a:t> </a:t>
            </a:r>
            <a:r>
              <a:rPr lang="en-US" sz="2000" dirty="0" err="1" smtClean="0"/>
              <a:t>gia</a:t>
            </a:r>
            <a:r>
              <a:rPr lang="en-US" sz="2000" dirty="0" smtClean="0"/>
              <a:t>’ </a:t>
            </a:r>
            <a:r>
              <a:rPr lang="en-US" sz="2000" dirty="0" err="1" smtClean="0"/>
              <a:t>coinvolti</a:t>
            </a:r>
            <a:r>
              <a:rPr lang="en-US" sz="2000" dirty="0" smtClean="0"/>
              <a:t> in </a:t>
            </a:r>
            <a:r>
              <a:rPr lang="en-US" sz="2000" dirty="0" err="1" smtClean="0"/>
              <a:t>questo</a:t>
            </a:r>
            <a:r>
              <a:rPr lang="en-US" sz="2000" dirty="0" smtClean="0"/>
              <a:t> R&amp;D per test beam and QC</a:t>
            </a:r>
          </a:p>
          <a:p>
            <a:pPr>
              <a:buNone/>
            </a:pPr>
            <a:r>
              <a:rPr lang="en-US" sz="2000" dirty="0" smtClean="0"/>
              <a:t>(</a:t>
            </a:r>
            <a:r>
              <a:rPr lang="en-US" sz="2000" dirty="0" err="1" smtClean="0"/>
              <a:t>A.Saputi</a:t>
            </a:r>
            <a:r>
              <a:rPr lang="en-US" sz="2000" dirty="0" smtClean="0"/>
              <a:t> 60</a:t>
            </a:r>
            <a:r>
              <a:rPr lang="en-US" sz="2000" dirty="0" smtClean="0"/>
              <a:t>%, </a:t>
            </a:r>
            <a:r>
              <a:rPr lang="en-US" sz="2000" dirty="0" err="1" smtClean="0"/>
              <a:t>G.Pileggi</a:t>
            </a:r>
            <a:r>
              <a:rPr lang="en-US" sz="2000" dirty="0" smtClean="0"/>
              <a:t> 30%, </a:t>
            </a:r>
            <a:r>
              <a:rPr lang="en-US" sz="2000" dirty="0" err="1" smtClean="0"/>
              <a:t>B.Ponzio</a:t>
            </a:r>
            <a:r>
              <a:rPr lang="en-US" sz="2000" dirty="0" smtClean="0"/>
              <a:t> 20</a:t>
            </a:r>
            <a:r>
              <a:rPr lang="en-US" sz="2000" dirty="0" smtClean="0"/>
              <a:t>%)</a:t>
            </a:r>
          </a:p>
          <a:p>
            <a:r>
              <a:rPr lang="en-US" sz="2000" dirty="0" err="1" smtClean="0"/>
              <a:t>Supporto</a:t>
            </a:r>
            <a:r>
              <a:rPr lang="en-US" sz="2000" dirty="0" smtClean="0"/>
              <a:t> </a:t>
            </a:r>
            <a:r>
              <a:rPr lang="en-US" sz="2000" dirty="0" err="1" smtClean="0"/>
              <a:t>tecnico</a:t>
            </a:r>
            <a:r>
              <a:rPr lang="en-US" sz="2000" dirty="0" smtClean="0"/>
              <a:t> </a:t>
            </a:r>
            <a:r>
              <a:rPr lang="en-US" sz="2000" dirty="0" err="1" smtClean="0"/>
              <a:t>richiesto</a:t>
            </a:r>
            <a:r>
              <a:rPr lang="en-US" sz="2000" dirty="0" smtClean="0"/>
              <a:t> per</a:t>
            </a:r>
            <a:r>
              <a:rPr lang="en-US" sz="2000" dirty="0" smtClean="0"/>
              <a:t> </a:t>
            </a:r>
            <a:r>
              <a:rPr lang="en-US" sz="2000" dirty="0" smtClean="0"/>
              <a:t>8</a:t>
            </a:r>
            <a:r>
              <a:rPr lang="en-US" sz="2000" dirty="0" smtClean="0"/>
              <a:t> </a:t>
            </a:r>
            <a:r>
              <a:rPr lang="en-US" sz="2000" dirty="0" smtClean="0"/>
              <a:t>mu </a:t>
            </a:r>
            <a:r>
              <a:rPr lang="en-US" sz="2000" dirty="0" err="1" smtClean="0"/>
              <a:t>nel</a:t>
            </a:r>
            <a:r>
              <a:rPr lang="en-US" sz="2000" dirty="0" smtClean="0"/>
              <a:t> </a:t>
            </a:r>
            <a:r>
              <a:rPr lang="en-US" sz="2000" dirty="0" err="1" smtClean="0"/>
              <a:t>prossimo</a:t>
            </a:r>
            <a:r>
              <a:rPr lang="en-US" sz="2000" dirty="0" smtClean="0"/>
              <a:t> </a:t>
            </a:r>
            <a:r>
              <a:rPr lang="en-US" sz="2000" dirty="0" err="1" smtClean="0"/>
              <a:t>semestre</a:t>
            </a:r>
            <a:endParaRPr lang="en-US" sz="20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123914" y="2870158"/>
          <a:ext cx="8931186" cy="2987112"/>
        </p:xfrm>
        <a:graphic>
          <a:graphicData uri="http://schemas.openxmlformats.org/drawingml/2006/table">
            <a:tbl>
              <a:tblPr/>
              <a:tblGrid>
                <a:gridCol w="892086"/>
                <a:gridCol w="5521414"/>
                <a:gridCol w="1282700"/>
                <a:gridCol w="1234986"/>
              </a:tblGrid>
              <a:tr h="27940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servizi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II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. 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FEE development: pre-amp per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nuovi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APD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SiPM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grande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area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Completamento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integrazione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stazione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test +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caricatore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cristalli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, SW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controllo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prototipi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test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cristalli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APD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MPPC,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movimentazione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TB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Mockup disco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esterno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completamento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TB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Disegno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ingegneristico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prototipo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3.6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5" name="Action Button: Custom 1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176212" y="185738"/>
            <a:ext cx="8967787" cy="609600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43" name="Text Box 15"/>
          <p:cNvSpPr txBox="1">
            <a:spLocks noChangeArrowheads="1"/>
          </p:cNvSpPr>
          <p:nvPr/>
        </p:nvSpPr>
        <p:spPr bwMode="auto">
          <a:xfrm>
            <a:off x="114301" y="109560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4000" dirty="0" smtClean="0">
                <a:solidFill>
                  <a:srgbClr val="FFFFFF"/>
                </a:solidFill>
                <a:latin typeface="Times New Roman" charset="0"/>
              </a:rPr>
              <a:t>g-2 @ FNAL:</a:t>
            </a:r>
            <a:r>
              <a:rPr lang="en-GB" sz="40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GB" sz="4000" dirty="0" err="1" smtClean="0">
                <a:solidFill>
                  <a:srgbClr val="FFFFFF"/>
                </a:solidFill>
                <a:latin typeface="Times New Roman" charset="0"/>
              </a:rPr>
              <a:t>cammino</a:t>
            </a:r>
            <a:r>
              <a:rPr lang="en-GB" sz="40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GB" sz="4000" dirty="0" err="1" smtClean="0">
                <a:solidFill>
                  <a:srgbClr val="FFFFFF"/>
                </a:solidFill>
                <a:latin typeface="Times New Roman" charset="0"/>
              </a:rPr>
              <a:t>della</a:t>
            </a:r>
            <a:r>
              <a:rPr lang="en-GB" sz="40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GB" sz="4000" dirty="0" err="1" smtClean="0">
                <a:solidFill>
                  <a:srgbClr val="FFFFFF"/>
                </a:solidFill>
                <a:latin typeface="Times New Roman" charset="0"/>
              </a:rPr>
              <a:t>proposta</a:t>
            </a:r>
            <a:endParaRPr lang="en-GB" sz="4000" b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6151" name="Rectangle 23"/>
          <p:cNvSpPr>
            <a:spLocks noChangeArrowheads="1"/>
          </p:cNvSpPr>
          <p:nvPr/>
        </p:nvSpPr>
        <p:spPr bwMode="auto">
          <a:xfrm>
            <a:off x="63500" y="1079500"/>
            <a:ext cx="9067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ts val="350"/>
              </a:spcBef>
              <a:buFontTx/>
              <a:buChar char="•"/>
            </a:pPr>
            <a:r>
              <a:rPr lang="en-GB" sz="2000" b="0" dirty="0" smtClean="0"/>
              <a:t>Proposal  </a:t>
            </a:r>
            <a:r>
              <a:rPr lang="en-GB" sz="2000" b="0" dirty="0" err="1" smtClean="0"/>
              <a:t>sottomesso</a:t>
            </a:r>
            <a:r>
              <a:rPr lang="en-GB" sz="2000" b="0" dirty="0" smtClean="0"/>
              <a:t> a FNAL, </a:t>
            </a:r>
            <a:r>
              <a:rPr lang="en-GB" sz="2000" b="0" dirty="0" err="1" smtClean="0"/>
              <a:t>Febbraio</a:t>
            </a:r>
            <a:r>
              <a:rPr lang="en-GB" sz="2000" b="0" dirty="0" smtClean="0"/>
              <a:t> 2009 (66 </a:t>
            </a:r>
            <a:r>
              <a:rPr lang="en-GB" sz="2000" b="0" dirty="0" err="1" smtClean="0"/>
              <a:t>firmatari</a:t>
            </a:r>
            <a:r>
              <a:rPr lang="en-GB" sz="2000" b="0" dirty="0" smtClean="0"/>
              <a:t>) </a:t>
            </a:r>
            <a:r>
              <a:rPr lang="en-GB" sz="2000" b="0" dirty="0" err="1" smtClean="0"/>
              <a:t>Risposta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positiva</a:t>
            </a:r>
            <a:r>
              <a:rPr lang="en-GB" sz="2000" b="0" dirty="0" smtClean="0"/>
              <a:t> dal PAC, </a:t>
            </a:r>
            <a:r>
              <a:rPr lang="en-GB" sz="2000" b="0" dirty="0" err="1" smtClean="0"/>
              <a:t>Aprile</a:t>
            </a:r>
            <a:r>
              <a:rPr lang="en-GB" sz="2000" b="0" dirty="0" smtClean="0"/>
              <a:t> 2009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350"/>
              </a:spcBef>
              <a:buFontTx/>
              <a:buChar char="•"/>
            </a:pPr>
            <a:r>
              <a:rPr lang="en-GB" sz="2000" b="0" dirty="0" smtClean="0"/>
              <a:t>Stage-I approval </a:t>
            </a:r>
            <a:r>
              <a:rPr lang="en-GB" sz="2000" b="0" dirty="0" err="1" smtClean="0"/>
              <a:t>Gennaio</a:t>
            </a:r>
            <a:r>
              <a:rPr lang="en-GB" sz="2000" b="0" dirty="0" smtClean="0"/>
              <a:t> 2010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350"/>
              </a:spcBef>
              <a:buFontTx/>
              <a:buChar char="•"/>
            </a:pPr>
            <a:r>
              <a:rPr lang="en-GB" sz="2000" b="0" dirty="0" smtClean="0"/>
              <a:t>CD0 </a:t>
            </a:r>
            <a:r>
              <a:rPr lang="en-GB" sz="2000" b="0" dirty="0" err="1" smtClean="0"/>
              <a:t>ricevuto</a:t>
            </a:r>
            <a:r>
              <a:rPr lang="en-GB" sz="2000" b="0" dirty="0" smtClean="0"/>
              <a:t>  a </a:t>
            </a:r>
            <a:r>
              <a:rPr lang="en-GB" sz="2000" b="0" dirty="0" err="1" smtClean="0"/>
              <a:t>Settembre</a:t>
            </a:r>
            <a:r>
              <a:rPr lang="en-GB" sz="2000" b="0" dirty="0" smtClean="0"/>
              <a:t> 2012</a:t>
            </a:r>
            <a:r>
              <a:rPr lang="en-GB" sz="2000" b="0" dirty="0" smtClean="0"/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350"/>
              </a:spcBef>
              <a:buFontTx/>
              <a:buChar char="•"/>
            </a:pPr>
            <a:r>
              <a:rPr lang="en-GB" sz="2000" b="0" dirty="0" smtClean="0"/>
              <a:t>CD1</a:t>
            </a:r>
            <a:r>
              <a:rPr lang="en-GB" sz="2000" dirty="0" smtClean="0"/>
              <a:t> in</a:t>
            </a:r>
            <a:r>
              <a:rPr lang="en-GB" sz="2000" b="0" dirty="0" smtClean="0"/>
              <a:t> </a:t>
            </a:r>
            <a:r>
              <a:rPr lang="en-GB" sz="2000" b="0" dirty="0" err="1" smtClean="0"/>
              <a:t>Luglio</a:t>
            </a:r>
            <a:r>
              <a:rPr lang="en-GB" sz="2000" b="0" dirty="0" smtClean="0"/>
              <a:t> </a:t>
            </a:r>
            <a:r>
              <a:rPr lang="en-GB" sz="2000" b="0" dirty="0" smtClean="0"/>
              <a:t>2013</a:t>
            </a:r>
            <a:endParaRPr lang="en-GB" sz="2000" dirty="0" smtClean="0"/>
          </a:p>
          <a:p>
            <a:pPr marL="342900" lvl="0" indent="-342900">
              <a:spcBef>
                <a:spcPts val="350"/>
              </a:spcBef>
              <a:buFont typeface="Arial"/>
              <a:buChar char="•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June to July </a:t>
            </a: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2013: Storage </a:t>
            </a: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Ring relocated from BNL to </a:t>
            </a:r>
            <a:r>
              <a:rPr lang="en-US" altLang="en-US" sz="2000" dirty="0" err="1" smtClean="0">
                <a:solidFill>
                  <a:prstClr val="black"/>
                </a:solidFill>
                <a:latin typeface="Calibri"/>
              </a:rPr>
              <a:t>Fermilab</a:t>
            </a:r>
            <a:endParaRPr lang="en-US" altLang="en-US" sz="2000" dirty="0" smtClean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ts val="350"/>
              </a:spcBef>
              <a:buFont typeface="Arial"/>
              <a:buChar char="•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September </a:t>
            </a: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2013</a:t>
            </a:r>
          </a:p>
          <a:p>
            <a:pPr marL="742950" lvl="1" indent="-285750">
              <a:spcBef>
                <a:spcPts val="350"/>
              </a:spcBef>
              <a:buFont typeface="Arial"/>
              <a:buChar char="–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INFN approves 1</a:t>
            </a:r>
            <a:r>
              <a:rPr lang="en-US" altLang="en-US" sz="2000" baseline="30000" dirty="0" smtClean="0">
                <a:solidFill>
                  <a:prstClr val="black"/>
                </a:solidFill>
                <a:latin typeface="Calibri"/>
              </a:rPr>
              <a:t>st</a:t>
            </a: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 year funding of calibration system</a:t>
            </a:r>
          </a:p>
          <a:p>
            <a:pPr marL="742950" lvl="1" indent="-285750">
              <a:spcBef>
                <a:spcPts val="350"/>
              </a:spcBef>
              <a:buFont typeface="Arial"/>
              <a:buChar char="–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DOE CD-1 review of experiment and budget</a:t>
            </a:r>
          </a:p>
          <a:p>
            <a:pPr marL="342900" lvl="0" indent="-342900">
              <a:spcBef>
                <a:spcPts val="350"/>
              </a:spcBef>
              <a:buFont typeface="Arial"/>
              <a:buChar char="•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November 2013</a:t>
            </a:r>
          </a:p>
          <a:p>
            <a:pPr marL="742950" lvl="1" indent="-285750">
              <a:spcBef>
                <a:spcPts val="350"/>
              </a:spcBef>
              <a:buFont typeface="Arial"/>
              <a:buChar char="–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Detector group test beam run at SLAC</a:t>
            </a:r>
          </a:p>
          <a:p>
            <a:pPr marL="742950" lvl="1" indent="-285750">
              <a:spcBef>
                <a:spcPts val="350"/>
              </a:spcBef>
              <a:buFont typeface="Arial"/>
              <a:buChar char="–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UK groups awarded funding for g-2</a:t>
            </a:r>
          </a:p>
          <a:p>
            <a:pPr marL="342900" lvl="0" indent="-342900">
              <a:spcBef>
                <a:spcPts val="350"/>
              </a:spcBef>
              <a:buFont typeface="Arial"/>
              <a:buChar char="•"/>
              <a:defRPr/>
            </a:pP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December </a:t>
            </a: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2013: CD</a:t>
            </a: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-1 approved at $46.3 M TPC (excluding NSF and International</a:t>
            </a:r>
            <a:r>
              <a:rPr lang="en-US" altLang="en-US" sz="20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342900" lvl="0" indent="-342900">
              <a:spcBef>
                <a:spcPts val="350"/>
              </a:spcBef>
              <a:buFont typeface="Arial"/>
              <a:buChar char="•"/>
              <a:defRPr/>
            </a:pPr>
            <a:r>
              <a:rPr lang="en-US" altLang="en-US" sz="2000" b="1" dirty="0" err="1" smtClean="0">
                <a:solidFill>
                  <a:prstClr val="black"/>
                </a:solidFill>
                <a:latin typeface="Calibri"/>
              </a:rPr>
              <a:t>Maggio</a:t>
            </a:r>
            <a:r>
              <a:rPr lang="en-US" altLang="en-US" sz="2000" b="1" dirty="0" smtClean="0">
                <a:solidFill>
                  <a:prstClr val="black"/>
                </a:solidFill>
                <a:latin typeface="Calibri"/>
              </a:rPr>
              <a:t> 2014: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Calibri"/>
              </a:rPr>
              <a:t>approvazione</a:t>
            </a:r>
            <a:r>
              <a:rPr lang="en-US" altLang="en-US" sz="2000" b="1" dirty="0" smtClean="0">
                <a:solidFill>
                  <a:prstClr val="black"/>
                </a:solidFill>
                <a:latin typeface="Calibri"/>
              </a:rPr>
              <a:t> P5</a:t>
            </a:r>
            <a:endParaRPr lang="en-US" altLang="en-US" sz="20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26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488950" y="914400"/>
            <a:ext cx="3367088" cy="54673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Domestic Universities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Boston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Cornell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Illinois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James Madison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Massachusetts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Mississippi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Kentucky 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Michigan State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Mississippi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Northern </a:t>
            </a:r>
            <a:r>
              <a:rPr lang="en-US" sz="1200" b="0" dirty="0">
                <a:solidFill>
                  <a:srgbClr val="000000"/>
                </a:solidFill>
                <a:latin typeface="+mn-lt"/>
              </a:rPr>
              <a:t>Illinois University </a:t>
            </a: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Northwestern 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Regis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Virginia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Washington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+mn-lt"/>
              </a:rPr>
              <a:t>York College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>
                <a:solidFill>
                  <a:srgbClr val="FF0000"/>
                </a:solidFill>
                <a:latin typeface="+mn-lt"/>
              </a:rPr>
              <a:t>National Labs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Argonne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Brookhaven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err="1" smtClean="0">
                <a:solidFill>
                  <a:srgbClr val="000000"/>
                </a:solidFill>
                <a:latin typeface="+mn-lt"/>
              </a:rPr>
              <a:t>Fermilab</a:t>
            </a:r>
            <a:endParaRPr lang="en-US" sz="1200" b="0" kern="0" dirty="0" smtClean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Consultants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err="1" smtClean="0">
                <a:solidFill>
                  <a:srgbClr val="000000"/>
                </a:solidFill>
                <a:latin typeface="+mn-lt"/>
              </a:rPr>
              <a:t>Muons</a:t>
            </a: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, Inc.</a:t>
            </a:r>
            <a:endParaRPr lang="en-US" sz="1200" b="0" kern="0" dirty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en-US" sz="1600" b="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dirty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3778250" y="914400"/>
            <a:ext cx="219075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Italy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Frascati,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Roma 2,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Udine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 lvl="1">
              <a:buClr>
                <a:srgbClr val="000000"/>
              </a:buClr>
              <a:defRPr/>
            </a:pPr>
            <a:endParaRPr lang="en-US" sz="1200" b="0" kern="0" dirty="0" smtClean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China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Shanghai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The Netherlands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Groningen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dirty="0" smtClean="0">
                <a:solidFill>
                  <a:srgbClr val="FF0000"/>
                </a:solidFill>
                <a:latin typeface="+mn-lt"/>
              </a:rPr>
              <a:t>Germany</a:t>
            </a:r>
            <a:r>
              <a:rPr lang="en-US" sz="1600" b="0" kern="0" dirty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dirty="0" smtClean="0">
                <a:solidFill>
                  <a:srgbClr val="000000"/>
                </a:solidFill>
                <a:latin typeface="+mn-lt"/>
              </a:rPr>
              <a:t>Dresden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dirty="0">
                <a:solidFill>
                  <a:srgbClr val="FF0000"/>
                </a:solidFill>
                <a:latin typeface="+mn-lt"/>
              </a:rPr>
              <a:t>Japan</a:t>
            </a:r>
            <a:r>
              <a:rPr lang="en-US" sz="1600" b="0" dirty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  <a:latin typeface="+mn-lt"/>
              </a:rPr>
              <a:t>Osaka</a:t>
            </a:r>
            <a:r>
              <a:rPr lang="en-US" sz="1400" b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dirty="0" smtClean="0">
                <a:solidFill>
                  <a:srgbClr val="FF0000"/>
                </a:solidFill>
                <a:latin typeface="+mn-lt"/>
              </a:rPr>
              <a:t>Russia</a:t>
            </a:r>
            <a:r>
              <a:rPr lang="en-US" sz="1600" b="0" dirty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 err="1">
                <a:solidFill>
                  <a:srgbClr val="000000"/>
                </a:solidFill>
                <a:latin typeface="+mn-lt"/>
              </a:rPr>
              <a:t>Dubna</a:t>
            </a:r>
            <a:endParaRPr lang="en-US" sz="1200" b="0" dirty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  <a:latin typeface="+mn-lt"/>
              </a:rPr>
              <a:t>PNPI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dirty="0">
                <a:solidFill>
                  <a:srgbClr val="000000"/>
                </a:solidFill>
                <a:latin typeface="+mn-lt"/>
              </a:rPr>
              <a:t>Novosibirsk</a:t>
            </a: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 dirty="0"/>
          </a:p>
        </p:txBody>
      </p:sp>
      <p:pic>
        <p:nvPicPr>
          <p:cNvPr id="13" name="Picture 8" descr="russia_fla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6609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it-lgfla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77900"/>
            <a:ext cx="449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us_fla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13" y="977900"/>
            <a:ext cx="4492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Netherlands_fla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1242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japan-fla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1148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large_flag_of_germany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657600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21425" y="914400"/>
            <a:ext cx="26701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</a:pPr>
            <a:r>
              <a:rPr lang="en-US" sz="1600" b="0">
                <a:solidFill>
                  <a:srgbClr val="FF0000"/>
                </a:solidFill>
                <a:cs typeface="Arial" charset="0"/>
              </a:rPr>
              <a:t>England</a:t>
            </a:r>
          </a:p>
          <a:p>
            <a:pPr lvl="1" eaLnBrk="0" hangingPunct="0">
              <a:buClr>
                <a:srgbClr val="000000"/>
              </a:buClr>
            </a:pPr>
            <a:r>
              <a:rPr lang="en-US" sz="1200" b="0">
                <a:solidFill>
                  <a:srgbClr val="000000"/>
                </a:solidFill>
              </a:rPr>
              <a:t>University College London</a:t>
            </a:r>
          </a:p>
          <a:p>
            <a:pPr lvl="1" eaLnBrk="0" hangingPunct="0">
              <a:buClr>
                <a:srgbClr val="000000"/>
              </a:buClr>
            </a:pPr>
            <a:r>
              <a:rPr lang="en-US" sz="1200" b="0">
                <a:solidFill>
                  <a:srgbClr val="000000"/>
                </a:solidFill>
              </a:rPr>
              <a:t>Liverpool</a:t>
            </a:r>
          </a:p>
          <a:p>
            <a:pPr lvl="1" eaLnBrk="0" hangingPunct="0">
              <a:buClr>
                <a:srgbClr val="000000"/>
              </a:buClr>
            </a:pPr>
            <a:r>
              <a:rPr lang="en-US" sz="1200" b="0">
                <a:solidFill>
                  <a:srgbClr val="000000"/>
                </a:solidFill>
              </a:rPr>
              <a:t>Oxford</a:t>
            </a:r>
          </a:p>
          <a:p>
            <a:pPr lvl="1" eaLnBrk="0" hangingPunct="0">
              <a:buClr>
                <a:srgbClr val="000000"/>
              </a:buClr>
            </a:pPr>
            <a:r>
              <a:rPr lang="en-US" sz="1200" b="0">
                <a:solidFill>
                  <a:srgbClr val="000000"/>
                </a:solidFill>
              </a:rPr>
              <a:t>Rutherford Lab</a:t>
            </a:r>
          </a:p>
          <a:p>
            <a:pPr lvl="1" eaLnBrk="0" hangingPunct="0">
              <a:buClr>
                <a:srgbClr val="000000"/>
              </a:buClr>
            </a:pPr>
            <a:endParaRPr lang="en-US" sz="1200" b="0">
              <a:solidFill>
                <a:srgbClr val="000000"/>
              </a:solidFill>
            </a:endParaRPr>
          </a:p>
          <a:p>
            <a:pPr eaLnBrk="0" hangingPunct="0">
              <a:buClr>
                <a:srgbClr val="000000"/>
              </a:buClr>
            </a:pPr>
            <a:endParaRPr lang="en-US" sz="1400" b="0">
              <a:solidFill>
                <a:srgbClr val="FF0000"/>
              </a:solidFill>
              <a:cs typeface="Arial" charset="0"/>
            </a:endParaRPr>
          </a:p>
          <a:p>
            <a:pPr eaLnBrk="0" hangingPunct="0">
              <a:buClr>
                <a:srgbClr val="000000"/>
              </a:buClr>
            </a:pPr>
            <a:r>
              <a:rPr lang="en-US" sz="1600" b="0">
                <a:solidFill>
                  <a:srgbClr val="FF0000"/>
                </a:solidFill>
                <a:cs typeface="Arial" charset="0"/>
              </a:rPr>
              <a:t>Korea</a:t>
            </a:r>
            <a:endParaRPr lang="en-US" sz="1200" b="0">
              <a:solidFill>
                <a:srgbClr val="FF0000"/>
              </a:solidFill>
              <a:cs typeface="Arial" charset="0"/>
            </a:endParaRPr>
          </a:p>
          <a:p>
            <a:pPr lvl="1" eaLnBrk="0" hangingPunct="0">
              <a:buClr>
                <a:srgbClr val="000000"/>
              </a:buClr>
            </a:pPr>
            <a:r>
              <a:rPr lang="en-US" sz="1200" b="0"/>
              <a:t>KAIST</a:t>
            </a:r>
            <a:endParaRPr lang="en-US" sz="1200" b="0">
              <a:solidFill>
                <a:srgbClr val="00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5013" y="977900"/>
            <a:ext cx="388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00325"/>
            <a:ext cx="4540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4538" y="2981325"/>
            <a:ext cx="5349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6089650" y="4067175"/>
            <a:ext cx="2401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CCFFFF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CCFFFF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CCFFFF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CCFFFF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CCFFF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sz="1200">
                <a:solidFill>
                  <a:srgbClr val="000000"/>
                </a:solidFill>
              </a:rPr>
              <a:t>Survey of Collaboration for P5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32488" y="3721100"/>
            <a:ext cx="27162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n-ea"/>
                <a:cs typeface="+mn-cs"/>
              </a:rPr>
              <a:t>FTE Committed</a:t>
            </a:r>
          </a:p>
        </p:txBody>
      </p:sp>
      <p:graphicFrame>
        <p:nvGraphicFramePr>
          <p:cNvPr id="25" name="Object 21"/>
          <p:cNvGraphicFramePr>
            <a:graphicFrameLocks noChangeAspect="1"/>
          </p:cNvGraphicFramePr>
          <p:nvPr/>
        </p:nvGraphicFramePr>
        <p:xfrm>
          <a:off x="5616575" y="4419600"/>
          <a:ext cx="3346450" cy="711200"/>
        </p:xfrm>
        <a:graphic>
          <a:graphicData uri="http://schemas.openxmlformats.org/presentationml/2006/ole">
            <p:oleObj spid="_x0000_s131074" name="Worksheet" r:id="rId12" imgW="6705600" imgH="1435100" progId="Excel.Sheet.12">
              <p:embed/>
            </p:oleObj>
          </a:graphicData>
        </a:graphic>
      </p:graphicFrame>
      <p:sp>
        <p:nvSpPr>
          <p:cNvPr id="26" name="Rectangle 25"/>
          <p:cNvSpPr/>
          <p:nvPr/>
        </p:nvSpPr>
        <p:spPr bwMode="auto">
          <a:xfrm>
            <a:off x="5486400" y="3721100"/>
            <a:ext cx="3581400" cy="14605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endParaRPr lang="en-US" sz="1500" b="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1100" y="5937250"/>
            <a:ext cx="435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Almost doubled from the </a:t>
            </a:r>
            <a:r>
              <a:rPr lang="en-US" dirty="0" err="1" smtClean="0"/>
              <a:t>LoI</a:t>
            </a:r>
            <a:r>
              <a:rPr lang="en-US" dirty="0" smtClean="0"/>
              <a:t> to FNAL (2009)</a:t>
            </a:r>
            <a:endParaRPr lang="en-US" dirty="0"/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-60325" y="206375"/>
            <a:ext cx="9204326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rgbClr val="0000FF"/>
                </a:solidFill>
                <a:latin typeface="Chalkboard"/>
                <a:ea typeface="+mj-ea"/>
                <a:cs typeface="Chalkboar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+mj-lt"/>
              </a:rPr>
              <a:t>E989 </a:t>
            </a:r>
            <a:r>
              <a:rPr lang="en-US" kern="0" dirty="0" err="1" smtClean="0">
                <a:latin typeface="+mj-lt"/>
              </a:rPr>
              <a:t>Collab</a:t>
            </a:r>
            <a:r>
              <a:rPr lang="en-US" kern="0" dirty="0" smtClean="0">
                <a:latin typeface="+mj-lt"/>
              </a:rPr>
              <a:t>.:</a:t>
            </a:r>
            <a:r>
              <a:rPr lang="en-US" kern="0" dirty="0" smtClean="0">
                <a:latin typeface="+mj-lt"/>
              </a:rPr>
              <a:t> </a:t>
            </a:r>
            <a:r>
              <a:rPr lang="en-US" kern="0" dirty="0" smtClean="0">
                <a:latin typeface="+mj-lt"/>
              </a:rPr>
              <a:t>38 Institutes, &gt;150 Members</a:t>
            </a:r>
            <a:endParaRPr lang="en-US" sz="1600" kern="0" dirty="0"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03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720725" y="1162050"/>
          <a:ext cx="7721600" cy="5124450"/>
        </p:xfrm>
        <a:graphic>
          <a:graphicData uri="http://schemas.openxmlformats.org/presentationml/2006/ole">
            <p:oleObj spid="_x0000_s132098" name="Worksheet" r:id="rId3" imgW="15455900" imgH="10261600" progId="Excel.Sheet.8">
              <p:embed/>
            </p:oleObj>
          </a:graphicData>
        </a:graphic>
      </p:graphicFrame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240089" y="387349"/>
            <a:ext cx="473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chemeClr val="tx2"/>
                </a:solidFill>
                <a:cs typeface="Arial" charset="0"/>
              </a:rPr>
              <a:t>Project Phase                </a:t>
            </a:r>
            <a:r>
              <a:rPr lang="en-US" sz="2000">
                <a:solidFill>
                  <a:srgbClr val="FF0000"/>
                </a:solidFill>
                <a:cs typeface="Arial" charset="0"/>
              </a:rPr>
              <a:t>Experiment Phase</a:t>
            </a:r>
          </a:p>
        </p:txBody>
      </p:sp>
      <p:sp>
        <p:nvSpPr>
          <p:cNvPr id="13" name="Left Brace 12"/>
          <p:cNvSpPr>
            <a:spLocks/>
          </p:cNvSpPr>
          <p:nvPr/>
        </p:nvSpPr>
        <p:spPr bwMode="auto">
          <a:xfrm rot="5400000">
            <a:off x="4065589" y="-430213"/>
            <a:ext cx="381000" cy="2755900"/>
          </a:xfrm>
          <a:prstGeom prst="leftBrace">
            <a:avLst>
              <a:gd name="adj1" fmla="val 8324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Left Brace 13"/>
          <p:cNvSpPr>
            <a:spLocks/>
          </p:cNvSpPr>
          <p:nvPr/>
        </p:nvSpPr>
        <p:spPr bwMode="auto">
          <a:xfrm rot="5400000">
            <a:off x="6838950" y="-425450"/>
            <a:ext cx="381000" cy="2755899"/>
          </a:xfrm>
          <a:prstGeom prst="leftBrace">
            <a:avLst>
              <a:gd name="adj1" fmla="val 8324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5651500" y="4330700"/>
            <a:ext cx="284797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Runs beyond Phase 1 depends on Mu2e schedule and overall Program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15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08976" y="648652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Italian contribution: </a:t>
            </a:r>
            <a:r>
              <a:rPr lang="en-US" dirty="0" smtClean="0"/>
              <a:t>c</a:t>
            </a:r>
            <a:r>
              <a:rPr lang="en-US" dirty="0" smtClean="0"/>
              <a:t>alorimeter calibration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811" y="4937442"/>
            <a:ext cx="2822575" cy="169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370597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20140628_1828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958858"/>
            <a:ext cx="2515255" cy="18864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5002" t="23372" r="51980" b="36719"/>
          <a:stretch/>
        </p:blipFill>
        <p:spPr>
          <a:xfrm>
            <a:off x="2948285" y="4721216"/>
            <a:ext cx="3051570" cy="21240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99855" y="4161547"/>
            <a:ext cx="332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Disegno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di </a:t>
            </a:r>
            <a:r>
              <a:rPr lang="en-US" dirty="0" err="1" smtClean="0"/>
              <a:t>distribuzione</a:t>
            </a:r>
            <a:r>
              <a:rPr lang="en-US" dirty="0" smtClean="0"/>
              <a:t> a LNF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idx="1"/>
          </p:nvPr>
        </p:nvSpPr>
        <p:spPr>
          <a:xfrm>
            <a:off x="0" y="1186665"/>
            <a:ext cx="5436433" cy="3534551"/>
          </a:xfrm>
        </p:spPr>
        <p:txBody>
          <a:bodyPr/>
          <a:lstStyle/>
          <a:p>
            <a:r>
              <a:rPr lang="en-US" sz="2000" dirty="0" smtClean="0"/>
              <a:t>Distributed pulsed </a:t>
            </a:r>
            <a:r>
              <a:rPr lang="en-US" sz="2000" dirty="0"/>
              <a:t>laser system for </a:t>
            </a:r>
            <a:r>
              <a:rPr lang="en-US" sz="2000" dirty="0" smtClean="0"/>
              <a:t>short- </a:t>
            </a:r>
            <a:r>
              <a:rPr lang="en-US" sz="2000" dirty="0"/>
              <a:t>and </a:t>
            </a:r>
            <a:r>
              <a:rPr lang="en-US" sz="2000" dirty="0" smtClean="0"/>
              <a:t>long-term stability,  with monitors at all branch levels of network</a:t>
            </a:r>
            <a:endParaRPr lang="en-US" sz="2000" dirty="0"/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All crystals individually flashed at the same time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Light flash emulates physical e</a:t>
            </a:r>
            <a:r>
              <a:rPr lang="en-US" sz="1800" baseline="30000" dirty="0" smtClean="0">
                <a:solidFill>
                  <a:schemeClr val="accent2"/>
                </a:solidFill>
              </a:rPr>
              <a:t>+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signal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Wavelength in </a:t>
            </a:r>
            <a:r>
              <a:rPr lang="en-US" sz="1800" dirty="0">
                <a:solidFill>
                  <a:schemeClr val="accent2"/>
                </a:solidFill>
              </a:rPr>
              <a:t>the blue region (~400 nm</a:t>
            </a:r>
            <a:r>
              <a:rPr lang="en-US" sz="1800" dirty="0" smtClean="0">
                <a:solidFill>
                  <a:schemeClr val="accent2"/>
                </a:solidFill>
              </a:rPr>
              <a:t>)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Repetition </a:t>
            </a:r>
            <a:r>
              <a:rPr lang="en-US" sz="1800" dirty="0">
                <a:solidFill>
                  <a:schemeClr val="accent2"/>
                </a:solidFill>
              </a:rPr>
              <a:t>rate </a:t>
            </a:r>
            <a:r>
              <a:rPr lang="en-US" sz="1800" dirty="0" smtClean="0">
                <a:solidFill>
                  <a:schemeClr val="accent2"/>
                </a:solidFill>
              </a:rPr>
              <a:t>can exercise </a:t>
            </a:r>
            <a:r>
              <a:rPr lang="en-US" sz="1800" dirty="0">
                <a:solidFill>
                  <a:schemeClr val="accent2"/>
                </a:solidFill>
              </a:rPr>
              <a:t>the DAQ prior to beam and </a:t>
            </a:r>
            <a:r>
              <a:rPr lang="en-US" sz="1800" dirty="0" smtClean="0">
                <a:solidFill>
                  <a:schemeClr val="accent2"/>
                </a:solidFill>
              </a:rPr>
              <a:t>be precisely triggered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during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data taking </a:t>
            </a:r>
            <a:r>
              <a:rPr lang="en-US" sz="1800" dirty="0">
                <a:solidFill>
                  <a:schemeClr val="accent2"/>
                </a:solidFill>
              </a:rPr>
              <a:t>to insert calibration pulses in the data </a:t>
            </a:r>
            <a:r>
              <a:rPr lang="en-US" sz="1800" dirty="0" smtClean="0">
                <a:solidFill>
                  <a:schemeClr val="accent2"/>
                </a:solidFill>
              </a:rPr>
              <a:t>stream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Distributed light as much as possible with stable amplitude </a:t>
            </a:r>
            <a:r>
              <a:rPr lang="en-US" sz="1800" dirty="0" smtClean="0">
                <a:solidFill>
                  <a:schemeClr val="accent2"/>
                </a:solidFill>
              </a:rPr>
              <a:t>(~few % level) and </a:t>
            </a:r>
            <a:r>
              <a:rPr lang="en-US" sz="1800" dirty="0">
                <a:solidFill>
                  <a:schemeClr val="accent2"/>
                </a:solidFill>
              </a:rPr>
              <a:t>uniform in </a:t>
            </a:r>
            <a:r>
              <a:rPr lang="en-US" sz="1800" dirty="0" smtClean="0">
                <a:solidFill>
                  <a:schemeClr val="accent2"/>
                </a:solidFill>
              </a:rPr>
              <a:t>time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6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43" name="Text Box 15"/>
          <p:cNvSpPr txBox="1">
            <a:spLocks noChangeArrowheads="1"/>
          </p:cNvSpPr>
          <p:nvPr/>
        </p:nvSpPr>
        <p:spPr bwMode="auto">
          <a:xfrm>
            <a:off x="342900" y="30810"/>
            <a:ext cx="845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4000" dirty="0" smtClean="0">
                <a:latin typeface="Times New Roman" charset="0"/>
              </a:rPr>
              <a:t>Test </a:t>
            </a:r>
            <a:r>
              <a:rPr lang="en-GB" sz="4000" dirty="0" err="1" smtClean="0">
                <a:latin typeface="Times New Roman" charset="0"/>
              </a:rPr>
              <a:t>Fatti</a:t>
            </a:r>
            <a:r>
              <a:rPr lang="en-GB" sz="4000" dirty="0" smtClean="0">
                <a:latin typeface="Times New Roman" charset="0"/>
              </a:rPr>
              <a:t> e </a:t>
            </a:r>
            <a:r>
              <a:rPr lang="en-GB" sz="4000" dirty="0" err="1" smtClean="0">
                <a:latin typeface="Times New Roman" charset="0"/>
              </a:rPr>
              <a:t>Risultati</a:t>
            </a:r>
            <a:r>
              <a:rPr lang="en-GB" sz="4000" dirty="0" smtClean="0">
                <a:latin typeface="Times New Roman" charset="0"/>
              </a:rPr>
              <a:t> </a:t>
            </a:r>
            <a:r>
              <a:rPr lang="en-GB" sz="4000" dirty="0" err="1" smtClean="0">
                <a:latin typeface="Times New Roman" charset="0"/>
              </a:rPr>
              <a:t>ottenuti</a:t>
            </a:r>
            <a:r>
              <a:rPr lang="en-GB" sz="4000" dirty="0" smtClean="0">
                <a:latin typeface="Times New Roman" charset="0"/>
              </a:rPr>
              <a:t> </a:t>
            </a:r>
            <a:r>
              <a:rPr lang="en-GB" sz="4000" dirty="0" smtClean="0">
                <a:latin typeface="Times New Roman" charset="0"/>
              </a:rPr>
              <a:t>g-2@</a:t>
            </a:r>
            <a:r>
              <a:rPr lang="en-GB" sz="4000" dirty="0" smtClean="0">
                <a:latin typeface="Times New Roman" charset="0"/>
              </a:rPr>
              <a:t>LNF</a:t>
            </a:r>
            <a:endParaRPr lang="en-GB" sz="4000" b="1" dirty="0">
              <a:latin typeface="Times New Roman" charset="0"/>
            </a:endParaRPr>
          </a:p>
        </p:txBody>
      </p:sp>
      <p:sp>
        <p:nvSpPr>
          <p:cNvPr id="176151" name="Rectangle 23"/>
          <p:cNvSpPr>
            <a:spLocks noChangeArrowheads="1"/>
          </p:cNvSpPr>
          <p:nvPr/>
        </p:nvSpPr>
        <p:spPr bwMode="auto">
          <a:xfrm>
            <a:off x="76200" y="776785"/>
            <a:ext cx="9067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b="1" dirty="0" err="1" smtClean="0"/>
              <a:t>Sistema</a:t>
            </a:r>
            <a:r>
              <a:rPr lang="en-GB" sz="2000" b="1" dirty="0" smtClean="0"/>
              <a:t> </a:t>
            </a:r>
            <a:r>
              <a:rPr lang="en-GB" sz="2000" b="1" dirty="0" smtClean="0"/>
              <a:t>di </a:t>
            </a:r>
            <a:r>
              <a:rPr lang="en-GB" sz="2000" b="1" dirty="0" err="1" smtClean="0"/>
              <a:t>distribuzione</a:t>
            </a:r>
            <a:r>
              <a:rPr lang="en-GB" sz="2000" b="1" dirty="0" smtClean="0"/>
              <a:t> (LNF):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Caratterizzata</a:t>
            </a:r>
            <a:r>
              <a:rPr lang="en-GB" sz="2000" dirty="0" smtClean="0"/>
              <a:t> la </a:t>
            </a:r>
            <a:r>
              <a:rPr lang="en-GB" sz="2000" dirty="0" err="1" smtClean="0"/>
              <a:t>sfera</a:t>
            </a:r>
            <a:r>
              <a:rPr lang="en-GB" sz="2000" dirty="0" smtClean="0"/>
              <a:t> in </a:t>
            </a:r>
            <a:r>
              <a:rPr lang="en-GB" sz="2000" dirty="0" err="1" smtClean="0"/>
              <a:t>intensit</a:t>
            </a:r>
            <a:r>
              <a:rPr lang="en-GB" sz="2000" dirty="0" err="1" smtClean="0"/>
              <a:t>à</a:t>
            </a:r>
            <a:r>
              <a:rPr lang="en-GB" sz="2000" dirty="0" smtClean="0"/>
              <a:t>, </a:t>
            </a:r>
            <a:r>
              <a:rPr lang="en-GB" sz="2000" dirty="0" err="1" smtClean="0"/>
              <a:t>allargamento</a:t>
            </a:r>
            <a:r>
              <a:rPr lang="en-GB" sz="2000" dirty="0" smtClean="0"/>
              <a:t> </a:t>
            </a:r>
            <a:r>
              <a:rPr lang="en-GB" sz="2000" dirty="0" err="1" smtClean="0"/>
              <a:t>temporale</a:t>
            </a:r>
            <a:r>
              <a:rPr lang="en-GB" sz="2000" dirty="0" smtClean="0"/>
              <a:t>, </a:t>
            </a:r>
            <a:r>
              <a:rPr lang="en-GB" sz="2000" dirty="0" err="1" smtClean="0"/>
              <a:t>uniformit</a:t>
            </a:r>
            <a:r>
              <a:rPr lang="en-GB" sz="2000" dirty="0" err="1" smtClean="0"/>
              <a:t>à</a:t>
            </a:r>
            <a:r>
              <a:rPr lang="en-GB" sz="2000" dirty="0" smtClean="0"/>
              <a:t>, </a:t>
            </a:r>
            <a:r>
              <a:rPr lang="en-GB" sz="2000" dirty="0" err="1" smtClean="0"/>
              <a:t>stabilit</a:t>
            </a:r>
            <a:r>
              <a:rPr lang="en-GB" sz="2000" dirty="0" err="1" smtClean="0"/>
              <a:t>à</a:t>
            </a:r>
            <a:endParaRPr lang="en-GB" sz="2000" dirty="0" smtClean="0"/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dirty="0" smtClean="0"/>
              <a:t>Prime </a:t>
            </a:r>
            <a:r>
              <a:rPr lang="en-GB" sz="2000" dirty="0" err="1" smtClean="0"/>
              <a:t>misure</a:t>
            </a:r>
            <a:r>
              <a:rPr lang="en-GB" sz="2000" dirty="0" smtClean="0"/>
              <a:t> con </a:t>
            </a:r>
            <a:r>
              <a:rPr lang="en-GB" sz="2000" dirty="0" err="1" smtClean="0"/>
              <a:t>sistema</a:t>
            </a:r>
            <a:r>
              <a:rPr lang="en-GB" sz="2000" dirty="0" smtClean="0"/>
              <a:t> </a:t>
            </a:r>
            <a:r>
              <a:rPr lang="en-GB" sz="2000" dirty="0" err="1" smtClean="0"/>
              <a:t>alternativo</a:t>
            </a:r>
            <a:r>
              <a:rPr lang="en-GB" sz="2000" dirty="0" smtClean="0"/>
              <a:t>: Beam </a:t>
            </a:r>
            <a:r>
              <a:rPr lang="en-GB" sz="2000" dirty="0" err="1" smtClean="0"/>
              <a:t>Expander+Mixer</a:t>
            </a:r>
            <a:endParaRPr lang="en-GB" sz="2000" dirty="0" smtClean="0"/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Acquisto</a:t>
            </a:r>
            <a:r>
              <a:rPr lang="en-GB" sz="2000" dirty="0" smtClean="0"/>
              <a:t> </a:t>
            </a:r>
            <a:r>
              <a:rPr lang="en-GB" sz="2000" dirty="0" err="1" smtClean="0"/>
              <a:t>fiber</a:t>
            </a:r>
            <a:r>
              <a:rPr lang="en-GB" sz="2000" dirty="0" smtClean="0"/>
              <a:t> splitter 1x4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b="1" dirty="0" err="1" smtClean="0"/>
              <a:t>Elettronica</a:t>
            </a:r>
            <a:r>
              <a:rPr lang="en-GB" b="1" dirty="0" smtClean="0"/>
              <a:t> </a:t>
            </a:r>
            <a:r>
              <a:rPr lang="en-GB" b="1" dirty="0" err="1" smtClean="0"/>
              <a:t>di</a:t>
            </a:r>
            <a:r>
              <a:rPr lang="en-GB" b="1" dirty="0" smtClean="0"/>
              <a:t> Monitoring (LNF </a:t>
            </a:r>
            <a:r>
              <a:rPr lang="en-GB" b="1" dirty="0" err="1" smtClean="0"/>
              <a:t>e</a:t>
            </a:r>
            <a:r>
              <a:rPr lang="en-GB" b="1" dirty="0" smtClean="0"/>
              <a:t> NA):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Sviluppo</a:t>
            </a:r>
            <a:r>
              <a:rPr lang="en-GB" sz="2000" dirty="0" smtClean="0"/>
              <a:t> </a:t>
            </a:r>
            <a:r>
              <a:rPr lang="en-GB" sz="2000" dirty="0" err="1" smtClean="0"/>
              <a:t>soluzione</a:t>
            </a:r>
            <a:r>
              <a:rPr lang="en-GB" sz="2000" dirty="0" smtClean="0"/>
              <a:t> Baseline “Charge integrator”. Front End </a:t>
            </a:r>
            <a:r>
              <a:rPr lang="en-GB" sz="2000" dirty="0" err="1" smtClean="0"/>
              <a:t>e</a:t>
            </a:r>
            <a:r>
              <a:rPr lang="en-GB" sz="2000" dirty="0" smtClean="0"/>
              <a:t> Layout </a:t>
            </a:r>
            <a:r>
              <a:rPr lang="en-GB" sz="2000" dirty="0" err="1" smtClean="0"/>
              <a:t>completato</a:t>
            </a:r>
            <a:r>
              <a:rPr lang="en-GB" sz="2000" dirty="0" smtClean="0"/>
              <a:t> (design G. </a:t>
            </a:r>
            <a:r>
              <a:rPr lang="en-GB" sz="2000" dirty="0" err="1" smtClean="0"/>
              <a:t>Corradi</a:t>
            </a:r>
            <a:r>
              <a:rPr lang="en-GB" sz="2000" dirty="0" smtClean="0"/>
              <a:t>); </a:t>
            </a:r>
            <a:r>
              <a:rPr lang="en-GB" sz="2000" dirty="0" err="1" smtClean="0"/>
              <a:t>Scheda</a:t>
            </a:r>
            <a:r>
              <a:rPr lang="en-GB" sz="2000" dirty="0" smtClean="0"/>
              <a:t> in </a:t>
            </a:r>
            <a:r>
              <a:rPr lang="en-GB" sz="2000" dirty="0" err="1" smtClean="0"/>
              <a:t>montaggio</a:t>
            </a:r>
            <a:r>
              <a:rPr lang="en-GB" sz="2000" dirty="0" smtClean="0"/>
              <a:t>. </a:t>
            </a:r>
            <a:r>
              <a:rPr lang="en-GB" sz="2000" dirty="0" err="1" smtClean="0"/>
              <a:t>Previsione</a:t>
            </a:r>
            <a:r>
              <a:rPr lang="en-GB" sz="2000" dirty="0" smtClean="0"/>
              <a:t> </a:t>
            </a:r>
            <a:r>
              <a:rPr lang="en-GB" sz="2000" dirty="0" err="1" smtClean="0"/>
              <a:t>di</a:t>
            </a:r>
            <a:r>
              <a:rPr lang="en-GB" sz="2000" dirty="0" smtClean="0"/>
              <a:t> </a:t>
            </a:r>
            <a:r>
              <a:rPr lang="en-GB" sz="2000" dirty="0" err="1" smtClean="0"/>
              <a:t>uso</a:t>
            </a:r>
            <a:r>
              <a:rPr lang="en-GB" sz="2000" dirty="0" smtClean="0"/>
              <a:t> al TB </a:t>
            </a:r>
            <a:r>
              <a:rPr lang="en-GB" sz="2000" dirty="0" err="1" smtClean="0"/>
              <a:t>di</a:t>
            </a:r>
            <a:r>
              <a:rPr lang="en-GB" sz="2000" dirty="0" smtClean="0"/>
              <a:t> SLAC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Sviluppo</a:t>
            </a:r>
            <a:r>
              <a:rPr lang="en-GB" sz="2000" dirty="0" smtClean="0"/>
              <a:t> </a:t>
            </a:r>
            <a:r>
              <a:rPr lang="en-GB" sz="2000" dirty="0" err="1" smtClean="0"/>
              <a:t>soluzione</a:t>
            </a:r>
            <a:r>
              <a:rPr lang="en-GB" sz="2000" dirty="0" smtClean="0"/>
              <a:t> “Backup” </a:t>
            </a:r>
            <a:r>
              <a:rPr lang="en-GB" sz="2000" dirty="0" err="1" smtClean="0"/>
              <a:t>commerciale</a:t>
            </a:r>
            <a:r>
              <a:rPr lang="en-GB" sz="2000" dirty="0" smtClean="0"/>
              <a:t> (CREMAT). </a:t>
            </a:r>
            <a:r>
              <a:rPr lang="en-GB" sz="2000" dirty="0" err="1" smtClean="0"/>
              <a:t>Prototipo</a:t>
            </a:r>
            <a:r>
              <a:rPr lang="en-GB" sz="2000" dirty="0" smtClean="0"/>
              <a:t> </a:t>
            </a:r>
            <a:r>
              <a:rPr lang="en-GB" sz="2000" dirty="0" err="1" smtClean="0"/>
              <a:t>realizzato</a:t>
            </a:r>
            <a:endParaRPr lang="en-GB" sz="2000" dirty="0" smtClean="0"/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b="1" dirty="0" err="1" smtClean="0"/>
              <a:t>Simulazione</a:t>
            </a:r>
            <a:r>
              <a:rPr lang="en-GB" sz="2000" b="1" dirty="0" smtClean="0"/>
              <a:t> (LNF):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000" dirty="0" err="1" smtClean="0"/>
              <a:t>Primi</a:t>
            </a:r>
            <a:r>
              <a:rPr lang="en-GB" sz="2000" dirty="0" smtClean="0"/>
              <a:t> </a:t>
            </a:r>
            <a:r>
              <a:rPr lang="en-GB" sz="2000" dirty="0" err="1" smtClean="0"/>
              <a:t>risultati</a:t>
            </a:r>
            <a:r>
              <a:rPr lang="en-GB" sz="2000" dirty="0" smtClean="0"/>
              <a:t> </a:t>
            </a:r>
            <a:r>
              <a:rPr lang="en-GB" sz="2000" dirty="0" err="1" smtClean="0"/>
              <a:t>su</a:t>
            </a:r>
            <a:r>
              <a:rPr lang="en-GB" sz="2000" dirty="0" smtClean="0"/>
              <a:t> </a:t>
            </a:r>
            <a:r>
              <a:rPr lang="en-GB" sz="2000" dirty="0" err="1" smtClean="0"/>
              <a:t>segnale</a:t>
            </a:r>
            <a:r>
              <a:rPr lang="en-GB" sz="2000" dirty="0" smtClean="0"/>
              <a:t> Cerenkov con </a:t>
            </a:r>
            <a:r>
              <a:rPr lang="en-GB" sz="2000" dirty="0" err="1" smtClean="0"/>
              <a:t>e</a:t>
            </a:r>
            <a:r>
              <a:rPr lang="en-GB" sz="2000" dirty="0" smtClean="0"/>
              <a:t>- </a:t>
            </a:r>
            <a:r>
              <a:rPr lang="en-GB" sz="2000" dirty="0" err="1" smtClean="0"/>
              <a:t>da</a:t>
            </a:r>
            <a:r>
              <a:rPr lang="en-GB" sz="2000" dirty="0" smtClean="0"/>
              <a:t> 2 </a:t>
            </a:r>
            <a:r>
              <a:rPr lang="en-GB" sz="2000" dirty="0" err="1" smtClean="0"/>
              <a:t>GeV</a:t>
            </a:r>
            <a:r>
              <a:rPr lang="en-GB" sz="2000" dirty="0" smtClean="0"/>
              <a:t>  con </a:t>
            </a:r>
            <a:r>
              <a:rPr lang="en-GB" sz="2000" dirty="0" smtClean="0"/>
              <a:t>GEANT</a:t>
            </a:r>
            <a:endParaRPr lang="en-GB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49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20" y="1224234"/>
            <a:ext cx="3793680" cy="492743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LNF (4.5 FTE):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G. Venanzoni 80% (</a:t>
            </a:r>
            <a:r>
              <a:rPr lang="en-US" sz="2000" b="1" dirty="0" err="1" smtClean="0">
                <a:solidFill>
                  <a:srgbClr val="000000"/>
                </a:solidFill>
              </a:rPr>
              <a:t>Resp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Naz</a:t>
            </a:r>
            <a:r>
              <a:rPr lang="en-US" sz="2000" b="1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</a:rPr>
              <a:t>D. </a:t>
            </a:r>
            <a:r>
              <a:rPr lang="en-US" sz="2000" b="1" dirty="0" err="1">
                <a:solidFill>
                  <a:srgbClr val="000000"/>
                </a:solidFill>
              </a:rPr>
              <a:t>Babusci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</a:rPr>
              <a:t>40%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S. </a:t>
            </a:r>
            <a:r>
              <a:rPr lang="en-US" sz="2000" b="1" dirty="0" err="1" smtClean="0">
                <a:solidFill>
                  <a:srgbClr val="000000"/>
                </a:solidFill>
              </a:rPr>
              <a:t>Dabagov</a:t>
            </a:r>
            <a:r>
              <a:rPr lang="en-US" sz="2000" b="1" dirty="0" smtClean="0">
                <a:solidFill>
                  <a:srgbClr val="000000"/>
                </a:solidFill>
              </a:rPr>
              <a:t> 40%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D. </a:t>
            </a:r>
            <a:r>
              <a:rPr lang="en-US" sz="2000" b="1" dirty="0" err="1" smtClean="0">
                <a:solidFill>
                  <a:srgbClr val="000000"/>
                </a:solidFill>
              </a:rPr>
              <a:t>Hampai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</a:rPr>
              <a:t>0%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C. Ferrari (INO) 50%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A. </a:t>
            </a:r>
            <a:r>
              <a:rPr lang="en-US" sz="2000" b="1" dirty="0" err="1" smtClean="0">
                <a:solidFill>
                  <a:srgbClr val="000000"/>
                </a:solidFill>
              </a:rPr>
              <a:t>Fioretti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(INO) 50%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C. </a:t>
            </a:r>
            <a:r>
              <a:rPr lang="en-US" sz="2000" b="1" dirty="0" err="1" smtClean="0">
                <a:solidFill>
                  <a:srgbClr val="000000"/>
                </a:solidFill>
              </a:rPr>
              <a:t>Gabbanini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(INO) 50%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A. </a:t>
            </a:r>
            <a:r>
              <a:rPr lang="en-US" sz="2000" b="1" dirty="0" err="1" smtClean="0">
                <a:solidFill>
                  <a:srgbClr val="000000"/>
                </a:solidFill>
              </a:rPr>
              <a:t>Anastasi</a:t>
            </a:r>
            <a:r>
              <a:rPr lang="en-US" sz="2000" b="1" dirty="0" smtClean="0">
                <a:solidFill>
                  <a:srgbClr val="000000"/>
                </a:solidFill>
              </a:rPr>
              <a:t> (PhD) 100</a:t>
            </a:r>
            <a:r>
              <a:rPr lang="en-US" sz="2000" b="1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TS/UD (2.6 FTE):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G. </a:t>
            </a:r>
            <a:r>
              <a:rPr lang="en-US" sz="2000" b="1" dirty="0" err="1" smtClean="0">
                <a:solidFill>
                  <a:srgbClr val="000000"/>
                </a:solidFill>
              </a:rPr>
              <a:t>Cantatore</a:t>
            </a:r>
            <a:r>
              <a:rPr lang="en-US" sz="2000" b="1" dirty="0" smtClean="0">
                <a:solidFill>
                  <a:srgbClr val="000000"/>
                </a:solidFill>
              </a:rPr>
              <a:t>  50% 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M. </a:t>
            </a:r>
            <a:r>
              <a:rPr lang="en-US" sz="2000" b="1" dirty="0" err="1" smtClean="0">
                <a:solidFill>
                  <a:srgbClr val="000000"/>
                </a:solidFill>
              </a:rPr>
              <a:t>Karuza</a:t>
            </a:r>
            <a:r>
              <a:rPr lang="en-US" sz="2000" b="1" dirty="0" smtClean="0">
                <a:solidFill>
                  <a:srgbClr val="000000"/>
                </a:solidFill>
              </a:rPr>
              <a:t> 50%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</a:rPr>
              <a:t>D. </a:t>
            </a:r>
            <a:r>
              <a:rPr lang="en-US" sz="2000" b="1" dirty="0" err="1">
                <a:solidFill>
                  <a:srgbClr val="000000"/>
                </a:solidFill>
              </a:rPr>
              <a:t>Cauz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80 %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</a:rPr>
              <a:t>G. </a:t>
            </a:r>
            <a:r>
              <a:rPr lang="en-US" sz="2000" b="1" dirty="0" err="1" smtClean="0">
                <a:solidFill>
                  <a:srgbClr val="000000"/>
                </a:solidFill>
              </a:rPr>
              <a:t>Pauletta</a:t>
            </a:r>
            <a:r>
              <a:rPr lang="en-US" sz="2000" b="1" dirty="0" smtClean="0">
                <a:solidFill>
                  <a:srgbClr val="000000"/>
                </a:solidFill>
              </a:rPr>
              <a:t>  0%  (Senior) 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L. </a:t>
            </a:r>
            <a:r>
              <a:rPr lang="en-US" sz="2000" b="1" dirty="0" err="1" smtClean="0">
                <a:solidFill>
                  <a:srgbClr val="000000"/>
                </a:solidFill>
              </a:rPr>
              <a:t>Santi</a:t>
            </a:r>
            <a:r>
              <a:rPr lang="en-US" sz="2000" b="1" dirty="0" smtClean="0">
                <a:solidFill>
                  <a:srgbClr val="000000"/>
                </a:solidFill>
              </a:rPr>
              <a:t> 80</a:t>
            </a:r>
            <a:r>
              <a:rPr lang="en-US" sz="2000" b="1" dirty="0" smtClean="0">
                <a:solidFill>
                  <a:srgbClr val="000000"/>
                </a:solidFill>
              </a:rPr>
              <a:t>%</a:t>
            </a:r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Na (2 FTE):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M. </a:t>
            </a:r>
            <a:r>
              <a:rPr lang="en-US" sz="2000" b="1" dirty="0" err="1">
                <a:solidFill>
                  <a:srgbClr val="000000"/>
                </a:solidFill>
              </a:rPr>
              <a:t>Iacovacci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  50%</a:t>
            </a:r>
            <a:endParaRPr lang="en-US" sz="2000" b="1" dirty="0">
              <a:solidFill>
                <a:srgbClr val="00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S. </a:t>
            </a:r>
            <a:r>
              <a:rPr lang="en-US" sz="2000" b="1" dirty="0" err="1" smtClean="0">
                <a:solidFill>
                  <a:srgbClr val="000000"/>
                </a:solidFill>
              </a:rPr>
              <a:t>Mastroianni</a:t>
            </a:r>
            <a:r>
              <a:rPr lang="en-US" sz="2000" b="1" dirty="0" smtClean="0">
                <a:solidFill>
                  <a:srgbClr val="000000"/>
                </a:solidFill>
              </a:rPr>
              <a:t> 50%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R. Di Stefano 100</a:t>
            </a:r>
            <a:r>
              <a:rPr lang="en-US" sz="2000" b="1" dirty="0" smtClean="0">
                <a:solidFill>
                  <a:srgbClr val="000000"/>
                </a:solidFill>
              </a:rPr>
              <a:t>%</a:t>
            </a:r>
            <a:endParaRPr lang="en-US" sz="20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61843" y="1196421"/>
            <a:ext cx="4024958" cy="1038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46" dirty="0" smtClean="0"/>
              <a:t>RM2 (0.6 FTE):</a:t>
            </a:r>
          </a:p>
          <a:p>
            <a:pPr lvl="1"/>
            <a:r>
              <a:rPr lang="en-US" sz="1700" b="1" dirty="0" smtClean="0"/>
              <a:t>G. Di </a:t>
            </a:r>
            <a:r>
              <a:rPr lang="en-US" sz="1700" b="1" dirty="0" err="1" smtClean="0"/>
              <a:t>Sciascio</a:t>
            </a:r>
            <a:r>
              <a:rPr lang="en-US" sz="1700" b="1" dirty="0" smtClean="0"/>
              <a:t> </a:t>
            </a:r>
            <a:r>
              <a:rPr lang="en-US" sz="1700" b="1" dirty="0"/>
              <a:t>3</a:t>
            </a:r>
            <a:r>
              <a:rPr lang="en-US" sz="1700" b="1" dirty="0" smtClean="0"/>
              <a:t>0%</a:t>
            </a:r>
          </a:p>
          <a:p>
            <a:pPr lvl="1"/>
            <a:r>
              <a:rPr lang="en-US" sz="1700" b="1" dirty="0" smtClean="0"/>
              <a:t>D. </a:t>
            </a:r>
            <a:r>
              <a:rPr lang="en-US" sz="1700" b="1" dirty="0" err="1" smtClean="0"/>
              <a:t>Moricciani</a:t>
            </a:r>
            <a:r>
              <a:rPr lang="en-US" sz="1700" b="1" dirty="0" smtClean="0"/>
              <a:t> 30%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6950" y="4102100"/>
            <a:ext cx="4700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totale</a:t>
            </a:r>
            <a:r>
              <a:rPr lang="en-US" sz="2400" dirty="0" smtClean="0"/>
              <a:t> </a:t>
            </a:r>
            <a:r>
              <a:rPr lang="en-US" sz="2400" dirty="0" err="1" smtClean="0"/>
              <a:t>nazionale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9.7</a:t>
            </a:r>
            <a:r>
              <a:rPr lang="en-US" sz="2400" dirty="0" smtClean="0"/>
              <a:t> FTE, 18 </a:t>
            </a:r>
            <a:r>
              <a:rPr lang="en-US" sz="2400" dirty="0" err="1" smtClean="0"/>
              <a:t>persone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04800" y="152400"/>
            <a:ext cx="9372600" cy="696912"/>
          </a:xfrm>
        </p:spPr>
        <p:txBody>
          <a:bodyPr/>
          <a:lstStyle/>
          <a:p>
            <a:pPr algn="ctr"/>
            <a:r>
              <a:rPr lang="en-US" sz="3600" dirty="0" err="1" smtClean="0"/>
              <a:t>Partecipazione</a:t>
            </a:r>
            <a:r>
              <a:rPr lang="en-US" sz="3600" dirty="0" smtClean="0"/>
              <a:t> </a:t>
            </a:r>
            <a:r>
              <a:rPr lang="en-US" sz="3600" dirty="0" err="1" smtClean="0"/>
              <a:t>Italiana</a:t>
            </a:r>
            <a:r>
              <a:rPr lang="en-US" sz="3600" dirty="0" smtClean="0"/>
              <a:t> e FTE (2015)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98128" y="4716571"/>
            <a:ext cx="120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&lt;FTE&gt; ~</a:t>
            </a:r>
            <a:r>
              <a:rPr lang="en-US" dirty="0" smtClean="0">
                <a:solidFill>
                  <a:srgbClr val="FF6600"/>
                </a:solidFill>
              </a:rPr>
              <a:t>0.5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6950" y="5183248"/>
            <a:ext cx="427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Consistente</a:t>
            </a:r>
            <a:r>
              <a:rPr lang="en-US" dirty="0" smtClean="0"/>
              <a:t> </a:t>
            </a:r>
            <a:r>
              <a:rPr lang="en-US" dirty="0" err="1" smtClean="0"/>
              <a:t>crescita</a:t>
            </a:r>
            <a:r>
              <a:rPr lang="en-US" dirty="0" smtClean="0"/>
              <a:t> </a:t>
            </a:r>
            <a:r>
              <a:rPr lang="en-US" dirty="0" err="1" smtClean="0"/>
              <a:t>rispetto</a:t>
            </a:r>
            <a:r>
              <a:rPr lang="en-US" dirty="0" smtClean="0"/>
              <a:t> al 2014 (5 FTE) 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7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7840"/>
            <a:ext cx="8229600" cy="696912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/>
              <a:t>Programma</a:t>
            </a:r>
            <a:r>
              <a:rPr lang="en-US" sz="3200" dirty="0" smtClean="0"/>
              <a:t> di </a:t>
            </a:r>
            <a:r>
              <a:rPr lang="en-US" sz="3200" dirty="0" err="1" smtClean="0"/>
              <a:t>Lavoro</a:t>
            </a:r>
            <a:r>
              <a:rPr lang="en-US" sz="3200" dirty="0" smtClean="0"/>
              <a:t> 2015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37068" y="965676"/>
            <a:ext cx="875453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endParaRPr lang="en-US" dirty="0" smtClean="0"/>
          </a:p>
          <a:p>
            <a:pPr marL="800100" lvl="1" indent="-342900">
              <a:buFontTx/>
              <a:buChar char="-"/>
            </a:pPr>
            <a:r>
              <a:rPr lang="en-US" sz="2400" dirty="0" err="1" smtClean="0"/>
              <a:t>Completamento</a:t>
            </a:r>
            <a:r>
              <a:rPr lang="en-US" sz="2400" dirty="0" smtClean="0"/>
              <a:t> test con </a:t>
            </a:r>
            <a:r>
              <a:rPr lang="en-US" sz="2400" dirty="0" err="1" smtClean="0"/>
              <a:t>sfera</a:t>
            </a:r>
            <a:r>
              <a:rPr lang="en-US" sz="2400" dirty="0" smtClean="0"/>
              <a:t> da 2’’ e </a:t>
            </a:r>
            <a:r>
              <a:rPr lang="en-US" sz="2400" dirty="0" err="1" smtClean="0"/>
              <a:t>sfera</a:t>
            </a:r>
            <a:r>
              <a:rPr lang="en-US" sz="2400" dirty="0" smtClean="0"/>
              <a:t> 1’’</a:t>
            </a:r>
          </a:p>
          <a:p>
            <a:pPr marL="800100" lvl="1" indent="-342900">
              <a:buFontTx/>
              <a:buChar char="-"/>
            </a:pPr>
            <a:r>
              <a:rPr lang="en-US" sz="2400" dirty="0" err="1" smtClean="0"/>
              <a:t>Prosieguo</a:t>
            </a:r>
            <a:r>
              <a:rPr lang="en-US" sz="2400" dirty="0" smtClean="0"/>
              <a:t> test Monitoring </a:t>
            </a:r>
          </a:p>
          <a:p>
            <a:pPr marL="800100" lvl="1" indent="-342900">
              <a:buFontTx/>
              <a:buChar char="-"/>
            </a:pPr>
            <a:r>
              <a:rPr lang="en-US" sz="2400" dirty="0" err="1" smtClean="0"/>
              <a:t>Ottimizzazione</a:t>
            </a:r>
            <a:r>
              <a:rPr lang="en-US" sz="2400" dirty="0" smtClean="0"/>
              <a:t> </a:t>
            </a:r>
            <a:r>
              <a:rPr lang="en-US" sz="2400" dirty="0" err="1" smtClean="0"/>
              <a:t>Diffusore</a:t>
            </a:r>
            <a:r>
              <a:rPr lang="en-US" sz="2400" dirty="0"/>
              <a:t> </a:t>
            </a:r>
            <a:r>
              <a:rPr lang="en-US" sz="2400" dirty="0" smtClean="0"/>
              <a:t>Beam </a:t>
            </a:r>
            <a:r>
              <a:rPr lang="en-US" sz="2400" dirty="0" err="1" smtClean="0"/>
              <a:t>expander+mixer</a:t>
            </a:r>
            <a:r>
              <a:rPr lang="en-US" sz="2400" dirty="0" smtClean="0"/>
              <a:t> (a LNF)</a:t>
            </a:r>
          </a:p>
          <a:p>
            <a:pPr marL="800100" lvl="1" indent="-342900">
              <a:buFontTx/>
              <a:buChar char="-"/>
            </a:pPr>
            <a:r>
              <a:rPr lang="en-US" sz="2400" b="0" dirty="0" smtClean="0"/>
              <a:t>Test del beam splitter 1x4 (</a:t>
            </a:r>
            <a:r>
              <a:rPr lang="en-US" sz="2400" b="0" dirty="0" err="1" smtClean="0"/>
              <a:t>gia</a:t>
            </a:r>
            <a:r>
              <a:rPr lang="en-US" sz="2400" b="0" dirty="0" smtClean="0"/>
              <a:t>’ </a:t>
            </a:r>
            <a:r>
              <a:rPr lang="en-US" sz="2400" b="0" dirty="0" err="1" smtClean="0"/>
              <a:t>comprato</a:t>
            </a:r>
            <a:r>
              <a:rPr lang="en-US" sz="2400" b="0" dirty="0" smtClean="0"/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2400" dirty="0" err="1" smtClean="0"/>
              <a:t>Completamento</a:t>
            </a:r>
            <a:r>
              <a:rPr lang="en-US" sz="2400" dirty="0" smtClean="0"/>
              <a:t> test </a:t>
            </a:r>
            <a:r>
              <a:rPr lang="en-US" sz="2400" dirty="0" err="1" smtClean="0"/>
              <a:t>Eterodina</a:t>
            </a:r>
            <a:r>
              <a:rPr lang="en-US" sz="2400" dirty="0" smtClean="0"/>
              <a:t> </a:t>
            </a:r>
          </a:p>
          <a:p>
            <a:pPr marL="800100" lvl="1" indent="-342900">
              <a:buFontTx/>
              <a:buChar char="-"/>
            </a:pPr>
            <a:r>
              <a:rPr lang="en-US" sz="2400" b="0" dirty="0" err="1" smtClean="0"/>
              <a:t>Sviluppo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scheda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Virtex</a:t>
            </a:r>
            <a:r>
              <a:rPr lang="en-US" sz="2400" b="0" dirty="0" smtClean="0"/>
              <a:t> e </a:t>
            </a:r>
            <a:r>
              <a:rPr lang="en-US" sz="2400" b="0" dirty="0" err="1" smtClean="0"/>
              <a:t>completamento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prototipo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scheda</a:t>
            </a:r>
            <a:r>
              <a:rPr lang="en-US" sz="2400" b="0" dirty="0" smtClean="0"/>
              <a:t> monitoring con parte </a:t>
            </a:r>
            <a:r>
              <a:rPr lang="en-US" sz="2400" b="0" dirty="0" err="1" smtClean="0"/>
              <a:t>intelligente</a:t>
            </a:r>
            <a:endParaRPr lang="en-US" sz="2400" b="0" dirty="0" smtClean="0"/>
          </a:p>
          <a:p>
            <a:pPr marL="800100" lvl="1" indent="-342900">
              <a:buFontTx/>
              <a:buChar char="-"/>
            </a:pPr>
            <a:r>
              <a:rPr lang="en-US" sz="2400" dirty="0" smtClean="0"/>
              <a:t>Studio </a:t>
            </a:r>
            <a:r>
              <a:rPr lang="en-US" sz="2400" dirty="0" err="1" smtClean="0"/>
              <a:t>dipendenza</a:t>
            </a:r>
            <a:r>
              <a:rPr lang="en-US" sz="2400" dirty="0" smtClean="0"/>
              <a:t> del </a:t>
            </a:r>
            <a:r>
              <a:rPr lang="en-US" sz="2400" dirty="0" err="1" smtClean="0"/>
              <a:t>guadagno</a:t>
            </a:r>
            <a:r>
              <a:rPr lang="en-US" sz="2400" dirty="0" smtClean="0"/>
              <a:t> </a:t>
            </a:r>
            <a:r>
              <a:rPr lang="en-US" sz="2400" dirty="0" err="1" smtClean="0"/>
              <a:t>Sipm</a:t>
            </a:r>
            <a:r>
              <a:rPr lang="en-US" sz="2400" dirty="0" smtClean="0"/>
              <a:t> </a:t>
            </a:r>
            <a:r>
              <a:rPr lang="en-US" sz="2400" dirty="0" err="1" smtClean="0"/>
              <a:t>dalle</a:t>
            </a:r>
            <a:r>
              <a:rPr lang="en-US" sz="2400" dirty="0" smtClean="0"/>
              <a:t> </a:t>
            </a:r>
            <a:r>
              <a:rPr lang="en-US" sz="2400" dirty="0" err="1" smtClean="0"/>
              <a:t>caratteristiche</a:t>
            </a:r>
            <a:r>
              <a:rPr lang="en-US" sz="2400" dirty="0" smtClean="0"/>
              <a:t> del Laser</a:t>
            </a:r>
            <a:endParaRPr lang="en-US" sz="2400" b="0" dirty="0" smtClean="0"/>
          </a:p>
          <a:p>
            <a:pPr marL="800100" lvl="1" indent="-342900">
              <a:buFontTx/>
              <a:buChar char="-"/>
            </a:pPr>
            <a:r>
              <a:rPr lang="en-US" sz="2400" dirty="0" err="1" smtClean="0"/>
              <a:t>Costruzione</a:t>
            </a:r>
            <a:r>
              <a:rPr lang="en-US" sz="2400" dirty="0" smtClean="0"/>
              <a:t> </a:t>
            </a:r>
            <a:r>
              <a:rPr lang="en-US" sz="2400" dirty="0" err="1" smtClean="0"/>
              <a:t>prototipo</a:t>
            </a:r>
            <a:r>
              <a:rPr lang="en-US" sz="2400" dirty="0" smtClean="0"/>
              <a:t> “Pisa Frame”</a:t>
            </a:r>
            <a:endParaRPr lang="en-US" sz="2400" b="0" dirty="0" smtClean="0"/>
          </a:p>
          <a:p>
            <a:pPr lvl="1"/>
            <a:endParaRPr lang="en-US" sz="2400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6498" y="5156200"/>
            <a:ext cx="8535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Impatto</a:t>
            </a:r>
            <a:r>
              <a:rPr lang="en-US" b="1" dirty="0" smtClean="0"/>
              <a:t> “</a:t>
            </a:r>
            <a:r>
              <a:rPr lang="en-US" b="1" dirty="0" err="1" smtClean="0"/>
              <a:t>contenuto</a:t>
            </a:r>
            <a:r>
              <a:rPr lang="en-US" b="1" dirty="0" smtClean="0"/>
              <a:t>” sui </a:t>
            </a:r>
            <a:r>
              <a:rPr lang="en-US" b="1" dirty="0" err="1" smtClean="0"/>
              <a:t>servizi</a:t>
            </a:r>
            <a:r>
              <a:rPr lang="en-US" b="1" dirty="0" smtClean="0"/>
              <a:t> LNF: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Progettista</a:t>
            </a:r>
            <a:r>
              <a:rPr lang="en-US" dirty="0" smtClean="0"/>
              <a:t> </a:t>
            </a:r>
            <a:r>
              <a:rPr lang="en-US" dirty="0" err="1" smtClean="0"/>
              <a:t>meccanico</a:t>
            </a:r>
            <a:r>
              <a:rPr lang="en-US" dirty="0" smtClean="0"/>
              <a:t> (</a:t>
            </a:r>
            <a:r>
              <a:rPr lang="en-US" dirty="0" err="1"/>
              <a:t>L</a:t>
            </a:r>
            <a:r>
              <a:rPr lang="en-US" dirty="0" err="1" smtClean="0"/>
              <a:t>obello</a:t>
            </a:r>
            <a:r>
              <a:rPr lang="en-US" dirty="0" smtClean="0"/>
              <a:t>) x 3 </a:t>
            </a:r>
            <a:r>
              <a:rPr lang="en-US" dirty="0" err="1" smtClean="0"/>
              <a:t>mesi</a:t>
            </a:r>
            <a:r>
              <a:rPr lang="en-US" dirty="0" smtClean="0"/>
              <a:t> per </a:t>
            </a:r>
            <a:r>
              <a:rPr lang="en-US" dirty="0" err="1" smtClean="0"/>
              <a:t>disegno</a:t>
            </a:r>
            <a:r>
              <a:rPr lang="en-US" dirty="0" smtClean="0"/>
              <a:t> </a:t>
            </a:r>
            <a:r>
              <a:rPr lang="en-US" dirty="0" err="1" smtClean="0"/>
              <a:t>diffusore</a:t>
            </a:r>
            <a:r>
              <a:rPr lang="en-US" dirty="0" smtClean="0"/>
              <a:t> </a:t>
            </a:r>
            <a:r>
              <a:rPr lang="en-US" dirty="0"/>
              <a:t>Beam </a:t>
            </a:r>
            <a:r>
              <a:rPr lang="en-US" dirty="0" err="1" smtClean="0"/>
              <a:t>exp+mix</a:t>
            </a:r>
            <a:r>
              <a:rPr lang="en-US" dirty="0" smtClean="0"/>
              <a:t>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SEA </a:t>
            </a:r>
            <a:r>
              <a:rPr lang="en-US" dirty="0" smtClean="0"/>
              <a:t>(</a:t>
            </a:r>
            <a:r>
              <a:rPr lang="en-US" dirty="0" err="1" smtClean="0"/>
              <a:t>Corradi</a:t>
            </a:r>
            <a:r>
              <a:rPr lang="en-US" dirty="0" smtClean="0"/>
              <a:t>) x 2 </a:t>
            </a:r>
            <a:r>
              <a:rPr lang="en-US" dirty="0" smtClean="0"/>
              <a:t>mu </a:t>
            </a:r>
            <a:r>
              <a:rPr lang="en-US" dirty="0" smtClean="0"/>
              <a:t>per </a:t>
            </a:r>
            <a:r>
              <a:rPr lang="en-US" dirty="0" err="1" smtClean="0"/>
              <a:t>completamento</a:t>
            </a:r>
            <a:r>
              <a:rPr lang="en-US" dirty="0" smtClean="0"/>
              <a:t> </a:t>
            </a:r>
            <a:r>
              <a:rPr lang="en-US" dirty="0" err="1" smtClean="0"/>
              <a:t>scheda</a:t>
            </a:r>
            <a:r>
              <a:rPr lang="en-US" dirty="0" smtClean="0"/>
              <a:t> </a:t>
            </a:r>
            <a:r>
              <a:rPr lang="en-US" dirty="0" err="1" smtClean="0"/>
              <a:t>elettronica</a:t>
            </a:r>
            <a:r>
              <a:rPr lang="en-US" dirty="0" smtClean="0"/>
              <a:t> monitoring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31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19" y="2063524"/>
            <a:ext cx="8686801" cy="5746257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4400" dirty="0" smtClean="0"/>
              <a:t>SPARES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7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1729" y="42928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REFEREE CSN1 Maggio 2014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379506" y="6325774"/>
            <a:ext cx="620683" cy="369332"/>
            <a:chOff x="8379506" y="5919374"/>
            <a:chExt cx="620683" cy="369332"/>
          </a:xfrm>
        </p:grpSpPr>
        <p:sp>
          <p:nvSpPr>
            <p:cNvPr id="6" name="Action Button: Custom 5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71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CSN1 – lo </a:t>
            </a:r>
            <a:r>
              <a:rPr lang="en-US" dirty="0" err="1" smtClean="0"/>
              <a:t>storico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Bilancio</a:t>
            </a:r>
            <a:r>
              <a:rPr lang="en-US" sz="2400" dirty="0" smtClean="0"/>
              <a:t> stabile</a:t>
            </a:r>
            <a:r>
              <a:rPr lang="en-US" sz="2400" dirty="0" smtClean="0"/>
              <a:t>, in </a:t>
            </a:r>
            <a:r>
              <a:rPr lang="en-US" sz="2400" dirty="0" err="1" smtClean="0"/>
              <a:t>lieve</a:t>
            </a:r>
            <a:r>
              <a:rPr lang="en-US" sz="2400" dirty="0" smtClean="0"/>
              <a:t> </a:t>
            </a:r>
            <a:r>
              <a:rPr lang="en-US" sz="2400" dirty="0" err="1" smtClean="0"/>
              <a:t>flessione</a:t>
            </a:r>
            <a:r>
              <a:rPr lang="en-US" sz="2400" dirty="0" smtClean="0"/>
              <a:t> a </a:t>
            </a:r>
            <a:r>
              <a:rPr lang="en-US" sz="2400" dirty="0" err="1" smtClean="0"/>
              <a:t>inflazione</a:t>
            </a:r>
            <a:r>
              <a:rPr lang="en-US" sz="2400" dirty="0" smtClean="0"/>
              <a:t> </a:t>
            </a:r>
            <a:r>
              <a:rPr lang="en-US" sz="2400" dirty="0" err="1" smtClean="0"/>
              <a:t>corretta</a:t>
            </a:r>
            <a:endParaRPr lang="en-US" sz="19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2648" y="1910080"/>
          <a:ext cx="7920635" cy="420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52"/>
                <a:gridCol w="1136452"/>
                <a:gridCol w="1136452"/>
                <a:gridCol w="1136452"/>
                <a:gridCol w="1136452"/>
                <a:gridCol w="1136452"/>
                <a:gridCol w="1101923"/>
              </a:tblGrid>
              <a:tr h="37153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Year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MI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Cons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Inv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App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Tot</a:t>
                      </a:r>
                      <a:endParaRPr lang="en-US" sz="2200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2007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1522.5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10100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6000.5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1570.5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5506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25000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2008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1648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9443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7768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1345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4926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25413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2009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1551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8601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5973.5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1050.5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6247.5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23617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2010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1636.5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8500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5372.5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940.5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5019.5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21730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2011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888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6342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6136.5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851.5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4409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18923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2012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877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7456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6790.5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699.5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5787.5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19837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2013</a:t>
                      </a:r>
                      <a:endParaRPr lang="en-US" sz="2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7156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5025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974.5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5231.0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18620</a:t>
                      </a:r>
                      <a:endParaRPr lang="en-US" sz="2200" b="1" dirty="0"/>
                    </a:p>
                  </a:txBody>
                  <a:tcPr/>
                </a:tc>
              </a:tr>
              <a:tr h="472035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2014</a:t>
                      </a:r>
                      <a:endParaRPr lang="en-US" sz="2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7400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6249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740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5407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19936</a:t>
                      </a:r>
                      <a:endParaRPr lang="en-US" sz="2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Utilizzo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II sem. </a:t>
            </a:r>
            <a:r>
              <a:rPr lang="en-US" dirty="0" smtClean="0"/>
              <a:t>2014 </a:t>
            </a:r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/>
        </p:nvGraphicFramePr>
        <p:xfrm>
          <a:off x="152402" y="1151879"/>
          <a:ext cx="8851899" cy="4321624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2714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2014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48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 per produzione schede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clustering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FTK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3.5 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test AMchip05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4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upgrade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mezzanina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clustering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con cambio FPGA (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Artix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al posto di Spartan6)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1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movimentazione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MM’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frames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MM’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incollaggio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mesh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movimentazione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prototipo,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assemblaggio, misure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gruppo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esperti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gruppo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esperti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76.1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+6%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BES III (7)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Calorimetro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-ILC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MoU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RD51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168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80.3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-60%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44.5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173.5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134.5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71.3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</a:t>
                      </a:r>
                      <a:r>
                        <a:rPr lang="en-US" dirty="0" err="1" smtClean="0"/>
                        <a:t>Cecchi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-30%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-21%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107.5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~65%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69.95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28.5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2012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32.5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Higgs workshop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109.5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~67%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1"/>
          <a:ext cx="859559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21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52373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</a:t>
                      </a:r>
                      <a:r>
                        <a:rPr lang="en-US" dirty="0" smtClean="0"/>
                        <a:t>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76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2012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RD51 (Meeting,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Bencivenni</a:t>
                      </a:r>
                      <a:r>
                        <a:rPr lang="en-US" baseline="0" dirty="0" smtClean="0"/>
                        <a:t> Man. </a:t>
                      </a:r>
                      <a:r>
                        <a:rPr lang="en-US" baseline="0" dirty="0" smtClean="0"/>
                        <a:t>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76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76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42.5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34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(21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kE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da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tasca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(11/6)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+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LNF Spring school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169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~64%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8792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Approccio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dirty="0" smtClean="0"/>
              <a:t>Data </a:t>
            </a:r>
            <a:r>
              <a:rPr lang="en-US" sz="2200" dirty="0" err="1" smtClean="0"/>
              <a:t>l’eseguita</a:t>
            </a:r>
            <a:r>
              <a:rPr lang="en-US" sz="2200" dirty="0" smtClean="0"/>
              <a:t>’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risorse</a:t>
            </a:r>
            <a:r>
              <a:rPr lang="en-US" sz="2200" dirty="0" smtClean="0"/>
              <a:t> </a:t>
            </a:r>
            <a:r>
              <a:rPr lang="en-US" sz="2200" dirty="0" err="1" smtClean="0"/>
              <a:t>si</a:t>
            </a:r>
            <a:r>
              <a:rPr lang="en-US" sz="2200" dirty="0" smtClean="0"/>
              <a:t> </a:t>
            </a:r>
            <a:r>
              <a:rPr lang="en-US" sz="2200" dirty="0" err="1" smtClean="0"/>
              <a:t>rende</a:t>
            </a:r>
            <a:r>
              <a:rPr lang="en-US" sz="2200" dirty="0" smtClean="0"/>
              <a:t> </a:t>
            </a:r>
            <a:r>
              <a:rPr lang="en-US" sz="2200" dirty="0" err="1" smtClean="0"/>
              <a:t>necessario</a:t>
            </a:r>
            <a:r>
              <a:rPr lang="en-US" sz="2200" dirty="0" smtClean="0"/>
              <a:t>: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comparare</a:t>
            </a:r>
            <a:r>
              <a:rPr lang="en-US" sz="2200" dirty="0" smtClean="0"/>
              <a:t>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merito</a:t>
            </a:r>
            <a:r>
              <a:rPr lang="en-US" sz="2200" dirty="0" smtClean="0"/>
              <a:t> </a:t>
            </a:r>
            <a:r>
              <a:rPr lang="en-US" sz="2200" dirty="0" err="1" smtClean="0"/>
              <a:t>quanto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qualunque</a:t>
            </a:r>
            <a:r>
              <a:rPr lang="en-US" sz="2200" dirty="0" smtClean="0"/>
              <a:t> </a:t>
            </a:r>
            <a:r>
              <a:rPr lang="en-US" sz="2200" dirty="0" err="1" smtClean="0"/>
              <a:t>entit</a:t>
            </a:r>
            <a:r>
              <a:rPr lang="en-US" sz="2200" dirty="0" err="1" smtClean="0"/>
              <a:t>à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ottimizzare</a:t>
            </a:r>
            <a:r>
              <a:rPr lang="en-US" sz="2200" dirty="0" smtClean="0"/>
              <a:t> </a:t>
            </a:r>
            <a:r>
              <a:rPr lang="en-US" sz="2200" dirty="0" err="1" smtClean="0"/>
              <a:t>gli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acquistare</a:t>
            </a:r>
            <a:r>
              <a:rPr lang="en-US" sz="2200" dirty="0" smtClean="0"/>
              <a:t> </a:t>
            </a:r>
            <a:r>
              <a:rPr lang="en-US" sz="2200" dirty="0" err="1" smtClean="0"/>
              <a:t>strumenti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siano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utilizzo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pi</a:t>
            </a:r>
            <a:r>
              <a:rPr lang="en-US" sz="2200" dirty="0" err="1" smtClean="0"/>
              <a:t>ù</a:t>
            </a:r>
            <a:r>
              <a:rPr lang="en-US" sz="2200" dirty="0" smtClean="0"/>
              <a:t> </a:t>
            </a:r>
            <a:r>
              <a:rPr lang="en-US" sz="2200" dirty="0" err="1" smtClean="0"/>
              <a:t>gruppi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evitare</a:t>
            </a:r>
            <a:r>
              <a:rPr lang="en-US" sz="2200" dirty="0" smtClean="0"/>
              <a:t> in </a:t>
            </a:r>
            <a:r>
              <a:rPr lang="en-US" sz="2200" dirty="0" err="1" smtClean="0"/>
              <a:t>linea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massima</a:t>
            </a:r>
            <a:r>
              <a:rPr lang="en-US" sz="2200" dirty="0" smtClean="0"/>
              <a:t>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 smtClean="0"/>
              <a:t>finanziamento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a </a:t>
            </a:r>
            <a:r>
              <a:rPr lang="en-US" sz="2200" dirty="0" err="1" smtClean="0"/>
              <a:t>conferenza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non </a:t>
            </a:r>
            <a:r>
              <a:rPr lang="en-US" sz="2200" dirty="0" err="1" smtClean="0"/>
              <a:t>sia</a:t>
            </a:r>
            <a:r>
              <a:rPr lang="en-US" sz="2200" dirty="0" smtClean="0"/>
              <a:t> </a:t>
            </a:r>
            <a:r>
              <a:rPr lang="en-US" sz="2200" dirty="0" err="1" smtClean="0"/>
              <a:t>previsto</a:t>
            </a:r>
            <a:r>
              <a:rPr lang="en-US" sz="2200" dirty="0" smtClean="0"/>
              <a:t> un talk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co-</a:t>
            </a:r>
            <a:r>
              <a:rPr lang="en-US" sz="2200" dirty="0" err="1" smtClean="0"/>
              <a:t>finanziare</a:t>
            </a:r>
            <a:r>
              <a:rPr lang="en-US" sz="2200" dirty="0" smtClean="0"/>
              <a:t> a circa </a:t>
            </a:r>
            <a:r>
              <a:rPr lang="en-US" sz="2200" dirty="0" err="1" smtClean="0"/>
              <a:t>il</a:t>
            </a:r>
            <a:r>
              <a:rPr lang="en-US" sz="2200" dirty="0" smtClean="0"/>
              <a:t> 50% le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per </a:t>
            </a:r>
            <a:r>
              <a:rPr lang="en-US" sz="2200" dirty="0" err="1" smtClean="0"/>
              <a:t>conferenze</a:t>
            </a:r>
            <a:r>
              <a:rPr lang="en-US" sz="2200" dirty="0" smtClean="0"/>
              <a:t> per talk </a:t>
            </a:r>
            <a:r>
              <a:rPr lang="en-US" sz="2200" dirty="0" err="1" smtClean="0"/>
              <a:t>chiaramente</a:t>
            </a:r>
            <a:r>
              <a:rPr lang="en-US" sz="2200" dirty="0" smtClean="0"/>
              <a:t> </a:t>
            </a:r>
            <a:r>
              <a:rPr lang="en-US" sz="2200" dirty="0" err="1" smtClean="0"/>
              <a:t>assegnati</a:t>
            </a:r>
            <a:r>
              <a:rPr lang="en-US" sz="2200" dirty="0" smtClean="0"/>
              <a:t> ad </a:t>
            </a:r>
            <a:r>
              <a:rPr lang="en-US" sz="2200" dirty="0" err="1" smtClean="0"/>
              <a:t>esperimenti</a:t>
            </a:r>
            <a:r>
              <a:rPr lang="en-US" sz="2200" dirty="0" smtClean="0"/>
              <a:t> del </a:t>
            </a:r>
            <a:r>
              <a:rPr lang="en-US" sz="2200" dirty="0" err="1" smtClean="0"/>
              <a:t>gruppo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derogare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per </a:t>
            </a:r>
            <a:r>
              <a:rPr lang="en-US" sz="2200" dirty="0" err="1" smtClean="0"/>
              <a:t>giovani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per </a:t>
            </a:r>
            <a:r>
              <a:rPr lang="en-US" sz="2200" dirty="0" err="1" smtClean="0"/>
              <a:t>particolari</a:t>
            </a:r>
            <a:r>
              <a:rPr lang="en-US" sz="2200" dirty="0" smtClean="0"/>
              <a:t> </a:t>
            </a:r>
            <a:r>
              <a:rPr lang="en-US" sz="2200" dirty="0" err="1" smtClean="0"/>
              <a:t>inviti</a:t>
            </a:r>
            <a:r>
              <a:rPr lang="en-US" sz="2200" dirty="0" smtClean="0"/>
              <a:t> (conveners, </a:t>
            </a:r>
            <a:r>
              <a:rPr lang="en-US" sz="2200" dirty="0" err="1" smtClean="0"/>
              <a:t>organizzatori</a:t>
            </a:r>
            <a:r>
              <a:rPr lang="en-US" sz="2200" dirty="0" smtClean="0"/>
              <a:t>,</a:t>
            </a:r>
            <a:r>
              <a:rPr lang="en-US" sz="2200" dirty="0" smtClean="0"/>
              <a:t> review talks, </a:t>
            </a:r>
            <a:r>
              <a:rPr lang="en-US" sz="2200" dirty="0" err="1" smtClean="0"/>
              <a:t>celebrazioni</a:t>
            </a:r>
            <a:r>
              <a:rPr lang="en-US" sz="2200" dirty="0" smtClean="0"/>
              <a:t>, </a:t>
            </a:r>
            <a:r>
              <a:rPr lang="en-US" sz="2200" dirty="0" err="1" smtClean="0"/>
              <a:t>ecc</a:t>
            </a:r>
            <a:r>
              <a:rPr lang="en-US" sz="2200" dirty="0" smtClean="0"/>
              <a:t>.)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aiutare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gruppi</a:t>
            </a:r>
            <a:r>
              <a:rPr lang="en-US" sz="2200" dirty="0" smtClean="0"/>
              <a:t> </a:t>
            </a:r>
            <a:r>
              <a:rPr lang="en-US" sz="2200" dirty="0" err="1" smtClean="0"/>
              <a:t>piu</a:t>
            </a:r>
            <a:r>
              <a:rPr lang="en-US" sz="2200" dirty="0" smtClean="0"/>
              <a:t>’ </a:t>
            </a:r>
            <a:r>
              <a:rPr lang="en-US" sz="2200" dirty="0" err="1" smtClean="0"/>
              <a:t>piccoli</a:t>
            </a:r>
            <a:r>
              <a:rPr lang="en-US" sz="2200" dirty="0" smtClean="0"/>
              <a:t> per </a:t>
            </a:r>
            <a:r>
              <a:rPr lang="en-US" sz="2200" dirty="0" err="1" smtClean="0"/>
              <a:t>consumo</a:t>
            </a:r>
            <a:r>
              <a:rPr lang="en-US" sz="2200" dirty="0" smtClean="0"/>
              <a:t> </a:t>
            </a:r>
            <a:r>
              <a:rPr lang="en-US" sz="2200" dirty="0" err="1" smtClean="0"/>
              <a:t>ed</a:t>
            </a:r>
            <a:r>
              <a:rPr lang="en-US" sz="2200" dirty="0" smtClean="0"/>
              <a:t> </a:t>
            </a:r>
            <a:r>
              <a:rPr lang="en-US" sz="2200" dirty="0" err="1" smtClean="0"/>
              <a:t>inventariabile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aiutare</a:t>
            </a:r>
            <a:r>
              <a:rPr lang="en-US" sz="2200" dirty="0" smtClean="0"/>
              <a:t> le </a:t>
            </a:r>
            <a:r>
              <a:rPr lang="en-US" sz="2200" dirty="0" err="1" smtClean="0"/>
              <a:t>attivit</a:t>
            </a:r>
            <a:r>
              <a:rPr lang="en-US" sz="2200" dirty="0" err="1" smtClean="0"/>
              <a:t>à</a:t>
            </a:r>
            <a:r>
              <a:rPr lang="en-US" sz="2200" dirty="0" smtClean="0"/>
              <a:t> in </a:t>
            </a:r>
            <a:r>
              <a:rPr lang="en-US" sz="2200" dirty="0" err="1" smtClean="0"/>
              <a:t>fase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sviluppo</a:t>
            </a:r>
            <a:r>
              <a:rPr lang="en-US" sz="2200" dirty="0" smtClean="0"/>
              <a:t> (per </a:t>
            </a:r>
            <a:r>
              <a:rPr lang="en-US" sz="2200" dirty="0" err="1" smtClean="0"/>
              <a:t>es</a:t>
            </a:r>
            <a:r>
              <a:rPr lang="en-US" sz="2200" dirty="0" smtClean="0"/>
              <a:t>. BES-III </a:t>
            </a:r>
            <a:r>
              <a:rPr lang="en-US" sz="2200" dirty="0" err="1" smtClean="0"/>
              <a:t>e</a:t>
            </a:r>
            <a:r>
              <a:rPr lang="en-US" sz="2200" dirty="0" smtClean="0"/>
              <a:t> g-2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2013, SHIP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2014)</a:t>
            </a: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Profilo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r>
              <a:rPr lang="en-US" dirty="0" smtClean="0"/>
              <a:t>: </a:t>
            </a:r>
            <a:r>
              <a:rPr lang="en-US" dirty="0" err="1" smtClean="0"/>
              <a:t>stima</a:t>
            </a:r>
            <a:r>
              <a:rPr lang="en-US" dirty="0" smtClean="0"/>
              <a:t> al</a:t>
            </a:r>
            <a:r>
              <a:rPr lang="en-US" dirty="0" smtClean="0"/>
              <a:t> 1 </a:t>
            </a:r>
            <a:r>
              <a:rPr lang="en-US" dirty="0" err="1" smtClean="0"/>
              <a:t>luglio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41300" y="1335163"/>
            <a:ext cx="8689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Verdana"/>
              </a:rPr>
              <a:t>Missioni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~20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al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58%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calcolo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rispetto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all’assegnazione</a:t>
            </a:r>
            <a:r>
              <a:rPr lang="en-US" dirty="0" smtClean="0">
                <a:latin typeface="Verdana"/>
              </a:rPr>
              <a:t> non </a:t>
            </a:r>
            <a:r>
              <a:rPr lang="en-US" dirty="0" err="1" smtClean="0">
                <a:latin typeface="Verdana"/>
              </a:rPr>
              <a:t>taggata</a:t>
            </a:r>
            <a:endParaRPr lang="en-US" dirty="0" smtClean="0">
              <a:latin typeface="Verdana"/>
            </a:endParaRPr>
          </a:p>
          <a:p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Consumi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15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al 50%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prestito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di</a:t>
            </a:r>
            <a:r>
              <a:rPr lang="en-US" dirty="0" smtClean="0">
                <a:latin typeface="Verdana"/>
              </a:rPr>
              <a:t> 10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a BES-III </a:t>
            </a:r>
            <a:r>
              <a:rPr lang="en-US" dirty="0" err="1" smtClean="0">
                <a:latin typeface="Verdana"/>
              </a:rPr>
              <a:t>da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restituire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tramite</a:t>
            </a:r>
            <a:r>
              <a:rPr lang="en-US" dirty="0" smtClean="0">
                <a:latin typeface="Verdana"/>
              </a:rPr>
              <a:t> MAE</a:t>
            </a:r>
          </a:p>
          <a:p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Inventariabile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14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al 42%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restituzione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di</a:t>
            </a:r>
            <a:r>
              <a:rPr lang="en-US" dirty="0" smtClean="0">
                <a:latin typeface="Verdana"/>
              </a:rPr>
              <a:t> 10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dalla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tasca</a:t>
            </a:r>
            <a:r>
              <a:rPr lang="en-US" dirty="0" smtClean="0">
                <a:latin typeface="Verdana"/>
              </a:rPr>
              <a:t> l’11 </a:t>
            </a:r>
            <a:r>
              <a:rPr lang="en-US" dirty="0" err="1" smtClean="0">
                <a:latin typeface="Verdana"/>
              </a:rPr>
              <a:t>giugno</a:t>
            </a:r>
            <a:r>
              <a:rPr lang="en-US" dirty="0" smtClean="0">
                <a:latin typeface="Verdana"/>
              </a:rPr>
              <a:t>, </a:t>
            </a:r>
            <a:r>
              <a:rPr lang="en-US" dirty="0" err="1" smtClean="0">
                <a:latin typeface="Verdana"/>
              </a:rPr>
              <a:t>sottratte</a:t>
            </a:r>
            <a:r>
              <a:rPr lang="en-US" dirty="0" smtClean="0">
                <a:latin typeface="Verdana"/>
              </a:rPr>
              <a:t> a sett 2013</a:t>
            </a:r>
          </a:p>
          <a:p>
            <a:r>
              <a:rPr lang="en-US" dirty="0" smtClean="0">
                <a:latin typeface="Verdana"/>
              </a:rPr>
              <a:t>	grazie a </a:t>
            </a:r>
            <a:r>
              <a:rPr lang="en-US" dirty="0" err="1" smtClean="0">
                <a:latin typeface="Verdana"/>
              </a:rPr>
              <a:t>ci</a:t>
            </a:r>
            <a:r>
              <a:rPr lang="en-US" dirty="0" err="1" smtClean="0">
                <a:latin typeface="Verdana"/>
              </a:rPr>
              <a:t>ò</a:t>
            </a:r>
            <a:r>
              <a:rPr lang="en-US" dirty="0" smtClean="0">
                <a:latin typeface="Verdana"/>
              </a:rPr>
              <a:t> </a:t>
            </a:r>
            <a:r>
              <a:rPr lang="en-US" dirty="0" smtClean="0">
                <a:latin typeface="Verdana"/>
              </a:rPr>
              <a:t>in </a:t>
            </a:r>
            <a:r>
              <a:rPr lang="en-US" dirty="0" err="1" smtClean="0">
                <a:latin typeface="Verdana"/>
              </a:rPr>
              <a:t>linea</a:t>
            </a:r>
            <a:r>
              <a:rPr lang="en-US" dirty="0" smtClean="0">
                <a:latin typeface="Verdana"/>
              </a:rPr>
              <a:t> con </a:t>
            </a:r>
            <a:r>
              <a:rPr lang="en-US" dirty="0" err="1" smtClean="0">
                <a:latin typeface="Verdana"/>
              </a:rPr>
              <a:t>quanto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accaduto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nel</a:t>
            </a:r>
            <a:r>
              <a:rPr lang="en-US" dirty="0" smtClean="0">
                <a:latin typeface="Verdana"/>
              </a:rPr>
              <a:t> 2013</a:t>
            </a:r>
          </a:p>
          <a:p>
            <a:endParaRPr lang="en-US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Fondi</a:t>
            </a:r>
            <a:r>
              <a:rPr lang="en-US" b="1" dirty="0" smtClean="0">
                <a:latin typeface="Verdana"/>
              </a:rPr>
              <a:t> FAI: </a:t>
            </a:r>
            <a:r>
              <a:rPr lang="en-US" b="1" dirty="0" err="1" smtClean="0">
                <a:latin typeface="Verdana"/>
              </a:rPr>
              <a:t>richiesta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gruppo</a:t>
            </a:r>
            <a:r>
              <a:rPr lang="en-US" b="1" dirty="0" smtClean="0">
                <a:latin typeface="Verdana"/>
              </a:rPr>
              <a:t> 1 per 45.4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assegnati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30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kE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15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BES-III </a:t>
            </a:r>
            <a:r>
              <a:rPr lang="en-US" dirty="0" err="1" smtClean="0">
                <a:latin typeface="Verdana"/>
              </a:rPr>
              <a:t>e</a:t>
            </a:r>
            <a:r>
              <a:rPr lang="en-US" dirty="0" smtClean="0">
                <a:latin typeface="Verdana"/>
              </a:rPr>
              <a:t> in </a:t>
            </a:r>
            <a:r>
              <a:rPr lang="en-US" dirty="0" err="1" smtClean="0">
                <a:latin typeface="Verdana"/>
              </a:rPr>
              <a:t>minore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percentuale</a:t>
            </a:r>
            <a:r>
              <a:rPr lang="en-US" dirty="0" smtClean="0">
                <a:latin typeface="Verdana"/>
              </a:rPr>
              <a:t>, LHCb/RD51 (T. </a:t>
            </a:r>
            <a:r>
              <a:rPr lang="en-US" dirty="0" err="1" smtClean="0">
                <a:latin typeface="Verdana"/>
              </a:rPr>
              <a:t>Edisher</a:t>
            </a:r>
            <a:r>
              <a:rPr lang="en-US" dirty="0" smtClean="0">
                <a:latin typeface="Verdana"/>
              </a:rPr>
              <a:t>) </a:t>
            </a:r>
          </a:p>
          <a:p>
            <a:r>
              <a:rPr lang="en-US" dirty="0" smtClean="0">
                <a:latin typeface="Verdana"/>
              </a:rPr>
              <a:t>	6.0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</a:t>
            </a:r>
            <a:r>
              <a:rPr lang="en-US" dirty="0" smtClean="0">
                <a:latin typeface="Verdana"/>
              </a:rPr>
              <a:t>NA62 (V. </a:t>
            </a:r>
            <a:r>
              <a:rPr lang="en-US" dirty="0" err="1" smtClean="0">
                <a:latin typeface="Verdana"/>
              </a:rPr>
              <a:t>Kozhuharov</a:t>
            </a:r>
            <a:r>
              <a:rPr lang="en-US" dirty="0" smtClean="0">
                <a:latin typeface="Verdana"/>
              </a:rPr>
              <a:t>)</a:t>
            </a:r>
          </a:p>
          <a:p>
            <a:r>
              <a:rPr lang="en-US" dirty="0" smtClean="0">
                <a:latin typeface="Verdana"/>
              </a:rPr>
              <a:t>	4.5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KLOE-</a:t>
            </a:r>
            <a:r>
              <a:rPr lang="en-US" dirty="0" smtClean="0">
                <a:latin typeface="Verdana"/>
              </a:rPr>
              <a:t>2 (G. </a:t>
            </a:r>
            <a:r>
              <a:rPr lang="en-US" dirty="0" err="1" smtClean="0">
                <a:latin typeface="Verdana"/>
              </a:rPr>
              <a:t>Xu</a:t>
            </a:r>
            <a:r>
              <a:rPr lang="en-US" dirty="0" smtClean="0">
                <a:latin typeface="Verdana"/>
              </a:rPr>
              <a:t>)</a:t>
            </a: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4.5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</a:t>
            </a:r>
            <a:r>
              <a:rPr lang="en-US" dirty="0" smtClean="0">
                <a:latin typeface="Verdana"/>
              </a:rPr>
              <a:t> pMu2e (2-3 </a:t>
            </a:r>
            <a:r>
              <a:rPr lang="en-US" dirty="0" err="1" smtClean="0">
                <a:latin typeface="Verdana"/>
              </a:rPr>
              <a:t>ricercatori</a:t>
            </a:r>
            <a:r>
              <a:rPr lang="en-US" dirty="0" smtClean="0">
                <a:latin typeface="Verdana"/>
              </a:rPr>
              <a:t> JINR)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Prospettive</a:t>
            </a:r>
            <a:r>
              <a:rPr lang="en-US" dirty="0" smtClean="0"/>
              <a:t> per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semestre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Missioni</a:t>
            </a:r>
            <a:r>
              <a:rPr lang="en-US" sz="2200" dirty="0" smtClean="0"/>
              <a:t>:</a:t>
            </a:r>
          </a:p>
          <a:p>
            <a:r>
              <a:rPr lang="en-US" sz="2200" dirty="0" err="1" smtClean="0"/>
              <a:t>Situazione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difficile</a:t>
            </a:r>
            <a:endParaRPr lang="en-US" sz="2200" dirty="0" smtClean="0"/>
          </a:p>
          <a:p>
            <a:r>
              <a:rPr lang="en-US" sz="2200" dirty="0" err="1" smtClean="0"/>
              <a:t>Valutazione</a:t>
            </a:r>
            <a:r>
              <a:rPr lang="en-US" sz="2200" dirty="0" smtClean="0"/>
              <a:t> </a:t>
            </a:r>
            <a:r>
              <a:rPr lang="en-US" sz="2200" dirty="0" err="1" smtClean="0"/>
              <a:t>attenta</a:t>
            </a:r>
            <a:r>
              <a:rPr lang="en-US" sz="2200" dirty="0" smtClean="0"/>
              <a:t> </a:t>
            </a:r>
            <a:r>
              <a:rPr lang="en-US" sz="2200" dirty="0" err="1" smtClean="0"/>
              <a:t>dell’impatto</a:t>
            </a:r>
            <a:r>
              <a:rPr lang="en-US" sz="2200" dirty="0" smtClean="0"/>
              <a:t> </a:t>
            </a:r>
            <a:r>
              <a:rPr lang="en-US" sz="2200" dirty="0" err="1" smtClean="0"/>
              <a:t>della</a:t>
            </a:r>
            <a:r>
              <a:rPr lang="en-US" sz="2200" dirty="0" smtClean="0"/>
              <a:t> </a:t>
            </a:r>
            <a:r>
              <a:rPr lang="en-US" sz="2200" dirty="0" err="1" smtClean="0"/>
              <a:t>partecipazione</a:t>
            </a:r>
            <a:r>
              <a:rPr lang="en-US" sz="2200" dirty="0" smtClean="0"/>
              <a:t> </a:t>
            </a:r>
            <a:r>
              <a:rPr lang="en-US" sz="2200" dirty="0" err="1" smtClean="0"/>
              <a:t>alla</a:t>
            </a:r>
            <a:r>
              <a:rPr lang="en-US" sz="2200" dirty="0" smtClean="0"/>
              <a:t> CSN1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settembre</a:t>
            </a:r>
            <a:r>
              <a:rPr lang="en-US" sz="2200" dirty="0" smtClean="0"/>
              <a:t> (a</a:t>
            </a:r>
            <a:r>
              <a:rPr lang="en-US" sz="2200" dirty="0" smtClean="0"/>
              <a:t> </a:t>
            </a:r>
            <a:r>
              <a:rPr lang="en-US" sz="2200" dirty="0" smtClean="0"/>
              <a:t>Catania</a:t>
            </a:r>
            <a:r>
              <a:rPr lang="en-US" sz="2200" dirty="0" smtClean="0"/>
              <a:t>)</a:t>
            </a:r>
          </a:p>
          <a:p>
            <a:r>
              <a:rPr lang="en-US" sz="2200" dirty="0" err="1" smtClean="0"/>
              <a:t>Nuova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richiesta</a:t>
            </a:r>
            <a:r>
              <a:rPr lang="en-US" sz="2200" dirty="0" smtClean="0"/>
              <a:t> a</a:t>
            </a:r>
            <a:r>
              <a:rPr lang="en-US" sz="2200" dirty="0" smtClean="0"/>
              <a:t> CSN1 </a:t>
            </a:r>
            <a:r>
              <a:rPr lang="en-US" sz="2200" dirty="0" err="1" smtClean="0"/>
              <a:t>luglio</a:t>
            </a:r>
            <a:r>
              <a:rPr lang="en-US" sz="2200" dirty="0" smtClean="0"/>
              <a:t> per </a:t>
            </a:r>
            <a:r>
              <a:rPr lang="en-US" sz="2200" dirty="0" err="1" smtClean="0"/>
              <a:t>recuperare</a:t>
            </a:r>
            <a:r>
              <a:rPr lang="en-US" sz="2200" dirty="0" smtClean="0"/>
              <a:t> </a:t>
            </a:r>
            <a:r>
              <a:rPr lang="en-US" sz="2200" dirty="0" err="1" smtClean="0"/>
              <a:t>spese</a:t>
            </a:r>
            <a:r>
              <a:rPr lang="en-US" sz="2200" dirty="0" smtClean="0"/>
              <a:t> per What Next</a:t>
            </a:r>
          </a:p>
          <a:p>
            <a:r>
              <a:rPr lang="en-US" sz="2200" dirty="0" err="1" smtClean="0"/>
              <a:t>Occorrer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sinergia</a:t>
            </a:r>
            <a:r>
              <a:rPr lang="en-US" sz="2200" dirty="0" smtClean="0"/>
              <a:t> con </a:t>
            </a:r>
            <a:r>
              <a:rPr lang="en-US" sz="2200" dirty="0" err="1" smtClean="0"/>
              <a:t>tutti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gruppi</a:t>
            </a: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err="1" smtClean="0"/>
              <a:t>Consumo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</a:t>
            </a:r>
            <a:r>
              <a:rPr lang="en-US" sz="2200" dirty="0" err="1" smtClean="0"/>
              <a:t>Inventariabile</a:t>
            </a:r>
            <a:r>
              <a:rPr lang="en-US" sz="2200" dirty="0" smtClean="0"/>
              <a:t>:</a:t>
            </a:r>
          </a:p>
          <a:p>
            <a:r>
              <a:rPr lang="en-US" sz="2200" dirty="0" smtClean="0"/>
              <a:t>In </a:t>
            </a:r>
            <a:r>
              <a:rPr lang="en-US" sz="2200" dirty="0" err="1" smtClean="0"/>
              <a:t>assenza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esigenze</a:t>
            </a:r>
            <a:r>
              <a:rPr lang="en-US" sz="2200" dirty="0" smtClean="0"/>
              <a:t> </a:t>
            </a:r>
            <a:r>
              <a:rPr lang="en-US" sz="2200" dirty="0" err="1" smtClean="0"/>
              <a:t>urgenti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dovessero</a:t>
            </a:r>
            <a:r>
              <a:rPr lang="en-US" sz="2200" dirty="0" smtClean="0"/>
              <a:t> </a:t>
            </a:r>
            <a:r>
              <a:rPr lang="en-US" sz="2200" dirty="0" err="1" smtClean="0"/>
              <a:t>emergere</a:t>
            </a:r>
            <a:r>
              <a:rPr lang="en-US" sz="2200" dirty="0" smtClean="0"/>
              <a:t>:</a:t>
            </a:r>
          </a:p>
          <a:p>
            <a:pPr lvl="1"/>
            <a:r>
              <a:rPr lang="en-US" sz="1900" dirty="0" smtClean="0"/>
              <a:t>Idea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rimpinguare</a:t>
            </a:r>
            <a:r>
              <a:rPr lang="en-US" sz="1900" dirty="0" smtClean="0"/>
              <a:t> </a:t>
            </a:r>
            <a:r>
              <a:rPr lang="en-US" sz="1900" dirty="0" err="1" smtClean="0"/>
              <a:t>il</a:t>
            </a:r>
            <a:r>
              <a:rPr lang="en-US" sz="1900" dirty="0" smtClean="0"/>
              <a:t> POOL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elettronica</a:t>
            </a:r>
            <a:r>
              <a:rPr lang="en-US" sz="1900" dirty="0" smtClean="0"/>
              <a:t> </a:t>
            </a:r>
            <a:r>
              <a:rPr lang="en-US" sz="1900" dirty="0" err="1" smtClean="0"/>
              <a:t>sempre</a:t>
            </a:r>
            <a:r>
              <a:rPr lang="en-US" sz="1900" dirty="0" smtClean="0"/>
              <a:t> </a:t>
            </a:r>
            <a:r>
              <a:rPr lang="en-US" sz="1900" dirty="0" err="1" smtClean="0"/>
              <a:t>valide</a:t>
            </a:r>
            <a:endParaRPr lang="en-US" sz="1900" dirty="0" smtClean="0"/>
          </a:p>
        </p:txBody>
      </p:sp>
      <p:grpSp>
        <p:nvGrpSpPr>
          <p:cNvPr id="13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Gruppo</a:t>
            </a:r>
            <a:r>
              <a:rPr lang="en-US" dirty="0" smtClean="0"/>
              <a:t> 1 LNF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74946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400" y="1389112"/>
          <a:ext cx="8777711" cy="4922788"/>
        </p:xfrm>
        <a:graphic>
          <a:graphicData uri="http://schemas.openxmlformats.org/drawingml/2006/table">
            <a:tbl>
              <a:tblPr/>
              <a:tblGrid>
                <a:gridCol w="1130300"/>
                <a:gridCol w="419100"/>
                <a:gridCol w="406400"/>
                <a:gridCol w="596900"/>
                <a:gridCol w="863600"/>
                <a:gridCol w="579861"/>
                <a:gridCol w="530225"/>
                <a:gridCol w="536575"/>
                <a:gridCol w="452440"/>
                <a:gridCol w="544513"/>
                <a:gridCol w="812797"/>
                <a:gridCol w="361950"/>
                <a:gridCol w="361950"/>
                <a:gridCol w="1181100"/>
              </a:tblGrid>
              <a:tr h="32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ATLAS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287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500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BABAR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1.2?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CON-MAE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CDF2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1.6?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1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KLOE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18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12.2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14.2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0.55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0.59</a:t>
                      </a:r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BelleII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g-2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UA9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839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92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23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</a:t>
                      </a:r>
                      <a:r>
                        <a:rPr lang="en-US" sz="1800" b="1" i="0" u="none" strike="noStrike" dirty="0" smtClean="0">
                          <a:latin typeface="Verdana"/>
                        </a:rPr>
                        <a:t>70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~0.62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Action Button: Custom 12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88999" y="1828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092200"/>
            <a:ext cx="82296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0000FF"/>
                </a:solidFill>
              </a:rPr>
              <a:t>Richieste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2015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/>
              <a:t>approssimate</a:t>
            </a:r>
            <a:r>
              <a:rPr lang="en-US" sz="2200" dirty="0" smtClean="0"/>
              <a:t> a</a:t>
            </a:r>
            <a:r>
              <a:rPr lang="en-US" sz="2200" dirty="0" smtClean="0"/>
              <a:t> 1 </a:t>
            </a:r>
            <a:r>
              <a:rPr lang="en-US" sz="2200" dirty="0" err="1" smtClean="0"/>
              <a:t>kE</a:t>
            </a:r>
            <a:endParaRPr lang="en-US" sz="2200" dirty="0"/>
          </a:p>
        </p:txBody>
      </p:sp>
      <p:sp>
        <p:nvSpPr>
          <p:cNvPr id="17" name="Action Button: Custom 16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8999" y="3568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4406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Custom 18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88999" y="4076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Custom 19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3060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Custom 20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88999" y="2476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88999" y="4711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8999" y="5372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888999" y="61213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888999" y="5041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84471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519007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dirty="0" err="1" smtClean="0"/>
              <a:t>Attivit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smtClean="0"/>
              <a:t>del </a:t>
            </a:r>
            <a:r>
              <a:rPr lang="en-US" sz="2200" dirty="0" err="1" smtClean="0"/>
              <a:t>gruppo</a:t>
            </a:r>
            <a:r>
              <a:rPr lang="en-US" sz="2200" dirty="0" smtClean="0"/>
              <a:t> 1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biennio</a:t>
            </a:r>
            <a:r>
              <a:rPr lang="en-US" sz="2200" dirty="0" smtClean="0"/>
              <a:t> </a:t>
            </a:r>
            <a:r>
              <a:rPr lang="en-US" sz="2200" dirty="0" smtClean="0"/>
              <a:t>2014-5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b="1" dirty="0" err="1" smtClean="0"/>
              <a:t>crescente</a:t>
            </a:r>
            <a:r>
              <a:rPr lang="en-US" sz="2200" dirty="0" smtClean="0"/>
              <a:t> </a:t>
            </a:r>
            <a:r>
              <a:rPr lang="en-US" sz="2200" dirty="0" err="1" smtClean="0"/>
              <a:t>versatilita</a:t>
            </a:r>
            <a:r>
              <a:rPr lang="en-US" sz="2200" dirty="0" smtClean="0"/>
              <a:t>’</a:t>
            </a:r>
          </a:p>
          <a:p>
            <a:r>
              <a:rPr lang="en-US" sz="2200" dirty="0" err="1" smtClean="0"/>
              <a:t>Attivit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analisi</a:t>
            </a:r>
            <a:r>
              <a:rPr lang="en-US" sz="2200" dirty="0" smtClean="0"/>
              <a:t> </a:t>
            </a:r>
            <a:r>
              <a:rPr lang="en-US" sz="2200" dirty="0" err="1" smtClean="0"/>
              <a:t>importante</a:t>
            </a:r>
            <a:r>
              <a:rPr lang="en-US" sz="2200" dirty="0" smtClean="0"/>
              <a:t>, </a:t>
            </a:r>
            <a:r>
              <a:rPr lang="en-US" sz="2200" dirty="0" err="1" smtClean="0"/>
              <a:t>spesso</a:t>
            </a:r>
            <a:r>
              <a:rPr lang="en-US" sz="2200" dirty="0" smtClean="0"/>
              <a:t> </a:t>
            </a:r>
            <a:r>
              <a:rPr lang="en-US" sz="2200" dirty="0" err="1" smtClean="0"/>
              <a:t>preminente</a:t>
            </a:r>
            <a:r>
              <a:rPr lang="en-US" sz="2200" dirty="0" smtClean="0"/>
              <a:t> in </a:t>
            </a:r>
            <a:r>
              <a:rPr lang="en-US" sz="2200" dirty="0" err="1" smtClean="0"/>
              <a:t>grandi</a:t>
            </a:r>
            <a:r>
              <a:rPr lang="en-US" sz="2200" dirty="0" smtClean="0"/>
              <a:t> </a:t>
            </a:r>
            <a:r>
              <a:rPr lang="en-US" sz="2200" dirty="0" err="1" smtClean="0"/>
              <a:t>collaborazioni</a:t>
            </a:r>
            <a:endParaRPr lang="en-US" sz="2200" dirty="0" smtClean="0"/>
          </a:p>
          <a:p>
            <a:r>
              <a:rPr lang="en-US" sz="2200" dirty="0" err="1" smtClean="0"/>
              <a:t>Attivit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R&amp;D (upgrade </a:t>
            </a:r>
            <a:r>
              <a:rPr lang="en-US" sz="2200" dirty="0" err="1" smtClean="0"/>
              <a:t>degli</a:t>
            </a:r>
            <a:r>
              <a:rPr lang="en-US" sz="2200" dirty="0" smtClean="0"/>
              <a:t> esp. LHC, BES-</a:t>
            </a:r>
            <a:r>
              <a:rPr lang="en-US" sz="2200" dirty="0" smtClean="0"/>
              <a:t>III) </a:t>
            </a:r>
            <a:r>
              <a:rPr lang="en-US" sz="2200" dirty="0" err="1" smtClean="0"/>
              <a:t>prossima</a:t>
            </a:r>
            <a:r>
              <a:rPr lang="en-US" sz="2200" dirty="0" smtClean="0"/>
              <a:t> a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 </a:t>
            </a:r>
          </a:p>
          <a:p>
            <a:r>
              <a:rPr lang="en-US" sz="2200" dirty="0" err="1" smtClean="0"/>
              <a:t>Attivit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 </a:t>
            </a:r>
            <a:r>
              <a:rPr lang="en-US" sz="2200" dirty="0" err="1" smtClean="0"/>
              <a:t>apparati</a:t>
            </a:r>
            <a:r>
              <a:rPr lang="en-US" sz="2200" dirty="0" smtClean="0"/>
              <a:t> </a:t>
            </a:r>
            <a:r>
              <a:rPr lang="en-US" sz="2200" dirty="0" err="1" smtClean="0"/>
              <a:t>intensa</a:t>
            </a:r>
            <a:r>
              <a:rPr lang="en-US" sz="2200" dirty="0" smtClean="0"/>
              <a:t> (KLOE, NA62,</a:t>
            </a:r>
            <a:r>
              <a:rPr lang="en-US" sz="2200" dirty="0" smtClean="0"/>
              <a:t> </a:t>
            </a:r>
            <a:r>
              <a:rPr lang="en-US" sz="2200" dirty="0" err="1" smtClean="0"/>
              <a:t>ecc</a:t>
            </a:r>
            <a:r>
              <a:rPr lang="en-US" sz="2200" dirty="0" smtClean="0"/>
              <a:t>.)</a:t>
            </a:r>
            <a:endParaRPr lang="en-US" sz="2200" dirty="0" smtClean="0"/>
          </a:p>
          <a:p>
            <a:r>
              <a:rPr lang="en-US" sz="2200" b="1" dirty="0" err="1" smtClean="0"/>
              <a:t>Occorre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perseguire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sinergia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gruppi</a:t>
            </a:r>
            <a:r>
              <a:rPr lang="en-US" sz="2200" b="1" dirty="0" smtClean="0"/>
              <a:t>:</a:t>
            </a:r>
          </a:p>
          <a:p>
            <a:pPr lvl="1"/>
            <a:r>
              <a:rPr lang="en-US" sz="1900" dirty="0" err="1" smtClean="0"/>
              <a:t>Difficile</a:t>
            </a:r>
            <a:r>
              <a:rPr lang="en-US" sz="1900" dirty="0" smtClean="0"/>
              <a:t> </a:t>
            </a:r>
            <a:r>
              <a:rPr lang="en-US" sz="1900" dirty="0" err="1" smtClean="0"/>
              <a:t>soddisfare</a:t>
            </a:r>
            <a:r>
              <a:rPr lang="en-US" sz="1900" dirty="0" smtClean="0"/>
              <a:t> le </a:t>
            </a:r>
            <a:r>
              <a:rPr lang="en-US" sz="1900" dirty="0" err="1" smtClean="0"/>
              <a:t>richieste</a:t>
            </a:r>
            <a:r>
              <a:rPr lang="en-US" sz="1900" dirty="0" smtClean="0"/>
              <a:t> </a:t>
            </a:r>
            <a:r>
              <a:rPr lang="en-US" sz="1900" dirty="0" err="1" smtClean="0"/>
              <a:t>senza</a:t>
            </a:r>
            <a:r>
              <a:rPr lang="en-US" sz="1900" dirty="0" smtClean="0"/>
              <a:t> un </a:t>
            </a:r>
            <a:r>
              <a:rPr lang="en-US" sz="1900" dirty="0" err="1" smtClean="0"/>
              <a:t>processo</a:t>
            </a:r>
            <a:r>
              <a:rPr lang="en-US" sz="1900" dirty="0" smtClean="0"/>
              <a:t> virtuoso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armonizzazione</a:t>
            </a:r>
            <a:endParaRPr lang="en-US" sz="1900" dirty="0" smtClean="0"/>
          </a:p>
          <a:p>
            <a:pPr lvl="1"/>
            <a:r>
              <a:rPr lang="en-US" sz="1900" dirty="0" err="1" smtClean="0"/>
              <a:t>Necessit</a:t>
            </a:r>
            <a:r>
              <a:rPr lang="en-US" sz="1900" dirty="0" err="1" smtClean="0"/>
              <a:t>à</a:t>
            </a:r>
            <a:r>
              <a:rPr lang="en-US" sz="1900" dirty="0" smtClean="0"/>
              <a:t>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sforzi</a:t>
            </a:r>
            <a:r>
              <a:rPr lang="en-US" sz="1900" dirty="0" smtClean="0"/>
              <a:t> </a:t>
            </a:r>
            <a:r>
              <a:rPr lang="en-US" sz="1900" dirty="0" err="1" smtClean="0"/>
              <a:t>collettivi</a:t>
            </a:r>
            <a:r>
              <a:rPr lang="en-US" sz="1900" dirty="0" smtClean="0"/>
              <a:t> </a:t>
            </a:r>
            <a:r>
              <a:rPr lang="en-US" sz="1900" dirty="0" err="1" smtClean="0"/>
              <a:t>dalle</a:t>
            </a:r>
            <a:r>
              <a:rPr lang="en-US" sz="1900" dirty="0" smtClean="0"/>
              <a:t> </a:t>
            </a:r>
            <a:r>
              <a:rPr lang="en-US" sz="1900" dirty="0" err="1" smtClean="0"/>
              <a:t>collaborazioni</a:t>
            </a:r>
            <a:r>
              <a:rPr lang="en-US" sz="1900" dirty="0" smtClean="0"/>
              <a:t>, </a:t>
            </a:r>
            <a:r>
              <a:rPr lang="en-US" sz="1900" dirty="0" err="1" smtClean="0"/>
              <a:t>risorse</a:t>
            </a:r>
            <a:r>
              <a:rPr lang="en-US" sz="1900" dirty="0" smtClean="0"/>
              <a:t> </a:t>
            </a:r>
            <a:r>
              <a:rPr lang="en-US" sz="1900" dirty="0" err="1" smtClean="0"/>
              <a:t>da</a:t>
            </a:r>
            <a:r>
              <a:rPr lang="en-US" sz="1900" dirty="0" smtClean="0"/>
              <a:t> </a:t>
            </a:r>
            <a:r>
              <a:rPr lang="en-US" sz="1900" dirty="0" err="1" smtClean="0"/>
              <a:t>altre</a:t>
            </a:r>
            <a:r>
              <a:rPr lang="en-US" sz="1900" dirty="0" smtClean="0"/>
              <a:t> </a:t>
            </a:r>
            <a:r>
              <a:rPr lang="en-US" sz="1900" dirty="0" err="1" smtClean="0"/>
              <a:t>sezioni</a:t>
            </a:r>
            <a:endParaRPr lang="en-US" sz="1900" dirty="0" smtClean="0"/>
          </a:p>
          <a:p>
            <a:pPr lvl="1">
              <a:buNone/>
            </a:pPr>
            <a:endParaRPr lang="en-US" sz="1800" dirty="0" smtClean="0"/>
          </a:p>
          <a:p>
            <a:r>
              <a:rPr lang="en-US" sz="2200" dirty="0" err="1" smtClean="0"/>
              <a:t>Attenuata</a:t>
            </a:r>
            <a:r>
              <a:rPr lang="en-US" sz="2200" dirty="0" smtClean="0"/>
              <a:t> </a:t>
            </a:r>
            <a:r>
              <a:rPr lang="en-US" sz="2200" dirty="0" smtClean="0"/>
              <a:t>la </a:t>
            </a:r>
            <a:r>
              <a:rPr lang="en-US" sz="2200" dirty="0" err="1" smtClean="0"/>
              <a:t>difficolt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smtClean="0"/>
              <a:t>ad </a:t>
            </a:r>
            <a:r>
              <a:rPr lang="en-US" sz="2200" dirty="0" err="1" smtClean="0"/>
              <a:t>attrarre</a:t>
            </a:r>
            <a:r>
              <a:rPr lang="en-US" sz="2200" dirty="0" smtClean="0"/>
              <a:t> </a:t>
            </a:r>
            <a:r>
              <a:rPr lang="en-US" sz="2200" dirty="0" err="1" smtClean="0"/>
              <a:t>giovani</a:t>
            </a:r>
            <a:r>
              <a:rPr lang="en-US" sz="2200" dirty="0" smtClean="0"/>
              <a:t>, </a:t>
            </a:r>
            <a:r>
              <a:rPr lang="en-US" sz="2200" dirty="0" err="1" smtClean="0"/>
              <a:t>specialmente</a:t>
            </a:r>
            <a:r>
              <a:rPr lang="en-US" sz="2200" dirty="0" smtClean="0"/>
              <a:t> </a:t>
            </a:r>
            <a:r>
              <a:rPr lang="en-US" sz="2200" dirty="0" err="1" smtClean="0"/>
              <a:t>laureandi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</a:t>
            </a:r>
            <a:r>
              <a:rPr lang="en-US" sz="2200" dirty="0" err="1" smtClean="0"/>
              <a:t>dottorandi</a:t>
            </a:r>
            <a:r>
              <a:rPr lang="en-US" sz="2200" dirty="0" smtClean="0"/>
              <a:t>, </a:t>
            </a:r>
            <a:r>
              <a:rPr lang="en-US" sz="2200" dirty="0" err="1" smtClean="0"/>
              <a:t>sembra</a:t>
            </a:r>
            <a:r>
              <a:rPr lang="en-US" sz="2200" dirty="0" smtClean="0"/>
              <a:t> </a:t>
            </a:r>
            <a:r>
              <a:rPr lang="en-US" sz="2200" dirty="0" err="1" smtClean="0"/>
              <a:t>invertita</a:t>
            </a:r>
            <a:r>
              <a:rPr lang="en-US" sz="2200" dirty="0" smtClean="0"/>
              <a:t> la </a:t>
            </a:r>
            <a:r>
              <a:rPr lang="en-US" sz="2200" dirty="0" err="1" smtClean="0"/>
              <a:t>tendenza</a:t>
            </a:r>
            <a:r>
              <a:rPr lang="en-US" sz="2200" dirty="0" smtClean="0"/>
              <a:t> </a:t>
            </a:r>
            <a:r>
              <a:rPr lang="en-US" sz="2200" dirty="0" err="1" smtClean="0"/>
              <a:t>passata</a:t>
            </a:r>
            <a:endParaRPr lang="en-US" sz="2200" dirty="0" smtClean="0"/>
          </a:p>
          <a:p>
            <a:r>
              <a:rPr lang="en-US" sz="2200" dirty="0" err="1" smtClean="0"/>
              <a:t>Nuove</a:t>
            </a:r>
            <a:r>
              <a:rPr lang="en-US" sz="2200" dirty="0" smtClean="0"/>
              <a:t> </a:t>
            </a:r>
            <a:r>
              <a:rPr lang="en-US" sz="2200" dirty="0" err="1" smtClean="0"/>
              <a:t>attivit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smtClean="0"/>
              <a:t>in</a:t>
            </a:r>
            <a:r>
              <a:rPr lang="en-US" sz="2200" dirty="0" smtClean="0"/>
              <a:t> </a:t>
            </a:r>
            <a:r>
              <a:rPr lang="en-US" sz="2200" dirty="0" err="1" smtClean="0"/>
              <a:t>sviluppo</a:t>
            </a:r>
            <a:r>
              <a:rPr lang="en-US" sz="2200" dirty="0" smtClean="0"/>
              <a:t>, </a:t>
            </a:r>
            <a:r>
              <a:rPr lang="en-US" sz="2200" dirty="0" err="1" smtClean="0"/>
              <a:t>i</a:t>
            </a:r>
            <a:r>
              <a:rPr lang="en-US" sz="2200" dirty="0" smtClean="0"/>
              <a:t> cui load </a:t>
            </a:r>
            <a:r>
              <a:rPr lang="en-US" sz="2200" dirty="0" err="1" smtClean="0"/>
              <a:t>sono</a:t>
            </a:r>
            <a:r>
              <a:rPr lang="en-US" sz="2200" dirty="0" smtClean="0"/>
              <a:t> </a:t>
            </a:r>
            <a:r>
              <a:rPr lang="en-US" sz="2200" dirty="0" err="1" smtClean="0"/>
              <a:t>da</a:t>
            </a:r>
            <a:r>
              <a:rPr lang="en-US" sz="2200" dirty="0" smtClean="0"/>
              <a:t> </a:t>
            </a:r>
            <a:r>
              <a:rPr lang="en-US" sz="2200" dirty="0" err="1" smtClean="0"/>
              <a:t>definirsi</a:t>
            </a:r>
            <a:r>
              <a:rPr lang="en-US" sz="2200" dirty="0" smtClean="0"/>
              <a:t> sui </a:t>
            </a:r>
            <a:r>
              <a:rPr lang="en-US" sz="2200" dirty="0" err="1" smtClean="0"/>
              <a:t>servizi</a:t>
            </a:r>
            <a:r>
              <a:rPr lang="en-US" sz="2200" dirty="0" smtClean="0"/>
              <a:t>:</a:t>
            </a:r>
          </a:p>
          <a:p>
            <a:pPr lvl="1"/>
            <a:r>
              <a:rPr lang="en-US" sz="1900" dirty="0" smtClean="0"/>
              <a:t>g-2</a:t>
            </a:r>
            <a:r>
              <a:rPr lang="en-US" sz="1900" dirty="0" smtClean="0"/>
              <a:t> </a:t>
            </a:r>
            <a:r>
              <a:rPr lang="en-US" sz="1900" dirty="0" err="1" smtClean="0"/>
              <a:t>e</a:t>
            </a:r>
            <a:r>
              <a:rPr lang="en-US" sz="1900" dirty="0" smtClean="0"/>
              <a:t> Mu2e a FNAL</a:t>
            </a:r>
          </a:p>
          <a:p>
            <a:pPr lvl="1"/>
            <a:r>
              <a:rPr lang="en-US" sz="1900" dirty="0" smtClean="0"/>
              <a:t>Belle-</a:t>
            </a:r>
            <a:r>
              <a:rPr lang="en-US" sz="1900" dirty="0" smtClean="0"/>
              <a:t>II</a:t>
            </a:r>
          </a:p>
          <a:p>
            <a:r>
              <a:rPr lang="en-US" sz="2200" dirty="0" err="1" smtClean="0"/>
              <a:t>Nuova</a:t>
            </a:r>
            <a:r>
              <a:rPr lang="en-US" sz="2200" dirty="0" smtClean="0"/>
              <a:t> </a:t>
            </a:r>
            <a:r>
              <a:rPr lang="en-US" sz="2200" dirty="0" err="1" smtClean="0"/>
              <a:t>attivit</a:t>
            </a:r>
            <a:r>
              <a:rPr lang="en-US" sz="2200" dirty="0" err="1" smtClean="0"/>
              <a:t>à</a:t>
            </a:r>
            <a:r>
              <a:rPr lang="en-US" sz="2200" dirty="0" smtClean="0"/>
              <a:t> </a:t>
            </a:r>
            <a:r>
              <a:rPr lang="en-US" sz="2200" dirty="0" err="1" smtClean="0"/>
              <a:t>futura</a:t>
            </a:r>
            <a:r>
              <a:rPr lang="en-US" sz="2200" dirty="0" smtClean="0"/>
              <a:t> SHIP </a:t>
            </a:r>
            <a:r>
              <a:rPr lang="en-US" sz="2200" dirty="0" err="1" smtClean="0"/>
              <a:t>proposta</a:t>
            </a:r>
            <a:r>
              <a:rPr lang="en-US" sz="2200" dirty="0" smtClean="0"/>
              <a:t> </a:t>
            </a:r>
            <a:r>
              <a:rPr lang="en-US" sz="2200" dirty="0" err="1" smtClean="0"/>
              <a:t>all’SPS</a:t>
            </a:r>
            <a:r>
              <a:rPr lang="en-US" sz="2200" dirty="0" smtClean="0"/>
              <a:t> (</a:t>
            </a:r>
            <a:r>
              <a:rPr lang="en-US" sz="2200" dirty="0" err="1" smtClean="0"/>
              <a:t>vedi</a:t>
            </a:r>
            <a:r>
              <a:rPr lang="en-US" sz="2200" dirty="0" smtClean="0"/>
              <a:t> talk </a:t>
            </a:r>
            <a:r>
              <a:rPr lang="en-US" sz="2200" dirty="0" err="1" smtClean="0"/>
              <a:t>di</a:t>
            </a:r>
            <a:r>
              <a:rPr lang="en-US" sz="2200" dirty="0" smtClean="0"/>
              <a:t> G. </a:t>
            </a:r>
            <a:r>
              <a:rPr lang="en-US" sz="2200" dirty="0" err="1" smtClean="0"/>
              <a:t>Lanfranchi</a:t>
            </a:r>
            <a:r>
              <a:rPr lang="en-US" sz="2200" dirty="0" smtClean="0"/>
              <a:t>)</a:t>
            </a: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Richieste ATLAS per il 2015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127000" y="1132058"/>
            <a:ext cx="88377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inventario</a:t>
            </a:r>
            <a:r>
              <a:rPr lang="en-US" sz="2000" dirty="0" smtClean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C.Apparati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287</a:t>
            </a:r>
            <a:r>
              <a:rPr lang="en-US" sz="2000" dirty="0" smtClean="0"/>
              <a:t>                  </a:t>
            </a:r>
            <a:r>
              <a:rPr lang="en-US" sz="2000" dirty="0" smtClean="0">
                <a:solidFill>
                  <a:srgbClr val="0000FF"/>
                </a:solidFill>
              </a:rPr>
              <a:t>40               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120   </a:t>
            </a:r>
            <a:r>
              <a:rPr lang="en-US" sz="2000" dirty="0" smtClean="0">
                <a:solidFill>
                  <a:srgbClr val="008000"/>
                </a:solidFill>
              </a:rPr>
              <a:t>tier2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</a:t>
            </a:r>
            <a:r>
              <a:rPr lang="en-US" sz="2000" dirty="0" smtClean="0">
                <a:solidFill>
                  <a:srgbClr val="008000"/>
                </a:solidFill>
              </a:rPr>
              <a:t>200    </a:t>
            </a:r>
            <a:r>
              <a:rPr lang="en-US" sz="2000" dirty="0" err="1" smtClean="0">
                <a:solidFill>
                  <a:srgbClr val="008000"/>
                </a:solidFill>
              </a:rPr>
              <a:t>nSW</a:t>
            </a:r>
            <a:endParaRPr lang="en-US" sz="2000" dirty="0" smtClean="0">
              <a:solidFill>
                <a:srgbClr val="008000"/>
              </a:solidFill>
            </a:endParaRP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</a:t>
            </a:r>
            <a:r>
              <a:rPr lang="en-US" sz="2000" dirty="0" smtClean="0">
                <a:solidFill>
                  <a:srgbClr val="008000"/>
                </a:solidFill>
              </a:rPr>
              <a:t>220    FTK</a:t>
            </a:r>
          </a:p>
          <a:p>
            <a:r>
              <a:rPr lang="en-US" sz="2000" dirty="0" err="1" smtClean="0"/>
              <a:t>Richieste</a:t>
            </a:r>
            <a:r>
              <a:rPr lang="en-US" sz="2000" dirty="0" smtClean="0"/>
              <a:t> </a:t>
            </a:r>
            <a:r>
              <a:rPr lang="en-US" sz="2000" dirty="0" err="1" smtClean="0"/>
              <a:t>servizi</a:t>
            </a:r>
            <a:r>
              <a:rPr lang="en-US" sz="2000" dirty="0" smtClean="0"/>
              <a:t> per </a:t>
            </a:r>
            <a:r>
              <a:rPr lang="en-US" sz="2000" dirty="0" err="1" smtClean="0"/>
              <a:t>il</a:t>
            </a:r>
            <a:r>
              <a:rPr lang="en-US" sz="2000" dirty="0" smtClean="0"/>
              <a:t> 2015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NSW: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SPAS (8 MU S. </a:t>
            </a:r>
            <a:r>
              <a:rPr lang="en-US" sz="2000" dirty="0" err="1" smtClean="0"/>
              <a:t>Cerioni</a:t>
            </a:r>
            <a:r>
              <a:rPr lang="en-US" sz="2000" dirty="0" smtClean="0"/>
              <a:t>) + S. </a:t>
            </a:r>
            <a:r>
              <a:rPr lang="en-US" sz="2000" dirty="0" err="1" smtClean="0"/>
              <a:t>Lauciani</a:t>
            </a:r>
            <a:r>
              <a:rPr lang="en-US" sz="2000" dirty="0" smtClean="0"/>
              <a:t> (</a:t>
            </a:r>
            <a:r>
              <a:rPr lang="en-US" sz="2000" dirty="0" err="1" smtClean="0"/>
              <a:t>responsabilita</a:t>
            </a:r>
            <a:r>
              <a:rPr lang="en-US" sz="2000" dirty="0" smtClean="0"/>
              <a:t>’ layout 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</a:t>
            </a:r>
            <a:r>
              <a:rPr lang="en-US" sz="2000" dirty="0" err="1" smtClean="0"/>
              <a:t>tecnici</a:t>
            </a:r>
            <a:r>
              <a:rPr lang="en-US" sz="2000" dirty="0" smtClean="0"/>
              <a:t> di </a:t>
            </a:r>
            <a:r>
              <a:rPr lang="en-US" sz="2000" dirty="0" err="1" smtClean="0"/>
              <a:t>gruppo</a:t>
            </a:r>
            <a:r>
              <a:rPr lang="en-US" sz="2000" dirty="0" smtClean="0"/>
              <a:t>: 3 </a:t>
            </a:r>
            <a:r>
              <a:rPr lang="en-US" sz="2000" dirty="0" err="1" smtClean="0"/>
              <a:t>tecnici</a:t>
            </a:r>
            <a:r>
              <a:rPr lang="en-US" sz="2000" dirty="0" smtClean="0"/>
              <a:t> di </a:t>
            </a:r>
            <a:r>
              <a:rPr lang="en-US" sz="2000" dirty="0" err="1" smtClean="0"/>
              <a:t>gruppo</a:t>
            </a:r>
            <a:r>
              <a:rPr lang="en-US" sz="2000" dirty="0" smtClean="0"/>
              <a:t> ad </a:t>
            </a:r>
            <a:r>
              <a:rPr lang="en-US" sz="2000" dirty="0" err="1" smtClean="0"/>
              <a:t>alta</a:t>
            </a:r>
            <a:r>
              <a:rPr lang="en-US" sz="2000" dirty="0" smtClean="0"/>
              <a:t> </a:t>
            </a:r>
            <a:r>
              <a:rPr lang="en-US" sz="2000" dirty="0" err="1" smtClean="0"/>
              <a:t>priorita</a:t>
            </a:r>
            <a:r>
              <a:rPr lang="en-US" sz="2000" dirty="0" smtClean="0"/>
              <a:t>’ (80%)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                       (modulo 0 + </a:t>
            </a:r>
            <a:r>
              <a:rPr lang="en-US" sz="2000" dirty="0" err="1" smtClean="0"/>
              <a:t>inizio</a:t>
            </a:r>
            <a:r>
              <a:rPr lang="en-US" sz="2000" dirty="0" smtClean="0"/>
              <a:t> </a:t>
            </a:r>
            <a:r>
              <a:rPr lang="en-US" sz="2000" dirty="0" err="1" smtClean="0"/>
              <a:t>costruzione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</a:t>
            </a:r>
            <a:r>
              <a:rPr lang="en-US" sz="2000" dirty="0" err="1" smtClean="0"/>
              <a:t>officina</a:t>
            </a:r>
            <a:r>
              <a:rPr lang="en-US" sz="2000" dirty="0" smtClean="0"/>
              <a:t> </a:t>
            </a:r>
            <a:r>
              <a:rPr lang="en-US" sz="2000" dirty="0" err="1" smtClean="0"/>
              <a:t>meccanica</a:t>
            </a:r>
            <a:r>
              <a:rPr lang="en-US" sz="2000" dirty="0" smtClean="0"/>
              <a:t> (~ 12 MU)</a:t>
            </a:r>
            <a:r>
              <a:rPr lang="en-US" sz="2000" dirty="0" smtClean="0"/>
              <a:t> </a:t>
            </a:r>
            <a:r>
              <a:rPr lang="en-US" sz="2000" dirty="0" err="1" smtClean="0"/>
              <a:t>realizzazione</a:t>
            </a:r>
            <a:r>
              <a:rPr lang="en-US" sz="2000" dirty="0" smtClean="0"/>
              <a:t> tools </a:t>
            </a:r>
            <a:r>
              <a:rPr lang="en-US" sz="2000" dirty="0" smtClean="0"/>
              <a:t>di </a:t>
            </a:r>
            <a:r>
              <a:rPr lang="en-US" sz="2000" dirty="0" err="1" smtClean="0"/>
              <a:t>assemblaggio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FTK: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8 MU (M. </a:t>
            </a:r>
            <a:r>
              <a:rPr lang="en-US" sz="2000" dirty="0" err="1" smtClean="0"/>
              <a:t>Gatta</a:t>
            </a:r>
            <a:r>
              <a:rPr lang="en-US" sz="2000" dirty="0" smtClean="0"/>
              <a:t> + A. </a:t>
            </a:r>
            <a:r>
              <a:rPr lang="en-US" sz="2000" dirty="0" err="1" smtClean="0"/>
              <a:t>Balla</a:t>
            </a:r>
            <a:r>
              <a:rPr lang="en-US" sz="2000" dirty="0" smtClean="0"/>
              <a:t>) </a:t>
            </a:r>
            <a:r>
              <a:rPr lang="en-US" sz="2000" dirty="0" err="1" smtClean="0"/>
              <a:t>produzione</a:t>
            </a:r>
            <a:r>
              <a:rPr lang="en-US" sz="2000" dirty="0" smtClean="0"/>
              <a:t> </a:t>
            </a:r>
            <a:r>
              <a:rPr lang="en-US" sz="2000" dirty="0" err="1" smtClean="0"/>
              <a:t>mezzanina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err="1" smtClean="0"/>
              <a:t>Calcolo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1MU </a:t>
            </a:r>
            <a:r>
              <a:rPr lang="en-US" sz="2000" dirty="0" err="1" smtClean="0"/>
              <a:t>tecnici</a:t>
            </a:r>
            <a:r>
              <a:rPr lang="en-US" sz="2000" dirty="0" smtClean="0"/>
              <a:t> </a:t>
            </a:r>
            <a:r>
              <a:rPr lang="en-US" sz="2000" dirty="0" err="1" smtClean="0"/>
              <a:t>supporto</a:t>
            </a:r>
            <a:r>
              <a:rPr lang="en-US" sz="2000" dirty="0" smtClean="0"/>
              <a:t> </a:t>
            </a:r>
            <a:r>
              <a:rPr lang="en-US" sz="2000" dirty="0" err="1" smtClean="0"/>
              <a:t>installazione</a:t>
            </a:r>
            <a:r>
              <a:rPr lang="en-US" sz="2000" dirty="0" smtClean="0"/>
              <a:t> </a:t>
            </a:r>
            <a:r>
              <a:rPr lang="en-US" sz="2000" dirty="0" err="1" smtClean="0"/>
              <a:t>macchine</a:t>
            </a:r>
            <a:r>
              <a:rPr lang="en-US" sz="2000" dirty="0" smtClean="0"/>
              <a:t>               </a:t>
            </a:r>
            <a:endParaRPr lang="en-US" sz="2000" dirty="0"/>
          </a:p>
        </p:txBody>
      </p:sp>
      <p:grpSp>
        <p:nvGrpSpPr>
          <p:cNvPr id="4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5" name="Action Button: Custom 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86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2015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  <a:r>
              <a:rPr lang="en-US" dirty="0" smtClean="0"/>
              <a:t>a CSN1:</a:t>
            </a:r>
            <a:r>
              <a:rPr lang="en-US" dirty="0" smtClean="0"/>
              <a:t> </a:t>
            </a:r>
            <a:r>
              <a:rPr lang="en-US" dirty="0" err="1" smtClean="0"/>
              <a:t>dettaglio</a:t>
            </a:r>
            <a:r>
              <a:rPr lang="en-US" dirty="0" smtClean="0"/>
              <a:t> MWPC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12" name="Picture 11" descr="Screen Shot 2014-06-29 at 8.22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137790"/>
            <a:ext cx="8356600" cy="5199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8100"/>
            <a:ext cx="8473988" cy="685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smtClean="0"/>
              <a:t>2014: KLOE-2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993900"/>
            <a:ext cx="4114800" cy="3721100"/>
          </a:xfrm>
        </p:spPr>
        <p:txBody>
          <a:bodyPr>
            <a:normAutofit/>
          </a:bodyPr>
          <a:lstStyle/>
          <a:p>
            <a:pPr marL="0" lvl="0" indent="0">
              <a:buClr>
                <a:srgbClr val="727CA3"/>
              </a:buClr>
              <a:buNone/>
            </a:pPr>
            <a:r>
              <a:rPr lang="en-US" sz="2200" dirty="0" smtClean="0">
                <a:solidFill>
                  <a:prstClr val="black"/>
                </a:solidFill>
              </a:rPr>
              <a:t>In </a:t>
            </a:r>
            <a:r>
              <a:rPr lang="en-US" sz="2200" dirty="0" err="1" smtClean="0">
                <a:solidFill>
                  <a:prstClr val="black"/>
                </a:solidFill>
              </a:rPr>
              <a:t>estrema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sintesi</a:t>
            </a:r>
            <a:r>
              <a:rPr lang="en-US" sz="2200" dirty="0" smtClean="0">
                <a:solidFill>
                  <a:prstClr val="black"/>
                </a:solidFill>
              </a:rPr>
              <a:t>:</a:t>
            </a:r>
          </a:p>
          <a:p>
            <a:pPr lvl="0">
              <a:buClr>
                <a:srgbClr val="727CA3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1 </a:t>
            </a:r>
            <a:r>
              <a:rPr lang="en-US" sz="2000" dirty="0" err="1" smtClean="0">
                <a:solidFill>
                  <a:prstClr val="black"/>
                </a:solidFill>
              </a:rPr>
              <a:t>lavoro</a:t>
            </a:r>
            <a:r>
              <a:rPr lang="en-US" sz="2000" dirty="0" smtClean="0">
                <a:solidFill>
                  <a:prstClr val="black"/>
                </a:solidFill>
              </a:rPr>
              <a:t> di </a:t>
            </a:r>
            <a:r>
              <a:rPr lang="en-US" sz="2000" dirty="0" err="1" smtClean="0">
                <a:solidFill>
                  <a:prstClr val="black"/>
                </a:solidFill>
              </a:rPr>
              <a:t>fisica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pubblicato</a:t>
            </a:r>
            <a:endParaRPr lang="en-US" sz="2000" dirty="0" smtClean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1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accettato</a:t>
            </a:r>
            <a:r>
              <a:rPr lang="en-US" sz="2000" dirty="0" smtClean="0">
                <a:solidFill>
                  <a:prstClr val="black"/>
                </a:solidFill>
              </a:rPr>
              <a:t> da </a:t>
            </a:r>
            <a:r>
              <a:rPr lang="en-US" sz="2000" dirty="0" err="1" smtClean="0">
                <a:solidFill>
                  <a:prstClr val="black"/>
                </a:solidFill>
              </a:rPr>
              <a:t>PLB</a:t>
            </a:r>
            <a:endParaRPr lang="en-US" sz="2000" dirty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2000" dirty="0">
                <a:solidFill>
                  <a:prstClr val="black"/>
                </a:solidFill>
              </a:rPr>
              <a:t>3</a:t>
            </a:r>
            <a:r>
              <a:rPr lang="en-US" sz="2000" dirty="0" smtClean="0">
                <a:solidFill>
                  <a:prstClr val="black"/>
                </a:solidFill>
              </a:rPr>
              <a:t> draft (</a:t>
            </a:r>
            <a:r>
              <a:rPr lang="en-US" sz="2000" dirty="0" err="1" smtClean="0">
                <a:solidFill>
                  <a:prstClr val="black"/>
                </a:solidFill>
              </a:rPr>
              <a:t>revisione</a:t>
            </a:r>
            <a:r>
              <a:rPr lang="en-US" sz="2000" dirty="0" smtClean="0">
                <a:solidFill>
                  <a:prstClr val="black"/>
                </a:solidFill>
              </a:rPr>
              <a:t> in </a:t>
            </a:r>
            <a:r>
              <a:rPr lang="en-US" sz="2000" dirty="0" err="1" smtClean="0">
                <a:solidFill>
                  <a:prstClr val="black"/>
                </a:solidFill>
              </a:rPr>
              <a:t>corso</a:t>
            </a:r>
            <a:r>
              <a:rPr lang="en-US" sz="2000" dirty="0" smtClean="0">
                <a:solidFill>
                  <a:prstClr val="black"/>
                </a:solidFill>
              </a:rPr>
              <a:t>) da </a:t>
            </a:r>
            <a:r>
              <a:rPr lang="en-US" sz="2000" dirty="0" err="1" smtClean="0">
                <a:solidFill>
                  <a:prstClr val="black"/>
                </a:solidFill>
              </a:rPr>
              <a:t>sottomettere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727CA3"/>
              </a:buClr>
            </a:pPr>
            <a:r>
              <a:rPr lang="en-US" sz="2000" dirty="0">
                <a:solidFill>
                  <a:prstClr val="black"/>
                </a:solidFill>
              </a:rPr>
              <a:t>3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tesi</a:t>
            </a:r>
            <a:r>
              <a:rPr lang="en-US" sz="2000" dirty="0" smtClean="0">
                <a:solidFill>
                  <a:prstClr val="black"/>
                </a:solidFill>
              </a:rPr>
              <a:t> PhD </a:t>
            </a:r>
            <a:r>
              <a:rPr lang="en-US" sz="2000" dirty="0" err="1" smtClean="0">
                <a:solidFill>
                  <a:prstClr val="black"/>
                </a:solidFill>
              </a:rPr>
              <a:t>discusse</a:t>
            </a:r>
            <a:r>
              <a:rPr lang="en-US" sz="2000" dirty="0" smtClean="0">
                <a:solidFill>
                  <a:prstClr val="black"/>
                </a:solidFill>
              </a:rPr>
              <a:t> a fine 2013 (ME,  Tor </a:t>
            </a:r>
            <a:r>
              <a:rPr lang="en-US" sz="2000" dirty="0" err="1" smtClean="0">
                <a:solidFill>
                  <a:prstClr val="black"/>
                </a:solidFill>
              </a:rPr>
              <a:t>Vergata</a:t>
            </a:r>
            <a:r>
              <a:rPr lang="en-US" sz="2000" dirty="0" smtClean="0">
                <a:solidFill>
                  <a:prstClr val="black"/>
                </a:solidFill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</a:rPr>
              <a:t>RM3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</a:p>
          <a:p>
            <a:pPr lvl="0">
              <a:buClr>
                <a:srgbClr val="727CA3"/>
              </a:buClr>
            </a:pPr>
            <a:r>
              <a:rPr lang="en-US" sz="2000" dirty="0">
                <a:solidFill>
                  <a:prstClr val="black"/>
                </a:solidFill>
              </a:rPr>
              <a:t>6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tesi</a:t>
            </a:r>
            <a:r>
              <a:rPr lang="en-US" sz="2000" dirty="0" smtClean="0">
                <a:solidFill>
                  <a:prstClr val="black"/>
                </a:solidFill>
              </a:rPr>
              <a:t> PhD in </a:t>
            </a:r>
            <a:r>
              <a:rPr lang="en-US" sz="2000" dirty="0" err="1" smtClean="0">
                <a:solidFill>
                  <a:prstClr val="black"/>
                </a:solidFill>
              </a:rPr>
              <a:t>corso</a:t>
            </a:r>
            <a:r>
              <a:rPr lang="en-US" sz="2000" dirty="0" smtClean="0">
                <a:solidFill>
                  <a:prstClr val="black"/>
                </a:solidFill>
              </a:rPr>
              <a:t>  (2 </a:t>
            </a:r>
            <a:r>
              <a:rPr lang="en-US" sz="2000" dirty="0" err="1" smtClean="0">
                <a:solidFill>
                  <a:prstClr val="black"/>
                </a:solidFill>
              </a:rPr>
              <a:t>Cracovia</a:t>
            </a:r>
            <a:r>
              <a:rPr lang="en-US" sz="2000" dirty="0" smtClean="0">
                <a:solidFill>
                  <a:prstClr val="black"/>
                </a:solidFill>
              </a:rPr>
              <a:t>, ME,       </a:t>
            </a:r>
            <a:r>
              <a:rPr lang="en-US" sz="2000" dirty="0" err="1" smtClean="0">
                <a:solidFill>
                  <a:prstClr val="black"/>
                </a:solidFill>
              </a:rPr>
              <a:t>RM</a:t>
            </a:r>
            <a:r>
              <a:rPr lang="en-US" sz="2000" dirty="0" err="1">
                <a:solidFill>
                  <a:prstClr val="black"/>
                </a:solidFill>
              </a:rPr>
              <a:t>3</a:t>
            </a:r>
            <a:r>
              <a:rPr lang="en-US" sz="2000" dirty="0" smtClean="0">
                <a:solidFill>
                  <a:prstClr val="black"/>
                </a:solidFill>
              </a:rPr>
              <a:t>, 2 Uppsala)</a:t>
            </a:r>
          </a:p>
          <a:p>
            <a:pPr lvl="0">
              <a:buClr>
                <a:srgbClr val="727CA3"/>
              </a:buClr>
            </a:pPr>
            <a:r>
              <a:rPr lang="en-US" sz="2000" dirty="0" smtClean="0">
                <a:solidFill>
                  <a:prstClr val="black"/>
                </a:solidFill>
              </a:rPr>
              <a:t>4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“</a:t>
            </a:r>
            <a:r>
              <a:rPr lang="en-US" sz="2000" dirty="0" smtClean="0">
                <a:solidFill>
                  <a:prstClr val="black"/>
                </a:solidFill>
              </a:rPr>
              <a:t>advanced</a:t>
            </a:r>
            <a:r>
              <a:rPr lang="en-US" sz="2000" dirty="0" smtClean="0">
                <a:solidFill>
                  <a:prstClr val="black"/>
                </a:solidFill>
              </a:rPr>
              <a:t>” </a:t>
            </a:r>
            <a:r>
              <a:rPr lang="en-US" sz="2000" dirty="0" err="1" smtClean="0">
                <a:solidFill>
                  <a:prstClr val="black"/>
                </a:solidFill>
              </a:rPr>
              <a:t>analisi</a:t>
            </a:r>
            <a:r>
              <a:rPr lang="en-US" sz="2000" dirty="0" smtClean="0">
                <a:solidFill>
                  <a:prstClr val="black"/>
                </a:solidFill>
              </a:rPr>
              <a:t> in pipeline  </a:t>
            </a:r>
            <a:endParaRPr lang="en-US" sz="2000" dirty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endParaRPr lang="en-US" sz="2200" dirty="0" smtClean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1/7/2014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3500" y="696380"/>
            <a:ext cx="5583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D.Babusci</a:t>
            </a:r>
            <a:r>
              <a:rPr lang="en-US" sz="1400" dirty="0" smtClean="0"/>
              <a:t>, </a:t>
            </a:r>
            <a:r>
              <a:rPr lang="en-US" sz="1400" dirty="0" err="1" smtClean="0"/>
              <a:t>G.Bencivenni</a:t>
            </a:r>
            <a:r>
              <a:rPr lang="en-US" sz="1400" dirty="0" smtClean="0"/>
              <a:t>, </a:t>
            </a:r>
            <a:r>
              <a:rPr lang="en-US" sz="1400" dirty="0" err="1" smtClean="0"/>
              <a:t>C.Bloise</a:t>
            </a:r>
            <a:r>
              <a:rPr lang="en-US" sz="1400" dirty="0" smtClean="0"/>
              <a:t>, </a:t>
            </a:r>
            <a:r>
              <a:rPr lang="en-US" sz="1400" dirty="0" err="1" smtClean="0"/>
              <a:t>F.Bossi</a:t>
            </a:r>
            <a:r>
              <a:rPr lang="en-US" sz="1400" dirty="0" smtClean="0"/>
              <a:t>, </a:t>
            </a:r>
            <a:r>
              <a:rPr lang="en-US" sz="1400" dirty="0" err="1" smtClean="0"/>
              <a:t>G.Capon</a:t>
            </a:r>
            <a:r>
              <a:rPr lang="en-US" sz="1400" dirty="0" smtClean="0"/>
              <a:t>, </a:t>
            </a:r>
            <a:r>
              <a:rPr lang="en-US" sz="1400" dirty="0" err="1" smtClean="0"/>
              <a:t>P.Ciambrone</a:t>
            </a:r>
            <a:r>
              <a:rPr lang="en-US" sz="1400" dirty="0" smtClean="0"/>
              <a:t>, E. Dane’, </a:t>
            </a:r>
          </a:p>
          <a:p>
            <a:r>
              <a:rPr lang="en-US" sz="1400" dirty="0" smtClean="0"/>
              <a:t>E. De Lucia, A. De </a:t>
            </a:r>
            <a:r>
              <a:rPr lang="en-US" sz="1400" dirty="0" err="1" smtClean="0"/>
              <a:t>Santis</a:t>
            </a:r>
            <a:r>
              <a:rPr lang="en-US" sz="1400" dirty="0" smtClean="0"/>
              <a:t>, P. De Simone, D. Domenici, </a:t>
            </a:r>
            <a:r>
              <a:rPr lang="en-US" sz="1400" dirty="0" err="1" smtClean="0"/>
              <a:t>G.Felici</a:t>
            </a:r>
            <a:r>
              <a:rPr lang="en-US" sz="1400" dirty="0" smtClean="0"/>
              <a:t>, </a:t>
            </a:r>
            <a:r>
              <a:rPr lang="en-US" sz="1400" dirty="0" err="1" smtClean="0"/>
              <a:t>S.Giovannella</a:t>
            </a:r>
            <a:r>
              <a:rPr lang="en-US" sz="1400" dirty="0" smtClean="0"/>
              <a:t>,</a:t>
            </a:r>
          </a:p>
          <a:p>
            <a:r>
              <a:rPr lang="en-US" sz="1400" dirty="0" err="1" smtClean="0"/>
              <a:t>F.Happacher</a:t>
            </a:r>
            <a:r>
              <a:rPr lang="en-US" sz="1400" dirty="0" smtClean="0"/>
              <a:t>, </a:t>
            </a:r>
            <a:r>
              <a:rPr lang="en-US" sz="1400" dirty="0" err="1" smtClean="0"/>
              <a:t>J.Lee-Franzini</a:t>
            </a:r>
            <a:r>
              <a:rPr lang="en-US" sz="1400" dirty="0" smtClean="0"/>
              <a:t>, </a:t>
            </a:r>
            <a:r>
              <a:rPr lang="en-US" sz="1400" dirty="0" err="1" smtClean="0"/>
              <a:t>M.Martini</a:t>
            </a:r>
            <a:r>
              <a:rPr lang="en-US" sz="1400" dirty="0" smtClean="0"/>
              <a:t>, M. </a:t>
            </a:r>
            <a:r>
              <a:rPr lang="en-US" sz="1400" dirty="0" err="1" smtClean="0"/>
              <a:t>Mascolo</a:t>
            </a:r>
            <a:r>
              <a:rPr lang="en-US" sz="1400" dirty="0" smtClean="0"/>
              <a:t>, </a:t>
            </a:r>
            <a:r>
              <a:rPr lang="en-US" sz="1400" dirty="0" err="1" smtClean="0"/>
              <a:t>S.Miscetti</a:t>
            </a:r>
            <a:r>
              <a:rPr lang="en-US" sz="1400" dirty="0" smtClean="0"/>
              <a:t>, </a:t>
            </a:r>
            <a:r>
              <a:rPr lang="en-US" sz="1400" dirty="0" err="1" smtClean="0"/>
              <a:t>G.Morello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</a:t>
            </a:r>
            <a:r>
              <a:rPr lang="en-US" sz="1400" dirty="0" err="1" smtClean="0"/>
              <a:t>A.Palladino</a:t>
            </a:r>
            <a:r>
              <a:rPr lang="en-US" sz="1400" dirty="0" smtClean="0"/>
              <a:t>, </a:t>
            </a:r>
            <a:r>
              <a:rPr lang="en-US" sz="1400" dirty="0" err="1" smtClean="0"/>
              <a:t>P.Santangelo</a:t>
            </a:r>
            <a:r>
              <a:rPr lang="en-US" sz="1400" dirty="0" smtClean="0"/>
              <a:t>, </a:t>
            </a:r>
            <a:r>
              <a:rPr lang="en-US" sz="1400" dirty="0" err="1" smtClean="0"/>
              <a:t>I.Sarra</a:t>
            </a:r>
            <a:r>
              <a:rPr lang="en-US" sz="1400" dirty="0" smtClean="0"/>
              <a:t>, </a:t>
            </a:r>
            <a:r>
              <a:rPr lang="en-US" sz="1400" dirty="0" err="1" smtClean="0"/>
              <a:t>G.Venanzoni</a:t>
            </a:r>
            <a:endParaRPr lang="en-US" sz="14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7224272"/>
              </p:ext>
            </p:extLst>
          </p:nvPr>
        </p:nvGraphicFramePr>
        <p:xfrm>
          <a:off x="4267200" y="1498087"/>
          <a:ext cx="4635500" cy="245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361"/>
                <a:gridCol w="14351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Pubblicazioni</a:t>
                      </a:r>
                      <a:r>
                        <a:rPr lang="en-US" dirty="0" smtClean="0"/>
                        <a:t> - 2014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Test of </a:t>
                      </a:r>
                      <a:r>
                        <a:rPr lang="en-US" sz="1200" dirty="0" err="1" smtClean="0"/>
                        <a:t>CPT</a:t>
                      </a:r>
                      <a:r>
                        <a:rPr lang="en-US" sz="1200" dirty="0" smtClean="0"/>
                        <a:t> and Lorentz symmetry in entangled neutral </a:t>
                      </a:r>
                      <a:r>
                        <a:rPr lang="en-US" sz="1200" dirty="0" err="1" smtClean="0"/>
                        <a:t>kaons</a:t>
                      </a:r>
                      <a:r>
                        <a:rPr lang="en-US" sz="1200" dirty="0" smtClean="0"/>
                        <a:t>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PLB730</a:t>
                      </a:r>
                      <a:r>
                        <a:rPr lang="en-US" sz="1200" dirty="0" smtClean="0"/>
                        <a:t>(2014)89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Search for light vector boson production in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0" i="0" u="none" strike="noStrike" kern="1200" baseline="30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m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+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m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-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g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interactions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accepted by </a:t>
                      </a:r>
                      <a:r>
                        <a:rPr lang="en-US" sz="1200" dirty="0" err="1" smtClean="0"/>
                        <a:t>PLB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Measurement of the absolute branching ratio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of the K</a:t>
                      </a:r>
                      <a:r>
                        <a:rPr lang="en-US" sz="1200" baseline="30000" dirty="0" smtClean="0"/>
                        <a:t>+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+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+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 p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-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(g)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decay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draft revised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The transition for factor </a:t>
                      </a:r>
                      <a:r>
                        <a:rPr lang="en-US" sz="1200" dirty="0" err="1" smtClean="0"/>
                        <a:t>F</a:t>
                      </a:r>
                      <a:r>
                        <a:rPr lang="en-US" sz="1200" baseline="-25000" dirty="0" err="1" smtClean="0">
                          <a:latin typeface="Symbol" charset="2"/>
                          <a:cs typeface="Symbol" charset="2"/>
                        </a:rPr>
                        <a:t>fh</a:t>
                      </a:r>
                      <a:r>
                        <a:rPr lang="en-US" sz="1200" baseline="0" dirty="0" smtClean="0">
                          <a:latin typeface="+mn-lt"/>
                          <a:cs typeface="Symbol" charset="2"/>
                        </a:rPr>
                        <a:t> from </a:t>
                      </a:r>
                      <a:r>
                        <a:rPr lang="en-US" sz="1200" baseline="0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sz="1200" baseline="0" dirty="0" err="1" smtClean="0">
                          <a:latin typeface="+mn-lt"/>
                          <a:cs typeface="Symbol" charset="2"/>
                          <a:sym typeface="Wingdings"/>
                        </a:rPr>
                        <a:t></a:t>
                      </a:r>
                      <a:r>
                        <a:rPr lang="en-US" sz="1200" baseline="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h</a:t>
                      </a:r>
                      <a:r>
                        <a:rPr lang="en-US" sz="1200" baseline="0" dirty="0" smtClean="0"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aseline="30000" dirty="0" smtClean="0">
                          <a:latin typeface="+mn-lt"/>
                          <a:cs typeface="Symbol" charset="2"/>
                          <a:sym typeface="Wingdings"/>
                        </a:rPr>
                        <a:t>+</a:t>
                      </a:r>
                      <a:r>
                        <a:rPr lang="en-US" sz="1200" baseline="0" dirty="0" smtClean="0"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aseline="30000" dirty="0" smtClean="0">
                          <a:latin typeface="+mn-lt"/>
                          <a:cs typeface="Symbol" charset="2"/>
                          <a:sym typeface="Wingdings"/>
                        </a:rPr>
                        <a:t>-</a:t>
                      </a:r>
                      <a:r>
                        <a:rPr lang="en-US" sz="1200" baseline="0" dirty="0" smtClean="0">
                          <a:latin typeface="Symbol" charset="2"/>
                          <a:cs typeface="Symbol" charset="2"/>
                          <a:sym typeface="Wingdings"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draft</a:t>
                      </a:r>
                      <a:r>
                        <a:rPr lang="en-US" sz="1200" baseline="0" dirty="0" smtClean="0"/>
                        <a:t> ready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Search </a:t>
                      </a:r>
                      <a:r>
                        <a:rPr lang="de-DE" sz="1200" dirty="0" err="1" smtClean="0"/>
                        <a:t>for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dark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higgsstrahlung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processes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draft</a:t>
                      </a:r>
                      <a:r>
                        <a:rPr lang="en-US" sz="1200" baseline="0" dirty="0" smtClean="0"/>
                        <a:t> ready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900368"/>
              </p:ext>
            </p:extLst>
          </p:nvPr>
        </p:nvGraphicFramePr>
        <p:xfrm>
          <a:off x="5130800" y="4349237"/>
          <a:ext cx="3949700" cy="2018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Analisi</a:t>
                      </a:r>
                      <a:r>
                        <a:rPr lang="en-US" dirty="0" smtClean="0"/>
                        <a:t> in </a:t>
                      </a:r>
                      <a:r>
                        <a:rPr lang="en-US" dirty="0" err="1" smtClean="0"/>
                        <a:t>corso</a:t>
                      </a:r>
                      <a:endParaRPr lang="en-US" dirty="0"/>
                    </a:p>
                  </a:txBody>
                  <a:tcPr/>
                </a:tc>
              </a:tr>
              <a:tr h="436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The transition for factor </a:t>
                      </a:r>
                      <a:r>
                        <a:rPr lang="en-US" sz="1200" dirty="0" err="1" smtClean="0"/>
                        <a:t>F</a:t>
                      </a:r>
                      <a:r>
                        <a:rPr lang="en-US" sz="1200" baseline="-25000" dirty="0" err="1" smtClean="0">
                          <a:latin typeface="Symbol" charset="2"/>
                          <a:cs typeface="Symbol" charset="2"/>
                        </a:rPr>
                        <a:t>fh</a:t>
                      </a:r>
                      <a:r>
                        <a:rPr lang="en-US" sz="1200" baseline="0" dirty="0" smtClean="0">
                          <a:latin typeface="+mn-lt"/>
                          <a:cs typeface="Symbol" charset="2"/>
                        </a:rPr>
                        <a:t> from </a:t>
                      </a:r>
                      <a:r>
                        <a:rPr lang="en-US" sz="1200" baseline="0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sz="1200" baseline="0" dirty="0" err="1" smtClean="0">
                          <a:latin typeface="+mn-lt"/>
                          <a:cs typeface="Symbol" charset="2"/>
                          <a:sym typeface="Wingdings"/>
                        </a:rPr>
                        <a:t></a:t>
                      </a:r>
                      <a:r>
                        <a:rPr lang="en-US" sz="1200" baseline="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lang="en-US" sz="1200" baseline="0" dirty="0" smtClean="0"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aseline="30000" dirty="0" smtClean="0">
                          <a:latin typeface="+mn-lt"/>
                          <a:cs typeface="Symbol" charset="2"/>
                          <a:sym typeface="Wingdings"/>
                        </a:rPr>
                        <a:t>+</a:t>
                      </a:r>
                      <a:r>
                        <a:rPr lang="en-US" sz="1200" baseline="0" dirty="0" smtClean="0">
                          <a:latin typeface="+mn-lt"/>
                          <a:cs typeface="Symbol" charset="2"/>
                          <a:sym typeface="Wingdings"/>
                        </a:rPr>
                        <a:t> e</a:t>
                      </a:r>
                      <a:r>
                        <a:rPr lang="en-US" sz="1200" baseline="30000" dirty="0" smtClean="0">
                          <a:latin typeface="+mn-lt"/>
                          <a:cs typeface="Symbol" charset="2"/>
                          <a:sym typeface="Wingdings"/>
                        </a:rPr>
                        <a:t>-</a:t>
                      </a:r>
                      <a:r>
                        <a:rPr lang="en-US" sz="1200" baseline="0" dirty="0" smtClean="0">
                          <a:latin typeface="Symbol" charset="2"/>
                          <a:cs typeface="Symbol" charset="2"/>
                          <a:sym typeface="Wingdings"/>
                        </a:rPr>
                        <a:t> </a:t>
                      </a:r>
                      <a:endParaRPr lang="en-US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Search for light vector boson production in 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0" i="0" u="none" strike="noStrike" kern="1200" baseline="30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  <a:sym typeface="Wingdings"/>
                        </a:rPr>
                        <a:t>e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+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Symbol" charset="2"/>
                          <a:sym typeface="Wingdings"/>
                        </a:rPr>
                        <a:t>e</a:t>
                      </a:r>
                      <a:r>
                        <a:rPr kumimoji="0" lang="en-US" sz="1200" b="0" i="0" u="none" strike="noStrike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-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g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interactions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The charged </a:t>
                      </a:r>
                      <a:r>
                        <a:rPr lang="en-US" sz="1200" dirty="0" err="1" smtClean="0"/>
                        <a:t>Kaon</a:t>
                      </a:r>
                      <a:r>
                        <a:rPr lang="en-US" sz="1200" dirty="0" smtClean="0"/>
                        <a:t> Mass @ 5-7 </a:t>
                      </a:r>
                      <a:r>
                        <a:rPr lang="en-US" sz="1200" dirty="0" err="1" smtClean="0"/>
                        <a:t>KeV</a:t>
                      </a:r>
                      <a:r>
                        <a:rPr lang="en-US" sz="1200" dirty="0" smtClean="0"/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Light quark masses </a:t>
                      </a:r>
                      <a:r>
                        <a:rPr kumimoji="0" lang="en-US" sz="12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Dalitz plot study of </a:t>
                      </a:r>
                      <a:r>
                        <a:rPr kumimoji="0" lang="en-US" sz="1200" b="0" i="0" u="none" strike="noStrike" kern="1200" baseline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 h</a:t>
                      </a:r>
                      <a:r>
                        <a:rPr kumimoji="0" lang="en-US" sz="12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 3 </a:t>
                      </a:r>
                      <a:r>
                        <a:rPr kumimoji="0" lang="en-US" sz="1200" b="0" i="0" u="none" strike="noStrike" kern="1200" baseline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  <a:sym typeface="Wingdings"/>
                        </a:rPr>
                        <a:t>p</a:t>
                      </a:r>
                      <a:r>
                        <a:rPr kumimoji="0" lang="en-US" sz="12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 decay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V="1">
            <a:off x="3683000" y="5448300"/>
            <a:ext cx="116840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17900" y="3225800"/>
            <a:ext cx="635000" cy="165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263900" y="2654300"/>
            <a:ext cx="8890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263900" y="2247900"/>
            <a:ext cx="850900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58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61905</TotalTime>
  <Words>9182</Words>
  <Application>Microsoft Macintosh PowerPoint</Application>
  <PresentationFormat>On-screen Show (4:3)</PresentationFormat>
  <Paragraphs>2212</Paragraphs>
  <Slides>80</Slides>
  <Notes>16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Origin</vt:lpstr>
      <vt:lpstr>Worksheet</vt:lpstr>
      <vt:lpstr>Relazione coordinatore gruppo I al CL aperto del 1/7/2014</vt:lpstr>
      <vt:lpstr>Status: gruppo 1 LNF 2014</vt:lpstr>
      <vt:lpstr>Attivita’ 2014: ATLAS @ LNF</vt:lpstr>
      <vt:lpstr>ATLAS: m spectrometer upgrade: nSW </vt:lpstr>
      <vt:lpstr>Fast-Track trigger</vt:lpstr>
      <vt:lpstr>ATLAS: Analysis and Computing</vt:lpstr>
      <vt:lpstr>Utilizzo servizi II sem. 2014 ATLAS</vt:lpstr>
      <vt:lpstr>Richieste ATLAS per il 2015</vt:lpstr>
      <vt:lpstr>Attività 2014: KLOE-2</vt:lpstr>
      <vt:lpstr>KLOE-2: Risultati di fisica  2014 (I)</vt:lpstr>
      <vt:lpstr>KLOE-2: Risultati di fisica 2014 (II)</vt:lpstr>
      <vt:lpstr>KLOE-2: Detector and upgrades in one slide</vt:lpstr>
      <vt:lpstr>Richieste II semestre KLOE-2</vt:lpstr>
      <vt:lpstr>Richieste 2015 KLOE-2</vt:lpstr>
      <vt:lpstr>NA62 stato e prospettive</vt:lpstr>
      <vt:lpstr>LAV “Post-card”</vt:lpstr>
      <vt:lpstr>Responsabilità LNF per NA62</vt:lpstr>
      <vt:lpstr>Stato dell’installazione al CERN</vt:lpstr>
      <vt:lpstr>Stato costruzione A12</vt:lpstr>
      <vt:lpstr>Test delle schede di front end</vt:lpstr>
      <vt:lpstr>Stato dell’installazione al CERN</vt:lpstr>
      <vt:lpstr>Piano di lavoro 2014-2015</vt:lpstr>
      <vt:lpstr>Composizione gruppo 2015 (FTE, %)</vt:lpstr>
      <vt:lpstr>Attività e richieste 2015</vt:lpstr>
      <vt:lpstr>Anagrafica 2015: LHCb</vt:lpstr>
      <vt:lpstr>Attività 2015 LHCb: MWPC per upgrade</vt:lpstr>
      <vt:lpstr>Attività 2015 LHCb: GEM per l’upgrade</vt:lpstr>
      <vt:lpstr>Attività 2015 LHCb: analisi</vt:lpstr>
      <vt:lpstr>Richieste 2o sem. 2014 LHCb</vt:lpstr>
      <vt:lpstr>Richieste 2015 a CSN1: LHCb</vt:lpstr>
      <vt:lpstr>Richieste 2015 LHCb: proiezione</vt:lpstr>
      <vt:lpstr>Slide 33</vt:lpstr>
      <vt:lpstr>CMS: Attivita’ 2014 summary</vt:lpstr>
      <vt:lpstr>CMS: Attivita’ 2014</vt:lpstr>
      <vt:lpstr>CMS: Attivita’ 2014</vt:lpstr>
      <vt:lpstr>CMS: R&amp;D GEM Attivita’ 2014 -&gt; 2015</vt:lpstr>
      <vt:lpstr>Richieste servizi II semestre 2014: CMS</vt:lpstr>
      <vt:lpstr>Richieste CMS a CSN1 per 2015</vt:lpstr>
      <vt:lpstr>Richieste servizi 2015 CMS</vt:lpstr>
      <vt:lpstr>Profilo temporale impegni e FTE CMS LNF</vt:lpstr>
      <vt:lpstr>                      </vt:lpstr>
      <vt:lpstr>Slide 43</vt:lpstr>
      <vt:lpstr>Slide 44</vt:lpstr>
      <vt:lpstr>Slide 45</vt:lpstr>
      <vt:lpstr>Slide 46</vt:lpstr>
      <vt:lpstr>Slide 47</vt:lpstr>
      <vt:lpstr>Activity in 2014 at  LNF</vt:lpstr>
      <vt:lpstr>Richieste 2015 BES-III alla CSN1/INFN</vt:lpstr>
      <vt:lpstr>Richieste II semestre 2014 ai servizi LNF </vt:lpstr>
      <vt:lpstr>Richieste 2015 BES-III ai servizi LNF </vt:lpstr>
      <vt:lpstr>Belle-II - Attività in corso</vt:lpstr>
      <vt:lpstr>Slide 53</vt:lpstr>
      <vt:lpstr>Attività 2015</vt:lpstr>
      <vt:lpstr>Richieste Finanziarie e Supporto</vt:lpstr>
      <vt:lpstr>Il progetto Mu2e... in pillole</vt:lpstr>
      <vt:lpstr>Impatto di fisica di Mu2e</vt:lpstr>
      <vt:lpstr>Mu2e: il calorimetro elettromagnetico</vt:lpstr>
      <vt:lpstr>Attivita’  2014</vt:lpstr>
      <vt:lpstr>PMU2E: Richieste/obiettivi 2015</vt:lpstr>
      <vt:lpstr>Richieste servizi pMu2e, II sem. 2014</vt:lpstr>
      <vt:lpstr>Slide 62</vt:lpstr>
      <vt:lpstr>Slide 63</vt:lpstr>
      <vt:lpstr>Timeline</vt:lpstr>
      <vt:lpstr>Italian contribution: calorimeter calibration</vt:lpstr>
      <vt:lpstr>Slide 66</vt:lpstr>
      <vt:lpstr>Partecipazione Italiana e FTE (2015)</vt:lpstr>
      <vt:lpstr>Programma di Lavoro 2015</vt:lpstr>
      <vt:lpstr>Slide 69</vt:lpstr>
      <vt:lpstr>Bilancio CSN1 – lo storico</vt:lpstr>
      <vt:lpstr>Richieste/approvato Dotazioni LNF 2010</vt:lpstr>
      <vt:lpstr>Richieste/approvato Dotazioni LNF 2011</vt:lpstr>
      <vt:lpstr>Richieste/approvato Dotazioni LNF 2012</vt:lpstr>
      <vt:lpstr>Richieste/approvato Dotazioni LNF 2013</vt:lpstr>
      <vt:lpstr>Richieste/approvato Dotazioni LNF 2014</vt:lpstr>
      <vt:lpstr>Approccio alla spesa</vt:lpstr>
      <vt:lpstr>Profilo di spesa: stima al 1 luglio</vt:lpstr>
      <vt:lpstr>Prospettive per secondo semestre</vt:lpstr>
      <vt:lpstr>Gruppo 1 LNF nel 2015</vt:lpstr>
      <vt:lpstr>Conclusioni</vt:lpstr>
      <vt:lpstr>Richieste 2015 LHCb a CSN1: dettaglio MWPC</vt:lpstr>
    </vt:vector>
  </TitlesOfParts>
  <Company>LNF 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Relazione Referee COMPASS</dc:title>
  <dc:creator>Tommaso Spadaro</dc:creator>
  <cp:lastModifiedBy>Tommaso Spadaro</cp:lastModifiedBy>
  <cp:revision>392</cp:revision>
  <cp:lastPrinted>2014-06-30T17:04:03Z</cp:lastPrinted>
  <dcterms:created xsi:type="dcterms:W3CDTF">2014-06-26T07:22:09Z</dcterms:created>
  <dcterms:modified xsi:type="dcterms:W3CDTF">2014-07-01T10:05:18Z</dcterms:modified>
</cp:coreProperties>
</file>