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7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5" r:id="rId3"/>
    <p:sldId id="281" r:id="rId4"/>
    <p:sldId id="284" r:id="rId5"/>
    <p:sldId id="286" r:id="rId6"/>
    <p:sldId id="267" r:id="rId7"/>
    <p:sldId id="301" r:id="rId8"/>
    <p:sldId id="291" r:id="rId9"/>
    <p:sldId id="292" r:id="rId10"/>
    <p:sldId id="302" r:id="rId11"/>
    <p:sldId id="294" r:id="rId12"/>
    <p:sldId id="279" r:id="rId13"/>
    <p:sldId id="288" r:id="rId14"/>
    <p:sldId id="308" r:id="rId15"/>
    <p:sldId id="300" r:id="rId16"/>
    <p:sldId id="304" r:id="rId17"/>
    <p:sldId id="305" r:id="rId18"/>
    <p:sldId id="306" r:id="rId19"/>
    <p:sldId id="307" r:id="rId20"/>
    <p:sldId id="319" r:id="rId21"/>
    <p:sldId id="318" r:id="rId22"/>
    <p:sldId id="317" r:id="rId23"/>
    <p:sldId id="310" r:id="rId24"/>
    <p:sldId id="312" r:id="rId25"/>
    <p:sldId id="311" r:id="rId26"/>
    <p:sldId id="320" r:id="rId27"/>
    <p:sldId id="289" r:id="rId28"/>
    <p:sldId id="313" r:id="rId29"/>
    <p:sldId id="321" r:id="rId30"/>
    <p:sldId id="287" r:id="rId31"/>
    <p:sldId id="303" r:id="rId32"/>
    <p:sldId id="277" r:id="rId33"/>
    <p:sldId id="298" r:id="rId34"/>
    <p:sldId id="31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11" autoAdjust="0"/>
  </p:normalViewPr>
  <p:slideViewPr>
    <p:cSldViewPr snapToGrid="0" snapToObjects="1">
      <p:cViewPr>
        <p:scale>
          <a:sx n="114" d="100"/>
          <a:sy n="114" d="100"/>
        </p:scale>
        <p:origin x="-2296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49D-2AEB-024F-AB0E-A3F3F5022F79}" type="datetimeFigureOut">
              <a:rPr lang="en-US" smtClean="0"/>
              <a:t>6/26/14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248E5-E86C-9B41-8DB2-71F041519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3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78469-8A85-3A4B-827A-4BECF91AB5A4}" type="datetimeFigureOut">
              <a:rPr lang="en-US" smtClean="0"/>
              <a:t>6/26/14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51BD-BBF8-0B4F-9CF1-79EBD927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01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51BD-BBF8-0B4F-9CF1-79EBD92750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7/2/13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CHIPIX65 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AC29-E4AE-2F41-B9DB-D9448BD72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1AAC29-E4AE-2F41-B9DB-D9448BD72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AC29-E4AE-2F41-B9DB-D9448BD726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7/2/13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AC29-E4AE-2F41-B9DB-D9448BD726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AC29-E4AE-2F41-B9DB-D9448BD726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AC29-E4AE-2F41-B9DB-D9448BD726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AC29-E4AE-2F41-B9DB-D9448BD72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AC29-E4AE-2F41-B9DB-D9448BD726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7/2/13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61AAC29-E4AE-2F41-B9DB-D9448BD726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81" r:id="rId2"/>
    <p:sldLayoutId id="2147485182" r:id="rId3"/>
    <p:sldLayoutId id="2147485183" r:id="rId4"/>
    <p:sldLayoutId id="2147485184" r:id="rId5"/>
    <p:sldLayoutId id="2147485185" r:id="rId6"/>
    <p:sldLayoutId id="2147485186" r:id="rId7"/>
    <p:sldLayoutId id="2147485187" r:id="rId8"/>
    <p:sldLayoutId id="2147485188" r:id="rId9"/>
    <p:sldLayoutId id="2147485189" r:id="rId10"/>
    <p:sldLayoutId id="214748519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948799"/>
            <a:ext cx="6477000" cy="11740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F.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Palla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16" y="3196869"/>
            <a:ext cx="6477000" cy="13816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CHIPIX65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4910" y="5980268"/>
            <a:ext cx="625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CSN5 – </a:t>
            </a:r>
            <a:r>
              <a:rPr lang="en-US" dirty="0" err="1" smtClean="0"/>
              <a:t>Responsabile</a:t>
            </a:r>
            <a:r>
              <a:rPr lang="en-US" dirty="0" smtClean="0"/>
              <a:t> </a:t>
            </a:r>
            <a:r>
              <a:rPr lang="en-US" dirty="0" err="1" smtClean="0"/>
              <a:t>Nazionale</a:t>
            </a:r>
            <a:r>
              <a:rPr lang="en-US" dirty="0" smtClean="0"/>
              <a:t>:   L</a:t>
            </a:r>
            <a:r>
              <a:rPr lang="en-US" dirty="0" smtClean="0"/>
              <a:t>. </a:t>
            </a:r>
            <a:r>
              <a:rPr lang="en-US" dirty="0" err="1" smtClean="0"/>
              <a:t>Demaria</a:t>
            </a:r>
            <a:r>
              <a:rPr lang="en-US" dirty="0" smtClean="0"/>
              <a:t> (To)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9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5" y="533400"/>
            <a:ext cx="8229600" cy="762000"/>
          </a:xfrm>
        </p:spPr>
        <p:txBody>
          <a:bodyPr/>
          <a:lstStyle/>
          <a:p>
            <a:r>
              <a:rPr lang="en-GB" dirty="0" err="1" smtClean="0"/>
              <a:t>Analog</a:t>
            </a:r>
            <a:r>
              <a:rPr lang="en-GB" dirty="0" smtClean="0"/>
              <a:t> </a:t>
            </a:r>
            <a:r>
              <a:rPr lang="en-GB" dirty="0"/>
              <a:t>WG</a:t>
            </a:r>
            <a:br>
              <a:rPr lang="en-GB" dirty="0"/>
            </a:br>
            <a:r>
              <a:rPr lang="en-GB" sz="1400" dirty="0"/>
              <a:t>Evaluation, design and test of appropriate low power </a:t>
            </a:r>
            <a:r>
              <a:rPr lang="en-GB" sz="1400" dirty="0" err="1"/>
              <a:t>analog</a:t>
            </a:r>
            <a:r>
              <a:rPr lang="en-GB" sz="1400" dirty="0"/>
              <a:t> pixel Front-Ends</a:t>
            </a:r>
            <a:br>
              <a:rPr lang="en-GB" sz="1400" dirty="0"/>
            </a:br>
            <a:r>
              <a:rPr lang="en-GB" sz="1400" dirty="0"/>
              <a:t>Convener: Valerio Re, Bergamo/Pavia</a:t>
            </a:r>
            <a:br>
              <a:rPr lang="en-GB" sz="1400" dirty="0"/>
            </a:b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9269"/>
            <a:ext cx="5314381" cy="4656558"/>
          </a:xfrm>
        </p:spPr>
        <p:txBody>
          <a:bodyPr/>
          <a:lstStyle/>
          <a:p>
            <a:r>
              <a:rPr lang="en-GB" sz="1600" dirty="0" smtClean="0"/>
              <a:t>Activities </a:t>
            </a:r>
            <a:r>
              <a:rPr lang="en-GB" sz="1600" dirty="0" smtClean="0"/>
              <a:t>and status</a:t>
            </a:r>
          </a:p>
          <a:p>
            <a:pPr lvl="1"/>
            <a:r>
              <a:rPr lang="en-GB" sz="1400" dirty="0" err="1"/>
              <a:t>A</a:t>
            </a:r>
            <a:r>
              <a:rPr lang="en-GB" sz="1400" dirty="0" err="1" smtClean="0"/>
              <a:t>nalog</a:t>
            </a:r>
            <a:r>
              <a:rPr lang="en-GB" sz="1400" dirty="0" smtClean="0"/>
              <a:t> </a:t>
            </a:r>
            <a:r>
              <a:rPr lang="en-GB" sz="1400" dirty="0"/>
              <a:t>front-end </a:t>
            </a:r>
            <a:r>
              <a:rPr lang="en-GB" sz="1400" dirty="0" smtClean="0"/>
              <a:t>specifications</a:t>
            </a:r>
          </a:p>
          <a:p>
            <a:pPr lvl="2"/>
            <a:r>
              <a:rPr lang="en-GB" sz="1100" dirty="0" smtClean="0"/>
              <a:t>Planar, 3D sensors, capacitance, threshold, charge resolution, noise, </a:t>
            </a:r>
            <a:r>
              <a:rPr lang="en-GB" sz="1100" dirty="0" err="1" smtClean="0"/>
              <a:t>deadtime</a:t>
            </a:r>
            <a:r>
              <a:rPr lang="en-GB" sz="1100" dirty="0" smtClean="0"/>
              <a:t>, , </a:t>
            </a:r>
            <a:endParaRPr lang="en-GB" sz="1100" dirty="0"/>
          </a:p>
          <a:p>
            <a:pPr lvl="1"/>
            <a:r>
              <a:rPr lang="en-GB" sz="1400" dirty="0"/>
              <a:t>A</a:t>
            </a:r>
            <a:r>
              <a:rPr lang="en-GB" sz="1400" dirty="0" smtClean="0"/>
              <a:t>lternative architectures –implementations to be compared, designed and tested by different groups</a:t>
            </a:r>
          </a:p>
          <a:p>
            <a:pPr lvl="2"/>
            <a:r>
              <a:rPr lang="en-GB" sz="1100" dirty="0" smtClean="0"/>
              <a:t>TOT, ADC, Synchronous, Asynchronous, Threshold adjust, Auto zeroing, etc.</a:t>
            </a:r>
          </a:p>
          <a:p>
            <a:pPr lvl="1"/>
            <a:r>
              <a:rPr lang="en-GB" sz="1400" dirty="0" smtClean="0"/>
              <a:t>Design / prototyping of FE’s ongoing</a:t>
            </a:r>
          </a:p>
          <a:p>
            <a:r>
              <a:rPr lang="en-GB" sz="1600" dirty="0" smtClean="0"/>
              <a:t>Plans</a:t>
            </a:r>
          </a:p>
          <a:p>
            <a:pPr lvl="1"/>
            <a:r>
              <a:rPr lang="en-GB" sz="1400" dirty="0" smtClean="0"/>
              <a:t>Prototyping and test (with radiation) different FEs</a:t>
            </a:r>
          </a:p>
          <a:p>
            <a:pPr lvl="2"/>
            <a:r>
              <a:rPr lang="en-GB" sz="1100" dirty="0" smtClean="0"/>
              <a:t>Some FEs have already been prototyped</a:t>
            </a:r>
          </a:p>
          <a:p>
            <a:pPr lvl="2"/>
            <a:r>
              <a:rPr lang="en-GB" sz="1100" dirty="0" smtClean="0"/>
              <a:t>Others will be prototyped after the summer</a:t>
            </a:r>
          </a:p>
          <a:p>
            <a:pPr lvl="1"/>
            <a:r>
              <a:rPr lang="en-GB" sz="1400" dirty="0" smtClean="0"/>
              <a:t>Test, comparison and choice of most appropriate FE(s)</a:t>
            </a:r>
          </a:p>
          <a:p>
            <a:r>
              <a:rPr lang="it-IT" sz="1600" dirty="0" smtClean="0"/>
              <a:t>Bergamo-Pavia,</a:t>
            </a:r>
            <a:r>
              <a:rPr lang="en-US" sz="1600" dirty="0" smtClean="0"/>
              <a:t> Bonn, CERN</a:t>
            </a:r>
            <a:r>
              <a:rPr lang="en-US" sz="1600" dirty="0"/>
              <a:t>, </a:t>
            </a:r>
            <a:r>
              <a:rPr lang="en-US" sz="1600" dirty="0" smtClean="0"/>
              <a:t>CPPM, </a:t>
            </a:r>
            <a:r>
              <a:rPr lang="it-IT" sz="1600" dirty="0" smtClean="0"/>
              <a:t>Fermilab</a:t>
            </a:r>
            <a:r>
              <a:rPr lang="it-IT" sz="1600" dirty="0"/>
              <a:t>, </a:t>
            </a:r>
            <a:r>
              <a:rPr lang="en-US" sz="1600" dirty="0"/>
              <a:t>LBNL, </a:t>
            </a:r>
            <a:r>
              <a:rPr lang="it-IT" sz="1600" dirty="0" smtClean="0"/>
              <a:t>Prague IP/FNSPE-CTU, Torino.</a:t>
            </a: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363E-F10D-4F5B-A5C2-45443C8F885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368" y="1604594"/>
            <a:ext cx="3384366" cy="1981200"/>
          </a:xfrm>
          <a:prstGeom prst="rect">
            <a:avLst/>
          </a:prstGeom>
        </p:spPr>
      </p:pic>
      <p:pic>
        <p:nvPicPr>
          <p:cNvPr id="6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551" y="3140746"/>
            <a:ext cx="1629210" cy="1507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5580" y="1604594"/>
            <a:ext cx="2188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Krummenacher – TOT examples</a:t>
            </a:r>
            <a:endParaRPr lang="en-GB" sz="11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685" y="4975654"/>
            <a:ext cx="2438400" cy="165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4471" y="4267199"/>
            <a:ext cx="2190526" cy="90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865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726"/>
            <a:ext cx="8229600" cy="5058674"/>
          </a:xfrm>
        </p:spPr>
        <p:txBody>
          <a:bodyPr>
            <a:normAutofit/>
          </a:bodyPr>
          <a:lstStyle/>
          <a:p>
            <a:r>
              <a:rPr lang="en-GB" sz="1600" dirty="0" smtClean="0"/>
              <a:t>Activities </a:t>
            </a:r>
            <a:r>
              <a:rPr lang="en-GB" sz="1600" dirty="0" smtClean="0"/>
              <a:t>and status</a:t>
            </a:r>
          </a:p>
          <a:p>
            <a:pPr lvl="1"/>
            <a:r>
              <a:rPr lang="en-GB" sz="1400" dirty="0" smtClean="0"/>
              <a:t>Simulation framework based on system </a:t>
            </a:r>
            <a:r>
              <a:rPr lang="en-GB" sz="1400" dirty="0"/>
              <a:t>V</a:t>
            </a:r>
            <a:r>
              <a:rPr lang="en-GB" sz="1400" dirty="0" smtClean="0"/>
              <a:t>erilog and UVM </a:t>
            </a:r>
            <a:br>
              <a:rPr lang="en-GB" sz="1400" dirty="0" smtClean="0"/>
            </a:br>
            <a:r>
              <a:rPr lang="en-GB" sz="1400" dirty="0" smtClean="0"/>
              <a:t>(industry standard for ASIC design and verification)</a:t>
            </a:r>
          </a:p>
          <a:p>
            <a:pPr lvl="2"/>
            <a:r>
              <a:rPr lang="en-GB" sz="1100" dirty="0"/>
              <a:t>H</a:t>
            </a:r>
            <a:r>
              <a:rPr lang="en-GB" sz="1100" dirty="0" smtClean="0"/>
              <a:t>igh abstraction level down to detailed gate/transistor level</a:t>
            </a:r>
          </a:p>
          <a:p>
            <a:pPr lvl="2"/>
            <a:r>
              <a:rPr lang="en-GB" sz="1100" dirty="0" smtClean="0"/>
              <a:t>Benchmarked using FEI4 design</a:t>
            </a:r>
          </a:p>
          <a:p>
            <a:pPr lvl="1"/>
            <a:r>
              <a:rPr lang="en-GB" sz="1400" dirty="0" smtClean="0"/>
              <a:t>First basic version of framework available on common repository</a:t>
            </a:r>
          </a:p>
          <a:p>
            <a:pPr lvl="2"/>
            <a:r>
              <a:rPr lang="en-GB" sz="1200" dirty="0" smtClean="0"/>
              <a:t>Internal generation of appropriate hit patterns</a:t>
            </a:r>
          </a:p>
          <a:p>
            <a:pPr lvl="2"/>
            <a:r>
              <a:rPr lang="en-GB" sz="1200" dirty="0" smtClean="0"/>
              <a:t>Used for initial study of buffering architectures in pixel array</a:t>
            </a:r>
          </a:p>
          <a:p>
            <a:pPr lvl="1"/>
            <a:r>
              <a:rPr lang="en-GB" sz="1400" dirty="0" smtClean="0"/>
              <a:t>Integration with ROOT to import hits </a:t>
            </a:r>
            <a:br>
              <a:rPr lang="en-GB" sz="1400" dirty="0" smtClean="0"/>
            </a:br>
            <a:r>
              <a:rPr lang="en-GB" sz="1400" dirty="0" smtClean="0"/>
              <a:t>from detector simulations and for </a:t>
            </a:r>
            <a:br>
              <a:rPr lang="en-GB" sz="1400" dirty="0" smtClean="0"/>
            </a:br>
            <a:r>
              <a:rPr lang="en-GB" sz="1400" dirty="0" smtClean="0"/>
              <a:t>monitoring and analysing results.</a:t>
            </a:r>
          </a:p>
          <a:p>
            <a:r>
              <a:rPr lang="en-GB" sz="1600" dirty="0" smtClean="0"/>
              <a:t>Plans</a:t>
            </a:r>
          </a:p>
          <a:p>
            <a:pPr lvl="1"/>
            <a:r>
              <a:rPr lang="en-GB" sz="1400" dirty="0" smtClean="0"/>
              <a:t>Refine/finalize framework with detailed </a:t>
            </a:r>
            <a:br>
              <a:rPr lang="en-GB" sz="1400" dirty="0" smtClean="0"/>
            </a:br>
            <a:r>
              <a:rPr lang="en-GB" sz="1400" dirty="0" smtClean="0"/>
              <a:t>reference model of pixel chip</a:t>
            </a:r>
          </a:p>
          <a:p>
            <a:pPr lvl="1"/>
            <a:r>
              <a:rPr lang="en-GB" sz="1400" dirty="0" smtClean="0"/>
              <a:t>Import pixel hit patterns from </a:t>
            </a:r>
            <a:br>
              <a:rPr lang="en-GB" sz="1400" dirty="0" smtClean="0"/>
            </a:br>
            <a:r>
              <a:rPr lang="en-GB" sz="1400" dirty="0" smtClean="0"/>
              <a:t>detector Monte-</a:t>
            </a:r>
            <a:r>
              <a:rPr lang="en-GB" sz="1400" dirty="0"/>
              <a:t>C</a:t>
            </a:r>
            <a:r>
              <a:rPr lang="en-GB" sz="1400" dirty="0" smtClean="0"/>
              <a:t>arlo simulation</a:t>
            </a:r>
          </a:p>
          <a:p>
            <a:pPr lvl="1"/>
            <a:r>
              <a:rPr lang="en-GB" sz="1400" dirty="0"/>
              <a:t>M</a:t>
            </a:r>
            <a:r>
              <a:rPr lang="en-GB" sz="1400" dirty="0" smtClean="0"/>
              <a:t>odelling of different pixel chip </a:t>
            </a:r>
            <a:br>
              <a:rPr lang="en-GB" sz="1400" dirty="0" smtClean="0"/>
            </a:br>
            <a:r>
              <a:rPr lang="en-GB" sz="1400" dirty="0" smtClean="0"/>
              <a:t>architectures and optimization</a:t>
            </a:r>
          </a:p>
          <a:p>
            <a:pPr lvl="1"/>
            <a:r>
              <a:rPr lang="en-GB" sz="1400" dirty="0" smtClean="0"/>
              <a:t>Verification of final pixel chip</a:t>
            </a:r>
          </a:p>
          <a:p>
            <a:r>
              <a:rPr lang="en-GB" sz="1800" dirty="0" smtClean="0"/>
              <a:t>Bonn, CERN, Perugia</a:t>
            </a:r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8376393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Simulation/verification </a:t>
            </a:r>
            <a:r>
              <a:rPr lang="en-GB" dirty="0"/>
              <a:t>WG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Simulation and verification framework for complex pixel chips</a:t>
            </a:r>
            <a:br>
              <a:rPr lang="en-GB" sz="1600" dirty="0"/>
            </a:br>
            <a:r>
              <a:rPr lang="en-GB" sz="1600" dirty="0"/>
              <a:t>Convener: Tomasz </a:t>
            </a:r>
            <a:r>
              <a:rPr lang="en-GB" sz="1600" dirty="0" err="1"/>
              <a:t>Hemperek</a:t>
            </a:r>
            <a:r>
              <a:rPr lang="en-GB" sz="1600" dirty="0"/>
              <a:t>, Bonn</a:t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18" y="1252151"/>
            <a:ext cx="27569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40990" y="2819400"/>
            <a:ext cx="252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Buffer occupancy comparison between </a:t>
            </a:r>
          </a:p>
          <a:p>
            <a:r>
              <a:rPr lang="en-GB" sz="1000" dirty="0" smtClean="0"/>
              <a:t>simulation and analytical statistical model</a:t>
            </a:r>
            <a:endParaRPr lang="en-GB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21" y="3566984"/>
            <a:ext cx="4353435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9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48167"/>
            <a:ext cx="7076478" cy="1238521"/>
          </a:xfrm>
        </p:spPr>
        <p:txBody>
          <a:bodyPr>
            <a:normAutofit/>
          </a:bodyPr>
          <a:lstStyle/>
          <a:p>
            <a:r>
              <a:rPr lang="en-US" dirty="0" smtClean="0"/>
              <a:t>IP </a:t>
            </a:r>
            <a:r>
              <a:rPr lang="en-US" dirty="0"/>
              <a:t>WG</a:t>
            </a:r>
            <a:br>
              <a:rPr lang="en-US" dirty="0"/>
            </a:br>
            <a:r>
              <a:rPr lang="en-US" sz="1600" dirty="0"/>
              <a:t>convener: Jorgen </a:t>
            </a:r>
            <a:r>
              <a:rPr lang="en-US" sz="1600" dirty="0" err="1"/>
              <a:t>christiansen</a:t>
            </a:r>
            <a:r>
              <a:rPr lang="en-US" sz="1600" dirty="0"/>
              <a:t> (CERN)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331493" y="1686957"/>
            <a:ext cx="462531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 of 34 IP-block identified  in RD53, INFN has proposed to contribute at ~16 of </a:t>
            </a:r>
            <a:r>
              <a:rPr lang="en-US" sz="1600" dirty="0" smtClean="0"/>
              <a:t>them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Job shared with some institutes Organizing the work, others to Participate.</a:t>
            </a:r>
          </a:p>
          <a:p>
            <a:endParaRPr lang="en-US" sz="1600" dirty="0"/>
          </a:p>
          <a:p>
            <a:r>
              <a:rPr lang="en-US" sz="1600" b="1" dirty="0" smtClean="0">
                <a:solidFill>
                  <a:srgbClr val="FF0000"/>
                </a:solidFill>
              </a:rPr>
              <a:t>Pisa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organizes/participate: </a:t>
            </a:r>
            <a:r>
              <a:rPr lang="en-US" sz="1600" i="1" dirty="0"/>
              <a:t>VCO, SLVS drivers/receivers, </a:t>
            </a:r>
            <a:r>
              <a:rPr lang="en-US" sz="1600" i="1" dirty="0" smtClean="0"/>
              <a:t>(+ Dedicated </a:t>
            </a:r>
            <a:r>
              <a:rPr lang="en-US" sz="1600" i="1" dirty="0" err="1"/>
              <a:t>radhard</a:t>
            </a:r>
            <a:r>
              <a:rPr lang="en-US" sz="1600" i="1" dirty="0"/>
              <a:t>/compact digital library)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6" t="11725" r="-1916" b="-21117"/>
          <a:stretch/>
        </p:blipFill>
        <p:spPr>
          <a:xfrm rot="5400000">
            <a:off x="-1397269" y="1280887"/>
            <a:ext cx="6535771" cy="4618449"/>
          </a:xfrm>
        </p:spPr>
      </p:pic>
    </p:spTree>
    <p:extLst>
      <p:ext uri="{BB962C8B-B14F-4D97-AF65-F5344CB8AC3E}">
        <p14:creationId xmlns:p14="http://schemas.microsoft.com/office/powerpoint/2010/main" val="363556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82384"/>
            <a:ext cx="7530919" cy="457849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IP-block submission </a:t>
            </a:r>
            <a:r>
              <a:rPr lang="en-US" dirty="0" smtClean="0"/>
              <a:t>(2x2 mm</a:t>
            </a:r>
            <a:r>
              <a:rPr lang="en-US" baseline="30000" dirty="0" smtClean="0"/>
              <a:t>2</a:t>
            </a:r>
            <a:r>
              <a:rPr lang="en-US" dirty="0" smtClean="0"/>
              <a:t>)-  </a:t>
            </a:r>
            <a:r>
              <a:rPr lang="en-US" b="1" dirty="0" smtClean="0"/>
              <a:t>October 2014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SLVDS 		(Pavia)</a:t>
            </a:r>
          </a:p>
          <a:p>
            <a:pPr lvl="1"/>
            <a:r>
              <a:rPr lang="en-US" dirty="0" smtClean="0"/>
              <a:t>Band-Gap 		(Pavia, Milano)</a:t>
            </a:r>
          </a:p>
          <a:p>
            <a:pPr lvl="1"/>
            <a:r>
              <a:rPr lang="en-US" dirty="0" smtClean="0"/>
              <a:t>SRAM		(Milano)</a:t>
            </a:r>
          </a:p>
          <a:p>
            <a:pPr lvl="1"/>
            <a:r>
              <a:rPr lang="en-US" dirty="0" smtClean="0"/>
              <a:t>DAC 	</a:t>
            </a:r>
            <a:r>
              <a:rPr lang="en-US" dirty="0" smtClean="0"/>
              <a:t>	(Bari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u="sng" dirty="0" smtClean="0"/>
              <a:t>Analog Very Front End submission </a:t>
            </a:r>
            <a:r>
              <a:rPr lang="en-US" dirty="0"/>
              <a:t>(2x2 mm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="1" dirty="0"/>
              <a:t>-  October </a:t>
            </a:r>
            <a:r>
              <a:rPr lang="en-US" b="1" dirty="0" smtClean="0"/>
              <a:t>2014</a:t>
            </a:r>
          </a:p>
          <a:p>
            <a:pPr lvl="1"/>
            <a:r>
              <a:rPr lang="en-US" dirty="0" smtClean="0"/>
              <a:t>Synchronous, Auto-zeroing, FAST </a:t>
            </a:r>
            <a:r>
              <a:rPr lang="en-US" dirty="0" err="1" smtClean="0"/>
              <a:t>ToT</a:t>
            </a:r>
            <a:r>
              <a:rPr lang="en-US" dirty="0"/>
              <a:t> </a:t>
            </a:r>
            <a:r>
              <a:rPr lang="en-US" dirty="0" smtClean="0"/>
              <a:t> analog front end  	(Torino)</a:t>
            </a:r>
          </a:p>
          <a:p>
            <a:pPr lvl="1"/>
            <a:r>
              <a:rPr lang="en-US" dirty="0" smtClean="0"/>
              <a:t>Asynchronous analog front end 			(Pavia)</a:t>
            </a:r>
          </a:p>
          <a:p>
            <a:pPr marL="228600" lvl="1" indent="0">
              <a:buNone/>
            </a:pPr>
            <a:r>
              <a:rPr lang="en-US" dirty="0" smtClean="0"/>
              <a:t>Analog readout: max (12x12) pixels +  Matrix: (12x32) pixel </a:t>
            </a:r>
            <a:endParaRPr lang="en-US" dirty="0"/>
          </a:p>
          <a:p>
            <a:r>
              <a:rPr lang="en-US" dirty="0" smtClean="0"/>
              <a:t>In the pipeline</a:t>
            </a:r>
          </a:p>
          <a:p>
            <a:pPr lvl="1"/>
            <a:r>
              <a:rPr lang="en-US" dirty="0" smtClean="0"/>
              <a:t>IP blocks: </a:t>
            </a:r>
          </a:p>
          <a:p>
            <a:pPr lvl="2"/>
            <a:r>
              <a:rPr lang="en-US" dirty="0" smtClean="0"/>
              <a:t>ADC (Bari), </a:t>
            </a:r>
            <a:r>
              <a:rPr lang="en-US" b="1" dirty="0" err="1" smtClean="0">
                <a:solidFill>
                  <a:srgbClr val="FF0000"/>
                </a:solidFill>
              </a:rPr>
              <a:t>Serialiser</a:t>
            </a:r>
            <a:r>
              <a:rPr lang="en-US" b="1" dirty="0" smtClean="0">
                <a:solidFill>
                  <a:srgbClr val="FF0000"/>
                </a:solidFill>
              </a:rPr>
              <a:t> (Pisa)</a:t>
            </a:r>
            <a:r>
              <a:rPr lang="en-US" dirty="0" smtClean="0"/>
              <a:t>,  Digital Logic </a:t>
            </a:r>
            <a:r>
              <a:rPr lang="en-US" dirty="0" err="1" smtClean="0"/>
              <a:t>RAdHard</a:t>
            </a:r>
            <a:r>
              <a:rPr lang="en-US" dirty="0" smtClean="0"/>
              <a:t> (Milano)</a:t>
            </a:r>
          </a:p>
          <a:p>
            <a:pPr lvl="1"/>
            <a:r>
              <a:rPr lang="en-US" b="1" dirty="0" smtClean="0"/>
              <a:t>Pixel-Matrix with complex synthetized digital logic </a:t>
            </a:r>
            <a:r>
              <a:rPr lang="en-US" dirty="0" smtClean="0"/>
              <a:t>(pixel and readout)    [Torino, </a:t>
            </a:r>
            <a:r>
              <a:rPr lang="en-US" b="1" dirty="0" smtClean="0">
                <a:solidFill>
                  <a:srgbClr val="FF0000"/>
                </a:solidFill>
              </a:rPr>
              <a:t>Pisa,</a:t>
            </a:r>
            <a:r>
              <a:rPr lang="en-US" dirty="0" smtClean="0"/>
              <a:t> Pavia, Milano]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CHIPIX65 2014 submissions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3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 WG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Newly defined WG. No work yet done.</a:t>
            </a:r>
          </a:p>
          <a:p>
            <a:r>
              <a:rPr lang="en-GB" sz="2400" dirty="0" smtClean="0"/>
              <a:t>Defining </a:t>
            </a:r>
            <a:r>
              <a:rPr lang="en-GB" sz="2400" dirty="0" smtClean="0"/>
              <a:t>and implementing readout and control interfaces</a:t>
            </a:r>
          </a:p>
          <a:p>
            <a:r>
              <a:rPr lang="en-GB" sz="2400" dirty="0" smtClean="0"/>
              <a:t>Convener: </a:t>
            </a:r>
            <a:r>
              <a:rPr lang="en-GB" sz="2400" dirty="0" smtClean="0"/>
              <a:t>Roberto </a:t>
            </a:r>
            <a:r>
              <a:rPr lang="en-GB" sz="2400" dirty="0" err="1" smtClean="0"/>
              <a:t>Beccherle</a:t>
            </a:r>
            <a:r>
              <a:rPr lang="en-GB" sz="2400" dirty="0" smtClean="0"/>
              <a:t> (Pisa) </a:t>
            </a:r>
          </a:p>
          <a:p>
            <a:pPr lvl="1"/>
            <a:r>
              <a:rPr lang="en-GB" sz="2200" dirty="0" smtClean="0"/>
              <a:t>TBA this Thursday	</a:t>
            </a:r>
            <a:endParaRPr lang="en-GB" sz="2200" dirty="0" smtClean="0"/>
          </a:p>
          <a:p>
            <a:r>
              <a:rPr lang="en-GB" sz="2400" dirty="0" smtClean="0"/>
              <a:t>Plans</a:t>
            </a:r>
            <a:endParaRPr lang="en-GB" sz="2400" dirty="0" smtClean="0"/>
          </a:p>
          <a:p>
            <a:pPr lvl="1"/>
            <a:r>
              <a:rPr lang="en-GB" sz="2000" dirty="0" smtClean="0"/>
              <a:t>Defining readout and control protocols</a:t>
            </a:r>
          </a:p>
          <a:p>
            <a:pPr lvl="1"/>
            <a:r>
              <a:rPr lang="en-GB" sz="2000" dirty="0" smtClean="0"/>
              <a:t>Implement/verify IO blocks for pixel chip</a:t>
            </a:r>
          </a:p>
          <a:p>
            <a:pPr lvl="1"/>
            <a:r>
              <a:rPr lang="en-GB" sz="2000" dirty="0" smtClean="0"/>
              <a:t>Standardized pixel test systems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363E-F10D-4F5B-A5C2-45443C8F88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4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Studio di un trigger </a:t>
            </a:r>
            <a:r>
              <a:rPr lang="en-US" dirty="0" smtClean="0"/>
              <a:t>self-seeded di </a:t>
            </a:r>
            <a:r>
              <a:rPr lang="en-US" dirty="0"/>
              <a:t>primo </a:t>
            </a:r>
            <a:r>
              <a:rPr lang="en-US" dirty="0" err="1"/>
              <a:t>livello</a:t>
            </a:r>
            <a:r>
              <a:rPr lang="en-US" dirty="0"/>
              <a:t> con </a:t>
            </a:r>
            <a:r>
              <a:rPr lang="en-US" dirty="0" err="1"/>
              <a:t>i</a:t>
            </a:r>
            <a:r>
              <a:rPr lang="en-US" dirty="0"/>
              <a:t> pixel</a:t>
            </a:r>
          </a:p>
          <a:p>
            <a:pPr lvl="1"/>
            <a:r>
              <a:rPr lang="en-US" dirty="0"/>
              <a:t>K. </a:t>
            </a:r>
            <a:r>
              <a:rPr lang="en-US" dirty="0" err="1"/>
              <a:t>Androsov</a:t>
            </a:r>
            <a:r>
              <a:rPr lang="en-US" dirty="0"/>
              <a:t>, M. T. </a:t>
            </a:r>
            <a:r>
              <a:rPr lang="en-US" dirty="0" err="1"/>
              <a:t>Grippo</a:t>
            </a:r>
            <a:r>
              <a:rPr lang="en-US" dirty="0"/>
              <a:t>, A. </a:t>
            </a:r>
            <a:r>
              <a:rPr lang="en-US" dirty="0" err="1"/>
              <a:t>Rizzi</a:t>
            </a:r>
            <a:r>
              <a:rPr lang="en-US" dirty="0"/>
              <a:t>, S. </a:t>
            </a:r>
            <a:r>
              <a:rPr lang="en-US" dirty="0" err="1"/>
              <a:t>Donato</a:t>
            </a:r>
            <a:r>
              <a:rPr lang="en-US" dirty="0"/>
              <a:t>, M. A. </a:t>
            </a:r>
            <a:r>
              <a:rPr lang="en-US" dirty="0" err="1"/>
              <a:t>Ciocci</a:t>
            </a:r>
            <a:r>
              <a:rPr lang="en-US" dirty="0"/>
              <a:t>, F. </a:t>
            </a:r>
            <a:r>
              <a:rPr lang="en-US" dirty="0" err="1"/>
              <a:t>Palla</a:t>
            </a:r>
            <a:r>
              <a:rPr lang="en-US" dirty="0"/>
              <a:t>, G. </a:t>
            </a:r>
            <a:r>
              <a:rPr lang="en-US" dirty="0" err="1" smtClean="0"/>
              <a:t>Bagliesi</a:t>
            </a:r>
            <a:endParaRPr lang="en-US" dirty="0" smtClean="0"/>
          </a:p>
          <a:p>
            <a:r>
              <a:rPr lang="en-US" dirty="0" err="1" smtClean="0"/>
              <a:t>Logica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pixel per la prima </a:t>
            </a:r>
            <a:r>
              <a:rPr lang="en-US" dirty="0" err="1" smtClean="0"/>
              <a:t>sottomissione</a:t>
            </a:r>
            <a:endParaRPr lang="en-US" dirty="0" smtClean="0"/>
          </a:p>
          <a:p>
            <a:pPr lvl="1"/>
            <a:r>
              <a:rPr lang="en-US" dirty="0" smtClean="0"/>
              <a:t>F. </a:t>
            </a:r>
            <a:r>
              <a:rPr lang="en-US" dirty="0" err="1" smtClean="0"/>
              <a:t>Morsani</a:t>
            </a:r>
            <a:endParaRPr lang="en-US" dirty="0"/>
          </a:p>
          <a:p>
            <a:r>
              <a:rPr lang="en-US" dirty="0" err="1" smtClean="0"/>
              <a:t>Disegno</a:t>
            </a:r>
            <a:r>
              <a:rPr lang="en-US" dirty="0" smtClean="0"/>
              <a:t> di </a:t>
            </a:r>
            <a:r>
              <a:rPr lang="en-US" dirty="0" err="1" smtClean="0"/>
              <a:t>alcuni</a:t>
            </a:r>
            <a:r>
              <a:rPr lang="en-US" dirty="0" smtClean="0"/>
              <a:t> IP cores</a:t>
            </a:r>
          </a:p>
          <a:p>
            <a:pPr lvl="1"/>
            <a:r>
              <a:rPr lang="en-US" dirty="0" smtClean="0"/>
              <a:t>G. </a:t>
            </a:r>
            <a:r>
              <a:rPr lang="en-US" dirty="0" err="1" smtClean="0"/>
              <a:t>Magazz</a:t>
            </a:r>
            <a:r>
              <a:rPr lang="en-US" dirty="0" err="1" smtClean="0"/>
              <a:t>ù</a:t>
            </a:r>
            <a:r>
              <a:rPr lang="en-US" dirty="0" smtClean="0"/>
              <a:t> – M. Miller (UCSB) </a:t>
            </a:r>
            <a:endParaRPr lang="en-US" dirty="0" smtClean="0"/>
          </a:p>
          <a:p>
            <a:r>
              <a:rPr lang="en-US" dirty="0" err="1" smtClean="0"/>
              <a:t>Disegno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 di clustering </a:t>
            </a:r>
            <a:r>
              <a:rPr lang="en-US" dirty="0" err="1" smtClean="0"/>
              <a:t>sul</a:t>
            </a:r>
            <a:r>
              <a:rPr lang="en-US" dirty="0" smtClean="0"/>
              <a:t> chip</a:t>
            </a:r>
          </a:p>
          <a:p>
            <a:pPr lvl="1"/>
            <a:r>
              <a:rPr lang="en-US" dirty="0" smtClean="0"/>
              <a:t>M. </a:t>
            </a:r>
            <a:r>
              <a:rPr lang="en-US" dirty="0" err="1" smtClean="0"/>
              <a:t>Minuti</a:t>
            </a:r>
            <a:r>
              <a:rPr lang="en-US" dirty="0" smtClean="0"/>
              <a:t>, G. </a:t>
            </a:r>
            <a:r>
              <a:rPr lang="en-US" dirty="0" err="1" smtClean="0"/>
              <a:t>Magazz</a:t>
            </a:r>
            <a:r>
              <a:rPr lang="en-US" dirty="0" err="1" smtClean="0"/>
              <a:t>ù</a:t>
            </a:r>
            <a:r>
              <a:rPr lang="en-US" dirty="0" smtClean="0"/>
              <a:t>, F. </a:t>
            </a:r>
            <a:r>
              <a:rPr lang="en-US" dirty="0" err="1" smtClean="0"/>
              <a:t>Palla</a:t>
            </a:r>
            <a:endParaRPr lang="en-US" dirty="0" smtClean="0"/>
          </a:p>
          <a:p>
            <a:r>
              <a:rPr lang="en-US" dirty="0" err="1" smtClean="0"/>
              <a:t>Attivit</a:t>
            </a:r>
            <a:r>
              <a:rPr lang="en-US" dirty="0" err="1" smtClean="0"/>
              <a:t>à</a:t>
            </a:r>
            <a:r>
              <a:rPr lang="en-US" dirty="0" smtClean="0"/>
              <a:t> di </a:t>
            </a:r>
            <a:r>
              <a:rPr lang="en-US" dirty="0" err="1" smtClean="0"/>
              <a:t>acquisizione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(DAQ)</a:t>
            </a:r>
          </a:p>
          <a:p>
            <a:pPr lvl="1"/>
            <a:r>
              <a:rPr lang="en-US" dirty="0" smtClean="0"/>
              <a:t>F. </a:t>
            </a:r>
            <a:r>
              <a:rPr lang="en-US" dirty="0" err="1" smtClean="0"/>
              <a:t>Morsani</a:t>
            </a:r>
            <a:r>
              <a:rPr lang="en-US" dirty="0" smtClean="0"/>
              <a:t>, M. </a:t>
            </a:r>
            <a:r>
              <a:rPr lang="en-US" dirty="0" err="1" smtClean="0"/>
              <a:t>Minuti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Attivit</a:t>
            </a:r>
            <a:r>
              <a:rPr lang="en-US" dirty="0" err="1" smtClean="0"/>
              <a:t>à</a:t>
            </a:r>
            <a:r>
              <a:rPr lang="en-US" dirty="0" smtClean="0"/>
              <a:t> 2013-14 a Pisa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0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to 3 prongs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0660" indent="-361639">
              <a:buFont typeface="+mj-lt"/>
              <a:buAutoNum type="arabicPeriod"/>
            </a:pPr>
            <a:r>
              <a:rPr lang="en-US" sz="1700" dirty="0">
                <a:solidFill>
                  <a:srgbClr val="0000FF"/>
                </a:solidFill>
              </a:rPr>
              <a:t>Identify triplets in a pixel chip of compatible cluster size in first two layers (using beam spot as a third point is in effect a </a:t>
            </a:r>
            <a:r>
              <a:rPr lang="en-US" sz="1700" dirty="0" err="1">
                <a:solidFill>
                  <a:srgbClr val="0000FF"/>
                </a:solidFill>
              </a:rPr>
              <a:t>p</a:t>
            </a:r>
            <a:r>
              <a:rPr lang="en-US" sz="1700" baseline="-25000" dirty="0" err="1">
                <a:solidFill>
                  <a:srgbClr val="0000FF"/>
                </a:solidFill>
              </a:rPr>
              <a:t>T</a:t>
            </a:r>
            <a:r>
              <a:rPr lang="en-US" sz="1700" dirty="0">
                <a:solidFill>
                  <a:srgbClr val="0000FF"/>
                </a:solidFill>
              </a:rPr>
              <a:t> cut) </a:t>
            </a:r>
          </a:p>
          <a:p>
            <a:pPr marL="390660" indent="-361639">
              <a:buFont typeface="+mj-lt"/>
              <a:buAutoNum type="arabicPeriod"/>
            </a:pPr>
            <a:r>
              <a:rPr lang="en-US" sz="1700" dirty="0">
                <a:solidFill>
                  <a:srgbClr val="0000FF"/>
                </a:solidFill>
              </a:rPr>
              <a:t>Look for compatible triplets in the third layer and form all track combinations, requiring ≥2 </a:t>
            </a:r>
            <a:r>
              <a:rPr lang="en-US" sz="1700" dirty="0" err="1">
                <a:solidFill>
                  <a:srgbClr val="0000FF"/>
                </a:solidFill>
              </a:rPr>
              <a:t>GeV</a:t>
            </a:r>
            <a:r>
              <a:rPr lang="en-US" sz="1700" dirty="0">
                <a:solidFill>
                  <a:srgbClr val="0000FF"/>
                </a:solidFill>
              </a:rPr>
              <a:t> track </a:t>
            </a:r>
            <a:r>
              <a:rPr lang="en-US" sz="1700" dirty="0" err="1">
                <a:solidFill>
                  <a:srgbClr val="0000FF"/>
                </a:solidFill>
              </a:rPr>
              <a:t>p</a:t>
            </a:r>
            <a:r>
              <a:rPr lang="en-US" sz="1700" baseline="-25000" dirty="0" err="1">
                <a:solidFill>
                  <a:srgbClr val="0000FF"/>
                </a:solidFill>
              </a:rPr>
              <a:t>T</a:t>
            </a:r>
            <a:r>
              <a:rPr lang="en-US" sz="1700" dirty="0" err="1">
                <a:solidFill>
                  <a:srgbClr val="0000FF"/>
                </a:solidFill>
              </a:rPr>
              <a:t>.</a:t>
            </a:r>
            <a:endParaRPr lang="en-US" sz="1700" dirty="0">
              <a:solidFill>
                <a:srgbClr val="0000FF"/>
              </a:solidFill>
            </a:endParaRPr>
          </a:p>
          <a:p>
            <a:pPr marL="390660" indent="-361639">
              <a:buFont typeface="+mj-lt"/>
              <a:buAutoNum type="arabicPeriod"/>
            </a:pPr>
            <a:r>
              <a:rPr lang="en-US" sz="1700" dirty="0">
                <a:solidFill>
                  <a:srgbClr val="0000FF"/>
                </a:solidFill>
              </a:rPr>
              <a:t>Estimate tau decay vertex position in both R-Z and R-Phi planes.</a:t>
            </a:r>
          </a:p>
          <a:p>
            <a:pPr marL="390660" indent="-361639">
              <a:buFont typeface="+mj-lt"/>
              <a:buAutoNum type="arabicPeriod"/>
            </a:pPr>
            <a:endParaRPr lang="en-US" sz="1700" dirty="0">
              <a:solidFill>
                <a:srgbClr val="0000FF"/>
              </a:solidFill>
            </a:endParaRPr>
          </a:p>
          <a:p>
            <a:pPr marL="390660" indent="-361639">
              <a:buFont typeface="+mj-lt"/>
              <a:buAutoNum type="arabicPeriod"/>
            </a:pPr>
            <a:endParaRPr lang="en-US" sz="1700" dirty="0">
              <a:solidFill>
                <a:srgbClr val="0000FF"/>
              </a:solidFill>
            </a:endParaRPr>
          </a:p>
          <a:p>
            <a:pPr marL="390660" indent="-361639">
              <a:buFont typeface="+mj-lt"/>
              <a:buAutoNum type="arabicPeriod"/>
            </a:pPr>
            <a:endParaRPr lang="en-US" sz="1700" dirty="0">
              <a:solidFill>
                <a:srgbClr val="0000FF"/>
              </a:solidFill>
            </a:endParaRPr>
          </a:p>
          <a:p>
            <a:pPr marL="390660" indent="-361639">
              <a:buFont typeface="+mj-lt"/>
              <a:buAutoNum type="arabicPeriod"/>
            </a:pPr>
            <a:endParaRPr lang="en-US" sz="17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8235D-0C84-3E42-9B5D-D3955265B08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349" b="9164"/>
          <a:stretch/>
        </p:blipFill>
        <p:spPr>
          <a:xfrm>
            <a:off x="381647" y="2602402"/>
            <a:ext cx="7796733" cy="3617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3658" y="5999570"/>
            <a:ext cx="4176173" cy="497732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L1 rate 300 kHz  and 75% efficiency with L1-tracks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Or factor 4 reduction of L1 </a:t>
            </a:r>
            <a:r>
              <a:rPr lang="en-US" sz="1400" dirty="0" err="1">
                <a:solidFill>
                  <a:srgbClr val="FF0000"/>
                </a:solidFill>
              </a:rPr>
              <a:t>Calo</a:t>
            </a:r>
            <a:r>
              <a:rPr lang="en-US" sz="1400" dirty="0">
                <a:solidFill>
                  <a:srgbClr val="FF0000"/>
                </a:solidFill>
              </a:rPr>
              <a:t> Trigger at 40 </a:t>
            </a:r>
            <a:r>
              <a:rPr lang="en-US" sz="1400" dirty="0" err="1">
                <a:solidFill>
                  <a:srgbClr val="FF0000"/>
                </a:solidFill>
              </a:rPr>
              <a:t>GeV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831446">
            <a:off x="5837809" y="368784"/>
            <a:ext cx="3121079" cy="341919"/>
          </a:xfrm>
          <a:prstGeom prst="rect">
            <a:avLst/>
          </a:prstGeom>
          <a:solidFill>
            <a:srgbClr val="FFFF00"/>
          </a:solidFill>
        </p:spPr>
        <p:txBody>
          <a:bodyPr wrap="none" lIns="64291" tIns="32146" rIns="64291" bIns="32146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M. T. </a:t>
            </a:r>
            <a:r>
              <a:rPr lang="en-US" b="1" dirty="0" err="1" smtClean="0">
                <a:solidFill>
                  <a:srgbClr val="FF0000"/>
                </a:solidFill>
              </a:rPr>
              <a:t>Grippo</a:t>
            </a:r>
            <a:r>
              <a:rPr lang="en-US" b="1" dirty="0" smtClean="0">
                <a:solidFill>
                  <a:srgbClr val="FF0000"/>
                </a:solidFill>
              </a:rPr>
              <a:t>, K. </a:t>
            </a:r>
            <a:r>
              <a:rPr lang="en-US" b="1" dirty="0" err="1" smtClean="0">
                <a:solidFill>
                  <a:srgbClr val="FF0000"/>
                </a:solidFill>
              </a:rPr>
              <a:t>Androsov</a:t>
            </a:r>
            <a:r>
              <a:rPr lang="en-US" b="1" dirty="0" smtClean="0">
                <a:solidFill>
                  <a:srgbClr val="FF0000"/>
                </a:solidFill>
              </a:rPr>
              <a:t> et al.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4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to 3 </a:t>
            </a:r>
            <a:r>
              <a:rPr lang="en-US" dirty="0" smtClean="0"/>
              <a:t>pro: Data </a:t>
            </a:r>
            <a:r>
              <a:rPr lang="en-US" dirty="0" smtClean="0"/>
              <a:t>rate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9" t="16322" r="2579" b="6305"/>
          <a:stretch/>
        </p:blipFill>
        <p:spPr>
          <a:xfrm>
            <a:off x="1" y="1917754"/>
            <a:ext cx="9144000" cy="42303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8235D-0C84-3E42-9B5D-D3955265B0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1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primary vertex reconstruction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52" t="9450" r="453" b="2036"/>
          <a:stretch/>
        </p:blipFill>
        <p:spPr>
          <a:xfrm>
            <a:off x="0" y="1593468"/>
            <a:ext cx="6653628" cy="48704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8235D-0C84-3E42-9B5D-D3955265B08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831446">
            <a:off x="6538746" y="5738570"/>
            <a:ext cx="1938025" cy="341919"/>
          </a:xfrm>
          <a:prstGeom prst="rect">
            <a:avLst/>
          </a:prstGeom>
          <a:solidFill>
            <a:srgbClr val="FFFF00"/>
          </a:solidFill>
        </p:spPr>
        <p:txBody>
          <a:bodyPr wrap="none" lIns="64291" tIns="32146" rIns="64291" bIns="32146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A. </a:t>
            </a:r>
            <a:r>
              <a:rPr lang="en-US" b="1" dirty="0" err="1" smtClean="0">
                <a:solidFill>
                  <a:srgbClr val="FF0000"/>
                </a:solidFill>
              </a:rPr>
              <a:t>Rizzi</a:t>
            </a:r>
            <a:r>
              <a:rPr lang="en-US" b="1" dirty="0" smtClean="0">
                <a:solidFill>
                  <a:srgbClr val="FF0000"/>
                </a:solidFill>
              </a:rPr>
              <a:t>, S. </a:t>
            </a:r>
            <a:r>
              <a:rPr lang="en-US" b="1" dirty="0" err="1" smtClean="0">
                <a:solidFill>
                  <a:srgbClr val="FF0000"/>
                </a:solidFill>
              </a:rPr>
              <a:t>Donato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60" y="1991995"/>
            <a:ext cx="3288540" cy="23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3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78" y="1607672"/>
            <a:ext cx="8407893" cy="4407408"/>
          </a:xfrm>
        </p:spPr>
        <p:txBody>
          <a:bodyPr/>
          <a:lstStyle/>
          <a:p>
            <a:r>
              <a:rPr lang="en-US" sz="2200" dirty="0"/>
              <a:t>Algorithm uses pixel cluster information only from chips in the line-of-sight of jets </a:t>
            </a:r>
          </a:p>
          <a:p>
            <a:pPr lvl="1"/>
            <a:r>
              <a:rPr lang="en-US" sz="1700" dirty="0" smtClean="0"/>
              <a:t>Read </a:t>
            </a:r>
            <a:r>
              <a:rPr lang="en-US" sz="1700" dirty="0"/>
              <a:t>full pixel information for a subset of the detector (reduction x 5-10) only for </a:t>
            </a:r>
            <a:r>
              <a:rPr lang="en-US" sz="1700" dirty="0" err="1"/>
              <a:t>Calo</a:t>
            </a:r>
            <a:r>
              <a:rPr lang="en-US" sz="1700" dirty="0"/>
              <a:t>-jets with some threshold as L0-trigger (and if latency allows)</a:t>
            </a:r>
          </a:p>
          <a:p>
            <a:pPr marL="716582" lvl="1" indent="-361639"/>
            <a:r>
              <a:rPr lang="en-US" sz="1700" dirty="0"/>
              <a:t>Performance depends on Jet ET. Typical reduction factors ~5 with ~90% efficiency. </a:t>
            </a:r>
          </a:p>
          <a:p>
            <a:pPr marL="997857" lvl="2" indent="-361639"/>
            <a:r>
              <a:rPr lang="en-US" sz="1700" b="1" dirty="0" smtClean="0">
                <a:solidFill>
                  <a:srgbClr val="3366FF"/>
                </a:solidFill>
              </a:rPr>
              <a:t>HOWEVER: </a:t>
            </a:r>
            <a:r>
              <a:rPr lang="en-US" sz="1700" b="1" dirty="0">
                <a:solidFill>
                  <a:srgbClr val="3366FF"/>
                </a:solidFill>
              </a:rPr>
              <a:t>does not do better than L1 Tracks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696" y="4095262"/>
            <a:ext cx="2902132" cy="2527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65520" y="4053064"/>
            <a:ext cx="2088992" cy="281327"/>
          </a:xfrm>
          <a:prstGeom prst="rect">
            <a:avLst/>
          </a:prstGeom>
          <a:solidFill>
            <a:schemeClr val="bg1"/>
          </a:solidFill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400" dirty="0"/>
              <a:t>~4 mm resolution (RMS)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primary vertex reconstruction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8235D-0C84-3E42-9B5D-D3955265B08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1994" t="30136" r="2724" b="13428"/>
          <a:stretch/>
        </p:blipFill>
        <p:spPr>
          <a:xfrm>
            <a:off x="1867186" y="5053483"/>
            <a:ext cx="2880909" cy="14286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35686" y="4363524"/>
            <a:ext cx="3346614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Similar resolution with L1-Tracks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4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01" y="1815803"/>
            <a:ext cx="7969079" cy="43103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Design of innovative electronics in strategic area of INFN, using </a:t>
            </a:r>
            <a:r>
              <a:rPr lang="en-US" dirty="0"/>
              <a:t>the “novel” CMOS 65nm </a:t>
            </a:r>
            <a:r>
              <a:rPr lang="en-US" dirty="0" smtClean="0"/>
              <a:t>technology, with a large participation of INFN</a:t>
            </a:r>
            <a:r>
              <a:rPr lang="en-US" dirty="0"/>
              <a:t>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INFN is one of founding members of RD53,  an international collaboration for the R&amp;D phase of an innovative chip for the pixel detector of ATLAS and CMS at HL_LHC, and the goals of RD53  are the main focus of CHIPIX65 milestones: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Small </a:t>
            </a:r>
            <a:r>
              <a:rPr lang="en-GB" sz="2000" dirty="0">
                <a:solidFill>
                  <a:srgbClr val="FF0000"/>
                </a:solidFill>
              </a:rPr>
              <a:t>pixels: 	50x50um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  <a:r>
              <a:rPr lang="en-GB" sz="2000" dirty="0">
                <a:solidFill>
                  <a:srgbClr val="FF0000"/>
                </a:solidFill>
              </a:rPr>
              <a:t> (25x100um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  <a:r>
              <a:rPr lang="en-GB" sz="20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Large chips:	&gt;2cm x 2cm ( ~1 billion transistors)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Hit rates:		~2 GHz/cm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Radiation:	1Grad, 10</a:t>
            </a:r>
            <a:r>
              <a:rPr lang="en-GB" sz="2000" baseline="30000" dirty="0">
                <a:solidFill>
                  <a:srgbClr val="FF0000"/>
                </a:solidFill>
              </a:rPr>
              <a:t>16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neu</a:t>
            </a:r>
            <a:r>
              <a:rPr lang="en-GB" sz="2000" dirty="0">
                <a:solidFill>
                  <a:srgbClr val="FF0000"/>
                </a:solidFill>
              </a:rPr>
              <a:t>/cm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  <a:r>
              <a:rPr lang="en-GB" sz="2000" dirty="0">
                <a:solidFill>
                  <a:srgbClr val="FF0000"/>
                </a:solidFill>
              </a:rPr>
              <a:t> (unprecedented)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Trigger: 		1MHz, 10us (~100x buffering and readout)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Low power - Low mass </a:t>
            </a:r>
            <a:r>
              <a:rPr lang="en-GB" sz="2000" dirty="0" smtClean="0">
                <a:solidFill>
                  <a:srgbClr val="FF0000"/>
                </a:solidFill>
              </a:rPr>
              <a:t>systems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9166"/>
            <a:ext cx="65083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for CHIPIX65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949" y="31191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0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Lavoro</a:t>
            </a:r>
            <a:r>
              <a:rPr lang="en-US" dirty="0" smtClean="0"/>
              <a:t> a Pisa (F. </a:t>
            </a:r>
            <a:r>
              <a:rPr lang="en-US" dirty="0" err="1" smtClean="0"/>
              <a:t>Morsani</a:t>
            </a:r>
            <a:r>
              <a:rPr lang="en-US" dirty="0" smtClean="0"/>
              <a:t>) e Torino</a:t>
            </a:r>
          </a:p>
          <a:p>
            <a:pPr lvl="1"/>
            <a:r>
              <a:rPr lang="en-US" dirty="0" err="1" smtClean="0"/>
              <a:t>Misura</a:t>
            </a:r>
            <a:r>
              <a:rPr lang="en-US" dirty="0" smtClean="0"/>
              <a:t> del </a:t>
            </a:r>
            <a:r>
              <a:rPr lang="en-US" dirty="0" err="1" smtClean="0"/>
              <a:t>ToT</a:t>
            </a:r>
            <a:r>
              <a:rPr lang="en-US" dirty="0" smtClean="0"/>
              <a:t> con un clock </a:t>
            </a:r>
            <a:r>
              <a:rPr lang="en-US" dirty="0" err="1" smtClean="0"/>
              <a:t>generato</a:t>
            </a:r>
            <a:r>
              <a:rPr lang="en-US" dirty="0" smtClean="0"/>
              <a:t> </a:t>
            </a:r>
            <a:r>
              <a:rPr lang="en-US" dirty="0" err="1" smtClean="0"/>
              <a:t>internamente</a:t>
            </a:r>
            <a:r>
              <a:rPr lang="en-US" dirty="0" smtClean="0"/>
              <a:t> al pixel</a:t>
            </a:r>
          </a:p>
          <a:p>
            <a:pPr lvl="1"/>
            <a:r>
              <a:rPr lang="en-US" dirty="0" err="1" smtClean="0"/>
              <a:t>Simulazione</a:t>
            </a:r>
            <a:r>
              <a:rPr lang="en-US" dirty="0" smtClean="0"/>
              <a:t> e </a:t>
            </a:r>
            <a:r>
              <a:rPr lang="en-US" dirty="0" err="1" smtClean="0"/>
              <a:t>ottimizzazione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celle</a:t>
            </a:r>
            <a:endParaRPr lang="en-US" dirty="0"/>
          </a:p>
          <a:p>
            <a:pPr lvl="1"/>
            <a:r>
              <a:rPr lang="en-US" dirty="0" smtClean="0"/>
              <a:t>Layout con </a:t>
            </a:r>
            <a:r>
              <a:rPr lang="en-US" dirty="0" err="1" smtClean="0"/>
              <a:t>il</a:t>
            </a:r>
            <a:r>
              <a:rPr lang="en-US" dirty="0" smtClean="0"/>
              <a:t> DK TSMC</a:t>
            </a:r>
          </a:p>
          <a:p>
            <a:pPr lvl="1"/>
            <a:r>
              <a:rPr lang="en-US" dirty="0" err="1" smtClean="0"/>
              <a:t>Realizzazione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matrice</a:t>
            </a:r>
            <a:endParaRPr lang="en-US" dirty="0" smtClean="0"/>
          </a:p>
          <a:p>
            <a:pPr lvl="1"/>
            <a:r>
              <a:rPr lang="en-US" dirty="0" smtClean="0"/>
              <a:t>Test bench e </a:t>
            </a:r>
            <a:r>
              <a:rPr lang="en-US" dirty="0" err="1" smtClean="0"/>
              <a:t>sviluppo</a:t>
            </a:r>
            <a:r>
              <a:rPr lang="en-US" dirty="0" smtClean="0"/>
              <a:t> del firmware </a:t>
            </a:r>
          </a:p>
          <a:p>
            <a:pPr lvl="2"/>
            <a:r>
              <a:rPr lang="en-US" dirty="0" err="1" smtClean="0"/>
              <a:t>Riutilizzo</a:t>
            </a:r>
            <a:r>
              <a:rPr lang="en-US" dirty="0" smtClean="0"/>
              <a:t> e </a:t>
            </a:r>
            <a:r>
              <a:rPr lang="en-US" dirty="0" err="1" smtClean="0"/>
              <a:t>riadattamento</a:t>
            </a:r>
            <a:r>
              <a:rPr lang="en-US" dirty="0" smtClean="0"/>
              <a:t> </a:t>
            </a:r>
            <a:r>
              <a:rPr lang="en-US" dirty="0" err="1" smtClean="0"/>
              <a:t>scheda</a:t>
            </a:r>
            <a:r>
              <a:rPr lang="en-US" dirty="0" smtClean="0"/>
              <a:t> M. </a:t>
            </a:r>
            <a:r>
              <a:rPr lang="en-US" dirty="0" err="1" smtClean="0"/>
              <a:t>Minuti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err="1" smtClean="0"/>
              <a:t>Lavoro</a:t>
            </a:r>
            <a:r>
              <a:rPr lang="en-US" dirty="0" smtClean="0"/>
              <a:t> </a:t>
            </a:r>
            <a:r>
              <a:rPr lang="en-US" dirty="0" err="1" smtClean="0"/>
              <a:t>fatto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d </a:t>
            </a:r>
            <a:r>
              <a:rPr lang="en-US" dirty="0" err="1" smtClean="0"/>
              <a:t>oggi</a:t>
            </a:r>
            <a:endParaRPr lang="en-US" dirty="0" smtClean="0"/>
          </a:p>
          <a:p>
            <a:pPr lvl="1"/>
            <a:r>
              <a:rPr lang="it-IT" dirty="0"/>
              <a:t>disegno del circuito funzionante in </a:t>
            </a:r>
            <a:r>
              <a:rPr lang="it-IT" dirty="0" err="1"/>
              <a:t>ToT</a:t>
            </a:r>
            <a:r>
              <a:rPr lang="it-IT" dirty="0"/>
              <a:t> e </a:t>
            </a:r>
            <a:r>
              <a:rPr lang="it-IT" dirty="0" err="1"/>
              <a:t>binary</a:t>
            </a:r>
            <a:r>
              <a:rPr lang="it-IT" dirty="0"/>
              <a:t> (registrazione del solo hit) mode</a:t>
            </a:r>
          </a:p>
          <a:p>
            <a:pPr lvl="1"/>
            <a:r>
              <a:rPr lang="it-IT" dirty="0"/>
              <a:t>setup simulazione </a:t>
            </a:r>
            <a:r>
              <a:rPr lang="it-IT" dirty="0" err="1"/>
              <a:t>mixed</a:t>
            </a:r>
            <a:r>
              <a:rPr lang="it-IT" dirty="0"/>
              <a:t>-mode (</a:t>
            </a:r>
            <a:r>
              <a:rPr lang="it-IT" dirty="0" err="1"/>
              <a:t>Verilog-Spectre</a:t>
            </a:r>
            <a:r>
              <a:rPr lang="it-IT" dirty="0"/>
              <a:t>): stimoli digitali e </a:t>
            </a:r>
            <a:r>
              <a:rPr lang="it-IT" dirty="0" err="1"/>
              <a:t>readout</a:t>
            </a:r>
            <a:r>
              <a:rPr lang="it-IT" dirty="0"/>
              <a:t> in </a:t>
            </a:r>
            <a:r>
              <a:rPr lang="it-IT" dirty="0" err="1"/>
              <a:t>Verilog</a:t>
            </a:r>
            <a:r>
              <a:rPr lang="it-IT" dirty="0"/>
              <a:t>, circuito dei pixel in </a:t>
            </a:r>
            <a:r>
              <a:rPr lang="it-IT" dirty="0" err="1"/>
              <a:t>Spectre</a:t>
            </a:r>
            <a:r>
              <a:rPr lang="it-IT" dirty="0"/>
              <a:t> (</a:t>
            </a:r>
            <a:r>
              <a:rPr lang="it-IT" dirty="0" err="1"/>
              <a:t>analog</a:t>
            </a:r>
            <a:r>
              <a:rPr lang="it-IT" dirty="0"/>
              <a:t> simulator) </a:t>
            </a:r>
          </a:p>
          <a:p>
            <a:pPr lvl="1"/>
            <a:r>
              <a:rPr lang="it-IT" dirty="0"/>
              <a:t>simulazione e </a:t>
            </a:r>
            <a:r>
              <a:rPr lang="it-IT" dirty="0" err="1"/>
              <a:t>debugging</a:t>
            </a:r>
            <a:r>
              <a:rPr lang="it-IT" dirty="0"/>
              <a:t> del singolo pixel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Logica</a:t>
            </a:r>
            <a:r>
              <a:rPr lang="en-US" sz="2000" dirty="0"/>
              <a:t> </a:t>
            </a:r>
            <a:r>
              <a:rPr lang="en-US" sz="2000" dirty="0" err="1"/>
              <a:t>nel</a:t>
            </a:r>
            <a:r>
              <a:rPr lang="en-US" sz="2000" dirty="0"/>
              <a:t> pixel per la prima </a:t>
            </a:r>
            <a:r>
              <a:rPr lang="en-US" sz="2000" dirty="0" err="1" smtClean="0"/>
              <a:t>sottomissione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F. </a:t>
            </a:r>
            <a:r>
              <a:rPr lang="en-US" sz="2000" dirty="0" err="1" smtClean="0"/>
              <a:t>Morsani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18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37320"/>
          </a:xfrm>
        </p:spPr>
        <p:txBody>
          <a:bodyPr>
            <a:noAutofit/>
          </a:bodyPr>
          <a:lstStyle/>
          <a:p>
            <a:r>
              <a:rPr lang="it-IT" sz="1200" dirty="0" smtClean="0"/>
              <a:t>Simulazione, 5 eventi singolo pixel in vari casi, </a:t>
            </a:r>
            <a:br>
              <a:rPr lang="it-IT" sz="1200" dirty="0" smtClean="0"/>
            </a:br>
            <a:r>
              <a:rPr lang="it-IT" sz="1200" dirty="0" smtClean="0"/>
              <a:t>si vede bene il clock del </a:t>
            </a:r>
            <a:r>
              <a:rPr lang="it-IT" sz="1200" dirty="0" err="1" smtClean="0"/>
              <a:t>ToT</a:t>
            </a:r>
            <a:r>
              <a:rPr lang="it-IT" sz="1200" dirty="0" smtClean="0"/>
              <a:t> e il caso di </a:t>
            </a:r>
            <a:r>
              <a:rPr lang="it-IT" sz="1200" dirty="0" err="1" smtClean="0"/>
              <a:t>timeout</a:t>
            </a:r>
            <a:r>
              <a:rPr lang="it-IT" sz="1200" dirty="0" smtClean="0"/>
              <a:t> nel conteggio del </a:t>
            </a:r>
            <a:r>
              <a:rPr lang="it-IT" sz="1200" dirty="0" err="1" smtClean="0"/>
              <a:t>ToT</a:t>
            </a:r>
            <a:endParaRPr lang="it-IT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95" y="692696"/>
            <a:ext cx="916749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>
            <a:off x="5652120" y="620688"/>
            <a:ext cx="792088" cy="33843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DE0-AD7D-4560-8D4E-61D349F2BD4F}" type="slidenum">
              <a:rPr lang="it-IT" smtClean="0"/>
              <a:t>21</a:t>
            </a:fld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2195736" y="620688"/>
            <a:ext cx="936104" cy="41764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Footer Placeholder 2"/>
          <p:cNvSpPr txBox="1">
            <a:spLocks/>
          </p:cNvSpPr>
          <p:nvPr/>
        </p:nvSpPr>
        <p:spPr>
          <a:xfrm>
            <a:off x="3200400" y="641426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CHIPIX65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0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Cosa </a:t>
            </a:r>
            <a:r>
              <a:rPr lang="it-IT" sz="3600" dirty="0" err="1" smtClean="0"/>
              <a:t>c’e’</a:t>
            </a:r>
            <a:r>
              <a:rPr lang="it-IT" sz="3600" dirty="0" smtClean="0"/>
              <a:t> da fare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864"/>
            <a:ext cx="8784976" cy="5040560"/>
          </a:xfrm>
        </p:spPr>
        <p:txBody>
          <a:bodyPr>
            <a:normAutofit/>
          </a:bodyPr>
          <a:lstStyle/>
          <a:p>
            <a:r>
              <a:rPr lang="it-IT" dirty="0" smtClean="0"/>
              <a:t>circuito da definire nei dettagli: ulteriori bit di configurazione, decisioni finali sul metodo di </a:t>
            </a:r>
            <a:r>
              <a:rPr lang="it-IT" dirty="0" err="1" smtClean="0"/>
              <a:t>readout</a:t>
            </a:r>
            <a:r>
              <a:rPr lang="it-IT" dirty="0" smtClean="0"/>
              <a:t>, </a:t>
            </a:r>
            <a:r>
              <a:rPr lang="it-IT" dirty="0" err="1" smtClean="0"/>
              <a:t>buffering</a:t>
            </a:r>
            <a:r>
              <a:rPr lang="it-IT" dirty="0" smtClean="0"/>
              <a:t> di segnali globali, organizzazione della matrice, ecc.</a:t>
            </a:r>
          </a:p>
          <a:p>
            <a:r>
              <a:rPr lang="it-IT" dirty="0" smtClean="0"/>
              <a:t>finire simulazioni con circuito attuale e quello finale, con singolo e doppio pixel (test intercomunicazione e </a:t>
            </a:r>
            <a:r>
              <a:rPr lang="it-IT" dirty="0" err="1" smtClean="0"/>
              <a:t>readout</a:t>
            </a:r>
            <a:r>
              <a:rPr lang="it-IT" dirty="0" smtClean="0"/>
              <a:t>) </a:t>
            </a:r>
          </a:p>
          <a:p>
            <a:r>
              <a:rPr lang="it-IT" dirty="0" smtClean="0"/>
              <a:t>layout pixel e matrice</a:t>
            </a:r>
          </a:p>
          <a:p>
            <a:r>
              <a:rPr lang="it-IT" dirty="0" smtClean="0"/>
              <a:t>validazione globale e generazione </a:t>
            </a:r>
            <a:r>
              <a:rPr lang="it-IT" dirty="0" err="1" smtClean="0"/>
              <a:t>files</a:t>
            </a:r>
            <a:r>
              <a:rPr lang="it-IT" dirty="0" smtClean="0"/>
              <a:t> per l’integrazione</a:t>
            </a:r>
          </a:p>
          <a:p>
            <a:r>
              <a:rPr lang="it-IT" dirty="0" smtClean="0"/>
              <a:t>DAQ: in base alla lista dei segnali necessari vedere cosa </a:t>
            </a:r>
            <a:r>
              <a:rPr lang="it-IT" dirty="0" err="1" smtClean="0"/>
              <a:t>c’e’</a:t>
            </a:r>
            <a:r>
              <a:rPr lang="it-IT" dirty="0" smtClean="0"/>
              <a:t> da modificare in </a:t>
            </a:r>
            <a:r>
              <a:rPr lang="it-IT" dirty="0" err="1" smtClean="0"/>
              <a:t>cio’</a:t>
            </a:r>
            <a:r>
              <a:rPr lang="it-IT" dirty="0" smtClean="0"/>
              <a:t> che </a:t>
            </a:r>
            <a:r>
              <a:rPr lang="it-IT" dirty="0" err="1" smtClean="0"/>
              <a:t>e’</a:t>
            </a:r>
            <a:r>
              <a:rPr lang="it-IT" dirty="0" smtClean="0"/>
              <a:t> disponibile; </a:t>
            </a:r>
            <a:r>
              <a:rPr lang="it-IT" i="1" u="sng" dirty="0" err="1" smtClean="0">
                <a:solidFill>
                  <a:srgbClr val="3366FF"/>
                </a:solidFill>
              </a:rPr>
              <a:t>sharing</a:t>
            </a:r>
            <a:r>
              <a:rPr lang="it-IT" i="1" u="sng" dirty="0" smtClean="0">
                <a:solidFill>
                  <a:srgbClr val="3366FF"/>
                </a:solidFill>
              </a:rPr>
              <a:t> con </a:t>
            </a:r>
            <a:r>
              <a:rPr lang="it-IT" i="1" u="sng" dirty="0" err="1" smtClean="0">
                <a:solidFill>
                  <a:srgbClr val="3366FF"/>
                </a:solidFill>
              </a:rPr>
              <a:t>PIXfel</a:t>
            </a:r>
            <a:r>
              <a:rPr lang="it-IT" i="1" u="sng" dirty="0" smtClean="0">
                <a:solidFill>
                  <a:srgbClr val="3366FF"/>
                </a:solidFill>
              </a:rPr>
              <a:t> che intende usare lo stesso sistema</a:t>
            </a:r>
            <a:r>
              <a:rPr lang="it-IT" i="1" u="sng" dirty="0" smtClean="0">
                <a:solidFill>
                  <a:srgbClr val="3366FF"/>
                </a:solidFill>
              </a:rPr>
              <a:t>.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endParaRPr lang="it-IT" i="1" u="sng" dirty="0" smtClean="0">
              <a:solidFill>
                <a:srgbClr val="3366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DE0-AD7D-4560-8D4E-61D349F2BD4F}" type="slidenum">
              <a:rPr lang="it-IT" smtClean="0"/>
              <a:t>22</a:t>
            </a:fld>
            <a:endParaRPr lang="it-I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</p:spPr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51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the reduction in data rate if a </a:t>
            </a:r>
            <a:r>
              <a:rPr lang="en-US" dirty="0" err="1" smtClean="0"/>
              <a:t>clusterization</a:t>
            </a:r>
            <a:r>
              <a:rPr lang="en-US" dirty="0" smtClean="0"/>
              <a:t> is performed in some Macro-regions before shipping data to the periphery</a:t>
            </a:r>
          </a:p>
          <a:p>
            <a:pPr lvl="1"/>
            <a:r>
              <a:rPr lang="en-US" dirty="0" smtClean="0"/>
              <a:t>Clear gain in data volume reduction (up to 70% in some regions)</a:t>
            </a:r>
          </a:p>
          <a:p>
            <a:pPr lvl="1"/>
            <a:r>
              <a:rPr lang="en-US" dirty="0" smtClean="0"/>
              <a:t>Currently evaluating the </a:t>
            </a:r>
            <a:r>
              <a:rPr lang="en-US" dirty="0" err="1" smtClean="0"/>
              <a:t>clusterization</a:t>
            </a:r>
            <a:r>
              <a:rPr lang="en-US" dirty="0" smtClean="0"/>
              <a:t> logic and the power, to compare with default option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clustering on chip</a:t>
            </a:r>
            <a:br>
              <a:rPr lang="en-US" dirty="0" smtClean="0"/>
            </a:br>
            <a:r>
              <a:rPr lang="en-US" sz="1600" dirty="0" smtClean="0"/>
              <a:t>M. </a:t>
            </a:r>
            <a:r>
              <a:rPr lang="en-US" sz="1600" dirty="0" err="1" smtClean="0"/>
              <a:t>Minuti</a:t>
            </a:r>
            <a:r>
              <a:rPr lang="en-US" sz="1600" dirty="0" smtClean="0"/>
              <a:t> – G. </a:t>
            </a:r>
            <a:r>
              <a:rPr lang="en-US" sz="1600" dirty="0" err="1" smtClean="0"/>
              <a:t>Magazzù</a:t>
            </a:r>
            <a:endParaRPr lang="en-US" sz="1600" dirty="0"/>
          </a:p>
        </p:txBody>
      </p:sp>
      <p:graphicFrame>
        <p:nvGraphicFramePr>
          <p:cNvPr id="5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01394"/>
              </p:ext>
            </p:extLst>
          </p:nvPr>
        </p:nvGraphicFramePr>
        <p:xfrm>
          <a:off x="1469105" y="3767606"/>
          <a:ext cx="6508416" cy="2002766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944770"/>
                <a:gridCol w="1259692"/>
                <a:gridCol w="1300070"/>
                <a:gridCol w="1173391"/>
                <a:gridCol w="780746"/>
                <a:gridCol w="1049747"/>
              </a:tblGrid>
              <a:tr h="746115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Macro </a:t>
                      </a:r>
                      <a:r>
                        <a:rPr lang="it-IT" sz="1200" dirty="0" err="1" smtClean="0"/>
                        <a:t>Region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size</a:t>
                      </a:r>
                      <a:r>
                        <a:rPr lang="it-IT" sz="1200" dirty="0" smtClean="0"/>
                        <a:t> </a:t>
                      </a:r>
                    </a:p>
                    <a:p>
                      <a:r>
                        <a:rPr lang="it-IT" sz="1200" dirty="0" smtClean="0"/>
                        <a:t>(m X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dirty="0" smtClean="0"/>
                        <a:t>n)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Baricenter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spatial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Accuracy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Total </a:t>
                      </a:r>
                      <a:r>
                        <a:rPr lang="it-IT" sz="1200" dirty="0" err="1" smtClean="0"/>
                        <a:t>bits</a:t>
                      </a:r>
                      <a:r>
                        <a:rPr lang="it-IT" sz="1200" dirty="0" smtClean="0"/>
                        <a:t>/cluster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Totalbits</a:t>
                      </a:r>
                      <a:r>
                        <a:rPr lang="it-IT" sz="1200" dirty="0" smtClean="0"/>
                        <a:t>/</a:t>
                      </a:r>
                      <a:r>
                        <a:rPr lang="it-IT" sz="1200" dirty="0" err="1" smtClean="0"/>
                        <a:t>Firedpixel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DVR</a:t>
                      </a:r>
                      <a:r>
                        <a:rPr lang="it-IT" sz="1200" baseline="30000" dirty="0" err="1" smtClean="0"/>
                        <a:t>*</a:t>
                      </a:r>
                      <a:endParaRPr lang="it-IT" sz="1200" dirty="0" smtClean="0"/>
                    </a:p>
                    <a:p>
                      <a:r>
                        <a:rPr lang="it-IT" sz="1200" dirty="0" err="1" smtClean="0"/>
                        <a:t>Mean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DVR</a:t>
                      </a:r>
                      <a:r>
                        <a:rPr lang="it-IT" sz="1200" baseline="30000" dirty="0" smtClean="0"/>
                        <a:t>*</a:t>
                      </a:r>
                      <a:endParaRPr lang="it-IT" sz="1200" dirty="0" smtClean="0"/>
                    </a:p>
                    <a:p>
                      <a:r>
                        <a:rPr lang="it-IT" sz="1200" smtClean="0"/>
                        <a:t>StdDev</a:t>
                      </a:r>
                      <a:endParaRPr lang="it-IT" sz="1200" dirty="0"/>
                    </a:p>
                  </a:txBody>
                  <a:tcPr/>
                </a:tc>
              </a:tr>
              <a:tr h="34010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8 X 8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1/4 P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34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20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0.58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0.39</a:t>
                      </a:r>
                      <a:endParaRPr lang="it-IT" sz="1200" dirty="0"/>
                    </a:p>
                  </a:txBody>
                  <a:tcPr/>
                </a:tc>
              </a:tr>
              <a:tr h="30551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8 X 8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1/6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38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20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0.65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0.44</a:t>
                      </a:r>
                      <a:endParaRPr lang="it-IT" sz="1200" dirty="0"/>
                    </a:p>
                  </a:txBody>
                  <a:tcPr/>
                </a:tc>
              </a:tr>
              <a:tr h="30551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16 X 16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1/4 P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38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42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0.31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0.21</a:t>
                      </a:r>
                      <a:endParaRPr lang="it-IT" sz="1200" dirty="0"/>
                    </a:p>
                  </a:txBody>
                  <a:tcPr/>
                </a:tc>
              </a:tr>
              <a:tr h="30551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16 X 16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1/6 P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42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42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0.34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0.23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083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IP-cores for high speed </a:t>
            </a:r>
            <a:r>
              <a:rPr lang="en-US" dirty="0" smtClean="0"/>
              <a:t>links</a:t>
            </a:r>
            <a:br>
              <a:rPr lang="en-US" dirty="0" smtClean="0"/>
            </a:br>
            <a:r>
              <a:rPr lang="en-US" sz="1600" dirty="0" smtClean="0"/>
              <a:t>G. </a:t>
            </a:r>
            <a:r>
              <a:rPr lang="en-US" sz="1600" dirty="0" err="1" smtClean="0"/>
              <a:t>Magazz</a:t>
            </a:r>
            <a:r>
              <a:rPr lang="en-US" sz="1600" dirty="0" err="1" smtClean="0"/>
              <a:t>ù</a:t>
            </a:r>
            <a:r>
              <a:rPr lang="en-US" sz="1600" dirty="0" smtClean="0"/>
              <a:t> – M. Miller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45" y="1578955"/>
            <a:ext cx="8593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 smtClean="0"/>
              <a:t>Cell based SER/DES in CMOS 65nm </a:t>
            </a:r>
            <a:endParaRPr lang="en-US" dirty="0" smtClean="0"/>
          </a:p>
          <a:p>
            <a:r>
              <a:rPr lang="en-US" dirty="0" smtClean="0"/>
              <a:t>Ready </a:t>
            </a:r>
            <a:r>
              <a:rPr lang="en-US" dirty="0" smtClean="0"/>
              <a:t>for the CHIPIX65 submission in fall 2014</a:t>
            </a:r>
          </a:p>
          <a:p>
            <a:pPr lvl="1"/>
            <a:r>
              <a:rPr lang="en-US" dirty="0" smtClean="0"/>
              <a:t>RTL preliminary synthesis </a:t>
            </a:r>
            <a:r>
              <a:rPr lang="en-US" dirty="0" smtClean="0"/>
              <a:t>completed</a:t>
            </a:r>
          </a:p>
          <a:p>
            <a:pPr lvl="2"/>
            <a:r>
              <a:rPr lang="en-US" dirty="0" smtClean="0"/>
              <a:t>SER @ 2GHz</a:t>
            </a:r>
            <a:endParaRPr lang="en-US" dirty="0" smtClean="0"/>
          </a:p>
          <a:p>
            <a:pPr lvl="3"/>
            <a:r>
              <a:rPr lang="en-US" dirty="0"/>
              <a:t>Worst                </a:t>
            </a:r>
            <a:r>
              <a:rPr lang="en-US" dirty="0" smtClean="0"/>
              <a:t>1.4 </a:t>
            </a:r>
            <a:r>
              <a:rPr lang="en-US" dirty="0" err="1"/>
              <a:t>mW</a:t>
            </a:r>
            <a:endParaRPr lang="en-US" dirty="0"/>
          </a:p>
          <a:p>
            <a:pPr lvl="3"/>
            <a:r>
              <a:rPr lang="de-DE" dirty="0"/>
              <a:t>Best                  </a:t>
            </a:r>
            <a:r>
              <a:rPr lang="de-DE" dirty="0" smtClean="0"/>
              <a:t>1.6 mW</a:t>
            </a:r>
            <a:endParaRPr lang="en-US" dirty="0" smtClean="0"/>
          </a:p>
          <a:p>
            <a:pPr lvl="2"/>
            <a:r>
              <a:rPr lang="en-US" dirty="0" smtClean="0"/>
              <a:t>DES @2GHz</a:t>
            </a:r>
            <a:endParaRPr lang="en-US" dirty="0" smtClean="0"/>
          </a:p>
          <a:p>
            <a:pPr lvl="3"/>
            <a:r>
              <a:rPr lang="de-DE" dirty="0" err="1"/>
              <a:t>Worst</a:t>
            </a:r>
            <a:r>
              <a:rPr lang="de-DE" dirty="0"/>
              <a:t>                </a:t>
            </a:r>
            <a:r>
              <a:rPr lang="de-DE" dirty="0" smtClean="0"/>
              <a:t>6.0 </a:t>
            </a:r>
            <a:r>
              <a:rPr lang="de-DE" dirty="0"/>
              <a:t>mW</a:t>
            </a:r>
          </a:p>
          <a:p>
            <a:pPr lvl="3"/>
            <a:r>
              <a:rPr lang="de-DE" dirty="0"/>
              <a:t>Best        </a:t>
            </a:r>
            <a:r>
              <a:rPr lang="de-DE" dirty="0" smtClean="0"/>
              <a:t>  </a:t>
            </a:r>
            <a:r>
              <a:rPr lang="de-DE" dirty="0"/>
              <a:t>        </a:t>
            </a:r>
            <a:r>
              <a:rPr lang="de-DE" dirty="0" smtClean="0"/>
              <a:t>8.3 </a:t>
            </a:r>
            <a:r>
              <a:rPr lang="de-DE" dirty="0"/>
              <a:t>mW</a:t>
            </a:r>
          </a:p>
          <a:p>
            <a:r>
              <a:rPr lang="en-US" dirty="0" smtClean="0"/>
              <a:t>High </a:t>
            </a:r>
            <a:r>
              <a:rPr lang="en-US" dirty="0" smtClean="0"/>
              <a:t>speed TX &amp; RX differential pads in CMOS 65nm (M. Miller @ UCSB)</a:t>
            </a:r>
          </a:p>
          <a:p>
            <a:pPr lvl="1"/>
            <a:r>
              <a:rPr lang="en-US" dirty="0" smtClean="0"/>
              <a:t>Ready for the UCFF4 submission before the end of the year</a:t>
            </a:r>
          </a:p>
          <a:p>
            <a:pPr lvl="1"/>
            <a:r>
              <a:rPr lang="en-US" dirty="0" smtClean="0"/>
              <a:t>Electrical simulations ok – Layout to be started in August</a:t>
            </a:r>
          </a:p>
          <a:p>
            <a:r>
              <a:rPr lang="en-US" dirty="0" smtClean="0"/>
              <a:t>Total dose (CERN) and SEU test (US) on UCFF2 &amp; UCFF3 before the end of the year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01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IP-cores for high speed </a:t>
            </a:r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1210" y="5632450"/>
            <a:ext cx="3876658" cy="1113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UCFF test bench =&gt; Zed-Board (Xilinx Artix-7) + custom test board with 2 DUTs </a:t>
            </a:r>
            <a:endParaRPr lang="en-US" dirty="0"/>
          </a:p>
        </p:txBody>
      </p:sp>
      <p:pic>
        <p:nvPicPr>
          <p:cNvPr id="5" name="Picture 4" descr="ucff_tb_bd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777320" y="1143000"/>
            <a:ext cx="4071620" cy="4489450"/>
          </a:xfrm>
          <a:prstGeom prst="rect">
            <a:avLst/>
          </a:prstGeom>
        </p:spPr>
      </p:pic>
      <p:pic>
        <p:nvPicPr>
          <p:cNvPr id="6" name="Picture 5" descr="ucff1_bd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68300" y="1075450"/>
            <a:ext cx="4090540" cy="2423633"/>
          </a:xfrm>
          <a:prstGeom prst="rect">
            <a:avLst/>
          </a:prstGeom>
        </p:spPr>
      </p:pic>
      <p:pic>
        <p:nvPicPr>
          <p:cNvPr id="7" name="Picture 6" descr="ucff2_bd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68300" y="3843415"/>
            <a:ext cx="3928400" cy="2560312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538015" y="3304943"/>
            <a:ext cx="1436851" cy="388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UCFF1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510991" y="6209587"/>
            <a:ext cx="1436851" cy="388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UCFF2</a:t>
            </a:r>
          </a:p>
        </p:txBody>
      </p:sp>
    </p:spTree>
    <p:extLst>
      <p:ext uri="{BB962C8B-B14F-4D97-AF65-F5344CB8AC3E}">
        <p14:creationId xmlns:p14="http://schemas.microsoft.com/office/powerpoint/2010/main" val="1885337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1) I/O: Evaluation and definition of I/O protocols supporting 2Gbps or higher serial links, command based triggering up to 1MHz rate and minimum dead-time.</a:t>
            </a:r>
          </a:p>
          <a:p>
            <a:pPr lvl="1"/>
            <a:r>
              <a:rPr lang="en-US" dirty="0"/>
              <a:t>	- 80Mbps or higher serial input, with command decoder to configure and operate the chip. Evaluation of a slow control protocol. </a:t>
            </a:r>
          </a:p>
          <a:p>
            <a:pPr lvl="1"/>
            <a:r>
              <a:rPr lang="en-US" dirty="0"/>
              <a:t>Command and Clock should be encoded on a single line.</a:t>
            </a:r>
          </a:p>
          <a:p>
            <a:pPr lvl="1"/>
            <a:r>
              <a:rPr lang="en-US" dirty="0"/>
              <a:t>	- 2Gbps Serial Output links will require to evaluate different output data formats and compression alternatives.</a:t>
            </a:r>
          </a:p>
          <a:p>
            <a:pPr lvl="1"/>
            <a:r>
              <a:rPr lang="en-US" dirty="0"/>
              <a:t>	- A duplex solution where all I/O takes place on a single serial connection should be considered. Investigation of link redundancy schemes to be eventually used on less data demanding layers.</a:t>
            </a:r>
          </a:p>
          <a:p>
            <a:r>
              <a:rPr lang="en-US" dirty="0"/>
              <a:t>2) Interfaces: Evaluation of compatibility with defined interfaces such as LPGBT.</a:t>
            </a:r>
          </a:p>
          <a:p>
            <a:r>
              <a:rPr lang="en-US" dirty="0"/>
              <a:t>3) IP blocks related to I/O: interface driver, clock recovery, clock multiplier methods, LVDS driver and receivers. [Work to be shared with the IP group]</a:t>
            </a:r>
          </a:p>
          <a:p>
            <a:r>
              <a:rPr lang="en-US" dirty="0"/>
              <a:t>4) Off chip connectivity: Calculation, Simulation and Test of transmission performance with realistic interconnects. I/O should not stop at the chip pads but extend to the system immediately outside the chip. High speed cables and protocols and even test interfaces. Therefore we should develop a specification for the system around it and a test setup.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group</a:t>
            </a:r>
            <a:br>
              <a:rPr lang="en-US" dirty="0" smtClean="0"/>
            </a:br>
            <a:r>
              <a:rPr lang="en-US" sz="1600" dirty="0" err="1" smtClean="0"/>
              <a:t>Responsabile</a:t>
            </a:r>
            <a:r>
              <a:rPr lang="en-US" sz="1600" dirty="0" smtClean="0"/>
              <a:t> R. </a:t>
            </a:r>
            <a:r>
              <a:rPr lang="en-US" sz="1600" dirty="0" err="1" smtClean="0"/>
              <a:t>Beccherle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211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93266"/>
            <a:ext cx="8509087" cy="44328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Details under discussion:</a:t>
            </a:r>
          </a:p>
          <a:p>
            <a:r>
              <a:rPr lang="en-US" dirty="0" smtClean="0"/>
              <a:t>1 full INFN IP-block submission   </a:t>
            </a:r>
          </a:p>
          <a:p>
            <a:r>
              <a:rPr lang="en-US" dirty="0" smtClean="0"/>
              <a:t>1 full INFN pixel matrix submission</a:t>
            </a:r>
          </a:p>
          <a:p>
            <a:r>
              <a:rPr lang="en-US" dirty="0" smtClean="0"/>
              <a:t>Participation to RD53 shared IP-block submission(s)</a:t>
            </a:r>
          </a:p>
          <a:p>
            <a:r>
              <a:rPr lang="en-US" dirty="0" smtClean="0"/>
              <a:t>Participation to RD53 shared pixel matrix submission(s)	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CHIPIX 65 Activities </a:t>
            </a:r>
            <a:r>
              <a:rPr lang="en-US" dirty="0" smtClean="0"/>
              <a:t>for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3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Sviluppo</a:t>
            </a:r>
            <a:r>
              <a:rPr lang="en-US" dirty="0" smtClean="0"/>
              <a:t> test board, carrier e firmware per </a:t>
            </a:r>
            <a:r>
              <a:rPr lang="en-US" dirty="0" err="1" smtClean="0"/>
              <a:t>il</a:t>
            </a:r>
            <a:r>
              <a:rPr lang="en-US" dirty="0" smtClean="0"/>
              <a:t> test </a:t>
            </a:r>
            <a:r>
              <a:rPr lang="en-US" dirty="0" err="1" smtClean="0"/>
              <a:t>della</a:t>
            </a:r>
            <a:r>
              <a:rPr lang="en-US" dirty="0" smtClean="0"/>
              <a:t> prima </a:t>
            </a:r>
            <a:r>
              <a:rPr lang="en-US" dirty="0" err="1" smtClean="0"/>
              <a:t>sottomissione</a:t>
            </a:r>
            <a:r>
              <a:rPr lang="en-US" dirty="0" smtClean="0"/>
              <a:t> e test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prototipi</a:t>
            </a:r>
            <a:endParaRPr lang="en-US" dirty="0" smtClean="0"/>
          </a:p>
          <a:p>
            <a:pPr lvl="1"/>
            <a:r>
              <a:rPr lang="en-US" dirty="0" smtClean="0"/>
              <a:t>F. </a:t>
            </a:r>
            <a:r>
              <a:rPr lang="en-US" dirty="0" err="1" smtClean="0"/>
              <a:t>Morsani</a:t>
            </a:r>
            <a:r>
              <a:rPr lang="en-US" dirty="0" smtClean="0"/>
              <a:t>, M. </a:t>
            </a:r>
            <a:r>
              <a:rPr lang="en-US" dirty="0" err="1" smtClean="0"/>
              <a:t>Minuti</a:t>
            </a:r>
            <a:endParaRPr lang="en-US" dirty="0" smtClean="0"/>
          </a:p>
          <a:p>
            <a:r>
              <a:rPr lang="en-US" dirty="0" err="1" smtClean="0"/>
              <a:t>Inizio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attività</a:t>
            </a:r>
            <a:r>
              <a:rPr lang="en-US" dirty="0" smtClean="0"/>
              <a:t> I/O</a:t>
            </a:r>
          </a:p>
          <a:p>
            <a:pPr lvl="1"/>
            <a:r>
              <a:rPr lang="en-US" dirty="0" smtClean="0"/>
              <a:t> Q3, Q4: </a:t>
            </a:r>
            <a:r>
              <a:rPr lang="en-US" dirty="0" err="1" smtClean="0"/>
              <a:t>integrazione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 di I/O </a:t>
            </a:r>
            <a:r>
              <a:rPr lang="en-US" dirty="0" err="1" smtClean="0"/>
              <a:t>sul</a:t>
            </a:r>
            <a:r>
              <a:rPr lang="en-US" dirty="0" smtClean="0"/>
              <a:t> chip</a:t>
            </a:r>
          </a:p>
          <a:p>
            <a:pPr lvl="2"/>
            <a:r>
              <a:rPr lang="en-US" dirty="0" smtClean="0"/>
              <a:t>SER/DES 2Gbps e </a:t>
            </a:r>
            <a:r>
              <a:rPr lang="en-US" dirty="0" err="1" smtClean="0"/>
              <a:t>Tx</a:t>
            </a:r>
            <a:r>
              <a:rPr lang="en-US" dirty="0" smtClean="0"/>
              <a:t>/Rx 3GHz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Attivit</a:t>
            </a:r>
            <a:r>
              <a:rPr lang="en-US" dirty="0" err="1" smtClean="0"/>
              <a:t>à</a:t>
            </a:r>
            <a:r>
              <a:rPr lang="en-US" dirty="0" smtClean="0"/>
              <a:t> 2015 a </a:t>
            </a:r>
            <a:r>
              <a:rPr lang="en-US" dirty="0" err="1" smtClean="0"/>
              <a:t>pisa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4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249149"/>
              </p:ext>
            </p:extLst>
          </p:nvPr>
        </p:nvGraphicFramePr>
        <p:xfrm>
          <a:off x="381000" y="1719263"/>
          <a:ext cx="8407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Percentuale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F. </a:t>
                      </a:r>
                      <a:r>
                        <a:rPr lang="en-US" dirty="0" err="1" smtClean="0"/>
                        <a:t>Palla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M.T.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Grippo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R. </a:t>
                      </a:r>
                      <a:r>
                        <a:rPr lang="en-US" dirty="0" err="1" smtClean="0"/>
                        <a:t>Beccherle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G. </a:t>
                      </a:r>
                      <a:r>
                        <a:rPr lang="en-US" dirty="0" err="1" smtClean="0"/>
                        <a:t>Magazz</a:t>
                      </a:r>
                      <a:r>
                        <a:rPr lang="en-US" dirty="0" err="1" smtClean="0"/>
                        <a:t>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F. </a:t>
                      </a:r>
                      <a:r>
                        <a:rPr lang="en-US" dirty="0" err="1" smtClean="0"/>
                        <a:t>Morsani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M. </a:t>
                      </a:r>
                      <a:r>
                        <a:rPr lang="en-US" dirty="0" err="1" smtClean="0"/>
                        <a:t>Minuti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Personale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2422" y="5768752"/>
            <a:ext cx="481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Attivit</a:t>
            </a:r>
            <a:r>
              <a:rPr lang="en-US" dirty="0" err="1" smtClean="0"/>
              <a:t>à</a:t>
            </a:r>
            <a:r>
              <a:rPr lang="en-US" dirty="0" smtClean="0"/>
              <a:t> di </a:t>
            </a:r>
            <a:r>
              <a:rPr lang="en-US" dirty="0" err="1" smtClean="0"/>
              <a:t>sviluppo</a:t>
            </a:r>
            <a:r>
              <a:rPr lang="en-US" dirty="0" smtClean="0"/>
              <a:t> per R&amp;D di CMS per HL-LHC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1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u="sng" dirty="0" err="1"/>
              <a:t>Sezioni</a:t>
            </a:r>
            <a:r>
              <a:rPr lang="en-US" u="sng" dirty="0"/>
              <a:t> </a:t>
            </a:r>
            <a:r>
              <a:rPr lang="en-US" u="sng" dirty="0" err="1"/>
              <a:t>partecipanti</a:t>
            </a:r>
            <a:endParaRPr lang="en-US" u="sng" dirty="0"/>
          </a:p>
          <a:p>
            <a:pPr>
              <a:lnSpc>
                <a:spcPct val="150000"/>
              </a:lnSpc>
            </a:pPr>
            <a:r>
              <a:rPr lang="en-US" dirty="0"/>
              <a:t>Bari (CMS), Milano (ATLAS), </a:t>
            </a:r>
            <a:r>
              <a:rPr lang="en-US" dirty="0" err="1"/>
              <a:t>Padova</a:t>
            </a:r>
            <a:r>
              <a:rPr lang="en-US" dirty="0"/>
              <a:t> (CMS), Pavia (CMS), Perugia (CMS), Pisa (CMS) e Torino (CMS)</a:t>
            </a:r>
          </a:p>
          <a:p>
            <a:pPr>
              <a:lnSpc>
                <a:spcPct val="150000"/>
              </a:lnSpc>
            </a:pPr>
            <a:r>
              <a:rPr lang="en-US" dirty="0"/>
              <a:t>35 </a:t>
            </a:r>
            <a:r>
              <a:rPr lang="en-US" dirty="0" err="1"/>
              <a:t>membri</a:t>
            </a:r>
            <a:r>
              <a:rPr lang="en-US" dirty="0"/>
              <a:t>, di cui 20 </a:t>
            </a:r>
            <a:r>
              <a:rPr lang="en-US" dirty="0" err="1"/>
              <a:t>progettisti</a:t>
            </a:r>
            <a:r>
              <a:rPr lang="en-US" dirty="0"/>
              <a:t> </a:t>
            </a:r>
            <a:r>
              <a:rPr lang="en-US" dirty="0" err="1"/>
              <a:t>elettronici</a:t>
            </a:r>
            <a:r>
              <a:rPr lang="en-US" dirty="0"/>
              <a:t>. 9.85 FTE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Work Packages</a:t>
            </a:r>
            <a:r>
              <a:rPr lang="en-US" dirty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Radiation Hardness – P</a:t>
            </a:r>
            <a:r>
              <a:rPr lang="en-US" sz="1600" dirty="0" smtClean="0"/>
              <a:t>. </a:t>
            </a:r>
            <a:r>
              <a:rPr lang="en-US" sz="1600" dirty="0" err="1" smtClean="0"/>
              <a:t>Giubilato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Pd</a:t>
            </a:r>
            <a:r>
              <a:rPr lang="en-US" sz="1600" dirty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Digital Electronics    – R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Beccherle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(Pi)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Analog Electronics  - A</a:t>
            </a:r>
            <a:r>
              <a:rPr lang="en-US" sz="1600" dirty="0" smtClean="0"/>
              <a:t>. </a:t>
            </a:r>
            <a:r>
              <a:rPr lang="en-US" sz="1600" dirty="0" err="1" smtClean="0"/>
              <a:t>Rivetti</a:t>
            </a:r>
            <a:r>
              <a:rPr lang="en-US" sz="1600" dirty="0" smtClean="0"/>
              <a:t> </a:t>
            </a:r>
            <a:r>
              <a:rPr lang="en-US" sz="1600" dirty="0"/>
              <a:t>(To)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Chip Integration      - V</a:t>
            </a:r>
            <a:r>
              <a:rPr lang="en-US" sz="1600" dirty="0" smtClean="0"/>
              <a:t>. Re </a:t>
            </a:r>
            <a:r>
              <a:rPr lang="en-US" sz="1600" dirty="0"/>
              <a:t>(</a:t>
            </a:r>
            <a:r>
              <a:rPr lang="en-US" sz="1600" dirty="0" err="1"/>
              <a:t>Pv</a:t>
            </a:r>
            <a:r>
              <a:rPr lang="en-US" sz="1600" dirty="0"/>
              <a:t>), V</a:t>
            </a:r>
            <a:r>
              <a:rPr lang="en-US" sz="1600" dirty="0" smtClean="0"/>
              <a:t>. </a:t>
            </a:r>
            <a:r>
              <a:rPr lang="en-US" sz="1600" dirty="0" err="1" smtClean="0"/>
              <a:t>Liberali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Mi</a:t>
            </a:r>
            <a:r>
              <a:rPr lang="en-US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International Collaborations / supports</a:t>
            </a:r>
            <a:r>
              <a:rPr lang="en-US" dirty="0"/>
              <a:t>:    </a:t>
            </a:r>
            <a:r>
              <a:rPr lang="en-US" sz="1400" dirty="0"/>
              <a:t>RD53, ATLAS, CMS – All wrote support letters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Funding:</a:t>
            </a:r>
            <a:r>
              <a:rPr lang="en-US" dirty="0"/>
              <a:t> </a:t>
            </a:r>
            <a:r>
              <a:rPr lang="en-US" sz="1400" dirty="0"/>
              <a:t>~700 </a:t>
            </a:r>
            <a:r>
              <a:rPr lang="en-US" sz="1400" dirty="0" err="1"/>
              <a:t>kEuro</a:t>
            </a:r>
            <a:r>
              <a:rPr lang="en-US" sz="1400" dirty="0"/>
              <a:t> for a three year project, subject to yearly peer review (milestones achieved). 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Mainly consumables and foundry submissions, no man power.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CHIPIX65</a:t>
            </a:r>
            <a:r>
              <a:rPr lang="en-US" sz="3200" b="1" dirty="0"/>
              <a:t> </a:t>
            </a:r>
            <a:r>
              <a:rPr lang="en-GB" sz="2000" dirty="0" smtClean="0"/>
              <a:t>CALL </a:t>
            </a:r>
            <a:r>
              <a:rPr lang="en-GB" sz="2000" dirty="0"/>
              <a:t>Project Proposal 2013 </a:t>
            </a:r>
            <a:r>
              <a:rPr lang="en-GB" sz="2000" dirty="0" smtClean="0"/>
              <a:t>– CSN5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2298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to 3 prongs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1" t="18843" r="3557" b="6607"/>
          <a:stretch/>
        </p:blipFill>
        <p:spPr>
          <a:xfrm>
            <a:off x="271599" y="2343922"/>
            <a:ext cx="8191264" cy="36224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8235D-0C84-3E42-9B5D-D3955265B08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447" y="1615769"/>
            <a:ext cx="8657813" cy="618918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241093" indent="-241093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One “solution” using pixel-stand alone “tracking” at 40 </a:t>
            </a:r>
            <a:r>
              <a:rPr lang="en-US" b="1" dirty="0" err="1" smtClean="0">
                <a:solidFill>
                  <a:srgbClr val="0000FF"/>
                </a:solidFill>
              </a:rPr>
              <a:t>MHz.</a:t>
            </a:r>
            <a:r>
              <a:rPr lang="en-US" b="1" dirty="0" smtClean="0">
                <a:solidFill>
                  <a:srgbClr val="0000FF"/>
                </a:solidFill>
              </a:rPr>
              <a:t> (results presented here)</a:t>
            </a:r>
          </a:p>
          <a:p>
            <a:pPr marL="241093" indent="-241093">
              <a:buFont typeface="Arial"/>
              <a:buChar char="•"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831446">
            <a:off x="3045090" y="6046327"/>
            <a:ext cx="3121079" cy="341919"/>
          </a:xfrm>
          <a:prstGeom prst="rect">
            <a:avLst/>
          </a:prstGeom>
          <a:solidFill>
            <a:srgbClr val="FFFF00"/>
          </a:solidFill>
        </p:spPr>
        <p:txBody>
          <a:bodyPr wrap="none" lIns="64291" tIns="32146" rIns="64291" bIns="32146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M. T. </a:t>
            </a:r>
            <a:r>
              <a:rPr lang="en-US" b="1" dirty="0" err="1" smtClean="0">
                <a:solidFill>
                  <a:srgbClr val="FF0000"/>
                </a:solidFill>
              </a:rPr>
              <a:t>Grippo</a:t>
            </a:r>
            <a:r>
              <a:rPr lang="en-US" b="1" dirty="0" smtClean="0">
                <a:solidFill>
                  <a:srgbClr val="FF0000"/>
                </a:solidFill>
              </a:rPr>
              <a:t>, K. </a:t>
            </a:r>
            <a:r>
              <a:rPr lang="en-US" b="1" dirty="0" err="1" smtClean="0">
                <a:solidFill>
                  <a:srgbClr val="FF0000"/>
                </a:solidFill>
              </a:rPr>
              <a:t>Androsov</a:t>
            </a:r>
            <a:r>
              <a:rPr lang="en-US" b="1" dirty="0" smtClean="0">
                <a:solidFill>
                  <a:srgbClr val="FF0000"/>
                </a:solidFill>
              </a:rPr>
              <a:t> et al.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0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7641"/>
            <a:ext cx="8382000" cy="50292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2014:</a:t>
            </a:r>
          </a:p>
          <a:p>
            <a:pPr lvl="1"/>
            <a:r>
              <a:rPr lang="en-GB" dirty="0" smtClean="0"/>
              <a:t>Release of CERN 65nm design kit: Very soon !</a:t>
            </a:r>
          </a:p>
          <a:p>
            <a:pPr lvl="1"/>
            <a:r>
              <a:rPr lang="en-GB" dirty="0" smtClean="0"/>
              <a:t>Detailed understanding of radiation effects in 65nm</a:t>
            </a:r>
          </a:p>
          <a:p>
            <a:pPr lvl="2"/>
            <a:r>
              <a:rPr lang="en-GB" dirty="0" smtClean="0"/>
              <a:t>Radiation test of few alternative technologies (backup solution).</a:t>
            </a:r>
          </a:p>
          <a:p>
            <a:pPr lvl="1"/>
            <a:r>
              <a:rPr lang="en-GB" dirty="0" smtClean="0"/>
              <a:t>IP block responsibilities defined and appearance of first FE and IP designs/prototypes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imulation framework with realistic hit generation and auto-verification.</a:t>
            </a:r>
          </a:p>
          <a:p>
            <a:pPr lvl="1"/>
            <a:r>
              <a:rPr lang="en-GB" dirty="0" smtClean="0"/>
              <a:t>Alternative architectures defined and efforts to simulate and compare these defined</a:t>
            </a:r>
          </a:p>
          <a:p>
            <a:pPr lvl="1"/>
            <a:r>
              <a:rPr lang="en-GB" dirty="0"/>
              <a:t>Common MPW submission 1: First versions of IP blocks and </a:t>
            </a:r>
            <a:r>
              <a:rPr lang="en-GB" dirty="0" err="1"/>
              <a:t>analog</a:t>
            </a:r>
            <a:r>
              <a:rPr lang="en-GB" dirty="0"/>
              <a:t> </a:t>
            </a:r>
            <a:r>
              <a:rPr lang="en-GB" dirty="0" smtClean="0"/>
              <a:t>FEs</a:t>
            </a:r>
          </a:p>
          <a:p>
            <a:r>
              <a:rPr lang="en-GB" dirty="0" smtClean="0"/>
              <a:t>2015:</a:t>
            </a:r>
          </a:p>
          <a:p>
            <a:pPr lvl="1"/>
            <a:r>
              <a:rPr lang="en-GB" dirty="0"/>
              <a:t>Common </a:t>
            </a:r>
            <a:r>
              <a:rPr lang="en-GB" dirty="0" smtClean="0"/>
              <a:t>MPW submission 2: Near final versions of IP blocks and FEs.</a:t>
            </a:r>
          </a:p>
          <a:p>
            <a:pPr lvl="1"/>
            <a:r>
              <a:rPr lang="en-GB" dirty="0" smtClean="0"/>
              <a:t>Final versions of IP blocks and FEs: Tested prototypes, documentation, simulation, etc.</a:t>
            </a:r>
          </a:p>
          <a:p>
            <a:pPr lvl="1"/>
            <a:r>
              <a:rPr lang="en-GB" dirty="0" smtClean="0"/>
              <a:t>IO </a:t>
            </a:r>
            <a:r>
              <a:rPr lang="en-GB" dirty="0"/>
              <a:t>interface of pixel </a:t>
            </a:r>
            <a:r>
              <a:rPr lang="en-GB" dirty="0" smtClean="0"/>
              <a:t>chip </a:t>
            </a:r>
            <a:r>
              <a:rPr lang="en-GB" dirty="0"/>
              <a:t>defined in detail</a:t>
            </a:r>
          </a:p>
          <a:p>
            <a:pPr lvl="1"/>
            <a:r>
              <a:rPr lang="en-GB" dirty="0" smtClean="0"/>
              <a:t>Global architecture defined and extensively simulated</a:t>
            </a:r>
          </a:p>
          <a:p>
            <a:pPr lvl="1"/>
            <a:r>
              <a:rPr lang="en-GB" dirty="0"/>
              <a:t>Common MPW submission 3: </a:t>
            </a:r>
            <a:r>
              <a:rPr lang="en-GB" dirty="0" smtClean="0"/>
              <a:t>Final IPs and Fes, Small </a:t>
            </a:r>
            <a:r>
              <a:rPr lang="en-GB" dirty="0"/>
              <a:t>pixel array(s</a:t>
            </a:r>
            <a:r>
              <a:rPr lang="en-GB" dirty="0" smtClean="0"/>
              <a:t>)</a:t>
            </a:r>
          </a:p>
          <a:p>
            <a:r>
              <a:rPr lang="en-GB" dirty="0" smtClean="0"/>
              <a:t>2016:</a:t>
            </a:r>
          </a:p>
          <a:p>
            <a:pPr lvl="1"/>
            <a:r>
              <a:rPr lang="en-GB" dirty="0" smtClean="0"/>
              <a:t>Common </a:t>
            </a:r>
            <a:r>
              <a:rPr lang="en-GB" b="1" dirty="0" smtClean="0"/>
              <a:t>engineering run</a:t>
            </a:r>
            <a:r>
              <a:rPr lang="en-GB" dirty="0" smtClean="0"/>
              <a:t>: Full sized pixel array chip.</a:t>
            </a:r>
          </a:p>
          <a:p>
            <a:pPr lvl="1"/>
            <a:r>
              <a:rPr lang="en-GB" dirty="0" smtClean="0"/>
              <a:t>Pixel chip tests, radiation tests, beam tests , ,</a:t>
            </a:r>
          </a:p>
          <a:p>
            <a:r>
              <a:rPr lang="en-GB" dirty="0" smtClean="0"/>
              <a:t>2017:</a:t>
            </a:r>
          </a:p>
          <a:p>
            <a:pPr lvl="1"/>
            <a:r>
              <a:rPr lang="en-GB" dirty="0" smtClean="0"/>
              <a:t>Separate or common ATLAS – CMS final pixel chip submissions.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54641"/>
            <a:ext cx="7543801" cy="9036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 smtClean="0"/>
              <a:t>RD53 Global Schedule as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7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4-06-23 at 14.37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62" r="-24662"/>
          <a:stretch>
            <a:fillRect/>
          </a:stretch>
        </p:blipFill>
        <p:spPr>
          <a:xfrm>
            <a:off x="-572466" y="1727730"/>
            <a:ext cx="7157383" cy="43068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Floor Plan October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4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Read out semplificato per prima sottomissione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90110"/>
            <a:ext cx="8229600" cy="504056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Piano</a:t>
            </a:r>
          </a:p>
          <a:p>
            <a:pPr lvl="1"/>
            <a:r>
              <a:rPr lang="it-IT" dirty="0" smtClean="0"/>
              <a:t>implementazione </a:t>
            </a:r>
            <a:r>
              <a:rPr lang="it-IT" dirty="0" smtClean="0"/>
              <a:t>della misura del </a:t>
            </a:r>
            <a:r>
              <a:rPr lang="it-IT" dirty="0" err="1" smtClean="0"/>
              <a:t>ToT</a:t>
            </a:r>
            <a:r>
              <a:rPr lang="it-IT" dirty="0" smtClean="0"/>
              <a:t> tramite un clock generato internamente al pixel usando il comparatore del tipo </a:t>
            </a:r>
            <a:r>
              <a:rPr lang="it-IT" dirty="0" err="1" smtClean="0"/>
              <a:t>strobed</a:t>
            </a:r>
            <a:r>
              <a:rPr lang="it-IT" dirty="0" smtClean="0"/>
              <a:t> messo in feedback con se stesso</a:t>
            </a:r>
          </a:p>
          <a:p>
            <a:pPr lvl="1"/>
            <a:r>
              <a:rPr lang="it-IT" dirty="0" smtClean="0"/>
              <a:t>implementazione dei registri di configurazione del pixel</a:t>
            </a:r>
          </a:p>
          <a:p>
            <a:pPr lvl="1"/>
            <a:r>
              <a:rPr lang="it-IT" dirty="0" smtClean="0"/>
              <a:t>simulazione </a:t>
            </a:r>
            <a:r>
              <a:rPr lang="it-IT" dirty="0" err="1" smtClean="0"/>
              <a:t>mixed</a:t>
            </a:r>
            <a:r>
              <a:rPr lang="it-IT" dirty="0" smtClean="0"/>
              <a:t>-mode e </a:t>
            </a:r>
            <a:r>
              <a:rPr lang="it-IT" dirty="0" err="1" smtClean="0"/>
              <a:t>debugging</a:t>
            </a:r>
            <a:r>
              <a:rPr lang="it-IT" dirty="0" smtClean="0"/>
              <a:t> dei circuiti implementati, singolo pixel e coppia di pixel</a:t>
            </a:r>
          </a:p>
          <a:p>
            <a:pPr lvl="1"/>
            <a:r>
              <a:rPr lang="it-IT" dirty="0" smtClean="0"/>
              <a:t>ottimizzazione dal punto di vista dei consumi (p. es. oscillatore attivo solo durante la misura del </a:t>
            </a:r>
            <a:r>
              <a:rPr lang="it-IT" dirty="0" err="1" smtClean="0"/>
              <a:t>ToT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layout delle singole celle e del circuito: attesa DK via </a:t>
            </a:r>
            <a:r>
              <a:rPr lang="it-IT" dirty="0" smtClean="0"/>
              <a:t>CERN -&gt; Adesso OK</a:t>
            </a:r>
            <a:endParaRPr lang="it-IT" dirty="0" smtClean="0"/>
          </a:p>
          <a:p>
            <a:pPr lvl="1"/>
            <a:r>
              <a:rPr lang="it-IT" dirty="0" smtClean="0"/>
              <a:t>realizzazione della matrice e sua simulazione, fornitura del progetto a chi </a:t>
            </a:r>
            <a:r>
              <a:rPr lang="it-IT" dirty="0" err="1" smtClean="0"/>
              <a:t>dovra’</a:t>
            </a:r>
            <a:r>
              <a:rPr lang="it-IT" dirty="0" smtClean="0"/>
              <a:t> fare l’integrazione per la sottomissione</a:t>
            </a:r>
          </a:p>
          <a:p>
            <a:pPr lvl="1"/>
            <a:r>
              <a:rPr lang="it-IT" dirty="0" smtClean="0"/>
              <a:t>pensare al sistema di test dei prototipi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DE0-AD7D-4560-8D4E-61D349F2BD4F}" type="slidenum">
              <a:rPr lang="it-IT" smtClean="0"/>
              <a:t>34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Fabio </a:t>
            </a:r>
            <a:r>
              <a:rPr lang="it-IT" dirty="0" err="1" smtClean="0"/>
              <a:t>Morsani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393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8" y="1659846"/>
            <a:ext cx="8520747" cy="495725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~ 100 members, 19 </a:t>
            </a:r>
            <a:r>
              <a:rPr lang="en-GB" dirty="0"/>
              <a:t>Institutes </a:t>
            </a:r>
            <a:r>
              <a:rPr lang="en-GB" dirty="0" smtClean="0"/>
              <a:t>(</a:t>
            </a:r>
            <a:r>
              <a:rPr lang="en-GB" sz="1300" dirty="0" smtClean="0"/>
              <a:t>2 </a:t>
            </a:r>
            <a:r>
              <a:rPr lang="en-GB" sz="1300" dirty="0"/>
              <a:t>new institutes have joined</a:t>
            </a:r>
            <a:r>
              <a:rPr lang="en-GB" dirty="0"/>
              <a:t>)</a:t>
            </a:r>
          </a:p>
          <a:p>
            <a:pPr lvl="1"/>
            <a:r>
              <a:rPr lang="it-IT" sz="1400" dirty="0"/>
              <a:t>Bari, Bergamo-Pavia, </a:t>
            </a:r>
            <a:r>
              <a:rPr lang="en-US" sz="1400" dirty="0"/>
              <a:t>Bonn, CERN, CPPM, </a:t>
            </a:r>
            <a:r>
              <a:rPr lang="it-IT" sz="1400" dirty="0"/>
              <a:t>Fermilab, </a:t>
            </a:r>
            <a:r>
              <a:rPr lang="en-US" sz="1400" dirty="0"/>
              <a:t>LBNL, LPNHE Paris, </a:t>
            </a:r>
            <a:r>
              <a:rPr lang="en-US" sz="1400" b="1" dirty="0"/>
              <a:t>Milano</a:t>
            </a:r>
            <a:r>
              <a:rPr lang="en-US" sz="1400" dirty="0"/>
              <a:t>, NIKHEF, New Mexico, </a:t>
            </a:r>
            <a:r>
              <a:rPr lang="it-IT" sz="1400" dirty="0"/>
              <a:t>Padova, Perugia, </a:t>
            </a:r>
            <a:r>
              <a:rPr lang="it-IT" sz="1400" b="1" dirty="0">
                <a:solidFill>
                  <a:srgbClr val="FF0000"/>
                </a:solidFill>
              </a:rPr>
              <a:t>Pisa</a:t>
            </a:r>
            <a:r>
              <a:rPr lang="it-IT" sz="1400" dirty="0"/>
              <a:t>, </a:t>
            </a:r>
            <a:r>
              <a:rPr lang="it-IT" sz="1400" b="1" dirty="0" err="1"/>
              <a:t>Prague</a:t>
            </a:r>
            <a:r>
              <a:rPr lang="it-IT" sz="1400" b="1" dirty="0"/>
              <a:t> IP/FNSPE-CTU</a:t>
            </a:r>
            <a:r>
              <a:rPr lang="it-IT" sz="1400" dirty="0"/>
              <a:t>, PSI, RAL, Torino, </a:t>
            </a:r>
            <a:r>
              <a:rPr lang="it-IT" sz="1400" dirty="0" smtClean="0"/>
              <a:t> </a:t>
            </a:r>
            <a:r>
              <a:rPr lang="en-US" sz="1400" dirty="0" smtClean="0"/>
              <a:t>UC </a:t>
            </a:r>
            <a:r>
              <a:rPr lang="en-US" sz="1400" dirty="0"/>
              <a:t>Santa Cruz</a:t>
            </a:r>
            <a:r>
              <a:rPr lang="en-US" sz="1400" dirty="0" smtClean="0"/>
              <a:t>. </a:t>
            </a:r>
            <a:r>
              <a:rPr lang="en-US" sz="1400" dirty="0"/>
              <a:t> </a:t>
            </a:r>
            <a:r>
              <a:rPr lang="en-US" sz="1400" dirty="0" smtClean="0"/>
              <a:t>    </a:t>
            </a:r>
          </a:p>
          <a:p>
            <a:pPr lvl="2"/>
            <a:r>
              <a:rPr lang="en-GB" sz="1400" dirty="0"/>
              <a:t>2 institutes requesting to join: LAL/OMEGA, </a:t>
            </a:r>
            <a:r>
              <a:rPr lang="en-GB" sz="1400" dirty="0" smtClean="0"/>
              <a:t>Seville</a:t>
            </a:r>
          </a:p>
          <a:p>
            <a:r>
              <a:rPr lang="en-GB" sz="1900" dirty="0" smtClean="0"/>
              <a:t>Spokes </a:t>
            </a:r>
            <a:r>
              <a:rPr lang="en-GB" sz="1900" dirty="0"/>
              <a:t>persons: Maurice Garcia-Sciveres, LBNL (ATLAS), Jorgen Christiansen, CERN (CMS</a:t>
            </a:r>
            <a:r>
              <a:rPr lang="en-GB" sz="1900" dirty="0" smtClean="0"/>
              <a:t>)</a:t>
            </a:r>
            <a:r>
              <a:rPr lang="en-GB" sz="1600" dirty="0" smtClean="0"/>
              <a:t>    [2 </a:t>
            </a:r>
            <a:r>
              <a:rPr lang="en-GB" sz="1600" dirty="0"/>
              <a:t>year </a:t>
            </a:r>
            <a:r>
              <a:rPr lang="en-GB" sz="1600" dirty="0" smtClean="0"/>
              <a:t>terms]</a:t>
            </a:r>
            <a:endParaRPr lang="en-GB" sz="1300" dirty="0"/>
          </a:p>
          <a:p>
            <a:r>
              <a:rPr lang="en-GB" dirty="0"/>
              <a:t>Institute </a:t>
            </a:r>
            <a:r>
              <a:rPr lang="en-GB" dirty="0" smtClean="0"/>
              <a:t>Board </a:t>
            </a:r>
            <a:r>
              <a:rPr lang="en-GB" sz="1900" dirty="0" smtClean="0"/>
              <a:t>(IB  </a:t>
            </a:r>
            <a:r>
              <a:rPr lang="en-GB" sz="1900" dirty="0"/>
              <a:t>chair: Lino Demaria, </a:t>
            </a:r>
            <a:r>
              <a:rPr lang="en-GB" sz="1900" dirty="0" smtClean="0"/>
              <a:t>Torino)</a:t>
            </a:r>
            <a:endParaRPr lang="en-GB" sz="1900" dirty="0"/>
          </a:p>
          <a:p>
            <a:pPr lvl="1"/>
            <a:r>
              <a:rPr lang="en-GB" sz="1400" dirty="0"/>
              <a:t>Regular IB meetings</a:t>
            </a:r>
          </a:p>
          <a:p>
            <a:pPr lvl="1"/>
            <a:r>
              <a:rPr lang="en-GB" sz="1400" dirty="0"/>
              <a:t>MOU drafted and ready to be signed</a:t>
            </a:r>
          </a:p>
          <a:p>
            <a:r>
              <a:rPr lang="en-GB" dirty="0"/>
              <a:t>Management board: Spokes persons, IB chair, WG conveners</a:t>
            </a:r>
          </a:p>
          <a:p>
            <a:pPr lvl="1"/>
            <a:r>
              <a:rPr lang="en-GB" sz="1400" dirty="0"/>
              <a:t>Monthly meetings</a:t>
            </a:r>
          </a:p>
          <a:p>
            <a:r>
              <a:rPr lang="en-GB" dirty="0" smtClean="0"/>
              <a:t>Technical </a:t>
            </a:r>
            <a:r>
              <a:rPr lang="en-GB" dirty="0"/>
              <a:t>Working Groups have started</a:t>
            </a:r>
            <a:endParaRPr lang="en-GB" sz="1600" dirty="0"/>
          </a:p>
          <a:p>
            <a:pPr lvl="1"/>
            <a:r>
              <a:rPr lang="en-GB" sz="1400" dirty="0"/>
              <a:t>WG conveners</a:t>
            </a:r>
          </a:p>
          <a:p>
            <a:pPr lvl="1"/>
            <a:r>
              <a:rPr lang="en-GB" sz="1400" dirty="0"/>
              <a:t>Regular WG meetings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News: TSMC NDA with IMEC ready to be signed by interested Institutions.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Pisa contact F. </a:t>
            </a:r>
            <a:r>
              <a:rPr lang="en-US" dirty="0" err="1" smtClean="0">
                <a:solidFill>
                  <a:srgbClr val="FF0000"/>
                </a:solidFill>
              </a:rPr>
              <a:t>Morsani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RD53: the international context for CHIPIX65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7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070" y="1608440"/>
            <a:ext cx="8478490" cy="4908402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Radiation WG</a:t>
            </a:r>
            <a:r>
              <a:rPr lang="en-US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Padova</a:t>
            </a:r>
            <a:r>
              <a:rPr lang="en-US" sz="1800" dirty="0" smtClean="0"/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rradiation campaign at </a:t>
            </a:r>
            <a:r>
              <a:rPr lang="en-US" dirty="0" err="1" smtClean="0"/>
              <a:t>Legnaro</a:t>
            </a:r>
            <a:r>
              <a:rPr lang="en-US" dirty="0" smtClean="0"/>
              <a:t> with low energy protons (TDD studies)</a:t>
            </a:r>
          </a:p>
          <a:p>
            <a:pPr lvl="1"/>
            <a:r>
              <a:rPr lang="en-US" dirty="0" smtClean="0"/>
              <a:t>foreseen also irradiation with x-ray machine (TID)</a:t>
            </a:r>
          </a:p>
          <a:p>
            <a:r>
              <a:rPr lang="en-US" dirty="0" smtClean="0"/>
              <a:t> </a:t>
            </a:r>
            <a:r>
              <a:rPr lang="en-US" b="1" u="sng" dirty="0" smtClean="0"/>
              <a:t>Analog WG </a:t>
            </a:r>
            <a:r>
              <a:rPr lang="en-US" sz="1800" u="sng" dirty="0" smtClean="0"/>
              <a:t>(Pavia, Torino)</a:t>
            </a:r>
          </a:p>
          <a:p>
            <a:pPr lvl="1"/>
            <a:r>
              <a:rPr lang="en-US" dirty="0" smtClean="0"/>
              <a:t>Design of Very Front end chain, low power, low threshold (&lt;1000e-) with synchronous and asynchronous comparators</a:t>
            </a:r>
          </a:p>
          <a:p>
            <a:r>
              <a:rPr lang="en-US" b="1" u="sng" dirty="0" smtClean="0"/>
              <a:t>IP-block WG </a:t>
            </a:r>
            <a:r>
              <a:rPr lang="en-US" sz="1800" dirty="0" smtClean="0"/>
              <a:t>(Bari, Milano, Pavia, </a:t>
            </a:r>
            <a:r>
              <a:rPr lang="en-US" sz="1800" dirty="0" err="1" smtClean="0"/>
              <a:t>Padova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FF0000"/>
                </a:solidFill>
              </a:rPr>
              <a:t>Pisa</a:t>
            </a:r>
            <a:r>
              <a:rPr lang="en-US" sz="1800" dirty="0" smtClean="0"/>
              <a:t>, Torino)</a:t>
            </a:r>
          </a:p>
          <a:p>
            <a:pPr lvl="1"/>
            <a:r>
              <a:rPr lang="en-US" dirty="0" smtClean="0"/>
              <a:t>16 out of 34 IP-block under INFN responsibility</a:t>
            </a:r>
          </a:p>
          <a:p>
            <a:r>
              <a:rPr lang="en-US" b="1" u="sng" dirty="0" smtClean="0"/>
              <a:t>Simulation WG</a:t>
            </a:r>
            <a:r>
              <a:rPr lang="en-US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smtClean="0"/>
              <a:t>Perugia)</a:t>
            </a:r>
            <a:endParaRPr lang="en-US" dirty="0"/>
          </a:p>
          <a:p>
            <a:pPr lvl="1"/>
            <a:r>
              <a:rPr lang="en-US" dirty="0" smtClean="0"/>
              <a:t>Main contributor to the development of the simulation and verification framework</a:t>
            </a:r>
          </a:p>
          <a:p>
            <a:r>
              <a:rPr lang="en-US" b="1" u="sng" dirty="0" smtClean="0"/>
              <a:t>Top Level WG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Activity is at a preliminary stage. Contribution mainly from LBNL (USA)</a:t>
            </a:r>
          </a:p>
          <a:p>
            <a:r>
              <a:rPr lang="en-US" b="1" u="sng" dirty="0" smtClean="0"/>
              <a:t>IO WG</a:t>
            </a:r>
            <a:r>
              <a:rPr lang="en-US" u="sng" dirty="0" smtClean="0"/>
              <a:t>: 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Activity will start during the second half of 2014.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onvener </a:t>
            </a:r>
            <a:r>
              <a:rPr lang="en-US" b="1" dirty="0" smtClean="0">
                <a:solidFill>
                  <a:srgbClr val="FF0000"/>
                </a:solidFill>
              </a:rPr>
              <a:t>being identified now (Roberto </a:t>
            </a:r>
            <a:r>
              <a:rPr lang="en-US" b="1" dirty="0" err="1" smtClean="0">
                <a:solidFill>
                  <a:srgbClr val="FF0000"/>
                </a:solidFill>
              </a:rPr>
              <a:t>Beccherle</a:t>
            </a:r>
            <a:r>
              <a:rPr lang="en-US" b="1" dirty="0" smtClean="0">
                <a:solidFill>
                  <a:srgbClr val="FF0000"/>
                </a:solidFill>
              </a:rPr>
              <a:t> – Pisa) </a:t>
            </a:r>
          </a:p>
          <a:p>
            <a:endParaRPr lang="en-US" dirty="0" smtClean="0"/>
          </a:p>
          <a:p>
            <a:pPr lvl="1"/>
            <a:endParaRPr lang="en-US" u="sn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Main CHIPIX65 contributions to RD53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7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36711"/>
            <a:ext cx="8686802" cy="4467276"/>
          </a:xfrm>
        </p:spPr>
        <p:txBody>
          <a:bodyPr>
            <a:normAutofit/>
          </a:bodyPr>
          <a:lstStyle/>
          <a:p>
            <a:r>
              <a:rPr lang="en-US" sz="2400" dirty="0"/>
              <a:t>2014</a:t>
            </a:r>
            <a:r>
              <a:rPr lang="en-US" sz="2600" dirty="0"/>
              <a:t>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disegno</a:t>
            </a:r>
            <a:r>
              <a:rPr lang="en-US" dirty="0"/>
              <a:t>, </a:t>
            </a:r>
            <a:r>
              <a:rPr lang="en-US" dirty="0" err="1"/>
              <a:t>sottomissione</a:t>
            </a:r>
            <a:r>
              <a:rPr lang="en-US" dirty="0"/>
              <a:t>, test  di IP blocks </a:t>
            </a:r>
            <a:r>
              <a:rPr lang="en-US" dirty="0" err="1"/>
              <a:t>analogici</a:t>
            </a:r>
            <a:r>
              <a:rPr lang="en-US" dirty="0"/>
              <a:t> e </a:t>
            </a:r>
            <a:r>
              <a:rPr lang="en-US" dirty="0" err="1"/>
              <a:t>digitali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isultati</a:t>
            </a:r>
            <a:r>
              <a:rPr lang="en-US" dirty="0" smtClean="0"/>
              <a:t> </a:t>
            </a:r>
            <a:r>
              <a:rPr lang="en-US" dirty="0" err="1" smtClean="0"/>
              <a:t>sull’irraggiamento</a:t>
            </a:r>
            <a:r>
              <a:rPr lang="en-US" dirty="0" smtClean="0"/>
              <a:t> di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smtClean="0"/>
              <a:t>di </a:t>
            </a:r>
            <a:r>
              <a:rPr lang="en-US" dirty="0" smtClean="0"/>
              <a:t>test di base  </a:t>
            </a:r>
          </a:p>
          <a:p>
            <a:r>
              <a:rPr lang="en-US" dirty="0" smtClean="0"/>
              <a:t> </a:t>
            </a:r>
            <a:r>
              <a:rPr lang="en-US" sz="2400" dirty="0"/>
              <a:t>2015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err="1" smtClean="0"/>
              <a:t>qualifica</a:t>
            </a:r>
            <a:r>
              <a:rPr lang="en-US" dirty="0" smtClean="0"/>
              <a:t> </a:t>
            </a:r>
            <a:r>
              <a:rPr lang="en-US" dirty="0"/>
              <a:t>radiation hardness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 </a:t>
            </a:r>
            <a:r>
              <a:rPr lang="en-US" dirty="0" smtClean="0"/>
              <a:t>		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methodology and verification of high dense IC  </a:t>
            </a:r>
            <a:endParaRPr lang="en-US" dirty="0" smtClean="0"/>
          </a:p>
          <a:p>
            <a:pPr lvl="1"/>
            <a:r>
              <a:rPr lang="en-US" dirty="0" err="1" smtClean="0"/>
              <a:t>ottimizzazione</a:t>
            </a:r>
            <a:r>
              <a:rPr lang="en-US" dirty="0" smtClean="0"/>
              <a:t> </a:t>
            </a:r>
            <a:r>
              <a:rPr lang="en-US" dirty="0" err="1"/>
              <a:t>architettura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: </a:t>
            </a:r>
            <a:r>
              <a:rPr lang="en-US" dirty="0" err="1"/>
              <a:t>globale</a:t>
            </a:r>
            <a:r>
              <a:rPr lang="en-US" dirty="0"/>
              <a:t>, </a:t>
            </a:r>
            <a:r>
              <a:rPr lang="en-US" dirty="0" err="1"/>
              <a:t>regionale</a:t>
            </a:r>
            <a:r>
              <a:rPr lang="en-US" dirty="0"/>
              <a:t>,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cella</a:t>
            </a:r>
            <a:r>
              <a:rPr lang="en-US" dirty="0"/>
              <a:t> pixel </a:t>
            </a:r>
            <a:endParaRPr lang="en-US" dirty="0" smtClean="0"/>
          </a:p>
          <a:p>
            <a:pPr lvl="1"/>
            <a:r>
              <a:rPr lang="en-US" dirty="0" err="1" smtClean="0"/>
              <a:t>architetture</a:t>
            </a:r>
            <a:r>
              <a:rPr lang="en-US" dirty="0" smtClean="0"/>
              <a:t> </a:t>
            </a:r>
            <a:r>
              <a:rPr lang="en-US" dirty="0"/>
              <a:t>del very </a:t>
            </a:r>
            <a:r>
              <a:rPr lang="en-US" dirty="0" err="1"/>
              <a:t>fron</a:t>
            </a:r>
            <a:r>
              <a:rPr lang="en-US" dirty="0"/>
              <a:t> end </a:t>
            </a:r>
            <a:r>
              <a:rPr lang="en-US" dirty="0" err="1"/>
              <a:t>analogico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2400" dirty="0" smtClean="0"/>
              <a:t>2016</a:t>
            </a:r>
            <a:r>
              <a:rPr lang="en-US" sz="2400" dirty="0"/>
              <a:t>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integrazione</a:t>
            </a:r>
            <a:r>
              <a:rPr lang="en-US" dirty="0" smtClean="0"/>
              <a:t> </a:t>
            </a:r>
            <a:r>
              <a:rPr lang="en-US" dirty="0" err="1"/>
              <a:t>el.analogica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chip; power distribution, clock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primo </a:t>
            </a:r>
            <a:r>
              <a:rPr lang="en-US" dirty="0" err="1"/>
              <a:t>prototipo</a:t>
            </a:r>
            <a:r>
              <a:rPr lang="en-US" dirty="0"/>
              <a:t> chip, con </a:t>
            </a:r>
            <a:r>
              <a:rPr lang="en-US" dirty="0" err="1"/>
              <a:t>architetettura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e readout </a:t>
            </a:r>
            <a:r>
              <a:rPr lang="en-US" dirty="0" err="1"/>
              <a:t>semplificati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1737"/>
            <a:ext cx="6508377" cy="1143000"/>
          </a:xfrm>
        </p:spPr>
        <p:txBody>
          <a:bodyPr/>
          <a:lstStyle/>
          <a:p>
            <a:r>
              <a:rPr lang="en-US" dirty="0" smtClean="0"/>
              <a:t>CHIPIX65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3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CERN</a:t>
            </a:r>
            <a:r>
              <a:rPr lang="en-GB" sz="1600" dirty="0"/>
              <a:t>, CPPM, </a:t>
            </a:r>
            <a:r>
              <a:rPr lang="en-GB" sz="1600" dirty="0" err="1"/>
              <a:t>Fermilab</a:t>
            </a:r>
            <a:r>
              <a:rPr lang="en-GB" sz="1600" dirty="0"/>
              <a:t>, LBNL, New </a:t>
            </a:r>
            <a:r>
              <a:rPr lang="en-GB" sz="1600" dirty="0" err="1"/>
              <a:t>mexico</a:t>
            </a:r>
            <a:r>
              <a:rPr lang="en-GB" sz="1600" dirty="0"/>
              <a:t>, </a:t>
            </a:r>
            <a:r>
              <a:rPr lang="en-GB" sz="1600" dirty="0" err="1"/>
              <a:t>Padova</a:t>
            </a:r>
            <a:endParaRPr lang="en-GB" sz="1600" dirty="0"/>
          </a:p>
          <a:p>
            <a:endParaRPr lang="en-US" sz="14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63E-F10D-4F5B-A5C2-45443C8F885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</a:t>
            </a:r>
            <a:r>
              <a:rPr lang="en-GB" dirty="0" smtClean="0"/>
              <a:t>WG 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1800" dirty="0" err="1" smtClean="0"/>
              <a:t>Qualifica</a:t>
            </a:r>
            <a:r>
              <a:rPr lang="en-GB" sz="1800" dirty="0" smtClean="0"/>
              <a:t> per </a:t>
            </a:r>
            <a:r>
              <a:rPr lang="en-GB" sz="1800" dirty="0" err="1" smtClean="0"/>
              <a:t>radiazioni</a:t>
            </a:r>
            <a:r>
              <a:rPr lang="en-GB" sz="1800" dirty="0" smtClean="0"/>
              <a:t> </a:t>
            </a:r>
            <a:r>
              <a:rPr lang="en-GB" sz="1800" dirty="0" err="1" smtClean="0"/>
              <a:t>fino</a:t>
            </a:r>
            <a:r>
              <a:rPr lang="en-GB" sz="1800" dirty="0" smtClean="0"/>
              <a:t> a 1 Grad e 10</a:t>
            </a:r>
            <a:r>
              <a:rPr lang="en-GB" sz="1800" baseline="30000" dirty="0" smtClean="0"/>
              <a:t>16</a:t>
            </a:r>
            <a:r>
              <a:rPr lang="en-GB" sz="1800" dirty="0" smtClean="0"/>
              <a:t> </a:t>
            </a:r>
            <a:r>
              <a:rPr lang="en-GB" sz="1800" dirty="0" err="1" smtClean="0"/>
              <a:t>neq</a:t>
            </a:r>
            <a:r>
              <a:rPr lang="en-GB" sz="1800" dirty="0" smtClean="0"/>
              <a:t>/cm</a:t>
            </a:r>
            <a:r>
              <a:rPr lang="en-GB" sz="1800" baseline="30000" dirty="0" smtClean="0"/>
              <a:t>2</a:t>
            </a:r>
            <a:br>
              <a:rPr lang="en-GB" sz="1800" baseline="30000" dirty="0" smtClean="0"/>
            </a:br>
            <a:r>
              <a:rPr lang="en-GB" sz="1800" baseline="30000" dirty="0" smtClean="0"/>
              <a:t>WG convener m. </a:t>
            </a:r>
            <a:r>
              <a:rPr lang="en-GB" sz="1800" baseline="30000" dirty="0" err="1" smtClean="0"/>
              <a:t>barbero</a:t>
            </a:r>
            <a:r>
              <a:rPr lang="en-GB" sz="1800" baseline="30000" dirty="0" smtClean="0"/>
              <a:t> (CPPM)</a:t>
            </a:r>
            <a:endParaRPr lang="en-GB" sz="1800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92285" y="2086505"/>
            <a:ext cx="8851715" cy="4039658"/>
          </a:xfrm>
        </p:spPr>
        <p:txBody>
          <a:bodyPr>
            <a:normAutofit lnSpcReduction="10000"/>
          </a:bodyPr>
          <a:lstStyle/>
          <a:p>
            <a:r>
              <a:rPr lang="en-GB" sz="1600" dirty="0"/>
              <a:t>Activities and Status:</a:t>
            </a:r>
          </a:p>
          <a:p>
            <a:pPr lvl="1"/>
            <a:r>
              <a:rPr lang="en-GB" sz="1400" dirty="0"/>
              <a:t>Defining radiation testing procedure</a:t>
            </a:r>
          </a:p>
          <a:p>
            <a:pPr lvl="1"/>
            <a:r>
              <a:rPr lang="en-GB" sz="1400" dirty="0"/>
              <a:t>Test of 65nm transistors to 1Grad</a:t>
            </a:r>
          </a:p>
          <a:p>
            <a:pPr lvl="2"/>
            <a:r>
              <a:rPr lang="en-GB" sz="1200" dirty="0"/>
              <a:t>NMOS: Acceptable degradation</a:t>
            </a:r>
          </a:p>
          <a:p>
            <a:pPr lvl="2"/>
            <a:r>
              <a:rPr lang="en-GB" sz="1200" dirty="0"/>
              <a:t>PMOS: Severe radiation damage above 300Mrad (next slide)</a:t>
            </a:r>
          </a:p>
          <a:p>
            <a:pPr lvl="3"/>
            <a:r>
              <a:rPr lang="en-GB" sz="1100" dirty="0"/>
              <a:t>Not yet a clear understanding of effects seen at these unprecedented radiation levels</a:t>
            </a:r>
          </a:p>
          <a:p>
            <a:pPr lvl="3"/>
            <a:r>
              <a:rPr lang="en-GB" sz="1100" dirty="0"/>
              <a:t>ESD damage from manipulation and test systems ?</a:t>
            </a:r>
          </a:p>
          <a:p>
            <a:pPr lvl="2"/>
            <a:r>
              <a:rPr lang="en-GB" sz="1200" dirty="0"/>
              <a:t>Systematic radiation/annealing studies required to be verified with pixel detector operation</a:t>
            </a:r>
          </a:p>
          <a:p>
            <a:pPr lvl="1"/>
            <a:r>
              <a:rPr lang="en-GB" sz="1400" dirty="0"/>
              <a:t>Test of circuits to 1Grad</a:t>
            </a:r>
          </a:p>
          <a:p>
            <a:pPr lvl="2"/>
            <a:r>
              <a:rPr lang="en-GB" sz="1200" dirty="0"/>
              <a:t>Ring oscillators, Pixel chips ( CERN, LBNL)</a:t>
            </a:r>
          </a:p>
          <a:p>
            <a:pPr lvl="2"/>
            <a:r>
              <a:rPr lang="en-GB" sz="1200" dirty="0"/>
              <a:t>Digital circuits remains operational up to 1Grad (better than indicated by tests of individual transistors)</a:t>
            </a:r>
          </a:p>
          <a:p>
            <a:pPr marL="457200" lvl="1" indent="0">
              <a:buNone/>
            </a:pPr>
            <a:r>
              <a:rPr lang="en-GB" sz="1200" b="1" dirty="0">
                <a:solidFill>
                  <a:srgbClr val="FF0000"/>
                </a:solidFill>
              </a:rPr>
              <a:t>Critical to confirm if 65nm is OK for inner layers of pixel detectors</a:t>
            </a:r>
          </a:p>
          <a:p>
            <a:pPr lvl="2"/>
            <a:r>
              <a:rPr lang="en-GB" sz="1050" dirty="0"/>
              <a:t>Alternative technologies / Replacement of inner layers after a few years </a:t>
            </a:r>
            <a:r>
              <a:rPr lang="en-GB" sz="1050" dirty="0" smtClean="0"/>
              <a:t>?</a:t>
            </a:r>
            <a:endParaRPr lang="en-GB" sz="1600" dirty="0" smtClean="0"/>
          </a:p>
          <a:p>
            <a:r>
              <a:rPr lang="en-GB" sz="1600" dirty="0" smtClean="0"/>
              <a:t>Plans</a:t>
            </a:r>
            <a:endParaRPr lang="en-GB" sz="1600" dirty="0"/>
          </a:p>
          <a:p>
            <a:pPr lvl="1"/>
            <a:r>
              <a:rPr lang="en-GB" sz="1200" dirty="0"/>
              <a:t>Systematic radiation and annealing studies of 65nm basic devices and circuits</a:t>
            </a:r>
          </a:p>
          <a:p>
            <a:pPr lvl="1"/>
            <a:r>
              <a:rPr lang="en-GB" sz="1200" dirty="0"/>
              <a:t>Hadron/neutron radiation tests for NIEL effects</a:t>
            </a:r>
          </a:p>
          <a:p>
            <a:pPr lvl="1"/>
            <a:r>
              <a:rPr lang="en-GB" sz="1200" dirty="0"/>
              <a:t>Radiation test of basic transistors/structures in alternative technologies (for comparison/understanding)</a:t>
            </a:r>
          </a:p>
          <a:p>
            <a:pPr lvl="1"/>
            <a:r>
              <a:rPr lang="en-GB" sz="1200" dirty="0"/>
              <a:t>Simulation models of radiation degraded transistors (if possible</a:t>
            </a:r>
            <a:r>
              <a:rPr lang="en-GB" sz="1200" dirty="0" smtClean="0"/>
              <a:t>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5708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GB" dirty="0" smtClean="0"/>
              <a:t>PMOS Radiation effects 65nm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02283"/>
            <a:ext cx="3386644" cy="254139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r="6707"/>
          <a:stretch/>
        </p:blipFill>
        <p:spPr bwMode="auto">
          <a:xfrm>
            <a:off x="5181600" y="902283"/>
            <a:ext cx="3126154" cy="264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6643"/>
          <a:stretch/>
        </p:blipFill>
        <p:spPr>
          <a:xfrm>
            <a:off x="1304084" y="3893008"/>
            <a:ext cx="3377960" cy="256630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r="7443"/>
          <a:stretch/>
        </p:blipFill>
        <p:spPr bwMode="auto">
          <a:xfrm>
            <a:off x="5181600" y="3893008"/>
            <a:ext cx="3126154" cy="266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3387004"/>
            <a:ext cx="1601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Transconductance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6407596"/>
            <a:ext cx="74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Vt</a:t>
            </a:r>
            <a:r>
              <a:rPr lang="en-GB" sz="1400" dirty="0" smtClean="0"/>
              <a:t> shift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1391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15286"/>
            <a:ext cx="5791200" cy="5014114"/>
          </a:xfrm>
        </p:spPr>
        <p:txBody>
          <a:bodyPr>
            <a:normAutofit/>
          </a:bodyPr>
          <a:lstStyle/>
          <a:p>
            <a:r>
              <a:rPr lang="en-GB" sz="1800" dirty="0" smtClean="0"/>
              <a:t>Activities </a:t>
            </a:r>
            <a:r>
              <a:rPr lang="en-GB" sz="1800" dirty="0" smtClean="0"/>
              <a:t>and status</a:t>
            </a:r>
          </a:p>
          <a:p>
            <a:pPr lvl="1"/>
            <a:r>
              <a:rPr lang="en-GB" sz="1600" dirty="0"/>
              <a:t>G</a:t>
            </a:r>
            <a:r>
              <a:rPr lang="en-GB" sz="1600" dirty="0" smtClean="0"/>
              <a:t>lobal </a:t>
            </a:r>
            <a:r>
              <a:rPr lang="en-GB" sz="1600" dirty="0" err="1" smtClean="0"/>
              <a:t>floorplan</a:t>
            </a:r>
            <a:r>
              <a:rPr lang="en-GB" sz="1600" dirty="0" smtClean="0"/>
              <a:t> issues for pixel matrix</a:t>
            </a:r>
          </a:p>
          <a:p>
            <a:pPr lvl="2"/>
            <a:r>
              <a:rPr lang="en-GB" sz="1400" dirty="0" smtClean="0"/>
              <a:t>50x50um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– 25x100um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pixels with same pixel chip</a:t>
            </a:r>
          </a:p>
          <a:p>
            <a:pPr lvl="3"/>
            <a:r>
              <a:rPr lang="en-GB" sz="1100" dirty="0" smtClean="0"/>
              <a:t>ATLAS – CMS has agreed to initially aim for this</a:t>
            </a:r>
          </a:p>
          <a:p>
            <a:pPr lvl="2"/>
            <a:r>
              <a:rPr lang="en-GB" sz="1400" dirty="0" smtClean="0"/>
              <a:t>Global floor-plan with </a:t>
            </a:r>
            <a:r>
              <a:rPr lang="en-GB" sz="1400" dirty="0" err="1" smtClean="0"/>
              <a:t>analog</a:t>
            </a:r>
            <a:r>
              <a:rPr lang="en-GB" sz="1400" dirty="0" smtClean="0"/>
              <a:t> and digital regions</a:t>
            </a:r>
          </a:p>
          <a:p>
            <a:pPr lvl="1"/>
            <a:r>
              <a:rPr lang="en-GB" sz="1600" dirty="0" smtClean="0"/>
              <a:t>Appropriate design flow</a:t>
            </a:r>
          </a:p>
          <a:p>
            <a:pPr lvl="1"/>
            <a:r>
              <a:rPr lang="en-GB" sz="1600" dirty="0" smtClean="0"/>
              <a:t>Column bus versus serial links</a:t>
            </a:r>
          </a:p>
          <a:p>
            <a:pPr lvl="1"/>
            <a:r>
              <a:rPr lang="en-GB" sz="1600" dirty="0" smtClean="0"/>
              <a:t>Simplified matrix structure for initial pixel array test chips</a:t>
            </a:r>
          </a:p>
          <a:p>
            <a:r>
              <a:rPr lang="en-GB" sz="1800" dirty="0" smtClean="0"/>
              <a:t>Plans</a:t>
            </a:r>
          </a:p>
          <a:p>
            <a:pPr lvl="1"/>
            <a:r>
              <a:rPr lang="en-GB" sz="1400" dirty="0" smtClean="0"/>
              <a:t>Submission of common simplified pixel matrix test chips</a:t>
            </a:r>
          </a:p>
          <a:p>
            <a:pPr lvl="1"/>
            <a:r>
              <a:rPr lang="en-GB" sz="1400" dirty="0" smtClean="0"/>
              <a:t>Evaluation of different pixel chip (digital) architectures</a:t>
            </a:r>
          </a:p>
          <a:p>
            <a:pPr lvl="2"/>
            <a:r>
              <a:rPr lang="en-GB" sz="1100" dirty="0" smtClean="0"/>
              <a:t>Using simulation frameworks from simulation WG.</a:t>
            </a:r>
          </a:p>
          <a:p>
            <a:pPr lvl="1"/>
            <a:r>
              <a:rPr lang="en-GB" sz="1400" dirty="0" smtClean="0"/>
              <a:t>Final integration of full pixel chip</a:t>
            </a:r>
          </a:p>
          <a:p>
            <a:r>
              <a:rPr lang="en-GB" sz="1800" dirty="0" smtClean="0"/>
              <a:t>Bonn, </a:t>
            </a:r>
            <a:r>
              <a:rPr lang="en-GB" sz="1800" dirty="0"/>
              <a:t>LBNL</a:t>
            </a:r>
            <a:r>
              <a:rPr lang="en-GB" sz="1800" dirty="0" smtClean="0"/>
              <a:t>, , , ,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CHIPIX65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25" y="313510"/>
            <a:ext cx="8570280" cy="1143000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GB" dirty="0" smtClean="0"/>
              <a:t>Top level </a:t>
            </a:r>
            <a:r>
              <a:rPr lang="en-GB" dirty="0" smtClean="0"/>
              <a:t>WG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Global architecture and floor-plan issues for large mixed signal </a:t>
            </a:r>
            <a:r>
              <a:rPr lang="en-GB" sz="1400" dirty="0" smtClean="0"/>
              <a:t>pixel chip - Convener</a:t>
            </a:r>
            <a:r>
              <a:rPr lang="en-GB" sz="1400" dirty="0"/>
              <a:t>: Maurice Garcia-</a:t>
            </a:r>
            <a:r>
              <a:rPr lang="en-GB" sz="1400" dirty="0" err="1"/>
              <a:t>Sciveres</a:t>
            </a:r>
            <a:r>
              <a:rPr lang="en-GB" sz="1400" dirty="0"/>
              <a:t>, LBNL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25" y="1615286"/>
            <a:ext cx="2574014" cy="254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92" y="4267200"/>
            <a:ext cx="357662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20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8046</TotalTime>
  <Words>2380</Words>
  <Application>Microsoft Macintosh PowerPoint</Application>
  <PresentationFormat>On-screen Show (4:3)</PresentationFormat>
  <Paragraphs>377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Grid</vt:lpstr>
      <vt:lpstr>CHIPIX65</vt:lpstr>
      <vt:lpstr>Challenges for CHIPIX65</vt:lpstr>
      <vt:lpstr>CHIPIX65 CALL Project Proposal 2013 – CSN5 </vt:lpstr>
      <vt:lpstr>RD53: the international context for CHIPIX65</vt:lpstr>
      <vt:lpstr>Main CHIPIX65 contributions to RD53</vt:lpstr>
      <vt:lpstr>CHIPIX65 Milestones</vt:lpstr>
      <vt:lpstr>Radiation WG   Qualifica per radiazioni fino a 1 Grad e 1016 neq/cm2 WG convener m. barbero (CPPM)</vt:lpstr>
      <vt:lpstr>PMOS Radiation effects 65nm</vt:lpstr>
      <vt:lpstr>Top level WG  Global architecture and floor-plan issues for large mixed signal pixel chip - Convener: Maurice Garcia-Sciveres, LBNL </vt:lpstr>
      <vt:lpstr>Analog WG Evaluation, design and test of appropriate low power analog pixel Front-Ends Convener: Valerio Re, Bergamo/Pavia </vt:lpstr>
      <vt:lpstr>Simulation/verification WG Simulation and verification framework for complex pixel chips Convener: Tomasz Hemperek, Bonn </vt:lpstr>
      <vt:lpstr>IP WG convener: Jorgen christiansen (CERN) </vt:lpstr>
      <vt:lpstr>CHIPIX65 2014 submissions</vt:lpstr>
      <vt:lpstr>IO WG</vt:lpstr>
      <vt:lpstr>Attività 2013-14 a Pisa</vt:lpstr>
      <vt:lpstr>Tau to 3 prongs</vt:lpstr>
      <vt:lpstr>Tau to 3 pro: Data rate</vt:lpstr>
      <vt:lpstr>Jets primary vertex reconstruction </vt:lpstr>
      <vt:lpstr>Jets primary vertex reconstruction </vt:lpstr>
      <vt:lpstr>Logica nel pixel per la prima sottomissione  F. Morsani</vt:lpstr>
      <vt:lpstr>Simulazione, 5 eventi singolo pixel in vari casi,  si vede bene il clock del ToT e il caso di timeout nel conteggio del ToT</vt:lpstr>
      <vt:lpstr>Cosa c’e’ da fare</vt:lpstr>
      <vt:lpstr>Pixel clustering on chip M. Minuti – G. Magazzù</vt:lpstr>
      <vt:lpstr>IP-cores for high speed links G. Magazzù – M. Miller</vt:lpstr>
      <vt:lpstr>IP-cores for high speed links</vt:lpstr>
      <vt:lpstr>I/O group Responsabile R. Beccherle</vt:lpstr>
      <vt:lpstr>CHIPIX 65 Activities for 2015</vt:lpstr>
      <vt:lpstr>Attività 2015 a pisa</vt:lpstr>
      <vt:lpstr>Personale</vt:lpstr>
      <vt:lpstr>BACKUP SLIDES</vt:lpstr>
      <vt:lpstr>Tau to 3 prongs</vt:lpstr>
      <vt:lpstr>RD53 Global Schedule as today</vt:lpstr>
      <vt:lpstr>Floor Plan October</vt:lpstr>
      <vt:lpstr>Read out semplificato per prima sottomissione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CHIPIX65</dc:title>
  <dc:creator>Lino Demaria</dc:creator>
  <cp:lastModifiedBy>Office 2004 Test Drive User</cp:lastModifiedBy>
  <cp:revision>97</cp:revision>
  <dcterms:created xsi:type="dcterms:W3CDTF">2013-07-02T14:50:46Z</dcterms:created>
  <dcterms:modified xsi:type="dcterms:W3CDTF">2014-07-01T07:13:20Z</dcterms:modified>
</cp:coreProperties>
</file>