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21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92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56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38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76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61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39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9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71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8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478-1AA2-4FDA-BC40-00E73E968B01}" type="datetimeFigureOut">
              <a:rPr lang="it-IT" smtClean="0"/>
              <a:t>22/06/2014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9C6F-E367-483F-BBB7-1E8C34D789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73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ctivememory.britishscienceassociation.org/" TargetMode="External"/><Relationship Id="rId2" Type="http://schemas.openxmlformats.org/officeDocument/2006/relationships/hyperlink" Target="http://communicatingscience.aaa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scea.org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nt.ac.uk/careers/ivphone.htm" TargetMode="External"/><Relationship Id="rId13" Type="http://schemas.openxmlformats.org/officeDocument/2006/relationships/hyperlink" Target="http://www.kent.ac.uk/careers/interviews/mockivs.htm" TargetMode="External"/><Relationship Id="rId3" Type="http://schemas.openxmlformats.org/officeDocument/2006/relationships/hyperlink" Target="http://www.kent.ac.uk/careers/sk/teamwork.htm" TargetMode="External"/><Relationship Id="rId7" Type="http://schemas.openxmlformats.org/officeDocument/2006/relationships/hyperlink" Target="http://www.kent.ac.uk/careers/intervw.htm" TargetMode="External"/><Relationship Id="rId12" Type="http://schemas.openxmlformats.org/officeDocument/2006/relationships/hyperlink" Target="http://www.kent.ac.uk/careers/interviews/ivquest.htm" TargetMode="External"/><Relationship Id="rId2" Type="http://schemas.openxmlformats.org/officeDocument/2006/relationships/hyperlink" Target="http://www.kent.ac.uk/careers/sk/communicati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nt.ac.uk/careers/sk/leadership.htm" TargetMode="External"/><Relationship Id="rId11" Type="http://schemas.openxmlformats.org/officeDocument/2006/relationships/hyperlink" Target="http://www.kent.ac.uk/careers/assertiveness.htm" TargetMode="External"/><Relationship Id="rId5" Type="http://schemas.openxmlformats.org/officeDocument/2006/relationships/hyperlink" Target="http://www.kent.ac.uk/careers/sk/persuading.htm" TargetMode="External"/><Relationship Id="rId10" Type="http://schemas.openxmlformats.org/officeDocument/2006/relationships/hyperlink" Target="http://www.kent.ac.uk/careers/interviews/nvc.htm" TargetMode="External"/><Relationship Id="rId4" Type="http://schemas.openxmlformats.org/officeDocument/2006/relationships/hyperlink" Target="http://www.kent.ac.uk/careers/presentationskills.htm" TargetMode="External"/><Relationship Id="rId9" Type="http://schemas.openxmlformats.org/officeDocument/2006/relationships/hyperlink" Target="http://www.kent.ac.uk/careers/compet/skillquest.htm" TargetMode="External"/><Relationship Id="rId14" Type="http://schemas.openxmlformats.org/officeDocument/2006/relationships/hyperlink" Target="http://www.youtube.com/user/PowerDiversit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uropa.eu/about-eu/basic-information/symbols/fla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7667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rgbClr val="0070C0"/>
                </a:solidFill>
              </a:rPr>
              <a:t>Communicating</a:t>
            </a:r>
          </a:p>
          <a:p>
            <a:r>
              <a:rPr lang="it-IT" sz="4800" b="1" dirty="0" smtClean="0">
                <a:solidFill>
                  <a:srgbClr val="0070C0"/>
                </a:solidFill>
              </a:rPr>
              <a:t>EU </a:t>
            </a:r>
            <a:r>
              <a:rPr lang="it-IT" sz="4800" b="1" dirty="0">
                <a:solidFill>
                  <a:srgbClr val="0070C0"/>
                </a:solidFill>
              </a:rPr>
              <a:t>Research </a:t>
            </a:r>
            <a:r>
              <a:rPr lang="it-IT" sz="4800" b="1" dirty="0" smtClean="0">
                <a:solidFill>
                  <a:srgbClr val="0070C0"/>
                </a:solidFill>
              </a:rPr>
              <a:t>&amp; Innovation</a:t>
            </a:r>
            <a:endParaRPr lang="it-IT" sz="48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3438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i="1" dirty="0" smtClean="0"/>
              <a:t>A guide</a:t>
            </a:r>
          </a:p>
          <a:p>
            <a:r>
              <a:rPr lang="it-IT" sz="4000" i="1" dirty="0" smtClean="0"/>
              <a:t>for project</a:t>
            </a:r>
          </a:p>
          <a:p>
            <a:r>
              <a:rPr lang="it-IT" sz="4000" i="1" dirty="0" smtClean="0"/>
              <a:t>participants</a:t>
            </a:r>
            <a:endParaRPr lang="it-IT" sz="4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78" y="4725144"/>
            <a:ext cx="2409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799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229600" cy="5949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100" b="1" i="1" dirty="0" smtClean="0">
                <a:solidFill>
                  <a:srgbClr val="0070C0"/>
                </a:solidFill>
              </a:rPr>
              <a:t>A - Ensure good management: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i="1" dirty="0" smtClean="0"/>
              <a:t>Have resources been allocated  (time and money)?</a:t>
            </a:r>
          </a:p>
          <a:p>
            <a:pPr lvl="1"/>
            <a:r>
              <a:rPr lang="en-US" sz="2300" dirty="0" smtClean="0"/>
              <a:t>Does proposal include a </a:t>
            </a:r>
            <a:r>
              <a:rPr lang="en-US" sz="2300" dirty="0" smtClean="0">
                <a:solidFill>
                  <a:srgbClr val="FF33CC"/>
                </a:solidFill>
              </a:rPr>
              <a:t>work package on communication? </a:t>
            </a:r>
            <a:r>
              <a:rPr lang="en-US" sz="2300" dirty="0" smtClean="0"/>
              <a:t>A </a:t>
            </a:r>
            <a:r>
              <a:rPr lang="en-US" sz="2300" dirty="0" smtClean="0">
                <a:solidFill>
                  <a:srgbClr val="0070C0"/>
                </a:solidFill>
              </a:rPr>
              <a:t>dissemination </a:t>
            </a:r>
            <a:r>
              <a:rPr lang="en-US" sz="2300" dirty="0" smtClean="0"/>
              <a:t>&amp; </a:t>
            </a:r>
            <a:r>
              <a:rPr lang="en-US" sz="2300" dirty="0" smtClean="0">
                <a:solidFill>
                  <a:srgbClr val="0070C0"/>
                </a:solidFill>
              </a:rPr>
              <a:t>communication strategy </a:t>
            </a:r>
            <a:r>
              <a:rPr lang="en-US" sz="2300" dirty="0" smtClean="0"/>
              <a:t>&amp;</a:t>
            </a:r>
            <a:r>
              <a:rPr lang="en-US" sz="2300" dirty="0" smtClean="0">
                <a:solidFill>
                  <a:srgbClr val="0070C0"/>
                </a:solidFill>
              </a:rPr>
              <a:t> timeline </a:t>
            </a:r>
            <a:r>
              <a:rPr lang="en-US" sz="2300" dirty="0" smtClean="0"/>
              <a:t>right from the beginning?</a:t>
            </a:r>
          </a:p>
          <a:p>
            <a:pPr lvl="1"/>
            <a:r>
              <a:rPr lang="en-US" sz="2300" dirty="0" smtClean="0"/>
              <a:t>Does the communication element of the project </a:t>
            </a:r>
            <a:r>
              <a:rPr lang="en-US" sz="2300" dirty="0" smtClean="0">
                <a:solidFill>
                  <a:srgbClr val="FF0000"/>
                </a:solidFill>
              </a:rPr>
              <a:t>involve all consortium partners</a:t>
            </a:r>
            <a:r>
              <a:rPr lang="en-US" sz="2300" dirty="0" smtClean="0"/>
              <a:t> (staff, including researchers)?</a:t>
            </a:r>
          </a:p>
          <a:p>
            <a:pPr lvl="1"/>
            <a:r>
              <a:rPr lang="en-US" sz="2300" dirty="0" smtClean="0"/>
              <a:t>Is there awareness that communication is a </a:t>
            </a:r>
            <a:r>
              <a:rPr lang="en-US" sz="2300" dirty="0" smtClean="0">
                <a:solidFill>
                  <a:srgbClr val="0070C0"/>
                </a:solidFill>
              </a:rPr>
              <a:t>continuous process,</a:t>
            </a:r>
            <a:r>
              <a:rPr lang="en-US" sz="2300" dirty="0" smtClean="0"/>
              <a:t> not a </a:t>
            </a:r>
            <a:r>
              <a:rPr lang="en-US" sz="2300" dirty="0" smtClean="0">
                <a:solidFill>
                  <a:srgbClr val="FF0000"/>
                </a:solidFill>
              </a:rPr>
              <a:t>one-time effort </a:t>
            </a:r>
            <a:r>
              <a:rPr lang="en-US" sz="2300" dirty="0" smtClean="0"/>
              <a:t>when the project ends?</a:t>
            </a:r>
          </a:p>
          <a:p>
            <a:pPr lvl="1"/>
            <a:r>
              <a:rPr lang="en-US" sz="2300" dirty="0" smtClean="0">
                <a:solidFill>
                  <a:srgbClr val="FF0000"/>
                </a:solidFill>
              </a:rPr>
              <a:t>ready for the unexpected</a:t>
            </a:r>
            <a:r>
              <a:rPr lang="en-US" sz="2300" dirty="0" smtClean="0"/>
              <a:t>? how to respond effectively to such things as </a:t>
            </a:r>
            <a:r>
              <a:rPr lang="en-US" sz="2300" dirty="0" smtClean="0">
                <a:solidFill>
                  <a:srgbClr val="FF0000"/>
                </a:solidFill>
              </a:rPr>
              <a:t>publication in high-ranking journals </a:t>
            </a:r>
            <a:r>
              <a:rPr lang="en-US" sz="2300" dirty="0" smtClean="0"/>
              <a:t>or a </a:t>
            </a:r>
            <a:r>
              <a:rPr lang="en-US" sz="2300" dirty="0" smtClean="0">
                <a:solidFill>
                  <a:srgbClr val="FF0000"/>
                </a:solidFill>
              </a:rPr>
              <a:t>sudden new event </a:t>
            </a:r>
            <a:r>
              <a:rPr lang="en-US" sz="2300" dirty="0" smtClean="0"/>
              <a:t>related to the project’s theme?</a:t>
            </a:r>
            <a:endParaRPr lang="en-US" sz="23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i="1" dirty="0" smtClean="0"/>
              <a:t> </a:t>
            </a:r>
            <a:r>
              <a:rPr lang="en-US" sz="2600" i="1" dirty="0" smtClean="0"/>
              <a:t>Are professional communicators involved? </a:t>
            </a:r>
          </a:p>
          <a:p>
            <a:pPr marL="914400" lvl="1" indent="-514350"/>
            <a:r>
              <a:rPr lang="en-US" sz="2300" dirty="0" smtClean="0"/>
              <a:t>Have resources </a:t>
            </a:r>
            <a:r>
              <a:rPr lang="en-US" sz="2300" dirty="0" smtClean="0">
                <a:solidFill>
                  <a:srgbClr val="FF0000"/>
                </a:solidFill>
              </a:rPr>
              <a:t>been allocated </a:t>
            </a:r>
            <a:r>
              <a:rPr lang="en-US" sz="2300" dirty="0" smtClean="0"/>
              <a:t>to professional assistance: drafting of press releases, graphic design, website </a:t>
            </a:r>
            <a:r>
              <a:rPr lang="en-US" sz="2300" dirty="0" smtClean="0"/>
              <a:t>maintenance ….  ?</a:t>
            </a:r>
            <a:endParaRPr lang="en-US" sz="2300" dirty="0" smtClean="0"/>
          </a:p>
          <a:p>
            <a:pPr marL="914400" lvl="1" indent="-514350"/>
            <a:r>
              <a:rPr lang="en-US" sz="2300" dirty="0" smtClean="0"/>
              <a:t>Have you considered taking any </a:t>
            </a:r>
            <a:r>
              <a:rPr lang="en-US" sz="2300" dirty="0" smtClean="0">
                <a:solidFill>
                  <a:srgbClr val="FF0000"/>
                </a:solidFill>
              </a:rPr>
              <a:t>training in the field of communication</a:t>
            </a:r>
            <a:r>
              <a:rPr lang="en-US" sz="2300" dirty="0" smtClean="0"/>
              <a:t> or including a </a:t>
            </a:r>
            <a:r>
              <a:rPr lang="en-US" sz="2300" dirty="0" smtClean="0">
                <a:solidFill>
                  <a:srgbClr val="FF0000"/>
                </a:solidFill>
              </a:rPr>
              <a:t>communication expert </a:t>
            </a:r>
            <a:r>
              <a:rPr lang="en-US" sz="2300" dirty="0" smtClean="0"/>
              <a:t>in your team?</a:t>
            </a:r>
            <a:endParaRPr lang="it-IT" sz="2300" i="1" dirty="0" smtClean="0"/>
          </a:p>
          <a:p>
            <a:pPr marL="457200" indent="-457200">
              <a:buAutoNum type="arabicPeriod" startAt="3"/>
            </a:pPr>
            <a:r>
              <a:rPr lang="it-IT" sz="2600" i="1" dirty="0" smtClean="0"/>
              <a:t>Is </a:t>
            </a:r>
            <a:r>
              <a:rPr lang="it-IT" sz="2600" i="1" dirty="0"/>
              <a:t>continuity ensured</a:t>
            </a:r>
            <a:r>
              <a:rPr lang="it-IT" sz="2600" i="1" dirty="0" smtClean="0"/>
              <a:t>?</a:t>
            </a:r>
          </a:p>
          <a:p>
            <a:pPr lvl="1"/>
            <a:r>
              <a:rPr lang="en-US" sz="2600" dirty="0" smtClean="0"/>
              <a:t>Arrangements </a:t>
            </a:r>
            <a:r>
              <a:rPr lang="en-US" sz="2600" dirty="0"/>
              <a:t>to ensure </a:t>
            </a:r>
            <a:r>
              <a:rPr lang="en-US" sz="2600" dirty="0" smtClean="0">
                <a:solidFill>
                  <a:srgbClr val="FF0000"/>
                </a:solidFill>
              </a:rPr>
              <a:t>information </a:t>
            </a:r>
            <a:r>
              <a:rPr lang="en-US" sz="2600" dirty="0">
                <a:solidFill>
                  <a:srgbClr val="FF0000"/>
                </a:solidFill>
              </a:rPr>
              <a:t>will not be lost</a:t>
            </a:r>
            <a:r>
              <a:rPr lang="en-US" sz="2600" dirty="0"/>
              <a:t> once the project </a:t>
            </a:r>
            <a:r>
              <a:rPr lang="en-US" sz="2600" dirty="0" smtClean="0"/>
              <a:t>comes </a:t>
            </a:r>
            <a:r>
              <a:rPr lang="it-IT" sz="2600" dirty="0" smtClean="0"/>
              <a:t>to </a:t>
            </a:r>
            <a:r>
              <a:rPr lang="it-IT" sz="2600" dirty="0"/>
              <a:t>an end?</a:t>
            </a:r>
          </a:p>
          <a:p>
            <a:pPr lvl="1"/>
            <a:r>
              <a:rPr lang="en-US" sz="2600" dirty="0" smtClean="0"/>
              <a:t>Any </a:t>
            </a:r>
            <a:r>
              <a:rPr lang="en-US" sz="2600" dirty="0"/>
              <a:t>feedback </a:t>
            </a:r>
            <a:r>
              <a:rPr lang="en-US" sz="2600" dirty="0" smtClean="0">
                <a:solidFill>
                  <a:srgbClr val="FF0000"/>
                </a:solidFill>
              </a:rPr>
              <a:t>loops back </a:t>
            </a:r>
            <a:r>
              <a:rPr lang="en-US" sz="2600" dirty="0">
                <a:solidFill>
                  <a:srgbClr val="FF0000"/>
                </a:solidFill>
              </a:rPr>
              <a:t>to the European Commission </a:t>
            </a:r>
            <a:r>
              <a:rPr lang="en-US" sz="2600" dirty="0" smtClean="0"/>
              <a:t>to  amplifying </a:t>
            </a:r>
            <a:r>
              <a:rPr lang="en-US" sz="2600" dirty="0"/>
              <a:t>the message, </a:t>
            </a:r>
            <a:r>
              <a:rPr lang="en-US" sz="2600" dirty="0" smtClean="0"/>
              <a:t>i.e. </a:t>
            </a:r>
            <a:r>
              <a:rPr lang="en-US" sz="2600" dirty="0"/>
              <a:t>by notifying </a:t>
            </a:r>
            <a:r>
              <a:rPr lang="en-US" sz="2600" dirty="0" smtClean="0"/>
              <a:t>an event</a:t>
            </a:r>
            <a:r>
              <a:rPr lang="en-US" sz="2600" dirty="0"/>
              <a:t>, or before publishing a press release?</a:t>
            </a:r>
            <a:endParaRPr lang="en-US" sz="2600" i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Build your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communication strategy – a      checklist</a:t>
            </a:r>
            <a:endParaRPr lang="en-US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252520" cy="67413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3800" b="1" i="1" dirty="0" smtClean="0">
                <a:solidFill>
                  <a:srgbClr val="0070C0"/>
                </a:solidFill>
              </a:rPr>
              <a:t>B</a:t>
            </a:r>
            <a:r>
              <a:rPr lang="it-IT" sz="3800" b="1" i="1" dirty="0" smtClean="0">
                <a:solidFill>
                  <a:srgbClr val="0070C0"/>
                </a:solidFill>
              </a:rPr>
              <a:t> - </a:t>
            </a:r>
            <a:r>
              <a:rPr lang="en-US" sz="3800" b="1" i="1" dirty="0" smtClean="0">
                <a:solidFill>
                  <a:srgbClr val="0070C0"/>
                </a:solidFill>
              </a:rPr>
              <a:t>Define your goals  and objectives</a:t>
            </a:r>
            <a:r>
              <a:rPr lang="it-IT" sz="3800" b="1" i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i="1" dirty="0" smtClean="0"/>
              <a:t>Are there any goals and objectives?</a:t>
            </a:r>
            <a:endParaRPr lang="en-US" dirty="0" smtClean="0"/>
          </a:p>
          <a:p>
            <a:pPr lvl="1"/>
            <a:r>
              <a:rPr lang="en-US" sz="2600" dirty="0" smtClean="0"/>
              <a:t>Are final and intermediate communication project goals specified? what </a:t>
            </a:r>
            <a:r>
              <a:rPr lang="en-US" sz="2600" dirty="0" smtClean="0">
                <a:solidFill>
                  <a:srgbClr val="0070C0"/>
                </a:solidFill>
              </a:rPr>
              <a:t>impact</a:t>
            </a:r>
            <a:r>
              <a:rPr lang="en-US" sz="2600" dirty="0" smtClean="0"/>
              <a:t>, what </a:t>
            </a:r>
            <a:r>
              <a:rPr lang="en-US" sz="2600" dirty="0" smtClean="0">
                <a:solidFill>
                  <a:srgbClr val="0070C0"/>
                </a:solidFill>
              </a:rPr>
              <a:t>reaction </a:t>
            </a:r>
            <a:r>
              <a:rPr lang="en-US" sz="2600" dirty="0" smtClean="0"/>
              <a:t>or </a:t>
            </a:r>
            <a:r>
              <a:rPr lang="en-US" sz="2600" dirty="0" smtClean="0">
                <a:solidFill>
                  <a:srgbClr val="0070C0"/>
                </a:solidFill>
              </a:rPr>
              <a:t>change </a:t>
            </a:r>
            <a:r>
              <a:rPr lang="en-US" sz="2600" dirty="0" smtClean="0"/>
              <a:t>is expected from audience? 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Receiving feedback </a:t>
            </a:r>
            <a:r>
              <a:rPr lang="en-US" sz="2600" dirty="0" smtClean="0"/>
              <a:t>or engaging in dialogue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Influencing the attitudes </a:t>
            </a:r>
            <a:r>
              <a:rPr lang="en-US" sz="2600" dirty="0" smtClean="0"/>
              <a:t>of decision-makers</a:t>
            </a:r>
          </a:p>
          <a:p>
            <a:pPr lvl="1"/>
            <a:r>
              <a:rPr lang="en-US" sz="2600" dirty="0" smtClean="0"/>
              <a:t>Having people </a:t>
            </a:r>
            <a:r>
              <a:rPr lang="en-US" sz="2600" dirty="0" smtClean="0">
                <a:solidFill>
                  <a:srgbClr val="FF0000"/>
                </a:solidFill>
              </a:rPr>
              <a:t>make a decision </a:t>
            </a:r>
            <a:r>
              <a:rPr lang="en-US" sz="2600" dirty="0" smtClean="0"/>
              <a:t>or take action</a:t>
            </a:r>
          </a:p>
          <a:p>
            <a:pPr lvl="1"/>
            <a:r>
              <a:rPr lang="en-US" sz="2600" dirty="0" smtClean="0"/>
              <a:t>Ensuring that the project outcomes will </a:t>
            </a:r>
            <a:r>
              <a:rPr lang="en-US" sz="2600" dirty="0" smtClean="0">
                <a:solidFill>
                  <a:srgbClr val="FF0000"/>
                </a:solidFill>
              </a:rPr>
              <a:t>be taken into production</a:t>
            </a:r>
          </a:p>
          <a:p>
            <a:r>
              <a:rPr lang="en-US" i="1" dirty="0" smtClean="0"/>
              <a:t>Are your goals and objectives </a:t>
            </a:r>
            <a:r>
              <a:rPr lang="en-US" i="1" dirty="0" smtClean="0">
                <a:solidFill>
                  <a:srgbClr val="0070C0"/>
                </a:solidFill>
              </a:rPr>
              <a:t>neither too ambitious nor too weak</a:t>
            </a:r>
            <a:r>
              <a:rPr lang="en-US" i="1" dirty="0" smtClean="0"/>
              <a:t>?</a:t>
            </a:r>
          </a:p>
          <a:p>
            <a:pPr lvl="1"/>
            <a:r>
              <a:rPr lang="en-US" dirty="0" smtClean="0"/>
              <a:t>Is there a </a:t>
            </a:r>
            <a:r>
              <a:rPr lang="en-US" dirty="0" smtClean="0">
                <a:solidFill>
                  <a:srgbClr val="FF0000"/>
                </a:solidFill>
              </a:rPr>
              <a:t>deadline</a:t>
            </a:r>
            <a:r>
              <a:rPr lang="en-US" dirty="0" smtClean="0"/>
              <a:t> by which the goals should be achieved, taking into account different stages of the research and possible intermediary outcomes?</a:t>
            </a:r>
          </a:p>
          <a:p>
            <a:pPr lvl="1"/>
            <a:r>
              <a:rPr lang="en-US" dirty="0" smtClean="0"/>
              <a:t>Are the objectives </a:t>
            </a:r>
            <a:r>
              <a:rPr lang="en-US" dirty="0" smtClean="0">
                <a:solidFill>
                  <a:srgbClr val="FF0000"/>
                </a:solidFill>
              </a:rPr>
              <a:t>specific and measurable</a:t>
            </a:r>
            <a:r>
              <a:rPr lang="en-US" dirty="0" smtClean="0"/>
              <a:t>, rather than vague? Does the project envisage ways of </a:t>
            </a:r>
            <a:r>
              <a:rPr lang="en-US" dirty="0" smtClean="0">
                <a:solidFill>
                  <a:srgbClr val="FF0000"/>
                </a:solidFill>
              </a:rPr>
              <a:t>measuring its communication efforts </a:t>
            </a:r>
            <a:r>
              <a:rPr lang="en-US" dirty="0" smtClean="0"/>
              <a:t>and impact? For example:</a:t>
            </a:r>
          </a:p>
          <a:p>
            <a:pPr lvl="2"/>
            <a:r>
              <a:rPr lang="en-US" sz="2600" dirty="0" smtClean="0"/>
              <a:t>Evidence of debates in the media</a:t>
            </a:r>
          </a:p>
          <a:p>
            <a:pPr lvl="2"/>
            <a:r>
              <a:rPr lang="en-US" sz="2600" dirty="0" smtClean="0"/>
              <a:t>Evidence of new funders for your area</a:t>
            </a:r>
          </a:p>
          <a:p>
            <a:pPr lvl="2"/>
            <a:r>
              <a:rPr lang="en-US" sz="2600" dirty="0" smtClean="0"/>
              <a:t>Evidence of transference of research into practice (patents, prototypes, licenses)</a:t>
            </a:r>
          </a:p>
          <a:p>
            <a:pPr lvl="2"/>
            <a:r>
              <a:rPr lang="en-US" sz="2600" dirty="0" smtClean="0"/>
              <a:t>Number and turnover of new products, practices or procedures developed, based on your research outcomes</a:t>
            </a:r>
          </a:p>
          <a:p>
            <a:pPr lvl="2"/>
            <a:r>
              <a:rPr lang="en-US" sz="2600" dirty="0" smtClean="0"/>
              <a:t>Number of articles in the press</a:t>
            </a:r>
          </a:p>
          <a:p>
            <a:pPr lvl="2"/>
            <a:r>
              <a:rPr lang="en-US" sz="2600" dirty="0" smtClean="0"/>
              <a:t>Number of people asking for feedback or more information</a:t>
            </a:r>
          </a:p>
          <a:p>
            <a:pPr lvl="2"/>
            <a:r>
              <a:rPr lang="en-US" sz="2600" dirty="0" smtClean="0"/>
              <a:t>Number of references in scientific publications</a:t>
            </a:r>
          </a:p>
          <a:p>
            <a:pPr lvl="2"/>
            <a:r>
              <a:rPr lang="en-US" sz="2600" dirty="0" smtClean="0"/>
              <a:t>Participation in project events and seminars</a:t>
            </a:r>
          </a:p>
          <a:p>
            <a:pPr lvl="2"/>
            <a:r>
              <a:rPr lang="en-US" sz="2600" dirty="0" smtClean="0"/>
              <a:t>Speaker evaluations from conferences</a:t>
            </a:r>
          </a:p>
          <a:p>
            <a:pPr lvl="2"/>
            <a:r>
              <a:rPr lang="en-US" sz="2600" dirty="0" smtClean="0"/>
              <a:t>presentations</a:t>
            </a:r>
          </a:p>
          <a:p>
            <a:pPr lvl="2"/>
            <a:r>
              <a:rPr lang="en-US" sz="2600" dirty="0" smtClean="0"/>
              <a:t>Survey of end-users                         </a:t>
            </a:r>
          </a:p>
          <a:p>
            <a:pPr lvl="2"/>
            <a:r>
              <a:rPr lang="en-US" sz="2600" dirty="0" smtClean="0"/>
              <a:t>Trends </a:t>
            </a:r>
            <a:r>
              <a:rPr lang="en-US" sz="2600" dirty="0" smtClean="0">
                <a:solidFill>
                  <a:srgbClr val="FF0000"/>
                </a:solidFill>
              </a:rPr>
              <a:t>in website visits</a:t>
            </a:r>
            <a:endParaRPr lang="it-IT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2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992" y="332656"/>
            <a:ext cx="907300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C. Pick your audience</a:t>
            </a:r>
          </a:p>
          <a:p>
            <a:r>
              <a:rPr lang="en-US" sz="2000" dirty="0" smtClean="0"/>
              <a:t>1. </a:t>
            </a:r>
            <a:r>
              <a:rPr lang="en-US" sz="2000" i="1" dirty="0" smtClean="0"/>
              <a:t>Is your audience </a:t>
            </a:r>
            <a:r>
              <a:rPr lang="en-US" sz="2000" i="1" dirty="0" smtClean="0">
                <a:solidFill>
                  <a:srgbClr val="FF0000"/>
                </a:solidFill>
              </a:rPr>
              <a:t>well defined</a:t>
            </a:r>
            <a:r>
              <a:rPr lang="en-US" sz="2000" i="1" dirty="0" smtClean="0"/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Is each target audience a relatively </a:t>
            </a:r>
            <a:r>
              <a:rPr lang="en-US" sz="1600" dirty="0" smtClean="0">
                <a:solidFill>
                  <a:srgbClr val="FF0000"/>
                </a:solidFill>
              </a:rPr>
              <a:t>homogenous</a:t>
            </a:r>
            <a:r>
              <a:rPr lang="en-US" sz="1600" dirty="0" smtClean="0"/>
              <a:t> group of people (not: ‘the public at large’ or ‘all stakeholders’)?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Can the indicated audiences be </a:t>
            </a:r>
            <a:r>
              <a:rPr lang="en-US" sz="1600" dirty="0" smtClean="0">
                <a:solidFill>
                  <a:srgbClr val="FF0000"/>
                </a:solidFill>
              </a:rPr>
              <a:t>further specified</a:t>
            </a:r>
            <a:r>
              <a:rPr lang="en-US" sz="1600" dirty="0" smtClean="0"/>
              <a:t>? For example: from ‘the general public’ to ‘female citizens commuting by train to work in one of the EU-10 countries’ or from ‘decision-makers’ to ‘</a:t>
            </a:r>
            <a:r>
              <a:rPr lang="en-US" sz="1600" dirty="0" err="1" smtClean="0"/>
              <a:t>Europarliamentarians</a:t>
            </a:r>
            <a:r>
              <a:rPr lang="en-US" sz="1600" dirty="0" smtClean="0"/>
              <a:t> involved in the design of the new transport policy 2013</a:t>
            </a:r>
            <a:r>
              <a:rPr lang="en-US" dirty="0" smtClean="0"/>
              <a:t>’.</a:t>
            </a:r>
          </a:p>
          <a:p>
            <a:r>
              <a:rPr lang="en-US" sz="2000" i="1" dirty="0" smtClean="0"/>
              <a:t>2. Does it </a:t>
            </a:r>
            <a:r>
              <a:rPr lang="en-US" sz="2000" i="1" dirty="0" smtClean="0">
                <a:solidFill>
                  <a:srgbClr val="FF0000"/>
                </a:solidFill>
              </a:rPr>
              <a:t>include all relevant target groups</a:t>
            </a:r>
            <a:r>
              <a:rPr lang="en-US" sz="2000" i="1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your </a:t>
            </a:r>
            <a:r>
              <a:rPr lang="en-US" dirty="0" smtClean="0">
                <a:solidFill>
                  <a:srgbClr val="FF0000"/>
                </a:solidFill>
              </a:rPr>
              <a:t>audience help </a:t>
            </a:r>
            <a:r>
              <a:rPr lang="en-US" dirty="0" smtClean="0"/>
              <a:t>you reach your objectives?</a:t>
            </a:r>
          </a:p>
          <a:p>
            <a:pPr marL="1200150" lvl="2" indent="-285750">
              <a:buFont typeface="Calibri" panose="020F0502020204030204" pitchFamily="34" charset="0"/>
              <a:buChar char="‾"/>
            </a:pPr>
            <a:r>
              <a:rPr lang="en-US" dirty="0" smtClean="0"/>
              <a:t>Who has an </a:t>
            </a:r>
            <a:r>
              <a:rPr lang="en-US" dirty="0" smtClean="0">
                <a:solidFill>
                  <a:srgbClr val="FF0000"/>
                </a:solidFill>
              </a:rPr>
              <a:t>interest</a:t>
            </a:r>
            <a:r>
              <a:rPr lang="en-US" dirty="0" smtClean="0"/>
              <a:t> in your research?</a:t>
            </a:r>
          </a:p>
          <a:p>
            <a:pPr marL="1200150" lvl="2" indent="-285750">
              <a:buFont typeface="Calibri" panose="020F0502020204030204" pitchFamily="34" charset="0"/>
              <a:buChar char="‾"/>
            </a:pPr>
            <a:r>
              <a:rPr lang="en-US" dirty="0" smtClean="0"/>
              <a:t>Who can </a:t>
            </a:r>
            <a:r>
              <a:rPr lang="en-US" dirty="0" smtClean="0">
                <a:solidFill>
                  <a:srgbClr val="FF0000"/>
                </a:solidFill>
              </a:rPr>
              <a:t>contribute</a:t>
            </a:r>
            <a:r>
              <a:rPr lang="en-US" dirty="0" smtClean="0"/>
              <a:t> to your work?</a:t>
            </a:r>
          </a:p>
          <a:p>
            <a:pPr marL="1200150" lvl="2" indent="-285750">
              <a:buFont typeface="Calibri" panose="020F0502020204030204" pitchFamily="34" charset="0"/>
              <a:buChar char="‾"/>
            </a:pPr>
            <a:r>
              <a:rPr lang="en-US" dirty="0" smtClean="0"/>
              <a:t>Who would be interested in </a:t>
            </a:r>
            <a:r>
              <a:rPr lang="en-US" dirty="0" smtClean="0">
                <a:solidFill>
                  <a:srgbClr val="FF0000"/>
                </a:solidFill>
              </a:rPr>
              <a:t>learning about the project’s findings</a:t>
            </a:r>
            <a:r>
              <a:rPr lang="en-US" dirty="0" smtClean="0"/>
              <a:t>?</a:t>
            </a:r>
          </a:p>
          <a:p>
            <a:pPr marL="1200150" lvl="2" indent="-285750">
              <a:buFont typeface="Calibri" panose="020F0502020204030204" pitchFamily="34" charset="0"/>
              <a:buChar char="‾"/>
            </a:pPr>
            <a:r>
              <a:rPr lang="en-US" dirty="0" smtClean="0"/>
              <a:t>Who could or will be </a:t>
            </a:r>
            <a:r>
              <a:rPr lang="en-US" dirty="0" smtClean="0">
                <a:solidFill>
                  <a:srgbClr val="FF0000"/>
                </a:solidFill>
              </a:rPr>
              <a:t>affected directly </a:t>
            </a:r>
            <a:r>
              <a:rPr lang="en-US" dirty="0" smtClean="0"/>
              <a:t>by the outcomes of the research?</a:t>
            </a:r>
          </a:p>
          <a:p>
            <a:pPr marL="1200150" lvl="2" indent="-285750">
              <a:buFont typeface="Calibri" panose="020F0502020204030204" pitchFamily="34" charset="0"/>
              <a:buChar char="‾"/>
            </a:pPr>
            <a:r>
              <a:rPr lang="en-US" dirty="0" smtClean="0"/>
              <a:t>Who are not directly involved, but could have  </a:t>
            </a:r>
            <a:r>
              <a:rPr lang="en-US" dirty="0" smtClean="0">
                <a:solidFill>
                  <a:srgbClr val="FF0000"/>
                </a:solidFill>
              </a:rPr>
              <a:t>influence elsewhere</a:t>
            </a:r>
            <a:r>
              <a:rPr lang="en-US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the project aim to address both </a:t>
            </a:r>
            <a:r>
              <a:rPr lang="en-US" dirty="0" smtClean="0">
                <a:solidFill>
                  <a:srgbClr val="FF0000"/>
                </a:solidFill>
              </a:rPr>
              <a:t>a direct audience and intermediaries </a:t>
            </a:r>
            <a:r>
              <a:rPr lang="en-US" dirty="0" smtClean="0"/>
              <a:t>to reach more people?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about the possibility of audiences at </a:t>
            </a:r>
            <a:r>
              <a:rPr lang="en-US" dirty="0" smtClean="0">
                <a:solidFill>
                  <a:srgbClr val="FF0000"/>
                </a:solidFill>
              </a:rPr>
              <a:t>local, regional, national and European level</a:t>
            </a:r>
            <a:r>
              <a:rPr lang="en-US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Is the </a:t>
            </a:r>
            <a:r>
              <a:rPr lang="en-US" dirty="0" smtClean="0">
                <a:solidFill>
                  <a:srgbClr val="FF0000"/>
                </a:solidFill>
              </a:rPr>
              <a:t>audience external </a:t>
            </a:r>
            <a:r>
              <a:rPr lang="en-US" dirty="0" smtClean="0"/>
              <a:t>(not restricted to consortium partners)?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87379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33CC"/>
                </a:solidFill>
              </a:rPr>
              <a:t>For each audience, you should work </a:t>
            </a:r>
            <a:r>
              <a:rPr lang="en-US" sz="2400" dirty="0" smtClean="0">
                <a:solidFill>
                  <a:srgbClr val="FF33CC"/>
                </a:solidFill>
              </a:rPr>
              <a:t>on a </a:t>
            </a:r>
            <a:r>
              <a:rPr lang="en-US" sz="2400" dirty="0">
                <a:solidFill>
                  <a:srgbClr val="FF33CC"/>
                </a:solidFill>
              </a:rPr>
              <a:t>distinct strategy using targeted </a:t>
            </a:r>
            <a:r>
              <a:rPr lang="en-US" sz="2400" dirty="0" smtClean="0">
                <a:solidFill>
                  <a:srgbClr val="FF33CC"/>
                </a:solidFill>
              </a:rPr>
              <a:t>messages, </a:t>
            </a:r>
            <a:r>
              <a:rPr lang="it-IT" sz="2400" dirty="0" smtClean="0">
                <a:solidFill>
                  <a:srgbClr val="FF33CC"/>
                </a:solidFill>
              </a:rPr>
              <a:t>means </a:t>
            </a:r>
            <a:r>
              <a:rPr lang="it-IT" sz="2400" dirty="0">
                <a:solidFill>
                  <a:srgbClr val="FF33CC"/>
                </a:solidFill>
              </a:rPr>
              <a:t>and language</a:t>
            </a:r>
          </a:p>
        </p:txBody>
      </p:sp>
    </p:spTree>
    <p:extLst>
      <p:ext uri="{BB962C8B-B14F-4D97-AF65-F5344CB8AC3E}">
        <p14:creationId xmlns:p14="http://schemas.microsoft.com/office/powerpoint/2010/main" val="301624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59" y="116632"/>
            <a:ext cx="91091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D. Choose your message</a:t>
            </a:r>
          </a:p>
          <a:p>
            <a:r>
              <a:rPr lang="en-US" sz="2400" i="1" dirty="0" smtClean="0"/>
              <a:t>1. Is it news?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do we need to know? What will change? What solutions are you offering? What makes the issue urgent? What are the consequences if no actions is taken?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you tried to stir your </a:t>
            </a:r>
            <a:r>
              <a:rPr lang="en-US" dirty="0" smtClean="0">
                <a:solidFill>
                  <a:srgbClr val="FF0000"/>
                </a:solidFill>
              </a:rPr>
              <a:t>audience’s imagination and emotions</a:t>
            </a:r>
            <a:r>
              <a:rPr lang="en-US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does your work </a:t>
            </a:r>
            <a:r>
              <a:rPr lang="en-US" dirty="0" smtClean="0">
                <a:solidFill>
                  <a:srgbClr val="FF0000"/>
                </a:solidFill>
              </a:rPr>
              <a:t>relate to everyday life</a:t>
            </a:r>
            <a:r>
              <a:rPr lang="en-US" dirty="0" smtClean="0"/>
              <a:t>? Does it link to any </a:t>
            </a:r>
            <a:r>
              <a:rPr lang="en-US" dirty="0" smtClean="0">
                <a:solidFill>
                  <a:srgbClr val="FF0000"/>
                </a:solidFill>
              </a:rPr>
              <a:t>broader societal issue</a:t>
            </a:r>
            <a:r>
              <a:rPr lang="en-US" dirty="0" smtClean="0"/>
              <a:t>? Is your project research positioned within a broader socio-economic &amp; policy context, so that it is easier to explain </a:t>
            </a:r>
            <a:r>
              <a:rPr lang="en-US" dirty="0" smtClean="0">
                <a:solidFill>
                  <a:srgbClr val="FF0000"/>
                </a:solidFill>
              </a:rPr>
              <a:t>the results and their relevance to policymakers and citizens</a:t>
            </a:r>
            <a:r>
              <a:rPr lang="en-US" dirty="0" smtClean="0"/>
              <a:t>?</a:t>
            </a:r>
          </a:p>
          <a:p>
            <a:r>
              <a:rPr lang="en-US" sz="2400" i="1" dirty="0" smtClean="0"/>
              <a:t>2. Are you connecting to what your  audience wants to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See through your audience’s eyes: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 they </a:t>
            </a:r>
            <a:r>
              <a:rPr lang="en-US" dirty="0" smtClean="0">
                <a:solidFill>
                  <a:srgbClr val="FF0000"/>
                </a:solidFill>
              </a:rPr>
              <a:t>already know </a:t>
            </a:r>
            <a:r>
              <a:rPr lang="en-US" dirty="0" smtClean="0"/>
              <a:t>about the topic?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do they </a:t>
            </a:r>
            <a:r>
              <a:rPr lang="en-US" dirty="0" smtClean="0">
                <a:solidFill>
                  <a:srgbClr val="FF0000"/>
                </a:solidFill>
              </a:rPr>
              <a:t>think</a:t>
            </a:r>
            <a:r>
              <a:rPr lang="en-US" dirty="0" smtClean="0"/>
              <a:t> about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 they need </a:t>
            </a:r>
            <a:r>
              <a:rPr lang="en-US" dirty="0" smtClean="0">
                <a:solidFill>
                  <a:srgbClr val="FF0000"/>
                </a:solidFill>
              </a:rPr>
              <a:t>information and/or persuasion</a:t>
            </a:r>
            <a:r>
              <a:rPr lang="en-US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you </a:t>
            </a:r>
            <a:r>
              <a:rPr lang="en-US" dirty="0" smtClean="0">
                <a:solidFill>
                  <a:srgbClr val="FF0000"/>
                </a:solidFill>
              </a:rPr>
              <a:t>tested</a:t>
            </a:r>
            <a:r>
              <a:rPr lang="en-US" dirty="0" smtClean="0"/>
              <a:t> your message?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you considering a FAQ on potentially controversial or sensitive issues?</a:t>
            </a:r>
          </a:p>
          <a:p>
            <a:r>
              <a:rPr lang="en-US" sz="2400" dirty="0" smtClean="0"/>
              <a:t>3. Are you connecting to your own  communication objectives?</a:t>
            </a:r>
            <a:endParaRPr lang="it-IT" sz="2400" dirty="0"/>
          </a:p>
        </p:txBody>
      </p:sp>
      <p:sp>
        <p:nvSpPr>
          <p:cNvPr id="5" name="Rectangle 4"/>
          <p:cNvSpPr/>
          <p:nvPr/>
        </p:nvSpPr>
        <p:spPr>
          <a:xfrm>
            <a:off x="179193" y="5040815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33CC"/>
                </a:solidFill>
              </a:rPr>
              <a:t>Tell a </a:t>
            </a:r>
            <a:r>
              <a:rPr lang="it-IT" sz="2400" dirty="0" smtClean="0">
                <a:solidFill>
                  <a:srgbClr val="FF33CC"/>
                </a:solidFill>
              </a:rPr>
              <a:t>story, </a:t>
            </a:r>
            <a:r>
              <a:rPr lang="en-US" sz="2400" b="1" dirty="0" smtClean="0">
                <a:solidFill>
                  <a:srgbClr val="FF33CC"/>
                </a:solidFill>
              </a:rPr>
              <a:t>don’t </a:t>
            </a:r>
            <a:r>
              <a:rPr lang="en-US" sz="2400" b="1" dirty="0">
                <a:solidFill>
                  <a:srgbClr val="FF33CC"/>
                </a:solidFill>
              </a:rPr>
              <a:t>just list </a:t>
            </a:r>
            <a:r>
              <a:rPr lang="en-US" sz="2400" b="1" dirty="0" smtClean="0">
                <a:solidFill>
                  <a:srgbClr val="FF33CC"/>
                </a:solidFill>
              </a:rPr>
              <a:t>facts.   </a:t>
            </a:r>
            <a:r>
              <a:rPr lang="en-US" sz="2400" dirty="0" smtClean="0">
                <a:solidFill>
                  <a:srgbClr val="FF33CC"/>
                </a:solidFill>
              </a:rPr>
              <a:t>A </a:t>
            </a:r>
            <a:r>
              <a:rPr lang="en-US" sz="2400" dirty="0">
                <a:solidFill>
                  <a:srgbClr val="FF33CC"/>
                </a:solidFill>
              </a:rPr>
              <a:t>story is an effective way to make </a:t>
            </a:r>
            <a:r>
              <a:rPr lang="en-US" sz="2400" dirty="0" smtClean="0">
                <a:solidFill>
                  <a:srgbClr val="FF33CC"/>
                </a:solidFill>
              </a:rPr>
              <a:t>people remember </a:t>
            </a:r>
            <a:r>
              <a:rPr lang="en-US" sz="2400" dirty="0">
                <a:solidFill>
                  <a:srgbClr val="FF33CC"/>
                </a:solidFill>
              </a:rPr>
              <a:t>your message. Why not tell one </a:t>
            </a:r>
            <a:r>
              <a:rPr lang="en-US" sz="2400" dirty="0" smtClean="0">
                <a:solidFill>
                  <a:srgbClr val="FF33CC"/>
                </a:solidFill>
              </a:rPr>
              <a:t>to  </a:t>
            </a:r>
            <a:r>
              <a:rPr lang="it-IT" sz="2400" dirty="0" smtClean="0">
                <a:solidFill>
                  <a:srgbClr val="FF33CC"/>
                </a:solidFill>
              </a:rPr>
              <a:t>disseminate </a:t>
            </a:r>
            <a:r>
              <a:rPr lang="it-IT" sz="2400" dirty="0">
                <a:solidFill>
                  <a:srgbClr val="FF33CC"/>
                </a:solidFill>
              </a:rPr>
              <a:t>your results</a:t>
            </a:r>
            <a:r>
              <a:rPr lang="it-IT" sz="2400" dirty="0" smtClean="0">
                <a:solidFill>
                  <a:srgbClr val="FF33CC"/>
                </a:solidFill>
              </a:rPr>
              <a:t>? </a:t>
            </a:r>
            <a:r>
              <a:rPr lang="en-US" sz="2400" dirty="0"/>
              <a:t>You have forgotten how to tell a story</a:t>
            </a:r>
            <a:r>
              <a:rPr lang="en-US" sz="2400" dirty="0" smtClean="0"/>
              <a:t>? </a:t>
            </a:r>
            <a:r>
              <a:rPr lang="it-IT" sz="2400" dirty="0"/>
              <a:t>Just search for ‘</a:t>
            </a:r>
            <a:r>
              <a:rPr lang="it-IT" sz="2400" dirty="0" smtClean="0"/>
              <a:t>storytelling’ </a:t>
            </a:r>
            <a:r>
              <a:rPr lang="it-IT" sz="2400" dirty="0"/>
              <a:t>on the </a:t>
            </a:r>
            <a:r>
              <a:rPr lang="it-IT" sz="2400" dirty="0" smtClean="0"/>
              <a:t>internet.</a:t>
            </a:r>
            <a:endParaRPr lang="it-IT" sz="2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2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94" y="0"/>
            <a:ext cx="94104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E. Use the right </a:t>
            </a:r>
            <a:r>
              <a:rPr lang="en-US" sz="2400" b="1" dirty="0" smtClean="0">
                <a:solidFill>
                  <a:srgbClr val="0070C0"/>
                </a:solidFill>
              </a:rPr>
              <a:t>medium </a:t>
            </a:r>
            <a:r>
              <a:rPr lang="it-IT" sz="2400" b="1" dirty="0" smtClean="0">
                <a:solidFill>
                  <a:srgbClr val="0070C0"/>
                </a:solidFill>
              </a:rPr>
              <a:t>and </a:t>
            </a:r>
            <a:r>
              <a:rPr lang="it-IT" sz="2400" b="1" dirty="0">
                <a:solidFill>
                  <a:srgbClr val="0070C0"/>
                </a:solidFill>
              </a:rPr>
              <a:t>means</a:t>
            </a:r>
          </a:p>
          <a:p>
            <a:r>
              <a:rPr lang="en-US" sz="2400" b="1" i="1" dirty="0">
                <a:solidFill>
                  <a:srgbClr val="0070C0"/>
                </a:solidFill>
              </a:rPr>
              <a:t>1. </a:t>
            </a:r>
            <a:r>
              <a:rPr lang="en-US" sz="2400" i="1" dirty="0">
                <a:solidFill>
                  <a:srgbClr val="0070C0"/>
                </a:solidFill>
              </a:rPr>
              <a:t>Do they reach the audience?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Are you working </a:t>
            </a:r>
            <a:r>
              <a:rPr lang="en-US" dirty="0">
                <a:solidFill>
                  <a:srgbClr val="FF0000"/>
                </a:solidFill>
              </a:rPr>
              <a:t>at the right level</a:t>
            </a:r>
            <a:r>
              <a:rPr lang="en-US" dirty="0"/>
              <a:t> (local, </a:t>
            </a:r>
            <a:r>
              <a:rPr lang="en-US" dirty="0" smtClean="0"/>
              <a:t>regional, </a:t>
            </a:r>
            <a:r>
              <a:rPr lang="it-IT" dirty="0" smtClean="0"/>
              <a:t>national</a:t>
            </a:r>
            <a:r>
              <a:rPr lang="it-IT" dirty="0"/>
              <a:t>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Are you using </a:t>
            </a:r>
            <a:r>
              <a:rPr lang="en-US" dirty="0">
                <a:solidFill>
                  <a:srgbClr val="FF0000"/>
                </a:solidFill>
              </a:rPr>
              <a:t>dissemination partners and </a:t>
            </a:r>
            <a:r>
              <a:rPr lang="en-US" dirty="0" smtClean="0">
                <a:solidFill>
                  <a:srgbClr val="FF0000"/>
                </a:solidFill>
              </a:rPr>
              <a:t>multipliers </a:t>
            </a:r>
            <a:r>
              <a:rPr lang="en-US" dirty="0" smtClean="0"/>
              <a:t>to amplify </a:t>
            </a:r>
            <a:r>
              <a:rPr lang="en-US" dirty="0"/>
              <a:t>and </a:t>
            </a:r>
            <a:r>
              <a:rPr lang="en-US" dirty="0" smtClean="0"/>
              <a:t>multiply a message?</a:t>
            </a:r>
          </a:p>
          <a:p>
            <a:r>
              <a:rPr lang="en-US" sz="2400" i="1" dirty="0" smtClean="0">
                <a:solidFill>
                  <a:srgbClr val="002060"/>
                </a:solidFill>
              </a:rPr>
              <a:t>2. Do they go beyond the obvious?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input or contributions are needed, are there mechanisms in place to make communication </a:t>
            </a:r>
            <a:r>
              <a:rPr lang="en-US" dirty="0" smtClean="0">
                <a:solidFill>
                  <a:srgbClr val="FF0000"/>
                </a:solidFill>
              </a:rPr>
              <a:t>interactive</a:t>
            </a:r>
            <a:r>
              <a:rPr lang="en-US" dirty="0" smtClean="0"/>
              <a:t> so as to obtain responses?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you taking into account the different ways to communicate?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85323"/>
            <a:ext cx="6192688" cy="403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10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0690"/>
            <a:ext cx="9324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0070C0"/>
                </a:solidFill>
              </a:rPr>
              <a:t>F. Evaluate your efforts</a:t>
            </a:r>
          </a:p>
          <a:p>
            <a:r>
              <a:rPr lang="en-US" dirty="0"/>
              <a:t>Go back to your goals and objectives. </a:t>
            </a:r>
            <a:r>
              <a:rPr lang="en-US" dirty="0" smtClean="0"/>
              <a:t>Have they been reached</a:t>
            </a:r>
            <a:r>
              <a:rPr lang="en-US" dirty="0"/>
              <a:t>? What lessons have you learned?</a:t>
            </a:r>
            <a:endParaRPr lang="it-IT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49355" y="1052736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Good practices from projects like yours</a:t>
            </a:r>
            <a:endParaRPr lang="it-IT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729244"/>
            <a:ext cx="5405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See the attached File with examples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59" y="3424975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Whether your project is </a:t>
            </a:r>
            <a:r>
              <a:rPr lang="en-US" dirty="0" err="1"/>
              <a:t>organising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public event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press demonstration</a:t>
            </a:r>
            <a:r>
              <a:rPr lang="en-US" dirty="0"/>
              <a:t>, or has just delivered a set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exciting </a:t>
            </a:r>
            <a:r>
              <a:rPr lang="en-US" dirty="0">
                <a:solidFill>
                  <a:srgbClr val="FF0000"/>
                </a:solidFill>
              </a:rPr>
              <a:t>results</a:t>
            </a:r>
            <a:r>
              <a:rPr lang="en-US" dirty="0"/>
              <a:t>: the </a:t>
            </a:r>
            <a:r>
              <a:rPr lang="en-US" b="1" dirty="0">
                <a:solidFill>
                  <a:srgbClr val="0070C0"/>
                </a:solidFill>
              </a:rPr>
              <a:t>European Commission </a:t>
            </a:r>
            <a:r>
              <a:rPr lang="en-US" dirty="0"/>
              <a:t>may be able to help you spread the word. </a:t>
            </a:r>
            <a:r>
              <a:rPr lang="en-US" dirty="0" smtClean="0"/>
              <a:t>Inform </a:t>
            </a:r>
            <a:r>
              <a:rPr lang="en-US" b="1" dirty="0">
                <a:solidFill>
                  <a:srgbClr val="0070C0"/>
                </a:solidFill>
              </a:rPr>
              <a:t>your project officer </a:t>
            </a:r>
            <a:r>
              <a:rPr lang="en-US" dirty="0"/>
              <a:t>about interesting topics, news and </a:t>
            </a:r>
            <a:r>
              <a:rPr lang="en-US" dirty="0" smtClean="0"/>
              <a:t>events</a:t>
            </a:r>
            <a:endParaRPr lang="it-IT" dirty="0"/>
          </a:p>
        </p:txBody>
      </p:sp>
      <p:sp>
        <p:nvSpPr>
          <p:cNvPr id="11" name="Rectangle 10"/>
          <p:cNvSpPr/>
          <p:nvPr/>
        </p:nvSpPr>
        <p:spPr>
          <a:xfrm>
            <a:off x="971600" y="5013176"/>
            <a:ext cx="7136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several freely accessible </a:t>
            </a:r>
            <a:r>
              <a:rPr lang="it-IT" sz="2400" b="1" dirty="0" smtClean="0">
                <a:solidFill>
                  <a:srgbClr val="0070C0"/>
                </a:solidFill>
              </a:rPr>
              <a:t>tools  follow in the next pages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1250" y="2294292"/>
            <a:ext cx="687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How can we  help you?</a:t>
            </a:r>
          </a:p>
        </p:txBody>
      </p:sp>
    </p:spTree>
    <p:extLst>
      <p:ext uri="{BB962C8B-B14F-4D97-AF65-F5344CB8AC3E}">
        <p14:creationId xmlns:p14="http://schemas.microsoft.com/office/powerpoint/2010/main" val="254105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06" y="404664"/>
            <a:ext cx="9244769" cy="50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36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42657" cy="28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2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96"/>
            <a:ext cx="7416824" cy="680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31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5" y="244517"/>
            <a:ext cx="9174925" cy="58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86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916832"/>
            <a:ext cx="8407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it-IT" sz="3600" dirty="0"/>
              <a:t>Communication, why?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is formally required?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Build your own communication strategy – a checklist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Good practices from projects like </a:t>
            </a:r>
            <a:r>
              <a:rPr lang="en-US" sz="3600" dirty="0" smtClean="0"/>
              <a:t>our 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How can we help you? 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3600" dirty="0"/>
              <a:t>Sources and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427" y="260648"/>
            <a:ext cx="3001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solidFill>
                  <a:srgbClr val="FF0000"/>
                </a:solidFill>
              </a:rPr>
              <a:t>OUTLINE</a:t>
            </a:r>
            <a:endParaRPr lang="it-IT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82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-199449"/>
            <a:ext cx="687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Sources   and 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89855" y="476672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AAAS (American Association for the Advancement of </a:t>
            </a:r>
            <a:r>
              <a:rPr lang="en-US" dirty="0" smtClean="0">
                <a:solidFill>
                  <a:srgbClr val="0070C0"/>
                </a:solidFill>
              </a:rPr>
              <a:t>Science</a:t>
            </a:r>
            <a:r>
              <a:rPr lang="en-US" dirty="0" smtClean="0"/>
              <a:t>) </a:t>
            </a:r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communicatingscience.aaas.org/</a:t>
            </a:r>
            <a:r>
              <a:rPr lang="it-IT" dirty="0" smtClean="0"/>
              <a:t> </a:t>
            </a:r>
            <a:r>
              <a:rPr lang="en-US" i="1" dirty="0" smtClean="0"/>
              <a:t>Communicating Science</a:t>
            </a:r>
            <a:r>
              <a:rPr lang="en-US" i="1" dirty="0"/>
              <a:t>: Tools </a:t>
            </a:r>
            <a:r>
              <a:rPr lang="en-US" i="1" dirty="0" smtClean="0"/>
              <a:t>for Scientists </a:t>
            </a:r>
            <a:r>
              <a:rPr lang="en-US" i="1" dirty="0"/>
              <a:t>and Engineers </a:t>
            </a:r>
            <a:r>
              <a:rPr lang="en-US" dirty="0"/>
              <a:t>includes learning the basics of communication, how-to </a:t>
            </a:r>
            <a:r>
              <a:rPr lang="en-US" dirty="0" smtClean="0"/>
              <a:t>tips for </a:t>
            </a:r>
            <a:r>
              <a:rPr lang="en-US" dirty="0"/>
              <a:t>working with reporters, strategies for using online media effectively, and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British </a:t>
            </a:r>
            <a:r>
              <a:rPr lang="it-IT" dirty="0">
                <a:solidFill>
                  <a:srgbClr val="0070C0"/>
                </a:solidFill>
              </a:rPr>
              <a:t>Science Association ‘Collective </a:t>
            </a:r>
            <a:r>
              <a:rPr lang="it-IT" dirty="0" smtClean="0">
                <a:solidFill>
                  <a:srgbClr val="0070C0"/>
                </a:solidFill>
              </a:rPr>
              <a:t>Memory’ </a:t>
            </a:r>
            <a:r>
              <a:rPr lang="it-IT" dirty="0" smtClean="0">
                <a:hlinkClick r:id="rId3"/>
              </a:rPr>
              <a:t>http</a:t>
            </a:r>
            <a:r>
              <a:rPr lang="it-IT" dirty="0">
                <a:hlinkClick r:id="rId3"/>
              </a:rPr>
              <a:t>://</a:t>
            </a:r>
            <a:r>
              <a:rPr lang="it-IT" dirty="0" smtClean="0">
                <a:hlinkClick r:id="rId3"/>
              </a:rPr>
              <a:t>collectivememory.britishscienceassociation.org/</a:t>
            </a:r>
            <a:r>
              <a:rPr lang="it-IT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Collective Memory is a database of evaluations of a diverse range of science </a:t>
            </a:r>
            <a:r>
              <a:rPr lang="en-US" dirty="0" smtClean="0"/>
              <a:t>communication initiatives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Carrada</a:t>
            </a:r>
            <a:r>
              <a:rPr lang="it-IT" dirty="0">
                <a:solidFill>
                  <a:srgbClr val="0070C0"/>
                </a:solidFill>
              </a:rPr>
              <a:t>, Giovanni </a:t>
            </a:r>
            <a:r>
              <a:rPr lang="it-IT" dirty="0"/>
              <a:t>(2006), </a:t>
            </a:r>
            <a:r>
              <a:rPr lang="it-IT" i="1" dirty="0"/>
              <a:t>A Scientist’s Survival Kit; Communicating </a:t>
            </a:r>
            <a:r>
              <a:rPr lang="it-IT" i="1" dirty="0" smtClean="0"/>
              <a:t>Science. </a:t>
            </a:r>
            <a:r>
              <a:rPr lang="it-IT" dirty="0" smtClean="0"/>
              <a:t>EU </a:t>
            </a:r>
            <a:r>
              <a:rPr lang="it-IT" dirty="0"/>
              <a:t>Publications Office, Luxembourg.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European </a:t>
            </a:r>
            <a:r>
              <a:rPr lang="en-US" dirty="0">
                <a:solidFill>
                  <a:srgbClr val="0070C0"/>
                </a:solidFill>
              </a:rPr>
              <a:t>Commission </a:t>
            </a:r>
            <a:r>
              <a:rPr lang="en-US" dirty="0"/>
              <a:t>(2004), </a:t>
            </a:r>
            <a:r>
              <a:rPr lang="en-US" i="1" dirty="0"/>
              <a:t>European Research - A guide to successful </a:t>
            </a:r>
            <a:r>
              <a:rPr lang="en-US" i="1" dirty="0" smtClean="0"/>
              <a:t>communications</a:t>
            </a:r>
            <a:r>
              <a:rPr lang="en-US" dirty="0" smtClean="0"/>
              <a:t>. </a:t>
            </a:r>
            <a:r>
              <a:rPr lang="it-IT" dirty="0" smtClean="0"/>
              <a:t>EU </a:t>
            </a:r>
            <a:r>
              <a:rPr lang="it-IT" dirty="0"/>
              <a:t>Publications Office, Luxembourg.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European </a:t>
            </a:r>
            <a:r>
              <a:rPr lang="it-IT" dirty="0">
                <a:solidFill>
                  <a:srgbClr val="0070C0"/>
                </a:solidFill>
              </a:rPr>
              <a:t>Commission </a:t>
            </a:r>
            <a:r>
              <a:rPr lang="it-IT" dirty="0"/>
              <a:t>(2008). </a:t>
            </a:r>
            <a:r>
              <a:rPr lang="it-IT" i="1" dirty="0"/>
              <a:t>Scientific evidence for policymaking</a:t>
            </a:r>
            <a:r>
              <a:rPr lang="it-IT" dirty="0"/>
              <a:t>. Publications </a:t>
            </a:r>
            <a:r>
              <a:rPr lang="it-IT" dirty="0" smtClean="0"/>
              <a:t>Office, Luxembourg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European </a:t>
            </a:r>
            <a:r>
              <a:rPr lang="en-US" dirty="0">
                <a:solidFill>
                  <a:srgbClr val="0070C0"/>
                </a:solidFill>
              </a:rPr>
              <a:t>Commission </a:t>
            </a:r>
            <a:r>
              <a:rPr lang="en-US" dirty="0"/>
              <a:t>(2010). </a:t>
            </a:r>
            <a:r>
              <a:rPr lang="en-US" i="1" dirty="0"/>
              <a:t>Communicating research for evidence-based policymaking</a:t>
            </a:r>
            <a:r>
              <a:rPr lang="en-US" dirty="0"/>
              <a:t>. A </a:t>
            </a:r>
            <a:r>
              <a:rPr lang="en-US" dirty="0" smtClean="0"/>
              <a:t>practical guide in </a:t>
            </a:r>
            <a:r>
              <a:rPr lang="en-US" dirty="0"/>
              <a:t>socio-economic sciences and humanities. Publications Office, Luxembourg.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0070C0"/>
                </a:solidFill>
              </a:rPr>
              <a:t>European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Science Events Association (</a:t>
            </a:r>
            <a:r>
              <a:rPr lang="fr-FR" dirty="0" err="1" smtClean="0">
                <a:solidFill>
                  <a:srgbClr val="0070C0"/>
                </a:solidFill>
              </a:rPr>
              <a:t>Eusea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  <a:r>
              <a:rPr lang="fr-FR" dirty="0" smtClean="0"/>
              <a:t> </a:t>
            </a:r>
            <a:r>
              <a:rPr lang="it-IT" dirty="0" smtClean="0">
                <a:hlinkClick r:id="rId4"/>
              </a:rPr>
              <a:t>http</a:t>
            </a:r>
            <a:r>
              <a:rPr lang="it-IT" dirty="0">
                <a:hlinkClick r:id="rId4"/>
              </a:rPr>
              <a:t>://</a:t>
            </a:r>
            <a:r>
              <a:rPr lang="it-IT" dirty="0" smtClean="0">
                <a:hlinkClick r:id="rId4"/>
              </a:rPr>
              <a:t>www.euscea.org</a:t>
            </a:r>
            <a:r>
              <a:rPr lang="it-IT" dirty="0" smtClean="0"/>
              <a:t> The </a:t>
            </a:r>
            <a:r>
              <a:rPr lang="it-IT" dirty="0"/>
              <a:t>European association for organisations for European Science Communication Events (SCE</a:t>
            </a:r>
            <a:r>
              <a:rPr lang="it-IT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Story Collider </a:t>
            </a:r>
            <a:r>
              <a:rPr lang="it-IT" dirty="0" smtClean="0"/>
              <a:t>http</a:t>
            </a:r>
            <a:r>
              <a:rPr lang="it-IT" dirty="0"/>
              <a:t>://storycollider.org </a:t>
            </a:r>
            <a:r>
              <a:rPr lang="it-IT" dirty="0" smtClean="0"/>
              <a:t>(podcasts) </a:t>
            </a:r>
            <a:r>
              <a:rPr lang="en-US" dirty="0" smtClean="0"/>
              <a:t>Science </a:t>
            </a:r>
            <a:r>
              <a:rPr lang="en-US" dirty="0"/>
              <a:t>is everywhere in our lives. </a:t>
            </a:r>
            <a:r>
              <a:rPr lang="en-US" dirty="0" smtClean="0"/>
              <a:t>We </a:t>
            </a:r>
            <a:r>
              <a:rPr lang="en-US" dirty="0"/>
              <a:t>all have a story about science, and at The Story Collider, we want to hear those stories.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UK </a:t>
            </a:r>
            <a:r>
              <a:rPr lang="en-US" dirty="0">
                <a:solidFill>
                  <a:srgbClr val="0070C0"/>
                </a:solidFill>
              </a:rPr>
              <a:t>Royal Society </a:t>
            </a:r>
            <a:r>
              <a:rPr lang="en-US" dirty="0"/>
              <a:t>(2006). </a:t>
            </a:r>
            <a:r>
              <a:rPr lang="en-US" i="1" dirty="0"/>
              <a:t>Communicating the results of new scientific research to the public </a:t>
            </a:r>
            <a:r>
              <a:rPr lang="en-US" i="1" dirty="0" smtClean="0"/>
              <a:t>–Science &amp; the </a:t>
            </a:r>
            <a:r>
              <a:rPr lang="en-US" i="1" dirty="0"/>
              <a:t>public interest. </a:t>
            </a:r>
            <a:r>
              <a:rPr lang="en-US" dirty="0" smtClean="0"/>
              <a:t>The ins &amp; outs </a:t>
            </a:r>
            <a:r>
              <a:rPr lang="en-US" dirty="0"/>
              <a:t>of </a:t>
            </a:r>
            <a:r>
              <a:rPr lang="en-US" dirty="0" smtClean="0"/>
              <a:t>communicating </a:t>
            </a:r>
            <a:r>
              <a:rPr lang="it-IT" dirty="0" smtClean="0"/>
              <a:t>about </a:t>
            </a:r>
            <a:r>
              <a:rPr lang="it-IT" dirty="0"/>
              <a:t>risk </a:t>
            </a:r>
            <a:r>
              <a:rPr lang="it-IT" dirty="0" smtClean="0"/>
              <a:t>&amp; probability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Voice </a:t>
            </a:r>
            <a:r>
              <a:rPr lang="en-US" dirty="0">
                <a:solidFill>
                  <a:srgbClr val="0070C0"/>
                </a:solidFill>
              </a:rPr>
              <a:t>of Young Science </a:t>
            </a:r>
            <a:r>
              <a:rPr lang="en-US" dirty="0"/>
              <a:t>(2006). </a:t>
            </a:r>
            <a:r>
              <a:rPr lang="en-US" i="1" dirty="0"/>
              <a:t>Standing up for science. A guide to the media for early career </a:t>
            </a:r>
            <a:r>
              <a:rPr lang="en-US" i="1" dirty="0" smtClean="0"/>
              <a:t>scientists</a:t>
            </a:r>
            <a:r>
              <a:rPr lang="en-US" dirty="0" smtClean="0"/>
              <a:t>.  </a:t>
            </a:r>
            <a:r>
              <a:rPr lang="it-IT" dirty="0" smtClean="0"/>
              <a:t>Sense </a:t>
            </a:r>
            <a:r>
              <a:rPr lang="it-IT" dirty="0"/>
              <a:t>about Science, London.</a:t>
            </a:r>
          </a:p>
        </p:txBody>
      </p:sp>
    </p:spTree>
    <p:extLst>
      <p:ext uri="{BB962C8B-B14F-4D97-AF65-F5344CB8AC3E}">
        <p14:creationId xmlns:p14="http://schemas.microsoft.com/office/powerpoint/2010/main" val="1240421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Many web sites on skills, examples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Communication Skills: Speaking and Listening</a:t>
            </a:r>
          </a:p>
          <a:p>
            <a:pPr marL="0" indent="0">
              <a:buNone/>
            </a:pPr>
            <a:r>
              <a:rPr lang="it-IT" sz="2400" dirty="0" smtClean="0">
                <a:hlinkClick r:id="rId2"/>
              </a:rPr>
              <a:t>http://www.kent.ac.uk/careers/sk/communicating.htm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r>
              <a:rPr lang="en-US" sz="2400" b="1" dirty="0" smtClean="0"/>
              <a:t>Also see:</a:t>
            </a:r>
          </a:p>
          <a:p>
            <a:r>
              <a:rPr lang="en-US" sz="2400" dirty="0" err="1" smtClean="0">
                <a:hlinkClick r:id="rId3"/>
              </a:rPr>
              <a:t>Teamworking</a:t>
            </a:r>
            <a:r>
              <a:rPr lang="en-US" sz="2400" dirty="0" smtClean="0">
                <a:hlinkClick r:id="rId3"/>
              </a:rPr>
              <a:t> skills</a:t>
            </a:r>
            <a:r>
              <a:rPr lang="en-US" sz="2400" dirty="0" smtClean="0"/>
              <a:t> Interactive exercise and </a:t>
            </a:r>
            <a:r>
              <a:rPr lang="en-US" sz="2400" b="1" dirty="0" smtClean="0"/>
              <a:t>tips for group work exercises</a:t>
            </a:r>
            <a:r>
              <a:rPr lang="en-US" sz="2400" dirty="0" smtClean="0"/>
              <a:t> in assessment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hlinkClick r:id="rId4"/>
              </a:rPr>
              <a:t>Making a presentation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Persuading, influencing and negotiating skills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Leadership skills including a leadership styles exercise</a:t>
            </a:r>
            <a:endParaRPr lang="en-US" sz="2400" dirty="0" smtClean="0"/>
          </a:p>
          <a:p>
            <a:r>
              <a:rPr lang="en-US" sz="2400" dirty="0" smtClean="0">
                <a:hlinkClick r:id="rId7"/>
              </a:rPr>
              <a:t>Interview skills</a:t>
            </a:r>
            <a:endParaRPr lang="en-US" sz="2400" dirty="0" smtClean="0"/>
          </a:p>
          <a:p>
            <a:r>
              <a:rPr lang="en-US" sz="2400" dirty="0" smtClean="0">
                <a:hlinkClick r:id="rId8"/>
              </a:rPr>
              <a:t>Telephone interviews</a:t>
            </a:r>
            <a:endParaRPr lang="en-US" sz="2400" dirty="0" smtClean="0"/>
          </a:p>
          <a:p>
            <a:r>
              <a:rPr lang="en-US" sz="2400" dirty="0" smtClean="0">
                <a:hlinkClick r:id="rId9"/>
              </a:rPr>
              <a:t>Competency-based interviews</a:t>
            </a:r>
            <a:endParaRPr lang="en-US" sz="2400" dirty="0" smtClean="0"/>
          </a:p>
          <a:p>
            <a:r>
              <a:rPr lang="en-US" sz="2400" dirty="0" smtClean="0">
                <a:hlinkClick r:id="rId10"/>
              </a:rPr>
              <a:t>Body language in interviews</a:t>
            </a:r>
            <a:r>
              <a:rPr lang="en-US" sz="2400" dirty="0" smtClean="0"/>
              <a:t> Quiz on non-verbal communication.</a:t>
            </a:r>
          </a:p>
          <a:p>
            <a:r>
              <a:rPr lang="en-US" sz="2400" dirty="0" smtClean="0">
                <a:hlinkClick r:id="rId11"/>
              </a:rPr>
              <a:t>Assertiveness in interviews</a:t>
            </a:r>
            <a:endParaRPr lang="en-US" sz="2400" dirty="0" smtClean="0"/>
          </a:p>
          <a:p>
            <a:r>
              <a:rPr lang="en-US" sz="2400" dirty="0" smtClean="0">
                <a:hlinkClick r:id="rId12"/>
              </a:rPr>
              <a:t>150 common interview questions and how to answer them</a:t>
            </a:r>
            <a:endParaRPr lang="en-US" sz="2400" dirty="0" smtClean="0"/>
          </a:p>
          <a:p>
            <a:r>
              <a:rPr lang="en-US" sz="2400" dirty="0" smtClean="0">
                <a:hlinkClick r:id="rId13"/>
              </a:rPr>
              <a:t>Practice interviews</a:t>
            </a:r>
            <a:r>
              <a:rPr lang="it-IT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Online Communication Skills Training </a:t>
            </a:r>
            <a:r>
              <a:rPr lang="en-GB" sz="2400" dirty="0" smtClean="0">
                <a:hlinkClick r:id="rId14"/>
              </a:rPr>
              <a:t>http://www.youtube.com/user/PowerDiversity</a:t>
            </a:r>
            <a:endParaRPr lang="en-GB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1121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Bring our research to the attention of </a:t>
            </a:r>
            <a:r>
              <a:rPr lang="it-IT" b="1" dirty="0" smtClean="0">
                <a:solidFill>
                  <a:srgbClr val="FF0000"/>
                </a:solidFill>
              </a:rPr>
              <a:t>as </a:t>
            </a:r>
            <a:r>
              <a:rPr lang="it-IT" b="1" dirty="0">
                <a:solidFill>
                  <a:srgbClr val="FF0000"/>
                </a:solidFill>
              </a:rPr>
              <a:t>many </a:t>
            </a:r>
            <a:r>
              <a:rPr lang="it-IT" b="1" dirty="0" smtClean="0">
                <a:solidFill>
                  <a:srgbClr val="FF0000"/>
                </a:solidFill>
              </a:rPr>
              <a:t>relevant people  as </a:t>
            </a:r>
            <a:r>
              <a:rPr lang="it-IT" b="1" dirty="0">
                <a:solidFill>
                  <a:srgbClr val="FF0000"/>
                </a:solidFill>
              </a:rPr>
              <a:t>possible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Communication about European research projects should demonstrate the ways in which </a:t>
            </a:r>
            <a:r>
              <a:rPr lang="en-US" b="1" dirty="0" smtClean="0">
                <a:solidFill>
                  <a:srgbClr val="FF0000"/>
                </a:solidFill>
              </a:rPr>
              <a:t>research is contributing to a European ‘Innovation Union’ </a:t>
            </a:r>
          </a:p>
          <a:p>
            <a:r>
              <a:rPr lang="it-IT" dirty="0" smtClean="0"/>
              <a:t>Should </a:t>
            </a:r>
            <a:r>
              <a:rPr lang="it-IT" b="1" dirty="0" smtClean="0">
                <a:solidFill>
                  <a:srgbClr val="FF0000"/>
                </a:solidFill>
              </a:rPr>
              <a:t>account </a:t>
            </a:r>
            <a:r>
              <a:rPr lang="en-US" b="1" dirty="0" smtClean="0">
                <a:solidFill>
                  <a:srgbClr val="FF0000"/>
                </a:solidFill>
              </a:rPr>
              <a:t>for </a:t>
            </a:r>
            <a:r>
              <a:rPr lang="en-US" b="1" dirty="0">
                <a:solidFill>
                  <a:srgbClr val="FF0000"/>
                </a:solidFill>
              </a:rPr>
              <a:t>public spending </a:t>
            </a:r>
            <a:r>
              <a:rPr lang="en-US" dirty="0"/>
              <a:t>by providing tangible </a:t>
            </a:r>
            <a:r>
              <a:rPr lang="en-US" dirty="0" smtClean="0"/>
              <a:t>proofs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894305" y="375047"/>
            <a:ext cx="7594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1.  Communication, why?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91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should show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800" dirty="0"/>
              <a:t>how European collaboration </a:t>
            </a:r>
            <a:r>
              <a:rPr lang="it-IT" sz="2800" dirty="0" smtClean="0"/>
              <a:t>has </a:t>
            </a:r>
            <a:r>
              <a:rPr lang="en-US" sz="2800" b="1" dirty="0" smtClean="0">
                <a:solidFill>
                  <a:srgbClr val="FF0000"/>
                </a:solidFill>
              </a:rPr>
              <a:t>achieved </a:t>
            </a:r>
            <a:r>
              <a:rPr lang="en-US" sz="2800" b="1" dirty="0">
                <a:solidFill>
                  <a:srgbClr val="FF0000"/>
                </a:solidFill>
              </a:rPr>
              <a:t>more than would have </a:t>
            </a:r>
            <a:r>
              <a:rPr lang="en-US" sz="2800" b="1" dirty="0" smtClean="0">
                <a:solidFill>
                  <a:srgbClr val="FF0000"/>
                </a:solidFill>
              </a:rPr>
              <a:t>otherwise been </a:t>
            </a:r>
            <a:r>
              <a:rPr lang="en-US" sz="2800" b="1" dirty="0">
                <a:solidFill>
                  <a:srgbClr val="FF0000"/>
                </a:solidFill>
              </a:rPr>
              <a:t>possible</a:t>
            </a:r>
            <a:r>
              <a:rPr lang="en-US" sz="2800" dirty="0"/>
              <a:t>, </a:t>
            </a:r>
            <a:r>
              <a:rPr lang="en-US" sz="2800" dirty="0" smtClean="0"/>
              <a:t>in </a:t>
            </a:r>
            <a:r>
              <a:rPr lang="en-US" sz="2800" dirty="0"/>
              <a:t>achieving </a:t>
            </a:r>
            <a:r>
              <a:rPr lang="en-US" sz="2800" b="1" dirty="0" smtClean="0">
                <a:solidFill>
                  <a:srgbClr val="0070C0"/>
                </a:solidFill>
              </a:rPr>
              <a:t>scientific  </a:t>
            </a:r>
            <a:r>
              <a:rPr lang="it-IT" sz="2800" b="1" dirty="0" smtClean="0">
                <a:solidFill>
                  <a:srgbClr val="0070C0"/>
                </a:solidFill>
              </a:rPr>
              <a:t>excellence</a:t>
            </a:r>
            <a:r>
              <a:rPr lang="it-IT" sz="2800" dirty="0"/>
              <a:t>, contributing to </a:t>
            </a:r>
            <a:r>
              <a:rPr lang="it-IT" sz="2800" b="1" dirty="0" smtClean="0">
                <a:solidFill>
                  <a:srgbClr val="0070C0"/>
                </a:solidFill>
              </a:rPr>
              <a:t>competitiveness</a:t>
            </a:r>
            <a:r>
              <a:rPr lang="it-IT" sz="2800" dirty="0" smtClean="0"/>
              <a:t> and </a:t>
            </a:r>
            <a:r>
              <a:rPr lang="it-IT" sz="2800" dirty="0"/>
              <a:t>solving </a:t>
            </a:r>
            <a:r>
              <a:rPr lang="it-IT" sz="2800" b="1" dirty="0">
                <a:solidFill>
                  <a:srgbClr val="0070C0"/>
                </a:solidFill>
              </a:rPr>
              <a:t>societal </a:t>
            </a:r>
            <a:r>
              <a:rPr lang="it-IT" sz="2800" b="1" dirty="0" smtClean="0">
                <a:solidFill>
                  <a:srgbClr val="0070C0"/>
                </a:solidFill>
              </a:rPr>
              <a:t>challenges</a:t>
            </a:r>
          </a:p>
          <a:p>
            <a:r>
              <a:rPr lang="en-US" sz="2800" dirty="0"/>
              <a:t>how the outcomes are </a:t>
            </a:r>
            <a:r>
              <a:rPr lang="en-US" sz="2800" b="1" dirty="0" smtClean="0">
                <a:solidFill>
                  <a:srgbClr val="FF0000"/>
                </a:solidFill>
              </a:rPr>
              <a:t>relevant to </a:t>
            </a:r>
            <a:r>
              <a:rPr lang="en-US" sz="2800" b="1" dirty="0">
                <a:solidFill>
                  <a:srgbClr val="FF0000"/>
                </a:solidFill>
              </a:rPr>
              <a:t>our everyday lives</a:t>
            </a:r>
            <a:r>
              <a:rPr lang="en-US" sz="2800" dirty="0"/>
              <a:t>, by </a:t>
            </a:r>
            <a:r>
              <a:rPr lang="en-US" sz="2800" b="1" dirty="0">
                <a:solidFill>
                  <a:srgbClr val="0070C0"/>
                </a:solidFill>
              </a:rPr>
              <a:t>creating </a:t>
            </a:r>
            <a:r>
              <a:rPr lang="en-US" sz="2800" b="1" dirty="0" smtClean="0">
                <a:solidFill>
                  <a:srgbClr val="0070C0"/>
                </a:solidFill>
              </a:rPr>
              <a:t>jobs</a:t>
            </a:r>
            <a:r>
              <a:rPr lang="en-US" sz="2800" dirty="0" smtClean="0"/>
              <a:t>, </a:t>
            </a:r>
            <a:r>
              <a:rPr lang="it-IT" sz="2800" b="1" dirty="0" smtClean="0">
                <a:solidFill>
                  <a:srgbClr val="0070C0"/>
                </a:solidFill>
              </a:rPr>
              <a:t>introducing novel </a:t>
            </a:r>
            <a:r>
              <a:rPr lang="it-IT" sz="2800" b="1" dirty="0">
                <a:solidFill>
                  <a:srgbClr val="0070C0"/>
                </a:solidFill>
              </a:rPr>
              <a:t>technologies</a:t>
            </a:r>
            <a:r>
              <a:rPr lang="it-IT" sz="2800" dirty="0"/>
              <a:t>, or </a:t>
            </a:r>
            <a:r>
              <a:rPr lang="it-IT" sz="2800" dirty="0" smtClean="0"/>
              <a:t>making </a:t>
            </a:r>
            <a:r>
              <a:rPr lang="it-IT" sz="2800" b="1" dirty="0" smtClean="0">
                <a:solidFill>
                  <a:srgbClr val="0070C0"/>
                </a:solidFill>
              </a:rPr>
              <a:t>our </a:t>
            </a:r>
            <a:r>
              <a:rPr lang="it-IT" sz="2800" b="1" dirty="0">
                <a:solidFill>
                  <a:srgbClr val="0070C0"/>
                </a:solidFill>
              </a:rPr>
              <a:t>lives more </a:t>
            </a:r>
            <a:r>
              <a:rPr lang="it-IT" sz="2800" b="1" dirty="0" smtClean="0">
                <a:solidFill>
                  <a:srgbClr val="0070C0"/>
                </a:solidFill>
              </a:rPr>
              <a:t>comfortable</a:t>
            </a:r>
          </a:p>
          <a:p>
            <a:r>
              <a:rPr lang="en-US" sz="2800" dirty="0" smtClean="0"/>
              <a:t>making </a:t>
            </a:r>
            <a:r>
              <a:rPr lang="en-US" sz="2800" b="1" dirty="0" smtClean="0">
                <a:solidFill>
                  <a:srgbClr val="FF0000"/>
                </a:solidFill>
              </a:rPr>
              <a:t>better use of the results</a:t>
            </a:r>
            <a:r>
              <a:rPr lang="en-US" sz="2800" dirty="0"/>
              <a:t>:</a:t>
            </a:r>
            <a:r>
              <a:rPr lang="en-US" sz="2800" dirty="0" smtClean="0"/>
              <a:t> are they taken up by decision-makers to </a:t>
            </a:r>
            <a:r>
              <a:rPr lang="en-US" sz="2800" b="1" dirty="0" smtClean="0">
                <a:solidFill>
                  <a:srgbClr val="0070C0"/>
                </a:solidFill>
              </a:rPr>
              <a:t>influence policy-making </a:t>
            </a:r>
            <a:r>
              <a:rPr lang="en-US" sz="2800" dirty="0" smtClean="0"/>
              <a:t>and by industry and the scientific community to </a:t>
            </a:r>
            <a:r>
              <a:rPr lang="en-US" sz="2800" b="1" dirty="0" smtClean="0">
                <a:solidFill>
                  <a:srgbClr val="0070C0"/>
                </a:solidFill>
              </a:rPr>
              <a:t>ensure follow-up?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9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E</a:t>
            </a:r>
            <a:r>
              <a:rPr lang="en-US" sz="3200" dirty="0" smtClean="0"/>
              <a:t>normous </a:t>
            </a:r>
            <a:r>
              <a:rPr lang="en-US" sz="3200" dirty="0"/>
              <a:t>difference between </a:t>
            </a:r>
            <a:r>
              <a:rPr lang="en-US" sz="3200" b="1" dirty="0" smtClean="0">
                <a:solidFill>
                  <a:srgbClr val="FF0000"/>
                </a:solidFill>
              </a:rPr>
              <a:t>communication strategically </a:t>
            </a:r>
            <a:r>
              <a:rPr lang="en-US" sz="3200" b="1" dirty="0">
                <a:solidFill>
                  <a:srgbClr val="FF0000"/>
                </a:solidFill>
              </a:rPr>
              <a:t>planned</a:t>
            </a:r>
            <a:r>
              <a:rPr lang="en-US" sz="3200" dirty="0"/>
              <a:t> with </a:t>
            </a:r>
            <a:r>
              <a:rPr lang="en-US" sz="3200" dirty="0" smtClean="0"/>
              <a:t>these objectives in mind </a:t>
            </a:r>
            <a:r>
              <a:rPr lang="en-US" sz="3200" dirty="0"/>
              <a:t>and ad </a:t>
            </a:r>
            <a:r>
              <a:rPr lang="en-US" sz="3200" b="1" dirty="0">
                <a:solidFill>
                  <a:srgbClr val="FF0000"/>
                </a:solidFill>
              </a:rPr>
              <a:t>hoc efforts for the sake of meeting </a:t>
            </a:r>
            <a:r>
              <a:rPr lang="en-US" sz="3200" b="1" dirty="0" smtClean="0">
                <a:solidFill>
                  <a:srgbClr val="FF0000"/>
                </a:solidFill>
              </a:rPr>
              <a:t>contractual </a:t>
            </a:r>
            <a:r>
              <a:rPr lang="it-IT" sz="3200" b="1" dirty="0" smtClean="0">
                <a:solidFill>
                  <a:srgbClr val="FF0000"/>
                </a:solidFill>
              </a:rPr>
              <a:t>requirements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19575"/>
            <a:ext cx="48006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938131" cy="25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14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HOW we will profi</a:t>
            </a:r>
            <a:r>
              <a:rPr lang="en-GB" sz="3200" dirty="0" smtClean="0">
                <a:solidFill>
                  <a:srgbClr val="0070C0"/>
                </a:solidFill>
              </a:rPr>
              <a:t>t? </a:t>
            </a:r>
            <a:r>
              <a:rPr lang="en-US" sz="3200" dirty="0"/>
              <a:t>A</a:t>
            </a:r>
            <a:r>
              <a:rPr lang="en-US" sz="3200" dirty="0" smtClean="0"/>
              <a:t> good communication and dissemination plan will: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Increase the success rate </a:t>
            </a:r>
            <a:r>
              <a:rPr lang="en-US" dirty="0" smtClean="0"/>
              <a:t>of our proposal;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Attract the interest </a:t>
            </a:r>
            <a:r>
              <a:rPr lang="en-US" dirty="0" smtClean="0"/>
              <a:t>of potential partners;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Draw the attention </a:t>
            </a:r>
            <a:r>
              <a:rPr lang="en-US" dirty="0" smtClean="0"/>
              <a:t>of national, regional authorities and other public and private funding sources</a:t>
            </a:r>
            <a:r>
              <a:rPr lang="it-IT" dirty="0" smtClean="0"/>
              <a:t>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Encourage talented students and scientists </a:t>
            </a:r>
            <a:r>
              <a:rPr lang="en-US" dirty="0" smtClean="0"/>
              <a:t>to join your partner institutes and enterprises;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Enhance our reputation and visibility </a:t>
            </a:r>
            <a:r>
              <a:rPr lang="en-US" dirty="0" smtClean="0"/>
              <a:t>at local,</a:t>
            </a:r>
          </a:p>
          <a:p>
            <a:r>
              <a:rPr lang="it-IT" dirty="0" smtClean="0"/>
              <a:t>national and international level;</a:t>
            </a:r>
          </a:p>
          <a:p>
            <a:r>
              <a:rPr lang="en-US" dirty="0" smtClean="0"/>
              <a:t>Help the </a:t>
            </a:r>
            <a:r>
              <a:rPr lang="en-US" b="1" dirty="0" smtClean="0">
                <a:solidFill>
                  <a:srgbClr val="FF0000"/>
                </a:solidFill>
              </a:rPr>
              <a:t>search for financial backers, </a:t>
            </a:r>
            <a:r>
              <a:rPr lang="it-IT" b="1" dirty="0" smtClean="0">
                <a:solidFill>
                  <a:srgbClr val="FF0000"/>
                </a:solidFill>
              </a:rPr>
              <a:t>licensees or industrial implementers </a:t>
            </a:r>
            <a:r>
              <a:rPr lang="it-IT" dirty="0" smtClean="0"/>
              <a:t>to exploit your results;</a:t>
            </a:r>
          </a:p>
          <a:p>
            <a:r>
              <a:rPr lang="en-US" dirty="0" smtClean="0"/>
              <a:t>Generate </a:t>
            </a:r>
            <a:r>
              <a:rPr lang="en-US" b="1" dirty="0" smtClean="0">
                <a:solidFill>
                  <a:srgbClr val="FF0000"/>
                </a:solidFill>
              </a:rPr>
              <a:t>market demand</a:t>
            </a:r>
            <a:r>
              <a:rPr lang="en-US" dirty="0" smtClean="0"/>
              <a:t> for the products or services developed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80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05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ubmitting and negotiating a proposal: </a:t>
            </a:r>
            <a:r>
              <a:rPr lang="en-US" sz="2100" dirty="0" smtClean="0"/>
              <a:t>impact resulting from </a:t>
            </a:r>
            <a:r>
              <a:rPr lang="en-US" sz="2100" b="1" dirty="0" smtClean="0">
                <a:solidFill>
                  <a:srgbClr val="0070C0"/>
                </a:solidFill>
              </a:rPr>
              <a:t>communication &amp; dissemination activities </a:t>
            </a:r>
            <a:r>
              <a:rPr lang="en-US" sz="2100" dirty="0" smtClean="0"/>
              <a:t>counts for evaluation.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During the project: </a:t>
            </a:r>
            <a:r>
              <a:rPr lang="it-IT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Grant Agreement, Annex II.4. </a:t>
            </a:r>
            <a:r>
              <a:rPr lang="en-US" sz="2000" dirty="0" smtClean="0"/>
              <a:t>Reports and deliverables and Guidance Notes on Project Reporting – Provide (a) periodic </a:t>
            </a:r>
            <a:r>
              <a:rPr lang="en-US" sz="2000" dirty="0"/>
              <a:t>reports that include </a:t>
            </a:r>
            <a:r>
              <a:rPr lang="en-US" sz="2000" dirty="0" smtClean="0"/>
              <a:t>a </a:t>
            </a:r>
            <a:r>
              <a:rPr lang="en-US" sz="2000" b="1" dirty="0">
                <a:solidFill>
                  <a:srgbClr val="0070C0"/>
                </a:solidFill>
              </a:rPr>
              <a:t>publishable </a:t>
            </a:r>
            <a:r>
              <a:rPr lang="en-US" sz="2000" b="1" dirty="0" smtClean="0">
                <a:solidFill>
                  <a:srgbClr val="0070C0"/>
                </a:solidFill>
              </a:rPr>
              <a:t>summary</a:t>
            </a:r>
            <a:r>
              <a:rPr lang="en-US" sz="2000" dirty="0" smtClean="0"/>
              <a:t>; (b) a </a:t>
            </a:r>
            <a:r>
              <a:rPr lang="en-US" sz="2000" b="1" dirty="0" smtClean="0">
                <a:solidFill>
                  <a:srgbClr val="0070C0"/>
                </a:solidFill>
              </a:rPr>
              <a:t>website</a:t>
            </a:r>
            <a:r>
              <a:rPr lang="en-US" sz="2000" dirty="0" smtClean="0"/>
              <a:t> to be up to date, published on the Commission’s website.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Grant Agreement, Annex II.12</a:t>
            </a:r>
            <a:r>
              <a:rPr lang="en-US" sz="2000" dirty="0" smtClean="0"/>
              <a:t>. Information and communication – (a) Beneficiaries have </a:t>
            </a:r>
            <a:r>
              <a:rPr lang="en-US" sz="2000" b="1" dirty="0" smtClean="0">
                <a:solidFill>
                  <a:srgbClr val="0070C0"/>
                </a:solidFill>
              </a:rPr>
              <a:t>to engage with the public and the media </a:t>
            </a:r>
            <a:r>
              <a:rPr lang="en-US" sz="2000" dirty="0" smtClean="0"/>
              <a:t>about the project and to highlight the </a:t>
            </a:r>
            <a:r>
              <a:rPr lang="en-US" sz="2000" dirty="0" smtClean="0"/>
              <a:t>European Union’s </a:t>
            </a:r>
            <a:r>
              <a:rPr lang="en-US" sz="2000" dirty="0" smtClean="0"/>
              <a:t>financial support. (b)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0070C0"/>
                </a:solidFill>
              </a:rPr>
              <a:t>Commission is </a:t>
            </a:r>
            <a:r>
              <a:rPr lang="en-US" sz="2000" b="1" dirty="0" err="1">
                <a:solidFill>
                  <a:srgbClr val="0070C0"/>
                </a:solidFill>
              </a:rPr>
              <a:t>authorised</a:t>
            </a:r>
            <a:r>
              <a:rPr lang="en-US" sz="2000" dirty="0"/>
              <a:t> to publish information on the project.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At the end of the project: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Grant Agreement, Annex II.30. </a:t>
            </a:r>
            <a:r>
              <a:rPr lang="en-US" sz="1900" dirty="0" smtClean="0"/>
              <a:t>Dissemination</a:t>
            </a:r>
            <a:r>
              <a:rPr lang="en-US" sz="1900" b="1" dirty="0" smtClean="0"/>
              <a:t>  - </a:t>
            </a:r>
            <a:r>
              <a:rPr lang="en-US" sz="1900" dirty="0" smtClean="0"/>
              <a:t>(a) Each beneficiary is to ensure </a:t>
            </a:r>
            <a:r>
              <a:rPr lang="en-US" sz="1900" b="1" dirty="0" smtClean="0">
                <a:solidFill>
                  <a:srgbClr val="0070C0"/>
                </a:solidFill>
              </a:rPr>
              <a:t>that their foreground is disseminated </a:t>
            </a:r>
            <a:r>
              <a:rPr lang="en-US" sz="1900" dirty="0" smtClean="0"/>
              <a:t>as swiftly as possible. If it fails to do so, the Commission may disseminate that foreground.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dirty="0" smtClean="0"/>
              <a:t>Grant Agreement, Annex II.4. </a:t>
            </a:r>
            <a:r>
              <a:rPr lang="en-US" sz="1900" dirty="0" smtClean="0"/>
              <a:t>Reports and deliverables and Guidance Notes on Project Reporting </a:t>
            </a:r>
            <a:r>
              <a:rPr lang="en-US" sz="1900" b="1" dirty="0" smtClean="0"/>
              <a:t>– </a:t>
            </a:r>
            <a:r>
              <a:rPr lang="en-US" sz="1900" dirty="0" smtClean="0"/>
              <a:t>(a) The consortium has to provide a </a:t>
            </a:r>
            <a:r>
              <a:rPr lang="en-US" sz="1900" dirty="0" smtClean="0">
                <a:solidFill>
                  <a:srgbClr val="0070C0"/>
                </a:solidFill>
              </a:rPr>
              <a:t>final publishable report </a:t>
            </a:r>
            <a:r>
              <a:rPr lang="en-US" sz="1900" dirty="0" smtClean="0"/>
              <a:t>including a </a:t>
            </a:r>
            <a:r>
              <a:rPr lang="en-US" sz="1900" dirty="0" smtClean="0">
                <a:solidFill>
                  <a:srgbClr val="0070C0"/>
                </a:solidFill>
              </a:rPr>
              <a:t>publishable summary</a:t>
            </a:r>
            <a:r>
              <a:rPr lang="en-US" sz="1900" b="1" dirty="0" smtClean="0">
                <a:solidFill>
                  <a:srgbClr val="0070C0"/>
                </a:solidFill>
              </a:rPr>
              <a:t>. </a:t>
            </a:r>
            <a:r>
              <a:rPr lang="it-IT" sz="2000" dirty="0"/>
              <a:t>It includes </a:t>
            </a:r>
            <a:r>
              <a:rPr lang="it-IT" sz="2000" dirty="0" smtClean="0"/>
              <a:t>information </a:t>
            </a:r>
            <a:r>
              <a:rPr lang="en-US" sz="2000" dirty="0" smtClean="0"/>
              <a:t>on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0070C0"/>
                </a:solidFill>
              </a:rPr>
              <a:t>expected final results </a:t>
            </a:r>
            <a:r>
              <a:rPr lang="en-US" sz="2000" dirty="0"/>
              <a:t>and their </a:t>
            </a:r>
            <a:r>
              <a:rPr lang="en-US" sz="2000" dirty="0">
                <a:solidFill>
                  <a:srgbClr val="0070C0"/>
                </a:solidFill>
              </a:rPr>
              <a:t>wider societal </a:t>
            </a:r>
            <a:r>
              <a:rPr lang="en-US" sz="2000" dirty="0" smtClean="0">
                <a:solidFill>
                  <a:srgbClr val="0070C0"/>
                </a:solidFill>
              </a:rPr>
              <a:t>implications. </a:t>
            </a:r>
            <a:r>
              <a:rPr lang="en-US" sz="2000" dirty="0" smtClean="0"/>
              <a:t>(b) </a:t>
            </a:r>
            <a:r>
              <a:rPr lang="en-US" sz="1900" dirty="0" smtClean="0"/>
              <a:t>In final report should be a </a:t>
            </a:r>
            <a:r>
              <a:rPr lang="en-US" sz="1900" dirty="0" smtClean="0">
                <a:solidFill>
                  <a:srgbClr val="FF0000"/>
                </a:solidFill>
              </a:rPr>
              <a:t>plan</a:t>
            </a:r>
            <a:r>
              <a:rPr lang="en-US" sz="1900" dirty="0" smtClean="0"/>
              <a:t> for the </a:t>
            </a:r>
            <a:r>
              <a:rPr lang="en-US" sz="1900" dirty="0" smtClean="0">
                <a:solidFill>
                  <a:srgbClr val="FF0000"/>
                </a:solidFill>
              </a:rPr>
              <a:t>use and dissemination</a:t>
            </a:r>
            <a:r>
              <a:rPr lang="en-US" sz="1900" dirty="0" smtClean="0"/>
              <a:t> of foreground: </a:t>
            </a:r>
            <a:r>
              <a:rPr lang="en-US" sz="1900" dirty="0" smtClean="0">
                <a:solidFill>
                  <a:srgbClr val="FF0000"/>
                </a:solidFill>
              </a:rPr>
              <a:t>list of all scientific</a:t>
            </a:r>
            <a:r>
              <a:rPr lang="en-US" sz="1900" dirty="0" smtClean="0"/>
              <a:t> (peer reviewed) </a:t>
            </a:r>
            <a:r>
              <a:rPr lang="en-US" sz="1900" dirty="0" smtClean="0">
                <a:solidFill>
                  <a:srgbClr val="FF0000"/>
                </a:solidFill>
              </a:rPr>
              <a:t>publications</a:t>
            </a:r>
            <a:r>
              <a:rPr lang="en-US" sz="1900" dirty="0" smtClean="0"/>
              <a:t> relating to the foreground of the project, a list of all </a:t>
            </a:r>
            <a:r>
              <a:rPr lang="en-US" sz="1900" dirty="0" smtClean="0">
                <a:solidFill>
                  <a:srgbClr val="FF0000"/>
                </a:solidFill>
              </a:rPr>
              <a:t>dissemination activities </a:t>
            </a:r>
            <a:r>
              <a:rPr lang="en-US" sz="1900" dirty="0" smtClean="0"/>
              <a:t>(e.g. conferences, flyers, articles published in the popular press, videos), </a:t>
            </a:r>
            <a:r>
              <a:rPr lang="en-US" sz="1900" dirty="0" smtClean="0">
                <a:solidFill>
                  <a:srgbClr val="FF0000"/>
                </a:solidFill>
              </a:rPr>
              <a:t>a list of the applications for patents</a:t>
            </a:r>
            <a:r>
              <a:rPr lang="en-US" sz="1900" dirty="0" smtClean="0"/>
              <a:t>, </a:t>
            </a:r>
            <a:r>
              <a:rPr lang="en-US" sz="1900" dirty="0" smtClean="0">
                <a:solidFill>
                  <a:srgbClr val="FF0000"/>
                </a:solidFill>
              </a:rPr>
              <a:t>trademarks</a:t>
            </a:r>
            <a:r>
              <a:rPr lang="en-US" sz="1900" dirty="0" smtClean="0"/>
              <a:t>, </a:t>
            </a:r>
            <a:r>
              <a:rPr lang="en-US" sz="1900" dirty="0" smtClean="0">
                <a:solidFill>
                  <a:srgbClr val="FF0000"/>
                </a:solidFill>
              </a:rPr>
              <a:t>registered designs</a:t>
            </a:r>
            <a:r>
              <a:rPr lang="en-US" sz="1900" dirty="0" smtClean="0"/>
              <a:t>, etc., a </a:t>
            </a:r>
            <a:r>
              <a:rPr lang="en-US" sz="1900" dirty="0" smtClean="0">
                <a:solidFill>
                  <a:srgbClr val="FF0000"/>
                </a:solidFill>
              </a:rPr>
              <a:t>list of exploitable foreground </a:t>
            </a:r>
            <a:r>
              <a:rPr lang="en-US" sz="1900" dirty="0" smtClean="0"/>
              <a:t>and </a:t>
            </a:r>
            <a:r>
              <a:rPr lang="en-US" sz="1900" dirty="0" smtClean="0">
                <a:solidFill>
                  <a:srgbClr val="FF0000"/>
                </a:solidFill>
              </a:rPr>
              <a:t>a report on societal implications.</a:t>
            </a:r>
            <a:endParaRPr lang="it-IT" sz="19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" y="-640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it-IT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What is formally required?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53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What formal references do </a:t>
            </a:r>
            <a:r>
              <a:rPr lang="en-US" sz="3600" b="1" dirty="0" smtClean="0"/>
              <a:t>we </a:t>
            </a:r>
            <a:r>
              <a:rPr lang="en-US" sz="3600" b="1" dirty="0"/>
              <a:t>have to make?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81" y="764704"/>
            <a:ext cx="9144000" cy="2664296"/>
          </a:xfrm>
        </p:spPr>
        <p:txBody>
          <a:bodyPr/>
          <a:lstStyle/>
          <a:p>
            <a:r>
              <a:rPr lang="en-US" sz="2400" dirty="0"/>
              <a:t>High-resolution emblems can be found </a:t>
            </a:r>
            <a:r>
              <a:rPr lang="en-US" sz="2400" dirty="0" smtClean="0"/>
              <a:t>here (</a:t>
            </a:r>
            <a:r>
              <a:rPr lang="en-US" sz="2400" b="1" dirty="0" smtClean="0">
                <a:solidFill>
                  <a:srgbClr val="FF0000"/>
                </a:solidFill>
              </a:rPr>
              <a:t>update</a:t>
            </a:r>
            <a:r>
              <a:rPr lang="en-US" sz="2400" dirty="0" smtClean="0"/>
              <a:t>: see recent email)</a:t>
            </a:r>
            <a:r>
              <a:rPr lang="en-US" sz="2800" dirty="0" smtClean="0"/>
              <a:t>: </a:t>
            </a:r>
            <a:r>
              <a:rPr lang="it-IT" sz="2400" dirty="0" smtClean="0">
                <a:hlinkClick r:id="rId2"/>
              </a:rPr>
              <a:t>http</a:t>
            </a:r>
            <a:r>
              <a:rPr lang="it-IT" sz="2400" dirty="0">
                <a:hlinkClick r:id="rId2"/>
              </a:rPr>
              <a:t>://europa.eu/about-eu/basic-information/symbols/flag</a:t>
            </a:r>
            <a:r>
              <a:rPr lang="it-IT" sz="2400" dirty="0" smtClean="0">
                <a:hlinkClick r:id="rId2"/>
              </a:rPr>
              <a:t>/</a:t>
            </a:r>
            <a:endParaRPr lang="it-IT" sz="2400" dirty="0" smtClean="0"/>
          </a:p>
          <a:p>
            <a:r>
              <a:rPr lang="en-US" sz="2400" dirty="0" smtClean="0"/>
              <a:t>More </a:t>
            </a:r>
            <a:r>
              <a:rPr lang="en-US" sz="2400" dirty="0" err="1" smtClean="0"/>
              <a:t>informationcan</a:t>
            </a:r>
            <a:r>
              <a:rPr lang="en-US" sz="2400" dirty="0" smtClean="0"/>
              <a:t> be found at the following link (notably p.3):</a:t>
            </a:r>
          </a:p>
          <a:p>
            <a:pPr marL="0" indent="0">
              <a:buNone/>
            </a:pPr>
            <a:r>
              <a:rPr lang="en-US" sz="2400" dirty="0" smtClean="0"/>
              <a:t>http:// ec.europa.eu/research/pdf/eu_emblem_rules_2012.pdf</a:t>
            </a:r>
          </a:p>
          <a:p>
            <a:r>
              <a:rPr lang="en-US" sz="2400" dirty="0" smtClean="0"/>
              <a:t>The following written formulas are taken from Annex II to the Grant Agreement: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54681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39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0" y="620688"/>
            <a:ext cx="8229600" cy="1143000"/>
          </a:xfrm>
        </p:spPr>
        <p:txBody>
          <a:bodyPr/>
          <a:lstStyle/>
          <a:p>
            <a:r>
              <a:rPr lang="en-GB" dirty="0" smtClean="0"/>
              <a:t>See recent e-mail for update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95656"/>
            <a:ext cx="9252519" cy="346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35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2056</Words>
  <Application>Microsoft Office PowerPoint</Application>
  <PresentationFormat>On-screen Show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What we should show</vt:lpstr>
      <vt:lpstr>Enormous difference between communication strategically planned with these objectives in mind and ad hoc efforts for the sake of meeting contractual requirements</vt:lpstr>
      <vt:lpstr>HOW we will profit? A good communication and dissemination plan will:</vt:lpstr>
      <vt:lpstr>2. What is formally required?</vt:lpstr>
      <vt:lpstr>What formal references do we have to make?</vt:lpstr>
      <vt:lpstr>See recent e-mail for update</vt:lpstr>
      <vt:lpstr>3. Build your communication strategy – a      checklist</vt:lpstr>
      <vt:lpstr>PowerPoint Presentation</vt:lpstr>
      <vt:lpstr>PowerPoint Presentation</vt:lpstr>
      <vt:lpstr>PowerPoint Presentation</vt:lpstr>
      <vt:lpstr>PowerPoint Presentation</vt:lpstr>
      <vt:lpstr>Good practices from projects like yours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web sites on skills,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Giannetti</dc:creator>
  <cp:lastModifiedBy>Paola Giannetti</cp:lastModifiedBy>
  <cp:revision>32</cp:revision>
  <dcterms:created xsi:type="dcterms:W3CDTF">2014-06-22T05:06:11Z</dcterms:created>
  <dcterms:modified xsi:type="dcterms:W3CDTF">2014-06-22T22:15:51Z</dcterms:modified>
</cp:coreProperties>
</file>