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8" r:id="rId2"/>
    <p:sldId id="295" r:id="rId3"/>
    <p:sldId id="294" r:id="rId4"/>
    <p:sldId id="299" r:id="rId5"/>
    <p:sldId id="298" r:id="rId6"/>
    <p:sldId id="297" r:id="rId7"/>
    <p:sldId id="293" r:id="rId8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37" autoAdjust="0"/>
  </p:normalViewPr>
  <p:slideViewPr>
    <p:cSldViewPr>
      <p:cViewPr varScale="1">
        <p:scale>
          <a:sx n="93" d="100"/>
          <a:sy n="93" d="100"/>
        </p:scale>
        <p:origin x="-403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D40234D-50AA-461B-A127-D2D5449C4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03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7888"/>
            <a:ext cx="537527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9A86564-5D78-4DE6-824C-8A3175C49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7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1362BC-C135-4176-95A3-CB24E7755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1FC3D6-8C47-4629-A2A9-B7E13DECB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152400"/>
            <a:ext cx="19939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413" y="152400"/>
            <a:ext cx="5830887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ECDD0-3C0A-4E44-9958-1962DB8C0B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3" y="152400"/>
            <a:ext cx="7950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3413" y="1066800"/>
            <a:ext cx="3911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66800"/>
            <a:ext cx="3913187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E6290CF9-BEF8-49EC-9521-162AA0428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33413" y="152400"/>
            <a:ext cx="797718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480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29B5E6DC-E674-43F4-A439-B9BB30D26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3" y="152400"/>
            <a:ext cx="7950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413" y="1066800"/>
            <a:ext cx="3911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7413" y="1066800"/>
            <a:ext cx="3913187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70C35C43-87BD-4443-9176-17914A9BC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3" y="152400"/>
            <a:ext cx="7950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3413" y="1066800"/>
            <a:ext cx="3911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97413" y="1066800"/>
            <a:ext cx="3913187" cy="5257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B081929-8A76-4256-8B78-03614E67C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3" y="152400"/>
            <a:ext cx="7950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33413" y="1066800"/>
            <a:ext cx="7977187" cy="5257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A07AB165-38E2-42A2-A926-3E333DE0B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9F39F8-6684-42CB-9C84-50F1BD944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77F4E1-086E-4ABD-BD40-268920E513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413" y="1066800"/>
            <a:ext cx="3911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66800"/>
            <a:ext cx="3913187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C711A4-091F-4DDE-90FE-0E61C7DDD3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BB788D-0644-4F78-A865-34191C391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CF3D70-D56E-46AB-B27E-1EE6F5379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E59FB-F403-4885-B8D7-BCC5ABD61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CCE0E6-DE3F-4368-80B8-48C468045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7268C4-E5D7-4B52-95A4-18678B10B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152400"/>
            <a:ext cx="795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1066800"/>
            <a:ext cx="797718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/>
            </a:lvl1pPr>
          </a:lstStyle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71C6C41-1084-4BC5-9406-985E38871E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583363"/>
            <a:ext cx="960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M. Citterio</a:t>
            </a:r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09600"/>
            <a:ext cx="906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20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6633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66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66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66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66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66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 smtClean="0"/>
              <a:t>CDS Milano – 9 Luglio 2014</a:t>
            </a:r>
            <a:endParaRPr lang="en-US" sz="14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50200" cy="609600"/>
          </a:xfrm>
        </p:spPr>
        <p:txBody>
          <a:bodyPr/>
          <a:lstStyle/>
          <a:p>
            <a:r>
              <a:rPr lang="en-US"/>
              <a:t>Servizio di Elettronica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371600"/>
            <a:ext cx="5791200" cy="4648200"/>
          </a:xfrm>
        </p:spPr>
        <p:txBody>
          <a:bodyPr/>
          <a:lstStyle/>
          <a:p>
            <a:pPr marL="457200" indent="-457200">
              <a:spcAft>
                <a:spcPct val="100000"/>
              </a:spcAft>
              <a:buFont typeface="Wingdings" pitchFamily="2" charset="2"/>
              <a:buAutoNum type="arabicPeriod"/>
            </a:pPr>
            <a:r>
              <a:rPr lang="en-US" dirty="0" err="1">
                <a:solidFill>
                  <a:schemeClr val="accent2"/>
                </a:solidFill>
              </a:rPr>
              <a:t>Attivita</a:t>
            </a:r>
            <a:r>
              <a:rPr lang="en-US" dirty="0">
                <a:solidFill>
                  <a:schemeClr val="accent2"/>
                </a:solidFill>
              </a:rPr>
              <a:t>’ </a:t>
            </a:r>
            <a:r>
              <a:rPr lang="en-US" dirty="0" err="1" smtClean="0">
                <a:solidFill>
                  <a:schemeClr val="accent2"/>
                </a:solidFill>
              </a:rPr>
              <a:t>previste</a:t>
            </a:r>
            <a:r>
              <a:rPr lang="en-US" dirty="0" smtClean="0">
                <a:solidFill>
                  <a:schemeClr val="accent2"/>
                </a:solidFill>
              </a:rPr>
              <a:t> per </a:t>
            </a:r>
            <a:r>
              <a:rPr lang="en-US" dirty="0" err="1" smtClean="0">
                <a:solidFill>
                  <a:schemeClr val="accent2"/>
                </a:solidFill>
              </a:rPr>
              <a:t>il</a:t>
            </a:r>
            <a:r>
              <a:rPr lang="en-US" dirty="0" smtClean="0">
                <a:solidFill>
                  <a:schemeClr val="accent2"/>
                </a:solidFill>
              </a:rPr>
              <a:t> 2015</a:t>
            </a: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spcAft>
                <a:spcPct val="100000"/>
              </a:spcAft>
              <a:buFont typeface="Wingdings" pitchFamily="2" charset="2"/>
              <a:buAutoNum type="arabicPeriod"/>
            </a:pPr>
            <a:r>
              <a:rPr lang="en-US" dirty="0" err="1">
                <a:solidFill>
                  <a:schemeClr val="accent2"/>
                </a:solidFill>
              </a:rPr>
              <a:t>Strumentazione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dirty="0" err="1">
                <a:solidFill>
                  <a:schemeClr val="accent2"/>
                </a:solidFill>
              </a:rPr>
              <a:t>Attrezzature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capacita</a:t>
            </a:r>
            <a:r>
              <a:rPr lang="en-US" dirty="0">
                <a:solidFill>
                  <a:schemeClr val="accent2"/>
                </a:solidFill>
              </a:rPr>
              <a:t>’ </a:t>
            </a:r>
            <a:r>
              <a:rPr lang="en-US" dirty="0" err="1">
                <a:solidFill>
                  <a:schemeClr val="accent2"/>
                </a:solidFill>
              </a:rPr>
              <a:t>di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calcolo</a:t>
            </a:r>
            <a:r>
              <a:rPr lang="en-US" dirty="0">
                <a:solidFill>
                  <a:schemeClr val="accent2"/>
                </a:solidFill>
              </a:rPr>
              <a:t> e software</a:t>
            </a:r>
          </a:p>
          <a:p>
            <a:pPr marL="457200" indent="-457200">
              <a:spcAft>
                <a:spcPct val="100000"/>
              </a:spcAft>
              <a:buFont typeface="Wingdings" pitchFamily="2" charset="2"/>
              <a:buAutoNum type="arabicPeriod"/>
            </a:pPr>
            <a:r>
              <a:rPr lang="en-US" dirty="0" err="1">
                <a:solidFill>
                  <a:schemeClr val="accent2"/>
                </a:solidFill>
              </a:rPr>
              <a:t>Attivita</a:t>
            </a:r>
            <a:r>
              <a:rPr lang="en-US" dirty="0" smtClean="0">
                <a:solidFill>
                  <a:schemeClr val="accent2"/>
                </a:solidFill>
              </a:rPr>
              <a:t>’ </a:t>
            </a:r>
            <a:r>
              <a:rPr lang="en-US" dirty="0" err="1" smtClean="0">
                <a:solidFill>
                  <a:schemeClr val="accent2"/>
                </a:solidFill>
              </a:rPr>
              <a:t>di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interesse</a:t>
            </a: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spcAft>
                <a:spcPct val="100000"/>
              </a:spcAft>
              <a:buFont typeface="Wingdings" pitchFamily="2" charset="2"/>
              <a:buAutoNum type="arabicPeriod"/>
            </a:pPr>
            <a:r>
              <a:rPr lang="en-US" dirty="0" err="1" smtClean="0">
                <a:solidFill>
                  <a:schemeClr val="accent2"/>
                </a:solidFill>
              </a:rPr>
              <a:t>Spazi</a:t>
            </a:r>
            <a:r>
              <a:rPr lang="en-US" dirty="0" smtClean="0">
                <a:solidFill>
                  <a:schemeClr val="accent2"/>
                </a:solidFill>
              </a:rPr>
              <a:t> e </a:t>
            </a:r>
            <a:r>
              <a:rPr lang="en-US" dirty="0" err="1" smtClean="0">
                <a:solidFill>
                  <a:schemeClr val="accent2"/>
                </a:solidFill>
              </a:rPr>
              <a:t>formazione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629400"/>
            <a:ext cx="1905000" cy="228600"/>
          </a:xfrm>
        </p:spPr>
        <p:txBody>
          <a:bodyPr/>
          <a:lstStyle/>
          <a:p>
            <a:fld id="{E6290CF9-BEF8-49EC-9521-162AA042891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CDS Milano – 9 Luglio 2014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B5E6DC-E674-43F4-A439-B9BB30D269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133600" y="76200"/>
            <a:ext cx="541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rgbClr val="00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663300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633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633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633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633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633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 smtClean="0"/>
              <a:t> </a:t>
            </a:r>
            <a:r>
              <a:rPr lang="en-US" sz="2800" kern="0" dirty="0" err="1" smtClean="0"/>
              <a:t>Richieste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ricevute</a:t>
            </a:r>
            <a:r>
              <a:rPr lang="en-US" sz="2800" kern="0" dirty="0" smtClean="0"/>
              <a:t> per </a:t>
            </a:r>
            <a:r>
              <a:rPr lang="en-US" sz="2800" kern="0" dirty="0" err="1" smtClean="0"/>
              <a:t>il</a:t>
            </a:r>
            <a:r>
              <a:rPr lang="en-US" sz="2800" kern="0" dirty="0" smtClean="0"/>
              <a:t> 2014</a:t>
            </a:r>
            <a:endParaRPr lang="en-US" sz="2800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853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FF0000"/>
                </a:solidFill>
              </a:rPr>
              <a:t>Le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richieste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originariamente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presentate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dai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coordinatori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superavano</a:t>
            </a:r>
            <a:r>
              <a:rPr lang="en-US" sz="1400" b="1" i="1" dirty="0" smtClean="0">
                <a:solidFill>
                  <a:srgbClr val="FF0000"/>
                </a:solidFill>
              </a:rPr>
              <a:t> del 20% le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disponibilita</a:t>
            </a:r>
            <a:r>
              <a:rPr lang="en-US" sz="1400" b="1" i="1" dirty="0" smtClean="0">
                <a:solidFill>
                  <a:srgbClr val="FF0000"/>
                </a:solidFill>
              </a:rPr>
              <a:t>’.</a:t>
            </a:r>
          </a:p>
          <a:p>
            <a:r>
              <a:rPr lang="en-US" sz="1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1400" i="1" dirty="0" smtClean="0">
                <a:solidFill>
                  <a:srgbClr val="FF0000"/>
                </a:solidFill>
              </a:rPr>
              <a:t>E’ </a:t>
            </a:r>
            <a:r>
              <a:rPr lang="en-US" sz="1400" i="1" dirty="0" err="1" smtClean="0">
                <a:solidFill>
                  <a:srgbClr val="FF0000"/>
                </a:solidFill>
              </a:rPr>
              <a:t>stata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valutata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una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riduzione</a:t>
            </a:r>
            <a:r>
              <a:rPr lang="en-US" sz="1400" i="1" dirty="0" smtClean="0">
                <a:solidFill>
                  <a:srgbClr val="FF0000"/>
                </a:solidFill>
              </a:rPr>
              <a:t>/</a:t>
            </a:r>
            <a:r>
              <a:rPr lang="en-US" sz="1400" i="1" dirty="0" err="1" smtClean="0">
                <a:solidFill>
                  <a:srgbClr val="FF0000"/>
                </a:solidFill>
              </a:rPr>
              <a:t>riorganizzazione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delle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attivita</a:t>
            </a:r>
            <a:r>
              <a:rPr lang="en-US" sz="1400" i="1" dirty="0" smtClean="0">
                <a:solidFill>
                  <a:srgbClr val="FF0000"/>
                </a:solidFill>
              </a:rPr>
              <a:t>’, da cui la </a:t>
            </a:r>
            <a:r>
              <a:rPr lang="en-US" sz="1400" i="1" dirty="0" err="1" smtClean="0">
                <a:solidFill>
                  <a:srgbClr val="FF0000"/>
                </a:solidFill>
              </a:rPr>
              <a:t>tabella</a:t>
            </a:r>
            <a:r>
              <a:rPr lang="en-US" sz="1400" i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sz="1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1400" i="1" dirty="0" err="1" smtClean="0">
                <a:solidFill>
                  <a:srgbClr val="FF0000"/>
                </a:solidFill>
              </a:rPr>
              <a:t>Potrebbe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essere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necessario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aumentare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l’outsourcing</a:t>
            </a:r>
            <a:r>
              <a:rPr lang="en-US" sz="1400" i="1" dirty="0" smtClean="0">
                <a:solidFill>
                  <a:srgbClr val="FF0000"/>
                </a:solidFill>
              </a:rPr>
              <a:t>.</a:t>
            </a:r>
            <a:endParaRPr lang="en-US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106594"/>
              </p:ext>
            </p:extLst>
          </p:nvPr>
        </p:nvGraphicFramePr>
        <p:xfrm>
          <a:off x="609600" y="914403"/>
          <a:ext cx="7924800" cy="4549131"/>
        </p:xfrm>
        <a:graphic>
          <a:graphicData uri="http://schemas.openxmlformats.org/drawingml/2006/table">
            <a:tbl>
              <a:tblPr/>
              <a:tblGrid>
                <a:gridCol w="2133600"/>
                <a:gridCol w="221673"/>
                <a:gridCol w="609600"/>
                <a:gridCol w="637309"/>
                <a:gridCol w="221673"/>
                <a:gridCol w="762000"/>
                <a:gridCol w="235527"/>
                <a:gridCol w="595746"/>
                <a:gridCol w="540327"/>
                <a:gridCol w="609600"/>
                <a:gridCol w="235527"/>
                <a:gridCol w="789709"/>
                <a:gridCol w="332509"/>
              </a:tblGrid>
              <a:tr h="1985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Attivita' per Gruppi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GRUPPO 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GRUPPO II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GRUPPO III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GRUPPO 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0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Nome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Esperimento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ATLAS(*)</a:t>
                      </a:r>
                    </a:p>
                  </a:txBody>
                  <a:tcPr marL="7620" marR="7620" marT="762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LHCb</a:t>
                      </a:r>
                    </a:p>
                  </a:txBody>
                  <a:tcPr marL="7620" marR="7620" marT="762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GAMMA</a:t>
                      </a:r>
                    </a:p>
                  </a:txBody>
                  <a:tcPr marL="7620" marR="7620" marT="762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AEGIS</a:t>
                      </a:r>
                    </a:p>
                  </a:txBody>
                  <a:tcPr marL="7620" marR="7620" marT="762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NEWCHIM</a:t>
                      </a:r>
                    </a:p>
                  </a:txBody>
                  <a:tcPr marL="7620" marR="7620" marT="762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HVCMOS(*)</a:t>
                      </a:r>
                    </a:p>
                  </a:txBody>
                  <a:tcPr marL="7620" marR="7620" marT="762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Attivita' Tecnologi (%)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Mauro Citterio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Sergio Brambilla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Attivita' Tecnici (m.u.)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Dot 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Dot 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Dot 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Dot 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Assegnazione Indiviso (m.u.)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50200" cy="533400"/>
          </a:xfrm>
        </p:spPr>
        <p:txBody>
          <a:bodyPr/>
          <a:lstStyle/>
          <a:p>
            <a:r>
              <a:rPr lang="en-US" sz="2800" dirty="0" err="1"/>
              <a:t>Servizio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Elettronica</a:t>
            </a:r>
            <a:endParaRPr lang="en-US" sz="2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600" cy="594360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 startAt="2"/>
            </a:pPr>
            <a:r>
              <a:rPr lang="en-US" dirty="0" err="1">
                <a:solidFill>
                  <a:schemeClr val="accent2"/>
                </a:solidFill>
              </a:rPr>
              <a:t>Strumentazione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dirty="0" err="1">
                <a:solidFill>
                  <a:schemeClr val="accent2"/>
                </a:solidFill>
              </a:rPr>
              <a:t>Attrezzature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capacita</a:t>
            </a:r>
            <a:r>
              <a:rPr lang="en-US" dirty="0">
                <a:solidFill>
                  <a:schemeClr val="accent2"/>
                </a:solidFill>
              </a:rPr>
              <a:t>’ di </a:t>
            </a:r>
            <a:r>
              <a:rPr lang="en-US" dirty="0" err="1">
                <a:solidFill>
                  <a:schemeClr val="accent2"/>
                </a:solidFill>
              </a:rPr>
              <a:t>calcolo</a:t>
            </a:r>
            <a:r>
              <a:rPr lang="en-US" dirty="0">
                <a:solidFill>
                  <a:schemeClr val="accent2"/>
                </a:solidFill>
              </a:rPr>
              <a:t> e </a:t>
            </a:r>
            <a:r>
              <a:rPr lang="en-US" dirty="0" smtClean="0">
                <a:solidFill>
                  <a:schemeClr val="accent2"/>
                </a:solidFill>
              </a:rPr>
              <a:t>software (1 di 2):</a:t>
            </a: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buFont typeface="Wingdings" pitchFamily="2" charset="2"/>
              <a:buNone/>
            </a:pPr>
            <a:endParaRPr lang="en-US" sz="800" dirty="0">
              <a:solidFill>
                <a:schemeClr val="accent2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1800" dirty="0" err="1">
                <a:solidFill>
                  <a:schemeClr val="accent2"/>
                </a:solidFill>
              </a:rPr>
              <a:t>Stato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2014</a:t>
            </a:r>
            <a:r>
              <a:rPr lang="en-US" sz="1800" dirty="0">
                <a:solidFill>
                  <a:schemeClr val="accent2"/>
                </a:solidFill>
              </a:rPr>
              <a:t>	</a:t>
            </a: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Abbiamo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affrontato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alcune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criticita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’:</a:t>
            </a:r>
          </a:p>
          <a:p>
            <a:pPr marL="457200" indent="-457200">
              <a:buNone/>
              <a:tabLst>
                <a:tab pos="2174875" algn="l"/>
              </a:tabLst>
            </a:pPr>
            <a:r>
              <a:rPr lang="en-US" sz="2000" dirty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400" dirty="0" smtClean="0">
                <a:solidFill>
                  <a:schemeClr val="accent2"/>
                </a:solidFill>
                <a:sym typeface="Wingdings" pitchFamily="2" charset="2"/>
              </a:rPr>
              <a:t>a) </a:t>
            </a:r>
            <a:r>
              <a:rPr lang="en-US" sz="1400" dirty="0" smtClean="0">
                <a:solidFill>
                  <a:schemeClr val="accent2"/>
                </a:solidFill>
              </a:rPr>
              <a:t>“</a:t>
            </a:r>
            <a:r>
              <a:rPr lang="en-US" sz="1400" dirty="0" err="1" smtClean="0">
                <a:solidFill>
                  <a:schemeClr val="accent2"/>
                </a:solidFill>
              </a:rPr>
              <a:t>Magazzino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>
                <a:solidFill>
                  <a:schemeClr val="accent2"/>
                </a:solidFill>
              </a:rPr>
              <a:t>consumabili</a:t>
            </a:r>
            <a:r>
              <a:rPr lang="en-US" sz="1400" dirty="0">
                <a:solidFill>
                  <a:schemeClr val="accent2"/>
                </a:solidFill>
              </a:rPr>
              <a:t> (</a:t>
            </a:r>
            <a:r>
              <a:rPr lang="en-US" sz="1400" dirty="0" err="1">
                <a:solidFill>
                  <a:schemeClr val="accent2"/>
                </a:solidFill>
              </a:rPr>
              <a:t>generici</a:t>
            </a:r>
            <a:r>
              <a:rPr lang="en-US" sz="1400" dirty="0">
                <a:solidFill>
                  <a:schemeClr val="accent2"/>
                </a:solidFill>
              </a:rPr>
              <a:t>) </a:t>
            </a:r>
            <a:r>
              <a:rPr lang="en-US" sz="1400" dirty="0" err="1" smtClean="0">
                <a:solidFill>
                  <a:schemeClr val="accent2"/>
                </a:solidFill>
              </a:rPr>
              <a:t>elettronica</a:t>
            </a:r>
            <a:r>
              <a:rPr lang="en-US" sz="1400" dirty="0" smtClean="0">
                <a:solidFill>
                  <a:schemeClr val="accent2"/>
                </a:solidFill>
              </a:rPr>
              <a:t>”</a:t>
            </a:r>
            <a:r>
              <a:rPr lang="en-US" sz="1400" dirty="0">
                <a:solidFill>
                  <a:schemeClr val="accent2"/>
                </a:solidFill>
              </a:rPr>
              <a:t>				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lang="en-US" sz="1400" dirty="0">
                <a:sym typeface="Wingdings" pitchFamily="2" charset="2"/>
              </a:rPr>
              <a:t>	</a:t>
            </a:r>
            <a:r>
              <a:rPr lang="en-US" sz="1400" dirty="0" err="1" smtClean="0">
                <a:sym typeface="Wingdings" pitchFamily="2" charset="2"/>
              </a:rPr>
              <a:t>Riduzione</a:t>
            </a:r>
            <a:r>
              <a:rPr lang="en-US" sz="1400" dirty="0" smtClean="0">
                <a:sym typeface="Wingdings" pitchFamily="2" charset="2"/>
              </a:rPr>
              <a:t> del </a:t>
            </a:r>
            <a:r>
              <a:rPr lang="en-US" sz="1400" dirty="0" err="1" smtClean="0">
                <a:sym typeface="Wingdings" pitchFamily="2" charset="2"/>
              </a:rPr>
              <a:t>numero</a:t>
            </a:r>
            <a:r>
              <a:rPr lang="en-US" sz="1400" dirty="0" smtClean="0">
                <a:sym typeface="Wingdings" pitchFamily="2" charset="2"/>
              </a:rPr>
              <a:t> di items (in progress)</a:t>
            </a:r>
          </a:p>
          <a:p>
            <a:pPr marL="457200" indent="-457200">
              <a:buNone/>
              <a:tabLst>
                <a:tab pos="2174875" algn="l"/>
              </a:tabLst>
            </a:pPr>
            <a:r>
              <a:rPr lang="en-US" sz="1400" dirty="0">
                <a:sym typeface="Wingdings" pitchFamily="2" charset="2"/>
              </a:rPr>
              <a:t>	</a:t>
            </a:r>
            <a:r>
              <a:rPr lang="en-US" sz="1400" dirty="0" smtClean="0">
                <a:sym typeface="Wingdings" pitchFamily="2" charset="2"/>
              </a:rPr>
              <a:t>		</a:t>
            </a:r>
            <a:r>
              <a:rPr lang="en-US" sz="1400" dirty="0" err="1" smtClean="0">
                <a:sym typeface="Wingdings" pitchFamily="2" charset="2"/>
              </a:rPr>
              <a:t>Consolidamento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dell’esistente</a:t>
            </a:r>
            <a:endParaRPr lang="en-US" sz="1400" dirty="0" smtClean="0">
              <a:sym typeface="Wingdings" pitchFamily="2" charset="2"/>
            </a:endParaRPr>
          </a:p>
          <a:p>
            <a:pPr marL="457200" indent="-457200">
              <a:buFontTx/>
              <a:buNone/>
            </a:pPr>
            <a:endParaRPr lang="en-US" sz="800" dirty="0" smtClean="0"/>
          </a:p>
          <a:p>
            <a:pPr marL="2171700" lvl="4" indent="-342900"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</a:t>
            </a:r>
            <a:r>
              <a:rPr lang="en-US" sz="1400" dirty="0" smtClean="0">
                <a:solidFill>
                  <a:schemeClr val="accent2"/>
                </a:solidFill>
              </a:rPr>
              <a:t>b) </a:t>
            </a:r>
            <a:r>
              <a:rPr lang="en-US" sz="1400" dirty="0" err="1" smtClean="0">
                <a:solidFill>
                  <a:schemeClr val="accent2"/>
                </a:solidFill>
              </a:rPr>
              <a:t>Mancanza</a:t>
            </a:r>
            <a:r>
              <a:rPr lang="en-US" sz="1400" dirty="0" smtClean="0">
                <a:solidFill>
                  <a:schemeClr val="accent2"/>
                </a:solidFill>
              </a:rPr>
              <a:t> di </a:t>
            </a:r>
            <a:r>
              <a:rPr lang="en-US" sz="1400" dirty="0" err="1" smtClean="0">
                <a:solidFill>
                  <a:schemeClr val="accent2"/>
                </a:solidFill>
              </a:rPr>
              <a:t>strumenti</a:t>
            </a:r>
            <a:r>
              <a:rPr lang="en-US" sz="1400" dirty="0" smtClean="0">
                <a:solidFill>
                  <a:schemeClr val="accent2"/>
                </a:solidFill>
              </a:rPr>
              <a:t> “</a:t>
            </a:r>
            <a:r>
              <a:rPr lang="en-US" sz="1400" dirty="0" err="1" smtClean="0">
                <a:solidFill>
                  <a:schemeClr val="accent2"/>
                </a:solidFill>
              </a:rPr>
              <a:t>chiave</a:t>
            </a:r>
            <a:r>
              <a:rPr lang="en-US" sz="1400" dirty="0" smtClean="0">
                <a:solidFill>
                  <a:schemeClr val="accent2"/>
                </a:solidFill>
              </a:rPr>
              <a:t>” per </a:t>
            </a:r>
            <a:r>
              <a:rPr lang="en-US" sz="1400" dirty="0" err="1" smtClean="0">
                <a:solidFill>
                  <a:schemeClr val="accent2"/>
                </a:solidFill>
              </a:rPr>
              <a:t>il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futuro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</a:p>
          <a:p>
            <a:pPr marL="2171700" lvl="4" indent="-342900">
              <a:buNone/>
            </a:pPr>
            <a:r>
              <a:rPr lang="en-US" sz="1400" dirty="0">
                <a:solidFill>
                  <a:schemeClr val="accent2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Acquistati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alcuni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degli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strumenti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>
                <a:solidFill>
                  <a:srgbClr val="FF0000"/>
                </a:solidFill>
                <a:sym typeface="Wingdings" pitchFamily="2" charset="2"/>
              </a:rPr>
              <a:t>necessari</a:t>
            </a:r>
            <a:endParaRPr lang="en-US" sz="1400" dirty="0">
              <a:sym typeface="Wingdings" pitchFamily="2" charset="2"/>
            </a:endParaRPr>
          </a:p>
          <a:p>
            <a:pPr marL="2171700" lvl="4" indent="-342900">
              <a:buFontTx/>
              <a:buNone/>
            </a:pPr>
            <a:r>
              <a:rPr lang="en-US" sz="1400" dirty="0">
                <a:solidFill>
                  <a:schemeClr val="accent2"/>
                </a:solidFill>
              </a:rPr>
              <a:t>	</a:t>
            </a:r>
            <a:r>
              <a:rPr lang="en-US" sz="1400" dirty="0" smtClean="0">
                <a:solidFill>
                  <a:schemeClr val="accent2"/>
                </a:solidFill>
              </a:rPr>
              <a:t>	</a:t>
            </a:r>
            <a:r>
              <a:rPr lang="en-US" sz="1400" i="1" dirty="0" err="1" smtClean="0">
                <a:solidFill>
                  <a:schemeClr val="accent2"/>
                </a:solidFill>
              </a:rPr>
              <a:t>Oscilloscopio</a:t>
            </a:r>
            <a:r>
              <a:rPr lang="en-US" sz="1400" i="1" dirty="0" smtClean="0">
                <a:solidFill>
                  <a:schemeClr val="accent2"/>
                </a:solidFill>
              </a:rPr>
              <a:t> </a:t>
            </a:r>
            <a:r>
              <a:rPr lang="en-US" sz="1400" i="1" dirty="0">
                <a:solidFill>
                  <a:schemeClr val="accent2"/>
                </a:solidFill>
              </a:rPr>
              <a:t>real time a </a:t>
            </a:r>
            <a:r>
              <a:rPr lang="en-US" sz="1400" i="1" dirty="0" err="1">
                <a:solidFill>
                  <a:schemeClr val="accent2"/>
                </a:solidFill>
              </a:rPr>
              <a:t>larghissima</a:t>
            </a:r>
            <a:r>
              <a:rPr lang="en-US" sz="1400" i="1" dirty="0">
                <a:solidFill>
                  <a:schemeClr val="accent2"/>
                </a:solidFill>
              </a:rPr>
              <a:t> </a:t>
            </a:r>
            <a:r>
              <a:rPr lang="en-US" sz="1400" i="1" dirty="0" err="1" smtClean="0">
                <a:solidFill>
                  <a:schemeClr val="accent2"/>
                </a:solidFill>
              </a:rPr>
              <a:t>banda</a:t>
            </a:r>
            <a:r>
              <a:rPr lang="en-US" sz="1400" i="1" dirty="0" smtClean="0">
                <a:solidFill>
                  <a:schemeClr val="accent2"/>
                </a:solidFill>
              </a:rPr>
              <a:t> (</a:t>
            </a:r>
            <a:r>
              <a:rPr lang="en-US" sz="1400" i="1" dirty="0" err="1" smtClean="0">
                <a:solidFill>
                  <a:schemeClr val="accent2"/>
                </a:solidFill>
              </a:rPr>
              <a:t>Direzione</a:t>
            </a:r>
            <a:r>
              <a:rPr lang="en-US" sz="1400" i="1" dirty="0" smtClean="0">
                <a:solidFill>
                  <a:schemeClr val="accent2"/>
                </a:solidFill>
              </a:rPr>
              <a:t> + </a:t>
            </a:r>
            <a:r>
              <a:rPr lang="en-US" sz="1400" i="1" dirty="0" err="1" smtClean="0">
                <a:solidFill>
                  <a:schemeClr val="accent2"/>
                </a:solidFill>
              </a:rPr>
              <a:t>Dotazioni</a:t>
            </a:r>
            <a:r>
              <a:rPr lang="en-US" sz="1400" i="1" dirty="0" smtClean="0">
                <a:solidFill>
                  <a:schemeClr val="accent2"/>
                </a:solidFill>
              </a:rPr>
              <a:t>)</a:t>
            </a:r>
            <a:endParaRPr lang="en-US" sz="1400" i="1" dirty="0">
              <a:solidFill>
                <a:schemeClr val="accent2"/>
              </a:solidFill>
            </a:endParaRPr>
          </a:p>
          <a:p>
            <a:pPr marL="2171700" lvl="4" indent="-342900">
              <a:buFontTx/>
              <a:buNone/>
            </a:pPr>
            <a:r>
              <a:rPr lang="en-US" sz="1400" i="1" dirty="0">
                <a:solidFill>
                  <a:schemeClr val="accent2"/>
                </a:solidFill>
              </a:rPr>
              <a:t>	</a:t>
            </a:r>
            <a:r>
              <a:rPr lang="en-US" sz="1400" i="1" dirty="0" smtClean="0">
                <a:solidFill>
                  <a:schemeClr val="accent2"/>
                </a:solidFill>
              </a:rPr>
              <a:t>	Sistema ATCA </a:t>
            </a:r>
            <a:r>
              <a:rPr lang="en-US" sz="1400" i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in progress, ATLAS</a:t>
            </a:r>
          </a:p>
          <a:p>
            <a:pPr marL="2171700" lvl="4" indent="-342900">
              <a:buFontTx/>
              <a:buNone/>
            </a:pPr>
            <a:r>
              <a:rPr lang="en-US" sz="1400" i="1" dirty="0">
                <a:solidFill>
                  <a:schemeClr val="accent2"/>
                </a:solidFill>
                <a:sym typeface="Wingdings" panose="05000000000000000000" pitchFamily="2" charset="2"/>
              </a:rPr>
              <a:t>	</a:t>
            </a:r>
            <a:r>
              <a:rPr lang="en-US" sz="1400" i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	</a:t>
            </a:r>
            <a:r>
              <a:rPr lang="en-US" sz="1400" i="1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Acquistate</a:t>
            </a:r>
            <a:r>
              <a:rPr lang="en-US" sz="1400" i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en-US" sz="1400" i="1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alcune</a:t>
            </a:r>
            <a:r>
              <a:rPr lang="en-US" sz="1400" i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“plug-in” per </a:t>
            </a:r>
            <a:r>
              <a:rPr lang="en-US" sz="1400" i="1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misure</a:t>
            </a:r>
            <a:r>
              <a:rPr lang="en-US" sz="1400" i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di </a:t>
            </a:r>
            <a:r>
              <a:rPr lang="en-US" sz="1400" i="1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segnale</a:t>
            </a:r>
            <a:r>
              <a:rPr lang="en-US" sz="1400" i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en-US" sz="1400" i="1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ottici</a:t>
            </a:r>
            <a:r>
              <a:rPr lang="en-US" sz="1400" i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en-US" sz="1400" i="1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serializzati</a:t>
            </a:r>
            <a:endParaRPr lang="en-US" sz="1400" i="1" dirty="0" smtClean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 marL="2171700" lvl="4" indent="-342900">
              <a:buFontTx/>
              <a:buNone/>
            </a:pPr>
            <a:r>
              <a:rPr lang="en-US" sz="1400" i="1" dirty="0">
                <a:solidFill>
                  <a:schemeClr val="accent2"/>
                </a:solidFill>
                <a:sym typeface="Wingdings" panose="05000000000000000000" pitchFamily="2" charset="2"/>
              </a:rPr>
              <a:t>	</a:t>
            </a:r>
            <a:r>
              <a:rPr lang="en-US" sz="1400" i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	</a:t>
            </a:r>
            <a:r>
              <a:rPr lang="en-US" sz="1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1400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manca</a:t>
            </a:r>
            <a:r>
              <a:rPr lang="en-US" sz="1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ancora</a:t>
            </a:r>
            <a:r>
              <a:rPr lang="en-US" sz="1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della</a:t>
            </a:r>
            <a:r>
              <a:rPr lang="en-US" sz="1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strumentazione</a:t>
            </a:r>
            <a:r>
              <a:rPr lang="en-US" sz="1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per </a:t>
            </a:r>
            <a:r>
              <a:rPr lang="en-US" sz="1400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completare</a:t>
            </a:r>
            <a:r>
              <a:rPr lang="en-US" sz="1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il</a:t>
            </a:r>
            <a:r>
              <a:rPr lang="en-US" sz="1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set-up</a:t>
            </a:r>
          </a:p>
          <a:p>
            <a:pPr marL="2171700" lvl="4" indent="-342900">
              <a:buFontTx/>
              <a:buNone/>
            </a:pPr>
            <a:endParaRPr lang="en-US" sz="800" i="1" dirty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 marL="2171700" lvl="4" indent="-342900">
              <a:buFontTx/>
              <a:buNone/>
            </a:pPr>
            <a:r>
              <a:rPr lang="en-US" sz="1400" dirty="0" smtClean="0">
                <a:solidFill>
                  <a:schemeClr val="accent2"/>
                </a:solidFill>
              </a:rPr>
              <a:t>	c) </a:t>
            </a:r>
            <a:r>
              <a:rPr lang="en-US" sz="1400" dirty="0" err="1" smtClean="0">
                <a:solidFill>
                  <a:schemeClr val="accent2"/>
                </a:solidFill>
              </a:rPr>
              <a:t>Acquisto</a:t>
            </a:r>
            <a:r>
              <a:rPr lang="en-US" sz="1400" dirty="0" smtClean="0">
                <a:solidFill>
                  <a:schemeClr val="accent2"/>
                </a:solidFill>
              </a:rPr>
              <a:t> di un </a:t>
            </a:r>
            <a:r>
              <a:rPr lang="en-US" sz="1400" dirty="0" err="1" smtClean="0">
                <a:solidFill>
                  <a:schemeClr val="accent2"/>
                </a:solidFill>
              </a:rPr>
              <a:t>nuovo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importante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pacchetto</a:t>
            </a:r>
            <a:r>
              <a:rPr lang="en-US" sz="1400" dirty="0" smtClean="0">
                <a:solidFill>
                  <a:schemeClr val="accent2"/>
                </a:solidFill>
              </a:rPr>
              <a:t> software</a:t>
            </a:r>
            <a:endParaRPr lang="en-US" sz="1400" dirty="0">
              <a:solidFill>
                <a:schemeClr val="accent2"/>
              </a:solidFill>
            </a:endParaRPr>
          </a:p>
          <a:p>
            <a:pPr marL="2171700" lvl="4" indent="-342900">
              <a:buNone/>
            </a:pPr>
            <a:r>
              <a:rPr lang="en-US" sz="1400" dirty="0">
                <a:solidFill>
                  <a:schemeClr val="accent2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 	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Acquistata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una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licenza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 di </a:t>
            </a:r>
            <a:r>
              <a:rPr lang="en-US" sz="1400" b="1" dirty="0" err="1">
                <a:solidFill>
                  <a:srgbClr val="FF0000"/>
                </a:solidFill>
                <a:sym typeface="Wingdings" pitchFamily="2" charset="2"/>
              </a:rPr>
              <a:t>Ansys</a:t>
            </a:r>
            <a:r>
              <a:rPr lang="en-US" sz="1400" b="1" dirty="0">
                <a:solidFill>
                  <a:srgbClr val="FF0000"/>
                </a:solidFill>
                <a:sym typeface="Wingdings" pitchFamily="2" charset="2"/>
              </a:rPr>
              <a:t> Academic Research </a:t>
            </a:r>
            <a:r>
              <a:rPr lang="en-US" sz="1400" b="1" dirty="0" smtClean="0">
                <a:solidFill>
                  <a:srgbClr val="FF0000"/>
                </a:solidFill>
                <a:sym typeface="Wingdings" pitchFamily="2" charset="2"/>
              </a:rPr>
              <a:t>HF</a:t>
            </a:r>
          </a:p>
          <a:p>
            <a:pPr marL="2171700" lvl="4" indent="-342900">
              <a:buNone/>
            </a:pPr>
            <a:r>
              <a:rPr lang="en-US" sz="1400" b="1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	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Razionalizzati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gli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altri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software di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uso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comune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(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Europractice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etc..)</a:t>
            </a:r>
            <a:endParaRPr lang="en-US" sz="1400" dirty="0">
              <a:sym typeface="Wingdings" pitchFamily="2" charset="2"/>
            </a:endParaRPr>
          </a:p>
          <a:p>
            <a:pPr marL="2171700" lvl="4" indent="-342900">
              <a:buFontTx/>
              <a:buNone/>
            </a:pPr>
            <a:r>
              <a:rPr lang="en-US" sz="1400" dirty="0">
                <a:solidFill>
                  <a:schemeClr val="accent2"/>
                </a:solidFill>
              </a:rPr>
              <a:t>	</a:t>
            </a:r>
            <a:r>
              <a:rPr lang="en-US" sz="800" dirty="0">
                <a:solidFill>
                  <a:schemeClr val="accent2"/>
                </a:solidFill>
              </a:rPr>
              <a:t>	</a:t>
            </a:r>
            <a:endParaRPr lang="en-US" sz="800" i="1" dirty="0" smtClean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 marL="2171700" lvl="4" indent="-342900">
              <a:buFontTx/>
              <a:buNone/>
            </a:pPr>
            <a:r>
              <a:rPr lang="en-US" sz="1400" dirty="0" smtClean="0">
                <a:solidFill>
                  <a:schemeClr val="accent2"/>
                </a:solidFill>
              </a:rPr>
              <a:t>	d) </a:t>
            </a:r>
            <a:r>
              <a:rPr lang="en-US" sz="1400" dirty="0" err="1" smtClean="0">
                <a:solidFill>
                  <a:schemeClr val="accent2"/>
                </a:solidFill>
              </a:rPr>
              <a:t>Riorganizzazione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degli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spazi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adiacenti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alla</a:t>
            </a:r>
            <a:r>
              <a:rPr lang="en-US" sz="1400" dirty="0" smtClean="0">
                <a:solidFill>
                  <a:schemeClr val="accent2"/>
                </a:solidFill>
              </a:rPr>
              <a:t> Camera Bianca </a:t>
            </a:r>
            <a:endParaRPr lang="en-US" sz="1400" dirty="0">
              <a:solidFill>
                <a:schemeClr val="accent2"/>
              </a:solidFill>
            </a:endParaRPr>
          </a:p>
          <a:p>
            <a:pPr marL="2171700" lvl="4" indent="-342900">
              <a:buNone/>
            </a:pPr>
            <a:r>
              <a:rPr lang="en-US" sz="1400" dirty="0">
                <a:solidFill>
                  <a:schemeClr val="accent2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 	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Allargamento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dell’area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sperimentale</a:t>
            </a:r>
            <a:endParaRPr lang="en-US" sz="1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171700" lvl="4" indent="-342900">
              <a:buNone/>
            </a:pP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	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Istallazione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della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Gabbia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Faraday  (work in progress)</a:t>
            </a: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F39F8-6684-42CB-9C84-50F1BD944F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50200" cy="533400"/>
          </a:xfrm>
        </p:spPr>
        <p:txBody>
          <a:bodyPr/>
          <a:lstStyle/>
          <a:p>
            <a:r>
              <a:rPr lang="en-US" sz="2800" dirty="0" err="1"/>
              <a:t>Servizio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Elettronica</a:t>
            </a:r>
            <a:endParaRPr lang="en-US" sz="2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6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Informazioni</a:t>
            </a:r>
            <a:r>
              <a:rPr lang="en-US" dirty="0" smtClean="0">
                <a:solidFill>
                  <a:schemeClr val="accent2"/>
                </a:solidFill>
              </a:rPr>
              <a:t>: software </a:t>
            </a:r>
            <a:r>
              <a:rPr lang="it-IT" dirty="0" smtClean="0">
                <a:solidFill>
                  <a:schemeClr val="accent2"/>
                </a:solidFill>
              </a:rPr>
              <a:t>Ansys </a:t>
            </a:r>
            <a:r>
              <a:rPr lang="it-IT" dirty="0">
                <a:solidFill>
                  <a:schemeClr val="accent2"/>
                </a:solidFill>
              </a:rPr>
              <a:t>Academic Research </a:t>
            </a:r>
            <a:r>
              <a:rPr lang="it-IT" dirty="0" smtClean="0">
                <a:solidFill>
                  <a:schemeClr val="accent2"/>
                </a:solidFill>
              </a:rPr>
              <a:t>HF</a:t>
            </a:r>
          </a:p>
          <a:p>
            <a:pPr marL="0" indent="0">
              <a:buNone/>
            </a:pPr>
            <a:endParaRPr lang="it-IT" sz="8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La suite di </a:t>
            </a:r>
            <a:r>
              <a:rPr lang="it-IT" sz="1600" dirty="0">
                <a:solidFill>
                  <a:schemeClr val="accent2"/>
                </a:solidFill>
              </a:rPr>
              <a:t>simulazione Elettronica/Elettromagnetica di </a:t>
            </a:r>
            <a:r>
              <a:rPr lang="it-IT" sz="1600" dirty="0" smtClean="0">
                <a:solidFill>
                  <a:schemeClr val="accent2"/>
                </a:solidFill>
              </a:rPr>
              <a:t>HF </a:t>
            </a:r>
            <a:r>
              <a:rPr lang="it-IT" sz="1600" dirty="0">
                <a:solidFill>
                  <a:schemeClr val="accent2"/>
                </a:solidFill>
              </a:rPr>
              <a:t>comprende tutti i tools di simulazione ed in particolare:</a:t>
            </a: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Siwave </a:t>
            </a:r>
            <a:r>
              <a:rPr lang="it-IT" sz="1600" dirty="0">
                <a:solidFill>
                  <a:schemeClr val="accent2"/>
                </a:solidFill>
              </a:rPr>
              <a:t>per l'analisi PCB</a:t>
            </a: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Designer </a:t>
            </a:r>
            <a:r>
              <a:rPr lang="it-IT" sz="1600" dirty="0">
                <a:solidFill>
                  <a:schemeClr val="accent2"/>
                </a:solidFill>
              </a:rPr>
              <a:t>per l'analisi signal integrity</a:t>
            </a: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HFSS </a:t>
            </a:r>
            <a:r>
              <a:rPr lang="it-IT" sz="1600" dirty="0">
                <a:solidFill>
                  <a:schemeClr val="accent2"/>
                </a:solidFill>
              </a:rPr>
              <a:t>per analisi 3D (</a:t>
            </a:r>
            <a:r>
              <a:rPr lang="it-IT" sz="1600" dirty="0"/>
              <a:t>incluse cavità e RF</a:t>
            </a:r>
            <a:r>
              <a:rPr lang="it-IT" sz="1600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Q3D </a:t>
            </a:r>
            <a:r>
              <a:rPr lang="it-IT" sz="1600" dirty="0">
                <a:solidFill>
                  <a:schemeClr val="accent2"/>
                </a:solidFill>
              </a:rPr>
              <a:t>per analisi quasistatiche (ad esempio cavi e connettori)</a:t>
            </a: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Import </a:t>
            </a:r>
            <a:r>
              <a:rPr lang="it-IT" sz="1600" dirty="0">
                <a:solidFill>
                  <a:schemeClr val="accent2"/>
                </a:solidFill>
              </a:rPr>
              <a:t>da tools di layout</a:t>
            </a: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Multiprocessore</a:t>
            </a:r>
            <a:endParaRPr lang="it-IT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Ottimizzatore</a:t>
            </a: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it-IT" sz="8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Costo di 1 licenza perpetua di rete: 8500€	</a:t>
            </a:r>
            <a:r>
              <a:rPr lang="it-IT" sz="1400" i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Interamente coperto dalla Direzione</a:t>
            </a:r>
            <a:endParaRPr lang="it-IT" sz="1400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La licenza </a:t>
            </a:r>
            <a:r>
              <a:rPr lang="it-IT" sz="1600" dirty="0" smtClean="0"/>
              <a:t>condivisibile </a:t>
            </a:r>
            <a:r>
              <a:rPr lang="it-IT" sz="1600" dirty="0"/>
              <a:t>tra piu utenti nel raggio di </a:t>
            </a:r>
            <a:r>
              <a:rPr lang="it-IT" sz="1600" dirty="0" smtClean="0"/>
              <a:t>10miglia</a:t>
            </a:r>
            <a:endParaRPr lang="it-IT" sz="1600" dirty="0"/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Costo comprende 1 </a:t>
            </a:r>
            <a:r>
              <a:rPr lang="it-IT" sz="1600" dirty="0">
                <a:solidFill>
                  <a:schemeClr val="accent2"/>
                </a:solidFill>
              </a:rPr>
              <a:t>anno di supporto tecnico e </a:t>
            </a:r>
            <a:r>
              <a:rPr lang="it-IT" sz="1600" dirty="0" smtClean="0">
                <a:solidFill>
                  <a:schemeClr val="accent2"/>
                </a:solidFill>
              </a:rPr>
              <a:t>manutenzione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accent2"/>
                </a:solidFill>
              </a:rPr>
              <a:t>	</a:t>
            </a:r>
            <a:r>
              <a:rPr lang="it-IT" sz="16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it-IT" sz="1600" dirty="0" smtClean="0">
                <a:solidFill>
                  <a:schemeClr val="accent2"/>
                </a:solidFill>
              </a:rPr>
              <a:t> Per i prossimi </a:t>
            </a:r>
            <a:r>
              <a:rPr lang="it-IT" sz="1600" dirty="0">
                <a:solidFill>
                  <a:schemeClr val="accent2"/>
                </a:solidFill>
              </a:rPr>
              <a:t>anni </a:t>
            </a:r>
            <a:r>
              <a:rPr lang="it-IT" sz="1600" dirty="0" smtClean="0">
                <a:solidFill>
                  <a:schemeClr val="accent2"/>
                </a:solidFill>
              </a:rPr>
              <a:t>il </a:t>
            </a:r>
            <a:r>
              <a:rPr lang="it-IT" sz="1600" dirty="0">
                <a:solidFill>
                  <a:schemeClr val="accent2"/>
                </a:solidFill>
              </a:rPr>
              <a:t>costo </a:t>
            </a:r>
            <a:r>
              <a:rPr lang="it-IT" sz="1600" dirty="0" smtClean="0">
                <a:solidFill>
                  <a:schemeClr val="accent2"/>
                </a:solidFill>
              </a:rPr>
              <a:t>della </a:t>
            </a:r>
            <a:r>
              <a:rPr lang="it-IT" sz="1600" dirty="0">
                <a:solidFill>
                  <a:schemeClr val="accent2"/>
                </a:solidFill>
              </a:rPr>
              <a:t>manutenzione e supporto tecnico è di </a:t>
            </a:r>
            <a:r>
              <a:rPr lang="it-IT" sz="1600" dirty="0" smtClean="0">
                <a:solidFill>
                  <a:schemeClr val="accent2"/>
                </a:solidFill>
              </a:rPr>
              <a:t>1400</a:t>
            </a:r>
            <a:r>
              <a:rPr lang="it-IT" sz="1600" dirty="0">
                <a:solidFill>
                  <a:schemeClr val="accent2"/>
                </a:solidFill>
              </a:rPr>
              <a:t>€.</a:t>
            </a:r>
          </a:p>
          <a:p>
            <a:pPr marL="0" indent="0">
              <a:buNone/>
            </a:pPr>
            <a:endParaRPr lang="it-IT" sz="8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2"/>
                </a:solidFill>
              </a:rPr>
              <a:t>	</a:t>
            </a:r>
            <a:r>
              <a:rPr lang="it-IT" sz="1600" i="1" dirty="0" smtClean="0">
                <a:solidFill>
                  <a:schemeClr val="accent2"/>
                </a:solidFill>
              </a:rPr>
              <a:t>Citando </a:t>
            </a:r>
            <a:r>
              <a:rPr lang="it-IT" sz="1600" i="1" dirty="0">
                <a:solidFill>
                  <a:schemeClr val="accent2"/>
                </a:solidFill>
              </a:rPr>
              <a:t>ANSYS</a:t>
            </a:r>
            <a:r>
              <a:rPr lang="it-IT" sz="1600" i="1" dirty="0" smtClean="0">
                <a:solidFill>
                  <a:schemeClr val="accent2"/>
                </a:solidFill>
              </a:rPr>
              <a:t>:</a:t>
            </a:r>
          </a:p>
          <a:p>
            <a:pPr marL="0" indent="0">
              <a:buNone/>
            </a:pPr>
            <a:r>
              <a:rPr lang="it-IT" sz="1600" i="1" dirty="0">
                <a:solidFill>
                  <a:schemeClr val="accent2"/>
                </a:solidFill>
              </a:rPr>
              <a:t>	</a:t>
            </a:r>
            <a:r>
              <a:rPr lang="it-IT" sz="1600" i="1" dirty="0" smtClean="0">
                <a:solidFill>
                  <a:schemeClr val="accent2"/>
                </a:solidFill>
              </a:rPr>
              <a:t>« .......Attualmente rappresenta </a:t>
            </a:r>
            <a:r>
              <a:rPr lang="it-IT" sz="1600" i="1" dirty="0">
                <a:solidFill>
                  <a:schemeClr val="accent2"/>
                </a:solidFill>
              </a:rPr>
              <a:t>la suite piu completa e performante presente sul </a:t>
            </a:r>
            <a:r>
              <a:rPr lang="it-IT" sz="1600" i="1" dirty="0" smtClean="0">
                <a:solidFill>
                  <a:schemeClr val="accent2"/>
                </a:solidFill>
              </a:rPr>
              <a:t>	mercato </a:t>
            </a:r>
            <a:r>
              <a:rPr lang="it-IT" sz="1600" i="1" dirty="0">
                <a:solidFill>
                  <a:schemeClr val="accent2"/>
                </a:solidFill>
              </a:rPr>
              <a:t>della </a:t>
            </a:r>
            <a:r>
              <a:rPr lang="it-IT" sz="1600" i="1" dirty="0" smtClean="0">
                <a:solidFill>
                  <a:schemeClr val="accent2"/>
                </a:solidFill>
              </a:rPr>
              <a:t>simulazione ......»</a:t>
            </a:r>
            <a:endParaRPr lang="en-US" sz="1600" i="1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F39F8-6684-42CB-9C84-50F1BD944FE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812" y="1905000"/>
            <a:ext cx="2245809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0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50200" cy="533400"/>
          </a:xfrm>
        </p:spPr>
        <p:txBody>
          <a:bodyPr/>
          <a:lstStyle/>
          <a:p>
            <a:r>
              <a:rPr lang="en-US" sz="2800" dirty="0" err="1"/>
              <a:t>Servizio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Elettronica</a:t>
            </a:r>
            <a:endParaRPr lang="en-US" sz="2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94360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 startAt="2"/>
            </a:pPr>
            <a:r>
              <a:rPr lang="en-US" dirty="0" err="1">
                <a:solidFill>
                  <a:schemeClr val="accent2"/>
                </a:solidFill>
              </a:rPr>
              <a:t>Strumentazione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dirty="0" err="1">
                <a:solidFill>
                  <a:schemeClr val="accent2"/>
                </a:solidFill>
              </a:rPr>
              <a:t>Attrezzature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capacita</a:t>
            </a:r>
            <a:r>
              <a:rPr lang="en-US" dirty="0">
                <a:solidFill>
                  <a:schemeClr val="accent2"/>
                </a:solidFill>
              </a:rPr>
              <a:t>’ di </a:t>
            </a:r>
            <a:r>
              <a:rPr lang="en-US" dirty="0" err="1">
                <a:solidFill>
                  <a:schemeClr val="accent2"/>
                </a:solidFill>
              </a:rPr>
              <a:t>calcolo</a:t>
            </a:r>
            <a:r>
              <a:rPr lang="en-US" dirty="0">
                <a:solidFill>
                  <a:schemeClr val="accent2"/>
                </a:solidFill>
              </a:rPr>
              <a:t> e </a:t>
            </a:r>
            <a:r>
              <a:rPr lang="en-US" dirty="0" smtClean="0">
                <a:solidFill>
                  <a:schemeClr val="accent2"/>
                </a:solidFill>
              </a:rPr>
              <a:t>software (2 di 2):</a:t>
            </a: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buFont typeface="Wingdings" pitchFamily="2" charset="2"/>
              <a:buNone/>
            </a:pPr>
            <a:endParaRPr lang="en-US" sz="800" dirty="0">
              <a:solidFill>
                <a:schemeClr val="accent2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1800" dirty="0" err="1" smtClean="0">
                <a:solidFill>
                  <a:schemeClr val="accent2"/>
                </a:solidFill>
              </a:rPr>
              <a:t>Nel</a:t>
            </a:r>
            <a:r>
              <a:rPr lang="en-US" sz="1800" dirty="0" smtClean="0">
                <a:solidFill>
                  <a:schemeClr val="accent2"/>
                </a:solidFill>
              </a:rPr>
              <a:t> 2015</a:t>
            </a:r>
            <a:r>
              <a:rPr lang="en-US" sz="1800" dirty="0">
                <a:solidFill>
                  <a:schemeClr val="accent2"/>
                </a:solidFill>
              </a:rPr>
              <a:t>	</a:t>
            </a:r>
            <a:r>
              <a:rPr lang="en-US" sz="1600" dirty="0" smtClean="0">
                <a:solidFill>
                  <a:schemeClr val="accent2"/>
                </a:solidFill>
              </a:rPr>
              <a:t>a) </a:t>
            </a:r>
            <a:r>
              <a:rPr lang="en-US" sz="1600" dirty="0" err="1" smtClean="0">
                <a:solidFill>
                  <a:schemeClr val="accent2"/>
                </a:solidFill>
              </a:rPr>
              <a:t>Sostituzione</a:t>
            </a:r>
            <a:r>
              <a:rPr lang="en-US" sz="1600" dirty="0" smtClean="0">
                <a:solidFill>
                  <a:schemeClr val="accent2"/>
                </a:solidFill>
              </a:rPr>
              <a:t> di </a:t>
            </a:r>
            <a:r>
              <a:rPr lang="en-US" sz="1600" dirty="0" err="1" smtClean="0">
                <a:solidFill>
                  <a:schemeClr val="accent2"/>
                </a:solidFill>
              </a:rPr>
              <a:t>strumenti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obsoleti</a:t>
            </a:r>
            <a:r>
              <a:rPr lang="en-US" sz="1600" dirty="0" smtClean="0">
                <a:solidFill>
                  <a:schemeClr val="accent2"/>
                </a:solidFill>
              </a:rPr>
              <a:t>/</a:t>
            </a:r>
            <a:r>
              <a:rPr lang="en-US" sz="1600" dirty="0" err="1" smtClean="0">
                <a:solidFill>
                  <a:schemeClr val="accent2"/>
                </a:solidFill>
              </a:rPr>
              <a:t>guasti</a:t>
            </a:r>
            <a:endParaRPr lang="en-US" sz="1600" dirty="0">
              <a:solidFill>
                <a:schemeClr val="accent2"/>
              </a:solidFill>
            </a:endParaRPr>
          </a:p>
          <a:p>
            <a:pPr marL="2171700" lvl="4" indent="-342900">
              <a:buNone/>
            </a:pPr>
            <a:r>
              <a:rPr lang="en-US" sz="1400" dirty="0">
                <a:solidFill>
                  <a:schemeClr val="accent2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 	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Necessario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almeno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un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oscilloscopio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 (~ 1-2 GHz di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banda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1400" dirty="0">
              <a:sym typeface="Wingdings" pitchFamily="2" charset="2"/>
            </a:endParaRPr>
          </a:p>
          <a:p>
            <a:pPr marL="2171700" lvl="4" indent="-342900">
              <a:buFontTx/>
              <a:buNone/>
            </a:pPr>
            <a:r>
              <a:rPr lang="en-US" sz="1400" dirty="0">
                <a:solidFill>
                  <a:schemeClr val="accent2"/>
                </a:solidFill>
              </a:rPr>
              <a:t>		</a:t>
            </a:r>
            <a:r>
              <a:rPr lang="en-US" sz="1400" i="1" dirty="0" smtClean="0">
                <a:solidFill>
                  <a:schemeClr val="accent2"/>
                </a:solidFill>
              </a:rPr>
              <a:t>~ 20 </a:t>
            </a:r>
            <a:r>
              <a:rPr lang="en-US" sz="1400" i="1" dirty="0" err="1" smtClean="0">
                <a:solidFill>
                  <a:schemeClr val="accent2"/>
                </a:solidFill>
              </a:rPr>
              <a:t>Keuro</a:t>
            </a:r>
            <a:endParaRPr lang="en-US" sz="1400" i="1" dirty="0" smtClean="0">
              <a:solidFill>
                <a:schemeClr val="accent2"/>
              </a:solidFill>
            </a:endParaRPr>
          </a:p>
          <a:p>
            <a:pPr marL="2171700" lvl="4" indent="-342900">
              <a:buNone/>
            </a:pP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	 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Altra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piccola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strumentazione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da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Laboratorio</a:t>
            </a:r>
            <a:endParaRPr lang="en-US" sz="1400" dirty="0">
              <a:sym typeface="Wingdings" pitchFamily="2" charset="2"/>
            </a:endParaRPr>
          </a:p>
          <a:p>
            <a:pPr marL="2171700" lvl="4" indent="-342900">
              <a:buFontTx/>
              <a:buNone/>
            </a:pPr>
            <a:r>
              <a:rPr lang="en-US" sz="1400" dirty="0">
                <a:solidFill>
                  <a:schemeClr val="accent2"/>
                </a:solidFill>
              </a:rPr>
              <a:t>		</a:t>
            </a:r>
            <a:r>
              <a:rPr lang="en-US" sz="1400" i="1" dirty="0">
                <a:solidFill>
                  <a:schemeClr val="accent2"/>
                </a:solidFill>
              </a:rPr>
              <a:t>~ </a:t>
            </a:r>
            <a:r>
              <a:rPr lang="en-US" sz="1400" i="1" dirty="0" smtClean="0">
                <a:solidFill>
                  <a:schemeClr val="accent2"/>
                </a:solidFill>
              </a:rPr>
              <a:t>10-15 </a:t>
            </a:r>
            <a:r>
              <a:rPr lang="en-US" sz="1400" i="1" dirty="0" err="1">
                <a:solidFill>
                  <a:schemeClr val="accent2"/>
                </a:solidFill>
              </a:rPr>
              <a:t>Keuro</a:t>
            </a:r>
            <a:endParaRPr lang="en-US" sz="1400" dirty="0"/>
          </a:p>
          <a:p>
            <a:pPr marL="2171700" lvl="4" indent="-342900">
              <a:buFontTx/>
              <a:buNone/>
            </a:pPr>
            <a:endParaRPr lang="en-US" sz="800" dirty="0" smtClean="0"/>
          </a:p>
          <a:p>
            <a:pPr marL="2171700" lvl="4" indent="-342900"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b</a:t>
            </a:r>
            <a:r>
              <a:rPr lang="en-US" sz="1600" dirty="0">
                <a:solidFill>
                  <a:schemeClr val="accent2"/>
                </a:solidFill>
              </a:rPr>
              <a:t>) </a:t>
            </a:r>
            <a:r>
              <a:rPr lang="en-US" sz="1600" dirty="0" smtClean="0">
                <a:solidFill>
                  <a:schemeClr val="accent2"/>
                </a:solidFill>
              </a:rPr>
              <a:t>Aggiornamento di </a:t>
            </a:r>
            <a:r>
              <a:rPr lang="en-US" sz="1600" dirty="0" err="1" smtClean="0">
                <a:solidFill>
                  <a:schemeClr val="accent2"/>
                </a:solidFill>
              </a:rPr>
              <a:t>alcune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attivita</a:t>
            </a:r>
            <a:r>
              <a:rPr lang="en-US" sz="1600" dirty="0" smtClean="0">
                <a:solidFill>
                  <a:schemeClr val="accent2"/>
                </a:solidFill>
              </a:rPr>
              <a:t>’ di bonding and probing</a:t>
            </a:r>
            <a:endParaRPr lang="en-US" sz="1600" dirty="0">
              <a:solidFill>
                <a:schemeClr val="accent2"/>
              </a:solidFill>
            </a:endParaRPr>
          </a:p>
          <a:p>
            <a:pPr marL="2171700" lvl="4" indent="-342900">
              <a:buNone/>
            </a:pPr>
            <a:r>
              <a:rPr lang="en-US" sz="1400" dirty="0">
                <a:solidFill>
                  <a:schemeClr val="accent2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Test di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elettronica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e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sensori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in camera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bianca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richiedono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calibrazione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di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macchine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, aggiornamento software,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movimentazioni</a:t>
            </a: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ed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acquisizioni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automatiche</a:t>
            </a:r>
            <a:endParaRPr lang="en-US" sz="14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171700" lvl="4" indent="-342900">
              <a:buNone/>
            </a:pP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		</a:t>
            </a:r>
            <a:r>
              <a:rPr lang="en-US" sz="1400" i="1" dirty="0">
                <a:solidFill>
                  <a:schemeClr val="accent2"/>
                </a:solidFill>
              </a:rPr>
              <a:t>~ </a:t>
            </a:r>
            <a:r>
              <a:rPr lang="en-US" sz="1400" i="1" dirty="0" smtClean="0">
                <a:solidFill>
                  <a:schemeClr val="accent2"/>
                </a:solidFill>
              </a:rPr>
              <a:t>20 </a:t>
            </a:r>
            <a:r>
              <a:rPr lang="en-US" sz="1400" i="1" dirty="0" err="1" smtClean="0">
                <a:solidFill>
                  <a:schemeClr val="accent2"/>
                </a:solidFill>
              </a:rPr>
              <a:t>Keuro</a:t>
            </a:r>
            <a:endParaRPr lang="en-US" sz="14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171700" lvl="4" indent="-342900">
              <a:buNone/>
            </a:pP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	In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prospettiva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:</a:t>
            </a:r>
          </a:p>
          <a:p>
            <a:pPr marL="2171700" lvl="4" indent="-342900">
              <a:buNone/>
            </a:pP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	-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acquisizione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una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“semi-automatic bonding machine”</a:t>
            </a:r>
          </a:p>
          <a:p>
            <a:pPr marL="2171700" lvl="4" indent="-342900">
              <a:buNone/>
            </a:pP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	-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sistemi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visione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misurazione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automatici</a:t>
            </a:r>
            <a:endParaRPr lang="en-US" sz="14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171700" lvl="4" indent="-342900">
              <a:buNone/>
            </a:pP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sz="1400" i="1" dirty="0">
                <a:solidFill>
                  <a:schemeClr val="accent2"/>
                </a:solidFill>
              </a:rPr>
              <a:t>~ </a:t>
            </a:r>
            <a:r>
              <a:rPr lang="en-US" sz="1400" i="1" dirty="0" smtClean="0">
                <a:solidFill>
                  <a:schemeClr val="accent2"/>
                </a:solidFill>
              </a:rPr>
              <a:t> 20-120 </a:t>
            </a:r>
            <a:r>
              <a:rPr lang="en-US" sz="1400" i="1" dirty="0" err="1" smtClean="0">
                <a:solidFill>
                  <a:schemeClr val="accent2"/>
                </a:solidFill>
              </a:rPr>
              <a:t>Keuro</a:t>
            </a:r>
            <a:endParaRPr lang="en-US" sz="1400" i="1" dirty="0" smtClean="0">
              <a:solidFill>
                <a:schemeClr val="accent2"/>
              </a:solidFill>
            </a:endParaRPr>
          </a:p>
          <a:p>
            <a:pPr marL="2171700" lvl="4" indent="-342900">
              <a:buNone/>
            </a:pPr>
            <a:r>
              <a:rPr lang="en-US" sz="800" dirty="0">
                <a:solidFill>
                  <a:schemeClr val="accent2"/>
                </a:solidFill>
              </a:rPr>
              <a:t>	</a:t>
            </a:r>
            <a:endParaRPr lang="en-US" sz="800" dirty="0" smtClean="0">
              <a:solidFill>
                <a:schemeClr val="accent2"/>
              </a:solidFill>
            </a:endParaRPr>
          </a:p>
          <a:p>
            <a:pPr marL="2171700" lvl="4" indent="-342900">
              <a:buFontTx/>
              <a:buNone/>
            </a:pPr>
            <a:r>
              <a:rPr lang="en-US" sz="1400" dirty="0" smtClean="0">
                <a:solidFill>
                  <a:schemeClr val="accent2"/>
                </a:solidFill>
              </a:rPr>
              <a:t>	b) </a:t>
            </a:r>
            <a:r>
              <a:rPr lang="en-US" sz="1400" dirty="0" err="1" smtClean="0">
                <a:solidFill>
                  <a:schemeClr val="accent2"/>
                </a:solidFill>
              </a:rPr>
              <a:t>Mancanza</a:t>
            </a:r>
            <a:r>
              <a:rPr lang="en-US" sz="1400" dirty="0" smtClean="0">
                <a:solidFill>
                  <a:schemeClr val="accent2"/>
                </a:solidFill>
              </a:rPr>
              <a:t> di </a:t>
            </a:r>
            <a:r>
              <a:rPr lang="en-US" sz="1400" dirty="0" err="1" smtClean="0">
                <a:solidFill>
                  <a:schemeClr val="accent2"/>
                </a:solidFill>
              </a:rPr>
              <a:t>strumenti</a:t>
            </a:r>
            <a:r>
              <a:rPr lang="en-US" sz="1400" dirty="0" smtClean="0">
                <a:solidFill>
                  <a:schemeClr val="accent2"/>
                </a:solidFill>
              </a:rPr>
              <a:t> “</a:t>
            </a:r>
            <a:r>
              <a:rPr lang="en-US" sz="1400" dirty="0" err="1" smtClean="0">
                <a:solidFill>
                  <a:schemeClr val="accent2"/>
                </a:solidFill>
              </a:rPr>
              <a:t>chiave</a:t>
            </a:r>
            <a:r>
              <a:rPr lang="en-US" sz="1400" dirty="0" smtClean="0">
                <a:solidFill>
                  <a:schemeClr val="accent2"/>
                </a:solidFill>
              </a:rPr>
              <a:t>” per </a:t>
            </a:r>
            <a:r>
              <a:rPr lang="en-US" sz="1400" dirty="0" err="1" smtClean="0">
                <a:solidFill>
                  <a:schemeClr val="accent2"/>
                </a:solidFill>
              </a:rPr>
              <a:t>il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futuro</a:t>
            </a:r>
            <a:r>
              <a:rPr lang="en-US" sz="1400" dirty="0" smtClean="0">
                <a:solidFill>
                  <a:schemeClr val="accent2"/>
                </a:solidFill>
              </a:rPr>
              <a:t>  ( $$$$$$)</a:t>
            </a:r>
          </a:p>
          <a:p>
            <a:pPr marL="2171700" lvl="4" indent="-342900">
              <a:buNone/>
            </a:pPr>
            <a:r>
              <a:rPr lang="en-US" sz="1400" dirty="0">
                <a:solidFill>
                  <a:schemeClr val="accent2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Sistema di </a:t>
            </a:r>
            <a:r>
              <a:rPr lang="en-US" sz="1400" dirty="0" err="1" smtClean="0">
                <a:solidFill>
                  <a:srgbClr val="FF0000"/>
                </a:solidFill>
              </a:rPr>
              <a:t>misura</a:t>
            </a:r>
            <a:r>
              <a:rPr lang="en-US" sz="1400" dirty="0" smtClean="0">
                <a:solidFill>
                  <a:srgbClr val="FF0000"/>
                </a:solidFill>
              </a:rPr>
              <a:t> di </a:t>
            </a:r>
            <a:r>
              <a:rPr lang="en-US" sz="1400" dirty="0" err="1" smtClean="0">
                <a:solidFill>
                  <a:srgbClr val="FF0000"/>
                </a:solidFill>
              </a:rPr>
              <a:t>compatibilita</a:t>
            </a:r>
            <a:r>
              <a:rPr lang="en-US" sz="1400" dirty="0" smtClean="0">
                <a:solidFill>
                  <a:srgbClr val="FF0000"/>
                </a:solidFill>
              </a:rPr>
              <a:t>’ </a:t>
            </a:r>
            <a:r>
              <a:rPr lang="en-US" sz="1400" dirty="0" err="1" smtClean="0">
                <a:solidFill>
                  <a:srgbClr val="FF0000"/>
                </a:solidFill>
              </a:rPr>
              <a:t>elettromagnetica</a:t>
            </a:r>
            <a:endParaRPr lang="en-US" sz="1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171700" lvl="4" indent="-342900">
              <a:buNone/>
            </a:pP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		Semiconductor Parameter 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Analyzer</a:t>
            </a:r>
            <a:endParaRPr lang="en-US" sz="14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171700" lvl="4" indent="-342900">
              <a:buNone/>
            </a:pP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	Software di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simulazione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3D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sensori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al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silicio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				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F39F8-6684-42CB-9C84-50F1BD944F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791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dirty="0">
                <a:solidFill>
                  <a:schemeClr val="accent2"/>
                </a:solidFill>
              </a:rPr>
              <a:t>3.	</a:t>
            </a:r>
            <a:r>
              <a:rPr lang="en-US" dirty="0" err="1">
                <a:solidFill>
                  <a:schemeClr val="accent2"/>
                </a:solidFill>
              </a:rPr>
              <a:t>Attivita</a:t>
            </a:r>
            <a:r>
              <a:rPr lang="en-US" dirty="0">
                <a:solidFill>
                  <a:schemeClr val="accent2"/>
                </a:solidFill>
              </a:rPr>
              <a:t>’ </a:t>
            </a:r>
            <a:r>
              <a:rPr lang="en-US" dirty="0" smtClean="0">
                <a:solidFill>
                  <a:schemeClr val="accent2"/>
                </a:solidFill>
              </a:rPr>
              <a:t>on-going e per </a:t>
            </a:r>
            <a:r>
              <a:rPr lang="en-US" dirty="0" err="1">
                <a:solidFill>
                  <a:schemeClr val="accent2"/>
                </a:solidFill>
              </a:rPr>
              <a:t>il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futuro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 marL="457200" indent="-457200">
              <a:buFont typeface="Wingdings" pitchFamily="2" charset="2"/>
              <a:buNone/>
            </a:pPr>
            <a:endParaRPr lang="en-US" sz="1000" dirty="0">
              <a:solidFill>
                <a:schemeClr val="accent2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		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Sviluppo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di ASICs  (in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tecnologie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CMOS da 65 nm, HV-HR CMOS)</a:t>
            </a:r>
            <a:endParaRPr lang="en-US" sz="1800" b="1" dirty="0">
              <a:solidFill>
                <a:schemeClr val="accent2"/>
              </a:solidFill>
              <a:sym typeface="Wingdings" pitchFamily="2" charset="2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		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 Power distribution design e POL testing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	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Progetto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di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schede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/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ibridi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per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vari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esperimenti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(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sia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Front-end,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sia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	Back-end)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	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Studi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di “signal integrity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” e “power distribution</a:t>
            </a: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” </a:t>
            </a:r>
            <a:r>
              <a:rPr lang="en-US" sz="1800" dirty="0" err="1">
                <a:solidFill>
                  <a:schemeClr val="accent2"/>
                </a:solidFill>
                <a:sym typeface="Wingdings" pitchFamily="2" charset="2"/>
              </a:rPr>
              <a:t>su</a:t>
            </a: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sym typeface="Wingdings" pitchFamily="2" charset="2"/>
              </a:rPr>
              <a:t>schede</a:t>
            </a: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elettroniche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(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anche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rigid-flex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) </a:t>
            </a:r>
            <a:r>
              <a:rPr lang="en-US" sz="1600" i="1" dirty="0" smtClean="0">
                <a:sym typeface="Wingdings" pitchFamily="2" charset="2"/>
              </a:rPr>
              <a:t>…... </a:t>
            </a:r>
            <a:r>
              <a:rPr lang="en-US" sz="1600" i="1" dirty="0" err="1" smtClean="0">
                <a:sym typeface="Wingdings" pitchFamily="2" charset="2"/>
              </a:rPr>
              <a:t>Dobbiamo</a:t>
            </a:r>
            <a:r>
              <a:rPr lang="en-US" sz="1600" i="1" dirty="0" smtClean="0">
                <a:sym typeface="Wingdings" pitchFamily="2" charset="2"/>
              </a:rPr>
              <a:t> </a:t>
            </a:r>
            <a:r>
              <a:rPr lang="en-US" sz="1600" i="1" dirty="0" err="1" smtClean="0">
                <a:sym typeface="Wingdings" pitchFamily="2" charset="2"/>
              </a:rPr>
              <a:t>imparare</a:t>
            </a:r>
            <a:r>
              <a:rPr lang="en-US" sz="1600" i="1" dirty="0" smtClean="0">
                <a:sym typeface="Wingdings" pitchFamily="2" charset="2"/>
              </a:rPr>
              <a:t> ad </a:t>
            </a:r>
            <a:r>
              <a:rPr lang="en-US" sz="1600" i="1" dirty="0" err="1" smtClean="0">
                <a:sym typeface="Wingdings" pitchFamily="2" charset="2"/>
              </a:rPr>
              <a:t>usare</a:t>
            </a:r>
            <a:r>
              <a:rPr lang="en-US" sz="1600" i="1" dirty="0" smtClean="0">
                <a:sym typeface="Wingdings" pitchFamily="2" charset="2"/>
              </a:rPr>
              <a:t> ANSYS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	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Studi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di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protocolli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veloci</a:t>
            </a: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ed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sym typeface="Wingdings" pitchFamily="2" charset="2"/>
              </a:rPr>
              <a:t>uso</a:t>
            </a: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 di 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FPGA, GPU e DSP in </a:t>
            </a:r>
            <a:r>
              <a:rPr lang="en-US" sz="1800" dirty="0" err="1">
                <a:solidFill>
                  <a:schemeClr val="accent2"/>
                </a:solidFill>
                <a:sym typeface="Wingdings" pitchFamily="2" charset="2"/>
              </a:rPr>
              <a:t>sistemi</a:t>
            </a: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di 	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acquisizione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dati</a:t>
            </a:r>
            <a:endParaRPr lang="en-US" sz="1800" dirty="0">
              <a:solidFill>
                <a:schemeClr val="accent2"/>
              </a:solidFill>
              <a:sym typeface="Wingdings" pitchFamily="2" charset="2"/>
            </a:endParaRPr>
          </a:p>
          <a:p>
            <a:pPr marL="457200" indent="-457200">
              <a:buFontTx/>
              <a:buNone/>
            </a:pPr>
            <a:endParaRPr lang="en-US" sz="8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marL="457200" indent="-457200">
              <a:buFontTx/>
              <a:buNone/>
            </a:pPr>
            <a:endParaRPr lang="en-US" sz="800" dirty="0">
              <a:solidFill>
                <a:schemeClr val="accent2"/>
              </a:solidFill>
              <a:sym typeface="Wingdings" pitchFamily="2" charset="2"/>
            </a:endParaRPr>
          </a:p>
          <a:p>
            <a:pPr marL="457200" indent="-457200">
              <a:buFontTx/>
              <a:buNone/>
            </a:pPr>
            <a:r>
              <a:rPr lang="en-US" sz="1800" dirty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	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Attivita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’ con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sistemi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A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dvanced </a:t>
            </a:r>
            <a:r>
              <a:rPr lang="en-US" sz="1800" b="1" dirty="0" err="1" smtClean="0">
                <a:solidFill>
                  <a:schemeClr val="accent2"/>
                </a:solidFill>
                <a:sym typeface="Wingdings" pitchFamily="2" charset="2"/>
              </a:rPr>
              <a:t>T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ele</a:t>
            </a:r>
            <a:r>
              <a:rPr lang="en-US" sz="1800" b="1" dirty="0" err="1" smtClean="0">
                <a:solidFill>
                  <a:schemeClr val="accent2"/>
                </a:solidFill>
                <a:sym typeface="Wingdings" pitchFamily="2" charset="2"/>
              </a:rPr>
              <a:t>C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ommunication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A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rchitecture 	(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ATCA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)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sta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per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partire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ma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purtroppo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con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scarse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risorse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sym typeface="Wingdings" pitchFamily="2" charset="2"/>
              </a:rPr>
              <a:t>umane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.</a:t>
            </a:r>
            <a:endParaRPr lang="en-US" sz="1800" dirty="0">
              <a:solidFill>
                <a:schemeClr val="accent2"/>
              </a:solidFill>
              <a:sym typeface="Wingdings" pitchFamily="2" charset="2"/>
            </a:endParaRPr>
          </a:p>
          <a:p>
            <a:pPr marL="457200" indent="-457200">
              <a:buFontTx/>
              <a:buNone/>
            </a:pPr>
            <a:r>
              <a:rPr lang="en-US" sz="1800" b="1" dirty="0" smtClean="0">
                <a:solidFill>
                  <a:schemeClr val="accent2"/>
                </a:solidFill>
                <a:latin typeface="Century Gothic" pitchFamily="34" charset="0"/>
                <a:sym typeface="Wingdings" pitchFamily="2" charset="2"/>
              </a:rPr>
              <a:t>			 </a:t>
            </a:r>
            <a:r>
              <a:rPr lang="it-IT" sz="1800" b="1" dirty="0" smtClean="0">
                <a:latin typeface="Century Gothic" pitchFamily="34" charset="0"/>
              </a:rPr>
              <a:t>Necessario per ATLAS (LAr e FTK)</a:t>
            </a:r>
            <a:r>
              <a:rPr lang="it-IT" sz="1800" b="1" dirty="0">
                <a:latin typeface="Century Gothic" pitchFamily="34" charset="0"/>
              </a:rPr>
              <a:t>	</a:t>
            </a:r>
            <a:r>
              <a:rPr lang="it-IT" sz="1800" b="1" dirty="0" smtClean="0">
                <a:latin typeface="Century Gothic" pitchFamily="34" charset="0"/>
              </a:rPr>
              <a:t>			</a:t>
            </a:r>
            <a:r>
              <a:rPr lang="it-IT" sz="1800" dirty="0" smtClean="0">
                <a:solidFill>
                  <a:schemeClr val="accent2"/>
                </a:solidFill>
                <a:latin typeface="Century Gothic" pitchFamily="34" charset="0"/>
              </a:rPr>
              <a:t>	</a:t>
            </a:r>
            <a:r>
              <a:rPr lang="it-IT" sz="1800" dirty="0" smtClean="0">
                <a:solidFill>
                  <a:schemeClr val="accent2"/>
                </a:solidFill>
                <a:latin typeface="Century Gothic" pitchFamily="34" charset="0"/>
                <a:sym typeface="Wingdings" panose="05000000000000000000" pitchFamily="2" charset="2"/>
              </a:rPr>
              <a:t> LHCb si sta orientando su altri protocolli</a:t>
            </a:r>
          </a:p>
          <a:p>
            <a:pPr marL="457200" indent="-457200">
              <a:buFontTx/>
              <a:buNone/>
            </a:pPr>
            <a:r>
              <a:rPr lang="it-IT" sz="1800" dirty="0">
                <a:solidFill>
                  <a:schemeClr val="accent2"/>
                </a:solidFill>
                <a:latin typeface="Century Gothic" pitchFamily="34" charset="0"/>
                <a:sym typeface="Wingdings" panose="05000000000000000000" pitchFamily="2" charset="2"/>
              </a:rPr>
              <a:t>	</a:t>
            </a:r>
            <a:r>
              <a:rPr lang="it-IT" sz="1800" dirty="0" smtClean="0">
                <a:solidFill>
                  <a:schemeClr val="accent2"/>
                </a:solidFill>
                <a:latin typeface="Century Gothic" pitchFamily="34" charset="0"/>
                <a:sym typeface="Wingdings" panose="05000000000000000000" pitchFamily="2" charset="2"/>
              </a:rPr>
              <a:t>	</a:t>
            </a:r>
            <a:r>
              <a:rPr lang="it-IT" sz="1800" dirty="0">
                <a:solidFill>
                  <a:schemeClr val="accent2"/>
                </a:solidFill>
                <a:latin typeface="Century Gothic" pitchFamily="34" charset="0"/>
                <a:sym typeface="Wingdings" panose="05000000000000000000" pitchFamily="2" charset="2"/>
              </a:rPr>
              <a:t>	</a:t>
            </a:r>
            <a:endParaRPr lang="it-IT" sz="1800" dirty="0" smtClean="0">
              <a:solidFill>
                <a:schemeClr val="accent2"/>
              </a:solidFill>
              <a:latin typeface="Century Gothic" pitchFamily="34" charset="0"/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50200" cy="533400"/>
          </a:xfrm>
        </p:spPr>
        <p:txBody>
          <a:bodyPr/>
          <a:lstStyle/>
          <a:p>
            <a:r>
              <a:rPr lang="en-US" sz="2800" dirty="0" err="1"/>
              <a:t>Servizio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Elettronica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F39F8-6684-42CB-9C84-50F1BD944F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CDS Milano – 9 Luglio 2014</a:t>
            </a:r>
            <a:endParaRPr lang="en-US" sz="140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50200" cy="533400"/>
          </a:xfrm>
        </p:spPr>
        <p:txBody>
          <a:bodyPr/>
          <a:lstStyle/>
          <a:p>
            <a:r>
              <a:rPr lang="en-US" sz="2800" dirty="0" err="1"/>
              <a:t>Servizio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Elettronica</a:t>
            </a:r>
            <a:endParaRPr lang="en-US" sz="28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715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sz="2000" dirty="0" err="1" smtClean="0">
                <a:solidFill>
                  <a:schemeClr val="accent2"/>
                </a:solidFill>
              </a:rPr>
              <a:t>Spazi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e </a:t>
            </a:r>
            <a:r>
              <a:rPr lang="en-US" sz="2000" dirty="0" err="1">
                <a:solidFill>
                  <a:schemeClr val="accent2"/>
                </a:solidFill>
              </a:rPr>
              <a:t>locazione</a:t>
            </a:r>
            <a:r>
              <a:rPr lang="en-US" sz="2000" dirty="0" smtClean="0">
                <a:solidFill>
                  <a:schemeClr val="accent2"/>
                </a:solidFill>
              </a:rPr>
              <a:t>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US" sz="2000" dirty="0">
              <a:solidFill>
                <a:schemeClr val="accent2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- </a:t>
            </a:r>
            <a:r>
              <a:rPr lang="en-US" sz="2000" dirty="0" smtClean="0"/>
              <a:t> </a:t>
            </a:r>
            <a:r>
              <a:rPr lang="en-US" sz="2000" dirty="0" err="1" smtClean="0"/>
              <a:t>migliore</a:t>
            </a:r>
            <a:r>
              <a:rPr lang="en-US" sz="2000" dirty="0" smtClean="0"/>
              <a:t> </a:t>
            </a:r>
            <a:r>
              <a:rPr lang="en-US" sz="2000" dirty="0" err="1" smtClean="0"/>
              <a:t>l’utilizzo</a:t>
            </a:r>
            <a:r>
              <a:rPr lang="en-US" sz="2000" dirty="0" smtClean="0"/>
              <a:t> </a:t>
            </a:r>
            <a:r>
              <a:rPr lang="en-US" sz="2000" dirty="0" err="1" smtClean="0"/>
              <a:t>degli</a:t>
            </a:r>
            <a:r>
              <a:rPr lang="en-US" sz="2000" dirty="0" smtClean="0"/>
              <a:t> </a:t>
            </a:r>
            <a:r>
              <a:rPr lang="en-US" sz="2000" dirty="0" err="1" smtClean="0"/>
              <a:t>spazi</a:t>
            </a:r>
            <a:r>
              <a:rPr lang="en-US" sz="2000" dirty="0" smtClean="0"/>
              <a:t> </a:t>
            </a:r>
            <a:r>
              <a:rPr lang="en-US" sz="2000" dirty="0" err="1" smtClean="0"/>
              <a:t>attuali</a:t>
            </a:r>
            <a:endParaRPr lang="en-US" sz="20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1600" dirty="0" smtClean="0">
                <a:solidFill>
                  <a:schemeClr val="accent2"/>
                </a:solidFill>
              </a:rPr>
              <a:t>- </a:t>
            </a:r>
            <a:r>
              <a:rPr lang="en-US" sz="1600" dirty="0" err="1" smtClean="0">
                <a:solidFill>
                  <a:schemeClr val="accent2"/>
                </a:solidFill>
              </a:rPr>
              <a:t>Stiamo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migliorando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l’uso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dello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spazio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assegnatoci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nell’area</a:t>
            </a:r>
            <a:r>
              <a:rPr lang="en-US" sz="1600" dirty="0" smtClean="0">
                <a:solidFill>
                  <a:schemeClr val="accent2"/>
                </a:solidFill>
              </a:rPr>
              <a:t> ex-</a:t>
            </a:r>
            <a:r>
              <a:rPr lang="en-US" sz="1600" dirty="0" err="1" smtClean="0">
                <a:solidFill>
                  <a:schemeClr val="accent2"/>
                </a:solidFill>
              </a:rPr>
              <a:t>ciclotrone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US" sz="800" dirty="0">
              <a:solidFill>
                <a:schemeClr val="accent2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	- </a:t>
            </a:r>
            <a:r>
              <a:rPr lang="en-US" sz="1600" dirty="0" err="1" smtClean="0">
                <a:solidFill>
                  <a:schemeClr val="accent2"/>
                </a:solidFill>
              </a:rPr>
              <a:t>Mancanza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di </a:t>
            </a:r>
            <a:r>
              <a:rPr lang="en-US" sz="1600" dirty="0" err="1">
                <a:solidFill>
                  <a:schemeClr val="accent2"/>
                </a:solidFill>
              </a:rPr>
              <a:t>contiguita</a:t>
            </a:r>
            <a:r>
              <a:rPr lang="en-US" sz="1600" dirty="0">
                <a:solidFill>
                  <a:schemeClr val="accent2"/>
                </a:solidFill>
              </a:rPr>
              <a:t>’ di </a:t>
            </a:r>
            <a:r>
              <a:rPr lang="en-US" sz="1600" dirty="0" err="1">
                <a:solidFill>
                  <a:schemeClr val="accent2"/>
                </a:solidFill>
              </a:rPr>
              <a:t>spazi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fra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gli</a:t>
            </a:r>
            <a:r>
              <a:rPr lang="en-US" sz="1600" dirty="0">
                <a:solidFill>
                  <a:schemeClr val="accent2"/>
                </a:solidFill>
              </a:rPr>
              <a:t> “</a:t>
            </a:r>
            <a:r>
              <a:rPr lang="en-US" sz="1600" dirty="0" err="1">
                <a:solidFill>
                  <a:schemeClr val="accent2"/>
                </a:solidFill>
              </a:rPr>
              <a:t>elettronici</a:t>
            </a:r>
            <a:r>
              <a:rPr lang="en-US" sz="1600" dirty="0" smtClean="0">
                <a:solidFill>
                  <a:schemeClr val="accent2"/>
                </a:solidFill>
              </a:rPr>
              <a:t>” continua a </a:t>
            </a:r>
            <a:r>
              <a:rPr lang="en-US" sz="1600" dirty="0" err="1" smtClean="0">
                <a:solidFill>
                  <a:schemeClr val="accent2"/>
                </a:solidFill>
              </a:rPr>
              <a:t>generare</a:t>
            </a:r>
            <a:r>
              <a:rPr lang="en-US" sz="1600" dirty="0" smtClean="0">
                <a:solidFill>
                  <a:schemeClr val="accent2"/>
                </a:solidFill>
              </a:rPr>
              <a:t>		</a:t>
            </a:r>
            <a:r>
              <a:rPr lang="en-US" sz="1600" dirty="0" err="1" smtClean="0">
                <a:solidFill>
                  <a:schemeClr val="accent2"/>
                </a:solidFill>
              </a:rPr>
              <a:t>stazioni</a:t>
            </a:r>
            <a:r>
              <a:rPr lang="en-US" sz="1600" dirty="0" smtClean="0">
                <a:solidFill>
                  <a:schemeClr val="accent2"/>
                </a:solidFill>
              </a:rPr>
              <a:t> di </a:t>
            </a:r>
            <a:r>
              <a:rPr lang="en-US" sz="1600" dirty="0" err="1" smtClean="0">
                <a:solidFill>
                  <a:schemeClr val="accent2"/>
                </a:solidFill>
              </a:rPr>
              <a:t>lavoro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raddoppiate</a:t>
            </a:r>
            <a:r>
              <a:rPr lang="en-US" sz="1600" dirty="0" smtClean="0">
                <a:solidFill>
                  <a:schemeClr val="accent2"/>
                </a:solidFill>
              </a:rPr>
              <a:t> e </a:t>
            </a:r>
            <a:r>
              <a:rPr lang="en-US" sz="1600" dirty="0" err="1" smtClean="0">
                <a:solidFill>
                  <a:schemeClr val="accent2"/>
                </a:solidFill>
              </a:rPr>
              <a:t>scarsa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condivisione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della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strumentazione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US" sz="800" dirty="0" smtClean="0">
              <a:solidFill>
                <a:schemeClr val="accent2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	- </a:t>
            </a:r>
            <a:r>
              <a:rPr lang="en-US" sz="1600" dirty="0" err="1" smtClean="0">
                <a:solidFill>
                  <a:schemeClr val="accent2"/>
                </a:solidFill>
              </a:rPr>
              <a:t>Alcune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attivita</a:t>
            </a:r>
            <a:r>
              <a:rPr lang="en-US" sz="1600" dirty="0" smtClean="0">
                <a:solidFill>
                  <a:schemeClr val="accent2"/>
                </a:solidFill>
              </a:rPr>
              <a:t>’ (</a:t>
            </a:r>
            <a:r>
              <a:rPr lang="en-US" sz="1600" dirty="0" err="1" smtClean="0">
                <a:solidFill>
                  <a:schemeClr val="accent2"/>
                </a:solidFill>
              </a:rPr>
              <a:t>LHCb</a:t>
            </a:r>
            <a:r>
              <a:rPr lang="en-US" sz="1600" dirty="0" smtClean="0">
                <a:solidFill>
                  <a:schemeClr val="accent2"/>
                </a:solidFill>
              </a:rPr>
              <a:t>, ATLAS “powering”) </a:t>
            </a:r>
            <a:r>
              <a:rPr lang="en-US" sz="1600" dirty="0" err="1" smtClean="0">
                <a:solidFill>
                  <a:schemeClr val="accent2"/>
                </a:solidFill>
              </a:rPr>
              <a:t>richiedono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riorganizzazione</a:t>
            </a:r>
            <a:r>
              <a:rPr lang="en-US" sz="1600" dirty="0" smtClean="0">
                <a:solidFill>
                  <a:schemeClr val="accent2"/>
                </a:solidFill>
              </a:rPr>
              <a:t> di 	</a:t>
            </a:r>
            <a:r>
              <a:rPr lang="en-US" sz="1600" dirty="0" err="1" smtClean="0">
                <a:solidFill>
                  <a:schemeClr val="accent2"/>
                </a:solidFill>
              </a:rPr>
              <a:t>alcuni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degli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spazi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esistenti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en-US" sz="1600" dirty="0">
                <a:sym typeface="Wingdings" pitchFamily="2" charset="2"/>
              </a:rPr>
              <a:t>			</a:t>
            </a:r>
            <a:r>
              <a:rPr lang="en-US" sz="1400" dirty="0">
                <a:solidFill>
                  <a:schemeClr val="accent2"/>
                </a:solidFill>
              </a:rPr>
              <a:t>		</a:t>
            </a:r>
            <a:r>
              <a:rPr lang="en-US" sz="1800" dirty="0">
                <a:solidFill>
                  <a:schemeClr val="accent2"/>
                </a:solidFill>
              </a:rPr>
              <a:t>	</a:t>
            </a:r>
            <a:endParaRPr lang="en-US" sz="1200" dirty="0">
              <a:solidFill>
                <a:schemeClr val="accent2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en-US" sz="2000" dirty="0" err="1">
                <a:solidFill>
                  <a:schemeClr val="accent2"/>
                </a:solidFill>
              </a:rPr>
              <a:t>Formazione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US" sz="1200" dirty="0">
              <a:solidFill>
                <a:schemeClr val="accent2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1600" dirty="0"/>
              <a:t>- </a:t>
            </a:r>
            <a:r>
              <a:rPr lang="en-US" sz="1600" dirty="0" err="1" smtClean="0"/>
              <a:t>nel</a:t>
            </a:r>
            <a:r>
              <a:rPr lang="en-US" sz="1600" dirty="0" smtClean="0"/>
              <a:t> 2014  		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 </a:t>
            </a:r>
            <a:r>
              <a:rPr lang="en-US" sz="1600" dirty="0"/>
              <a:t>	</a:t>
            </a:r>
            <a:r>
              <a:rPr lang="en-US" sz="1600" dirty="0" err="1" smtClean="0"/>
              <a:t>Timida</a:t>
            </a:r>
            <a:r>
              <a:rPr lang="en-US" sz="1600" dirty="0" smtClean="0"/>
              <a:t> </a:t>
            </a:r>
            <a:r>
              <a:rPr lang="en-US" sz="1600" dirty="0" err="1" smtClean="0"/>
              <a:t>ripresa</a:t>
            </a:r>
            <a:r>
              <a:rPr lang="en-US" sz="1600" dirty="0" smtClean="0"/>
              <a:t>: </a:t>
            </a:r>
            <a:r>
              <a:rPr lang="en-US" sz="1600" dirty="0" err="1" smtClean="0"/>
              <a:t>qualche</a:t>
            </a:r>
            <a:r>
              <a:rPr lang="en-US" sz="1600" dirty="0" smtClean="0"/>
              <a:t> </a:t>
            </a:r>
            <a:r>
              <a:rPr lang="en-US" sz="1600" dirty="0" err="1" smtClean="0"/>
              <a:t>corso</a:t>
            </a:r>
            <a:r>
              <a:rPr lang="en-US" sz="1600" dirty="0" smtClean="0"/>
              <a:t> e’ </a:t>
            </a:r>
            <a:r>
              <a:rPr lang="en-US" sz="1600" dirty="0" err="1" smtClean="0"/>
              <a:t>stato</a:t>
            </a:r>
            <a:r>
              <a:rPr lang="en-US" sz="1600" dirty="0" smtClean="0"/>
              <a:t> </a:t>
            </a:r>
            <a:r>
              <a:rPr lang="en-US" sz="1600" dirty="0" err="1" smtClean="0"/>
              <a:t>seguito</a:t>
            </a:r>
            <a:endParaRPr lang="en-US" sz="16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marL="457200" indent="-457200">
              <a:lnSpc>
                <a:spcPct val="80000"/>
              </a:lnSpc>
              <a:buNone/>
            </a:pPr>
            <a:endParaRPr lang="en-US" sz="12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-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nel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2015 			Fare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qualche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corso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in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piu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’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					-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sembra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esserci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maggiore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sensibilita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’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degli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					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esperimenti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nell’appoggiare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la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formazione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,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anche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				in vista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degli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“upgrades”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sz="1600" dirty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			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	- con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il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Responsabile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della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formazione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stiamo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					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cercando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di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valutare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la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fattibilita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’ di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corsi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in-					house (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anche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proposti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come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corsi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nazionali</a:t>
            </a:r>
            <a:r>
              <a:rPr lang="en-US" sz="1600" smtClean="0">
                <a:solidFill>
                  <a:schemeClr val="accent2"/>
                </a:solidFill>
                <a:sym typeface="Wingdings" pitchFamily="2" charset="2"/>
              </a:rPr>
              <a:t>) </a:t>
            </a:r>
            <a:r>
              <a:rPr lang="en-US" sz="1600" smtClean="0">
                <a:solidFill>
                  <a:schemeClr val="accent2"/>
                </a:solidFill>
                <a:sym typeface="Wingdings" pitchFamily="2" charset="2"/>
              </a:rPr>
              <a:t>per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			</a:t>
            </a:r>
            <a:r>
              <a:rPr lang="en-US" sz="1600" smtClean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600" smtClean="0">
                <a:solidFill>
                  <a:schemeClr val="accent2"/>
                </a:solidFill>
                <a:sym typeface="Wingdings" pitchFamily="2" charset="2"/>
              </a:rPr>
              <a:t>	favorire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la </a:t>
            </a:r>
            <a:r>
              <a:rPr lang="en-US" sz="1600" dirty="0" err="1" smtClean="0">
                <a:solidFill>
                  <a:schemeClr val="accent2"/>
                </a:solidFill>
                <a:sym typeface="Wingdings" pitchFamily="2" charset="2"/>
              </a:rPr>
              <a:t>partecipazione</a:t>
            </a:r>
            <a:endParaRPr lang="en-US" sz="16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en-US" sz="1600" dirty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				</a:t>
            </a:r>
            <a:endParaRPr lang="en-US" sz="1600" dirty="0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F39F8-6684-42CB-9C84-50F1BD944F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pen">
  <a:themeElements>
    <a:clrScheme name="Aspen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Aspe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p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p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pe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pe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p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p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p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9328</TotalTime>
  <Words>256</Words>
  <Application>Microsoft Office PowerPoint</Application>
  <PresentationFormat>On-screen Show (4:3)</PresentationFormat>
  <Paragraphs>181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Aspen</vt:lpstr>
      <vt:lpstr>Servizio di Elettronica</vt:lpstr>
      <vt:lpstr>PowerPoint Presentation</vt:lpstr>
      <vt:lpstr>Servizio di Elettronica</vt:lpstr>
      <vt:lpstr>Servizio di Elettronica</vt:lpstr>
      <vt:lpstr>Servizio di Elettronica</vt:lpstr>
      <vt:lpstr>Servizio di Elettronica</vt:lpstr>
      <vt:lpstr>Servizio di Elettronica</vt:lpstr>
    </vt:vector>
  </TitlesOfParts>
  <Company>Southern Methodist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Jingbo Ye</dc:creator>
  <cp:lastModifiedBy>Mauro</cp:lastModifiedBy>
  <cp:revision>209</cp:revision>
  <dcterms:created xsi:type="dcterms:W3CDTF">2004-05-27T09:26:09Z</dcterms:created>
  <dcterms:modified xsi:type="dcterms:W3CDTF">2014-07-09T11:30:44Z</dcterms:modified>
</cp:coreProperties>
</file>