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9"/>
  </p:notesMasterIdLst>
  <p:handoutMasterIdLst>
    <p:handoutMasterId r:id="rId10"/>
  </p:handoutMasterIdLst>
  <p:sldIdLst>
    <p:sldId id="258" r:id="rId2"/>
    <p:sldId id="295" r:id="rId3"/>
    <p:sldId id="294" r:id="rId4"/>
    <p:sldId id="299" r:id="rId5"/>
    <p:sldId id="298" r:id="rId6"/>
    <p:sldId id="297" r:id="rId7"/>
    <p:sldId id="293" r:id="rId8"/>
  </p:sldIdLst>
  <p:sldSz cx="9144000" cy="6858000" type="screen4x3"/>
  <p:notesSz cx="6718300" cy="98679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637" autoAdjust="0"/>
  </p:normalViewPr>
  <p:slideViewPr>
    <p:cSldViewPr>
      <p:cViewPr varScale="1">
        <p:scale>
          <a:sx n="93" d="100"/>
          <a:sy n="93" d="100"/>
        </p:scale>
        <p:origin x="-403" y="-10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05238" y="0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4188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05238" y="9374188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7D40234D-50AA-461B-A127-D2D5449C438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4031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147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5238" y="0"/>
            <a:ext cx="291147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2175" y="739775"/>
            <a:ext cx="4933950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1513" y="4687888"/>
            <a:ext cx="5375275" cy="444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147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5238" y="9372600"/>
            <a:ext cx="291147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D9A86564-5D78-4DE6-824C-8A3175C4905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9876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CDS Milano – 9 Luglio 2014</a:t>
            </a:r>
            <a:endParaRPr lang="en-US" sz="14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31362BC-C135-4176-95A3-CB24E775513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CDS Milano – 9 Luglio 2014</a:t>
            </a:r>
            <a:endParaRPr lang="en-US" sz="14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01FC3D6-8C47-4629-A2A9-B7E13DECBC0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6700" y="152400"/>
            <a:ext cx="199390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3413" y="152400"/>
            <a:ext cx="5830887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CDS Milano – 9 Luglio 2014</a:t>
            </a:r>
            <a:endParaRPr lang="en-US" sz="14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46ECDD0-3C0A-4E44-9958-1962DB8C0BF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3413" y="152400"/>
            <a:ext cx="79502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3413" y="1066800"/>
            <a:ext cx="391160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97413" y="1066800"/>
            <a:ext cx="3913187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048000" y="6629400"/>
            <a:ext cx="2895600" cy="2286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CDS Milano – 9 Luglio 2014</a:t>
            </a:r>
            <a:endParaRPr lang="en-US" sz="14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010400" y="66294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fld id="{E6290CF9-BEF8-49EC-9521-162AA042891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33413" y="152400"/>
            <a:ext cx="7977187" cy="6172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048000" y="6629400"/>
            <a:ext cx="2895600" cy="2286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CDS Milano – 9 Luglio 2014</a:t>
            </a:r>
            <a:endParaRPr lang="en-US" sz="1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7010400" y="66294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fld id="{29B5E6DC-E674-43F4-A439-B9BB30D269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3413" y="152400"/>
            <a:ext cx="79502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413" y="1066800"/>
            <a:ext cx="391160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97413" y="1066800"/>
            <a:ext cx="3913187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048000" y="6629400"/>
            <a:ext cx="2895600" cy="2286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CDS Milano – 9 Luglio 2014</a:t>
            </a:r>
            <a:endParaRPr lang="en-US" sz="14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010400" y="66294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fld id="{70C35C43-87BD-4443-9176-17914A9BC1A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3413" y="152400"/>
            <a:ext cx="79502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3413" y="1066800"/>
            <a:ext cx="391160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97413" y="1066800"/>
            <a:ext cx="3913187" cy="52578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048000" y="6629400"/>
            <a:ext cx="2895600" cy="2286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CDS Milano – 9 Luglio 2014</a:t>
            </a:r>
            <a:endParaRPr lang="en-US" sz="14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010400" y="66294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fld id="{DB081929-8A76-4256-8B78-03614E67C2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3413" y="152400"/>
            <a:ext cx="79502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33413" y="1066800"/>
            <a:ext cx="7977187" cy="5257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048000" y="6629400"/>
            <a:ext cx="2895600" cy="2286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CDS Milano – 9 Luglio 2014</a:t>
            </a:r>
            <a:endParaRPr lang="en-US" sz="14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010400" y="66294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fld id="{A07AB165-38E2-42A2-A926-3E333DE0B7E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CDS Milano – 9 Luglio 2014</a:t>
            </a:r>
            <a:endParaRPr lang="en-US" sz="14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A9F39F8-6684-42CB-9C84-50F1BD944F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CDS Milano – 9 Luglio 2014</a:t>
            </a:r>
            <a:endParaRPr lang="en-US" sz="14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577F4E1-086E-4ABD-BD40-268920E513F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413" y="1066800"/>
            <a:ext cx="39116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97413" y="1066800"/>
            <a:ext cx="3913187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CDS Milano – 9 Luglio 2014</a:t>
            </a:r>
            <a:endParaRPr lang="en-US" sz="14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0C711A4-091F-4DDE-90FE-0E61C7DDD30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CDS Milano – 9 Luglio 2014</a:t>
            </a:r>
            <a:endParaRPr lang="en-US" sz="140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ABB788D-0644-4F78-A865-34191C391A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CDS Milano – 9 Luglio 2014</a:t>
            </a:r>
            <a:endParaRPr lang="en-US" sz="1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3CF3D70-D56E-46AB-B27E-1EE6F53794D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CDS Milano – 9 Luglio 2014</a:t>
            </a:r>
            <a:endParaRPr lang="en-US" sz="140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1EE59FB-F403-4885-B8D7-BCC5ABD616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CDS Milano – 9 Luglio 2014</a:t>
            </a:r>
            <a:endParaRPr lang="en-US" sz="14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DCCE0E6-DE3F-4368-80B8-48C468045E6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CDS Milano – 9 Luglio 2014</a:t>
            </a:r>
            <a:endParaRPr lang="en-US" sz="14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97268C4-E5D7-4B52-95A4-18678B10BC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33413" y="152400"/>
            <a:ext cx="7950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3413" y="1066800"/>
            <a:ext cx="7977187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6294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200"/>
            </a:lvl1pPr>
          </a:lstStyle>
          <a:p>
            <a:r>
              <a:rPr lang="it-IT" smtClean="0"/>
              <a:t>CDS Milano – 9 Luglio 2014</a:t>
            </a:r>
            <a:endParaRPr lang="en-US" sz="140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6294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B71C6C41-1084-4BC5-9406-985E38871E8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0" y="6583363"/>
            <a:ext cx="96043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200"/>
              <a:t>M. Citterio</a:t>
            </a:r>
          </a:p>
        </p:txBody>
      </p:sp>
      <p:pic>
        <p:nvPicPr>
          <p:cNvPr id="3079" name="Picture 7" descr="paint"/>
          <p:cNvPicPr>
            <a:picLocks noChangeAspect="1" noChangeArrowheads="1"/>
          </p:cNvPicPr>
          <p:nvPr/>
        </p:nvPicPr>
        <p:blipFill>
          <a:blip r:embed="rId18" cstate="print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609600"/>
            <a:ext cx="9067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  <p:sldLayoutId id="2147483665" r:id="rId16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32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32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32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32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Wingdings" pitchFamily="2" charset="2"/>
        <a:buChar char="v"/>
        <a:defRPr sz="2400">
          <a:solidFill>
            <a:srgbClr val="FF0000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Wingdings" pitchFamily="2" charset="2"/>
        <a:buChar char="q"/>
        <a:defRPr sz="2000">
          <a:solidFill>
            <a:schemeClr val="accent2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Ø"/>
        <a:defRPr sz="2000">
          <a:solidFill>
            <a:srgbClr val="006600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>
          <a:solidFill>
            <a:srgbClr val="663300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rgbClr val="663300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rgbClr val="663300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rgbClr val="663300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rgbClr val="663300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rgbClr val="6633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dirty="0" smtClean="0"/>
              <a:t>CDS Milano – 9 Luglio 2014</a:t>
            </a:r>
            <a:endParaRPr lang="en-US" sz="1400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950200" cy="609600"/>
          </a:xfrm>
        </p:spPr>
        <p:txBody>
          <a:bodyPr/>
          <a:lstStyle/>
          <a:p>
            <a:r>
              <a:rPr lang="en-US"/>
              <a:t>Servizio di Elettronica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05000" y="1371600"/>
            <a:ext cx="5791200" cy="4648200"/>
          </a:xfrm>
        </p:spPr>
        <p:txBody>
          <a:bodyPr/>
          <a:lstStyle/>
          <a:p>
            <a:pPr marL="457200" indent="-457200">
              <a:spcAft>
                <a:spcPct val="100000"/>
              </a:spcAft>
              <a:buFont typeface="Wingdings" pitchFamily="2" charset="2"/>
              <a:buAutoNum type="arabicPeriod"/>
            </a:pPr>
            <a:r>
              <a:rPr lang="en-US" dirty="0" err="1">
                <a:solidFill>
                  <a:schemeClr val="accent2"/>
                </a:solidFill>
              </a:rPr>
              <a:t>Attivita</a:t>
            </a:r>
            <a:r>
              <a:rPr lang="en-US" dirty="0">
                <a:solidFill>
                  <a:schemeClr val="accent2"/>
                </a:solidFill>
              </a:rPr>
              <a:t>’ </a:t>
            </a:r>
            <a:r>
              <a:rPr lang="en-US" dirty="0" err="1" smtClean="0">
                <a:solidFill>
                  <a:schemeClr val="accent2"/>
                </a:solidFill>
              </a:rPr>
              <a:t>previste</a:t>
            </a:r>
            <a:r>
              <a:rPr lang="en-US" dirty="0" smtClean="0">
                <a:solidFill>
                  <a:schemeClr val="accent2"/>
                </a:solidFill>
              </a:rPr>
              <a:t> per </a:t>
            </a:r>
            <a:r>
              <a:rPr lang="en-US" dirty="0" err="1" smtClean="0">
                <a:solidFill>
                  <a:schemeClr val="accent2"/>
                </a:solidFill>
              </a:rPr>
              <a:t>il</a:t>
            </a:r>
            <a:r>
              <a:rPr lang="en-US" dirty="0" smtClean="0">
                <a:solidFill>
                  <a:schemeClr val="accent2"/>
                </a:solidFill>
              </a:rPr>
              <a:t> 2015</a:t>
            </a:r>
            <a:endParaRPr lang="en-US" dirty="0">
              <a:solidFill>
                <a:schemeClr val="accent2"/>
              </a:solidFill>
            </a:endParaRPr>
          </a:p>
          <a:p>
            <a:pPr marL="457200" indent="-457200">
              <a:spcAft>
                <a:spcPct val="100000"/>
              </a:spcAft>
              <a:buFont typeface="Wingdings" pitchFamily="2" charset="2"/>
              <a:buAutoNum type="arabicPeriod"/>
            </a:pPr>
            <a:r>
              <a:rPr lang="en-US" dirty="0" err="1">
                <a:solidFill>
                  <a:schemeClr val="accent2"/>
                </a:solidFill>
              </a:rPr>
              <a:t>Strumentazione</a:t>
            </a:r>
            <a:r>
              <a:rPr lang="en-US" dirty="0">
                <a:solidFill>
                  <a:schemeClr val="accent2"/>
                </a:solidFill>
              </a:rPr>
              <a:t>/</a:t>
            </a:r>
            <a:r>
              <a:rPr lang="en-US" dirty="0" err="1">
                <a:solidFill>
                  <a:schemeClr val="accent2"/>
                </a:solidFill>
              </a:rPr>
              <a:t>Attrezzature</a:t>
            </a:r>
            <a:r>
              <a:rPr lang="en-US" dirty="0">
                <a:solidFill>
                  <a:schemeClr val="accent2"/>
                </a:solidFill>
              </a:rPr>
              <a:t>, </a:t>
            </a:r>
            <a:r>
              <a:rPr lang="en-US" dirty="0" err="1">
                <a:solidFill>
                  <a:schemeClr val="accent2"/>
                </a:solidFill>
              </a:rPr>
              <a:t>capacita</a:t>
            </a:r>
            <a:r>
              <a:rPr lang="en-US" dirty="0">
                <a:solidFill>
                  <a:schemeClr val="accent2"/>
                </a:solidFill>
              </a:rPr>
              <a:t>’ </a:t>
            </a:r>
            <a:r>
              <a:rPr lang="en-US" dirty="0" err="1">
                <a:solidFill>
                  <a:schemeClr val="accent2"/>
                </a:solidFill>
              </a:rPr>
              <a:t>di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calcolo</a:t>
            </a:r>
            <a:r>
              <a:rPr lang="en-US" dirty="0">
                <a:solidFill>
                  <a:schemeClr val="accent2"/>
                </a:solidFill>
              </a:rPr>
              <a:t> e software</a:t>
            </a:r>
          </a:p>
          <a:p>
            <a:pPr marL="457200" indent="-457200">
              <a:spcAft>
                <a:spcPct val="100000"/>
              </a:spcAft>
              <a:buFont typeface="Wingdings" pitchFamily="2" charset="2"/>
              <a:buAutoNum type="arabicPeriod"/>
            </a:pPr>
            <a:r>
              <a:rPr lang="en-US" dirty="0" err="1">
                <a:solidFill>
                  <a:schemeClr val="accent2"/>
                </a:solidFill>
              </a:rPr>
              <a:t>Attivita</a:t>
            </a:r>
            <a:r>
              <a:rPr lang="en-US" dirty="0" smtClean="0">
                <a:solidFill>
                  <a:schemeClr val="accent2"/>
                </a:solidFill>
              </a:rPr>
              <a:t>’ </a:t>
            </a:r>
            <a:r>
              <a:rPr lang="en-US" dirty="0" err="1" smtClean="0">
                <a:solidFill>
                  <a:schemeClr val="accent2"/>
                </a:solidFill>
              </a:rPr>
              <a:t>di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interesse</a:t>
            </a:r>
            <a:endParaRPr lang="en-US" dirty="0">
              <a:solidFill>
                <a:schemeClr val="accent2"/>
              </a:solidFill>
            </a:endParaRPr>
          </a:p>
          <a:p>
            <a:pPr marL="457200" indent="-457200">
              <a:spcAft>
                <a:spcPct val="100000"/>
              </a:spcAft>
              <a:buFont typeface="Wingdings" pitchFamily="2" charset="2"/>
              <a:buAutoNum type="arabicPeriod"/>
            </a:pPr>
            <a:r>
              <a:rPr lang="en-US" dirty="0" err="1" smtClean="0">
                <a:solidFill>
                  <a:schemeClr val="accent2"/>
                </a:solidFill>
              </a:rPr>
              <a:t>Spazi</a:t>
            </a:r>
            <a:r>
              <a:rPr lang="en-US" dirty="0" smtClean="0">
                <a:solidFill>
                  <a:schemeClr val="accent2"/>
                </a:solidFill>
              </a:rPr>
              <a:t> e </a:t>
            </a:r>
            <a:r>
              <a:rPr lang="en-US" dirty="0" err="1" smtClean="0">
                <a:solidFill>
                  <a:schemeClr val="accent2"/>
                </a:solidFill>
              </a:rPr>
              <a:t>formazione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629400"/>
            <a:ext cx="1905000" cy="228600"/>
          </a:xfrm>
        </p:spPr>
        <p:txBody>
          <a:bodyPr/>
          <a:lstStyle/>
          <a:p>
            <a:fld id="{E6290CF9-BEF8-49EC-9521-162AA042891D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smtClean="0"/>
              <a:t>CDS Milano – 9 Luglio 2014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9B5E6DC-E674-43F4-A439-B9BB30D2693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2133600" y="76200"/>
            <a:ext cx="5410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q"/>
              <a:defRPr sz="2000">
                <a:solidFill>
                  <a:schemeClr val="accent2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rgbClr val="006600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663300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663300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663300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663300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663300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663300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2800" kern="0" dirty="0" smtClean="0"/>
              <a:t> </a:t>
            </a:r>
            <a:r>
              <a:rPr lang="en-US" sz="2800" kern="0" dirty="0" err="1" smtClean="0"/>
              <a:t>Richieste</a:t>
            </a:r>
            <a:r>
              <a:rPr lang="en-US" sz="2800" kern="0" dirty="0" smtClean="0"/>
              <a:t> </a:t>
            </a:r>
            <a:r>
              <a:rPr lang="en-US" sz="2800" kern="0" dirty="0" err="1" smtClean="0"/>
              <a:t>ricevute</a:t>
            </a:r>
            <a:r>
              <a:rPr lang="en-US" sz="2800" kern="0" dirty="0" smtClean="0"/>
              <a:t> per </a:t>
            </a:r>
            <a:r>
              <a:rPr lang="en-US" sz="2800" kern="0" dirty="0" err="1" smtClean="0"/>
              <a:t>il</a:t>
            </a:r>
            <a:r>
              <a:rPr lang="en-US" sz="2800" kern="0" dirty="0" smtClean="0"/>
              <a:t> 2014</a:t>
            </a:r>
            <a:endParaRPr lang="en-US" sz="2800" kern="0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5638800"/>
            <a:ext cx="8534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dirty="0" smtClean="0">
                <a:solidFill>
                  <a:srgbClr val="FF0000"/>
                </a:solidFill>
              </a:rPr>
              <a:t>Le </a:t>
            </a:r>
            <a:r>
              <a:rPr lang="en-US" sz="1400" b="1" i="1" dirty="0" err="1" smtClean="0">
                <a:solidFill>
                  <a:srgbClr val="FF0000"/>
                </a:solidFill>
              </a:rPr>
              <a:t>richieste</a:t>
            </a:r>
            <a:r>
              <a:rPr lang="en-US" sz="1400" b="1" i="1" dirty="0" smtClean="0">
                <a:solidFill>
                  <a:srgbClr val="FF0000"/>
                </a:solidFill>
              </a:rPr>
              <a:t> </a:t>
            </a:r>
            <a:r>
              <a:rPr lang="en-US" sz="1400" b="1" i="1" dirty="0" err="1" smtClean="0">
                <a:solidFill>
                  <a:srgbClr val="FF0000"/>
                </a:solidFill>
              </a:rPr>
              <a:t>originariamente</a:t>
            </a:r>
            <a:r>
              <a:rPr lang="en-US" sz="1400" b="1" i="1" dirty="0" smtClean="0">
                <a:solidFill>
                  <a:srgbClr val="FF0000"/>
                </a:solidFill>
              </a:rPr>
              <a:t> </a:t>
            </a:r>
            <a:r>
              <a:rPr lang="en-US" sz="1400" b="1" i="1" dirty="0" err="1" smtClean="0">
                <a:solidFill>
                  <a:srgbClr val="FF0000"/>
                </a:solidFill>
              </a:rPr>
              <a:t>presentate</a:t>
            </a:r>
            <a:r>
              <a:rPr lang="en-US" sz="1400" b="1" i="1" dirty="0" smtClean="0">
                <a:solidFill>
                  <a:srgbClr val="FF0000"/>
                </a:solidFill>
              </a:rPr>
              <a:t> </a:t>
            </a:r>
            <a:r>
              <a:rPr lang="en-US" sz="1400" b="1" i="1" dirty="0" err="1" smtClean="0">
                <a:solidFill>
                  <a:srgbClr val="FF0000"/>
                </a:solidFill>
              </a:rPr>
              <a:t>dai</a:t>
            </a:r>
            <a:r>
              <a:rPr lang="en-US" sz="1400" b="1" i="1" dirty="0" smtClean="0">
                <a:solidFill>
                  <a:srgbClr val="FF0000"/>
                </a:solidFill>
              </a:rPr>
              <a:t> </a:t>
            </a:r>
            <a:r>
              <a:rPr lang="en-US" sz="1400" b="1" i="1" dirty="0" err="1" smtClean="0">
                <a:solidFill>
                  <a:srgbClr val="FF0000"/>
                </a:solidFill>
              </a:rPr>
              <a:t>coordinatori</a:t>
            </a:r>
            <a:r>
              <a:rPr lang="en-US" sz="1400" b="1" i="1" dirty="0" smtClean="0">
                <a:solidFill>
                  <a:srgbClr val="FF0000"/>
                </a:solidFill>
              </a:rPr>
              <a:t> </a:t>
            </a:r>
            <a:r>
              <a:rPr lang="en-US" sz="1400" b="1" i="1" dirty="0" err="1" smtClean="0">
                <a:solidFill>
                  <a:srgbClr val="FF0000"/>
                </a:solidFill>
              </a:rPr>
              <a:t>superavano</a:t>
            </a:r>
            <a:r>
              <a:rPr lang="en-US" sz="1400" b="1" i="1" dirty="0" smtClean="0">
                <a:solidFill>
                  <a:srgbClr val="FF0000"/>
                </a:solidFill>
              </a:rPr>
              <a:t> del 20% le </a:t>
            </a:r>
            <a:r>
              <a:rPr lang="en-US" sz="1400" b="1" i="1" dirty="0" err="1" smtClean="0">
                <a:solidFill>
                  <a:srgbClr val="FF0000"/>
                </a:solidFill>
              </a:rPr>
              <a:t>disponibilita</a:t>
            </a:r>
            <a:r>
              <a:rPr lang="en-US" sz="1400" b="1" i="1" dirty="0" smtClean="0">
                <a:solidFill>
                  <a:srgbClr val="FF0000"/>
                </a:solidFill>
              </a:rPr>
              <a:t>’.</a:t>
            </a:r>
          </a:p>
          <a:p>
            <a:r>
              <a:rPr lang="en-US" sz="1400" i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</a:t>
            </a:r>
            <a:r>
              <a:rPr lang="en-US" sz="1400" i="1" dirty="0" smtClean="0">
                <a:solidFill>
                  <a:srgbClr val="FF0000"/>
                </a:solidFill>
              </a:rPr>
              <a:t>E’ </a:t>
            </a:r>
            <a:r>
              <a:rPr lang="en-US" sz="1400" i="1" dirty="0" err="1" smtClean="0">
                <a:solidFill>
                  <a:srgbClr val="FF0000"/>
                </a:solidFill>
              </a:rPr>
              <a:t>stata</a:t>
            </a:r>
            <a:r>
              <a:rPr lang="en-US" sz="1400" i="1" dirty="0" smtClean="0">
                <a:solidFill>
                  <a:srgbClr val="FF0000"/>
                </a:solidFill>
              </a:rPr>
              <a:t> </a:t>
            </a:r>
            <a:r>
              <a:rPr lang="en-US" sz="1400" i="1" dirty="0" err="1" smtClean="0">
                <a:solidFill>
                  <a:srgbClr val="FF0000"/>
                </a:solidFill>
              </a:rPr>
              <a:t>valutata</a:t>
            </a:r>
            <a:r>
              <a:rPr lang="en-US" sz="1400" i="1" dirty="0" smtClean="0">
                <a:solidFill>
                  <a:srgbClr val="FF0000"/>
                </a:solidFill>
              </a:rPr>
              <a:t> </a:t>
            </a:r>
            <a:r>
              <a:rPr lang="en-US" sz="1400" i="1" dirty="0" err="1" smtClean="0">
                <a:solidFill>
                  <a:srgbClr val="FF0000"/>
                </a:solidFill>
              </a:rPr>
              <a:t>una</a:t>
            </a:r>
            <a:r>
              <a:rPr lang="en-US" sz="1400" i="1" dirty="0" smtClean="0">
                <a:solidFill>
                  <a:srgbClr val="FF0000"/>
                </a:solidFill>
              </a:rPr>
              <a:t> </a:t>
            </a:r>
            <a:r>
              <a:rPr lang="en-US" sz="1400" i="1" dirty="0" err="1" smtClean="0">
                <a:solidFill>
                  <a:srgbClr val="FF0000"/>
                </a:solidFill>
              </a:rPr>
              <a:t>riduzione</a:t>
            </a:r>
            <a:r>
              <a:rPr lang="en-US" sz="1400" i="1" dirty="0" smtClean="0">
                <a:solidFill>
                  <a:srgbClr val="FF0000"/>
                </a:solidFill>
              </a:rPr>
              <a:t>/</a:t>
            </a:r>
            <a:r>
              <a:rPr lang="en-US" sz="1400" i="1" dirty="0" err="1" smtClean="0">
                <a:solidFill>
                  <a:srgbClr val="FF0000"/>
                </a:solidFill>
              </a:rPr>
              <a:t>riorganizzazione</a:t>
            </a:r>
            <a:r>
              <a:rPr lang="en-US" sz="1400" i="1" dirty="0" smtClean="0">
                <a:solidFill>
                  <a:srgbClr val="FF0000"/>
                </a:solidFill>
              </a:rPr>
              <a:t> </a:t>
            </a:r>
            <a:r>
              <a:rPr lang="en-US" sz="1400" i="1" dirty="0" err="1" smtClean="0">
                <a:solidFill>
                  <a:srgbClr val="FF0000"/>
                </a:solidFill>
              </a:rPr>
              <a:t>delle</a:t>
            </a:r>
            <a:r>
              <a:rPr lang="en-US" sz="1400" i="1" dirty="0" smtClean="0">
                <a:solidFill>
                  <a:srgbClr val="FF0000"/>
                </a:solidFill>
              </a:rPr>
              <a:t> </a:t>
            </a:r>
            <a:r>
              <a:rPr lang="en-US" sz="1400" i="1" dirty="0" err="1" smtClean="0">
                <a:solidFill>
                  <a:srgbClr val="FF0000"/>
                </a:solidFill>
              </a:rPr>
              <a:t>attivita</a:t>
            </a:r>
            <a:r>
              <a:rPr lang="en-US" sz="1400" i="1" dirty="0" smtClean="0">
                <a:solidFill>
                  <a:srgbClr val="FF0000"/>
                </a:solidFill>
              </a:rPr>
              <a:t>’, da cui la </a:t>
            </a:r>
            <a:r>
              <a:rPr lang="en-US" sz="1400" i="1" dirty="0" err="1" smtClean="0">
                <a:solidFill>
                  <a:srgbClr val="FF0000"/>
                </a:solidFill>
              </a:rPr>
              <a:t>tabella</a:t>
            </a:r>
            <a:r>
              <a:rPr lang="en-US" sz="1400" i="1" dirty="0" smtClean="0">
                <a:solidFill>
                  <a:srgbClr val="FF0000"/>
                </a:solidFill>
              </a:rPr>
              <a:t>. </a:t>
            </a:r>
          </a:p>
          <a:p>
            <a:r>
              <a:rPr lang="en-US" sz="1400" i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</a:t>
            </a:r>
            <a:r>
              <a:rPr lang="en-US" sz="1400" i="1" dirty="0" err="1" smtClean="0">
                <a:solidFill>
                  <a:srgbClr val="FF0000"/>
                </a:solidFill>
              </a:rPr>
              <a:t>Potrebbe</a:t>
            </a:r>
            <a:r>
              <a:rPr lang="en-US" sz="1400" i="1" dirty="0" smtClean="0">
                <a:solidFill>
                  <a:srgbClr val="FF0000"/>
                </a:solidFill>
              </a:rPr>
              <a:t> </a:t>
            </a:r>
            <a:r>
              <a:rPr lang="en-US" sz="1400" i="1" dirty="0" err="1" smtClean="0">
                <a:solidFill>
                  <a:srgbClr val="FF0000"/>
                </a:solidFill>
              </a:rPr>
              <a:t>essere</a:t>
            </a:r>
            <a:r>
              <a:rPr lang="en-US" sz="1400" i="1" dirty="0" smtClean="0">
                <a:solidFill>
                  <a:srgbClr val="FF0000"/>
                </a:solidFill>
              </a:rPr>
              <a:t> </a:t>
            </a:r>
            <a:r>
              <a:rPr lang="en-US" sz="1400" i="1" dirty="0" err="1" smtClean="0">
                <a:solidFill>
                  <a:srgbClr val="FF0000"/>
                </a:solidFill>
              </a:rPr>
              <a:t>necessario</a:t>
            </a:r>
            <a:r>
              <a:rPr lang="en-US" sz="1400" i="1" dirty="0" smtClean="0">
                <a:solidFill>
                  <a:srgbClr val="FF0000"/>
                </a:solidFill>
              </a:rPr>
              <a:t> </a:t>
            </a:r>
            <a:r>
              <a:rPr lang="en-US" sz="1400" i="1" dirty="0" err="1" smtClean="0">
                <a:solidFill>
                  <a:srgbClr val="FF0000"/>
                </a:solidFill>
              </a:rPr>
              <a:t>aumentare</a:t>
            </a:r>
            <a:r>
              <a:rPr lang="en-US" sz="1400" i="1" dirty="0" smtClean="0">
                <a:solidFill>
                  <a:srgbClr val="FF0000"/>
                </a:solidFill>
              </a:rPr>
              <a:t> </a:t>
            </a:r>
            <a:r>
              <a:rPr lang="en-US" sz="1400" i="1" dirty="0" err="1" smtClean="0">
                <a:solidFill>
                  <a:srgbClr val="FF0000"/>
                </a:solidFill>
              </a:rPr>
              <a:t>l’outsourcing</a:t>
            </a:r>
            <a:r>
              <a:rPr lang="en-US" sz="1400" i="1" dirty="0" smtClean="0">
                <a:solidFill>
                  <a:srgbClr val="FF0000"/>
                </a:solidFill>
              </a:rPr>
              <a:t>.</a:t>
            </a:r>
            <a:endParaRPr lang="en-US" sz="1400" i="1" dirty="0">
              <a:solidFill>
                <a:srgbClr val="FF000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5106594"/>
              </p:ext>
            </p:extLst>
          </p:nvPr>
        </p:nvGraphicFramePr>
        <p:xfrm>
          <a:off x="609600" y="914403"/>
          <a:ext cx="7924800" cy="4549131"/>
        </p:xfrm>
        <a:graphic>
          <a:graphicData uri="http://schemas.openxmlformats.org/drawingml/2006/table">
            <a:tbl>
              <a:tblPr/>
              <a:tblGrid>
                <a:gridCol w="2133600"/>
                <a:gridCol w="221673"/>
                <a:gridCol w="609600"/>
                <a:gridCol w="637309"/>
                <a:gridCol w="221673"/>
                <a:gridCol w="762000"/>
                <a:gridCol w="235527"/>
                <a:gridCol w="595746"/>
                <a:gridCol w="540327"/>
                <a:gridCol w="609600"/>
                <a:gridCol w="235527"/>
                <a:gridCol w="789709"/>
                <a:gridCol w="332509"/>
              </a:tblGrid>
              <a:tr h="198573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57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Attivita' per Gruppi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GRUPPO I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GRUPPO II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GRUPPO III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GRUPPO V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573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7053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effectLst/>
                          <a:latin typeface="Arial"/>
                        </a:rPr>
                        <a:t>Nome </a:t>
                      </a:r>
                      <a:r>
                        <a:rPr lang="en-US" sz="1000" b="0" i="0" u="none" strike="noStrike" dirty="0" err="1">
                          <a:effectLst/>
                          <a:latin typeface="Arial"/>
                        </a:rPr>
                        <a:t>Esperimento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ATLAS(*)</a:t>
                      </a:r>
                    </a:p>
                  </a:txBody>
                  <a:tcPr marL="7620" marR="7620" marT="7620" marB="0" vert="vert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LHCb</a:t>
                      </a:r>
                    </a:p>
                  </a:txBody>
                  <a:tcPr marL="7620" marR="7620" marT="7620" marB="0" vert="vert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620" marR="7620" marT="7620" marB="0" vert="vert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GAMMA</a:t>
                      </a:r>
                    </a:p>
                  </a:txBody>
                  <a:tcPr marL="7620" marR="7620" marT="7620" marB="0" vert="vert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AEGIS</a:t>
                      </a:r>
                    </a:p>
                  </a:txBody>
                  <a:tcPr marL="7620" marR="7620" marT="7620" marB="0" vert="vert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NEWCHIM</a:t>
                      </a:r>
                    </a:p>
                  </a:txBody>
                  <a:tcPr marL="7620" marR="7620" marT="7620" marB="0" vert="vert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HVCMOS(*)</a:t>
                      </a:r>
                    </a:p>
                  </a:txBody>
                  <a:tcPr marL="7620" marR="7620" marT="7620" marB="0" vert="vert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57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Attivita' Tecnologi (%)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 gridSpan="3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573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57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Mauro Citterio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55%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30%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15%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57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Sergio Brambilla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100%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573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 gridSpan="3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573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57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Attivita' Tecnici (m.u.)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24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27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573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3"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Dot 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Dot 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3" gridSpan="3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Dot 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Dot 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573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573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57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Assegnazione Indiviso (m.u.)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573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smtClean="0"/>
              <a:t>CDS Milano – 9 Luglio 2014</a:t>
            </a:r>
            <a:endParaRPr lang="en-US" sz="1400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950200" cy="533400"/>
          </a:xfrm>
        </p:spPr>
        <p:txBody>
          <a:bodyPr/>
          <a:lstStyle/>
          <a:p>
            <a:r>
              <a:rPr lang="en-US" sz="2800" dirty="0" err="1"/>
              <a:t>Servizio</a:t>
            </a:r>
            <a:r>
              <a:rPr lang="en-US" sz="2800" dirty="0"/>
              <a:t> </a:t>
            </a:r>
            <a:r>
              <a:rPr lang="en-US" sz="2800" dirty="0" err="1"/>
              <a:t>di</a:t>
            </a:r>
            <a:r>
              <a:rPr lang="en-US" sz="2800" dirty="0"/>
              <a:t> </a:t>
            </a:r>
            <a:r>
              <a:rPr lang="en-US" sz="2800" dirty="0" err="1"/>
              <a:t>Elettronica</a:t>
            </a:r>
            <a:endParaRPr lang="en-US" sz="2800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685800"/>
            <a:ext cx="8991600" cy="5943600"/>
          </a:xfrm>
        </p:spPr>
        <p:txBody>
          <a:bodyPr/>
          <a:lstStyle/>
          <a:p>
            <a:pPr marL="457200" indent="-457200">
              <a:buFont typeface="Wingdings" pitchFamily="2" charset="2"/>
              <a:buAutoNum type="arabicPeriod" startAt="2"/>
            </a:pPr>
            <a:r>
              <a:rPr lang="en-US" dirty="0" err="1">
                <a:solidFill>
                  <a:schemeClr val="accent2"/>
                </a:solidFill>
              </a:rPr>
              <a:t>Strumentazione</a:t>
            </a:r>
            <a:r>
              <a:rPr lang="en-US" dirty="0">
                <a:solidFill>
                  <a:schemeClr val="accent2"/>
                </a:solidFill>
              </a:rPr>
              <a:t>/</a:t>
            </a:r>
            <a:r>
              <a:rPr lang="en-US" dirty="0" err="1">
                <a:solidFill>
                  <a:schemeClr val="accent2"/>
                </a:solidFill>
              </a:rPr>
              <a:t>Attrezzature</a:t>
            </a:r>
            <a:r>
              <a:rPr lang="en-US" dirty="0">
                <a:solidFill>
                  <a:schemeClr val="accent2"/>
                </a:solidFill>
              </a:rPr>
              <a:t>, </a:t>
            </a:r>
            <a:r>
              <a:rPr lang="en-US" dirty="0" err="1">
                <a:solidFill>
                  <a:schemeClr val="accent2"/>
                </a:solidFill>
              </a:rPr>
              <a:t>capacita</a:t>
            </a:r>
            <a:r>
              <a:rPr lang="en-US" dirty="0">
                <a:solidFill>
                  <a:schemeClr val="accent2"/>
                </a:solidFill>
              </a:rPr>
              <a:t>’ di </a:t>
            </a:r>
            <a:r>
              <a:rPr lang="en-US" dirty="0" err="1">
                <a:solidFill>
                  <a:schemeClr val="accent2"/>
                </a:solidFill>
              </a:rPr>
              <a:t>calcolo</a:t>
            </a:r>
            <a:r>
              <a:rPr lang="en-US" dirty="0">
                <a:solidFill>
                  <a:schemeClr val="accent2"/>
                </a:solidFill>
              </a:rPr>
              <a:t> e </a:t>
            </a:r>
            <a:r>
              <a:rPr lang="en-US" dirty="0" smtClean="0">
                <a:solidFill>
                  <a:schemeClr val="accent2"/>
                </a:solidFill>
              </a:rPr>
              <a:t>software (1 di 2):</a:t>
            </a:r>
            <a:endParaRPr lang="en-US" dirty="0">
              <a:solidFill>
                <a:schemeClr val="accent2"/>
              </a:solidFill>
            </a:endParaRPr>
          </a:p>
          <a:p>
            <a:pPr marL="457200" indent="-457200">
              <a:buFont typeface="Wingdings" pitchFamily="2" charset="2"/>
              <a:buNone/>
            </a:pPr>
            <a:endParaRPr lang="en-US" sz="800" dirty="0">
              <a:solidFill>
                <a:schemeClr val="accent2"/>
              </a:solidFill>
            </a:endParaRPr>
          </a:p>
          <a:p>
            <a:pPr marL="457200" indent="-457200">
              <a:buFontTx/>
              <a:buChar char="-"/>
            </a:pPr>
            <a:r>
              <a:rPr lang="en-US" sz="1800" dirty="0" err="1">
                <a:solidFill>
                  <a:schemeClr val="accent2"/>
                </a:solidFill>
              </a:rPr>
              <a:t>Stato</a:t>
            </a:r>
            <a:r>
              <a:rPr lang="en-US" sz="1800" dirty="0">
                <a:solidFill>
                  <a:schemeClr val="accent2"/>
                </a:solidFill>
              </a:rPr>
              <a:t> </a:t>
            </a:r>
            <a:r>
              <a:rPr lang="en-US" sz="1800" dirty="0" smtClean="0">
                <a:solidFill>
                  <a:schemeClr val="accent2"/>
                </a:solidFill>
              </a:rPr>
              <a:t>2014</a:t>
            </a:r>
            <a:r>
              <a:rPr lang="en-US" sz="1800" dirty="0">
                <a:solidFill>
                  <a:schemeClr val="accent2"/>
                </a:solidFill>
              </a:rPr>
              <a:t>	</a:t>
            </a:r>
            <a:r>
              <a:rPr lang="en-US" sz="1800" dirty="0">
                <a:solidFill>
                  <a:schemeClr val="accent2"/>
                </a:solidFill>
                <a:sym typeface="Wingdings" pitchFamily="2" charset="2"/>
              </a:rPr>
              <a:t> </a:t>
            </a:r>
            <a:r>
              <a:rPr lang="en-US" sz="1800" dirty="0" err="1" smtClean="0">
                <a:solidFill>
                  <a:schemeClr val="accent2"/>
                </a:solidFill>
                <a:sym typeface="Wingdings" pitchFamily="2" charset="2"/>
              </a:rPr>
              <a:t>Abbiamo</a:t>
            </a:r>
            <a:r>
              <a:rPr lang="en-US" sz="1800" dirty="0" smtClean="0">
                <a:solidFill>
                  <a:schemeClr val="accent2"/>
                </a:solidFill>
                <a:sym typeface="Wingdings" pitchFamily="2" charset="2"/>
              </a:rPr>
              <a:t> </a:t>
            </a:r>
            <a:r>
              <a:rPr lang="en-US" sz="1800" dirty="0" err="1" smtClean="0">
                <a:solidFill>
                  <a:schemeClr val="accent2"/>
                </a:solidFill>
                <a:sym typeface="Wingdings" pitchFamily="2" charset="2"/>
              </a:rPr>
              <a:t>affrontato</a:t>
            </a:r>
            <a:r>
              <a:rPr lang="en-US" sz="1800" dirty="0" smtClean="0">
                <a:solidFill>
                  <a:schemeClr val="accent2"/>
                </a:solidFill>
                <a:sym typeface="Wingdings" pitchFamily="2" charset="2"/>
              </a:rPr>
              <a:t> </a:t>
            </a:r>
            <a:r>
              <a:rPr lang="en-US" sz="1800" dirty="0" err="1" smtClean="0">
                <a:solidFill>
                  <a:schemeClr val="accent2"/>
                </a:solidFill>
                <a:sym typeface="Wingdings" pitchFamily="2" charset="2"/>
              </a:rPr>
              <a:t>alcune</a:t>
            </a:r>
            <a:r>
              <a:rPr lang="en-US" sz="1800" dirty="0" smtClean="0">
                <a:solidFill>
                  <a:schemeClr val="accent2"/>
                </a:solidFill>
                <a:sym typeface="Wingdings" pitchFamily="2" charset="2"/>
              </a:rPr>
              <a:t> </a:t>
            </a:r>
            <a:r>
              <a:rPr lang="en-US" sz="1800" dirty="0" err="1" smtClean="0">
                <a:solidFill>
                  <a:schemeClr val="accent2"/>
                </a:solidFill>
                <a:sym typeface="Wingdings" pitchFamily="2" charset="2"/>
              </a:rPr>
              <a:t>criticita</a:t>
            </a:r>
            <a:r>
              <a:rPr lang="en-US" sz="1800" dirty="0" smtClean="0">
                <a:solidFill>
                  <a:schemeClr val="accent2"/>
                </a:solidFill>
                <a:sym typeface="Wingdings" pitchFamily="2" charset="2"/>
              </a:rPr>
              <a:t>’:</a:t>
            </a:r>
          </a:p>
          <a:p>
            <a:pPr marL="457200" indent="-457200">
              <a:buNone/>
              <a:tabLst>
                <a:tab pos="2174875" algn="l"/>
              </a:tabLst>
            </a:pPr>
            <a:r>
              <a:rPr lang="en-US" sz="2000" dirty="0">
                <a:solidFill>
                  <a:schemeClr val="accent2"/>
                </a:solidFill>
                <a:sym typeface="Wingdings" pitchFamily="2" charset="2"/>
              </a:rPr>
              <a:t>	</a:t>
            </a:r>
            <a:r>
              <a:rPr lang="en-US" sz="2000" dirty="0" smtClean="0">
                <a:solidFill>
                  <a:schemeClr val="accent2"/>
                </a:solidFill>
                <a:sym typeface="Wingdings" pitchFamily="2" charset="2"/>
              </a:rPr>
              <a:t>	</a:t>
            </a:r>
            <a:r>
              <a:rPr lang="en-US" sz="1400" dirty="0" smtClean="0">
                <a:solidFill>
                  <a:schemeClr val="accent2"/>
                </a:solidFill>
                <a:sym typeface="Wingdings" pitchFamily="2" charset="2"/>
              </a:rPr>
              <a:t>a) </a:t>
            </a:r>
            <a:r>
              <a:rPr lang="en-US" sz="1400" dirty="0" smtClean="0">
                <a:solidFill>
                  <a:schemeClr val="accent2"/>
                </a:solidFill>
              </a:rPr>
              <a:t>“</a:t>
            </a:r>
            <a:r>
              <a:rPr lang="en-US" sz="1400" dirty="0" err="1" smtClean="0">
                <a:solidFill>
                  <a:schemeClr val="accent2"/>
                </a:solidFill>
              </a:rPr>
              <a:t>Magazzino</a:t>
            </a:r>
            <a:r>
              <a:rPr lang="en-US" sz="1400" dirty="0" smtClean="0">
                <a:solidFill>
                  <a:schemeClr val="accent2"/>
                </a:solidFill>
              </a:rPr>
              <a:t> </a:t>
            </a:r>
            <a:r>
              <a:rPr lang="en-US" sz="1400" dirty="0" err="1">
                <a:solidFill>
                  <a:schemeClr val="accent2"/>
                </a:solidFill>
              </a:rPr>
              <a:t>consumabili</a:t>
            </a:r>
            <a:r>
              <a:rPr lang="en-US" sz="1400" dirty="0">
                <a:solidFill>
                  <a:schemeClr val="accent2"/>
                </a:solidFill>
              </a:rPr>
              <a:t> (</a:t>
            </a:r>
            <a:r>
              <a:rPr lang="en-US" sz="1400" dirty="0" err="1">
                <a:solidFill>
                  <a:schemeClr val="accent2"/>
                </a:solidFill>
              </a:rPr>
              <a:t>generici</a:t>
            </a:r>
            <a:r>
              <a:rPr lang="en-US" sz="1400" dirty="0">
                <a:solidFill>
                  <a:schemeClr val="accent2"/>
                </a:solidFill>
              </a:rPr>
              <a:t>) </a:t>
            </a:r>
            <a:r>
              <a:rPr lang="en-US" sz="1400" dirty="0" err="1" smtClean="0">
                <a:solidFill>
                  <a:schemeClr val="accent2"/>
                </a:solidFill>
              </a:rPr>
              <a:t>elettronica</a:t>
            </a:r>
            <a:r>
              <a:rPr lang="en-US" sz="1400" dirty="0" smtClean="0">
                <a:solidFill>
                  <a:schemeClr val="accent2"/>
                </a:solidFill>
              </a:rPr>
              <a:t>”</a:t>
            </a:r>
            <a:r>
              <a:rPr lang="en-US" sz="1400" dirty="0">
                <a:solidFill>
                  <a:schemeClr val="accent2"/>
                </a:solidFill>
              </a:rPr>
              <a:t>				</a:t>
            </a:r>
            <a:r>
              <a:rPr lang="en-US" sz="1400" dirty="0" smtClean="0">
                <a:sym typeface="Wingdings" pitchFamily="2" charset="2"/>
              </a:rPr>
              <a:t> </a:t>
            </a:r>
            <a:r>
              <a:rPr lang="en-US" sz="1400" dirty="0">
                <a:sym typeface="Wingdings" pitchFamily="2" charset="2"/>
              </a:rPr>
              <a:t>	</a:t>
            </a:r>
            <a:r>
              <a:rPr lang="en-US" sz="1400" dirty="0" err="1" smtClean="0">
                <a:sym typeface="Wingdings" pitchFamily="2" charset="2"/>
              </a:rPr>
              <a:t>Riduzione</a:t>
            </a:r>
            <a:r>
              <a:rPr lang="en-US" sz="1400" dirty="0" smtClean="0">
                <a:sym typeface="Wingdings" pitchFamily="2" charset="2"/>
              </a:rPr>
              <a:t> del </a:t>
            </a:r>
            <a:r>
              <a:rPr lang="en-US" sz="1400" dirty="0" err="1" smtClean="0">
                <a:sym typeface="Wingdings" pitchFamily="2" charset="2"/>
              </a:rPr>
              <a:t>numero</a:t>
            </a:r>
            <a:r>
              <a:rPr lang="en-US" sz="1400" dirty="0" smtClean="0">
                <a:sym typeface="Wingdings" pitchFamily="2" charset="2"/>
              </a:rPr>
              <a:t> di items (in progress)</a:t>
            </a:r>
          </a:p>
          <a:p>
            <a:pPr marL="457200" indent="-457200">
              <a:buNone/>
              <a:tabLst>
                <a:tab pos="2174875" algn="l"/>
              </a:tabLst>
            </a:pPr>
            <a:r>
              <a:rPr lang="en-US" sz="1400" dirty="0">
                <a:sym typeface="Wingdings" pitchFamily="2" charset="2"/>
              </a:rPr>
              <a:t>	</a:t>
            </a:r>
            <a:r>
              <a:rPr lang="en-US" sz="1400" dirty="0" smtClean="0">
                <a:sym typeface="Wingdings" pitchFamily="2" charset="2"/>
              </a:rPr>
              <a:t>		</a:t>
            </a:r>
            <a:r>
              <a:rPr lang="en-US" sz="1400" dirty="0" err="1" smtClean="0">
                <a:sym typeface="Wingdings" pitchFamily="2" charset="2"/>
              </a:rPr>
              <a:t>Consolidamento</a:t>
            </a:r>
            <a:r>
              <a:rPr lang="en-US" sz="1400" dirty="0" smtClean="0">
                <a:sym typeface="Wingdings" pitchFamily="2" charset="2"/>
              </a:rPr>
              <a:t> </a:t>
            </a:r>
            <a:r>
              <a:rPr lang="en-US" sz="1400" dirty="0" err="1" smtClean="0">
                <a:sym typeface="Wingdings" pitchFamily="2" charset="2"/>
              </a:rPr>
              <a:t>dell’esistente</a:t>
            </a:r>
            <a:endParaRPr lang="en-US" sz="1400" dirty="0" smtClean="0">
              <a:sym typeface="Wingdings" pitchFamily="2" charset="2"/>
            </a:endParaRPr>
          </a:p>
          <a:p>
            <a:pPr marL="457200" indent="-457200">
              <a:buFontTx/>
              <a:buNone/>
            </a:pPr>
            <a:endParaRPr lang="en-US" sz="800" dirty="0" smtClean="0"/>
          </a:p>
          <a:p>
            <a:pPr marL="2171700" lvl="4" indent="-342900">
              <a:buFontTx/>
              <a:buNone/>
            </a:pPr>
            <a:r>
              <a:rPr lang="en-US" sz="1600" dirty="0" smtClean="0">
                <a:solidFill>
                  <a:schemeClr val="accent2"/>
                </a:solidFill>
              </a:rPr>
              <a:t>	</a:t>
            </a:r>
            <a:r>
              <a:rPr lang="en-US" sz="1400" dirty="0" smtClean="0">
                <a:solidFill>
                  <a:schemeClr val="accent2"/>
                </a:solidFill>
              </a:rPr>
              <a:t>b) </a:t>
            </a:r>
            <a:r>
              <a:rPr lang="en-US" sz="1400" dirty="0" err="1" smtClean="0">
                <a:solidFill>
                  <a:schemeClr val="accent2"/>
                </a:solidFill>
              </a:rPr>
              <a:t>Mancanza</a:t>
            </a:r>
            <a:r>
              <a:rPr lang="en-US" sz="1400" dirty="0" smtClean="0">
                <a:solidFill>
                  <a:schemeClr val="accent2"/>
                </a:solidFill>
              </a:rPr>
              <a:t> di </a:t>
            </a:r>
            <a:r>
              <a:rPr lang="en-US" sz="1400" dirty="0" err="1" smtClean="0">
                <a:solidFill>
                  <a:schemeClr val="accent2"/>
                </a:solidFill>
              </a:rPr>
              <a:t>strumenti</a:t>
            </a:r>
            <a:r>
              <a:rPr lang="en-US" sz="1400" dirty="0" smtClean="0">
                <a:solidFill>
                  <a:schemeClr val="accent2"/>
                </a:solidFill>
              </a:rPr>
              <a:t> “</a:t>
            </a:r>
            <a:r>
              <a:rPr lang="en-US" sz="1400" dirty="0" err="1" smtClean="0">
                <a:solidFill>
                  <a:schemeClr val="accent2"/>
                </a:solidFill>
              </a:rPr>
              <a:t>chiave</a:t>
            </a:r>
            <a:r>
              <a:rPr lang="en-US" sz="1400" dirty="0" smtClean="0">
                <a:solidFill>
                  <a:schemeClr val="accent2"/>
                </a:solidFill>
              </a:rPr>
              <a:t>” per </a:t>
            </a:r>
            <a:r>
              <a:rPr lang="en-US" sz="1400" dirty="0" err="1" smtClean="0">
                <a:solidFill>
                  <a:schemeClr val="accent2"/>
                </a:solidFill>
              </a:rPr>
              <a:t>il</a:t>
            </a:r>
            <a:r>
              <a:rPr lang="en-US" sz="1400" dirty="0" smtClean="0">
                <a:solidFill>
                  <a:schemeClr val="accent2"/>
                </a:solidFill>
              </a:rPr>
              <a:t> </a:t>
            </a:r>
            <a:r>
              <a:rPr lang="en-US" sz="1400" dirty="0" err="1" smtClean="0">
                <a:solidFill>
                  <a:schemeClr val="accent2"/>
                </a:solidFill>
              </a:rPr>
              <a:t>futuro</a:t>
            </a:r>
            <a:r>
              <a:rPr lang="en-US" sz="1400" dirty="0" smtClean="0">
                <a:solidFill>
                  <a:schemeClr val="accent2"/>
                </a:solidFill>
              </a:rPr>
              <a:t> </a:t>
            </a:r>
          </a:p>
          <a:p>
            <a:pPr marL="2171700" lvl="4" indent="-342900">
              <a:buNone/>
            </a:pPr>
            <a:r>
              <a:rPr lang="en-US" sz="1400" dirty="0">
                <a:solidFill>
                  <a:schemeClr val="accent2"/>
                </a:solidFill>
              </a:rPr>
              <a:t>	</a:t>
            </a:r>
            <a:r>
              <a:rPr lang="en-US" sz="1400" dirty="0" smtClean="0">
                <a:solidFill>
                  <a:srgbClr val="FF0000"/>
                </a:solidFill>
                <a:sym typeface="Wingdings" pitchFamily="2" charset="2"/>
              </a:rPr>
              <a:t> </a:t>
            </a:r>
            <a:r>
              <a:rPr lang="en-US" sz="1400" dirty="0">
                <a:solidFill>
                  <a:srgbClr val="FF0000"/>
                </a:solidFill>
                <a:sym typeface="Wingdings" pitchFamily="2" charset="2"/>
              </a:rPr>
              <a:t>	</a:t>
            </a:r>
            <a:r>
              <a:rPr lang="en-US" sz="1400" dirty="0" err="1" smtClean="0">
                <a:solidFill>
                  <a:srgbClr val="FF0000"/>
                </a:solidFill>
                <a:sym typeface="Wingdings" pitchFamily="2" charset="2"/>
              </a:rPr>
              <a:t>Acquistati</a:t>
            </a:r>
            <a:r>
              <a:rPr lang="en-US" sz="1400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  <a:sym typeface="Wingdings" pitchFamily="2" charset="2"/>
              </a:rPr>
              <a:t>alcuni</a:t>
            </a:r>
            <a:r>
              <a:rPr lang="en-US" sz="1400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  <a:sym typeface="Wingdings" pitchFamily="2" charset="2"/>
              </a:rPr>
              <a:t>degli</a:t>
            </a:r>
            <a:r>
              <a:rPr lang="en-US" sz="1400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  <a:sym typeface="Wingdings" pitchFamily="2" charset="2"/>
              </a:rPr>
              <a:t>strumenti</a:t>
            </a:r>
            <a:r>
              <a:rPr lang="en-US" sz="1400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sz="1400" dirty="0" err="1">
                <a:solidFill>
                  <a:srgbClr val="FF0000"/>
                </a:solidFill>
                <a:sym typeface="Wingdings" pitchFamily="2" charset="2"/>
              </a:rPr>
              <a:t>necessari</a:t>
            </a:r>
            <a:endParaRPr lang="en-US" sz="1400" dirty="0">
              <a:sym typeface="Wingdings" pitchFamily="2" charset="2"/>
            </a:endParaRPr>
          </a:p>
          <a:p>
            <a:pPr marL="2171700" lvl="4" indent="-342900">
              <a:buFontTx/>
              <a:buNone/>
            </a:pPr>
            <a:r>
              <a:rPr lang="en-US" sz="1400" dirty="0">
                <a:solidFill>
                  <a:schemeClr val="accent2"/>
                </a:solidFill>
              </a:rPr>
              <a:t>	</a:t>
            </a:r>
            <a:r>
              <a:rPr lang="en-US" sz="1400" dirty="0" smtClean="0">
                <a:solidFill>
                  <a:schemeClr val="accent2"/>
                </a:solidFill>
              </a:rPr>
              <a:t>	</a:t>
            </a:r>
            <a:r>
              <a:rPr lang="en-US" sz="1400" i="1" dirty="0" err="1" smtClean="0">
                <a:solidFill>
                  <a:schemeClr val="accent2"/>
                </a:solidFill>
              </a:rPr>
              <a:t>Oscilloscopio</a:t>
            </a:r>
            <a:r>
              <a:rPr lang="en-US" sz="1400" i="1" dirty="0" smtClean="0">
                <a:solidFill>
                  <a:schemeClr val="accent2"/>
                </a:solidFill>
              </a:rPr>
              <a:t> </a:t>
            </a:r>
            <a:r>
              <a:rPr lang="en-US" sz="1400" i="1" dirty="0">
                <a:solidFill>
                  <a:schemeClr val="accent2"/>
                </a:solidFill>
              </a:rPr>
              <a:t>real time a </a:t>
            </a:r>
            <a:r>
              <a:rPr lang="en-US" sz="1400" i="1" dirty="0" err="1">
                <a:solidFill>
                  <a:schemeClr val="accent2"/>
                </a:solidFill>
              </a:rPr>
              <a:t>larghissima</a:t>
            </a:r>
            <a:r>
              <a:rPr lang="en-US" sz="1400" i="1" dirty="0">
                <a:solidFill>
                  <a:schemeClr val="accent2"/>
                </a:solidFill>
              </a:rPr>
              <a:t> </a:t>
            </a:r>
            <a:r>
              <a:rPr lang="en-US" sz="1400" i="1" dirty="0" err="1" smtClean="0">
                <a:solidFill>
                  <a:schemeClr val="accent2"/>
                </a:solidFill>
              </a:rPr>
              <a:t>banda</a:t>
            </a:r>
            <a:r>
              <a:rPr lang="en-US" sz="1400" i="1" dirty="0" smtClean="0">
                <a:solidFill>
                  <a:schemeClr val="accent2"/>
                </a:solidFill>
              </a:rPr>
              <a:t> (</a:t>
            </a:r>
            <a:r>
              <a:rPr lang="en-US" sz="1400" i="1" dirty="0" err="1" smtClean="0">
                <a:solidFill>
                  <a:schemeClr val="accent2"/>
                </a:solidFill>
              </a:rPr>
              <a:t>Direzione</a:t>
            </a:r>
            <a:r>
              <a:rPr lang="en-US" sz="1400" i="1" dirty="0" smtClean="0">
                <a:solidFill>
                  <a:schemeClr val="accent2"/>
                </a:solidFill>
              </a:rPr>
              <a:t> + </a:t>
            </a:r>
            <a:r>
              <a:rPr lang="en-US" sz="1400" i="1" dirty="0" err="1" smtClean="0">
                <a:solidFill>
                  <a:schemeClr val="accent2"/>
                </a:solidFill>
              </a:rPr>
              <a:t>Dotazioni</a:t>
            </a:r>
            <a:r>
              <a:rPr lang="en-US" sz="1400" i="1" dirty="0" smtClean="0">
                <a:solidFill>
                  <a:schemeClr val="accent2"/>
                </a:solidFill>
              </a:rPr>
              <a:t>)</a:t>
            </a:r>
            <a:endParaRPr lang="en-US" sz="1400" i="1" dirty="0">
              <a:solidFill>
                <a:schemeClr val="accent2"/>
              </a:solidFill>
            </a:endParaRPr>
          </a:p>
          <a:p>
            <a:pPr marL="2171700" lvl="4" indent="-342900">
              <a:buFontTx/>
              <a:buNone/>
            </a:pPr>
            <a:r>
              <a:rPr lang="en-US" sz="1400" i="1" dirty="0">
                <a:solidFill>
                  <a:schemeClr val="accent2"/>
                </a:solidFill>
              </a:rPr>
              <a:t>	</a:t>
            </a:r>
            <a:r>
              <a:rPr lang="en-US" sz="1400" i="1" dirty="0" smtClean="0">
                <a:solidFill>
                  <a:schemeClr val="accent2"/>
                </a:solidFill>
              </a:rPr>
              <a:t>	Sistema ATCA </a:t>
            </a:r>
            <a:r>
              <a:rPr lang="en-US" sz="1400" i="1" dirty="0" smtClean="0">
                <a:solidFill>
                  <a:schemeClr val="accent2"/>
                </a:solidFill>
                <a:sym typeface="Wingdings" panose="05000000000000000000" pitchFamily="2" charset="2"/>
              </a:rPr>
              <a:t> in progress, ATLAS</a:t>
            </a:r>
          </a:p>
          <a:p>
            <a:pPr marL="2171700" lvl="4" indent="-342900">
              <a:buFontTx/>
              <a:buNone/>
            </a:pPr>
            <a:r>
              <a:rPr lang="en-US" sz="1400" i="1" dirty="0">
                <a:solidFill>
                  <a:schemeClr val="accent2"/>
                </a:solidFill>
                <a:sym typeface="Wingdings" panose="05000000000000000000" pitchFamily="2" charset="2"/>
              </a:rPr>
              <a:t>	</a:t>
            </a:r>
            <a:r>
              <a:rPr lang="en-US" sz="1400" i="1" dirty="0" smtClean="0">
                <a:solidFill>
                  <a:schemeClr val="accent2"/>
                </a:solidFill>
                <a:sym typeface="Wingdings" panose="05000000000000000000" pitchFamily="2" charset="2"/>
              </a:rPr>
              <a:t>	</a:t>
            </a:r>
            <a:r>
              <a:rPr lang="en-US" sz="1400" i="1" dirty="0" err="1" smtClean="0">
                <a:solidFill>
                  <a:schemeClr val="accent2"/>
                </a:solidFill>
                <a:sym typeface="Wingdings" panose="05000000000000000000" pitchFamily="2" charset="2"/>
              </a:rPr>
              <a:t>Acquistate</a:t>
            </a:r>
            <a:r>
              <a:rPr lang="en-US" sz="1400" i="1" dirty="0" smtClean="0">
                <a:solidFill>
                  <a:schemeClr val="accent2"/>
                </a:solidFill>
                <a:sym typeface="Wingdings" panose="05000000000000000000" pitchFamily="2" charset="2"/>
              </a:rPr>
              <a:t> </a:t>
            </a:r>
            <a:r>
              <a:rPr lang="en-US" sz="1400" i="1" dirty="0" err="1" smtClean="0">
                <a:solidFill>
                  <a:schemeClr val="accent2"/>
                </a:solidFill>
                <a:sym typeface="Wingdings" panose="05000000000000000000" pitchFamily="2" charset="2"/>
              </a:rPr>
              <a:t>alcune</a:t>
            </a:r>
            <a:r>
              <a:rPr lang="en-US" sz="1400" i="1" dirty="0" smtClean="0">
                <a:solidFill>
                  <a:schemeClr val="accent2"/>
                </a:solidFill>
                <a:sym typeface="Wingdings" panose="05000000000000000000" pitchFamily="2" charset="2"/>
              </a:rPr>
              <a:t> “plug-in” per </a:t>
            </a:r>
            <a:r>
              <a:rPr lang="en-US" sz="1400" i="1" dirty="0" err="1" smtClean="0">
                <a:solidFill>
                  <a:schemeClr val="accent2"/>
                </a:solidFill>
                <a:sym typeface="Wingdings" panose="05000000000000000000" pitchFamily="2" charset="2"/>
              </a:rPr>
              <a:t>misure</a:t>
            </a:r>
            <a:r>
              <a:rPr lang="en-US" sz="1400" i="1" dirty="0" smtClean="0">
                <a:solidFill>
                  <a:schemeClr val="accent2"/>
                </a:solidFill>
                <a:sym typeface="Wingdings" panose="05000000000000000000" pitchFamily="2" charset="2"/>
              </a:rPr>
              <a:t> di </a:t>
            </a:r>
            <a:r>
              <a:rPr lang="en-US" sz="1400" i="1" dirty="0" err="1" smtClean="0">
                <a:solidFill>
                  <a:schemeClr val="accent2"/>
                </a:solidFill>
                <a:sym typeface="Wingdings" panose="05000000000000000000" pitchFamily="2" charset="2"/>
              </a:rPr>
              <a:t>segnale</a:t>
            </a:r>
            <a:r>
              <a:rPr lang="en-US" sz="1400" i="1" dirty="0" smtClean="0">
                <a:solidFill>
                  <a:schemeClr val="accent2"/>
                </a:solidFill>
                <a:sym typeface="Wingdings" panose="05000000000000000000" pitchFamily="2" charset="2"/>
              </a:rPr>
              <a:t> </a:t>
            </a:r>
            <a:r>
              <a:rPr lang="en-US" sz="1400" i="1" dirty="0" err="1" smtClean="0">
                <a:solidFill>
                  <a:schemeClr val="accent2"/>
                </a:solidFill>
                <a:sym typeface="Wingdings" panose="05000000000000000000" pitchFamily="2" charset="2"/>
              </a:rPr>
              <a:t>ottici</a:t>
            </a:r>
            <a:r>
              <a:rPr lang="en-US" sz="1400" i="1" dirty="0" smtClean="0">
                <a:solidFill>
                  <a:schemeClr val="accent2"/>
                </a:solidFill>
                <a:sym typeface="Wingdings" panose="05000000000000000000" pitchFamily="2" charset="2"/>
              </a:rPr>
              <a:t> </a:t>
            </a:r>
            <a:r>
              <a:rPr lang="en-US" sz="1400" i="1" dirty="0" err="1" smtClean="0">
                <a:solidFill>
                  <a:schemeClr val="accent2"/>
                </a:solidFill>
                <a:sym typeface="Wingdings" panose="05000000000000000000" pitchFamily="2" charset="2"/>
              </a:rPr>
              <a:t>serializzati</a:t>
            </a:r>
            <a:endParaRPr lang="en-US" sz="1400" i="1" dirty="0" smtClean="0">
              <a:solidFill>
                <a:schemeClr val="accent2"/>
              </a:solidFill>
              <a:sym typeface="Wingdings" panose="05000000000000000000" pitchFamily="2" charset="2"/>
            </a:endParaRPr>
          </a:p>
          <a:p>
            <a:pPr marL="2171700" lvl="4" indent="-342900">
              <a:buFontTx/>
              <a:buNone/>
            </a:pPr>
            <a:r>
              <a:rPr lang="en-US" sz="1400" i="1" dirty="0">
                <a:solidFill>
                  <a:schemeClr val="accent2"/>
                </a:solidFill>
                <a:sym typeface="Wingdings" panose="05000000000000000000" pitchFamily="2" charset="2"/>
              </a:rPr>
              <a:t>	</a:t>
            </a:r>
            <a:r>
              <a:rPr lang="en-US" sz="1400" i="1" dirty="0" smtClean="0">
                <a:solidFill>
                  <a:schemeClr val="accent2"/>
                </a:solidFill>
                <a:sym typeface="Wingdings" panose="05000000000000000000" pitchFamily="2" charset="2"/>
              </a:rPr>
              <a:t>	</a:t>
            </a:r>
            <a:r>
              <a:rPr lang="en-US" sz="1400" i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</a:t>
            </a:r>
            <a:r>
              <a:rPr lang="en-US" sz="1400" i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manca</a:t>
            </a:r>
            <a:r>
              <a:rPr lang="en-US" sz="1400" i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sz="1400" i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ancora</a:t>
            </a:r>
            <a:r>
              <a:rPr lang="en-US" sz="1400" i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sz="1400" i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della</a:t>
            </a:r>
            <a:r>
              <a:rPr lang="en-US" sz="1400" i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sz="1400" i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strumentazione</a:t>
            </a:r>
            <a:r>
              <a:rPr lang="en-US" sz="1400" i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per </a:t>
            </a:r>
            <a:r>
              <a:rPr lang="en-US" sz="1400" i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completare</a:t>
            </a:r>
            <a:r>
              <a:rPr lang="en-US" sz="1400" i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sz="1400" i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il</a:t>
            </a:r>
            <a:r>
              <a:rPr lang="en-US" sz="1400" i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set-up</a:t>
            </a:r>
          </a:p>
          <a:p>
            <a:pPr marL="2171700" lvl="4" indent="-342900">
              <a:buFontTx/>
              <a:buNone/>
            </a:pPr>
            <a:endParaRPr lang="en-US" sz="800" i="1" dirty="0">
              <a:solidFill>
                <a:schemeClr val="accent2"/>
              </a:solidFill>
              <a:sym typeface="Wingdings" panose="05000000000000000000" pitchFamily="2" charset="2"/>
            </a:endParaRPr>
          </a:p>
          <a:p>
            <a:pPr marL="2171700" lvl="4" indent="-342900">
              <a:buFontTx/>
              <a:buNone/>
            </a:pPr>
            <a:r>
              <a:rPr lang="en-US" sz="1400" dirty="0" smtClean="0">
                <a:solidFill>
                  <a:schemeClr val="accent2"/>
                </a:solidFill>
              </a:rPr>
              <a:t>	c) </a:t>
            </a:r>
            <a:r>
              <a:rPr lang="en-US" sz="1400" dirty="0" err="1" smtClean="0">
                <a:solidFill>
                  <a:schemeClr val="accent2"/>
                </a:solidFill>
              </a:rPr>
              <a:t>Acquisto</a:t>
            </a:r>
            <a:r>
              <a:rPr lang="en-US" sz="1400" dirty="0" smtClean="0">
                <a:solidFill>
                  <a:schemeClr val="accent2"/>
                </a:solidFill>
              </a:rPr>
              <a:t> di un </a:t>
            </a:r>
            <a:r>
              <a:rPr lang="en-US" sz="1400" dirty="0" err="1" smtClean="0">
                <a:solidFill>
                  <a:schemeClr val="accent2"/>
                </a:solidFill>
              </a:rPr>
              <a:t>nuovo</a:t>
            </a:r>
            <a:r>
              <a:rPr lang="en-US" sz="1400" dirty="0" smtClean="0">
                <a:solidFill>
                  <a:schemeClr val="accent2"/>
                </a:solidFill>
              </a:rPr>
              <a:t> </a:t>
            </a:r>
            <a:r>
              <a:rPr lang="en-US" sz="1400" dirty="0" err="1" smtClean="0">
                <a:solidFill>
                  <a:schemeClr val="accent2"/>
                </a:solidFill>
              </a:rPr>
              <a:t>importante</a:t>
            </a:r>
            <a:r>
              <a:rPr lang="en-US" sz="1400" dirty="0" smtClean="0">
                <a:solidFill>
                  <a:schemeClr val="accent2"/>
                </a:solidFill>
              </a:rPr>
              <a:t> </a:t>
            </a:r>
            <a:r>
              <a:rPr lang="en-US" sz="1400" dirty="0" err="1" smtClean="0">
                <a:solidFill>
                  <a:schemeClr val="accent2"/>
                </a:solidFill>
              </a:rPr>
              <a:t>pacchetto</a:t>
            </a:r>
            <a:r>
              <a:rPr lang="en-US" sz="1400" dirty="0" smtClean="0">
                <a:solidFill>
                  <a:schemeClr val="accent2"/>
                </a:solidFill>
              </a:rPr>
              <a:t> software</a:t>
            </a:r>
            <a:endParaRPr lang="en-US" sz="1400" dirty="0">
              <a:solidFill>
                <a:schemeClr val="accent2"/>
              </a:solidFill>
            </a:endParaRPr>
          </a:p>
          <a:p>
            <a:pPr marL="2171700" lvl="4" indent="-342900">
              <a:buNone/>
            </a:pPr>
            <a:r>
              <a:rPr lang="en-US" sz="1400" dirty="0">
                <a:solidFill>
                  <a:schemeClr val="accent2"/>
                </a:solidFill>
              </a:rPr>
              <a:t>	</a:t>
            </a:r>
            <a:r>
              <a:rPr lang="en-US" sz="1400" dirty="0">
                <a:solidFill>
                  <a:srgbClr val="FF0000"/>
                </a:solidFill>
                <a:sym typeface="Wingdings" pitchFamily="2" charset="2"/>
              </a:rPr>
              <a:t> 	</a:t>
            </a:r>
            <a:r>
              <a:rPr lang="en-US" sz="1400" dirty="0" err="1" smtClean="0">
                <a:solidFill>
                  <a:srgbClr val="FF0000"/>
                </a:solidFill>
                <a:sym typeface="Wingdings" pitchFamily="2" charset="2"/>
              </a:rPr>
              <a:t>Acquistata</a:t>
            </a:r>
            <a:r>
              <a:rPr lang="en-US" sz="1400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  <a:sym typeface="Wingdings" pitchFamily="2" charset="2"/>
              </a:rPr>
              <a:t>una</a:t>
            </a:r>
            <a:r>
              <a:rPr lang="en-US" sz="1400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  <a:sym typeface="Wingdings" pitchFamily="2" charset="2"/>
              </a:rPr>
              <a:t>licenza</a:t>
            </a:r>
            <a:r>
              <a:rPr lang="en-US" sz="1400" dirty="0">
                <a:solidFill>
                  <a:srgbClr val="FF0000"/>
                </a:solidFill>
                <a:sym typeface="Wingdings" pitchFamily="2" charset="2"/>
              </a:rPr>
              <a:t> di </a:t>
            </a:r>
            <a:r>
              <a:rPr lang="en-US" sz="1400" b="1" dirty="0" err="1">
                <a:solidFill>
                  <a:srgbClr val="FF0000"/>
                </a:solidFill>
                <a:sym typeface="Wingdings" pitchFamily="2" charset="2"/>
              </a:rPr>
              <a:t>Ansys</a:t>
            </a:r>
            <a:r>
              <a:rPr lang="en-US" sz="1400" b="1" dirty="0">
                <a:solidFill>
                  <a:srgbClr val="FF0000"/>
                </a:solidFill>
                <a:sym typeface="Wingdings" pitchFamily="2" charset="2"/>
              </a:rPr>
              <a:t> Academic Research </a:t>
            </a:r>
            <a:r>
              <a:rPr lang="en-US" sz="1400" b="1" dirty="0" smtClean="0">
                <a:solidFill>
                  <a:srgbClr val="FF0000"/>
                </a:solidFill>
                <a:sym typeface="Wingdings" pitchFamily="2" charset="2"/>
              </a:rPr>
              <a:t>HF</a:t>
            </a:r>
          </a:p>
          <a:p>
            <a:pPr marL="2171700" lvl="4" indent="-342900">
              <a:buNone/>
            </a:pPr>
            <a:r>
              <a:rPr lang="en-US" sz="1400" b="1" dirty="0">
                <a:solidFill>
                  <a:srgbClr val="FF0000"/>
                </a:solidFill>
                <a:sym typeface="Wingdings" pitchFamily="2" charset="2"/>
              </a:rPr>
              <a:t>	</a:t>
            </a:r>
            <a:r>
              <a:rPr lang="en-US" sz="14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	</a:t>
            </a:r>
            <a:r>
              <a:rPr lang="en-US" sz="1400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Razionalizzati</a:t>
            </a:r>
            <a:r>
              <a:rPr lang="en-US" sz="1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gli</a:t>
            </a:r>
            <a:r>
              <a:rPr lang="en-US" sz="1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altri</a:t>
            </a:r>
            <a:r>
              <a:rPr lang="en-US" sz="1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 software di </a:t>
            </a:r>
            <a:r>
              <a:rPr lang="en-US" sz="1400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uso</a:t>
            </a:r>
            <a:r>
              <a:rPr lang="en-US" sz="1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comune</a:t>
            </a:r>
            <a:r>
              <a:rPr lang="en-US" sz="1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 (</a:t>
            </a:r>
            <a:r>
              <a:rPr lang="en-US" sz="1400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Europractice</a:t>
            </a:r>
            <a:r>
              <a:rPr lang="en-US" sz="1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 etc..)</a:t>
            </a:r>
            <a:endParaRPr lang="en-US" sz="1400" dirty="0">
              <a:sym typeface="Wingdings" pitchFamily="2" charset="2"/>
            </a:endParaRPr>
          </a:p>
          <a:p>
            <a:pPr marL="2171700" lvl="4" indent="-342900">
              <a:buFontTx/>
              <a:buNone/>
            </a:pPr>
            <a:r>
              <a:rPr lang="en-US" sz="1400" dirty="0">
                <a:solidFill>
                  <a:schemeClr val="accent2"/>
                </a:solidFill>
              </a:rPr>
              <a:t>	</a:t>
            </a:r>
            <a:r>
              <a:rPr lang="en-US" sz="800" dirty="0">
                <a:solidFill>
                  <a:schemeClr val="accent2"/>
                </a:solidFill>
              </a:rPr>
              <a:t>	</a:t>
            </a:r>
            <a:endParaRPr lang="en-US" sz="800" i="1" dirty="0" smtClean="0">
              <a:solidFill>
                <a:schemeClr val="accent2"/>
              </a:solidFill>
              <a:sym typeface="Wingdings" panose="05000000000000000000" pitchFamily="2" charset="2"/>
            </a:endParaRPr>
          </a:p>
          <a:p>
            <a:pPr marL="2171700" lvl="4" indent="-342900">
              <a:buFontTx/>
              <a:buNone/>
            </a:pPr>
            <a:r>
              <a:rPr lang="en-US" sz="1400" dirty="0" smtClean="0">
                <a:solidFill>
                  <a:schemeClr val="accent2"/>
                </a:solidFill>
              </a:rPr>
              <a:t>	d) </a:t>
            </a:r>
            <a:r>
              <a:rPr lang="en-US" sz="1400" dirty="0" err="1" smtClean="0">
                <a:solidFill>
                  <a:schemeClr val="accent2"/>
                </a:solidFill>
              </a:rPr>
              <a:t>Riorganizzazione</a:t>
            </a:r>
            <a:r>
              <a:rPr lang="en-US" sz="1400" dirty="0" smtClean="0">
                <a:solidFill>
                  <a:schemeClr val="accent2"/>
                </a:solidFill>
              </a:rPr>
              <a:t> </a:t>
            </a:r>
            <a:r>
              <a:rPr lang="en-US" sz="1400" dirty="0" err="1" smtClean="0">
                <a:solidFill>
                  <a:schemeClr val="accent2"/>
                </a:solidFill>
              </a:rPr>
              <a:t>degli</a:t>
            </a:r>
            <a:r>
              <a:rPr lang="en-US" sz="1400" dirty="0" smtClean="0">
                <a:solidFill>
                  <a:schemeClr val="accent2"/>
                </a:solidFill>
              </a:rPr>
              <a:t> </a:t>
            </a:r>
            <a:r>
              <a:rPr lang="en-US" sz="1400" dirty="0" err="1" smtClean="0">
                <a:solidFill>
                  <a:schemeClr val="accent2"/>
                </a:solidFill>
              </a:rPr>
              <a:t>spazi</a:t>
            </a:r>
            <a:r>
              <a:rPr lang="en-US" sz="1400" dirty="0" smtClean="0">
                <a:solidFill>
                  <a:schemeClr val="accent2"/>
                </a:solidFill>
              </a:rPr>
              <a:t> </a:t>
            </a:r>
            <a:r>
              <a:rPr lang="en-US" sz="1400" dirty="0" err="1" smtClean="0">
                <a:solidFill>
                  <a:schemeClr val="accent2"/>
                </a:solidFill>
              </a:rPr>
              <a:t>adiacenti</a:t>
            </a:r>
            <a:r>
              <a:rPr lang="en-US" sz="1400" dirty="0" smtClean="0">
                <a:solidFill>
                  <a:schemeClr val="accent2"/>
                </a:solidFill>
              </a:rPr>
              <a:t> </a:t>
            </a:r>
            <a:r>
              <a:rPr lang="en-US" sz="1400" dirty="0" err="1" smtClean="0">
                <a:solidFill>
                  <a:schemeClr val="accent2"/>
                </a:solidFill>
              </a:rPr>
              <a:t>alla</a:t>
            </a:r>
            <a:r>
              <a:rPr lang="en-US" sz="1400" dirty="0" smtClean="0">
                <a:solidFill>
                  <a:schemeClr val="accent2"/>
                </a:solidFill>
              </a:rPr>
              <a:t> Camera Bianca </a:t>
            </a:r>
            <a:endParaRPr lang="en-US" sz="1400" dirty="0">
              <a:solidFill>
                <a:schemeClr val="accent2"/>
              </a:solidFill>
            </a:endParaRPr>
          </a:p>
          <a:p>
            <a:pPr marL="2171700" lvl="4" indent="-342900">
              <a:buNone/>
            </a:pPr>
            <a:r>
              <a:rPr lang="en-US" sz="1400" dirty="0">
                <a:solidFill>
                  <a:schemeClr val="accent2"/>
                </a:solidFill>
              </a:rPr>
              <a:t>	</a:t>
            </a:r>
            <a:r>
              <a:rPr lang="en-US" sz="1400" dirty="0">
                <a:solidFill>
                  <a:srgbClr val="FF0000"/>
                </a:solidFill>
                <a:sym typeface="Wingdings" pitchFamily="2" charset="2"/>
              </a:rPr>
              <a:t> 	</a:t>
            </a:r>
            <a:r>
              <a:rPr lang="en-US" sz="1400" dirty="0" err="1" smtClean="0">
                <a:solidFill>
                  <a:srgbClr val="FF0000"/>
                </a:solidFill>
                <a:sym typeface="Wingdings" pitchFamily="2" charset="2"/>
              </a:rPr>
              <a:t>Allargamento</a:t>
            </a:r>
            <a:r>
              <a:rPr lang="en-US" sz="1400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  <a:sym typeface="Wingdings" pitchFamily="2" charset="2"/>
              </a:rPr>
              <a:t>dell’area</a:t>
            </a:r>
            <a:r>
              <a:rPr lang="en-US" sz="1400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  <a:sym typeface="Wingdings" pitchFamily="2" charset="2"/>
              </a:rPr>
              <a:t>sperimentale</a:t>
            </a:r>
            <a:endParaRPr lang="en-US" sz="1400" dirty="0" smtClean="0">
              <a:solidFill>
                <a:srgbClr val="FF0000"/>
              </a:solidFill>
              <a:sym typeface="Wingdings" pitchFamily="2" charset="2"/>
            </a:endParaRPr>
          </a:p>
          <a:p>
            <a:pPr marL="2171700" lvl="4" indent="-342900">
              <a:buNone/>
            </a:pPr>
            <a:r>
              <a:rPr lang="en-US" sz="1400" dirty="0">
                <a:solidFill>
                  <a:srgbClr val="FF0000"/>
                </a:solidFill>
                <a:sym typeface="Wingdings" pitchFamily="2" charset="2"/>
              </a:rPr>
              <a:t>	</a:t>
            </a:r>
            <a:r>
              <a:rPr lang="en-US" sz="1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	</a:t>
            </a:r>
            <a:r>
              <a:rPr lang="en-US" sz="1400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Istallazione</a:t>
            </a:r>
            <a:r>
              <a:rPr lang="en-US" sz="1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della</a:t>
            </a:r>
            <a:r>
              <a:rPr lang="en-US" sz="1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Gabbia</a:t>
            </a:r>
            <a:r>
              <a:rPr lang="en-US" sz="1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 di Faraday  (work in progress)</a:t>
            </a:r>
            <a:endParaRPr lang="en-US" sz="1600" dirty="0">
              <a:sym typeface="Wingdings" panose="05000000000000000000" pitchFamily="2" charset="2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9F39F8-6684-42CB-9C84-50F1BD944FE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smtClean="0"/>
              <a:t>CDS Milano – 9 Luglio 2014</a:t>
            </a:r>
            <a:endParaRPr lang="en-US" sz="1400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950200" cy="533400"/>
          </a:xfrm>
        </p:spPr>
        <p:txBody>
          <a:bodyPr/>
          <a:lstStyle/>
          <a:p>
            <a:r>
              <a:rPr lang="en-US" sz="2800" dirty="0" err="1"/>
              <a:t>Servizio</a:t>
            </a:r>
            <a:r>
              <a:rPr lang="en-US" sz="2800" dirty="0"/>
              <a:t> </a:t>
            </a:r>
            <a:r>
              <a:rPr lang="en-US" sz="2800" dirty="0" err="1"/>
              <a:t>di</a:t>
            </a:r>
            <a:r>
              <a:rPr lang="en-US" sz="2800" dirty="0"/>
              <a:t> </a:t>
            </a:r>
            <a:r>
              <a:rPr lang="en-US" sz="2800" dirty="0" err="1"/>
              <a:t>Elettronica</a:t>
            </a:r>
            <a:endParaRPr lang="en-US" sz="2800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685800"/>
            <a:ext cx="8991600" cy="5943600"/>
          </a:xfrm>
        </p:spPr>
        <p:txBody>
          <a:bodyPr/>
          <a:lstStyle/>
          <a:p>
            <a:pPr marL="0" indent="0">
              <a:buNone/>
            </a:pPr>
            <a:r>
              <a:rPr lang="en-US" dirty="0" err="1" smtClean="0">
                <a:solidFill>
                  <a:schemeClr val="accent2"/>
                </a:solidFill>
              </a:rPr>
              <a:t>Informazioni</a:t>
            </a:r>
            <a:r>
              <a:rPr lang="en-US" dirty="0" smtClean="0">
                <a:solidFill>
                  <a:schemeClr val="accent2"/>
                </a:solidFill>
              </a:rPr>
              <a:t>: software </a:t>
            </a:r>
            <a:r>
              <a:rPr lang="it-IT" dirty="0" smtClean="0">
                <a:solidFill>
                  <a:schemeClr val="accent2"/>
                </a:solidFill>
              </a:rPr>
              <a:t>Ansys </a:t>
            </a:r>
            <a:r>
              <a:rPr lang="it-IT" dirty="0">
                <a:solidFill>
                  <a:schemeClr val="accent2"/>
                </a:solidFill>
              </a:rPr>
              <a:t>Academic Research </a:t>
            </a:r>
            <a:r>
              <a:rPr lang="it-IT" dirty="0" smtClean="0">
                <a:solidFill>
                  <a:schemeClr val="accent2"/>
                </a:solidFill>
              </a:rPr>
              <a:t>HF</a:t>
            </a:r>
          </a:p>
          <a:p>
            <a:pPr marL="0" indent="0">
              <a:buNone/>
            </a:pPr>
            <a:endParaRPr lang="it-IT" sz="800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it-IT" sz="1600" dirty="0" smtClean="0">
                <a:solidFill>
                  <a:schemeClr val="accent2"/>
                </a:solidFill>
              </a:rPr>
              <a:t>La suite di </a:t>
            </a:r>
            <a:r>
              <a:rPr lang="it-IT" sz="1600" dirty="0">
                <a:solidFill>
                  <a:schemeClr val="accent2"/>
                </a:solidFill>
              </a:rPr>
              <a:t>simulazione Elettronica/Elettromagnetica di </a:t>
            </a:r>
            <a:r>
              <a:rPr lang="it-IT" sz="1600" dirty="0" smtClean="0">
                <a:solidFill>
                  <a:schemeClr val="accent2"/>
                </a:solidFill>
              </a:rPr>
              <a:t>HF </a:t>
            </a:r>
            <a:r>
              <a:rPr lang="it-IT" sz="1600" dirty="0">
                <a:solidFill>
                  <a:schemeClr val="accent2"/>
                </a:solidFill>
              </a:rPr>
              <a:t>comprende tutti i tools di simulazione ed in particolare:</a:t>
            </a:r>
          </a:p>
          <a:p>
            <a:pPr marL="0" indent="0">
              <a:buNone/>
            </a:pPr>
            <a:r>
              <a:rPr lang="it-IT" sz="1600" dirty="0" smtClean="0">
                <a:solidFill>
                  <a:schemeClr val="accent2"/>
                </a:solidFill>
              </a:rPr>
              <a:t>	Siwave </a:t>
            </a:r>
            <a:r>
              <a:rPr lang="it-IT" sz="1600" dirty="0">
                <a:solidFill>
                  <a:schemeClr val="accent2"/>
                </a:solidFill>
              </a:rPr>
              <a:t>per l'analisi PCB</a:t>
            </a:r>
          </a:p>
          <a:p>
            <a:pPr marL="0" indent="0">
              <a:buNone/>
            </a:pPr>
            <a:r>
              <a:rPr lang="it-IT" sz="1600" dirty="0" smtClean="0">
                <a:solidFill>
                  <a:schemeClr val="accent2"/>
                </a:solidFill>
              </a:rPr>
              <a:t>	Designer </a:t>
            </a:r>
            <a:r>
              <a:rPr lang="it-IT" sz="1600" dirty="0">
                <a:solidFill>
                  <a:schemeClr val="accent2"/>
                </a:solidFill>
              </a:rPr>
              <a:t>per l'analisi signal integrity</a:t>
            </a:r>
          </a:p>
          <a:p>
            <a:pPr marL="0" indent="0">
              <a:buNone/>
            </a:pPr>
            <a:r>
              <a:rPr lang="it-IT" sz="1600" dirty="0" smtClean="0">
                <a:solidFill>
                  <a:schemeClr val="accent2"/>
                </a:solidFill>
              </a:rPr>
              <a:t>	HFSS </a:t>
            </a:r>
            <a:r>
              <a:rPr lang="it-IT" sz="1600" dirty="0">
                <a:solidFill>
                  <a:schemeClr val="accent2"/>
                </a:solidFill>
              </a:rPr>
              <a:t>per analisi 3D (</a:t>
            </a:r>
            <a:r>
              <a:rPr lang="it-IT" sz="1600" dirty="0"/>
              <a:t>incluse cavità e RF</a:t>
            </a:r>
            <a:r>
              <a:rPr lang="it-IT" sz="1600" dirty="0">
                <a:solidFill>
                  <a:schemeClr val="accent2"/>
                </a:solidFill>
              </a:rPr>
              <a:t>)</a:t>
            </a:r>
          </a:p>
          <a:p>
            <a:pPr marL="0" indent="0">
              <a:buNone/>
            </a:pPr>
            <a:r>
              <a:rPr lang="it-IT" sz="1600" dirty="0" smtClean="0">
                <a:solidFill>
                  <a:schemeClr val="accent2"/>
                </a:solidFill>
              </a:rPr>
              <a:t>	Q3D </a:t>
            </a:r>
            <a:r>
              <a:rPr lang="it-IT" sz="1600" dirty="0">
                <a:solidFill>
                  <a:schemeClr val="accent2"/>
                </a:solidFill>
              </a:rPr>
              <a:t>per analisi quasistatiche (ad esempio cavi e connettori)</a:t>
            </a:r>
          </a:p>
          <a:p>
            <a:pPr marL="0" indent="0">
              <a:buNone/>
            </a:pPr>
            <a:r>
              <a:rPr lang="it-IT" sz="1600" dirty="0" smtClean="0">
                <a:solidFill>
                  <a:schemeClr val="accent2"/>
                </a:solidFill>
              </a:rPr>
              <a:t>	Import </a:t>
            </a:r>
            <a:r>
              <a:rPr lang="it-IT" sz="1600" dirty="0">
                <a:solidFill>
                  <a:schemeClr val="accent2"/>
                </a:solidFill>
              </a:rPr>
              <a:t>da tools di layout</a:t>
            </a:r>
          </a:p>
          <a:p>
            <a:pPr marL="0" indent="0">
              <a:buNone/>
            </a:pPr>
            <a:r>
              <a:rPr lang="it-IT" sz="1600" dirty="0" smtClean="0">
                <a:solidFill>
                  <a:schemeClr val="accent2"/>
                </a:solidFill>
              </a:rPr>
              <a:t>	Multiprocessore</a:t>
            </a:r>
            <a:endParaRPr lang="it-IT" sz="1600" dirty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it-IT" sz="1600" dirty="0" smtClean="0">
                <a:solidFill>
                  <a:schemeClr val="accent2"/>
                </a:solidFill>
              </a:rPr>
              <a:t>	Ottimizzatore</a:t>
            </a:r>
            <a:endParaRPr lang="en-US" sz="1600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it-IT" sz="800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it-IT" sz="1600" dirty="0" smtClean="0">
                <a:solidFill>
                  <a:schemeClr val="accent2"/>
                </a:solidFill>
              </a:rPr>
              <a:t>Costo di 1 licenza perpetua di rete: 8500€	</a:t>
            </a:r>
            <a:r>
              <a:rPr lang="it-IT" sz="1400" i="1" dirty="0" smtClean="0">
                <a:solidFill>
                  <a:schemeClr val="accent2"/>
                </a:solidFill>
                <a:sym typeface="Wingdings" panose="05000000000000000000" pitchFamily="2" charset="2"/>
              </a:rPr>
              <a:t> Interamente coperto dalla Direzione</a:t>
            </a:r>
            <a:endParaRPr lang="it-IT" sz="1400" i="1" dirty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it-IT" sz="1600" dirty="0" smtClean="0">
                <a:solidFill>
                  <a:schemeClr val="accent2"/>
                </a:solidFill>
              </a:rPr>
              <a:t>	La licenza </a:t>
            </a:r>
            <a:r>
              <a:rPr lang="it-IT" sz="1600" dirty="0" smtClean="0"/>
              <a:t>condivisibile </a:t>
            </a:r>
            <a:r>
              <a:rPr lang="it-IT" sz="1600" dirty="0"/>
              <a:t>tra piu utenti nel raggio di </a:t>
            </a:r>
            <a:r>
              <a:rPr lang="it-IT" sz="1600" dirty="0" smtClean="0"/>
              <a:t>10miglia</a:t>
            </a:r>
            <a:endParaRPr lang="it-IT" sz="1600" dirty="0"/>
          </a:p>
          <a:p>
            <a:pPr marL="0" indent="0">
              <a:buNone/>
            </a:pPr>
            <a:r>
              <a:rPr lang="it-IT" sz="1600" dirty="0" smtClean="0">
                <a:solidFill>
                  <a:schemeClr val="accent2"/>
                </a:solidFill>
              </a:rPr>
              <a:t>	Costo comprende 1 </a:t>
            </a:r>
            <a:r>
              <a:rPr lang="it-IT" sz="1600" dirty="0">
                <a:solidFill>
                  <a:schemeClr val="accent2"/>
                </a:solidFill>
              </a:rPr>
              <a:t>anno di supporto tecnico e </a:t>
            </a:r>
            <a:r>
              <a:rPr lang="it-IT" sz="1600" dirty="0" smtClean="0">
                <a:solidFill>
                  <a:schemeClr val="accent2"/>
                </a:solidFill>
              </a:rPr>
              <a:t>manutenzione</a:t>
            </a:r>
          </a:p>
          <a:p>
            <a:pPr marL="0" indent="0">
              <a:buNone/>
            </a:pPr>
            <a:r>
              <a:rPr lang="it-IT" sz="1600" dirty="0">
                <a:solidFill>
                  <a:schemeClr val="accent2"/>
                </a:solidFill>
              </a:rPr>
              <a:t>	</a:t>
            </a:r>
            <a:r>
              <a:rPr lang="it-IT" sz="1600" dirty="0" smtClean="0">
                <a:solidFill>
                  <a:schemeClr val="accent2"/>
                </a:solidFill>
                <a:sym typeface="Wingdings" panose="05000000000000000000" pitchFamily="2" charset="2"/>
              </a:rPr>
              <a:t></a:t>
            </a:r>
            <a:r>
              <a:rPr lang="it-IT" sz="1600" dirty="0" smtClean="0">
                <a:solidFill>
                  <a:schemeClr val="accent2"/>
                </a:solidFill>
              </a:rPr>
              <a:t> Per i prossimi </a:t>
            </a:r>
            <a:r>
              <a:rPr lang="it-IT" sz="1600" dirty="0">
                <a:solidFill>
                  <a:schemeClr val="accent2"/>
                </a:solidFill>
              </a:rPr>
              <a:t>anni </a:t>
            </a:r>
            <a:r>
              <a:rPr lang="it-IT" sz="1600" dirty="0" smtClean="0">
                <a:solidFill>
                  <a:schemeClr val="accent2"/>
                </a:solidFill>
              </a:rPr>
              <a:t>il </a:t>
            </a:r>
            <a:r>
              <a:rPr lang="it-IT" sz="1600" dirty="0">
                <a:solidFill>
                  <a:schemeClr val="accent2"/>
                </a:solidFill>
              </a:rPr>
              <a:t>costo </a:t>
            </a:r>
            <a:r>
              <a:rPr lang="it-IT" sz="1600" dirty="0" smtClean="0">
                <a:solidFill>
                  <a:schemeClr val="accent2"/>
                </a:solidFill>
              </a:rPr>
              <a:t>della </a:t>
            </a:r>
            <a:r>
              <a:rPr lang="it-IT" sz="1600" dirty="0">
                <a:solidFill>
                  <a:schemeClr val="accent2"/>
                </a:solidFill>
              </a:rPr>
              <a:t>manutenzione e supporto tecnico è di </a:t>
            </a:r>
            <a:r>
              <a:rPr lang="it-IT" sz="1600" dirty="0" smtClean="0">
                <a:solidFill>
                  <a:schemeClr val="accent2"/>
                </a:solidFill>
              </a:rPr>
              <a:t>1400</a:t>
            </a:r>
            <a:r>
              <a:rPr lang="it-IT" sz="1600" dirty="0">
                <a:solidFill>
                  <a:schemeClr val="accent2"/>
                </a:solidFill>
              </a:rPr>
              <a:t>€.</a:t>
            </a:r>
          </a:p>
          <a:p>
            <a:pPr marL="0" indent="0">
              <a:buNone/>
            </a:pPr>
            <a:endParaRPr lang="it-IT" sz="800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it-IT" sz="1600" dirty="0" smtClean="0">
                <a:solidFill>
                  <a:schemeClr val="accent2"/>
                </a:solidFill>
              </a:rPr>
              <a:t>	</a:t>
            </a:r>
            <a:r>
              <a:rPr lang="it-IT" sz="1600" i="1" dirty="0" smtClean="0">
                <a:solidFill>
                  <a:schemeClr val="accent2"/>
                </a:solidFill>
              </a:rPr>
              <a:t>Citando </a:t>
            </a:r>
            <a:r>
              <a:rPr lang="it-IT" sz="1600" i="1" dirty="0">
                <a:solidFill>
                  <a:schemeClr val="accent2"/>
                </a:solidFill>
              </a:rPr>
              <a:t>ANSYS</a:t>
            </a:r>
            <a:r>
              <a:rPr lang="it-IT" sz="1600" i="1" dirty="0" smtClean="0">
                <a:solidFill>
                  <a:schemeClr val="accent2"/>
                </a:solidFill>
              </a:rPr>
              <a:t>:</a:t>
            </a:r>
          </a:p>
          <a:p>
            <a:pPr marL="0" indent="0">
              <a:buNone/>
            </a:pPr>
            <a:r>
              <a:rPr lang="it-IT" sz="1600" i="1" dirty="0">
                <a:solidFill>
                  <a:schemeClr val="accent2"/>
                </a:solidFill>
              </a:rPr>
              <a:t>	</a:t>
            </a:r>
            <a:r>
              <a:rPr lang="it-IT" sz="1600" i="1" dirty="0" smtClean="0">
                <a:solidFill>
                  <a:schemeClr val="accent2"/>
                </a:solidFill>
              </a:rPr>
              <a:t>« .......Attualmente rappresenta </a:t>
            </a:r>
            <a:r>
              <a:rPr lang="it-IT" sz="1600" i="1" dirty="0">
                <a:solidFill>
                  <a:schemeClr val="accent2"/>
                </a:solidFill>
              </a:rPr>
              <a:t>la suite piu completa e performante presente sul </a:t>
            </a:r>
            <a:r>
              <a:rPr lang="it-IT" sz="1600" i="1" dirty="0" smtClean="0">
                <a:solidFill>
                  <a:schemeClr val="accent2"/>
                </a:solidFill>
              </a:rPr>
              <a:t>	mercato </a:t>
            </a:r>
            <a:r>
              <a:rPr lang="it-IT" sz="1600" i="1" dirty="0">
                <a:solidFill>
                  <a:schemeClr val="accent2"/>
                </a:solidFill>
              </a:rPr>
              <a:t>della </a:t>
            </a:r>
            <a:r>
              <a:rPr lang="it-IT" sz="1600" i="1" dirty="0" smtClean="0">
                <a:solidFill>
                  <a:schemeClr val="accent2"/>
                </a:solidFill>
              </a:rPr>
              <a:t>simulazione ......»</a:t>
            </a:r>
            <a:endParaRPr lang="en-US" sz="1600" i="1" dirty="0" smtClean="0">
              <a:solidFill>
                <a:schemeClr val="accent2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9F39F8-6684-42CB-9C84-50F1BD944FE4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2812" y="1905000"/>
            <a:ext cx="2245809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4063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smtClean="0"/>
              <a:t>CDS Milano – 9 Luglio 2014</a:t>
            </a:r>
            <a:endParaRPr lang="en-US" sz="1400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950200" cy="533400"/>
          </a:xfrm>
        </p:spPr>
        <p:txBody>
          <a:bodyPr/>
          <a:lstStyle/>
          <a:p>
            <a:r>
              <a:rPr lang="en-US" sz="2800" dirty="0" err="1"/>
              <a:t>Servizio</a:t>
            </a:r>
            <a:r>
              <a:rPr lang="en-US" sz="2800" dirty="0"/>
              <a:t> </a:t>
            </a:r>
            <a:r>
              <a:rPr lang="en-US" sz="2800" dirty="0" err="1"/>
              <a:t>di</a:t>
            </a:r>
            <a:r>
              <a:rPr lang="en-US" sz="2800" dirty="0"/>
              <a:t> </a:t>
            </a:r>
            <a:r>
              <a:rPr lang="en-US" sz="2800" dirty="0" err="1"/>
              <a:t>Elettronica</a:t>
            </a:r>
            <a:endParaRPr lang="en-US" sz="2800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685800"/>
            <a:ext cx="8991600" cy="5943600"/>
          </a:xfrm>
        </p:spPr>
        <p:txBody>
          <a:bodyPr/>
          <a:lstStyle/>
          <a:p>
            <a:pPr marL="457200" indent="-457200">
              <a:buFont typeface="Wingdings" pitchFamily="2" charset="2"/>
              <a:buAutoNum type="arabicPeriod" startAt="2"/>
            </a:pPr>
            <a:r>
              <a:rPr lang="en-US" dirty="0" err="1">
                <a:solidFill>
                  <a:schemeClr val="accent2"/>
                </a:solidFill>
              </a:rPr>
              <a:t>Strumentazione</a:t>
            </a:r>
            <a:r>
              <a:rPr lang="en-US" dirty="0">
                <a:solidFill>
                  <a:schemeClr val="accent2"/>
                </a:solidFill>
              </a:rPr>
              <a:t>/</a:t>
            </a:r>
            <a:r>
              <a:rPr lang="en-US" dirty="0" err="1">
                <a:solidFill>
                  <a:schemeClr val="accent2"/>
                </a:solidFill>
              </a:rPr>
              <a:t>Attrezzature</a:t>
            </a:r>
            <a:r>
              <a:rPr lang="en-US" dirty="0">
                <a:solidFill>
                  <a:schemeClr val="accent2"/>
                </a:solidFill>
              </a:rPr>
              <a:t>, </a:t>
            </a:r>
            <a:r>
              <a:rPr lang="en-US" dirty="0" err="1">
                <a:solidFill>
                  <a:schemeClr val="accent2"/>
                </a:solidFill>
              </a:rPr>
              <a:t>capacita</a:t>
            </a:r>
            <a:r>
              <a:rPr lang="en-US" dirty="0">
                <a:solidFill>
                  <a:schemeClr val="accent2"/>
                </a:solidFill>
              </a:rPr>
              <a:t>’ di </a:t>
            </a:r>
            <a:r>
              <a:rPr lang="en-US" dirty="0" err="1">
                <a:solidFill>
                  <a:schemeClr val="accent2"/>
                </a:solidFill>
              </a:rPr>
              <a:t>calcolo</a:t>
            </a:r>
            <a:r>
              <a:rPr lang="en-US" dirty="0">
                <a:solidFill>
                  <a:schemeClr val="accent2"/>
                </a:solidFill>
              </a:rPr>
              <a:t> e </a:t>
            </a:r>
            <a:r>
              <a:rPr lang="en-US" dirty="0" smtClean="0">
                <a:solidFill>
                  <a:schemeClr val="accent2"/>
                </a:solidFill>
              </a:rPr>
              <a:t>software (2 di 2):</a:t>
            </a:r>
            <a:endParaRPr lang="en-US" dirty="0">
              <a:solidFill>
                <a:schemeClr val="accent2"/>
              </a:solidFill>
            </a:endParaRPr>
          </a:p>
          <a:p>
            <a:pPr marL="457200" indent="-457200">
              <a:buFont typeface="Wingdings" pitchFamily="2" charset="2"/>
              <a:buNone/>
            </a:pPr>
            <a:endParaRPr lang="en-US" sz="800" dirty="0">
              <a:solidFill>
                <a:schemeClr val="accent2"/>
              </a:solidFill>
            </a:endParaRPr>
          </a:p>
          <a:p>
            <a:pPr marL="457200" indent="-457200">
              <a:buFontTx/>
              <a:buChar char="-"/>
            </a:pPr>
            <a:r>
              <a:rPr lang="en-US" sz="1800" dirty="0" err="1" smtClean="0">
                <a:solidFill>
                  <a:schemeClr val="accent2"/>
                </a:solidFill>
              </a:rPr>
              <a:t>Nel</a:t>
            </a:r>
            <a:r>
              <a:rPr lang="en-US" sz="1800" dirty="0" smtClean="0">
                <a:solidFill>
                  <a:schemeClr val="accent2"/>
                </a:solidFill>
              </a:rPr>
              <a:t> 2015</a:t>
            </a:r>
            <a:r>
              <a:rPr lang="en-US" sz="1800" dirty="0">
                <a:solidFill>
                  <a:schemeClr val="accent2"/>
                </a:solidFill>
              </a:rPr>
              <a:t>	</a:t>
            </a:r>
            <a:r>
              <a:rPr lang="en-US" sz="1600" dirty="0" smtClean="0">
                <a:solidFill>
                  <a:schemeClr val="accent2"/>
                </a:solidFill>
              </a:rPr>
              <a:t>a) </a:t>
            </a:r>
            <a:r>
              <a:rPr lang="en-US" sz="1600" dirty="0" err="1" smtClean="0">
                <a:solidFill>
                  <a:schemeClr val="accent2"/>
                </a:solidFill>
              </a:rPr>
              <a:t>Sostituzione</a:t>
            </a:r>
            <a:r>
              <a:rPr lang="en-US" sz="1600" dirty="0" smtClean="0">
                <a:solidFill>
                  <a:schemeClr val="accent2"/>
                </a:solidFill>
              </a:rPr>
              <a:t> di </a:t>
            </a:r>
            <a:r>
              <a:rPr lang="en-US" sz="1600" dirty="0" err="1" smtClean="0">
                <a:solidFill>
                  <a:schemeClr val="accent2"/>
                </a:solidFill>
              </a:rPr>
              <a:t>strumenti</a:t>
            </a:r>
            <a:r>
              <a:rPr lang="en-US" sz="1600" dirty="0" smtClean="0">
                <a:solidFill>
                  <a:schemeClr val="accent2"/>
                </a:solidFill>
              </a:rPr>
              <a:t> </a:t>
            </a:r>
            <a:r>
              <a:rPr lang="en-US" sz="1600" dirty="0" err="1" smtClean="0">
                <a:solidFill>
                  <a:schemeClr val="accent2"/>
                </a:solidFill>
              </a:rPr>
              <a:t>obsoleti</a:t>
            </a:r>
            <a:r>
              <a:rPr lang="en-US" sz="1600" dirty="0" smtClean="0">
                <a:solidFill>
                  <a:schemeClr val="accent2"/>
                </a:solidFill>
              </a:rPr>
              <a:t>/</a:t>
            </a:r>
            <a:r>
              <a:rPr lang="en-US" sz="1600" dirty="0" err="1" smtClean="0">
                <a:solidFill>
                  <a:schemeClr val="accent2"/>
                </a:solidFill>
              </a:rPr>
              <a:t>guasti</a:t>
            </a:r>
            <a:endParaRPr lang="en-US" sz="1600" dirty="0">
              <a:solidFill>
                <a:schemeClr val="accent2"/>
              </a:solidFill>
            </a:endParaRPr>
          </a:p>
          <a:p>
            <a:pPr marL="2171700" lvl="4" indent="-342900">
              <a:buNone/>
            </a:pPr>
            <a:r>
              <a:rPr lang="en-US" sz="1400" dirty="0">
                <a:solidFill>
                  <a:schemeClr val="accent2"/>
                </a:solidFill>
              </a:rPr>
              <a:t>	</a:t>
            </a:r>
            <a:r>
              <a:rPr lang="en-US" sz="1400" dirty="0">
                <a:solidFill>
                  <a:srgbClr val="FF0000"/>
                </a:solidFill>
                <a:sym typeface="Wingdings" pitchFamily="2" charset="2"/>
              </a:rPr>
              <a:t> 	</a:t>
            </a:r>
            <a:r>
              <a:rPr lang="en-US" sz="1400" dirty="0" err="1" smtClean="0">
                <a:solidFill>
                  <a:srgbClr val="FF0000"/>
                </a:solidFill>
                <a:sym typeface="Wingdings" pitchFamily="2" charset="2"/>
              </a:rPr>
              <a:t>Necessario</a:t>
            </a:r>
            <a:r>
              <a:rPr lang="en-US" sz="1400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  <a:sym typeface="Wingdings" pitchFamily="2" charset="2"/>
              </a:rPr>
              <a:t>almeno</a:t>
            </a:r>
            <a:r>
              <a:rPr lang="en-US" sz="1400" dirty="0" smtClean="0">
                <a:solidFill>
                  <a:srgbClr val="FF0000"/>
                </a:solidFill>
                <a:sym typeface="Wingdings" pitchFamily="2" charset="2"/>
              </a:rPr>
              <a:t> un </a:t>
            </a:r>
            <a:r>
              <a:rPr lang="en-US" sz="1400" dirty="0" err="1" smtClean="0">
                <a:solidFill>
                  <a:srgbClr val="FF0000"/>
                </a:solidFill>
                <a:sym typeface="Wingdings" pitchFamily="2" charset="2"/>
              </a:rPr>
              <a:t>oscilloscopio</a:t>
            </a:r>
            <a:r>
              <a:rPr lang="en-US" sz="1400" dirty="0" smtClean="0">
                <a:solidFill>
                  <a:srgbClr val="FF0000"/>
                </a:solidFill>
                <a:sym typeface="Wingdings" pitchFamily="2" charset="2"/>
              </a:rPr>
              <a:t>  (~ 1-2 GHz di </a:t>
            </a:r>
            <a:r>
              <a:rPr lang="en-US" sz="1400" dirty="0" err="1" smtClean="0">
                <a:solidFill>
                  <a:srgbClr val="FF0000"/>
                </a:solidFill>
                <a:sym typeface="Wingdings" pitchFamily="2" charset="2"/>
              </a:rPr>
              <a:t>banda</a:t>
            </a:r>
            <a:r>
              <a:rPr lang="en-US" sz="1400" dirty="0" smtClean="0">
                <a:solidFill>
                  <a:srgbClr val="FF0000"/>
                </a:solidFill>
                <a:sym typeface="Wingdings" pitchFamily="2" charset="2"/>
              </a:rPr>
              <a:t>)</a:t>
            </a:r>
            <a:endParaRPr lang="en-US" sz="1400" dirty="0">
              <a:sym typeface="Wingdings" pitchFamily="2" charset="2"/>
            </a:endParaRPr>
          </a:p>
          <a:p>
            <a:pPr marL="2171700" lvl="4" indent="-342900">
              <a:buFontTx/>
              <a:buNone/>
            </a:pPr>
            <a:r>
              <a:rPr lang="en-US" sz="1400" dirty="0">
                <a:solidFill>
                  <a:schemeClr val="accent2"/>
                </a:solidFill>
              </a:rPr>
              <a:t>		</a:t>
            </a:r>
            <a:r>
              <a:rPr lang="en-US" sz="1400" i="1" dirty="0" smtClean="0">
                <a:solidFill>
                  <a:schemeClr val="accent2"/>
                </a:solidFill>
              </a:rPr>
              <a:t>~ 20 </a:t>
            </a:r>
            <a:r>
              <a:rPr lang="en-US" sz="1400" i="1" dirty="0" err="1" smtClean="0">
                <a:solidFill>
                  <a:schemeClr val="accent2"/>
                </a:solidFill>
              </a:rPr>
              <a:t>Keuro</a:t>
            </a:r>
            <a:endParaRPr lang="en-US" sz="1400" i="1" dirty="0" smtClean="0">
              <a:solidFill>
                <a:schemeClr val="accent2"/>
              </a:solidFill>
            </a:endParaRPr>
          </a:p>
          <a:p>
            <a:pPr marL="2171700" lvl="4" indent="-342900">
              <a:buNone/>
            </a:pPr>
            <a:r>
              <a:rPr lang="en-US" sz="1400" dirty="0" smtClean="0">
                <a:solidFill>
                  <a:srgbClr val="FF0000"/>
                </a:solidFill>
                <a:sym typeface="Wingdings" pitchFamily="2" charset="2"/>
              </a:rPr>
              <a:t>	 </a:t>
            </a:r>
            <a:r>
              <a:rPr lang="en-US" sz="1400" dirty="0">
                <a:solidFill>
                  <a:srgbClr val="FF0000"/>
                </a:solidFill>
                <a:sym typeface="Wingdings" pitchFamily="2" charset="2"/>
              </a:rPr>
              <a:t>	</a:t>
            </a:r>
            <a:r>
              <a:rPr lang="en-US" sz="1400" dirty="0" err="1" smtClean="0">
                <a:solidFill>
                  <a:srgbClr val="FF0000"/>
                </a:solidFill>
                <a:sym typeface="Wingdings" pitchFamily="2" charset="2"/>
              </a:rPr>
              <a:t>Altra</a:t>
            </a:r>
            <a:r>
              <a:rPr lang="en-US" sz="1400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  <a:sym typeface="Wingdings" pitchFamily="2" charset="2"/>
              </a:rPr>
              <a:t>piccola</a:t>
            </a:r>
            <a:r>
              <a:rPr lang="en-US" sz="1400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  <a:sym typeface="Wingdings" pitchFamily="2" charset="2"/>
              </a:rPr>
              <a:t>strumentazione</a:t>
            </a:r>
            <a:r>
              <a:rPr lang="en-US" sz="1400" dirty="0" smtClean="0">
                <a:solidFill>
                  <a:srgbClr val="FF0000"/>
                </a:solidFill>
                <a:sym typeface="Wingdings" pitchFamily="2" charset="2"/>
              </a:rPr>
              <a:t> da </a:t>
            </a:r>
            <a:r>
              <a:rPr lang="en-US" sz="1400" dirty="0" err="1" smtClean="0">
                <a:solidFill>
                  <a:srgbClr val="FF0000"/>
                </a:solidFill>
                <a:sym typeface="Wingdings" pitchFamily="2" charset="2"/>
              </a:rPr>
              <a:t>Laboratorio</a:t>
            </a:r>
            <a:endParaRPr lang="en-US" sz="1400" dirty="0">
              <a:sym typeface="Wingdings" pitchFamily="2" charset="2"/>
            </a:endParaRPr>
          </a:p>
          <a:p>
            <a:pPr marL="2171700" lvl="4" indent="-342900">
              <a:buFontTx/>
              <a:buNone/>
            </a:pPr>
            <a:r>
              <a:rPr lang="en-US" sz="1400" dirty="0">
                <a:solidFill>
                  <a:schemeClr val="accent2"/>
                </a:solidFill>
              </a:rPr>
              <a:t>		</a:t>
            </a:r>
            <a:r>
              <a:rPr lang="en-US" sz="1400" i="1" dirty="0">
                <a:solidFill>
                  <a:schemeClr val="accent2"/>
                </a:solidFill>
              </a:rPr>
              <a:t>~ </a:t>
            </a:r>
            <a:r>
              <a:rPr lang="en-US" sz="1400" i="1" dirty="0" smtClean="0">
                <a:solidFill>
                  <a:schemeClr val="accent2"/>
                </a:solidFill>
              </a:rPr>
              <a:t>10-15 </a:t>
            </a:r>
            <a:r>
              <a:rPr lang="en-US" sz="1400" i="1" dirty="0" err="1">
                <a:solidFill>
                  <a:schemeClr val="accent2"/>
                </a:solidFill>
              </a:rPr>
              <a:t>Keuro</a:t>
            </a:r>
            <a:endParaRPr lang="en-US" sz="1400" dirty="0"/>
          </a:p>
          <a:p>
            <a:pPr marL="2171700" lvl="4" indent="-342900">
              <a:buFontTx/>
              <a:buNone/>
            </a:pPr>
            <a:endParaRPr lang="en-US" sz="800" dirty="0" smtClean="0"/>
          </a:p>
          <a:p>
            <a:pPr marL="2171700" lvl="4" indent="-342900">
              <a:buFontTx/>
              <a:buNone/>
            </a:pPr>
            <a:r>
              <a:rPr lang="en-US" sz="1600" dirty="0" smtClean="0">
                <a:solidFill>
                  <a:schemeClr val="accent2"/>
                </a:solidFill>
              </a:rPr>
              <a:t>b</a:t>
            </a:r>
            <a:r>
              <a:rPr lang="en-US" sz="1600" dirty="0">
                <a:solidFill>
                  <a:schemeClr val="accent2"/>
                </a:solidFill>
              </a:rPr>
              <a:t>) </a:t>
            </a:r>
            <a:r>
              <a:rPr lang="en-US" sz="1600" dirty="0" smtClean="0">
                <a:solidFill>
                  <a:schemeClr val="accent2"/>
                </a:solidFill>
              </a:rPr>
              <a:t>Aggiornamento di </a:t>
            </a:r>
            <a:r>
              <a:rPr lang="en-US" sz="1600" dirty="0" err="1" smtClean="0">
                <a:solidFill>
                  <a:schemeClr val="accent2"/>
                </a:solidFill>
              </a:rPr>
              <a:t>alcune</a:t>
            </a:r>
            <a:r>
              <a:rPr lang="en-US" sz="1600" dirty="0" smtClean="0">
                <a:solidFill>
                  <a:schemeClr val="accent2"/>
                </a:solidFill>
              </a:rPr>
              <a:t> </a:t>
            </a:r>
            <a:r>
              <a:rPr lang="en-US" sz="1600" dirty="0" err="1" smtClean="0">
                <a:solidFill>
                  <a:schemeClr val="accent2"/>
                </a:solidFill>
              </a:rPr>
              <a:t>attivita</a:t>
            </a:r>
            <a:r>
              <a:rPr lang="en-US" sz="1600" dirty="0" smtClean="0">
                <a:solidFill>
                  <a:schemeClr val="accent2"/>
                </a:solidFill>
              </a:rPr>
              <a:t>’ di bonding and probing</a:t>
            </a:r>
            <a:endParaRPr lang="en-US" sz="1600" dirty="0">
              <a:solidFill>
                <a:schemeClr val="accent2"/>
              </a:solidFill>
            </a:endParaRPr>
          </a:p>
          <a:p>
            <a:pPr marL="2171700" lvl="4" indent="-342900">
              <a:buNone/>
            </a:pPr>
            <a:r>
              <a:rPr lang="en-US" sz="1400" dirty="0">
                <a:solidFill>
                  <a:schemeClr val="accent2"/>
                </a:solidFill>
              </a:rPr>
              <a:t>	</a:t>
            </a:r>
            <a:r>
              <a:rPr lang="en-US" sz="1400" dirty="0" smtClean="0">
                <a:solidFill>
                  <a:srgbClr val="FF0000"/>
                </a:solidFill>
                <a:sym typeface="Wingdings" pitchFamily="2" charset="2"/>
              </a:rPr>
              <a:t>Test di </a:t>
            </a:r>
            <a:r>
              <a:rPr lang="en-US" sz="1400" dirty="0" err="1" smtClean="0">
                <a:solidFill>
                  <a:srgbClr val="FF0000"/>
                </a:solidFill>
                <a:sym typeface="Wingdings" pitchFamily="2" charset="2"/>
              </a:rPr>
              <a:t>elettronica</a:t>
            </a:r>
            <a:r>
              <a:rPr lang="en-US" sz="1400" dirty="0" smtClean="0">
                <a:solidFill>
                  <a:srgbClr val="FF0000"/>
                </a:solidFill>
                <a:sym typeface="Wingdings" pitchFamily="2" charset="2"/>
              </a:rPr>
              <a:t> e </a:t>
            </a:r>
            <a:r>
              <a:rPr lang="en-US" sz="1400" dirty="0" err="1" smtClean="0">
                <a:solidFill>
                  <a:srgbClr val="FF0000"/>
                </a:solidFill>
                <a:sym typeface="Wingdings" pitchFamily="2" charset="2"/>
              </a:rPr>
              <a:t>sensori</a:t>
            </a:r>
            <a:r>
              <a:rPr lang="en-US" sz="1400" dirty="0" smtClean="0">
                <a:solidFill>
                  <a:srgbClr val="FF0000"/>
                </a:solidFill>
                <a:sym typeface="Wingdings" pitchFamily="2" charset="2"/>
              </a:rPr>
              <a:t> in camera </a:t>
            </a:r>
            <a:r>
              <a:rPr lang="en-US" sz="1400" dirty="0" err="1" smtClean="0">
                <a:solidFill>
                  <a:srgbClr val="FF0000"/>
                </a:solidFill>
                <a:sym typeface="Wingdings" pitchFamily="2" charset="2"/>
              </a:rPr>
              <a:t>bianca</a:t>
            </a:r>
            <a:r>
              <a:rPr lang="en-US" sz="1400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  <a:sym typeface="Wingdings" pitchFamily="2" charset="2"/>
              </a:rPr>
              <a:t>richiedono</a:t>
            </a:r>
            <a:r>
              <a:rPr lang="en-US" sz="1400" dirty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  <a:sym typeface="Wingdings" pitchFamily="2" charset="2"/>
              </a:rPr>
              <a:t>calibrazione</a:t>
            </a:r>
            <a:r>
              <a:rPr lang="en-US" sz="1400" dirty="0" smtClean="0">
                <a:solidFill>
                  <a:srgbClr val="FF0000"/>
                </a:solidFill>
                <a:sym typeface="Wingdings" pitchFamily="2" charset="2"/>
              </a:rPr>
              <a:t> di </a:t>
            </a:r>
            <a:r>
              <a:rPr lang="en-US" sz="1400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macchine</a:t>
            </a:r>
            <a:r>
              <a:rPr lang="en-US" sz="1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, aggiornamento software, </a:t>
            </a:r>
            <a:r>
              <a:rPr lang="en-US" sz="1400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movimentazioni</a:t>
            </a:r>
            <a:r>
              <a:rPr lang="en-US" sz="1400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ed</a:t>
            </a:r>
            <a:r>
              <a:rPr lang="en-US" sz="1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acquisizioni</a:t>
            </a:r>
            <a:r>
              <a:rPr lang="en-US" sz="1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automatiche</a:t>
            </a:r>
            <a:endParaRPr lang="en-US" sz="1400" dirty="0" smtClean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marL="2171700" lvl="4" indent="-342900">
              <a:buNone/>
            </a:pPr>
            <a:r>
              <a:rPr lang="en-US" sz="1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		</a:t>
            </a:r>
            <a:r>
              <a:rPr lang="en-US" sz="1400" i="1" dirty="0">
                <a:solidFill>
                  <a:schemeClr val="accent2"/>
                </a:solidFill>
              </a:rPr>
              <a:t>~ </a:t>
            </a:r>
            <a:r>
              <a:rPr lang="en-US" sz="1400" i="1" dirty="0" smtClean="0">
                <a:solidFill>
                  <a:schemeClr val="accent2"/>
                </a:solidFill>
              </a:rPr>
              <a:t>20 </a:t>
            </a:r>
            <a:r>
              <a:rPr lang="en-US" sz="1400" i="1" dirty="0" err="1" smtClean="0">
                <a:solidFill>
                  <a:schemeClr val="accent2"/>
                </a:solidFill>
              </a:rPr>
              <a:t>Keuro</a:t>
            </a:r>
            <a:endParaRPr lang="en-US" sz="1400" dirty="0" smtClean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marL="2171700" lvl="4" indent="-342900">
              <a:buNone/>
            </a:pPr>
            <a:r>
              <a:rPr lang="en-US" sz="1400" dirty="0">
                <a:solidFill>
                  <a:srgbClr val="FF0000"/>
                </a:solidFill>
                <a:sym typeface="Wingdings" panose="05000000000000000000" pitchFamily="2" charset="2"/>
              </a:rPr>
              <a:t>	</a:t>
            </a:r>
            <a:r>
              <a:rPr lang="en-US" sz="1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	In </a:t>
            </a:r>
            <a:r>
              <a:rPr lang="en-US" sz="1400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prospettiva</a:t>
            </a:r>
            <a:r>
              <a:rPr lang="en-US" sz="1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:</a:t>
            </a:r>
          </a:p>
          <a:p>
            <a:pPr marL="2171700" lvl="4" indent="-342900">
              <a:buNone/>
            </a:pPr>
            <a:r>
              <a:rPr lang="en-US" sz="1400" dirty="0">
                <a:solidFill>
                  <a:srgbClr val="FF0000"/>
                </a:solidFill>
                <a:sym typeface="Wingdings" panose="05000000000000000000" pitchFamily="2" charset="2"/>
              </a:rPr>
              <a:t>	</a:t>
            </a:r>
            <a:r>
              <a:rPr lang="en-US" sz="1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	- </a:t>
            </a:r>
            <a:r>
              <a:rPr lang="en-US" sz="1400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acquisizione</a:t>
            </a:r>
            <a:r>
              <a:rPr lang="en-US" sz="1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 di </a:t>
            </a:r>
            <a:r>
              <a:rPr lang="en-US" sz="1400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una</a:t>
            </a:r>
            <a:r>
              <a:rPr lang="en-US" sz="1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sz="1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“semi-automatic bonding machine”</a:t>
            </a:r>
          </a:p>
          <a:p>
            <a:pPr marL="2171700" lvl="4" indent="-342900">
              <a:buNone/>
            </a:pPr>
            <a:r>
              <a:rPr lang="en-US" sz="1400" dirty="0">
                <a:solidFill>
                  <a:srgbClr val="FF0000"/>
                </a:solidFill>
                <a:sym typeface="Wingdings" panose="05000000000000000000" pitchFamily="2" charset="2"/>
              </a:rPr>
              <a:t>	</a:t>
            </a:r>
            <a:r>
              <a:rPr lang="en-US" sz="1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	- </a:t>
            </a:r>
            <a:r>
              <a:rPr lang="en-US" sz="1400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sistemi</a:t>
            </a:r>
            <a:r>
              <a:rPr lang="en-US" sz="1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 di </a:t>
            </a:r>
            <a:r>
              <a:rPr lang="en-US" sz="1400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visione</a:t>
            </a:r>
            <a:r>
              <a:rPr lang="en-US" sz="1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/</a:t>
            </a:r>
            <a:r>
              <a:rPr lang="en-US" sz="1400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misurazione</a:t>
            </a:r>
            <a:r>
              <a:rPr lang="en-US" sz="1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automatici</a:t>
            </a:r>
            <a:endParaRPr lang="en-US" sz="1400" dirty="0" smtClean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marL="2171700" lvl="4" indent="-342900">
              <a:buNone/>
            </a:pPr>
            <a:r>
              <a:rPr lang="en-US" sz="1400" dirty="0">
                <a:solidFill>
                  <a:srgbClr val="FF0000"/>
                </a:solidFill>
                <a:sym typeface="Wingdings" panose="05000000000000000000" pitchFamily="2" charset="2"/>
              </a:rPr>
              <a:t>	</a:t>
            </a:r>
            <a:r>
              <a:rPr lang="en-US" sz="1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	</a:t>
            </a:r>
            <a:r>
              <a:rPr lang="en-US" sz="1400" i="1" dirty="0">
                <a:solidFill>
                  <a:schemeClr val="accent2"/>
                </a:solidFill>
              </a:rPr>
              <a:t>~ </a:t>
            </a:r>
            <a:r>
              <a:rPr lang="en-US" sz="1400" i="1" dirty="0" smtClean="0">
                <a:solidFill>
                  <a:schemeClr val="accent2"/>
                </a:solidFill>
              </a:rPr>
              <a:t> 20-120 </a:t>
            </a:r>
            <a:r>
              <a:rPr lang="en-US" sz="1400" i="1" dirty="0" err="1" smtClean="0">
                <a:solidFill>
                  <a:schemeClr val="accent2"/>
                </a:solidFill>
              </a:rPr>
              <a:t>Keuro</a:t>
            </a:r>
            <a:endParaRPr lang="en-US" sz="1400" i="1" dirty="0" smtClean="0">
              <a:solidFill>
                <a:schemeClr val="accent2"/>
              </a:solidFill>
            </a:endParaRPr>
          </a:p>
          <a:p>
            <a:pPr marL="2171700" lvl="4" indent="-342900">
              <a:buNone/>
            </a:pPr>
            <a:r>
              <a:rPr lang="en-US" sz="800" dirty="0">
                <a:solidFill>
                  <a:schemeClr val="accent2"/>
                </a:solidFill>
              </a:rPr>
              <a:t>	</a:t>
            </a:r>
            <a:endParaRPr lang="en-US" sz="800" dirty="0" smtClean="0">
              <a:solidFill>
                <a:schemeClr val="accent2"/>
              </a:solidFill>
            </a:endParaRPr>
          </a:p>
          <a:p>
            <a:pPr marL="2171700" lvl="4" indent="-342900">
              <a:buFontTx/>
              <a:buNone/>
            </a:pPr>
            <a:r>
              <a:rPr lang="en-US" sz="1400" dirty="0" smtClean="0">
                <a:solidFill>
                  <a:schemeClr val="accent2"/>
                </a:solidFill>
              </a:rPr>
              <a:t>	b) </a:t>
            </a:r>
            <a:r>
              <a:rPr lang="en-US" sz="1400" dirty="0" err="1" smtClean="0">
                <a:solidFill>
                  <a:schemeClr val="accent2"/>
                </a:solidFill>
              </a:rPr>
              <a:t>Mancanza</a:t>
            </a:r>
            <a:r>
              <a:rPr lang="en-US" sz="1400" dirty="0" smtClean="0">
                <a:solidFill>
                  <a:schemeClr val="accent2"/>
                </a:solidFill>
              </a:rPr>
              <a:t> di </a:t>
            </a:r>
            <a:r>
              <a:rPr lang="en-US" sz="1400" dirty="0" err="1" smtClean="0">
                <a:solidFill>
                  <a:schemeClr val="accent2"/>
                </a:solidFill>
              </a:rPr>
              <a:t>strumenti</a:t>
            </a:r>
            <a:r>
              <a:rPr lang="en-US" sz="1400" dirty="0" smtClean="0">
                <a:solidFill>
                  <a:schemeClr val="accent2"/>
                </a:solidFill>
              </a:rPr>
              <a:t> “</a:t>
            </a:r>
            <a:r>
              <a:rPr lang="en-US" sz="1400" dirty="0" err="1" smtClean="0">
                <a:solidFill>
                  <a:schemeClr val="accent2"/>
                </a:solidFill>
              </a:rPr>
              <a:t>chiave</a:t>
            </a:r>
            <a:r>
              <a:rPr lang="en-US" sz="1400" dirty="0" smtClean="0">
                <a:solidFill>
                  <a:schemeClr val="accent2"/>
                </a:solidFill>
              </a:rPr>
              <a:t>” per </a:t>
            </a:r>
            <a:r>
              <a:rPr lang="en-US" sz="1400" dirty="0" err="1" smtClean="0">
                <a:solidFill>
                  <a:schemeClr val="accent2"/>
                </a:solidFill>
              </a:rPr>
              <a:t>il</a:t>
            </a:r>
            <a:r>
              <a:rPr lang="en-US" sz="1400" dirty="0" smtClean="0">
                <a:solidFill>
                  <a:schemeClr val="accent2"/>
                </a:solidFill>
              </a:rPr>
              <a:t> </a:t>
            </a:r>
            <a:r>
              <a:rPr lang="en-US" sz="1400" dirty="0" err="1" smtClean="0">
                <a:solidFill>
                  <a:schemeClr val="accent2"/>
                </a:solidFill>
              </a:rPr>
              <a:t>futuro</a:t>
            </a:r>
            <a:r>
              <a:rPr lang="en-US" sz="1400" dirty="0" smtClean="0">
                <a:solidFill>
                  <a:schemeClr val="accent2"/>
                </a:solidFill>
              </a:rPr>
              <a:t>  ( $$$$$$)</a:t>
            </a:r>
          </a:p>
          <a:p>
            <a:pPr marL="2171700" lvl="4" indent="-342900">
              <a:buNone/>
            </a:pPr>
            <a:r>
              <a:rPr lang="en-US" sz="1400" dirty="0">
                <a:solidFill>
                  <a:schemeClr val="accent2"/>
                </a:solidFill>
              </a:rPr>
              <a:t>	</a:t>
            </a:r>
            <a:r>
              <a:rPr lang="en-US" sz="1400" dirty="0" smtClean="0">
                <a:solidFill>
                  <a:srgbClr val="FF0000"/>
                </a:solidFill>
                <a:sym typeface="Wingdings" pitchFamily="2" charset="2"/>
              </a:rPr>
              <a:t> </a:t>
            </a:r>
            <a:r>
              <a:rPr lang="en-US" sz="1400" dirty="0">
                <a:solidFill>
                  <a:srgbClr val="FF0000"/>
                </a:solidFill>
                <a:sym typeface="Wingdings" pitchFamily="2" charset="2"/>
              </a:rPr>
              <a:t>	</a:t>
            </a:r>
            <a:r>
              <a:rPr lang="en-US" sz="1400" dirty="0" smtClean="0">
                <a:solidFill>
                  <a:srgbClr val="FF0000"/>
                </a:solidFill>
              </a:rPr>
              <a:t>Sistema di </a:t>
            </a:r>
            <a:r>
              <a:rPr lang="en-US" sz="1400" dirty="0" err="1" smtClean="0">
                <a:solidFill>
                  <a:srgbClr val="FF0000"/>
                </a:solidFill>
              </a:rPr>
              <a:t>misura</a:t>
            </a:r>
            <a:r>
              <a:rPr lang="en-US" sz="1400" dirty="0" smtClean="0">
                <a:solidFill>
                  <a:srgbClr val="FF0000"/>
                </a:solidFill>
              </a:rPr>
              <a:t> di </a:t>
            </a:r>
            <a:r>
              <a:rPr lang="en-US" sz="1400" dirty="0" err="1" smtClean="0">
                <a:solidFill>
                  <a:srgbClr val="FF0000"/>
                </a:solidFill>
              </a:rPr>
              <a:t>compatibilita</a:t>
            </a:r>
            <a:r>
              <a:rPr lang="en-US" sz="1400" dirty="0" smtClean="0">
                <a:solidFill>
                  <a:srgbClr val="FF0000"/>
                </a:solidFill>
              </a:rPr>
              <a:t>’ </a:t>
            </a:r>
            <a:r>
              <a:rPr lang="en-US" sz="1400" dirty="0" err="1" smtClean="0">
                <a:solidFill>
                  <a:srgbClr val="FF0000"/>
                </a:solidFill>
              </a:rPr>
              <a:t>elettromagnetica</a:t>
            </a:r>
            <a:endParaRPr lang="en-US" sz="1400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marL="2171700" lvl="4" indent="-342900">
              <a:buNone/>
            </a:pPr>
            <a:r>
              <a:rPr lang="en-US" sz="1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		Semiconductor Parameter </a:t>
            </a:r>
            <a:r>
              <a:rPr lang="en-US" sz="1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Analyzer</a:t>
            </a:r>
            <a:endParaRPr lang="en-US" sz="1400" dirty="0" smtClean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marL="2171700" lvl="4" indent="-342900">
              <a:buNone/>
            </a:pPr>
            <a:r>
              <a:rPr lang="en-US" sz="1400" dirty="0">
                <a:solidFill>
                  <a:srgbClr val="FF0000"/>
                </a:solidFill>
                <a:sym typeface="Wingdings" panose="05000000000000000000" pitchFamily="2" charset="2"/>
              </a:rPr>
              <a:t>	</a:t>
            </a:r>
            <a:r>
              <a:rPr lang="en-US" sz="1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	Software di </a:t>
            </a:r>
            <a:r>
              <a:rPr lang="en-US" sz="1400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simulazione</a:t>
            </a:r>
            <a:r>
              <a:rPr lang="en-US" sz="1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 3D </a:t>
            </a:r>
            <a:r>
              <a:rPr lang="en-US" sz="1400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sensori</a:t>
            </a:r>
            <a:r>
              <a:rPr lang="en-US" sz="1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 al </a:t>
            </a:r>
            <a:r>
              <a:rPr lang="en-US" sz="1400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silicio</a:t>
            </a:r>
            <a:r>
              <a:rPr lang="en-US" sz="1600" dirty="0" smtClean="0">
                <a:solidFill>
                  <a:srgbClr val="FF0000"/>
                </a:solidFill>
                <a:sym typeface="Wingdings" pitchFamily="2" charset="2"/>
              </a:rPr>
              <a:t>				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9F39F8-6684-42CB-9C84-50F1BD944FE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013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838200"/>
            <a:ext cx="8839200" cy="5791200"/>
          </a:xfrm>
        </p:spPr>
        <p:txBody>
          <a:bodyPr/>
          <a:lstStyle/>
          <a:p>
            <a:pPr marL="457200" indent="-457200">
              <a:buFont typeface="Wingdings" pitchFamily="2" charset="2"/>
              <a:buNone/>
            </a:pPr>
            <a:r>
              <a:rPr lang="en-US" dirty="0">
                <a:solidFill>
                  <a:schemeClr val="accent2"/>
                </a:solidFill>
              </a:rPr>
              <a:t>3.	</a:t>
            </a:r>
            <a:r>
              <a:rPr lang="en-US" dirty="0" err="1">
                <a:solidFill>
                  <a:schemeClr val="accent2"/>
                </a:solidFill>
              </a:rPr>
              <a:t>Attivita</a:t>
            </a:r>
            <a:r>
              <a:rPr lang="en-US" dirty="0">
                <a:solidFill>
                  <a:schemeClr val="accent2"/>
                </a:solidFill>
              </a:rPr>
              <a:t>’ </a:t>
            </a:r>
            <a:r>
              <a:rPr lang="en-US" dirty="0" smtClean="0">
                <a:solidFill>
                  <a:schemeClr val="accent2"/>
                </a:solidFill>
              </a:rPr>
              <a:t>on-going e per </a:t>
            </a:r>
            <a:r>
              <a:rPr lang="en-US" dirty="0" err="1">
                <a:solidFill>
                  <a:schemeClr val="accent2"/>
                </a:solidFill>
              </a:rPr>
              <a:t>il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futuro</a:t>
            </a:r>
            <a:r>
              <a:rPr lang="en-US" dirty="0">
                <a:solidFill>
                  <a:schemeClr val="accent2"/>
                </a:solidFill>
              </a:rPr>
              <a:t>:</a:t>
            </a:r>
          </a:p>
          <a:p>
            <a:pPr marL="457200" indent="-457200">
              <a:buFont typeface="Wingdings" pitchFamily="2" charset="2"/>
              <a:buNone/>
            </a:pPr>
            <a:endParaRPr lang="en-US" sz="1000" dirty="0">
              <a:solidFill>
                <a:schemeClr val="accent2"/>
              </a:solidFill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sz="2000" dirty="0">
                <a:solidFill>
                  <a:schemeClr val="accent2"/>
                </a:solidFill>
              </a:rPr>
              <a:t>		</a:t>
            </a:r>
            <a:r>
              <a:rPr lang="en-US" sz="1800" dirty="0" smtClean="0">
                <a:solidFill>
                  <a:schemeClr val="accent2"/>
                </a:solidFill>
                <a:sym typeface="Wingdings" pitchFamily="2" charset="2"/>
              </a:rPr>
              <a:t> </a:t>
            </a:r>
            <a:r>
              <a:rPr lang="en-US" sz="1800" dirty="0" err="1" smtClean="0">
                <a:solidFill>
                  <a:schemeClr val="accent2"/>
                </a:solidFill>
                <a:sym typeface="Wingdings" pitchFamily="2" charset="2"/>
              </a:rPr>
              <a:t>Sviluppo</a:t>
            </a:r>
            <a:r>
              <a:rPr lang="en-US" sz="1800" dirty="0" smtClean="0">
                <a:solidFill>
                  <a:schemeClr val="accent2"/>
                </a:solidFill>
                <a:sym typeface="Wingdings" pitchFamily="2" charset="2"/>
              </a:rPr>
              <a:t> </a:t>
            </a:r>
            <a:r>
              <a:rPr lang="en-US" sz="1800" dirty="0">
                <a:solidFill>
                  <a:schemeClr val="accent2"/>
                </a:solidFill>
                <a:sym typeface="Wingdings" pitchFamily="2" charset="2"/>
              </a:rPr>
              <a:t>di ASICs  (in </a:t>
            </a:r>
            <a:r>
              <a:rPr lang="en-US" sz="1800" dirty="0" err="1" smtClean="0">
                <a:solidFill>
                  <a:schemeClr val="accent2"/>
                </a:solidFill>
                <a:sym typeface="Wingdings" pitchFamily="2" charset="2"/>
              </a:rPr>
              <a:t>tecnologie</a:t>
            </a:r>
            <a:r>
              <a:rPr lang="en-US" sz="1800" dirty="0" smtClean="0">
                <a:solidFill>
                  <a:schemeClr val="accent2"/>
                </a:solidFill>
                <a:sym typeface="Wingdings" pitchFamily="2" charset="2"/>
              </a:rPr>
              <a:t> CMOS da 65 nm, HV-HR CMOS)</a:t>
            </a:r>
            <a:endParaRPr lang="en-US" sz="1800" b="1" dirty="0">
              <a:solidFill>
                <a:schemeClr val="accent2"/>
              </a:solidFill>
              <a:sym typeface="Wingdings" pitchFamily="2" charset="2"/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sz="1800" dirty="0">
                <a:solidFill>
                  <a:schemeClr val="accent2"/>
                </a:solidFill>
                <a:sym typeface="Wingdings" pitchFamily="2" charset="2"/>
              </a:rPr>
              <a:t>		</a:t>
            </a:r>
            <a:r>
              <a:rPr lang="en-US" sz="1800" dirty="0" smtClean="0">
                <a:solidFill>
                  <a:schemeClr val="accent2"/>
                </a:solidFill>
                <a:sym typeface="Wingdings" pitchFamily="2" charset="2"/>
              </a:rPr>
              <a:t> Power distribution design e POL testing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sz="1800" dirty="0">
                <a:solidFill>
                  <a:schemeClr val="accent2"/>
                </a:solidFill>
                <a:sym typeface="Wingdings" pitchFamily="2" charset="2"/>
              </a:rPr>
              <a:t>	</a:t>
            </a:r>
            <a:r>
              <a:rPr lang="en-US" sz="1800" dirty="0" smtClean="0">
                <a:solidFill>
                  <a:schemeClr val="accent2"/>
                </a:solidFill>
                <a:sym typeface="Wingdings" pitchFamily="2" charset="2"/>
              </a:rPr>
              <a:t>	 </a:t>
            </a:r>
            <a:r>
              <a:rPr lang="en-US" sz="1800" dirty="0" err="1" smtClean="0">
                <a:solidFill>
                  <a:schemeClr val="accent2"/>
                </a:solidFill>
                <a:sym typeface="Wingdings" pitchFamily="2" charset="2"/>
              </a:rPr>
              <a:t>Progetto</a:t>
            </a:r>
            <a:r>
              <a:rPr lang="en-US" sz="1800" dirty="0" smtClean="0">
                <a:solidFill>
                  <a:schemeClr val="accent2"/>
                </a:solidFill>
                <a:sym typeface="Wingdings" pitchFamily="2" charset="2"/>
              </a:rPr>
              <a:t> di </a:t>
            </a:r>
            <a:r>
              <a:rPr lang="en-US" sz="1800" dirty="0" err="1" smtClean="0">
                <a:solidFill>
                  <a:schemeClr val="accent2"/>
                </a:solidFill>
                <a:sym typeface="Wingdings" pitchFamily="2" charset="2"/>
              </a:rPr>
              <a:t>schede</a:t>
            </a:r>
            <a:r>
              <a:rPr lang="en-US" sz="1800" dirty="0" smtClean="0">
                <a:solidFill>
                  <a:schemeClr val="accent2"/>
                </a:solidFill>
                <a:sym typeface="Wingdings" pitchFamily="2" charset="2"/>
              </a:rPr>
              <a:t>/</a:t>
            </a:r>
            <a:r>
              <a:rPr lang="en-US" sz="1800" dirty="0" err="1" smtClean="0">
                <a:solidFill>
                  <a:schemeClr val="accent2"/>
                </a:solidFill>
                <a:sym typeface="Wingdings" pitchFamily="2" charset="2"/>
              </a:rPr>
              <a:t>ibridi</a:t>
            </a:r>
            <a:r>
              <a:rPr lang="en-US" sz="1800" dirty="0" smtClean="0">
                <a:solidFill>
                  <a:schemeClr val="accent2"/>
                </a:solidFill>
                <a:sym typeface="Wingdings" pitchFamily="2" charset="2"/>
              </a:rPr>
              <a:t> per </a:t>
            </a:r>
            <a:r>
              <a:rPr lang="en-US" sz="1800" dirty="0" err="1" smtClean="0">
                <a:solidFill>
                  <a:schemeClr val="accent2"/>
                </a:solidFill>
                <a:sym typeface="Wingdings" pitchFamily="2" charset="2"/>
              </a:rPr>
              <a:t>vari</a:t>
            </a:r>
            <a:r>
              <a:rPr lang="en-US" sz="1800" dirty="0" smtClean="0">
                <a:solidFill>
                  <a:schemeClr val="accent2"/>
                </a:solidFill>
                <a:sym typeface="Wingdings" pitchFamily="2" charset="2"/>
              </a:rPr>
              <a:t> </a:t>
            </a:r>
            <a:r>
              <a:rPr lang="en-US" sz="1800" dirty="0" err="1" smtClean="0">
                <a:solidFill>
                  <a:schemeClr val="accent2"/>
                </a:solidFill>
                <a:sym typeface="Wingdings" pitchFamily="2" charset="2"/>
              </a:rPr>
              <a:t>esperimenti</a:t>
            </a:r>
            <a:r>
              <a:rPr lang="en-US" sz="1800" dirty="0" smtClean="0">
                <a:solidFill>
                  <a:schemeClr val="accent2"/>
                </a:solidFill>
                <a:sym typeface="Wingdings" pitchFamily="2" charset="2"/>
              </a:rPr>
              <a:t> (</a:t>
            </a:r>
            <a:r>
              <a:rPr lang="en-US" sz="1800" dirty="0" err="1" smtClean="0">
                <a:solidFill>
                  <a:schemeClr val="accent2"/>
                </a:solidFill>
                <a:sym typeface="Wingdings" pitchFamily="2" charset="2"/>
              </a:rPr>
              <a:t>sia</a:t>
            </a:r>
            <a:r>
              <a:rPr lang="en-US" sz="1800" dirty="0" smtClean="0">
                <a:solidFill>
                  <a:schemeClr val="accent2"/>
                </a:solidFill>
                <a:sym typeface="Wingdings" pitchFamily="2" charset="2"/>
              </a:rPr>
              <a:t> Front-end, </a:t>
            </a:r>
            <a:r>
              <a:rPr lang="en-US" sz="1800" dirty="0" err="1" smtClean="0">
                <a:solidFill>
                  <a:schemeClr val="accent2"/>
                </a:solidFill>
                <a:sym typeface="Wingdings" pitchFamily="2" charset="2"/>
              </a:rPr>
              <a:t>sia</a:t>
            </a:r>
            <a:r>
              <a:rPr lang="en-US" sz="1800" dirty="0" smtClean="0">
                <a:solidFill>
                  <a:schemeClr val="accent2"/>
                </a:solidFill>
                <a:sym typeface="Wingdings" pitchFamily="2" charset="2"/>
              </a:rPr>
              <a:t> 	Back-end)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sz="1800" dirty="0">
                <a:solidFill>
                  <a:schemeClr val="accent2"/>
                </a:solidFill>
                <a:sym typeface="Wingdings" pitchFamily="2" charset="2"/>
              </a:rPr>
              <a:t>	</a:t>
            </a:r>
            <a:r>
              <a:rPr lang="en-US" sz="1800" dirty="0" smtClean="0">
                <a:solidFill>
                  <a:schemeClr val="accent2"/>
                </a:solidFill>
                <a:sym typeface="Wingdings" pitchFamily="2" charset="2"/>
              </a:rPr>
              <a:t>	 </a:t>
            </a:r>
            <a:r>
              <a:rPr lang="en-US" sz="1800" dirty="0" err="1" smtClean="0">
                <a:solidFill>
                  <a:schemeClr val="accent2"/>
                </a:solidFill>
                <a:sym typeface="Wingdings" pitchFamily="2" charset="2"/>
              </a:rPr>
              <a:t>Studi</a:t>
            </a:r>
            <a:r>
              <a:rPr lang="en-US" sz="1800" dirty="0" smtClean="0">
                <a:solidFill>
                  <a:schemeClr val="accent2"/>
                </a:solidFill>
                <a:sym typeface="Wingdings" pitchFamily="2" charset="2"/>
              </a:rPr>
              <a:t> </a:t>
            </a:r>
            <a:r>
              <a:rPr lang="en-US" sz="1800" dirty="0">
                <a:solidFill>
                  <a:schemeClr val="accent2"/>
                </a:solidFill>
                <a:sym typeface="Wingdings" pitchFamily="2" charset="2"/>
              </a:rPr>
              <a:t>di “signal integrity</a:t>
            </a:r>
            <a:r>
              <a:rPr lang="en-US" sz="1800" dirty="0" smtClean="0">
                <a:solidFill>
                  <a:schemeClr val="accent2"/>
                </a:solidFill>
                <a:sym typeface="Wingdings" pitchFamily="2" charset="2"/>
              </a:rPr>
              <a:t>” e “power distribution</a:t>
            </a:r>
            <a:r>
              <a:rPr lang="en-US" sz="1800" dirty="0">
                <a:solidFill>
                  <a:schemeClr val="accent2"/>
                </a:solidFill>
                <a:sym typeface="Wingdings" pitchFamily="2" charset="2"/>
              </a:rPr>
              <a:t>” </a:t>
            </a:r>
            <a:r>
              <a:rPr lang="en-US" sz="1800" dirty="0" err="1">
                <a:solidFill>
                  <a:schemeClr val="accent2"/>
                </a:solidFill>
                <a:sym typeface="Wingdings" pitchFamily="2" charset="2"/>
              </a:rPr>
              <a:t>su</a:t>
            </a:r>
            <a:r>
              <a:rPr lang="en-US" sz="1800" dirty="0">
                <a:solidFill>
                  <a:schemeClr val="accent2"/>
                </a:solidFill>
                <a:sym typeface="Wingdings" pitchFamily="2" charset="2"/>
              </a:rPr>
              <a:t> </a:t>
            </a:r>
            <a:r>
              <a:rPr lang="en-US" sz="1800" dirty="0" err="1">
                <a:solidFill>
                  <a:schemeClr val="accent2"/>
                </a:solidFill>
                <a:sym typeface="Wingdings" pitchFamily="2" charset="2"/>
              </a:rPr>
              <a:t>schede</a:t>
            </a:r>
            <a:r>
              <a:rPr lang="en-US" sz="1800" dirty="0">
                <a:solidFill>
                  <a:schemeClr val="accent2"/>
                </a:solidFill>
                <a:sym typeface="Wingdings" pitchFamily="2" charset="2"/>
              </a:rPr>
              <a:t> </a:t>
            </a:r>
            <a:r>
              <a:rPr lang="en-US" sz="1800" dirty="0" smtClean="0">
                <a:solidFill>
                  <a:schemeClr val="accent2"/>
                </a:solidFill>
                <a:sym typeface="Wingdings" pitchFamily="2" charset="2"/>
              </a:rPr>
              <a:t>	</a:t>
            </a:r>
            <a:r>
              <a:rPr lang="en-US" sz="1800" dirty="0" err="1" smtClean="0">
                <a:solidFill>
                  <a:schemeClr val="accent2"/>
                </a:solidFill>
                <a:sym typeface="Wingdings" pitchFamily="2" charset="2"/>
              </a:rPr>
              <a:t>elettroniche</a:t>
            </a:r>
            <a:r>
              <a:rPr lang="en-US" sz="1800" dirty="0" smtClean="0">
                <a:solidFill>
                  <a:schemeClr val="accent2"/>
                </a:solidFill>
                <a:sym typeface="Wingdings" pitchFamily="2" charset="2"/>
              </a:rPr>
              <a:t> (</a:t>
            </a:r>
            <a:r>
              <a:rPr lang="en-US" sz="1800" dirty="0" err="1" smtClean="0">
                <a:solidFill>
                  <a:schemeClr val="accent2"/>
                </a:solidFill>
                <a:sym typeface="Wingdings" pitchFamily="2" charset="2"/>
              </a:rPr>
              <a:t>anche</a:t>
            </a:r>
            <a:r>
              <a:rPr lang="en-US" sz="1800" dirty="0" smtClean="0">
                <a:solidFill>
                  <a:schemeClr val="accent2"/>
                </a:solidFill>
                <a:sym typeface="Wingdings" pitchFamily="2" charset="2"/>
              </a:rPr>
              <a:t> rigid-flex</a:t>
            </a:r>
            <a:r>
              <a:rPr lang="en-US" sz="1600" dirty="0" smtClean="0">
                <a:solidFill>
                  <a:schemeClr val="accent2"/>
                </a:solidFill>
                <a:sym typeface="Wingdings" pitchFamily="2" charset="2"/>
              </a:rPr>
              <a:t>) </a:t>
            </a:r>
            <a:r>
              <a:rPr lang="en-US" sz="1600" i="1" dirty="0" smtClean="0">
                <a:sym typeface="Wingdings" pitchFamily="2" charset="2"/>
              </a:rPr>
              <a:t>…... </a:t>
            </a:r>
            <a:r>
              <a:rPr lang="en-US" sz="1600" i="1" dirty="0" err="1" smtClean="0">
                <a:sym typeface="Wingdings" pitchFamily="2" charset="2"/>
              </a:rPr>
              <a:t>Dobbiamo</a:t>
            </a:r>
            <a:r>
              <a:rPr lang="en-US" sz="1600" i="1" dirty="0" smtClean="0">
                <a:sym typeface="Wingdings" pitchFamily="2" charset="2"/>
              </a:rPr>
              <a:t> </a:t>
            </a:r>
            <a:r>
              <a:rPr lang="en-US" sz="1600" i="1" dirty="0" err="1" smtClean="0">
                <a:sym typeface="Wingdings" pitchFamily="2" charset="2"/>
              </a:rPr>
              <a:t>imparare</a:t>
            </a:r>
            <a:r>
              <a:rPr lang="en-US" sz="1600" i="1" dirty="0" smtClean="0">
                <a:sym typeface="Wingdings" pitchFamily="2" charset="2"/>
              </a:rPr>
              <a:t> ad </a:t>
            </a:r>
            <a:r>
              <a:rPr lang="en-US" sz="1600" i="1" dirty="0" err="1" smtClean="0">
                <a:sym typeface="Wingdings" pitchFamily="2" charset="2"/>
              </a:rPr>
              <a:t>usare</a:t>
            </a:r>
            <a:r>
              <a:rPr lang="en-US" sz="1600" i="1" dirty="0" smtClean="0">
                <a:sym typeface="Wingdings" pitchFamily="2" charset="2"/>
              </a:rPr>
              <a:t> ANSYS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sz="1800" dirty="0">
                <a:solidFill>
                  <a:schemeClr val="accent2"/>
                </a:solidFill>
                <a:sym typeface="Wingdings" pitchFamily="2" charset="2"/>
              </a:rPr>
              <a:t>	</a:t>
            </a:r>
            <a:r>
              <a:rPr lang="en-US" sz="1800" dirty="0" smtClean="0">
                <a:solidFill>
                  <a:schemeClr val="accent2"/>
                </a:solidFill>
                <a:sym typeface="Wingdings" pitchFamily="2" charset="2"/>
              </a:rPr>
              <a:t>	 </a:t>
            </a:r>
            <a:r>
              <a:rPr lang="en-US" sz="1800" dirty="0" err="1" smtClean="0">
                <a:solidFill>
                  <a:schemeClr val="accent2"/>
                </a:solidFill>
                <a:sym typeface="Wingdings" pitchFamily="2" charset="2"/>
              </a:rPr>
              <a:t>Studi</a:t>
            </a:r>
            <a:r>
              <a:rPr lang="en-US" sz="1800" dirty="0" smtClean="0">
                <a:solidFill>
                  <a:schemeClr val="accent2"/>
                </a:solidFill>
                <a:sym typeface="Wingdings" pitchFamily="2" charset="2"/>
              </a:rPr>
              <a:t> di </a:t>
            </a:r>
            <a:r>
              <a:rPr lang="en-US" sz="1800" dirty="0" err="1" smtClean="0">
                <a:solidFill>
                  <a:schemeClr val="accent2"/>
                </a:solidFill>
                <a:sym typeface="Wingdings" pitchFamily="2" charset="2"/>
              </a:rPr>
              <a:t>protocolli</a:t>
            </a:r>
            <a:r>
              <a:rPr lang="en-US" sz="1800" dirty="0" smtClean="0">
                <a:solidFill>
                  <a:schemeClr val="accent2"/>
                </a:solidFill>
                <a:sym typeface="Wingdings" pitchFamily="2" charset="2"/>
              </a:rPr>
              <a:t> </a:t>
            </a:r>
            <a:r>
              <a:rPr lang="en-US" sz="1800" dirty="0" err="1" smtClean="0">
                <a:solidFill>
                  <a:schemeClr val="accent2"/>
                </a:solidFill>
                <a:sym typeface="Wingdings" pitchFamily="2" charset="2"/>
              </a:rPr>
              <a:t>veloci</a:t>
            </a:r>
            <a:r>
              <a:rPr lang="en-US" sz="1800" dirty="0">
                <a:solidFill>
                  <a:schemeClr val="accent2"/>
                </a:solidFill>
                <a:sym typeface="Wingdings" pitchFamily="2" charset="2"/>
              </a:rPr>
              <a:t> </a:t>
            </a:r>
            <a:r>
              <a:rPr lang="en-US" sz="1800" dirty="0" err="1" smtClean="0">
                <a:solidFill>
                  <a:schemeClr val="accent2"/>
                </a:solidFill>
                <a:sym typeface="Wingdings" pitchFamily="2" charset="2"/>
              </a:rPr>
              <a:t>ed</a:t>
            </a:r>
            <a:r>
              <a:rPr lang="en-US" sz="1800" dirty="0" smtClean="0">
                <a:solidFill>
                  <a:schemeClr val="accent2"/>
                </a:solidFill>
                <a:sym typeface="Wingdings" pitchFamily="2" charset="2"/>
              </a:rPr>
              <a:t> </a:t>
            </a:r>
            <a:r>
              <a:rPr lang="en-US" sz="1800" dirty="0" err="1">
                <a:solidFill>
                  <a:schemeClr val="accent2"/>
                </a:solidFill>
                <a:sym typeface="Wingdings" pitchFamily="2" charset="2"/>
              </a:rPr>
              <a:t>uso</a:t>
            </a:r>
            <a:r>
              <a:rPr lang="en-US" sz="1800" dirty="0">
                <a:solidFill>
                  <a:schemeClr val="accent2"/>
                </a:solidFill>
                <a:sym typeface="Wingdings" pitchFamily="2" charset="2"/>
              </a:rPr>
              <a:t> di </a:t>
            </a:r>
            <a:r>
              <a:rPr lang="en-US" sz="1800" dirty="0" smtClean="0">
                <a:solidFill>
                  <a:schemeClr val="accent2"/>
                </a:solidFill>
                <a:sym typeface="Wingdings" pitchFamily="2" charset="2"/>
              </a:rPr>
              <a:t>FPGA, GPU e DSP in </a:t>
            </a:r>
            <a:r>
              <a:rPr lang="en-US" sz="1800" dirty="0" err="1">
                <a:solidFill>
                  <a:schemeClr val="accent2"/>
                </a:solidFill>
                <a:sym typeface="Wingdings" pitchFamily="2" charset="2"/>
              </a:rPr>
              <a:t>sistemi</a:t>
            </a:r>
            <a:r>
              <a:rPr lang="en-US" sz="1800" dirty="0">
                <a:solidFill>
                  <a:schemeClr val="accent2"/>
                </a:solidFill>
                <a:sym typeface="Wingdings" pitchFamily="2" charset="2"/>
              </a:rPr>
              <a:t> </a:t>
            </a:r>
            <a:r>
              <a:rPr lang="en-US" sz="1800" dirty="0" smtClean="0">
                <a:solidFill>
                  <a:schemeClr val="accent2"/>
                </a:solidFill>
                <a:sym typeface="Wingdings" pitchFamily="2" charset="2"/>
              </a:rPr>
              <a:t>di 	</a:t>
            </a:r>
            <a:r>
              <a:rPr lang="en-US" sz="1800" dirty="0" err="1" smtClean="0">
                <a:solidFill>
                  <a:schemeClr val="accent2"/>
                </a:solidFill>
                <a:sym typeface="Wingdings" pitchFamily="2" charset="2"/>
              </a:rPr>
              <a:t>acquisizione</a:t>
            </a:r>
            <a:r>
              <a:rPr lang="en-US" sz="1800" dirty="0" smtClean="0">
                <a:solidFill>
                  <a:schemeClr val="accent2"/>
                </a:solidFill>
                <a:sym typeface="Wingdings" pitchFamily="2" charset="2"/>
              </a:rPr>
              <a:t> </a:t>
            </a:r>
            <a:r>
              <a:rPr lang="en-US" sz="1800" dirty="0" err="1" smtClean="0">
                <a:solidFill>
                  <a:schemeClr val="accent2"/>
                </a:solidFill>
                <a:sym typeface="Wingdings" pitchFamily="2" charset="2"/>
              </a:rPr>
              <a:t>dati</a:t>
            </a:r>
            <a:endParaRPr lang="en-US" sz="1800" dirty="0">
              <a:solidFill>
                <a:schemeClr val="accent2"/>
              </a:solidFill>
              <a:sym typeface="Wingdings" pitchFamily="2" charset="2"/>
            </a:endParaRPr>
          </a:p>
          <a:p>
            <a:pPr marL="457200" indent="-457200">
              <a:buFontTx/>
              <a:buNone/>
            </a:pPr>
            <a:endParaRPr lang="en-US" sz="800" dirty="0" smtClean="0">
              <a:solidFill>
                <a:schemeClr val="accent2"/>
              </a:solidFill>
              <a:sym typeface="Wingdings" pitchFamily="2" charset="2"/>
            </a:endParaRPr>
          </a:p>
          <a:p>
            <a:pPr marL="457200" indent="-457200">
              <a:buFontTx/>
              <a:buNone/>
            </a:pPr>
            <a:endParaRPr lang="en-US" sz="800" dirty="0">
              <a:solidFill>
                <a:schemeClr val="accent2"/>
              </a:solidFill>
              <a:sym typeface="Wingdings" pitchFamily="2" charset="2"/>
            </a:endParaRPr>
          </a:p>
          <a:p>
            <a:pPr marL="457200" indent="-457200">
              <a:buFontTx/>
              <a:buNone/>
            </a:pPr>
            <a:r>
              <a:rPr lang="en-US" sz="1800" dirty="0">
                <a:solidFill>
                  <a:schemeClr val="accent2"/>
                </a:solidFill>
                <a:sym typeface="Wingdings" pitchFamily="2" charset="2"/>
              </a:rPr>
              <a:t>	</a:t>
            </a:r>
            <a:r>
              <a:rPr lang="en-US" sz="1800" dirty="0" smtClean="0">
                <a:solidFill>
                  <a:schemeClr val="accent2"/>
                </a:solidFill>
                <a:sym typeface="Wingdings" pitchFamily="2" charset="2"/>
              </a:rPr>
              <a:t>	 </a:t>
            </a:r>
            <a:r>
              <a:rPr lang="en-US" sz="1800" dirty="0" err="1" smtClean="0">
                <a:solidFill>
                  <a:schemeClr val="accent2"/>
                </a:solidFill>
                <a:sym typeface="Wingdings" pitchFamily="2" charset="2"/>
              </a:rPr>
              <a:t>Attivita</a:t>
            </a:r>
            <a:r>
              <a:rPr lang="en-US" sz="1800" dirty="0" smtClean="0">
                <a:solidFill>
                  <a:schemeClr val="accent2"/>
                </a:solidFill>
                <a:sym typeface="Wingdings" pitchFamily="2" charset="2"/>
              </a:rPr>
              <a:t>’ con </a:t>
            </a:r>
            <a:r>
              <a:rPr lang="en-US" sz="1800" dirty="0" err="1" smtClean="0">
                <a:solidFill>
                  <a:schemeClr val="accent2"/>
                </a:solidFill>
                <a:sym typeface="Wingdings" pitchFamily="2" charset="2"/>
              </a:rPr>
              <a:t>sistemi</a:t>
            </a:r>
            <a:r>
              <a:rPr lang="en-US" sz="1800" dirty="0" smtClean="0">
                <a:solidFill>
                  <a:schemeClr val="accent2"/>
                </a:solidFill>
                <a:sym typeface="Wingdings" pitchFamily="2" charset="2"/>
              </a:rPr>
              <a:t> </a:t>
            </a:r>
            <a:r>
              <a:rPr lang="en-US" sz="1800" b="1" dirty="0" smtClean="0">
                <a:solidFill>
                  <a:schemeClr val="accent2"/>
                </a:solidFill>
                <a:sym typeface="Wingdings" pitchFamily="2" charset="2"/>
              </a:rPr>
              <a:t>A</a:t>
            </a:r>
            <a:r>
              <a:rPr lang="en-US" sz="1800" dirty="0" smtClean="0">
                <a:solidFill>
                  <a:schemeClr val="accent2"/>
                </a:solidFill>
                <a:sym typeface="Wingdings" pitchFamily="2" charset="2"/>
              </a:rPr>
              <a:t>dvanced </a:t>
            </a:r>
            <a:r>
              <a:rPr lang="en-US" sz="1800" b="1" dirty="0" err="1" smtClean="0">
                <a:solidFill>
                  <a:schemeClr val="accent2"/>
                </a:solidFill>
                <a:sym typeface="Wingdings" pitchFamily="2" charset="2"/>
              </a:rPr>
              <a:t>T</a:t>
            </a:r>
            <a:r>
              <a:rPr lang="en-US" sz="1800" dirty="0" err="1" smtClean="0">
                <a:solidFill>
                  <a:schemeClr val="accent2"/>
                </a:solidFill>
                <a:sym typeface="Wingdings" pitchFamily="2" charset="2"/>
              </a:rPr>
              <a:t>ele</a:t>
            </a:r>
            <a:r>
              <a:rPr lang="en-US" sz="1800" b="1" dirty="0" err="1" smtClean="0">
                <a:solidFill>
                  <a:schemeClr val="accent2"/>
                </a:solidFill>
                <a:sym typeface="Wingdings" pitchFamily="2" charset="2"/>
              </a:rPr>
              <a:t>C</a:t>
            </a:r>
            <a:r>
              <a:rPr lang="en-US" sz="1800" dirty="0" err="1" smtClean="0">
                <a:solidFill>
                  <a:schemeClr val="accent2"/>
                </a:solidFill>
                <a:sym typeface="Wingdings" pitchFamily="2" charset="2"/>
              </a:rPr>
              <a:t>ommunication</a:t>
            </a:r>
            <a:r>
              <a:rPr lang="en-US" sz="1800" dirty="0" smtClean="0">
                <a:solidFill>
                  <a:schemeClr val="accent2"/>
                </a:solidFill>
                <a:sym typeface="Wingdings" pitchFamily="2" charset="2"/>
              </a:rPr>
              <a:t> </a:t>
            </a:r>
            <a:r>
              <a:rPr lang="en-US" sz="1800" b="1" dirty="0" smtClean="0">
                <a:solidFill>
                  <a:schemeClr val="accent2"/>
                </a:solidFill>
                <a:sym typeface="Wingdings" pitchFamily="2" charset="2"/>
              </a:rPr>
              <a:t>A</a:t>
            </a:r>
            <a:r>
              <a:rPr lang="en-US" sz="1800" dirty="0" smtClean="0">
                <a:solidFill>
                  <a:schemeClr val="accent2"/>
                </a:solidFill>
                <a:sym typeface="Wingdings" pitchFamily="2" charset="2"/>
              </a:rPr>
              <a:t>rchitecture 	(</a:t>
            </a:r>
            <a:r>
              <a:rPr lang="en-US" sz="1800" b="1" dirty="0" smtClean="0">
                <a:solidFill>
                  <a:schemeClr val="accent2"/>
                </a:solidFill>
                <a:sym typeface="Wingdings" pitchFamily="2" charset="2"/>
              </a:rPr>
              <a:t>ATCA</a:t>
            </a:r>
            <a:r>
              <a:rPr lang="en-US" sz="1800" dirty="0" smtClean="0">
                <a:solidFill>
                  <a:schemeClr val="accent2"/>
                </a:solidFill>
                <a:sym typeface="Wingdings" pitchFamily="2" charset="2"/>
              </a:rPr>
              <a:t>) </a:t>
            </a:r>
            <a:r>
              <a:rPr lang="en-US" sz="1800" dirty="0" err="1" smtClean="0">
                <a:solidFill>
                  <a:schemeClr val="accent2"/>
                </a:solidFill>
                <a:sym typeface="Wingdings" pitchFamily="2" charset="2"/>
              </a:rPr>
              <a:t>sta</a:t>
            </a:r>
            <a:r>
              <a:rPr lang="en-US" sz="1800" dirty="0" smtClean="0">
                <a:solidFill>
                  <a:schemeClr val="accent2"/>
                </a:solidFill>
                <a:sym typeface="Wingdings" pitchFamily="2" charset="2"/>
              </a:rPr>
              <a:t> per </a:t>
            </a:r>
            <a:r>
              <a:rPr lang="en-US" sz="1800" dirty="0" err="1" smtClean="0">
                <a:solidFill>
                  <a:schemeClr val="accent2"/>
                </a:solidFill>
                <a:sym typeface="Wingdings" pitchFamily="2" charset="2"/>
              </a:rPr>
              <a:t>partire</a:t>
            </a:r>
            <a:r>
              <a:rPr lang="en-US" sz="1800" dirty="0" smtClean="0">
                <a:solidFill>
                  <a:schemeClr val="accent2"/>
                </a:solidFill>
                <a:sym typeface="Wingdings" pitchFamily="2" charset="2"/>
              </a:rPr>
              <a:t> ma </a:t>
            </a:r>
            <a:r>
              <a:rPr lang="en-US" sz="1800" dirty="0" err="1" smtClean="0">
                <a:solidFill>
                  <a:schemeClr val="accent2"/>
                </a:solidFill>
                <a:sym typeface="Wingdings" pitchFamily="2" charset="2"/>
              </a:rPr>
              <a:t>purtroppo</a:t>
            </a:r>
            <a:r>
              <a:rPr lang="en-US" sz="1800" dirty="0" smtClean="0">
                <a:solidFill>
                  <a:schemeClr val="accent2"/>
                </a:solidFill>
                <a:sym typeface="Wingdings" pitchFamily="2" charset="2"/>
              </a:rPr>
              <a:t> con </a:t>
            </a:r>
            <a:r>
              <a:rPr lang="en-US" sz="1800" dirty="0" err="1" smtClean="0">
                <a:solidFill>
                  <a:schemeClr val="accent2"/>
                </a:solidFill>
                <a:sym typeface="Wingdings" pitchFamily="2" charset="2"/>
              </a:rPr>
              <a:t>scarse</a:t>
            </a:r>
            <a:r>
              <a:rPr lang="en-US" sz="1800" dirty="0" smtClean="0">
                <a:solidFill>
                  <a:schemeClr val="accent2"/>
                </a:solidFill>
                <a:sym typeface="Wingdings" pitchFamily="2" charset="2"/>
              </a:rPr>
              <a:t> </a:t>
            </a:r>
            <a:r>
              <a:rPr lang="en-US" sz="1800" dirty="0" err="1" smtClean="0">
                <a:solidFill>
                  <a:schemeClr val="accent2"/>
                </a:solidFill>
                <a:sym typeface="Wingdings" pitchFamily="2" charset="2"/>
              </a:rPr>
              <a:t>risorse</a:t>
            </a:r>
            <a:r>
              <a:rPr lang="en-US" sz="1800" dirty="0" smtClean="0">
                <a:solidFill>
                  <a:schemeClr val="accent2"/>
                </a:solidFill>
                <a:sym typeface="Wingdings" pitchFamily="2" charset="2"/>
              </a:rPr>
              <a:t> </a:t>
            </a:r>
            <a:r>
              <a:rPr lang="en-US" sz="1800" dirty="0" err="1" smtClean="0">
                <a:solidFill>
                  <a:schemeClr val="accent2"/>
                </a:solidFill>
                <a:sym typeface="Wingdings" pitchFamily="2" charset="2"/>
              </a:rPr>
              <a:t>umane</a:t>
            </a:r>
            <a:r>
              <a:rPr lang="en-US" sz="1800" dirty="0" smtClean="0">
                <a:solidFill>
                  <a:schemeClr val="accent2"/>
                </a:solidFill>
                <a:sym typeface="Wingdings" pitchFamily="2" charset="2"/>
              </a:rPr>
              <a:t>.</a:t>
            </a:r>
            <a:endParaRPr lang="en-US" sz="1800" dirty="0">
              <a:solidFill>
                <a:schemeClr val="accent2"/>
              </a:solidFill>
              <a:sym typeface="Wingdings" pitchFamily="2" charset="2"/>
            </a:endParaRPr>
          </a:p>
          <a:p>
            <a:pPr marL="457200" indent="-457200">
              <a:buFontTx/>
              <a:buNone/>
            </a:pPr>
            <a:r>
              <a:rPr lang="en-US" sz="1800" b="1" dirty="0" smtClean="0">
                <a:solidFill>
                  <a:schemeClr val="accent2"/>
                </a:solidFill>
                <a:latin typeface="Century Gothic" pitchFamily="34" charset="0"/>
                <a:sym typeface="Wingdings" pitchFamily="2" charset="2"/>
              </a:rPr>
              <a:t>			 </a:t>
            </a:r>
            <a:r>
              <a:rPr lang="it-IT" sz="1800" b="1" dirty="0" smtClean="0">
                <a:latin typeface="Century Gothic" pitchFamily="34" charset="0"/>
              </a:rPr>
              <a:t>Necessario per ATLAS (LAr e FTK)</a:t>
            </a:r>
            <a:r>
              <a:rPr lang="it-IT" sz="1800" b="1" dirty="0">
                <a:latin typeface="Century Gothic" pitchFamily="34" charset="0"/>
              </a:rPr>
              <a:t>	</a:t>
            </a:r>
            <a:r>
              <a:rPr lang="it-IT" sz="1800" b="1" dirty="0" smtClean="0">
                <a:latin typeface="Century Gothic" pitchFamily="34" charset="0"/>
              </a:rPr>
              <a:t>			</a:t>
            </a:r>
            <a:r>
              <a:rPr lang="it-IT" sz="1800" dirty="0" smtClean="0">
                <a:solidFill>
                  <a:schemeClr val="accent2"/>
                </a:solidFill>
                <a:latin typeface="Century Gothic" pitchFamily="34" charset="0"/>
              </a:rPr>
              <a:t>	</a:t>
            </a:r>
            <a:r>
              <a:rPr lang="it-IT" sz="1800" dirty="0" smtClean="0">
                <a:solidFill>
                  <a:schemeClr val="accent2"/>
                </a:solidFill>
                <a:latin typeface="Century Gothic" pitchFamily="34" charset="0"/>
                <a:sym typeface="Wingdings" panose="05000000000000000000" pitchFamily="2" charset="2"/>
              </a:rPr>
              <a:t> LHCb si sta orientando su altri protocolli</a:t>
            </a:r>
          </a:p>
          <a:p>
            <a:pPr marL="457200" indent="-457200">
              <a:buFontTx/>
              <a:buNone/>
            </a:pPr>
            <a:r>
              <a:rPr lang="it-IT" sz="1800" dirty="0">
                <a:solidFill>
                  <a:schemeClr val="accent2"/>
                </a:solidFill>
                <a:latin typeface="Century Gothic" pitchFamily="34" charset="0"/>
                <a:sym typeface="Wingdings" panose="05000000000000000000" pitchFamily="2" charset="2"/>
              </a:rPr>
              <a:t>	</a:t>
            </a:r>
            <a:r>
              <a:rPr lang="it-IT" sz="1800" dirty="0" smtClean="0">
                <a:solidFill>
                  <a:schemeClr val="accent2"/>
                </a:solidFill>
                <a:latin typeface="Century Gothic" pitchFamily="34" charset="0"/>
                <a:sym typeface="Wingdings" panose="05000000000000000000" pitchFamily="2" charset="2"/>
              </a:rPr>
              <a:t>	</a:t>
            </a:r>
            <a:r>
              <a:rPr lang="it-IT" sz="1800" dirty="0">
                <a:solidFill>
                  <a:schemeClr val="accent2"/>
                </a:solidFill>
                <a:latin typeface="Century Gothic" pitchFamily="34" charset="0"/>
                <a:sym typeface="Wingdings" panose="05000000000000000000" pitchFamily="2" charset="2"/>
              </a:rPr>
              <a:t>	</a:t>
            </a:r>
            <a:endParaRPr lang="it-IT" sz="1800" dirty="0" smtClean="0">
              <a:solidFill>
                <a:schemeClr val="accent2"/>
              </a:solidFill>
              <a:latin typeface="Century Gothic" pitchFamily="34" charset="0"/>
              <a:sym typeface="Wingdings" panose="05000000000000000000" pitchFamily="2" charset="2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smtClean="0"/>
              <a:t>CDS Milano – 9 Luglio 2014</a:t>
            </a:r>
            <a:endParaRPr lang="en-US" sz="1400"/>
          </a:p>
        </p:txBody>
      </p:sp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950200" cy="533400"/>
          </a:xfrm>
        </p:spPr>
        <p:txBody>
          <a:bodyPr/>
          <a:lstStyle/>
          <a:p>
            <a:r>
              <a:rPr lang="en-US" sz="2800" dirty="0" err="1"/>
              <a:t>Servizio</a:t>
            </a:r>
            <a:r>
              <a:rPr lang="en-US" sz="2800" dirty="0"/>
              <a:t> </a:t>
            </a:r>
            <a:r>
              <a:rPr lang="en-US" sz="2800" dirty="0" err="1"/>
              <a:t>di</a:t>
            </a:r>
            <a:r>
              <a:rPr lang="en-US" sz="2800" dirty="0"/>
              <a:t> </a:t>
            </a:r>
            <a:r>
              <a:rPr lang="en-US" sz="2800" dirty="0" err="1"/>
              <a:t>Elettronica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9F39F8-6684-42CB-9C84-50F1BD944FE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smtClean="0"/>
              <a:t>CDS Milano – 9 Luglio 2014</a:t>
            </a:r>
            <a:endParaRPr lang="en-US" sz="1400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950200" cy="533400"/>
          </a:xfrm>
        </p:spPr>
        <p:txBody>
          <a:bodyPr/>
          <a:lstStyle/>
          <a:p>
            <a:r>
              <a:rPr lang="en-US" sz="2800" dirty="0" err="1"/>
              <a:t>Servizio</a:t>
            </a:r>
            <a:r>
              <a:rPr lang="en-US" sz="2800" dirty="0"/>
              <a:t> </a:t>
            </a:r>
            <a:r>
              <a:rPr lang="en-US" sz="2800" dirty="0" err="1"/>
              <a:t>di</a:t>
            </a:r>
            <a:r>
              <a:rPr lang="en-US" sz="2800" dirty="0"/>
              <a:t> </a:t>
            </a:r>
            <a:r>
              <a:rPr lang="en-US" sz="2800" dirty="0" err="1"/>
              <a:t>Elettronica</a:t>
            </a:r>
            <a:endParaRPr lang="en-US" sz="2800" dirty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762000"/>
            <a:ext cx="8610600" cy="5715000"/>
          </a:xfrm>
        </p:spPr>
        <p:txBody>
          <a:bodyPr/>
          <a:lstStyle/>
          <a:p>
            <a:pPr marL="457200" indent="-457200">
              <a:lnSpc>
                <a:spcPct val="80000"/>
              </a:lnSpc>
              <a:buFont typeface="Wingdings" pitchFamily="2" charset="2"/>
              <a:buAutoNum type="arabicPeriod" startAt="4"/>
            </a:pPr>
            <a:r>
              <a:rPr lang="en-US" sz="2000" dirty="0" err="1" smtClean="0">
                <a:solidFill>
                  <a:schemeClr val="accent2"/>
                </a:solidFill>
              </a:rPr>
              <a:t>Spazi</a:t>
            </a:r>
            <a:r>
              <a:rPr lang="en-US" sz="2000" dirty="0" smtClean="0">
                <a:solidFill>
                  <a:schemeClr val="accent2"/>
                </a:solidFill>
              </a:rPr>
              <a:t> </a:t>
            </a:r>
            <a:r>
              <a:rPr lang="en-US" sz="2000" dirty="0">
                <a:solidFill>
                  <a:schemeClr val="accent2"/>
                </a:solidFill>
              </a:rPr>
              <a:t>e </a:t>
            </a:r>
            <a:r>
              <a:rPr lang="en-US" sz="2000" dirty="0" err="1">
                <a:solidFill>
                  <a:schemeClr val="accent2"/>
                </a:solidFill>
              </a:rPr>
              <a:t>locazione</a:t>
            </a:r>
            <a:r>
              <a:rPr lang="en-US" sz="2000" dirty="0" smtClean="0">
                <a:solidFill>
                  <a:schemeClr val="accent2"/>
                </a:solidFill>
              </a:rPr>
              <a:t>:</a:t>
            </a:r>
          </a:p>
          <a:p>
            <a:pPr marL="457200" indent="-457200">
              <a:lnSpc>
                <a:spcPct val="80000"/>
              </a:lnSpc>
              <a:buFont typeface="Wingdings" pitchFamily="2" charset="2"/>
              <a:buAutoNum type="arabicPeriod" startAt="4"/>
            </a:pPr>
            <a:endParaRPr lang="en-US" sz="2000" dirty="0">
              <a:solidFill>
                <a:schemeClr val="accent2"/>
              </a:solidFill>
            </a:endParaRPr>
          </a:p>
          <a:p>
            <a:pPr marL="457200" indent="-457200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/>
              <a:t>	- </a:t>
            </a:r>
            <a:r>
              <a:rPr lang="en-US" sz="2000" dirty="0" smtClean="0"/>
              <a:t> </a:t>
            </a:r>
            <a:r>
              <a:rPr lang="en-US" sz="2000" dirty="0" err="1" smtClean="0"/>
              <a:t>migliore</a:t>
            </a:r>
            <a:r>
              <a:rPr lang="en-US" sz="2000" dirty="0" smtClean="0"/>
              <a:t> </a:t>
            </a:r>
            <a:r>
              <a:rPr lang="en-US" sz="2000" dirty="0" err="1" smtClean="0"/>
              <a:t>l’utilizzo</a:t>
            </a:r>
            <a:r>
              <a:rPr lang="en-US" sz="2000" dirty="0" smtClean="0"/>
              <a:t> </a:t>
            </a:r>
            <a:r>
              <a:rPr lang="en-US" sz="2000" dirty="0" err="1" smtClean="0"/>
              <a:t>degli</a:t>
            </a:r>
            <a:r>
              <a:rPr lang="en-US" sz="2000" dirty="0" smtClean="0"/>
              <a:t> </a:t>
            </a:r>
            <a:r>
              <a:rPr lang="en-US" sz="2000" dirty="0" err="1" smtClean="0"/>
              <a:t>spazi</a:t>
            </a:r>
            <a:r>
              <a:rPr lang="en-US" sz="2000" dirty="0" smtClean="0"/>
              <a:t> </a:t>
            </a:r>
            <a:r>
              <a:rPr lang="en-US" sz="2000" dirty="0" err="1" smtClean="0"/>
              <a:t>attuali</a:t>
            </a:r>
            <a:endParaRPr lang="en-US" sz="2000" dirty="0"/>
          </a:p>
          <a:p>
            <a:pPr marL="457200" indent="-457200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/>
              <a:t>		</a:t>
            </a:r>
            <a:r>
              <a:rPr lang="en-US" sz="1600" dirty="0" smtClean="0">
                <a:solidFill>
                  <a:schemeClr val="accent2"/>
                </a:solidFill>
              </a:rPr>
              <a:t>- </a:t>
            </a:r>
            <a:r>
              <a:rPr lang="en-US" sz="1600" dirty="0" err="1" smtClean="0">
                <a:solidFill>
                  <a:schemeClr val="accent2"/>
                </a:solidFill>
              </a:rPr>
              <a:t>Stiamo</a:t>
            </a:r>
            <a:r>
              <a:rPr lang="en-US" sz="1600" dirty="0" smtClean="0">
                <a:solidFill>
                  <a:schemeClr val="accent2"/>
                </a:solidFill>
              </a:rPr>
              <a:t> </a:t>
            </a:r>
            <a:r>
              <a:rPr lang="en-US" sz="1600" dirty="0" err="1" smtClean="0">
                <a:solidFill>
                  <a:schemeClr val="accent2"/>
                </a:solidFill>
              </a:rPr>
              <a:t>migliorando</a:t>
            </a:r>
            <a:r>
              <a:rPr lang="en-US" sz="1600" dirty="0" smtClean="0">
                <a:solidFill>
                  <a:schemeClr val="accent2"/>
                </a:solidFill>
              </a:rPr>
              <a:t> </a:t>
            </a:r>
            <a:r>
              <a:rPr lang="en-US" sz="1600" dirty="0" err="1" smtClean="0">
                <a:solidFill>
                  <a:schemeClr val="accent2"/>
                </a:solidFill>
              </a:rPr>
              <a:t>l’uso</a:t>
            </a:r>
            <a:r>
              <a:rPr lang="en-US" sz="1600" dirty="0" smtClean="0">
                <a:solidFill>
                  <a:schemeClr val="accent2"/>
                </a:solidFill>
              </a:rPr>
              <a:t> </a:t>
            </a:r>
            <a:r>
              <a:rPr lang="en-US" sz="1600" dirty="0" err="1" smtClean="0">
                <a:solidFill>
                  <a:schemeClr val="accent2"/>
                </a:solidFill>
              </a:rPr>
              <a:t>dello</a:t>
            </a:r>
            <a:r>
              <a:rPr lang="en-US" sz="1600" dirty="0" smtClean="0">
                <a:solidFill>
                  <a:schemeClr val="accent2"/>
                </a:solidFill>
              </a:rPr>
              <a:t> </a:t>
            </a:r>
            <a:r>
              <a:rPr lang="en-US" sz="1600" dirty="0" err="1" smtClean="0">
                <a:solidFill>
                  <a:schemeClr val="accent2"/>
                </a:solidFill>
              </a:rPr>
              <a:t>spazio</a:t>
            </a:r>
            <a:r>
              <a:rPr lang="en-US" sz="1600" dirty="0" smtClean="0">
                <a:solidFill>
                  <a:schemeClr val="accent2"/>
                </a:solidFill>
              </a:rPr>
              <a:t> </a:t>
            </a:r>
            <a:r>
              <a:rPr lang="en-US" sz="1600" dirty="0" err="1" smtClean="0">
                <a:solidFill>
                  <a:schemeClr val="accent2"/>
                </a:solidFill>
              </a:rPr>
              <a:t>assegnatoci</a:t>
            </a:r>
            <a:r>
              <a:rPr lang="en-US" sz="1600" dirty="0" smtClean="0">
                <a:solidFill>
                  <a:schemeClr val="accent2"/>
                </a:solidFill>
              </a:rPr>
              <a:t> </a:t>
            </a:r>
            <a:r>
              <a:rPr lang="en-US" sz="1600" dirty="0" err="1" smtClean="0">
                <a:solidFill>
                  <a:schemeClr val="accent2"/>
                </a:solidFill>
              </a:rPr>
              <a:t>nell’area</a:t>
            </a:r>
            <a:r>
              <a:rPr lang="en-US" sz="1600" dirty="0" smtClean="0">
                <a:solidFill>
                  <a:schemeClr val="accent2"/>
                </a:solidFill>
              </a:rPr>
              <a:t> ex-</a:t>
            </a:r>
            <a:r>
              <a:rPr lang="en-US" sz="1600" dirty="0" err="1" smtClean="0">
                <a:solidFill>
                  <a:schemeClr val="accent2"/>
                </a:solidFill>
              </a:rPr>
              <a:t>ciclotrone</a:t>
            </a:r>
            <a:endParaRPr lang="en-US" sz="1600" dirty="0" smtClean="0">
              <a:solidFill>
                <a:schemeClr val="accent2"/>
              </a:solidFill>
            </a:endParaRPr>
          </a:p>
          <a:p>
            <a:pPr marL="457200" indent="-457200">
              <a:lnSpc>
                <a:spcPct val="80000"/>
              </a:lnSpc>
              <a:buFont typeface="Wingdings" pitchFamily="2" charset="2"/>
              <a:buNone/>
            </a:pPr>
            <a:endParaRPr lang="en-US" sz="800" dirty="0">
              <a:solidFill>
                <a:schemeClr val="accent2"/>
              </a:solidFill>
            </a:endParaRPr>
          </a:p>
          <a:p>
            <a:pPr marL="457200" indent="-457200">
              <a:lnSpc>
                <a:spcPct val="80000"/>
              </a:lnSpc>
              <a:buFont typeface="Wingdings" pitchFamily="2" charset="2"/>
              <a:buNone/>
            </a:pPr>
            <a:r>
              <a:rPr lang="en-US" sz="1600" dirty="0" smtClean="0">
                <a:solidFill>
                  <a:schemeClr val="accent2"/>
                </a:solidFill>
              </a:rPr>
              <a:t>		- </a:t>
            </a:r>
            <a:r>
              <a:rPr lang="en-US" sz="1600" dirty="0" err="1" smtClean="0">
                <a:solidFill>
                  <a:schemeClr val="accent2"/>
                </a:solidFill>
              </a:rPr>
              <a:t>Mancanza</a:t>
            </a:r>
            <a:r>
              <a:rPr lang="en-US" sz="1600" dirty="0" smtClean="0">
                <a:solidFill>
                  <a:schemeClr val="accent2"/>
                </a:solidFill>
              </a:rPr>
              <a:t> </a:t>
            </a:r>
            <a:r>
              <a:rPr lang="en-US" sz="1600" dirty="0">
                <a:solidFill>
                  <a:schemeClr val="accent2"/>
                </a:solidFill>
              </a:rPr>
              <a:t>di </a:t>
            </a:r>
            <a:r>
              <a:rPr lang="en-US" sz="1600" dirty="0" err="1">
                <a:solidFill>
                  <a:schemeClr val="accent2"/>
                </a:solidFill>
              </a:rPr>
              <a:t>contiguita</a:t>
            </a:r>
            <a:r>
              <a:rPr lang="en-US" sz="1600" dirty="0">
                <a:solidFill>
                  <a:schemeClr val="accent2"/>
                </a:solidFill>
              </a:rPr>
              <a:t>’ di </a:t>
            </a:r>
            <a:r>
              <a:rPr lang="en-US" sz="1600" dirty="0" err="1">
                <a:solidFill>
                  <a:schemeClr val="accent2"/>
                </a:solidFill>
              </a:rPr>
              <a:t>spazi</a:t>
            </a:r>
            <a:r>
              <a:rPr lang="en-US" sz="1600" dirty="0">
                <a:solidFill>
                  <a:schemeClr val="accent2"/>
                </a:solidFill>
              </a:rPr>
              <a:t> </a:t>
            </a:r>
            <a:r>
              <a:rPr lang="en-US" sz="1600" dirty="0" err="1">
                <a:solidFill>
                  <a:schemeClr val="accent2"/>
                </a:solidFill>
              </a:rPr>
              <a:t>fra</a:t>
            </a:r>
            <a:r>
              <a:rPr lang="en-US" sz="1600" dirty="0">
                <a:solidFill>
                  <a:schemeClr val="accent2"/>
                </a:solidFill>
              </a:rPr>
              <a:t> </a:t>
            </a:r>
            <a:r>
              <a:rPr lang="en-US" sz="1600" dirty="0" err="1">
                <a:solidFill>
                  <a:schemeClr val="accent2"/>
                </a:solidFill>
              </a:rPr>
              <a:t>gli</a:t>
            </a:r>
            <a:r>
              <a:rPr lang="en-US" sz="1600" dirty="0">
                <a:solidFill>
                  <a:schemeClr val="accent2"/>
                </a:solidFill>
              </a:rPr>
              <a:t> “</a:t>
            </a:r>
            <a:r>
              <a:rPr lang="en-US" sz="1600" dirty="0" err="1">
                <a:solidFill>
                  <a:schemeClr val="accent2"/>
                </a:solidFill>
              </a:rPr>
              <a:t>elettronici</a:t>
            </a:r>
            <a:r>
              <a:rPr lang="en-US" sz="1600" dirty="0" smtClean="0">
                <a:solidFill>
                  <a:schemeClr val="accent2"/>
                </a:solidFill>
              </a:rPr>
              <a:t>” continua a </a:t>
            </a:r>
            <a:r>
              <a:rPr lang="en-US" sz="1600" dirty="0" err="1" smtClean="0">
                <a:solidFill>
                  <a:schemeClr val="accent2"/>
                </a:solidFill>
              </a:rPr>
              <a:t>generare</a:t>
            </a:r>
            <a:r>
              <a:rPr lang="en-US" sz="1600" dirty="0" smtClean="0">
                <a:solidFill>
                  <a:schemeClr val="accent2"/>
                </a:solidFill>
              </a:rPr>
              <a:t>		</a:t>
            </a:r>
            <a:r>
              <a:rPr lang="en-US" sz="1600" dirty="0" err="1" smtClean="0">
                <a:solidFill>
                  <a:schemeClr val="accent2"/>
                </a:solidFill>
              </a:rPr>
              <a:t>stazioni</a:t>
            </a:r>
            <a:r>
              <a:rPr lang="en-US" sz="1600" dirty="0" smtClean="0">
                <a:solidFill>
                  <a:schemeClr val="accent2"/>
                </a:solidFill>
              </a:rPr>
              <a:t> di </a:t>
            </a:r>
            <a:r>
              <a:rPr lang="en-US" sz="1600" dirty="0" err="1" smtClean="0">
                <a:solidFill>
                  <a:schemeClr val="accent2"/>
                </a:solidFill>
              </a:rPr>
              <a:t>lavoro</a:t>
            </a:r>
            <a:r>
              <a:rPr lang="en-US" sz="1600" dirty="0" smtClean="0">
                <a:solidFill>
                  <a:schemeClr val="accent2"/>
                </a:solidFill>
              </a:rPr>
              <a:t> </a:t>
            </a:r>
            <a:r>
              <a:rPr lang="en-US" sz="1600" dirty="0" err="1" smtClean="0">
                <a:solidFill>
                  <a:schemeClr val="accent2"/>
                </a:solidFill>
              </a:rPr>
              <a:t>raddoppiate</a:t>
            </a:r>
            <a:r>
              <a:rPr lang="en-US" sz="1600" dirty="0" smtClean="0">
                <a:solidFill>
                  <a:schemeClr val="accent2"/>
                </a:solidFill>
              </a:rPr>
              <a:t> e </a:t>
            </a:r>
            <a:r>
              <a:rPr lang="en-US" sz="1600" dirty="0" err="1" smtClean="0">
                <a:solidFill>
                  <a:schemeClr val="accent2"/>
                </a:solidFill>
              </a:rPr>
              <a:t>scarsa</a:t>
            </a:r>
            <a:r>
              <a:rPr lang="en-US" sz="1600" dirty="0" smtClean="0">
                <a:solidFill>
                  <a:schemeClr val="accent2"/>
                </a:solidFill>
              </a:rPr>
              <a:t> </a:t>
            </a:r>
            <a:r>
              <a:rPr lang="en-US" sz="1600" dirty="0" err="1" smtClean="0">
                <a:solidFill>
                  <a:schemeClr val="accent2"/>
                </a:solidFill>
              </a:rPr>
              <a:t>condivisione</a:t>
            </a:r>
            <a:r>
              <a:rPr lang="en-US" sz="1600" dirty="0" smtClean="0">
                <a:solidFill>
                  <a:schemeClr val="accent2"/>
                </a:solidFill>
              </a:rPr>
              <a:t> </a:t>
            </a:r>
            <a:r>
              <a:rPr lang="en-US" sz="1600" dirty="0" err="1" smtClean="0">
                <a:solidFill>
                  <a:schemeClr val="accent2"/>
                </a:solidFill>
              </a:rPr>
              <a:t>della</a:t>
            </a:r>
            <a:r>
              <a:rPr lang="en-US" sz="1600" dirty="0">
                <a:solidFill>
                  <a:schemeClr val="accent2"/>
                </a:solidFill>
              </a:rPr>
              <a:t> </a:t>
            </a:r>
            <a:r>
              <a:rPr lang="en-US" sz="1600" dirty="0" err="1" smtClean="0">
                <a:solidFill>
                  <a:schemeClr val="accent2"/>
                </a:solidFill>
              </a:rPr>
              <a:t>strumentazione</a:t>
            </a:r>
            <a:endParaRPr lang="en-US" sz="1600" dirty="0" smtClean="0">
              <a:solidFill>
                <a:schemeClr val="accent2"/>
              </a:solidFill>
            </a:endParaRPr>
          </a:p>
          <a:p>
            <a:pPr marL="457200" indent="-457200">
              <a:lnSpc>
                <a:spcPct val="80000"/>
              </a:lnSpc>
              <a:buFont typeface="Wingdings" pitchFamily="2" charset="2"/>
              <a:buNone/>
            </a:pPr>
            <a:endParaRPr lang="en-US" sz="800" dirty="0" smtClean="0">
              <a:solidFill>
                <a:schemeClr val="accent2"/>
              </a:solidFill>
            </a:endParaRPr>
          </a:p>
          <a:p>
            <a:pPr marL="457200" indent="-457200">
              <a:lnSpc>
                <a:spcPct val="80000"/>
              </a:lnSpc>
              <a:buNone/>
            </a:pPr>
            <a:r>
              <a:rPr lang="en-US" sz="1600" dirty="0" smtClean="0">
                <a:solidFill>
                  <a:schemeClr val="accent2"/>
                </a:solidFill>
              </a:rPr>
              <a:t>		- </a:t>
            </a:r>
            <a:r>
              <a:rPr lang="en-US" sz="1600" dirty="0" err="1" smtClean="0">
                <a:solidFill>
                  <a:schemeClr val="accent2"/>
                </a:solidFill>
              </a:rPr>
              <a:t>Alcune</a:t>
            </a:r>
            <a:r>
              <a:rPr lang="en-US" sz="1600" dirty="0" smtClean="0">
                <a:solidFill>
                  <a:schemeClr val="accent2"/>
                </a:solidFill>
              </a:rPr>
              <a:t> </a:t>
            </a:r>
            <a:r>
              <a:rPr lang="en-US" sz="1600" dirty="0" err="1" smtClean="0">
                <a:solidFill>
                  <a:schemeClr val="accent2"/>
                </a:solidFill>
              </a:rPr>
              <a:t>attivita</a:t>
            </a:r>
            <a:r>
              <a:rPr lang="en-US" sz="1600" dirty="0" smtClean="0">
                <a:solidFill>
                  <a:schemeClr val="accent2"/>
                </a:solidFill>
              </a:rPr>
              <a:t>’ (</a:t>
            </a:r>
            <a:r>
              <a:rPr lang="en-US" sz="1600" dirty="0" err="1" smtClean="0">
                <a:solidFill>
                  <a:schemeClr val="accent2"/>
                </a:solidFill>
              </a:rPr>
              <a:t>LHCb</a:t>
            </a:r>
            <a:r>
              <a:rPr lang="en-US" sz="1600" dirty="0" smtClean="0">
                <a:solidFill>
                  <a:schemeClr val="accent2"/>
                </a:solidFill>
              </a:rPr>
              <a:t>, ATLAS “powering”) </a:t>
            </a:r>
            <a:r>
              <a:rPr lang="en-US" sz="1600" dirty="0" err="1" smtClean="0">
                <a:solidFill>
                  <a:schemeClr val="accent2"/>
                </a:solidFill>
              </a:rPr>
              <a:t>richiedono</a:t>
            </a:r>
            <a:r>
              <a:rPr lang="en-US" sz="1600" dirty="0" smtClean="0">
                <a:solidFill>
                  <a:schemeClr val="accent2"/>
                </a:solidFill>
              </a:rPr>
              <a:t> </a:t>
            </a:r>
            <a:r>
              <a:rPr lang="en-US" sz="1600" dirty="0" err="1" smtClean="0">
                <a:solidFill>
                  <a:schemeClr val="accent2"/>
                </a:solidFill>
              </a:rPr>
              <a:t>riorganizzazione</a:t>
            </a:r>
            <a:r>
              <a:rPr lang="en-US" sz="1600" dirty="0" smtClean="0">
                <a:solidFill>
                  <a:schemeClr val="accent2"/>
                </a:solidFill>
              </a:rPr>
              <a:t> di 	</a:t>
            </a:r>
            <a:r>
              <a:rPr lang="en-US" sz="1600" dirty="0" err="1" smtClean="0">
                <a:solidFill>
                  <a:schemeClr val="accent2"/>
                </a:solidFill>
              </a:rPr>
              <a:t>alcuni</a:t>
            </a:r>
            <a:r>
              <a:rPr lang="en-US" sz="1600" dirty="0" smtClean="0">
                <a:solidFill>
                  <a:schemeClr val="accent2"/>
                </a:solidFill>
              </a:rPr>
              <a:t> </a:t>
            </a:r>
            <a:r>
              <a:rPr lang="en-US" sz="1600" dirty="0" err="1" smtClean="0">
                <a:solidFill>
                  <a:schemeClr val="accent2"/>
                </a:solidFill>
              </a:rPr>
              <a:t>degli</a:t>
            </a:r>
            <a:r>
              <a:rPr lang="en-US" sz="1600" dirty="0" smtClean="0">
                <a:solidFill>
                  <a:schemeClr val="accent2"/>
                </a:solidFill>
              </a:rPr>
              <a:t> </a:t>
            </a:r>
            <a:r>
              <a:rPr lang="en-US" sz="1600" dirty="0" err="1" smtClean="0">
                <a:solidFill>
                  <a:schemeClr val="accent2"/>
                </a:solidFill>
              </a:rPr>
              <a:t>spazi</a:t>
            </a:r>
            <a:r>
              <a:rPr lang="en-US" sz="1600" dirty="0" smtClean="0">
                <a:solidFill>
                  <a:schemeClr val="accent2"/>
                </a:solidFill>
              </a:rPr>
              <a:t> </a:t>
            </a:r>
            <a:r>
              <a:rPr lang="en-US" sz="1600" dirty="0" err="1" smtClean="0">
                <a:solidFill>
                  <a:schemeClr val="accent2"/>
                </a:solidFill>
              </a:rPr>
              <a:t>esistenti</a:t>
            </a:r>
            <a:endParaRPr lang="en-US" sz="1600" dirty="0">
              <a:solidFill>
                <a:schemeClr val="accent2"/>
              </a:solidFill>
            </a:endParaRPr>
          </a:p>
          <a:p>
            <a:pPr marL="457200" indent="-457200">
              <a:lnSpc>
                <a:spcPct val="80000"/>
              </a:lnSpc>
              <a:buNone/>
            </a:pPr>
            <a:r>
              <a:rPr lang="en-US" sz="1600" dirty="0">
                <a:sym typeface="Wingdings" pitchFamily="2" charset="2"/>
              </a:rPr>
              <a:t>			</a:t>
            </a:r>
            <a:r>
              <a:rPr lang="en-US" sz="1400" dirty="0">
                <a:solidFill>
                  <a:schemeClr val="accent2"/>
                </a:solidFill>
              </a:rPr>
              <a:t>		</a:t>
            </a:r>
            <a:r>
              <a:rPr lang="en-US" sz="1800" dirty="0">
                <a:solidFill>
                  <a:schemeClr val="accent2"/>
                </a:solidFill>
              </a:rPr>
              <a:t>	</a:t>
            </a:r>
            <a:endParaRPr lang="en-US" sz="1200" dirty="0">
              <a:solidFill>
                <a:schemeClr val="accent2"/>
              </a:solidFill>
            </a:endParaRPr>
          </a:p>
          <a:p>
            <a:pPr marL="457200" indent="-457200">
              <a:lnSpc>
                <a:spcPct val="80000"/>
              </a:lnSpc>
              <a:buFont typeface="Wingdings" pitchFamily="2" charset="2"/>
              <a:buAutoNum type="arabicPeriod" startAt="5"/>
            </a:pPr>
            <a:r>
              <a:rPr lang="en-US" sz="2000" dirty="0" err="1">
                <a:solidFill>
                  <a:schemeClr val="accent2"/>
                </a:solidFill>
              </a:rPr>
              <a:t>Formazione</a:t>
            </a:r>
            <a:r>
              <a:rPr lang="en-US" sz="2000" dirty="0">
                <a:solidFill>
                  <a:schemeClr val="accent2"/>
                </a:solidFill>
              </a:rPr>
              <a:t>:</a:t>
            </a:r>
          </a:p>
          <a:p>
            <a:pPr marL="457200" indent="-457200">
              <a:lnSpc>
                <a:spcPct val="80000"/>
              </a:lnSpc>
              <a:buFont typeface="Wingdings" pitchFamily="2" charset="2"/>
              <a:buNone/>
            </a:pPr>
            <a:endParaRPr lang="en-US" sz="1200" dirty="0">
              <a:solidFill>
                <a:schemeClr val="accent2"/>
              </a:solidFill>
            </a:endParaRPr>
          </a:p>
          <a:p>
            <a:pPr marL="457200" indent="-457200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/>
              <a:t>	</a:t>
            </a:r>
            <a:r>
              <a:rPr lang="en-US" sz="1600" dirty="0"/>
              <a:t>- </a:t>
            </a:r>
            <a:r>
              <a:rPr lang="en-US" sz="1600" dirty="0" err="1" smtClean="0"/>
              <a:t>nel</a:t>
            </a:r>
            <a:r>
              <a:rPr lang="en-US" sz="1600" dirty="0" smtClean="0"/>
              <a:t> 2014  		</a:t>
            </a:r>
            <a:r>
              <a:rPr lang="en-US" sz="1600" dirty="0" smtClean="0">
                <a:sym typeface="Wingdings" pitchFamily="2" charset="2"/>
              </a:rPr>
              <a:t> </a:t>
            </a:r>
            <a:r>
              <a:rPr lang="en-US" sz="1600" dirty="0" smtClean="0"/>
              <a:t> </a:t>
            </a:r>
            <a:r>
              <a:rPr lang="en-US" sz="1600" dirty="0"/>
              <a:t>	</a:t>
            </a:r>
            <a:r>
              <a:rPr lang="en-US" sz="1600" dirty="0" err="1" smtClean="0"/>
              <a:t>Timida</a:t>
            </a:r>
            <a:r>
              <a:rPr lang="en-US" sz="1600" dirty="0" smtClean="0"/>
              <a:t> </a:t>
            </a:r>
            <a:r>
              <a:rPr lang="en-US" sz="1600" dirty="0" err="1" smtClean="0"/>
              <a:t>ripresa</a:t>
            </a:r>
            <a:r>
              <a:rPr lang="en-US" sz="1600" dirty="0" smtClean="0"/>
              <a:t>: </a:t>
            </a:r>
            <a:r>
              <a:rPr lang="en-US" sz="1600" dirty="0" err="1" smtClean="0"/>
              <a:t>qualche</a:t>
            </a:r>
            <a:r>
              <a:rPr lang="en-US" sz="1600" dirty="0" smtClean="0"/>
              <a:t> </a:t>
            </a:r>
            <a:r>
              <a:rPr lang="en-US" sz="1600" dirty="0" err="1" smtClean="0"/>
              <a:t>corso</a:t>
            </a:r>
            <a:r>
              <a:rPr lang="en-US" sz="1600" dirty="0" smtClean="0"/>
              <a:t> e’ </a:t>
            </a:r>
            <a:r>
              <a:rPr lang="en-US" sz="1600" dirty="0" err="1" smtClean="0"/>
              <a:t>stato</a:t>
            </a:r>
            <a:r>
              <a:rPr lang="en-US" sz="1600" dirty="0" smtClean="0"/>
              <a:t> </a:t>
            </a:r>
            <a:r>
              <a:rPr lang="en-US" sz="1600" dirty="0" err="1" smtClean="0"/>
              <a:t>seguito</a:t>
            </a:r>
            <a:endParaRPr lang="en-US" sz="1600" dirty="0" smtClean="0">
              <a:solidFill>
                <a:schemeClr val="accent2"/>
              </a:solidFill>
              <a:sym typeface="Wingdings" pitchFamily="2" charset="2"/>
            </a:endParaRPr>
          </a:p>
          <a:p>
            <a:pPr marL="457200" indent="-457200">
              <a:lnSpc>
                <a:spcPct val="80000"/>
              </a:lnSpc>
              <a:buNone/>
            </a:pPr>
            <a:endParaRPr lang="en-US" sz="1200" dirty="0" smtClean="0">
              <a:solidFill>
                <a:schemeClr val="accent2"/>
              </a:solidFill>
              <a:sym typeface="Wingdings" pitchFamily="2" charset="2"/>
            </a:endParaRPr>
          </a:p>
          <a:p>
            <a:pPr marL="457200" indent="-457200">
              <a:lnSpc>
                <a:spcPct val="80000"/>
              </a:lnSpc>
              <a:buNone/>
            </a:pPr>
            <a:r>
              <a:rPr lang="en-US" sz="2000" dirty="0" smtClean="0">
                <a:solidFill>
                  <a:schemeClr val="accent2"/>
                </a:solidFill>
                <a:sym typeface="Wingdings" pitchFamily="2" charset="2"/>
              </a:rPr>
              <a:t>	</a:t>
            </a:r>
            <a:r>
              <a:rPr lang="en-US" sz="1800" dirty="0" smtClean="0">
                <a:solidFill>
                  <a:schemeClr val="accent2"/>
                </a:solidFill>
                <a:sym typeface="Wingdings" pitchFamily="2" charset="2"/>
              </a:rPr>
              <a:t>- </a:t>
            </a:r>
            <a:r>
              <a:rPr lang="en-US" sz="1600" dirty="0" err="1" smtClean="0">
                <a:solidFill>
                  <a:schemeClr val="accent2"/>
                </a:solidFill>
                <a:sym typeface="Wingdings" pitchFamily="2" charset="2"/>
              </a:rPr>
              <a:t>nel</a:t>
            </a:r>
            <a:r>
              <a:rPr lang="en-US" sz="1600" dirty="0" smtClean="0">
                <a:solidFill>
                  <a:schemeClr val="accent2"/>
                </a:solidFill>
                <a:sym typeface="Wingdings" pitchFamily="2" charset="2"/>
              </a:rPr>
              <a:t> 2015 			Fare </a:t>
            </a:r>
            <a:r>
              <a:rPr lang="en-US" sz="1600" dirty="0" err="1" smtClean="0">
                <a:solidFill>
                  <a:schemeClr val="accent2"/>
                </a:solidFill>
                <a:sym typeface="Wingdings" pitchFamily="2" charset="2"/>
              </a:rPr>
              <a:t>qualche</a:t>
            </a:r>
            <a:r>
              <a:rPr lang="en-US" sz="1600" dirty="0" smtClean="0">
                <a:solidFill>
                  <a:schemeClr val="accent2"/>
                </a:solidFill>
                <a:sym typeface="Wingdings" pitchFamily="2" charset="2"/>
              </a:rPr>
              <a:t> </a:t>
            </a:r>
            <a:r>
              <a:rPr lang="en-US" sz="1600" dirty="0" err="1" smtClean="0">
                <a:solidFill>
                  <a:schemeClr val="accent2"/>
                </a:solidFill>
                <a:sym typeface="Wingdings" pitchFamily="2" charset="2"/>
              </a:rPr>
              <a:t>corso</a:t>
            </a:r>
            <a:r>
              <a:rPr lang="en-US" sz="1600" dirty="0" smtClean="0">
                <a:solidFill>
                  <a:schemeClr val="accent2"/>
                </a:solidFill>
                <a:sym typeface="Wingdings" pitchFamily="2" charset="2"/>
              </a:rPr>
              <a:t> in </a:t>
            </a:r>
            <a:r>
              <a:rPr lang="en-US" sz="1600" dirty="0" err="1" smtClean="0">
                <a:solidFill>
                  <a:schemeClr val="accent2"/>
                </a:solidFill>
                <a:sym typeface="Wingdings" pitchFamily="2" charset="2"/>
              </a:rPr>
              <a:t>piu</a:t>
            </a:r>
            <a:r>
              <a:rPr lang="en-US" sz="1600" dirty="0" smtClean="0">
                <a:solidFill>
                  <a:schemeClr val="accent2"/>
                </a:solidFill>
                <a:sym typeface="Wingdings" pitchFamily="2" charset="2"/>
              </a:rPr>
              <a:t>’</a:t>
            </a:r>
          </a:p>
          <a:p>
            <a:pPr marL="457200" indent="-457200">
              <a:lnSpc>
                <a:spcPct val="80000"/>
              </a:lnSpc>
              <a:buNone/>
            </a:pPr>
            <a:r>
              <a:rPr lang="en-US" sz="1600" dirty="0" smtClean="0">
                <a:solidFill>
                  <a:schemeClr val="accent2"/>
                </a:solidFill>
                <a:sym typeface="Wingdings" pitchFamily="2" charset="2"/>
              </a:rPr>
              <a:t>					- </a:t>
            </a:r>
            <a:r>
              <a:rPr lang="en-US" sz="1600" dirty="0" err="1" smtClean="0">
                <a:solidFill>
                  <a:schemeClr val="accent2"/>
                </a:solidFill>
                <a:sym typeface="Wingdings" pitchFamily="2" charset="2"/>
              </a:rPr>
              <a:t>sembra</a:t>
            </a:r>
            <a:r>
              <a:rPr lang="en-US" sz="1600" dirty="0" smtClean="0">
                <a:solidFill>
                  <a:schemeClr val="accent2"/>
                </a:solidFill>
                <a:sym typeface="Wingdings" pitchFamily="2" charset="2"/>
              </a:rPr>
              <a:t> </a:t>
            </a:r>
            <a:r>
              <a:rPr lang="en-US" sz="1600" dirty="0" err="1" smtClean="0">
                <a:solidFill>
                  <a:schemeClr val="accent2"/>
                </a:solidFill>
                <a:sym typeface="Wingdings" pitchFamily="2" charset="2"/>
              </a:rPr>
              <a:t>esserci</a:t>
            </a:r>
            <a:r>
              <a:rPr lang="en-US" sz="1600" dirty="0" smtClean="0">
                <a:solidFill>
                  <a:schemeClr val="accent2"/>
                </a:solidFill>
                <a:sym typeface="Wingdings" pitchFamily="2" charset="2"/>
              </a:rPr>
              <a:t> </a:t>
            </a:r>
            <a:r>
              <a:rPr lang="en-US" sz="1600" dirty="0" err="1" smtClean="0">
                <a:solidFill>
                  <a:schemeClr val="accent2"/>
                </a:solidFill>
                <a:sym typeface="Wingdings" pitchFamily="2" charset="2"/>
              </a:rPr>
              <a:t>maggiore</a:t>
            </a:r>
            <a:r>
              <a:rPr lang="en-US" sz="1600" dirty="0" smtClean="0">
                <a:solidFill>
                  <a:schemeClr val="accent2"/>
                </a:solidFill>
                <a:sym typeface="Wingdings" pitchFamily="2" charset="2"/>
              </a:rPr>
              <a:t> </a:t>
            </a:r>
            <a:r>
              <a:rPr lang="en-US" sz="1600" dirty="0" err="1" smtClean="0">
                <a:solidFill>
                  <a:schemeClr val="accent2"/>
                </a:solidFill>
                <a:sym typeface="Wingdings" pitchFamily="2" charset="2"/>
              </a:rPr>
              <a:t>sensibilita</a:t>
            </a:r>
            <a:r>
              <a:rPr lang="en-US" sz="1600" dirty="0" smtClean="0">
                <a:solidFill>
                  <a:schemeClr val="accent2"/>
                </a:solidFill>
                <a:sym typeface="Wingdings" pitchFamily="2" charset="2"/>
              </a:rPr>
              <a:t>’ </a:t>
            </a:r>
            <a:r>
              <a:rPr lang="en-US" sz="1600" dirty="0" err="1" smtClean="0">
                <a:solidFill>
                  <a:schemeClr val="accent2"/>
                </a:solidFill>
                <a:sym typeface="Wingdings" pitchFamily="2" charset="2"/>
              </a:rPr>
              <a:t>degli</a:t>
            </a:r>
            <a:r>
              <a:rPr lang="en-US" sz="1600" dirty="0" smtClean="0">
                <a:solidFill>
                  <a:schemeClr val="accent2"/>
                </a:solidFill>
                <a:sym typeface="Wingdings" pitchFamily="2" charset="2"/>
              </a:rPr>
              <a:t> 					</a:t>
            </a:r>
            <a:r>
              <a:rPr lang="en-US" sz="1600" dirty="0" err="1" smtClean="0">
                <a:solidFill>
                  <a:schemeClr val="accent2"/>
                </a:solidFill>
                <a:sym typeface="Wingdings" pitchFamily="2" charset="2"/>
              </a:rPr>
              <a:t>esperimenti</a:t>
            </a:r>
            <a:r>
              <a:rPr lang="en-US" sz="1600" dirty="0" smtClean="0">
                <a:solidFill>
                  <a:schemeClr val="accent2"/>
                </a:solidFill>
                <a:sym typeface="Wingdings" pitchFamily="2" charset="2"/>
              </a:rPr>
              <a:t> </a:t>
            </a:r>
            <a:r>
              <a:rPr lang="en-US" sz="1600" dirty="0" err="1" smtClean="0">
                <a:solidFill>
                  <a:schemeClr val="accent2"/>
                </a:solidFill>
                <a:sym typeface="Wingdings" pitchFamily="2" charset="2"/>
              </a:rPr>
              <a:t>nell’appoggiare</a:t>
            </a:r>
            <a:r>
              <a:rPr lang="en-US" sz="1600" dirty="0" smtClean="0">
                <a:solidFill>
                  <a:schemeClr val="accent2"/>
                </a:solidFill>
                <a:sym typeface="Wingdings" pitchFamily="2" charset="2"/>
              </a:rPr>
              <a:t> la </a:t>
            </a:r>
            <a:r>
              <a:rPr lang="en-US" sz="1600" dirty="0" err="1" smtClean="0">
                <a:solidFill>
                  <a:schemeClr val="accent2"/>
                </a:solidFill>
                <a:sym typeface="Wingdings" pitchFamily="2" charset="2"/>
              </a:rPr>
              <a:t>formazione</a:t>
            </a:r>
            <a:r>
              <a:rPr lang="en-US" sz="1600" dirty="0" smtClean="0">
                <a:solidFill>
                  <a:schemeClr val="accent2"/>
                </a:solidFill>
                <a:sym typeface="Wingdings" pitchFamily="2" charset="2"/>
              </a:rPr>
              <a:t>, </a:t>
            </a:r>
            <a:r>
              <a:rPr lang="en-US" sz="1600" dirty="0" err="1" smtClean="0">
                <a:solidFill>
                  <a:schemeClr val="accent2"/>
                </a:solidFill>
                <a:sym typeface="Wingdings" pitchFamily="2" charset="2"/>
              </a:rPr>
              <a:t>anche</a:t>
            </a:r>
            <a:r>
              <a:rPr lang="en-US" sz="1600" dirty="0" smtClean="0">
                <a:solidFill>
                  <a:schemeClr val="accent2"/>
                </a:solidFill>
                <a:sym typeface="Wingdings" pitchFamily="2" charset="2"/>
              </a:rPr>
              <a:t> 				in vista </a:t>
            </a:r>
            <a:r>
              <a:rPr lang="en-US" sz="1600" dirty="0" err="1" smtClean="0">
                <a:solidFill>
                  <a:schemeClr val="accent2"/>
                </a:solidFill>
                <a:sym typeface="Wingdings" pitchFamily="2" charset="2"/>
              </a:rPr>
              <a:t>degli</a:t>
            </a:r>
            <a:r>
              <a:rPr lang="en-US" sz="1600" dirty="0" smtClean="0">
                <a:solidFill>
                  <a:schemeClr val="accent2"/>
                </a:solidFill>
                <a:sym typeface="Wingdings" pitchFamily="2" charset="2"/>
              </a:rPr>
              <a:t> “upgrades”</a:t>
            </a:r>
          </a:p>
          <a:p>
            <a:pPr marL="457200" indent="-457200">
              <a:lnSpc>
                <a:spcPct val="80000"/>
              </a:lnSpc>
              <a:buNone/>
            </a:pPr>
            <a:r>
              <a:rPr lang="en-US" sz="1600" dirty="0">
                <a:solidFill>
                  <a:schemeClr val="accent2"/>
                </a:solidFill>
                <a:sym typeface="Wingdings" pitchFamily="2" charset="2"/>
              </a:rPr>
              <a:t>	</a:t>
            </a:r>
            <a:r>
              <a:rPr lang="en-US" sz="1600" dirty="0" smtClean="0">
                <a:solidFill>
                  <a:schemeClr val="accent2"/>
                </a:solidFill>
                <a:sym typeface="Wingdings" pitchFamily="2" charset="2"/>
              </a:rPr>
              <a:t>			</a:t>
            </a:r>
            <a:r>
              <a:rPr lang="en-US" sz="1600" dirty="0" smtClean="0">
                <a:solidFill>
                  <a:schemeClr val="accent2"/>
                </a:solidFill>
                <a:sym typeface="Wingdings" pitchFamily="2" charset="2"/>
              </a:rPr>
              <a:t>	- con </a:t>
            </a:r>
            <a:r>
              <a:rPr lang="en-US" sz="1600" dirty="0" err="1" smtClean="0">
                <a:solidFill>
                  <a:schemeClr val="accent2"/>
                </a:solidFill>
                <a:sym typeface="Wingdings" pitchFamily="2" charset="2"/>
              </a:rPr>
              <a:t>il</a:t>
            </a:r>
            <a:r>
              <a:rPr lang="en-US" sz="1600" dirty="0" smtClean="0">
                <a:solidFill>
                  <a:schemeClr val="accent2"/>
                </a:solidFill>
                <a:sym typeface="Wingdings" pitchFamily="2" charset="2"/>
              </a:rPr>
              <a:t> </a:t>
            </a:r>
            <a:r>
              <a:rPr lang="en-US" sz="1600" dirty="0" err="1" smtClean="0">
                <a:solidFill>
                  <a:schemeClr val="accent2"/>
                </a:solidFill>
                <a:sym typeface="Wingdings" pitchFamily="2" charset="2"/>
              </a:rPr>
              <a:t>Responsabile</a:t>
            </a:r>
            <a:r>
              <a:rPr lang="en-US" sz="1600" dirty="0" smtClean="0">
                <a:solidFill>
                  <a:schemeClr val="accent2"/>
                </a:solidFill>
                <a:sym typeface="Wingdings" pitchFamily="2" charset="2"/>
              </a:rPr>
              <a:t> </a:t>
            </a:r>
            <a:r>
              <a:rPr lang="en-US" sz="1600" dirty="0" err="1" smtClean="0">
                <a:solidFill>
                  <a:schemeClr val="accent2"/>
                </a:solidFill>
                <a:sym typeface="Wingdings" pitchFamily="2" charset="2"/>
              </a:rPr>
              <a:t>della</a:t>
            </a:r>
            <a:r>
              <a:rPr lang="en-US" sz="1600" dirty="0" smtClean="0">
                <a:solidFill>
                  <a:schemeClr val="accent2"/>
                </a:solidFill>
                <a:sym typeface="Wingdings" pitchFamily="2" charset="2"/>
              </a:rPr>
              <a:t> </a:t>
            </a:r>
            <a:r>
              <a:rPr lang="en-US" sz="1600" dirty="0" err="1" smtClean="0">
                <a:solidFill>
                  <a:schemeClr val="accent2"/>
                </a:solidFill>
                <a:sym typeface="Wingdings" pitchFamily="2" charset="2"/>
              </a:rPr>
              <a:t>formazione</a:t>
            </a:r>
            <a:r>
              <a:rPr lang="en-US" sz="1600" dirty="0" smtClean="0">
                <a:solidFill>
                  <a:schemeClr val="accent2"/>
                </a:solidFill>
                <a:sym typeface="Wingdings" pitchFamily="2" charset="2"/>
              </a:rPr>
              <a:t> </a:t>
            </a:r>
            <a:r>
              <a:rPr lang="en-US" sz="1600" dirty="0" err="1" smtClean="0">
                <a:solidFill>
                  <a:schemeClr val="accent2"/>
                </a:solidFill>
                <a:sym typeface="Wingdings" pitchFamily="2" charset="2"/>
              </a:rPr>
              <a:t>stiamo</a:t>
            </a:r>
            <a:r>
              <a:rPr lang="en-US" sz="1600" dirty="0" smtClean="0">
                <a:solidFill>
                  <a:schemeClr val="accent2"/>
                </a:solidFill>
                <a:sym typeface="Wingdings" pitchFamily="2" charset="2"/>
              </a:rPr>
              <a:t> 					</a:t>
            </a:r>
            <a:r>
              <a:rPr lang="en-US" sz="1600" dirty="0" err="1" smtClean="0">
                <a:solidFill>
                  <a:schemeClr val="accent2"/>
                </a:solidFill>
                <a:sym typeface="Wingdings" pitchFamily="2" charset="2"/>
              </a:rPr>
              <a:t>cercando</a:t>
            </a:r>
            <a:r>
              <a:rPr lang="en-US" sz="1600" dirty="0" smtClean="0">
                <a:solidFill>
                  <a:schemeClr val="accent2"/>
                </a:solidFill>
                <a:sym typeface="Wingdings" pitchFamily="2" charset="2"/>
              </a:rPr>
              <a:t> di </a:t>
            </a:r>
            <a:r>
              <a:rPr lang="en-US" sz="1600" dirty="0" err="1" smtClean="0">
                <a:solidFill>
                  <a:schemeClr val="accent2"/>
                </a:solidFill>
                <a:sym typeface="Wingdings" pitchFamily="2" charset="2"/>
              </a:rPr>
              <a:t>valutare</a:t>
            </a:r>
            <a:r>
              <a:rPr lang="en-US" sz="1600" dirty="0" smtClean="0">
                <a:solidFill>
                  <a:schemeClr val="accent2"/>
                </a:solidFill>
                <a:sym typeface="Wingdings" pitchFamily="2" charset="2"/>
              </a:rPr>
              <a:t> la </a:t>
            </a:r>
            <a:r>
              <a:rPr lang="en-US" sz="1600" dirty="0" err="1" smtClean="0">
                <a:solidFill>
                  <a:schemeClr val="accent2"/>
                </a:solidFill>
                <a:sym typeface="Wingdings" pitchFamily="2" charset="2"/>
              </a:rPr>
              <a:t>fattibilita</a:t>
            </a:r>
            <a:r>
              <a:rPr lang="en-US" sz="1600" dirty="0" smtClean="0">
                <a:solidFill>
                  <a:schemeClr val="accent2"/>
                </a:solidFill>
                <a:sym typeface="Wingdings" pitchFamily="2" charset="2"/>
              </a:rPr>
              <a:t>’ di </a:t>
            </a:r>
            <a:r>
              <a:rPr lang="en-US" sz="1600" dirty="0" err="1" smtClean="0">
                <a:solidFill>
                  <a:schemeClr val="accent2"/>
                </a:solidFill>
                <a:sym typeface="Wingdings" pitchFamily="2" charset="2"/>
              </a:rPr>
              <a:t>corsi</a:t>
            </a:r>
            <a:r>
              <a:rPr lang="en-US" sz="1600" dirty="0" smtClean="0">
                <a:solidFill>
                  <a:schemeClr val="accent2"/>
                </a:solidFill>
                <a:sym typeface="Wingdings" pitchFamily="2" charset="2"/>
              </a:rPr>
              <a:t> in-					house (</a:t>
            </a:r>
            <a:r>
              <a:rPr lang="en-US" sz="1600" dirty="0" err="1" smtClean="0">
                <a:solidFill>
                  <a:schemeClr val="accent2"/>
                </a:solidFill>
                <a:sym typeface="Wingdings" pitchFamily="2" charset="2"/>
              </a:rPr>
              <a:t>anche</a:t>
            </a:r>
            <a:r>
              <a:rPr lang="en-US" sz="1600" dirty="0" smtClean="0">
                <a:solidFill>
                  <a:schemeClr val="accent2"/>
                </a:solidFill>
                <a:sym typeface="Wingdings" pitchFamily="2" charset="2"/>
              </a:rPr>
              <a:t> </a:t>
            </a:r>
            <a:r>
              <a:rPr lang="en-US" sz="1600" dirty="0" err="1" smtClean="0">
                <a:solidFill>
                  <a:schemeClr val="accent2"/>
                </a:solidFill>
                <a:sym typeface="Wingdings" pitchFamily="2" charset="2"/>
              </a:rPr>
              <a:t>proposti</a:t>
            </a:r>
            <a:r>
              <a:rPr lang="en-US" sz="1600" dirty="0" smtClean="0">
                <a:solidFill>
                  <a:schemeClr val="accent2"/>
                </a:solidFill>
                <a:sym typeface="Wingdings" pitchFamily="2" charset="2"/>
              </a:rPr>
              <a:t> come </a:t>
            </a:r>
            <a:r>
              <a:rPr lang="en-US" sz="1600" dirty="0" err="1" smtClean="0">
                <a:solidFill>
                  <a:schemeClr val="accent2"/>
                </a:solidFill>
                <a:sym typeface="Wingdings" pitchFamily="2" charset="2"/>
              </a:rPr>
              <a:t>corsi</a:t>
            </a:r>
            <a:r>
              <a:rPr lang="en-US" sz="1600" dirty="0" smtClean="0">
                <a:solidFill>
                  <a:schemeClr val="accent2"/>
                </a:solidFill>
                <a:sym typeface="Wingdings" pitchFamily="2" charset="2"/>
              </a:rPr>
              <a:t> </a:t>
            </a:r>
            <a:r>
              <a:rPr lang="en-US" sz="1600" dirty="0" err="1" smtClean="0">
                <a:solidFill>
                  <a:schemeClr val="accent2"/>
                </a:solidFill>
                <a:sym typeface="Wingdings" pitchFamily="2" charset="2"/>
              </a:rPr>
              <a:t>nazionali</a:t>
            </a:r>
            <a:r>
              <a:rPr lang="en-US" sz="1600" smtClean="0">
                <a:solidFill>
                  <a:schemeClr val="accent2"/>
                </a:solidFill>
                <a:sym typeface="Wingdings" pitchFamily="2" charset="2"/>
              </a:rPr>
              <a:t>) </a:t>
            </a:r>
            <a:r>
              <a:rPr lang="en-US" sz="1600" smtClean="0">
                <a:solidFill>
                  <a:schemeClr val="accent2"/>
                </a:solidFill>
                <a:sym typeface="Wingdings" pitchFamily="2" charset="2"/>
              </a:rPr>
              <a:t>per</a:t>
            </a:r>
            <a:r>
              <a:rPr lang="en-US" sz="1600" dirty="0" smtClean="0">
                <a:solidFill>
                  <a:schemeClr val="accent2"/>
                </a:solidFill>
                <a:sym typeface="Wingdings" pitchFamily="2" charset="2"/>
              </a:rPr>
              <a:t>			</a:t>
            </a:r>
            <a:r>
              <a:rPr lang="en-US" sz="1600" smtClean="0">
                <a:solidFill>
                  <a:schemeClr val="accent2"/>
                </a:solidFill>
                <a:sym typeface="Wingdings" pitchFamily="2" charset="2"/>
              </a:rPr>
              <a:t>	</a:t>
            </a:r>
            <a:r>
              <a:rPr lang="en-US" sz="1600" smtClean="0">
                <a:solidFill>
                  <a:schemeClr val="accent2"/>
                </a:solidFill>
                <a:sym typeface="Wingdings" pitchFamily="2" charset="2"/>
              </a:rPr>
              <a:t>	favorire</a:t>
            </a:r>
            <a:r>
              <a:rPr lang="en-US" sz="1600" dirty="0" smtClean="0">
                <a:solidFill>
                  <a:schemeClr val="accent2"/>
                </a:solidFill>
                <a:sym typeface="Wingdings" pitchFamily="2" charset="2"/>
              </a:rPr>
              <a:t> </a:t>
            </a:r>
            <a:r>
              <a:rPr lang="en-US" sz="1600" dirty="0" smtClean="0">
                <a:solidFill>
                  <a:schemeClr val="accent2"/>
                </a:solidFill>
                <a:sym typeface="Wingdings" pitchFamily="2" charset="2"/>
              </a:rPr>
              <a:t>la </a:t>
            </a:r>
            <a:r>
              <a:rPr lang="en-US" sz="1600" dirty="0" err="1" smtClean="0">
                <a:solidFill>
                  <a:schemeClr val="accent2"/>
                </a:solidFill>
                <a:sym typeface="Wingdings" pitchFamily="2" charset="2"/>
              </a:rPr>
              <a:t>partecipazione</a:t>
            </a:r>
            <a:endParaRPr lang="en-US" sz="1600" dirty="0" smtClean="0">
              <a:solidFill>
                <a:schemeClr val="accent2"/>
              </a:solidFill>
              <a:sym typeface="Wingdings" pitchFamily="2" charset="2"/>
            </a:endParaRPr>
          </a:p>
          <a:p>
            <a:pPr marL="457200" indent="-457200">
              <a:lnSpc>
                <a:spcPct val="80000"/>
              </a:lnSpc>
              <a:buNone/>
            </a:pPr>
            <a:r>
              <a:rPr lang="en-US" sz="1600" dirty="0">
                <a:solidFill>
                  <a:schemeClr val="accent2"/>
                </a:solidFill>
                <a:sym typeface="Wingdings" pitchFamily="2" charset="2"/>
              </a:rPr>
              <a:t>	</a:t>
            </a:r>
            <a:r>
              <a:rPr lang="en-US" sz="1600" dirty="0" smtClean="0">
                <a:solidFill>
                  <a:schemeClr val="accent2"/>
                </a:solidFill>
                <a:sym typeface="Wingdings" pitchFamily="2" charset="2"/>
              </a:rPr>
              <a:t>				</a:t>
            </a:r>
            <a:endParaRPr lang="en-US" sz="1600" dirty="0">
              <a:solidFill>
                <a:schemeClr val="accent2"/>
              </a:solidFill>
              <a:sym typeface="Wingdings" pitchFamily="2" charset="2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9F39F8-6684-42CB-9C84-50F1BD944FE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spen">
  <a:themeElements>
    <a:clrScheme name="Aspen 5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CC66"/>
      </a:accent1>
      <a:accent2>
        <a:srgbClr val="0000FF"/>
      </a:accent2>
      <a:accent3>
        <a:srgbClr val="FFFFFF"/>
      </a:accent3>
      <a:accent4>
        <a:srgbClr val="000000"/>
      </a:accent4>
      <a:accent5>
        <a:srgbClr val="FFE2B8"/>
      </a:accent5>
      <a:accent6>
        <a:srgbClr val="0000E7"/>
      </a:accent6>
      <a:hlink>
        <a:srgbClr val="CC00CC"/>
      </a:hlink>
      <a:folHlink>
        <a:srgbClr val="C0C0C0"/>
      </a:folHlink>
    </a:clrScheme>
    <a:fontScheme name="Aspe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spe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spe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spe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spe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spe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spe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spe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9328</TotalTime>
  <Words>256</Words>
  <Application>Microsoft Office PowerPoint</Application>
  <PresentationFormat>On-screen Show (4:3)</PresentationFormat>
  <Paragraphs>181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Aspen</vt:lpstr>
      <vt:lpstr>Servizio di Elettronica</vt:lpstr>
      <vt:lpstr>PowerPoint Presentation</vt:lpstr>
      <vt:lpstr>Servizio di Elettronica</vt:lpstr>
      <vt:lpstr>Servizio di Elettronica</vt:lpstr>
      <vt:lpstr>Servizio di Elettronica</vt:lpstr>
      <vt:lpstr>Servizio di Elettronica</vt:lpstr>
      <vt:lpstr>Servizio di Elettronica</vt:lpstr>
    </vt:vector>
  </TitlesOfParts>
  <Company>Southern Methodist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Jingbo Ye</dc:creator>
  <cp:lastModifiedBy>Mauro</cp:lastModifiedBy>
  <cp:revision>209</cp:revision>
  <dcterms:created xsi:type="dcterms:W3CDTF">2004-05-27T09:26:09Z</dcterms:created>
  <dcterms:modified xsi:type="dcterms:W3CDTF">2014-07-09T11:30:44Z</dcterms:modified>
</cp:coreProperties>
</file>